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53EB-27DE-4868-A8AE-EA5CD0EEC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3A30B-F548-4F9C-B080-3A08F7D24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97CE5-40D7-43D2-8EE3-69A170C07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B17E-009F-48E4-A3F5-EB7575EAFD61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2C2EE-E4FC-40D1-8AD3-376904147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4DDDA-EE0C-4680-AA9A-A591EBB2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98C5-4845-4345-8638-C7D3DFD3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42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F61A-B325-4511-8D04-F9A4E7F4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A802F-DD5D-46DB-ADAE-B44F0B856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79170-74E0-45B0-B84B-8A0067D3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B17E-009F-48E4-A3F5-EB7575EAFD61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3E700-1464-4AEA-A474-72DFE614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6F25E-B5BD-44C9-B641-A452420D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98C5-4845-4345-8638-C7D3DFD3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42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0272C-3828-4C18-8357-FEFAC5228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E6B97-CFD5-4D62-B8AE-E2FE695AD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BFAC5-A70C-47F5-870F-E235E8874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B17E-009F-48E4-A3F5-EB7575EAFD61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67862-56C8-4812-AB77-250876922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18D20-D0E2-4940-A946-C7D82358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98C5-4845-4345-8638-C7D3DFD3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02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5A427-9186-4680-B42A-B593401D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27055-D6DB-48BE-AE92-7552B4D39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6A284-596D-414D-BD04-AADB58622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B17E-009F-48E4-A3F5-EB7575EAFD61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93080-B14E-4448-AE94-51A0A18B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5886D-E18B-45C0-9AC1-9FCCF909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98C5-4845-4345-8638-C7D3DFD3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3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5EA9-D921-4610-889C-D5C85A1D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0B105-8450-4299-8062-053A003E3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C1886-AAD1-4CA8-BE20-95EF521F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B17E-009F-48E4-A3F5-EB7575EAFD61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78F41-30DE-4E15-B97A-6A2A8CBC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F5802-F419-4CD5-BF9B-67474E64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98C5-4845-4345-8638-C7D3DFD3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14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EB0D-4246-45AD-BCA6-2AF6335C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C3D0F-70C9-4743-80E7-E22D614F4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5A42D-A155-47FD-9A7D-764EAD867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A6DB8-D54B-4FEF-B606-92329C0C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B17E-009F-48E4-A3F5-EB7575EAFD61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B792A-6884-4DD7-B580-C29BADF72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F431D-B62B-4EF7-802E-D818CDD0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98C5-4845-4345-8638-C7D3DFD3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5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46AC-A0F5-45D4-B63B-64EAF0AB6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D8816-CC72-440E-815E-2514C54D6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AB74F-2372-4D6F-AA37-A53817730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973DE-2944-45FE-9A10-A608595AA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EABE1D-5C00-4864-82E6-991297A94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95470A-DB72-4633-84C6-FEBB68A7A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B17E-009F-48E4-A3F5-EB7575EAFD61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7C936-3C51-42F0-BD5C-94038380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D80F8-DB01-4BFE-950C-D3DF2A36E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98C5-4845-4345-8638-C7D3DFD3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7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A21E-8635-4731-8601-8E7A9AE8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9E2E5-0EDE-4278-8693-2B25E6BB7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B17E-009F-48E4-A3F5-EB7575EAFD61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C3408-4BF3-44DA-8E1C-58511135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620E5-9210-4001-AB57-358C9B47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98C5-4845-4345-8638-C7D3DFD3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42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A98E94-6F02-476A-9070-AA1128014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B17E-009F-48E4-A3F5-EB7575EAFD61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AB6CE-B19A-49EC-A0AC-75EC79D53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FBBD7-B46B-4A13-BCF3-4FFD68A4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98C5-4845-4345-8638-C7D3DFD3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50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E0AD-4289-46CA-A183-56B5FD26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645CE-573C-4AB7-88C2-65EC3A43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8A798-3FE8-4359-A6C2-008A30D45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7FF76-D6BD-4A17-82DD-D801C769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B17E-009F-48E4-A3F5-EB7575EAFD61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BE1B7-A842-4FB7-9031-C29B9FF0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BA685-61C3-408C-B608-1075E6FAE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98C5-4845-4345-8638-C7D3DFD3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18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48FD-B0C8-4BF5-8854-65E8D12B0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D7482-5C92-4577-B50C-6B95777B6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12691-760F-41EB-A696-24D516362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C0D71-30B9-4E6D-9505-93CE7318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B17E-009F-48E4-A3F5-EB7575EAFD61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6F396-8E2C-44F8-9C0A-D82306897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BDB34-71CE-4E20-A592-010E09F3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98C5-4845-4345-8638-C7D3DFD3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23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F9541B-94D9-4656-965C-9C8D053BB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596E2-8536-49A1-9E0F-9FBD0368E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46E8C-A270-4AB7-A93C-92F818EA0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FB17E-009F-48E4-A3F5-EB7575EAFD61}" type="datetimeFigureOut">
              <a:rPr lang="en-GB" smtClean="0"/>
              <a:t>02/07/2020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6A19A-AB1D-4CB3-853C-3247CAC25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734B3-3D8A-4094-AF3D-F881FC3F2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198C5-4845-4345-8638-C7D3DFD3A0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86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86E8-4C96-4C65-8CAF-960344D6E7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220C2-9BF1-4755-BB69-BE8D548908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Aggregations</a:t>
            </a:r>
          </a:p>
        </p:txBody>
      </p:sp>
    </p:spTree>
    <p:extLst>
      <p:ext uri="{BB962C8B-B14F-4D97-AF65-F5344CB8AC3E}">
        <p14:creationId xmlns:p14="http://schemas.microsoft.com/office/powerpoint/2010/main" val="155235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F737D-BC05-47FC-8180-B1C1BDB64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191FE-554B-4BE7-A5A5-BB29F0B40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So far we’ve looked at working with row-level information</a:t>
            </a:r>
          </a:p>
          <a:p>
            <a:pPr lvl="1"/>
            <a:r>
              <a:rPr lang="en-GB" dirty="0"/>
              <a:t>E.g. Looking at every customer who rented a film in a given time period</a:t>
            </a:r>
          </a:p>
          <a:p>
            <a:r>
              <a:rPr lang="en-GB" dirty="0"/>
              <a:t>Great for getting to grips with the dataset, but hard to analyse more ‘macro’ information</a:t>
            </a:r>
          </a:p>
          <a:p>
            <a:pPr lvl="1"/>
            <a:r>
              <a:rPr lang="en-GB" dirty="0"/>
              <a:t>E.g. Total value of sales per store in a given month</a:t>
            </a:r>
          </a:p>
          <a:p>
            <a:r>
              <a:rPr lang="en-GB" dirty="0"/>
              <a:t>Databases come with aggregation functions to facilitate these kinds of analysis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GB" dirty="0"/>
              <a:t> – How many rows are in a particular column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GB" dirty="0"/>
              <a:t> – Add all values in a particular column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GB" dirty="0"/>
              <a:t>/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GB" dirty="0"/>
              <a:t> – Lowest and highest values in a particular column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GB" dirty="0"/>
              <a:t> – Average values in a particular column</a:t>
            </a:r>
          </a:p>
        </p:txBody>
      </p:sp>
    </p:spTree>
    <p:extLst>
      <p:ext uri="{BB962C8B-B14F-4D97-AF65-F5344CB8AC3E}">
        <p14:creationId xmlns:p14="http://schemas.microsoft.com/office/powerpoint/2010/main" val="291715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980-6417-4084-B716-8A32F2D1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C7BA8-3085-48FE-97FB-A84D02154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GB" dirty="0"/>
              <a:t> counts the number of non-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dirty="0"/>
              <a:t> values over a table or column</a:t>
            </a:r>
          </a:p>
          <a:p>
            <a:pPr lvl="1"/>
            <a:r>
              <a:rPr lang="en-GB" dirty="0"/>
              <a:t>If the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GB" dirty="0"/>
              <a:t> result of a specified column is less than the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GB" dirty="0"/>
              <a:t> over the whole table, the difference is the number of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dirty="0"/>
              <a:t>s in the specified column</a:t>
            </a:r>
          </a:p>
          <a:p>
            <a:pPr lvl="1"/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COUNT(*)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address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COUNT(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address_id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address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COUNT(address2)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address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29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EB80-2657-4412-8CEF-0B5F30D6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7E51B-8524-48D7-8B94-0651EFA0B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Only works on numerical data (unlike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GB" dirty="0"/>
              <a:t>, which works on any kind of data)</a:t>
            </a:r>
          </a:p>
          <a:p>
            <a:r>
              <a:rPr lang="en-GB" dirty="0"/>
              <a:t>Ignores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dirty="0"/>
              <a:t> values (treats them as 0)</a:t>
            </a:r>
          </a:p>
          <a:p>
            <a:endParaRPr lang="en-GB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SUM(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replacement_cost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</a:p>
        </p:txBody>
      </p:sp>
    </p:spTree>
    <p:extLst>
      <p:ext uri="{BB962C8B-B14F-4D97-AF65-F5344CB8AC3E}">
        <p14:creationId xmlns:p14="http://schemas.microsoft.com/office/powerpoint/2010/main" val="347228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1EC2-36B5-4445-81FE-B6E1F631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MIN/MAX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00560-CA3E-4DB1-8B41-1F8B8AF88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Syntax is similar to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GB" dirty="0"/>
              <a:t> and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</a:p>
          <a:p>
            <a:r>
              <a:rPr lang="en-GB" dirty="0"/>
              <a:t>Returns the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GB" dirty="0" err="1"/>
              <a:t>imum</a:t>
            </a:r>
            <a:r>
              <a:rPr lang="en-GB" dirty="0"/>
              <a:t> and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GB" dirty="0" err="1"/>
              <a:t>imum</a:t>
            </a:r>
            <a:r>
              <a:rPr lang="en-GB" dirty="0"/>
              <a:t> values for specified column</a:t>
            </a:r>
          </a:p>
          <a:p>
            <a:pPr lvl="1"/>
            <a:r>
              <a:rPr lang="en-GB" dirty="0"/>
              <a:t>Can also be used on non-numerical data</a:t>
            </a:r>
          </a:p>
          <a:p>
            <a:pPr lvl="1"/>
            <a:r>
              <a:rPr lang="en-GB" dirty="0"/>
              <a:t>For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GB" dirty="0"/>
              <a:t>, will return lowest number, earliest date, or earliest character from the alphabet</a:t>
            </a:r>
          </a:p>
          <a:p>
            <a:pPr lvl="1"/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MIN(</a:t>
            </a:r>
            <a:r>
              <a:rPr lang="en-GB" sz="24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replacement_cost</a:t>
            </a:r>
            <a:r>
              <a:rPr lang="en-GB" sz="24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 MAX(</a:t>
            </a:r>
            <a:r>
              <a:rPr lang="en-GB" sz="24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replacement_cost</a:t>
            </a:r>
            <a:r>
              <a:rPr lang="en-GB" sz="24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sz="24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</a:p>
        </p:txBody>
      </p:sp>
    </p:spTree>
    <p:extLst>
      <p:ext uri="{BB962C8B-B14F-4D97-AF65-F5344CB8AC3E}">
        <p14:creationId xmlns:p14="http://schemas.microsoft.com/office/powerpoint/2010/main" val="139746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8ACAF-25DB-4D5F-8F2F-083D8521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04E-1F55-4722-8EFD-D6443C40C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mean of all data in a specified column</a:t>
            </a:r>
          </a:p>
          <a:p>
            <a:pPr lvl="1"/>
            <a:r>
              <a:rPr lang="en-GB" dirty="0"/>
              <a:t>Ignores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dirty="0"/>
              <a:t>s in the numerator and </a:t>
            </a:r>
            <a:r>
              <a:rPr lang="en-GB" dirty="0" err="1"/>
              <a:t>demoninator</a:t>
            </a:r>
            <a:endParaRPr lang="en-GB" dirty="0"/>
          </a:p>
          <a:p>
            <a:pPr lvl="1"/>
            <a:endParaRPr lang="en-GB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AVG(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replacement_cost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</a:p>
        </p:txBody>
      </p:sp>
    </p:spTree>
    <p:extLst>
      <p:ext uri="{BB962C8B-B14F-4D97-AF65-F5344CB8AC3E}">
        <p14:creationId xmlns:p14="http://schemas.microsoft.com/office/powerpoint/2010/main" val="173477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DBD3-3E8A-4715-82F0-EE937858D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04AA8-666F-4867-BA58-F8C4A5F64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How many rented films do not have a return date?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the total amount of payments that the business has received?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the total amount of payments that the business has received between the dates 25/01/2017 and 29/01/2017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When was the earliest transaction made?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When was the last transaction over $10 made?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the price of the highest value film the business has?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the average length of films?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the average length of films who’s rental cost is under $2.99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769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6C27-2AAE-451A-9D5A-936ADEA5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6CBE5-F68D-49E9-A882-CC98FF485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When using aggregate functions, we might want to return results grouped on a certain column</a:t>
            </a:r>
          </a:p>
          <a:p>
            <a:pPr lvl="1"/>
            <a:r>
              <a:rPr lang="en-GB" dirty="0"/>
              <a:t>For example, we might want to return the average length of films based on the rating they have</a:t>
            </a:r>
          </a:p>
          <a:p>
            <a:r>
              <a:rPr lang="en-GB" dirty="0"/>
              <a:t>When using aggregates, any column in SELECT which is not an aggregate must also be specified in the GROUP BY statement</a:t>
            </a:r>
          </a:p>
          <a:p>
            <a:r>
              <a:rPr lang="en-GB" dirty="0"/>
              <a:t>Commonly used with ORDER BY too</a:t>
            </a:r>
          </a:p>
          <a:p>
            <a:pPr lvl="1"/>
            <a:endParaRPr lang="en-GB" dirty="0"/>
          </a:p>
          <a:p>
            <a:r>
              <a:rPr lang="en-GB" dirty="0"/>
              <a:t>SELECT rating, AVG(rating)</a:t>
            </a:r>
            <a:br>
              <a:rPr lang="en-GB" dirty="0"/>
            </a:br>
            <a:r>
              <a:rPr lang="en-GB" dirty="0"/>
              <a:t>FROM film</a:t>
            </a:r>
            <a:br>
              <a:rPr lang="en-GB" dirty="0"/>
            </a:br>
            <a:r>
              <a:rPr lang="en-GB" dirty="0"/>
              <a:t>GROUP BY rating</a:t>
            </a:r>
            <a:br>
              <a:rPr lang="en-GB" dirty="0"/>
            </a:br>
            <a:r>
              <a:rPr lang="en-GB" dirty="0"/>
              <a:t>ORDER BY rating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030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A683-F1D1-44E2-9CBC-281DDAA3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78F66-24D5-4831-8FC6-1D025805F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185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480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SQL</vt:lpstr>
      <vt:lpstr>Aggregations</vt:lpstr>
      <vt:lpstr>COUNT</vt:lpstr>
      <vt:lpstr>SUM</vt:lpstr>
      <vt:lpstr>MIN/MAX</vt:lpstr>
      <vt:lpstr>AVG</vt:lpstr>
      <vt:lpstr>Challenges!</vt:lpstr>
      <vt:lpstr>GROUP BY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Nihir Vedd</dc:creator>
  <cp:lastModifiedBy>Nihir Vedd</cp:lastModifiedBy>
  <cp:revision>13</cp:revision>
  <dcterms:created xsi:type="dcterms:W3CDTF">2020-07-02T15:42:35Z</dcterms:created>
  <dcterms:modified xsi:type="dcterms:W3CDTF">2020-07-03T15:23:55Z</dcterms:modified>
</cp:coreProperties>
</file>