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3EB7-80AE-41AF-9F48-B2630A24E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B9161-0315-4DAE-9688-CA75C3FFA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3E582-EE2C-4465-A255-A29B99764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F35C-47D7-4D5C-86B9-1F4D06A91C96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93995-51B1-4A35-BB5C-FB063AE7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626DD-DE36-4A78-9750-05852F92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77DE-CD47-4DBB-B708-C5417E8D8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69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78CC-CDBA-40E6-84AA-2D4035214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8AE1A-0BDD-4772-9F84-FADFA7FA1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F2112-462C-48DE-8B35-52C39CE6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F35C-47D7-4D5C-86B9-1F4D06A91C96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81F6B-CAE7-4563-9179-EC094A28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B1B46-A71B-44C4-AE94-A1F910C0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77DE-CD47-4DBB-B708-C5417E8D8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45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BD638C-A372-4199-8C2F-F32A6F238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45533-62E6-4632-8A39-59A9D3C95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9EBF8-3625-4EA2-8E06-A0D9401A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F35C-47D7-4D5C-86B9-1F4D06A91C96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516E0-74BF-4577-8C55-38067283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79D27-1B2D-4E47-A283-0237FFA0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77DE-CD47-4DBB-B708-C5417E8D8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73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CDA3-54D0-4D70-813C-B8F26447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E07B-54A6-4F91-BCE1-607D39C62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083DB-FF93-4818-9DBB-64094ED4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F35C-47D7-4D5C-86B9-1F4D06A91C96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4EAC4-2B85-4493-AAB6-FAD78D80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08336-DDAA-4A18-A1BC-8F792F16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77DE-CD47-4DBB-B708-C5417E8D8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69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2840-5195-4582-B596-56508846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6E88F-1B11-4ACD-83C1-606E9F67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3ADC7-3FDC-405E-868D-66DB3D78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F35C-47D7-4D5C-86B9-1F4D06A91C96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5C197-7637-45EC-B4D2-7B89D95F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9E7E3-AFC6-4E6A-95DB-918A9488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77DE-CD47-4DBB-B708-C5417E8D8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29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FB93-B9BD-4991-B7B6-A7BE921F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0CD83-DF46-4433-AD0D-565053214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65074-5099-4C87-908A-63960E61E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48A03-ED45-49BC-A4C7-224B1664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F35C-47D7-4D5C-86B9-1F4D06A91C96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C000A-B1F3-4E2D-94ED-FFA767B9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ACFF1-0118-438F-A7F1-66B3BDA6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77DE-CD47-4DBB-B708-C5417E8D8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37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19BC2-1A26-4777-9DB5-DF88655F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7C992-50E5-4B9F-9D0B-CCF79ADA4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B3854-F3CD-48C9-B56A-DF19D5FB9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85988D-DC38-4503-9E91-22C3CDBD0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A356EF-4979-42F6-9D9D-260936DC5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11503-92C7-4043-8F94-467E6717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F35C-47D7-4D5C-86B9-1F4D06A91C96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9C644-9DF4-4B6D-A40A-AC09A2FD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D90F6-2CAF-43BF-8128-6A536D07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77DE-CD47-4DBB-B708-C5417E8D8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42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DAED-3E66-47E5-B692-DDC1B312D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CCFF7-4445-4D42-9AC8-9FB6B0DA8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F35C-47D7-4D5C-86B9-1F4D06A91C96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7D24F-8BBC-46AA-B024-CAF4F150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FB6F4-E265-4930-99BB-FC9C5609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77DE-CD47-4DBB-B708-C5417E8D8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71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99C65F-9B5C-4379-99BD-24AC901C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F35C-47D7-4D5C-86B9-1F4D06A91C96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1D5C-A80A-48C5-834F-1B6597AD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99647-ACBD-480D-870F-AF6F2B9A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77DE-CD47-4DBB-B708-C5417E8D8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30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988A-B708-4E4E-B0F2-C4ECABAD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7E867-AD69-4165-B420-22B665DE1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FD046-0365-42D2-9FB1-CDFB3894F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FC22D-AC79-4C90-BF31-11A81E84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F35C-47D7-4D5C-86B9-1F4D06A91C96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C8049-701D-471C-B96E-AE8F7400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1FD1E-6D27-49CB-938F-BF80ED27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77DE-CD47-4DBB-B708-C5417E8D8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5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EE74-CDAA-42F3-9613-1B80907F8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DFCB6-1D68-4CF1-9091-C403DF5A1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8AE7C-DEA8-4374-9709-D32ABF30C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90B2C-2E8D-47A9-9E10-DB0978E1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F35C-47D7-4D5C-86B9-1F4D06A91C96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DAE25-9A0C-4DBD-A3B4-20686D02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A1229-D58E-422E-81B9-F97570D3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77DE-CD47-4DBB-B708-C5417E8D8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05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3E0FA8-E4C4-4EBA-BA23-7FB88483A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FAF45-DB65-4113-BB3E-8A4BE8F70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37649-A88E-4717-82DD-F5E94FE8E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9F35C-47D7-4D5C-86B9-1F4D06A91C96}" type="datetimeFigureOut">
              <a:rPr lang="en-GB" smtClean="0"/>
              <a:t>01/07/2020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72239-648D-4333-9097-B000F4FBE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2F586-1830-4936-BB5E-4D241171B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877DE-CD47-4DBB-B708-C5417E8D8F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44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database-normalizatio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6EE1A-6FB6-478D-A5B2-14AB5084F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44E85-65CD-4DE3-B0E8-63401D488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515825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3886-59A9-4BA5-91F6-9834E605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can JOIN on more than one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09711-82C6-4B33-BDD2-8CC5E24FA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same logic…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staff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 address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staff.address_id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address.address_id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 city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address.city_id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city.city_id</a:t>
            </a:r>
            <a:endParaRPr lang="en-GB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BC87-0E5A-4B6C-B188-3662C0DB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E4FAD-87FD-47C7-81C1-FEA993C95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Find the addresses of all the stores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the first names, last names, addresses, districts and postal code for all the staff in the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the first names, last names, addresses, districts and cities of customers who have rented a film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the first names, last names, addresses, districts and cities of customers who have rented a film between 26/05/2005 and 29/05/2005. Limit the results to 25 customers and sort the results by the last names in ascending order</a:t>
            </a:r>
          </a:p>
        </p:txBody>
      </p:sp>
    </p:spTree>
    <p:extLst>
      <p:ext uri="{BB962C8B-B14F-4D97-AF65-F5344CB8AC3E}">
        <p14:creationId xmlns:p14="http://schemas.microsoft.com/office/powerpoint/2010/main" val="567588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C2ED7-96FB-4666-9596-7DD1454A0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750A-F24A-4200-BB99-D48A6551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Lots of things to type out in the last couple of challenges…</a:t>
            </a:r>
          </a:p>
          <a:p>
            <a:r>
              <a:rPr lang="en-GB" dirty="0"/>
              <a:t>Aliasing allows us to create temporary variables which we can reference in our query</a:t>
            </a:r>
          </a:p>
          <a:p>
            <a:pPr lvl="1"/>
            <a:r>
              <a:rPr lang="en-GB" dirty="0"/>
              <a:t>Typically we alias our tables as just the first letter of the table name</a:t>
            </a:r>
          </a:p>
          <a:p>
            <a:pPr lvl="1"/>
            <a:r>
              <a:rPr lang="en-GB" dirty="0"/>
              <a:t>Similar to what we saw in the arithmetic stuff in the previous </a:t>
            </a:r>
            <a:r>
              <a:rPr lang="en-GB" dirty="0" err="1"/>
              <a:t>powerpoint</a:t>
            </a:r>
            <a:r>
              <a:rPr lang="en-GB" dirty="0"/>
              <a:t>… we use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dirty="0"/>
              <a:t> to alias</a:t>
            </a:r>
          </a:p>
          <a:p>
            <a:pPr lvl="1"/>
            <a:r>
              <a:rPr lang="en-GB" dirty="0"/>
              <a:t>We can actually omit the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dirty="0"/>
              <a:t>, but let’s stick with it for now for clarity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cu.first_name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cu.last_name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a.address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a.district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c.city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customer AS cu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 address AS a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cu.address_id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a.address_id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 rental AS r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r.customer_id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cu.customer_id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 city AS c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a.city_id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c.city_id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r.rental_date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BETWEEN '2005-05-26' AND '2005-05-29'</a:t>
            </a:r>
          </a:p>
        </p:txBody>
      </p:sp>
    </p:spTree>
    <p:extLst>
      <p:ext uri="{BB962C8B-B14F-4D97-AF65-F5344CB8AC3E}">
        <p14:creationId xmlns:p14="http://schemas.microsoft.com/office/powerpoint/2010/main" val="3985514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D8E0-0EE1-4E7C-B4B0-378BB2FF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types of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1515-A30A-4DBB-BF3B-526D8566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far, we’ve looked at </a:t>
            </a:r>
            <a:r>
              <a:rPr lang="en-GB" b="1" dirty="0"/>
              <a:t>inner </a:t>
            </a:r>
            <a:r>
              <a:rPr lang="en-GB" dirty="0"/>
              <a:t>JOINs. There are also LEFT JOINs, RIGHT JOINs, and FULL JOINs</a:t>
            </a:r>
          </a:p>
          <a:p>
            <a:pPr lvl="1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1C27D9-E52E-47AE-9CF0-9EF8C35CC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01" y="2698723"/>
            <a:ext cx="11644398" cy="37243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BC8691-CF53-403F-A8B4-0688117230AD}"/>
              </a:ext>
            </a:extLst>
          </p:cNvPr>
          <p:cNvSpPr txBox="1"/>
          <p:nvPr/>
        </p:nvSpPr>
        <p:spPr>
          <a:xfrm>
            <a:off x="4486275" y="6275388"/>
            <a:ext cx="3219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Source: http://www.sql-join.com/sql-join-types</a:t>
            </a:r>
          </a:p>
        </p:txBody>
      </p:sp>
    </p:spTree>
    <p:extLst>
      <p:ext uri="{BB962C8B-B14F-4D97-AF65-F5344CB8AC3E}">
        <p14:creationId xmlns:p14="http://schemas.microsoft.com/office/powerpoint/2010/main" val="3929620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6F19-A280-42E6-9B72-2D8F8225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353B8-5BE8-4BED-B160-C2A4DEFED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05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2BB7-E544-4C3A-A530-78CF87F77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89554-4FAF-4A09-B48E-2FF1B6DC1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We’ve only been executing queries against one table</a:t>
            </a:r>
          </a:p>
          <a:p>
            <a:r>
              <a:rPr lang="en-GB" dirty="0"/>
              <a:t>Power of SQL comes from the fact we can run queries against multiple tables at once</a:t>
            </a:r>
          </a:p>
          <a:p>
            <a:pPr lvl="1"/>
            <a:r>
              <a:rPr lang="en-GB" dirty="0"/>
              <a:t>This enables the term </a:t>
            </a:r>
            <a:r>
              <a:rPr lang="en-GB" b="1" dirty="0"/>
              <a:t>relational database</a:t>
            </a:r>
            <a:r>
              <a:rPr lang="en-GB" dirty="0"/>
              <a:t> – that is, tables can relate to one another</a:t>
            </a:r>
          </a:p>
          <a:p>
            <a:pPr lvl="1"/>
            <a:endParaRPr lang="en-GB" dirty="0"/>
          </a:p>
          <a:p>
            <a:r>
              <a:rPr lang="en-GB" b="1" dirty="0"/>
              <a:t>Joins</a:t>
            </a:r>
            <a:r>
              <a:rPr lang="en-GB" dirty="0"/>
              <a:t> are the statement we use to ‘connect’ the tables together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63200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0254-EA53-4315-9E0F-2D0CB01D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 a data scientist…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C4083-9F0A-4B3F-8ABD-A323A0DDC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You probably won’t be building/creating databases from scratch</a:t>
            </a:r>
          </a:p>
          <a:p>
            <a:r>
              <a:rPr lang="en-GB" dirty="0"/>
              <a:t>However, understanding why databases separate things into different tables is necessary</a:t>
            </a:r>
          </a:p>
          <a:p>
            <a:pPr lvl="1"/>
            <a:r>
              <a:rPr lang="en-GB" dirty="0"/>
              <a:t>Different tables fundamentally store different types of objects (e.g. a customer object is not the same as a film object)</a:t>
            </a:r>
          </a:p>
          <a:p>
            <a:pPr lvl="1"/>
            <a:r>
              <a:rPr lang="en-GB" dirty="0"/>
              <a:t>Allows for more efficient read/writes… Imagine if all information was stored in one table. When, for example, a customer changes their address, we now have to update every single row in this table where that customer placed the order.</a:t>
            </a:r>
            <a:endParaRPr lang="en-GB" dirty="0">
              <a:hlinkClick r:id="rId2"/>
            </a:endParaRPr>
          </a:p>
          <a:p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Normalization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49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5E0587-F850-405E-A562-4629D6836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19910"/>
              </p:ext>
            </p:extLst>
          </p:nvPr>
        </p:nvGraphicFramePr>
        <p:xfrm>
          <a:off x="691222" y="622062"/>
          <a:ext cx="857443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022">
                  <a:extLst>
                    <a:ext uri="{9D8B030D-6E8A-4147-A177-3AD203B41FA5}">
                      <a16:colId xmlns:a16="http://schemas.microsoft.com/office/drawing/2014/main" val="1711260588"/>
                    </a:ext>
                  </a:extLst>
                </a:gridCol>
                <a:gridCol w="1361326">
                  <a:extLst>
                    <a:ext uri="{9D8B030D-6E8A-4147-A177-3AD203B41FA5}">
                      <a16:colId xmlns:a16="http://schemas.microsoft.com/office/drawing/2014/main" val="2272195823"/>
                    </a:ext>
                  </a:extLst>
                </a:gridCol>
                <a:gridCol w="1592495">
                  <a:extLst>
                    <a:ext uri="{9D8B030D-6E8A-4147-A177-3AD203B41FA5}">
                      <a16:colId xmlns:a16="http://schemas.microsoft.com/office/drawing/2014/main" val="2370486759"/>
                    </a:ext>
                  </a:extLst>
                </a:gridCol>
                <a:gridCol w="1160979">
                  <a:extLst>
                    <a:ext uri="{9D8B030D-6E8A-4147-A177-3AD203B41FA5}">
                      <a16:colId xmlns:a16="http://schemas.microsoft.com/office/drawing/2014/main" val="1761898873"/>
                    </a:ext>
                  </a:extLst>
                </a:gridCol>
                <a:gridCol w="1273996">
                  <a:extLst>
                    <a:ext uri="{9D8B030D-6E8A-4147-A177-3AD203B41FA5}">
                      <a16:colId xmlns:a16="http://schemas.microsoft.com/office/drawing/2014/main" val="1140150800"/>
                    </a:ext>
                  </a:extLst>
                </a:gridCol>
                <a:gridCol w="2443612">
                  <a:extLst>
                    <a:ext uri="{9D8B030D-6E8A-4147-A177-3AD203B41FA5}">
                      <a16:colId xmlns:a16="http://schemas.microsoft.com/office/drawing/2014/main" val="821713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Film ID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Film Name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Rental Date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Customer ID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Customer Name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Customer Address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09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Film 1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01/01/2020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John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 Real Street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72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Film 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05/01/2020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John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3 Real Street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77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Film 3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15/01/2020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7 Fake Road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649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Film 4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25/01/2020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Bob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 Fake Road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81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Film 5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01/02/2020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John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 Real Street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7228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660BD1-3A42-4CCF-97E9-D0E99AFF9C1E}"/>
              </a:ext>
            </a:extLst>
          </p:cNvPr>
          <p:cNvCxnSpPr>
            <a:cxnSpLocks/>
          </p:cNvCxnSpPr>
          <p:nvPr/>
        </p:nvCxnSpPr>
        <p:spPr>
          <a:xfrm>
            <a:off x="9265652" y="1458930"/>
            <a:ext cx="813296" cy="109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4E9726-382D-4CA6-A6D2-A0BD74F827EC}"/>
              </a:ext>
            </a:extLst>
          </p:cNvPr>
          <p:cNvCxnSpPr>
            <a:cxnSpLocks/>
          </p:cNvCxnSpPr>
          <p:nvPr/>
        </p:nvCxnSpPr>
        <p:spPr>
          <a:xfrm>
            <a:off x="9265652" y="1797978"/>
            <a:ext cx="623224" cy="98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C9A345-0785-4018-94DE-AB073AFEAD5D}"/>
              </a:ext>
            </a:extLst>
          </p:cNvPr>
          <p:cNvCxnSpPr>
            <a:cxnSpLocks/>
          </p:cNvCxnSpPr>
          <p:nvPr/>
        </p:nvCxnSpPr>
        <p:spPr>
          <a:xfrm>
            <a:off x="9311886" y="2898948"/>
            <a:ext cx="576990" cy="22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4CFBB9-9CE1-4AE3-9CC0-F01C21FF4937}"/>
              </a:ext>
            </a:extLst>
          </p:cNvPr>
          <p:cNvSpPr txBox="1"/>
          <p:nvPr/>
        </p:nvSpPr>
        <p:spPr>
          <a:xfrm>
            <a:off x="9981344" y="2686692"/>
            <a:ext cx="1684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Have to change all these records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07D85B-BDB9-4AE7-9C3A-0FA24C024E03}"/>
              </a:ext>
            </a:extLst>
          </p:cNvPr>
          <p:cNvSpPr txBox="1"/>
          <p:nvPr/>
        </p:nvSpPr>
        <p:spPr>
          <a:xfrm>
            <a:off x="4590588" y="3331781"/>
            <a:ext cx="77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VS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1773E4F-0C74-4F33-8CC7-68BA41323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589855"/>
              </p:ext>
            </p:extLst>
          </p:nvPr>
        </p:nvGraphicFramePr>
        <p:xfrm>
          <a:off x="691222" y="3983200"/>
          <a:ext cx="485682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022">
                  <a:extLst>
                    <a:ext uri="{9D8B030D-6E8A-4147-A177-3AD203B41FA5}">
                      <a16:colId xmlns:a16="http://schemas.microsoft.com/office/drawing/2014/main" val="2260683574"/>
                    </a:ext>
                  </a:extLst>
                </a:gridCol>
                <a:gridCol w="1361326">
                  <a:extLst>
                    <a:ext uri="{9D8B030D-6E8A-4147-A177-3AD203B41FA5}">
                      <a16:colId xmlns:a16="http://schemas.microsoft.com/office/drawing/2014/main" val="1916363648"/>
                    </a:ext>
                  </a:extLst>
                </a:gridCol>
                <a:gridCol w="1592495">
                  <a:extLst>
                    <a:ext uri="{9D8B030D-6E8A-4147-A177-3AD203B41FA5}">
                      <a16:colId xmlns:a16="http://schemas.microsoft.com/office/drawing/2014/main" val="1880298355"/>
                    </a:ext>
                  </a:extLst>
                </a:gridCol>
                <a:gridCol w="1160979">
                  <a:extLst>
                    <a:ext uri="{9D8B030D-6E8A-4147-A177-3AD203B41FA5}">
                      <a16:colId xmlns:a16="http://schemas.microsoft.com/office/drawing/2014/main" val="3160659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Film ID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Film Name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Rental Date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Customer ID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19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Film 1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01/01/2020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24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Film 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05/01/2020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94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Film 3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15/01/2020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76706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Film 4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25/01/2020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24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Film 5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01/02/2020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24582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36ECD75-C841-44D8-A033-20B877661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454929"/>
              </p:ext>
            </p:extLst>
          </p:nvPr>
        </p:nvGraphicFramePr>
        <p:xfrm>
          <a:off x="5834009" y="3987833"/>
          <a:ext cx="487858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979">
                  <a:extLst>
                    <a:ext uri="{9D8B030D-6E8A-4147-A177-3AD203B41FA5}">
                      <a16:colId xmlns:a16="http://schemas.microsoft.com/office/drawing/2014/main" val="309586428"/>
                    </a:ext>
                  </a:extLst>
                </a:gridCol>
                <a:gridCol w="1273996">
                  <a:extLst>
                    <a:ext uri="{9D8B030D-6E8A-4147-A177-3AD203B41FA5}">
                      <a16:colId xmlns:a16="http://schemas.microsoft.com/office/drawing/2014/main" val="1825178506"/>
                    </a:ext>
                  </a:extLst>
                </a:gridCol>
                <a:gridCol w="2443612">
                  <a:extLst>
                    <a:ext uri="{9D8B030D-6E8A-4147-A177-3AD203B41FA5}">
                      <a16:colId xmlns:a16="http://schemas.microsoft.com/office/drawing/2014/main" val="2635109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Customer ID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Customer Name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Customer Address</a:t>
                      </a:r>
                    </a:p>
                  </a:txBody>
                  <a:tcPr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56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John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 Real Street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9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7 Fake Road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90013272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5473362-7DDC-46EB-A0DB-6D13DE9952A4}"/>
              </a:ext>
            </a:extLst>
          </p:cNvPr>
          <p:cNvCxnSpPr>
            <a:cxnSpLocks/>
          </p:cNvCxnSpPr>
          <p:nvPr/>
        </p:nvCxnSpPr>
        <p:spPr>
          <a:xfrm>
            <a:off x="6416211" y="4854539"/>
            <a:ext cx="708917" cy="99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174A4FA-3787-44FA-B3C6-79F1C5B49ABA}"/>
              </a:ext>
            </a:extLst>
          </p:cNvPr>
          <p:cNvSpPr txBox="1"/>
          <p:nvPr/>
        </p:nvSpPr>
        <p:spPr>
          <a:xfrm>
            <a:off x="6152507" y="5851133"/>
            <a:ext cx="326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Just change this one record</a:t>
            </a:r>
          </a:p>
        </p:txBody>
      </p:sp>
    </p:spTree>
    <p:extLst>
      <p:ext uri="{BB962C8B-B14F-4D97-AF65-F5344CB8AC3E}">
        <p14:creationId xmlns:p14="http://schemas.microsoft.com/office/powerpoint/2010/main" val="101975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ceipt, text&#10;&#10;Description automatically generated">
            <a:extLst>
              <a:ext uri="{FF2B5EF4-FFF2-40B4-BE49-F238E27FC236}">
                <a16:creationId xmlns:a16="http://schemas.microsoft.com/office/drawing/2014/main" id="{A3F014A2-C5AD-4C19-9142-A3412B103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4" y="0"/>
            <a:ext cx="1038497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771101-B218-4554-B43D-FA50C44645AC}"/>
              </a:ext>
            </a:extLst>
          </p:cNvPr>
          <p:cNvSpPr txBox="1"/>
          <p:nvPr/>
        </p:nvSpPr>
        <p:spPr>
          <a:xfrm>
            <a:off x="775699" y="1217488"/>
            <a:ext cx="217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PK</a:t>
            </a:r>
            <a:r>
              <a:rPr lang="en-GB" dirty="0"/>
              <a:t> = Primary Key</a:t>
            </a:r>
          </a:p>
          <a:p>
            <a:r>
              <a:rPr lang="en-GB" b="1" dirty="0"/>
              <a:t>FK</a:t>
            </a:r>
            <a:r>
              <a:rPr lang="en-GB" dirty="0"/>
              <a:t> = Foreign Key</a:t>
            </a:r>
          </a:p>
        </p:txBody>
      </p:sp>
    </p:spTree>
    <p:extLst>
      <p:ext uri="{BB962C8B-B14F-4D97-AF65-F5344CB8AC3E}">
        <p14:creationId xmlns:p14="http://schemas.microsoft.com/office/powerpoint/2010/main" val="128059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ceipt, text&#10;&#10;Description automatically generated">
            <a:extLst>
              <a:ext uri="{FF2B5EF4-FFF2-40B4-BE49-F238E27FC236}">
                <a16:creationId xmlns:a16="http://schemas.microsoft.com/office/drawing/2014/main" id="{A3F014A2-C5AD-4C19-9142-A3412B103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4" y="0"/>
            <a:ext cx="1038497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771101-B218-4554-B43D-FA50C44645AC}"/>
              </a:ext>
            </a:extLst>
          </p:cNvPr>
          <p:cNvSpPr txBox="1"/>
          <p:nvPr/>
        </p:nvSpPr>
        <p:spPr>
          <a:xfrm>
            <a:off x="570216" y="364733"/>
            <a:ext cx="2172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Notice that each of the first columns in every table is a </a:t>
            </a:r>
            <a:r>
              <a:rPr lang="en-GB" b="1" dirty="0"/>
              <a:t>PK</a:t>
            </a:r>
            <a:r>
              <a:rPr lang="en-GB" dirty="0"/>
              <a:t> (generally an ID)</a:t>
            </a:r>
          </a:p>
          <a:p>
            <a:endParaRPr lang="en-GB" b="1" dirty="0"/>
          </a:p>
          <a:p>
            <a:r>
              <a:rPr lang="en-GB" b="1" dirty="0"/>
              <a:t>PK</a:t>
            </a:r>
            <a:r>
              <a:rPr lang="en-GB" dirty="0"/>
              <a:t>s are unique identifiers for entries in a table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0817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ceipt, text&#10;&#10;Description automatically generated">
            <a:extLst>
              <a:ext uri="{FF2B5EF4-FFF2-40B4-BE49-F238E27FC236}">
                <a16:creationId xmlns:a16="http://schemas.microsoft.com/office/drawing/2014/main" id="{A3F014A2-C5AD-4C19-9142-A3412B103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4" y="0"/>
            <a:ext cx="1038497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771101-B218-4554-B43D-FA50C44645AC}"/>
              </a:ext>
            </a:extLst>
          </p:cNvPr>
          <p:cNvSpPr txBox="1"/>
          <p:nvPr/>
        </p:nvSpPr>
        <p:spPr>
          <a:xfrm>
            <a:off x="570216" y="364733"/>
            <a:ext cx="2172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</a:t>
            </a:r>
            <a:r>
              <a:rPr lang="en-GB" b="1" dirty="0"/>
              <a:t>FK</a:t>
            </a:r>
            <a:r>
              <a:rPr lang="en-GB" dirty="0"/>
              <a:t> is a column in one table which is a</a:t>
            </a:r>
            <a:r>
              <a:rPr lang="en-GB" b="1" dirty="0"/>
              <a:t> PK </a:t>
            </a:r>
            <a:r>
              <a:rPr lang="en-GB" dirty="0"/>
              <a:t>in a different table</a:t>
            </a:r>
            <a:endParaRPr lang="en-GB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975ED36-167C-4C32-B743-36DC1412A670}"/>
              </a:ext>
            </a:extLst>
          </p:cNvPr>
          <p:cNvSpPr/>
          <p:nvPr/>
        </p:nvSpPr>
        <p:spPr>
          <a:xfrm>
            <a:off x="4952144" y="2208944"/>
            <a:ext cx="436653" cy="48288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04F896-F44C-431A-A45D-FFD2CEBB2697}"/>
              </a:ext>
            </a:extLst>
          </p:cNvPr>
          <p:cNvSpPr/>
          <p:nvPr/>
        </p:nvSpPr>
        <p:spPr>
          <a:xfrm>
            <a:off x="4068566" y="2825393"/>
            <a:ext cx="404119" cy="4246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CD03CD7-E92E-4B8F-9958-13FBA90102E5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2512032" y="2111339"/>
            <a:ext cx="2504058" cy="168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0D7F4B-4BE7-427E-8B13-BE4F0523BFF3}"/>
              </a:ext>
            </a:extLst>
          </p:cNvPr>
          <p:cNvCxnSpPr>
            <a:cxnSpLocks/>
          </p:cNvCxnSpPr>
          <p:nvPr/>
        </p:nvCxnSpPr>
        <p:spPr>
          <a:xfrm flipH="1" flipV="1">
            <a:off x="2512032" y="2825392"/>
            <a:ext cx="1556534" cy="12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2BADFE3-3D80-437E-9855-BD39426D42B6}"/>
              </a:ext>
            </a:extLst>
          </p:cNvPr>
          <p:cNvSpPr txBox="1"/>
          <p:nvPr/>
        </p:nvSpPr>
        <p:spPr>
          <a:xfrm>
            <a:off x="678095" y="1787628"/>
            <a:ext cx="183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Many of this ID in this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63ADBD-C4AC-43BA-8D9D-135EAE7BF940}"/>
              </a:ext>
            </a:extLst>
          </p:cNvPr>
          <p:cNvSpPr txBox="1"/>
          <p:nvPr/>
        </p:nvSpPr>
        <p:spPr>
          <a:xfrm>
            <a:off x="678095" y="2502227"/>
            <a:ext cx="183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One of this ID in this table</a:t>
            </a:r>
          </a:p>
        </p:txBody>
      </p:sp>
    </p:spTree>
    <p:extLst>
      <p:ext uri="{BB962C8B-B14F-4D97-AF65-F5344CB8AC3E}">
        <p14:creationId xmlns:p14="http://schemas.microsoft.com/office/powerpoint/2010/main" val="276541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ceipt, text&#10;&#10;Description automatically generated">
            <a:extLst>
              <a:ext uri="{FF2B5EF4-FFF2-40B4-BE49-F238E27FC236}">
                <a16:creationId xmlns:a16="http://schemas.microsoft.com/office/drawing/2014/main" id="{A3F014A2-C5AD-4C19-9142-A3412B103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4" y="0"/>
            <a:ext cx="1038497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771101-B218-4554-B43D-FA50C44645AC}"/>
              </a:ext>
            </a:extLst>
          </p:cNvPr>
          <p:cNvSpPr txBox="1"/>
          <p:nvPr/>
        </p:nvSpPr>
        <p:spPr>
          <a:xfrm>
            <a:off x="452065" y="449291"/>
            <a:ext cx="26866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FILM_ID is the </a:t>
            </a:r>
            <a:r>
              <a:rPr lang="en-GB" sz="1600" b="1" dirty="0"/>
              <a:t>FK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Linked to the FILM_ID </a:t>
            </a:r>
            <a:r>
              <a:rPr lang="en-GB" sz="1600" b="1" dirty="0"/>
              <a:t>PK </a:t>
            </a:r>
            <a:r>
              <a:rPr lang="en-GB" sz="1600" dirty="0"/>
              <a:t>in the FILM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“Crows foot” indicates many of the instances of a </a:t>
            </a:r>
            <a:r>
              <a:rPr lang="en-GB" sz="1600" b="1" dirty="0"/>
              <a:t>FK </a:t>
            </a:r>
            <a:r>
              <a:rPr lang="en-GB" sz="1600" dirty="0"/>
              <a:t>can be present in the INVENTORY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Dash line indicates only one instance of </a:t>
            </a:r>
            <a:r>
              <a:rPr lang="en-GB" sz="1600" b="1" dirty="0"/>
              <a:t>PK</a:t>
            </a:r>
            <a:r>
              <a:rPr lang="en-GB" sz="1600" dirty="0"/>
              <a:t> will be in the FILM table</a:t>
            </a:r>
          </a:p>
          <a:p>
            <a:endParaRPr lang="en-GB" sz="1600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975ED36-167C-4C32-B743-36DC1412A670}"/>
              </a:ext>
            </a:extLst>
          </p:cNvPr>
          <p:cNvSpPr/>
          <p:nvPr/>
        </p:nvSpPr>
        <p:spPr>
          <a:xfrm>
            <a:off x="4952144" y="2208944"/>
            <a:ext cx="436653" cy="48288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04F896-F44C-431A-A45D-FFD2CEBB2697}"/>
              </a:ext>
            </a:extLst>
          </p:cNvPr>
          <p:cNvSpPr/>
          <p:nvPr/>
        </p:nvSpPr>
        <p:spPr>
          <a:xfrm>
            <a:off x="4068566" y="2825393"/>
            <a:ext cx="404119" cy="42466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518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0CF7-DB3F-4A44-8750-B07A09FA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first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5C47D-C75E-4096-9402-56E6361E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10515600" cy="1898758"/>
          </a:xfrm>
        </p:spPr>
        <p:txBody>
          <a:bodyPr>
            <a:normAutofit/>
          </a:bodyPr>
          <a:lstStyle/>
          <a:p>
            <a:r>
              <a:rPr lang="en-GB" dirty="0"/>
              <a:t>Our SQL query contains the two tables we want to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</a:p>
          <a:p>
            <a:pPr lvl="1"/>
            <a:r>
              <a:rPr lang="en-GB" sz="2000" dirty="0"/>
              <a:t>One is placed after 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lvl="1"/>
            <a:r>
              <a:rPr lang="en-GB" sz="2000" dirty="0"/>
              <a:t>The other after 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</a:p>
          <a:p>
            <a:pPr lvl="1"/>
            <a:r>
              <a:rPr lang="en-GB" sz="2000" dirty="0"/>
              <a:t>We use 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GB" sz="2000" dirty="0"/>
              <a:t> to link the PK of one of the tables to an FK of the other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58A65C0-A518-444C-9BE8-F9375657D2A9}"/>
              </a:ext>
            </a:extLst>
          </p:cNvPr>
          <p:cNvSpPr txBox="1">
            <a:spLocks/>
          </p:cNvSpPr>
          <p:nvPr/>
        </p:nvSpPr>
        <p:spPr>
          <a:xfrm>
            <a:off x="6015519" y="3886246"/>
            <a:ext cx="5589142" cy="224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staff.*, address.*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staff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 address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staff.address_id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address.address_id</a:t>
            </a:r>
            <a:endParaRPr lang="en-GB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517E865-09C6-451D-BDDF-723E336A9A36}"/>
              </a:ext>
            </a:extLst>
          </p:cNvPr>
          <p:cNvSpPr txBox="1">
            <a:spLocks/>
          </p:cNvSpPr>
          <p:nvPr/>
        </p:nvSpPr>
        <p:spPr>
          <a:xfrm>
            <a:off x="838199" y="3911882"/>
            <a:ext cx="5012933" cy="2192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staff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 address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staff.address_id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address.address_id</a:t>
            </a:r>
            <a:endParaRPr lang="en-GB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83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828</Words>
  <Application>Microsoft Office PowerPoint</Application>
  <PresentationFormat>Widescreen</PresentationFormat>
  <Paragraphs>127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SQL</vt:lpstr>
      <vt:lpstr>So far…</vt:lpstr>
      <vt:lpstr>As a data scientist…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first JOIN</vt:lpstr>
      <vt:lpstr>We can JOIN on more than one table</vt:lpstr>
      <vt:lpstr>Challenges</vt:lpstr>
      <vt:lpstr>Aliasing</vt:lpstr>
      <vt:lpstr>Other types of JOINs</vt:lpstr>
      <vt:lpstr>LEFT JOIN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Nihir Vedd</dc:creator>
  <cp:lastModifiedBy>Nihir Vedd</cp:lastModifiedBy>
  <cp:revision>20</cp:revision>
  <dcterms:created xsi:type="dcterms:W3CDTF">2020-06-30T11:11:43Z</dcterms:created>
  <dcterms:modified xsi:type="dcterms:W3CDTF">2020-07-01T11:38:34Z</dcterms:modified>
</cp:coreProperties>
</file>