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87" r:id="rId17"/>
    <p:sldId id="272" r:id="rId18"/>
    <p:sldId id="273" r:id="rId19"/>
    <p:sldId id="275" r:id="rId20"/>
    <p:sldId id="274" r:id="rId21"/>
    <p:sldId id="289" r:id="rId22"/>
    <p:sldId id="290" r:id="rId23"/>
    <p:sldId id="284" r:id="rId24"/>
    <p:sldId id="264" r:id="rId25"/>
    <p:sldId id="276" r:id="rId26"/>
    <p:sldId id="277" r:id="rId27"/>
    <p:sldId id="279" r:id="rId28"/>
    <p:sldId id="280" r:id="rId29"/>
    <p:sldId id="281" r:id="rId30"/>
    <p:sldId id="288" r:id="rId31"/>
    <p:sldId id="265" r:id="rId32"/>
    <p:sldId id="278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EE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</a:t>
            </a:r>
            <a:r>
              <a:rPr lang="en-US" sz="1400" dirty="0"/>
              <a:t>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לנקודה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575594" cy="2244348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  <a:r>
              <a:rPr lang="he-IL" dirty="0"/>
              <a:t> על בסיס התכונות שראינו בשקף הקודם</a:t>
            </a:r>
            <a:endParaRPr lang="en-US" dirty="0"/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 – מה שיוצר מעיין סדרה יורדת של שיפועים משמאל לימין, כאשר השיפוע של הצלע השמאלית ביותר הוא הגבוה ביותר – ושל הימנית ביותר – הנמוך ביותר, זה מה שיוצר את הצורה הקמורה של ה-"שרשרת"(סדר) 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b="1" u="sng" dirty="0"/>
              <a:t>Lemma 1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הרפלקסיבית, טרנזיטיבית וסימטרית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הלמה, ובנוסף לפי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 ויורדים בשיפוע – כפי שהסברנו)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230" y="157312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1899812"/>
            <a:ext cx="6303262" cy="4735879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נרצה להוכיח שיש לכל היותר </a:t>
            </a:r>
            <a:r>
              <a:rPr lang="en-US" u="sng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b="1" u="sng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u="sng" dirty="0"/>
              <a:t>הוכחה</a:t>
            </a:r>
            <a:r>
              <a:rPr lang="he-IL" dirty="0"/>
              <a:t>: </a:t>
            </a:r>
          </a:p>
          <a:p>
            <a:pPr lvl="1"/>
            <a:r>
              <a:rPr lang="he-IL" dirty="0"/>
              <a:t>תיהי </a:t>
            </a:r>
            <a:r>
              <a:rPr lang="en-US" dirty="0"/>
              <a:t>Pm</a:t>
            </a:r>
            <a:r>
              <a:rPr lang="he-IL" dirty="0"/>
              <a:t> הנקודה ה-</a:t>
            </a:r>
            <a:r>
              <a:rPr lang="en-US" dirty="0"/>
              <a:t>m</a:t>
            </a:r>
            <a:r>
              <a:rPr lang="he-IL" dirty="0"/>
              <a:t> הכי שמאלית (במובן שיש משמאלה עוד </a:t>
            </a:r>
            <a:r>
              <a:rPr lang="en-US" dirty="0"/>
              <a:t>m-1</a:t>
            </a:r>
            <a:r>
              <a:rPr lang="he-IL" dirty="0"/>
              <a:t> נקודות)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m&gt;k+1</a:t>
            </a:r>
            <a:endParaRPr lang="he-IL" dirty="0"/>
          </a:p>
          <a:p>
            <a:pPr lvl="1"/>
            <a:r>
              <a:rPr lang="he-IL" dirty="0"/>
              <a:t>תיהי </a:t>
            </a:r>
            <a:r>
              <a:rPr lang="en-US" dirty="0"/>
              <a:t>f</a:t>
            </a:r>
            <a:r>
              <a:rPr lang="he-IL" dirty="0"/>
              <a:t> הצלע שהקצה השמאלי שלה הוא </a:t>
            </a:r>
            <a:r>
              <a:rPr lang="en-US" dirty="0"/>
              <a:t>Pm</a:t>
            </a:r>
            <a:r>
              <a:rPr lang="he-IL" dirty="0"/>
              <a:t> (בציור – הקו האדום הוא </a:t>
            </a:r>
            <a:r>
              <a:rPr lang="en-US" dirty="0"/>
              <a:t>f</a:t>
            </a:r>
            <a:r>
              <a:rPr lang="he-IL" dirty="0"/>
              <a:t> הקו הירוק הוא ה</a:t>
            </a:r>
            <a:r>
              <a:rPr lang="en-US" dirty="0"/>
              <a:t>supporting line</a:t>
            </a:r>
            <a:r>
              <a:rPr lang="he-IL" dirty="0"/>
              <a:t>, </a:t>
            </a:r>
            <a:r>
              <a:rPr lang="en-US" dirty="0"/>
              <a:t>Pm</a:t>
            </a:r>
            <a:r>
              <a:rPr lang="he-IL" dirty="0"/>
              <a:t> היא הנקודה הכתומה והעיגול הירוק הוא הנקודות שהפרדנו )</a:t>
            </a:r>
            <a:endParaRPr lang="he-IL" u="sng" dirty="0"/>
          </a:p>
          <a:p>
            <a:pPr lvl="1"/>
            <a:r>
              <a:rPr lang="he-IL" dirty="0"/>
              <a:t>כיוון ש</a:t>
            </a:r>
            <a:r>
              <a:rPr lang="en-US" dirty="0"/>
              <a:t>Pm</a:t>
            </a:r>
            <a:r>
              <a:rPr lang="he-IL" dirty="0"/>
              <a:t> היא נקודת הקצה של</a:t>
            </a:r>
            <a:r>
              <a:rPr lang="en-US" dirty="0"/>
              <a:t> Ci </a:t>
            </a:r>
            <a:r>
              <a:rPr lang="he-IL" dirty="0"/>
              <a:t> - אין עוד צלעות שהיא הקצה הימני שלהם וגם </a:t>
            </a:r>
            <a:r>
              <a:rPr lang="en-US" dirty="0"/>
              <a:t>s(e) &gt; s(f)</a:t>
            </a:r>
            <a:endParaRPr lang="he-IL" dirty="0"/>
          </a:p>
          <a:p>
            <a:pPr lvl="1"/>
            <a:r>
              <a:rPr lang="he-IL" dirty="0"/>
              <a:t>נסובב את </a:t>
            </a:r>
            <a:r>
              <a:rPr lang="en-US" dirty="0"/>
              <a:t>f</a:t>
            </a:r>
            <a:r>
              <a:rPr lang="he-IL" dirty="0"/>
              <a:t> על </a:t>
            </a:r>
            <a:r>
              <a:rPr lang="en-US" dirty="0"/>
              <a:t>Pm</a:t>
            </a:r>
            <a:r>
              <a:rPr lang="he-IL" dirty="0"/>
              <a:t> בתור הציר שלו </a:t>
            </a:r>
            <a:r>
              <a:rPr lang="he-IL" u="sng" dirty="0"/>
              <a:t>נגד כיוון השעון</a:t>
            </a:r>
            <a:r>
              <a:rPr lang="he-IL" dirty="0"/>
              <a:t> – עד שנגיע למצב ורטיקלי – כמו שהקו הסגול מדגים</a:t>
            </a:r>
          </a:p>
          <a:p>
            <a:pPr lvl="1"/>
            <a:r>
              <a:rPr lang="he-IL" dirty="0"/>
              <a:t>בתחילת הסיבוב יש </a:t>
            </a:r>
            <a:r>
              <a:rPr lang="en-US" dirty="0"/>
              <a:t>k</a:t>
            </a:r>
            <a:r>
              <a:rPr lang="he-IL" dirty="0"/>
              <a:t> נקודות בצד "יד שמאל" של </a:t>
            </a:r>
            <a:r>
              <a:rPr lang="en-US" dirty="0"/>
              <a:t>f</a:t>
            </a:r>
            <a:endParaRPr lang="he-IL" dirty="0"/>
          </a:p>
          <a:p>
            <a:pPr lvl="1"/>
            <a:r>
              <a:rPr lang="he-IL" dirty="0"/>
              <a:t>בסוף הסיבוב יהיו </a:t>
            </a:r>
            <a:r>
              <a:rPr lang="en-US" dirty="0"/>
              <a:t>m-1&gt;k</a:t>
            </a:r>
            <a:r>
              <a:rPr lang="he-IL" dirty="0"/>
              <a:t> נקודות</a:t>
            </a:r>
          </a:p>
          <a:p>
            <a:pPr lvl="1"/>
            <a:r>
              <a:rPr lang="he-IL" dirty="0"/>
              <a:t>מה שאומר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צבר עוד לפחות נקודה אחת משמאלו בסיבוב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CE525-5946-4E00-A68B-3E1C1780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5" y="1899813"/>
            <a:ext cx="5360565" cy="4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07F-AA7E-4A0F-ADD1-4B65AD5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6" y="192905"/>
            <a:ext cx="8048174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E4E5-5750-4DAD-B83D-8955E060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94880"/>
            <a:ext cx="5883479" cy="4537472"/>
          </a:xfrm>
        </p:spPr>
        <p:txBody>
          <a:bodyPr>
            <a:normAutofit/>
          </a:bodyPr>
          <a:lstStyle/>
          <a:p>
            <a:r>
              <a:rPr lang="he-IL" dirty="0"/>
              <a:t>נשקול את המקרה הבא – הקו הירוק הוא </a:t>
            </a:r>
            <a:r>
              <a:rPr lang="en-US" dirty="0"/>
              <a:t>f</a:t>
            </a:r>
            <a:r>
              <a:rPr lang="he-IL" dirty="0"/>
              <a:t> במיקום המקורי, החץ הורוד מייצג את כיוון הסיבוב ש</a:t>
            </a:r>
            <a:r>
              <a:rPr lang="en-US" dirty="0"/>
              <a:t>f</a:t>
            </a:r>
            <a:r>
              <a:rPr lang="he-IL" dirty="0"/>
              <a:t> מבצע, </a:t>
            </a:r>
            <a:r>
              <a:rPr lang="en-US" dirty="0"/>
              <a:t>Pm</a:t>
            </a:r>
            <a:r>
              <a:rPr lang="he-IL" dirty="0"/>
              <a:t> הוא הנקודה הכתומה השמאלית, הקו הירוק בהיר הוא ה</a:t>
            </a:r>
            <a:r>
              <a:rPr lang="en-US" dirty="0"/>
              <a:t>supporting line</a:t>
            </a:r>
            <a:r>
              <a:rPr lang="he-IL" dirty="0"/>
              <a:t>, הקו האנכי בצבע תכלת הוא </a:t>
            </a:r>
            <a:r>
              <a:rPr lang="en-US" dirty="0"/>
              <a:t>f</a:t>
            </a:r>
            <a:r>
              <a:rPr lang="he-IL" dirty="0"/>
              <a:t> לאחר הסיבוב המתואר, הנקודות הסגולות הן </a:t>
            </a:r>
            <a:r>
              <a:rPr lang="en-US" dirty="0"/>
              <a:t>k</a:t>
            </a:r>
            <a:r>
              <a:rPr lang="he-IL" dirty="0"/>
              <a:t> הנקודות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מפריד במיקומו המקורי והנקודות הירוקות הן הנקודות שנרוויח מסיבוב ה</a:t>
            </a:r>
            <a:r>
              <a:rPr lang="en-US" dirty="0"/>
              <a:t>supporting line</a:t>
            </a:r>
            <a:r>
              <a:rPr lang="he-IL" dirty="0"/>
              <a:t> למצב אנכי, כאשר העליונה שבהן מסומנת ב-</a:t>
            </a:r>
            <a:r>
              <a:rPr lang="en-US" dirty="0"/>
              <a:t>x</a:t>
            </a:r>
            <a:endParaRPr lang="he-IL" dirty="0"/>
          </a:p>
          <a:p>
            <a:r>
              <a:rPr lang="he-IL" dirty="0"/>
              <a:t>נחשוב על מהלך ההזזה עצמה – 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יגיע לנקודה –</a:t>
            </a:r>
            <a:r>
              <a:rPr lang="en-US" dirty="0"/>
              <a:t>x </a:t>
            </a:r>
            <a:r>
              <a:rPr lang="he-IL" dirty="0"/>
              <a:t>  , מה שיצור צלע בין </a:t>
            </a:r>
            <a:r>
              <a:rPr lang="en-US" dirty="0"/>
              <a:t>x</a:t>
            </a:r>
            <a:r>
              <a:rPr lang="he-IL" dirty="0"/>
              <a:t> ל</a:t>
            </a:r>
            <a:r>
              <a:rPr lang="en-US" dirty="0"/>
              <a:t>Pm</a:t>
            </a:r>
            <a:r>
              <a:rPr lang="he-IL" dirty="0"/>
              <a:t> שה</a:t>
            </a:r>
            <a:r>
              <a:rPr lang="en-US" dirty="0"/>
              <a:t>supporting line</a:t>
            </a:r>
            <a:r>
              <a:rPr lang="he-IL" dirty="0"/>
              <a:t> שלה מפריד את אותם </a:t>
            </a:r>
            <a:r>
              <a:rPr lang="en-US" dirty="0"/>
              <a:t>k</a:t>
            </a:r>
            <a:r>
              <a:rPr lang="he-IL" dirty="0"/>
              <a:t> הנקודות ובנוסף, </a:t>
            </a:r>
            <a:r>
              <a:rPr lang="en-US" dirty="0"/>
              <a:t>x</a:t>
            </a:r>
            <a:r>
              <a:rPr lang="he-IL" dirty="0"/>
              <a:t> נמצא מתחת ל</a:t>
            </a:r>
            <a:r>
              <a:rPr lang="en-US" dirty="0"/>
              <a:t>Pm</a:t>
            </a:r>
            <a:r>
              <a:rPr lang="he-IL" dirty="0"/>
              <a:t> מה שאומר שהשיפוע של </a:t>
            </a:r>
            <a:r>
              <a:rPr lang="en-US" dirty="0"/>
              <a:t>e</a:t>
            </a:r>
            <a:r>
              <a:rPr lang="he-IL" dirty="0"/>
              <a:t> ,שמסומנת בחץ כתום, גדול מהשיפוע של </a:t>
            </a:r>
            <a:r>
              <a:rPr lang="en-US" dirty="0"/>
              <a:t>f</a:t>
            </a:r>
            <a:r>
              <a:rPr lang="he-IL" dirty="0"/>
              <a:t> מה שאומר שמתקיים </a:t>
            </a:r>
            <a:r>
              <a:rPr lang="en-US" dirty="0" err="1"/>
              <a:t>eRf</a:t>
            </a:r>
            <a:r>
              <a:rPr lang="he-IL" dirty="0"/>
              <a:t> וזו סתירה לעובדה ש</a:t>
            </a:r>
            <a:r>
              <a:rPr lang="en-US" dirty="0"/>
              <a:t>Pm</a:t>
            </a:r>
            <a:r>
              <a:rPr lang="he-IL" dirty="0"/>
              <a:t> היא הנקודה השמאלית ביותר של- </a:t>
            </a:r>
            <a:r>
              <a:rPr lang="en-US" dirty="0"/>
              <a:t>convex chain Ci</a:t>
            </a:r>
            <a:r>
              <a:rPr lang="he-I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13866-2BC4-431D-B52F-29F7444F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4" y="3145872"/>
            <a:ext cx="5338362" cy="2807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E3F48-CB04-4B33-9B0D-119B3FE9B51C}"/>
              </a:ext>
            </a:extLst>
          </p:cNvPr>
          <p:cNvSpPr txBox="1"/>
          <p:nvPr/>
        </p:nvSpPr>
        <p:spPr>
          <a:xfrm>
            <a:off x="1462215" y="5058561"/>
            <a:ext cx="142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</a:p>
          <a:p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046FBF-002D-47ED-A868-841A39D2CA82}"/>
              </a:ext>
            </a:extLst>
          </p:cNvPr>
          <p:cNvSpPr/>
          <p:nvPr/>
        </p:nvSpPr>
        <p:spPr>
          <a:xfrm rot="18930172">
            <a:off x="1710153" y="4957469"/>
            <a:ext cx="664534" cy="7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EEA1E-FA30-45DE-A321-1A2CF4F415D8}"/>
              </a:ext>
            </a:extLst>
          </p:cNvPr>
          <p:cNvSpPr txBox="1"/>
          <p:nvPr/>
        </p:nvSpPr>
        <p:spPr>
          <a:xfrm>
            <a:off x="1747146" y="4623836"/>
            <a:ext cx="2952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49C3-1DE9-441C-A1EF-A918449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24" y="184516"/>
            <a:ext cx="7729728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A43A-1757-484F-A7EE-E7F9639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3" y="2157412"/>
            <a:ext cx="5939995" cy="339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BB43D-DBA3-4889-837C-E0ECE46F8C93}"/>
              </a:ext>
            </a:extLst>
          </p:cNvPr>
          <p:cNvSpPr txBox="1"/>
          <p:nvPr/>
        </p:nvSpPr>
        <p:spPr>
          <a:xfrm>
            <a:off x="7122253" y="2157412"/>
            <a:ext cx="470902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במקרה הזה נשים לב שנאבד את נקודה </a:t>
            </a:r>
            <a:r>
              <a:rPr lang="en-US" dirty="0"/>
              <a:t>y</a:t>
            </a:r>
            <a:r>
              <a:rPr lang="he-IL" dirty="0"/>
              <a:t> לפני שנגיע עם ה</a:t>
            </a:r>
            <a:r>
              <a:rPr lang="en-US" dirty="0"/>
              <a:t>supporting line</a:t>
            </a:r>
            <a:r>
              <a:rPr lang="he-IL" dirty="0"/>
              <a:t> לאחת מהנקודות הירוקות בהירות, במקרה כזה, ברגע שנגיע לנקודה </a:t>
            </a:r>
            <a:r>
              <a:rPr lang="en-US" dirty="0"/>
              <a:t>X1</a:t>
            </a:r>
            <a:r>
              <a:rPr lang="he-IL" dirty="0"/>
              <a:t> לא נפריד יותר מ</a:t>
            </a:r>
            <a:r>
              <a:rPr lang="en-US" dirty="0"/>
              <a:t>k</a:t>
            </a:r>
            <a:r>
              <a:rPr lang="he-IL" dirty="0"/>
              <a:t> נקודות, אבל ברגע שנגיע עם ה</a:t>
            </a:r>
            <a:r>
              <a:rPr lang="en-US" dirty="0"/>
              <a:t>supporting line</a:t>
            </a:r>
            <a:r>
              <a:rPr lang="he-IL" dirty="0"/>
              <a:t> ל</a:t>
            </a:r>
            <a:r>
              <a:rPr lang="en-US" dirty="0"/>
              <a:t>X2</a:t>
            </a:r>
            <a:r>
              <a:rPr lang="he-IL" dirty="0"/>
              <a:t> – שוב תווצר צלע שמקיימת את יחס </a:t>
            </a:r>
            <a:r>
              <a:rPr lang="en-US" dirty="0"/>
              <a:t>R</a:t>
            </a:r>
            <a:r>
              <a:rPr lang="he-IL" dirty="0"/>
              <a:t> עם </a:t>
            </a:r>
            <a:r>
              <a:rPr lang="en-US" dirty="0"/>
              <a:t>Pm</a:t>
            </a:r>
            <a:r>
              <a:rPr lang="he-IL" dirty="0"/>
              <a:t> ומפרידה </a:t>
            </a:r>
            <a:r>
              <a:rPr lang="en-US" dirty="0"/>
              <a:t>k</a:t>
            </a:r>
            <a:r>
              <a:rPr lang="he-IL" dirty="0"/>
              <a:t> נקודות – סתירה לעובדה ש</a:t>
            </a:r>
            <a:r>
              <a:rPr lang="en-US" dirty="0"/>
              <a:t>Pm</a:t>
            </a:r>
            <a:r>
              <a:rPr lang="he-IL" dirty="0"/>
              <a:t> היא הנקודת קצה השמאלית של שרשרת </a:t>
            </a:r>
            <a:r>
              <a:rPr lang="en-US" dirty="0"/>
              <a:t>Ci</a:t>
            </a:r>
            <a:r>
              <a:rPr lang="he-IL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8748-8DAC-4062-94A7-08CDCB3F86E0}"/>
              </a:ext>
            </a:extLst>
          </p:cNvPr>
          <p:cNvSpPr txBox="1"/>
          <p:nvPr/>
        </p:nvSpPr>
        <p:spPr>
          <a:xfrm>
            <a:off x="4966282" y="178808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A06EE"/>
                </a:solidFill>
              </a:rPr>
              <a:t>y</a:t>
            </a:r>
            <a:endParaRPr lang="he-IL" dirty="0">
              <a:solidFill>
                <a:srgbClr val="FA06E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78512-1884-444E-B617-008350A4BE03}"/>
              </a:ext>
            </a:extLst>
          </p:cNvPr>
          <p:cNvSpPr txBox="1"/>
          <p:nvPr/>
        </p:nvSpPr>
        <p:spPr>
          <a:xfrm>
            <a:off x="2468846" y="511406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X2</a:t>
            </a:r>
          </a:p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DFBA-9B22-4A1E-9F0F-B5252D8DA05D}"/>
              </a:ext>
            </a:extLst>
          </p:cNvPr>
          <p:cNvSpPr txBox="1"/>
          <p:nvPr/>
        </p:nvSpPr>
        <p:spPr>
          <a:xfrm>
            <a:off x="2468846" y="461921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  <a:p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962-7FC7-408D-A3B9-2C375D9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D57-608D-4CC3-BFD2-6CD60D2C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באופן כללי, במצב שבו נקודת הקצה השמאלית של שרשרת מסויימת היא הנקודה ה</a:t>
            </a:r>
            <a:r>
              <a:rPr lang="en-US" dirty="0"/>
              <a:t>m&gt;k+1</a:t>
            </a:r>
            <a:r>
              <a:rPr lang="he-IL" dirty="0"/>
              <a:t> הכי שמאלית בקבוצת הנקודות בסה"כ, אם נוכל לסובב את ה</a:t>
            </a:r>
            <a:r>
              <a:rPr lang="en-US" dirty="0"/>
              <a:t>supporting line</a:t>
            </a:r>
            <a:r>
              <a:rPr lang="he-IL" dirty="0"/>
              <a:t> בצורה שבה השינוי בכמות הנקודות המפורדות בכל "צעד"</a:t>
            </a:r>
            <a:r>
              <a:rPr lang="en-US" dirty="0"/>
              <a:t> </a:t>
            </a:r>
            <a:r>
              <a:rPr lang="he-IL" dirty="0"/>
              <a:t>הוא לכל היותר 1, תמיד תהיה נקודה </a:t>
            </a:r>
            <a:r>
              <a:rPr lang="en-US" dirty="0"/>
              <a:t>x</a:t>
            </a:r>
            <a:r>
              <a:rPr lang="he-IL" dirty="0"/>
              <a:t> כזו משמאל ל</a:t>
            </a:r>
            <a:r>
              <a:rPr lang="en-US" dirty="0"/>
              <a:t>Pm</a:t>
            </a:r>
            <a:r>
              <a:rPr lang="he-IL" dirty="0"/>
              <a:t> שהצלע שממנה ל</a:t>
            </a:r>
            <a:r>
              <a:rPr lang="en-US" dirty="0"/>
              <a:t>Pm</a:t>
            </a:r>
            <a:r>
              <a:rPr lang="he-IL" dirty="0"/>
              <a:t> תעמוד ביחס </a:t>
            </a:r>
            <a:r>
              <a:rPr lang="en-US" dirty="0"/>
              <a:t>R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שלה יפריד </a:t>
            </a:r>
            <a:r>
              <a:rPr lang="en-US" dirty="0"/>
              <a:t>k</a:t>
            </a:r>
            <a:r>
              <a:rPr lang="he-IL" dirty="0"/>
              <a:t> נקודות – כלומר תמיד נוכל לייצר סתירה כזו כמו שהראנו במקרים הפרטיים הקודמים, מכאן:</a:t>
            </a:r>
          </a:p>
          <a:p>
            <a:r>
              <a:rPr lang="he-IL" dirty="0"/>
              <a:t> נוכל לקבוע שלא יתכן שקודקוד הקצה של שרשרת קונבקסית כזו יהיה ה</a:t>
            </a:r>
            <a:r>
              <a:rPr lang="en-US" dirty="0"/>
              <a:t>m</a:t>
            </a:r>
            <a:r>
              <a:rPr lang="he-IL" dirty="0"/>
              <a:t> הכי שמאלי, אלא, שחייב להיות ב</a:t>
            </a:r>
            <a:r>
              <a:rPr lang="en-US" dirty="0"/>
              <a:t>k+1</a:t>
            </a:r>
            <a:r>
              <a:rPr lang="he-IL" dirty="0"/>
              <a:t> השמאליים ביותר, אחרת תתקבל סתירה.</a:t>
            </a:r>
          </a:p>
          <a:p>
            <a:r>
              <a:rPr lang="he-IL" dirty="0"/>
              <a:t>כעת, בשביל לסיים להוכיח את </a:t>
            </a:r>
            <a:r>
              <a:rPr lang="en-US" dirty="0"/>
              <a:t>Lemma 2</a:t>
            </a:r>
            <a:r>
              <a:rPr lang="he-IL" dirty="0"/>
              <a:t> נשאר רק להוכיח שנקודת הקצה השמאלית של כל שרשרת קונבקסית כזו ייחודית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r>
              <a:rPr lang="he-IL" dirty="0"/>
              <a:t>נניח שנקודה </a:t>
            </a:r>
            <a:r>
              <a:rPr lang="en-US" dirty="0"/>
              <a:t>p</a:t>
            </a:r>
            <a:r>
              <a:rPr lang="he-IL" dirty="0"/>
              <a:t> כלשהי היא הנקודה השמאלית ביותר עבור שני שרשראות קונבקסיות </a:t>
            </a:r>
            <a:r>
              <a:rPr lang="en-US" dirty="0"/>
              <a:t>c1, c2</a:t>
            </a:r>
            <a:endParaRPr lang="he-IL" dirty="0"/>
          </a:p>
          <a:p>
            <a:r>
              <a:rPr lang="he-IL" dirty="0"/>
              <a:t>לפי תכונת </a:t>
            </a:r>
            <a:r>
              <a:rPr lang="en-US" dirty="0" err="1"/>
              <a:t>Lov’asz</a:t>
            </a:r>
            <a:r>
              <a:rPr lang="he-IL" dirty="0"/>
              <a:t> – חייבת להיות צלע </a:t>
            </a:r>
            <a:r>
              <a:rPr lang="en-US" dirty="0"/>
              <a:t>e</a:t>
            </a:r>
            <a:r>
              <a:rPr lang="he-IL" dirty="0"/>
              <a:t> שהקצה הימני שלה הוא </a:t>
            </a:r>
            <a:r>
              <a:rPr lang="en-US" dirty="0"/>
              <a:t>p</a:t>
            </a:r>
            <a:r>
              <a:rPr lang="he-IL" dirty="0"/>
              <a:t> (כלומר כזו שנכנסת ל</a:t>
            </a:r>
            <a:r>
              <a:rPr lang="en-US" dirty="0"/>
              <a:t>p</a:t>
            </a:r>
            <a:r>
              <a:rPr lang="he-IL" dirty="0"/>
              <a:t>)שהשיפוע שלה הוא בין השיפועים של הצלעות של </a:t>
            </a:r>
            <a:r>
              <a:rPr lang="en-US" dirty="0"/>
              <a:t>c1</a:t>
            </a:r>
            <a:r>
              <a:rPr lang="he-IL" dirty="0"/>
              <a:t> ו-</a:t>
            </a:r>
            <a:r>
              <a:rPr lang="en-US" dirty="0"/>
              <a:t>c2</a:t>
            </a:r>
            <a:r>
              <a:rPr lang="he-IL" dirty="0"/>
              <a:t> </a:t>
            </a:r>
          </a:p>
          <a:p>
            <a:r>
              <a:rPr lang="he-IL" dirty="0"/>
              <a:t>אבל, זו סתירה להנחה ש</a:t>
            </a:r>
            <a:r>
              <a:rPr lang="en-US" dirty="0"/>
              <a:t>p</a:t>
            </a:r>
            <a:r>
              <a:rPr lang="he-IL" dirty="0"/>
              <a:t> היא נקודת הקצה השמאלית של השרשראות </a:t>
            </a:r>
          </a:p>
          <a:p>
            <a:r>
              <a:rPr lang="he-IL" u="sng" dirty="0"/>
              <a:t>מכאן</a:t>
            </a:r>
            <a:r>
              <a:rPr lang="he-IL" dirty="0"/>
              <a:t>, יש לכל היותר </a:t>
            </a:r>
            <a:r>
              <a:rPr lang="en-US" dirty="0"/>
              <a:t>k+1</a:t>
            </a:r>
            <a:r>
              <a:rPr lang="he-IL" dirty="0"/>
              <a:t> שרשראות קונבקסיות בחלוקה של </a:t>
            </a:r>
            <a:r>
              <a:rPr lang="en-US" dirty="0" err="1"/>
              <a:t>Ek</a:t>
            </a:r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ED8EC9-798C-466A-AECB-00C836EB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1" y="4823170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84" y="2352818"/>
            <a:ext cx="6563323" cy="4140261"/>
          </a:xfrm>
        </p:spPr>
        <p:txBody>
          <a:bodyPr>
            <a:normAutofit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הצלעות האלו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  <a:p>
            <a:pPr lvl="1"/>
            <a:r>
              <a:rPr lang="he-IL" dirty="0"/>
              <a:t>קל לראות שעבור שני נקודות חיתוך בין </a:t>
            </a:r>
            <a:r>
              <a:rPr lang="en-US" dirty="0"/>
              <a:t>Ci</a:t>
            </a:r>
            <a:r>
              <a:rPr lang="he-IL" dirty="0"/>
              <a:t> ל-</a:t>
            </a:r>
            <a:r>
              <a:rPr lang="en-US" dirty="0" err="1"/>
              <a:t>Cj</a:t>
            </a:r>
            <a:r>
              <a:rPr lang="he-IL" dirty="0"/>
              <a:t> –</a:t>
            </a:r>
            <a:r>
              <a:rPr lang="en-US" dirty="0"/>
              <a:t>x1,x2 </a:t>
            </a:r>
            <a:r>
              <a:rPr lang="he-IL" dirty="0"/>
              <a:t> לא יתכן כי אותו משיק </a:t>
            </a:r>
            <a:r>
              <a:rPr lang="en-US" dirty="0"/>
              <a:t>T</a:t>
            </a:r>
            <a:r>
              <a:rPr lang="he-IL" dirty="0"/>
              <a:t> מתאים לשתיהן, כל משיק </a:t>
            </a:r>
            <a:r>
              <a:rPr lang="en-US" dirty="0"/>
              <a:t>T</a:t>
            </a:r>
            <a:r>
              <a:rPr lang="he-IL" dirty="0"/>
              <a:t> מתאים ל</a:t>
            </a:r>
            <a:r>
              <a:rPr lang="en-US" dirty="0"/>
              <a:t>Xi</a:t>
            </a:r>
            <a:r>
              <a:rPr lang="he-IL" dirty="0"/>
              <a:t>  ייחודי שכזה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449"/>
            <a:ext cx="4681658" cy="1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u="sng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נשים לב ש-</a:t>
            </a:r>
            <a:r>
              <a:rPr lang="en-US" dirty="0"/>
              <a:t>p</a:t>
            </a:r>
            <a:r>
              <a:rPr lang="he-IL" dirty="0"/>
              <a:t> היא לא הנקודה השמאלית ביותר של שרשרת אחת, זה בוודאות מתקיים לפי למה - 2 נניח בה"כ שזו 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הקצה השמאלית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, אם תתקיים, סתירה ליחס </a:t>
            </a:r>
            <a:r>
              <a:rPr lang="en-US" dirty="0"/>
              <a:t>R</a:t>
            </a:r>
            <a:endParaRPr lang="he-IL" dirty="0"/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(לפי 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229"/>
            <a:ext cx="4941116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33" y="2292934"/>
            <a:ext cx="7729728" cy="3445122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Lemma 4</a:t>
            </a:r>
            <a:r>
              <a:rPr lang="he-IL" sz="2800" dirty="0"/>
              <a:t>- יש בסה"כ מקסימום </a:t>
            </a:r>
            <a:r>
              <a:rPr lang="en-US" sz="2800" dirty="0"/>
              <a:t>n(k+1)</a:t>
            </a:r>
            <a:r>
              <a:rPr lang="he-IL" sz="2800" dirty="0"/>
              <a:t> משיקים משותפים</a:t>
            </a:r>
          </a:p>
          <a:p>
            <a:r>
              <a:rPr lang="he-IL" sz="2800" dirty="0"/>
              <a:t>הוכחה:</a:t>
            </a:r>
          </a:p>
          <a:p>
            <a:pPr lvl="1"/>
            <a:r>
              <a:rPr lang="he-IL" sz="2400" dirty="0"/>
              <a:t>כל נקודה </a:t>
            </a:r>
            <a:r>
              <a:rPr lang="en-US" sz="2400" dirty="0"/>
              <a:t>p</a:t>
            </a:r>
            <a:r>
              <a:rPr lang="he-IL" sz="2400" dirty="0"/>
              <a:t> ב</a:t>
            </a:r>
            <a:r>
              <a:rPr lang="en-US" sz="2400" dirty="0" err="1"/>
              <a:t>Gk</a:t>
            </a:r>
            <a:r>
              <a:rPr lang="he-IL" sz="2400" dirty="0"/>
              <a:t> יכולה לשמש במקסימום פעם אחת בתור הנקודה השמאלית ביותר של כל משיק משותף לכל </a:t>
            </a:r>
            <a:r>
              <a:rPr lang="en-US" sz="2400" dirty="0"/>
              <a:t>convex chain</a:t>
            </a:r>
            <a:r>
              <a:rPr lang="he-IL" sz="2400" dirty="0"/>
              <a:t> שלא מכיל את </a:t>
            </a:r>
            <a:r>
              <a:rPr lang="en-US" sz="2400" dirty="0"/>
              <a:t>p</a:t>
            </a:r>
            <a:r>
              <a:rPr lang="he-IL" sz="2400" dirty="0"/>
              <a:t> – נובע מ</a:t>
            </a:r>
            <a:r>
              <a:rPr lang="en-US" sz="2400" dirty="0"/>
              <a:t>Lemma 3-</a:t>
            </a:r>
          </a:p>
          <a:p>
            <a:pPr lvl="1"/>
            <a:r>
              <a:rPr lang="he-IL" sz="2400" dirty="0"/>
              <a:t>בגלל שיש </a:t>
            </a:r>
            <a:r>
              <a:rPr lang="en-US" sz="2400" dirty="0"/>
              <a:t>n</a:t>
            </a:r>
            <a:r>
              <a:rPr lang="he-IL" sz="2400" dirty="0"/>
              <a:t> נקודות ו</a:t>
            </a:r>
            <a:r>
              <a:rPr lang="en-US" sz="2400" dirty="0"/>
              <a:t>k+1</a:t>
            </a:r>
            <a:r>
              <a:rPr lang="he-IL" sz="2400" dirty="0"/>
              <a:t> </a:t>
            </a:r>
            <a:r>
              <a:rPr lang="en-US" sz="2400" dirty="0"/>
              <a:t>convex chains</a:t>
            </a:r>
            <a:r>
              <a:rPr lang="he-IL" sz="2400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200" b="1" u="sng" dirty="0"/>
              <a:t>משפט</a:t>
            </a:r>
            <a:r>
              <a:rPr lang="he-IL" dirty="0"/>
              <a:t>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</a:t>
            </a:r>
            <a:r>
              <a:rPr lang="en-US" u="sng" dirty="0"/>
              <a:t>Lemma</a:t>
            </a:r>
            <a:r>
              <a:rPr lang="he-IL" u="sng" dirty="0"/>
              <a:t> 3 ו</a:t>
            </a:r>
            <a:r>
              <a:rPr lang="en-US" u="sng" dirty="0"/>
              <a:t>Lemma-</a:t>
            </a:r>
            <a:r>
              <a:rPr lang="he-IL" u="sng" dirty="0"/>
              <a:t> 4</a:t>
            </a:r>
            <a:r>
              <a:rPr lang="he-IL" dirty="0"/>
              <a:t>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To’th</a:t>
            </a:r>
            <a:r>
              <a:rPr lang="he-IL" u="sng" dirty="0"/>
              <a:t> </a:t>
            </a:r>
            <a:r>
              <a:rPr lang="he-IL" dirty="0"/>
              <a:t>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6F4B-CD17-4E0D-A69E-8E3AD640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576" y="612354"/>
            <a:ext cx="7729728" cy="1188720"/>
          </a:xfrm>
        </p:spPr>
        <p:txBody>
          <a:bodyPr/>
          <a:lstStyle/>
          <a:p>
            <a:r>
              <a:rPr lang="he-IL" dirty="0"/>
              <a:t>משמעות החסם החדש וההדוק יותר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08D3-3302-4709-A64C-EA775899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578" y="2092760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החסם העליון הטריוויאלי ביותר שניתן לתת הוא כמובן </a:t>
            </a:r>
            <a:r>
              <a:rPr lang="en-US" dirty="0"/>
              <a:t>n choose k</a:t>
            </a:r>
            <a:r>
              <a:rPr lang="he-IL" dirty="0"/>
              <a:t> ששקול ל- </a:t>
            </a:r>
            <a:r>
              <a:rPr lang="en-US" dirty="0"/>
              <a:t>O(</a:t>
            </a:r>
            <a:r>
              <a:rPr lang="en-US" dirty="0" err="1"/>
              <a:t>n^k</a:t>
            </a:r>
            <a:r>
              <a:rPr lang="en-US" dirty="0"/>
              <a:t>)</a:t>
            </a:r>
            <a:r>
              <a:rPr lang="he-IL" dirty="0"/>
              <a:t> </a:t>
            </a:r>
          </a:p>
          <a:p>
            <a:r>
              <a:rPr lang="he-IL" dirty="0"/>
              <a:t>כמובן שהחסם הראשוני שציינו הדוק יותר מהחסם הנ"ל -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  <a:r>
              <a:rPr lang="he-IL" i="1" dirty="0"/>
              <a:t>, </a:t>
            </a:r>
            <a:r>
              <a:rPr lang="he-IL" dirty="0"/>
              <a:t>למרות שנשים לב, עבור </a:t>
            </a:r>
            <a:r>
              <a:rPr lang="en-US" dirty="0"/>
              <a:t>k=2</a:t>
            </a:r>
            <a:r>
              <a:rPr lang="he-IL" dirty="0"/>
              <a:t> החסמים קרובים מאד, מה שמעיד על ה-"מוצלחות" של החסם כחסם הדוק ביותר</a:t>
            </a:r>
            <a:endParaRPr lang="en-US" dirty="0"/>
          </a:p>
          <a:p>
            <a:r>
              <a:rPr lang="he-IL" dirty="0"/>
              <a:t>השיפור הבא היה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 </a:t>
            </a:r>
            <a:r>
              <a:rPr lang="he-IL" dirty="0"/>
              <a:t>בהתחשב בעובדה ש</a:t>
            </a:r>
            <a:r>
              <a:rPr lang="en-US" dirty="0"/>
              <a:t>n-</a:t>
            </a:r>
            <a:r>
              <a:rPr lang="he-IL" dirty="0"/>
              <a:t> יכול להיות קבוצה גדולה ככל שתהיה ו</a:t>
            </a:r>
            <a:r>
              <a:rPr lang="en-US" dirty="0"/>
              <a:t>k</a:t>
            </a:r>
            <a:r>
              <a:rPr lang="he-IL" dirty="0"/>
              <a:t> מוגבל עד הגודל של </a:t>
            </a:r>
            <a:r>
              <a:rPr lang="en-US" dirty="0"/>
              <a:t>n</a:t>
            </a:r>
            <a:r>
              <a:rPr lang="he-IL" dirty="0"/>
              <a:t> (שכן צריך הרי להיות תת קבוצה שלו) – גם אם נבחר </a:t>
            </a:r>
            <a:r>
              <a:rPr lang="en-US" dirty="0"/>
              <a:t>k=n</a:t>
            </a:r>
            <a:r>
              <a:rPr lang="he-IL" dirty="0"/>
              <a:t> קל לראות שזה חסם הדוק יותר</a:t>
            </a:r>
          </a:p>
          <a:p>
            <a:r>
              <a:rPr lang="he-IL" dirty="0"/>
              <a:t>16 שנים אח"כ החסם שופר ל - </a:t>
            </a:r>
            <a:r>
              <a:rPr lang="pt-BR" i="1" dirty="0"/>
              <a:t>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, קל לראות כמובן שההבדל הוא חילוק בסדר גודל של </a:t>
            </a:r>
            <a:r>
              <a:rPr lang="en-US" i="1" dirty="0" err="1"/>
              <a:t>logn</a:t>
            </a:r>
            <a:r>
              <a:rPr lang="he-IL" i="1" dirty="0"/>
              <a:t> – שיפור יחסית לא מאד משמעותי, אבל ביחס לעובדה שקשה מאד להדק חסמים עבור הבעיה – זה אכן שיפור שיש לשקול</a:t>
            </a:r>
          </a:p>
          <a:p>
            <a:r>
              <a:rPr lang="he-IL" i="1" dirty="0"/>
              <a:t>אנחנו הוכחנו חסם של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 – החסם ההדוק ביותר עד היום, כאשר הצלחנו להוריד את החסם הקודם בסדר גודל של </a:t>
            </a:r>
            <a:r>
              <a:rPr lang="en-US" dirty="0"/>
              <a:t>k^1\6</a:t>
            </a:r>
            <a:r>
              <a:rPr lang="he-IL" dirty="0"/>
              <a:t> – ביחס לשיפורים הקודמים - זה לא רע, זה אכן שיפור משמעותי יחסית, אבל, בהינתן שהחסם התחתון האופטימלי שהוכח הוא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(k+1))</a:t>
            </a:r>
            <a:r>
              <a:rPr lang="he-IL" dirty="0"/>
              <a:t> יש לנו עוד לאן להתקדם</a:t>
            </a:r>
            <a:endParaRPr lang="he-IL" i="1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29267-AB12-4BEC-8E5D-8B170C4B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834" y="5281423"/>
            <a:ext cx="16383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DCD5B9-2A2E-449E-86D6-74DD7421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33" y="5194743"/>
            <a:ext cx="6551801" cy="1421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3B1AA1-EADA-4F4C-BC0A-23607FBCC990}"/>
              </a:ext>
            </a:extLst>
          </p:cNvPr>
          <p:cNvSpPr txBox="1"/>
          <p:nvPr/>
        </p:nvSpPr>
        <p:spPr>
          <a:xfrm>
            <a:off x="-8742" y="5138682"/>
            <a:ext cx="205532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בתמונה – </a:t>
            </a:r>
            <a:br>
              <a:rPr lang="en-US" dirty="0"/>
            </a:br>
            <a:r>
              <a:rPr lang="he-IL" dirty="0"/>
              <a:t> בשחור </a:t>
            </a:r>
            <a:r>
              <a:rPr lang="en-US" dirty="0"/>
              <a:t>x^{1/3}</a:t>
            </a:r>
            <a:r>
              <a:rPr lang="he-IL" dirty="0"/>
              <a:t> ובכחול </a:t>
            </a:r>
            <a:r>
              <a:rPr lang="en-US" dirty="0" err="1"/>
              <a:t>logx</a:t>
            </a:r>
            <a:r>
              <a:rPr lang="he-IL" dirty="0"/>
              <a:t> – השוואה בין החסם הנוכחי למינימלי</a:t>
            </a:r>
          </a:p>
        </p:txBody>
      </p:sp>
    </p:spTree>
    <p:extLst>
      <p:ext uri="{BB962C8B-B14F-4D97-AF65-F5344CB8AC3E}">
        <p14:creationId xmlns:p14="http://schemas.microsoft.com/office/powerpoint/2010/main" val="144359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76EC-663A-4286-A561-2E00F077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השוואה בין החסם הראשוני לחסם הנוכחי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9F1D-C807-46B2-9E54-6A9A2A75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בחרנו את </a:t>
            </a:r>
            <a:r>
              <a:rPr lang="en-US" dirty="0"/>
              <a:t>k</a:t>
            </a:r>
            <a:r>
              <a:rPr lang="he-IL" dirty="0"/>
              <a:t> להיות 10 עבור הדוגמא הספציפית הזו – בכחול החסם שלנו, בשחור, החסם הראשוני שניתן – אפשר בהחלט לראות </a:t>
            </a:r>
            <a:r>
              <a:rPr lang="he-IL"/>
              <a:t>הבדל גדול (בשאיפה לאינסוף כמובן)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2E3D3-56EC-4DD9-87E8-5A131F1B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46" y="3544106"/>
            <a:ext cx="6434925" cy="3132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04676-DA97-4876-BFB3-16CCDCDA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371" y="3560385"/>
            <a:ext cx="42576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57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C55-C8BC-4166-BB8E-2FEE703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030" y="1786855"/>
            <a:ext cx="8531939" cy="2589639"/>
          </a:xfrm>
        </p:spPr>
        <p:txBody>
          <a:bodyPr/>
          <a:lstStyle/>
          <a:p>
            <a:r>
              <a:rPr lang="en-US" dirty="0"/>
              <a:t>Related problems and applications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43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16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4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01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שהצלעות שלהם לא חופפות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1009667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27D-9304-4565-8E80-919F8E4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47"/>
            <a:ext cx="7729728" cy="1650073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5BB2-45DE-490F-B790-912EC9EF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נגדיר את </a:t>
            </a:r>
            <a:r>
              <a:rPr lang="he-IL" u="sng" dirty="0"/>
              <a:t>הסיבוכיות</a:t>
            </a:r>
            <a:r>
              <a:rPr lang="he-IL" dirty="0"/>
              <a:t> של המצולעים האלו להיות כמות </a:t>
            </a:r>
            <a:r>
              <a:rPr lang="he-IL" u="sng" dirty="0"/>
              <a:t>הקודקודים</a:t>
            </a:r>
            <a:r>
              <a:rPr lang="he-IL" dirty="0"/>
              <a:t> שיש לכלל המצולעים בסה"כ, אם המצולעים זרים "מבפנים", כלומר מבחינת ה-"ביפנוכו" שלהם, כפי שהדגמנו בשקף הקודם – ידוע חסם אופטימלי של </a:t>
            </a:r>
            <a:r>
              <a:rPr lang="el-GR" dirty="0"/>
              <a:t>  Θ</a:t>
            </a:r>
            <a:r>
              <a:rPr lang="en-US" dirty="0"/>
              <a:t>(n^{2/3}k^{2/3} + n)</a:t>
            </a:r>
            <a:r>
              <a:rPr lang="he-IL" dirty="0"/>
              <a:t>(שוב, </a:t>
            </a:r>
            <a:r>
              <a:rPr lang="en-US" dirty="0"/>
              <a:t>n</a:t>
            </a:r>
            <a:r>
              <a:rPr lang="he-IL" dirty="0"/>
              <a:t> – כמות קטעים מהם מורכב כל מצולע, </a:t>
            </a:r>
            <a:r>
              <a:rPr lang="en-US" dirty="0"/>
              <a:t>k</a:t>
            </a:r>
            <a:r>
              <a:rPr lang="he-IL" dirty="0"/>
              <a:t>- כמות מצולעים בסה"כ)</a:t>
            </a:r>
            <a:endParaRPr lang="en-US" dirty="0"/>
          </a:p>
          <a:p>
            <a:r>
              <a:rPr lang="he-IL" dirty="0"/>
              <a:t>אם המצולעים "חופפים" מבחינת ה-"בפנים" שלהם, בצורה הבאה - </a:t>
            </a:r>
          </a:p>
          <a:p>
            <a:r>
              <a:rPr lang="he-IL" dirty="0"/>
              <a:t>שיטות ההוכחה שעובדות על החסם הקודם שהצגנו – לא עובדות יותר</a:t>
            </a:r>
          </a:p>
          <a:p>
            <a:r>
              <a:rPr lang="he-IL" dirty="0"/>
              <a:t>ניתן להשתמש בטכניקת ההוכחה שהצגנו עבור ה</a:t>
            </a:r>
            <a:r>
              <a:rPr lang="en-US" dirty="0"/>
              <a:t>K-SETS</a:t>
            </a:r>
            <a:r>
              <a:rPr lang="he-IL" dirty="0"/>
              <a:t>  בשביל להוכיח -</a:t>
            </a:r>
          </a:p>
          <a:p>
            <a:pPr marL="0" indent="0">
              <a:buNone/>
            </a:pPr>
            <a:r>
              <a:rPr lang="he-IL" dirty="0"/>
              <a:t>חסם הדוק של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C7E04-CF02-4D19-8138-67667D0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" y="3305699"/>
            <a:ext cx="204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452963"/>
            <a:ext cx="7729728" cy="1188720"/>
          </a:xfrm>
        </p:spPr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1825058"/>
            <a:ext cx="4580388" cy="5032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83B-59F6-4BA4-8738-F9008580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7729728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AD8-F9A7-49DD-BC0A-C151207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אפשר להסתכל על כל מצולע קמור כזה בתור שרשרת קונבקסית עליונה ותחתונה</a:t>
            </a:r>
          </a:p>
          <a:p>
            <a:r>
              <a:rPr lang="he-IL" dirty="0"/>
              <a:t>אם נמשיך את צלעות הקצה של השרשראות עד לאינסוף שלילי וחיובי בהתאמה – נוכל להפעיל את פונ הדואליות ולקבל </a:t>
            </a:r>
            <a:r>
              <a:rPr lang="en-US" dirty="0"/>
              <a:t>k</a:t>
            </a:r>
            <a:r>
              <a:rPr lang="he-IL" dirty="0"/>
              <a:t> שרשראות שמורכבות מ</a:t>
            </a:r>
            <a:r>
              <a:rPr lang="en-US" dirty="0"/>
              <a:t>n</a:t>
            </a:r>
            <a:r>
              <a:rPr lang="he-IL" dirty="0"/>
              <a:t> קודקודים</a:t>
            </a:r>
          </a:p>
          <a:p>
            <a:r>
              <a:rPr lang="he-IL" dirty="0"/>
              <a:t>מכאן, נוכל להפעיל את </a:t>
            </a:r>
            <a:r>
              <a:rPr lang="en-US" dirty="0"/>
              <a:t>Lemma 3.1</a:t>
            </a:r>
            <a:r>
              <a:rPr lang="he-IL" dirty="0"/>
              <a:t>, בשינוי קל, כיוון שעכשיו לא בטוח שהשרשראות מסתיימות בנקודות ייחודיות – יתכן כי משיק </a:t>
            </a:r>
            <a:r>
              <a:rPr lang="en-US" dirty="0"/>
              <a:t>T</a:t>
            </a:r>
            <a:r>
              <a:rPr lang="he-IL" dirty="0"/>
              <a:t> יתואם על יותר מפעם אחת, זה יקרה רק במידה והוא מחבר נקודות שהן נקודות קצה של כמה שרשראות</a:t>
            </a:r>
          </a:p>
          <a:p>
            <a:r>
              <a:rPr lang="he-IL" dirty="0"/>
              <a:t>במקרה כזה, </a:t>
            </a:r>
            <a:r>
              <a:rPr lang="en-US" dirty="0"/>
              <a:t>T</a:t>
            </a:r>
            <a:r>
              <a:rPr lang="he-IL" dirty="0"/>
              <a:t> מתואם על כל זוג שרשראות שיש להן נקודת קצה שנפגשת עם נקודת הקצה של </a:t>
            </a:r>
            <a:r>
              <a:rPr lang="en-US" dirty="0"/>
              <a:t>T</a:t>
            </a:r>
          </a:p>
          <a:p>
            <a:r>
              <a:rPr lang="he-IL" dirty="0"/>
              <a:t>הכמות שלהם לא יכולה לעלות על </a:t>
            </a:r>
            <a:r>
              <a:rPr lang="en-US" dirty="0"/>
              <a:t>k choose 2</a:t>
            </a:r>
            <a:r>
              <a:rPr lang="he-IL" dirty="0"/>
              <a:t> או </a:t>
            </a:r>
            <a:r>
              <a:rPr lang="en-US" dirty="0"/>
              <a:t>O(k^2)</a:t>
            </a:r>
            <a:r>
              <a:rPr lang="he-IL" dirty="0"/>
              <a:t> בסה"כ</a:t>
            </a:r>
          </a:p>
          <a:p>
            <a:r>
              <a:rPr lang="he-IL" dirty="0"/>
              <a:t>נשלב את החסם הנ"ל עם החסם התחתון על כמות ה</a:t>
            </a:r>
            <a:r>
              <a:rPr lang="en-US" dirty="0"/>
              <a:t>crossings</a:t>
            </a:r>
            <a:r>
              <a:rPr lang="he-IL" dirty="0"/>
              <a:t> כפי שעשינו בהוכחה של ה</a:t>
            </a:r>
            <a:r>
              <a:rPr lang="en-US" dirty="0"/>
              <a:t>k-sets</a:t>
            </a:r>
            <a:r>
              <a:rPr lang="he-IL" dirty="0"/>
              <a:t> ונקבל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r>
              <a:rPr lang="he-IL" dirty="0"/>
              <a:t>להוכיח שהחסם הנ"ל הדוק ביותר זה קל, עבור – </a:t>
            </a:r>
            <a:r>
              <a:rPr lang="en-US" dirty="0"/>
              <a:t>n&gt;k</a:t>
            </a:r>
            <a:r>
              <a:rPr lang="he-IL" dirty="0"/>
              <a:t> הערך </a:t>
            </a:r>
            <a:r>
              <a:rPr lang="en-US" dirty="0" err="1"/>
              <a:t>nk</a:t>
            </a:r>
            <a:r>
              <a:rPr lang="en-US" dirty="0"/>
              <a:t>^{1/3}</a:t>
            </a:r>
            <a:r>
              <a:rPr lang="he-IL" dirty="0"/>
              <a:t> הוא הדומיננטי, והוכח חסם תחתון שווה</a:t>
            </a:r>
          </a:p>
          <a:p>
            <a:r>
              <a:rPr lang="he-IL" dirty="0"/>
              <a:t>עבור </a:t>
            </a:r>
            <a:r>
              <a:rPr lang="en-US" dirty="0"/>
              <a:t>k&gt;n</a:t>
            </a:r>
            <a:r>
              <a:rPr lang="he-IL" dirty="0"/>
              <a:t> הביטוי השני במכפלה - </a:t>
            </a:r>
            <a:r>
              <a:rPr lang="en-US" dirty="0"/>
              <a:t>n^{2/3}k^{2/3})</a:t>
            </a:r>
            <a:r>
              <a:rPr lang="he-IL" dirty="0"/>
              <a:t> הוא הדומיננטי וחסם תחתון שווה הוכח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39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8011822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r>
              <a:rPr lang="he-IL" dirty="0"/>
              <a:t>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המיפוי הדואלי בין נקודות לישירים (הנפוך)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03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של קטעים </a:t>
            </a:r>
            <a:r>
              <a:rPr lang="en-US" dirty="0"/>
              <a:t>S</a:t>
            </a:r>
            <a:r>
              <a:rPr lang="he-IL" dirty="0"/>
              <a:t>, </a:t>
            </a:r>
            <a:r>
              <a:rPr lang="en-US" dirty="0"/>
              <a:t>k-level</a:t>
            </a:r>
            <a:r>
              <a:rPr lang="he-IL" dirty="0"/>
              <a:t> מוגדר להיות אוסף הנקודות כך שמתחת לחיבור של כל הקטעים של נקודות אלו יהיו </a:t>
            </a:r>
            <a:r>
              <a:rPr lang="en-US" dirty="0"/>
              <a:t>k</a:t>
            </a:r>
            <a:r>
              <a:rPr lang="he-IL" dirty="0"/>
              <a:t> קטעים</a:t>
            </a:r>
          </a:p>
          <a:p>
            <a:r>
              <a:rPr lang="he-IL" dirty="0"/>
              <a:t>יתכן שיהיו רווחים בין הקטעים כאשר הנקודות מתרחקות אחד מהשני בצורה אנכית </a:t>
            </a:r>
            <a:r>
              <a:rPr lang="en-US" dirty="0"/>
              <a:t>)</a:t>
            </a:r>
            <a:r>
              <a:rPr lang="he-IL" dirty="0"/>
              <a:t>כמו מתמונה, למטה משמאל שם מראים את ה</a:t>
            </a:r>
            <a:r>
              <a:rPr lang="en-US" dirty="0"/>
              <a:t>k level</a:t>
            </a:r>
            <a:r>
              <a:rPr lang="he-IL" dirty="0"/>
              <a:t> הראשון</a:t>
            </a:r>
            <a:r>
              <a:rPr lang="en-US" dirty="0"/>
              <a:t>(</a:t>
            </a:r>
          </a:p>
          <a:p>
            <a:r>
              <a:rPr lang="he-IL" dirty="0"/>
              <a:t>סט הנקודות מוגדר להיות הנקודות שמגדירות את הרמה</a:t>
            </a:r>
            <a:r>
              <a:rPr lang="en-US" dirty="0"/>
              <a:t>k </a:t>
            </a:r>
            <a:r>
              <a:rPr lang="he-IL" dirty="0"/>
              <a:t> איחוד עם הנקודות שמגדירות את הרמה ה</a:t>
            </a:r>
            <a:r>
              <a:rPr lang="en-US" dirty="0"/>
              <a:t>k-1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7" name="Picture 6" descr="A picture containing wire, line, bird, sitting&#10;&#10;Description automatically generated">
            <a:extLst>
              <a:ext uri="{FF2B5EF4-FFF2-40B4-BE49-F238E27FC236}">
                <a16:creationId xmlns:a16="http://schemas.microsoft.com/office/drawing/2014/main" id="{C610B897-4E74-4600-94C7-057CE71D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9" y="4704589"/>
            <a:ext cx="3000794" cy="1648055"/>
          </a:xfrm>
          <a:prstGeom prst="rect">
            <a:avLst/>
          </a:prstGeom>
        </p:spPr>
      </p:pic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90509473-CFC8-41F6-81E5-2C093AE8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0" y="4704589"/>
            <a:ext cx="4681479" cy="17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8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A4-42C2-4A5D-8382-9D1CD36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283"/>
            <a:ext cx="7729728" cy="175912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Complexity of j Consecutive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8B0-578E-4B51-BAC0-B8463FB1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892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יהיו </a:t>
            </a:r>
            <a:r>
              <a:rPr lang="en-US" dirty="0"/>
              <a:t>Lk,Lk-1,Lk-2,…,Lk-j+1</a:t>
            </a:r>
            <a:r>
              <a:rPr lang="he-IL" dirty="0"/>
              <a:t> עבור </a:t>
            </a:r>
            <a:r>
              <a:rPr lang="en-US" dirty="0"/>
              <a:t>j&gt;0</a:t>
            </a:r>
            <a:r>
              <a:rPr lang="he-IL" dirty="0"/>
              <a:t> "רמות" רציפות מסודרות ב</a:t>
            </a:r>
            <a:r>
              <a:rPr lang="en-US" dirty="0"/>
              <a:t>n</a:t>
            </a:r>
            <a:r>
              <a:rPr lang="he-IL" dirty="0"/>
              <a:t> ישרים</a:t>
            </a:r>
          </a:p>
          <a:p>
            <a:r>
              <a:rPr lang="he-IL" dirty="0"/>
              <a:t>אנחנו מעוניינים להכריע מה הסיבוכיות של </a:t>
            </a:r>
            <a:r>
              <a:rPr lang="en-US" dirty="0"/>
              <a:t>j</a:t>
            </a:r>
            <a:r>
              <a:rPr lang="he-IL" dirty="0"/>
              <a:t> הרמות בסה"כ</a:t>
            </a:r>
          </a:p>
          <a:p>
            <a:r>
              <a:rPr lang="he-IL" dirty="0"/>
              <a:t>לפי דואליות, הסיבוכיות הזו רחוקה לכל היותר בקבוע מכמות ה</a:t>
            </a:r>
            <a:r>
              <a:rPr lang="en-US" dirty="0"/>
              <a:t>l-sets</a:t>
            </a:r>
            <a:r>
              <a:rPr lang="he-IL" dirty="0"/>
              <a:t> המתקבלת מהפעלת הפונ הדואלית, כאשר –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נשקול את החלוקה</a:t>
            </a:r>
            <a:r>
              <a:rPr lang="en-US" dirty="0"/>
              <a:t>El </a:t>
            </a:r>
            <a:r>
              <a:rPr lang="he-IL" dirty="0"/>
              <a:t> ל-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עבור כל </a:t>
            </a:r>
            <a:r>
              <a:rPr lang="en-US" dirty="0"/>
              <a:t>l</a:t>
            </a:r>
            <a:r>
              <a:rPr lang="he-IL" dirty="0"/>
              <a:t> שמקיים 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נשתמש ב</a:t>
            </a:r>
            <a:r>
              <a:rPr lang="en-US"/>
              <a:t>lemma</a:t>
            </a:r>
            <a:r>
              <a:rPr lang="he-IL"/>
              <a:t> </a:t>
            </a:r>
            <a:r>
              <a:rPr lang="he-IL" dirty="0"/>
              <a:t>2  ו-3 של ההוכחה הקודמת על </a:t>
            </a:r>
            <a:r>
              <a:rPr lang="en-US" dirty="0"/>
              <a:t>O(</a:t>
            </a:r>
            <a:r>
              <a:rPr lang="en-US" dirty="0" err="1"/>
              <a:t>jk</a:t>
            </a:r>
            <a:r>
              <a:rPr lang="en-US" dirty="0"/>
              <a:t>)</a:t>
            </a:r>
            <a:r>
              <a:rPr lang="he-IL" dirty="0"/>
              <a:t> ה-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כיוון שכל משיק משותף שניצור הוא </a:t>
            </a:r>
            <a:r>
              <a:rPr lang="en-US" dirty="0"/>
              <a:t>m-set-edge</a:t>
            </a:r>
            <a:r>
              <a:rPr lang="he-IL" dirty="0"/>
              <a:t> עבור </a:t>
            </a:r>
            <a:r>
              <a:rPr lang="en-US" dirty="0"/>
              <a:t>m&gt;k</a:t>
            </a:r>
            <a:r>
              <a:rPr lang="he-IL" dirty="0"/>
              <a:t> נקבל </a:t>
            </a:r>
            <a:r>
              <a:rPr lang="en-US" dirty="0"/>
              <a:t>O(</a:t>
            </a:r>
            <a:r>
              <a:rPr lang="en-US" dirty="0" err="1"/>
              <a:t>nk</a:t>
            </a:r>
            <a:r>
              <a:rPr lang="en-US" dirty="0"/>
              <a:t>)</a:t>
            </a:r>
            <a:r>
              <a:rPr lang="he-IL" dirty="0"/>
              <a:t> משיקים שנוצרו</a:t>
            </a:r>
          </a:p>
          <a:p>
            <a:r>
              <a:rPr lang="he-IL" dirty="0"/>
              <a:t>כעת, אנחנו טוענים שכל משיק מתאים לכל היותר </a:t>
            </a:r>
            <a:r>
              <a:rPr lang="en-US" dirty="0"/>
              <a:t>O(j^2)</a:t>
            </a:r>
            <a:r>
              <a:rPr lang="he-IL" dirty="0"/>
              <a:t> פעמים</a:t>
            </a:r>
          </a:p>
          <a:p>
            <a:r>
              <a:rPr lang="he-IL" dirty="0"/>
              <a:t>משיק </a:t>
            </a:r>
            <a:r>
              <a:rPr lang="en-US" dirty="0"/>
              <a:t>T</a:t>
            </a:r>
            <a:r>
              <a:rPr lang="he-IL" dirty="0"/>
              <a:t> לא יכול להיווצר עבור שני זוגות - </a:t>
            </a:r>
            <a:r>
              <a:rPr lang="en-US" dirty="0"/>
              <a:t>C1 C2</a:t>
            </a:r>
            <a:r>
              <a:rPr lang="he-IL" dirty="0"/>
              <a:t> ו-</a:t>
            </a:r>
            <a:r>
              <a:rPr lang="en-US" dirty="0"/>
              <a:t>C3 C4</a:t>
            </a:r>
            <a:r>
              <a:rPr lang="he-IL" dirty="0"/>
              <a:t> כאשר </a:t>
            </a:r>
            <a:r>
              <a:rPr lang="en-US" dirty="0"/>
              <a:t>C1 C3</a:t>
            </a:r>
            <a:r>
              <a:rPr lang="he-IL" dirty="0"/>
              <a:t> עוברים דרך נק הקצה השמאלית של </a:t>
            </a:r>
            <a:r>
              <a:rPr lang="en-US" dirty="0"/>
              <a:t>T</a:t>
            </a:r>
            <a:r>
              <a:rPr lang="he-IL" dirty="0"/>
              <a:t> או </a:t>
            </a:r>
            <a:r>
              <a:rPr lang="en-US" dirty="0"/>
              <a:t>C2 C4</a:t>
            </a:r>
            <a:r>
              <a:rPr lang="he-IL" dirty="0"/>
              <a:t> עוברים דרך נקודת הקצה הימנית, זה קורה לפי -</a:t>
            </a:r>
          </a:p>
          <a:p>
            <a:r>
              <a:rPr lang="en-US" dirty="0"/>
              <a:t>lemma 3.1</a:t>
            </a:r>
            <a:r>
              <a:rPr lang="he-IL" dirty="0"/>
              <a:t> כלומר, יש לכל היותר </a:t>
            </a:r>
            <a:r>
              <a:rPr lang="en-US" dirty="0"/>
              <a:t>j choose 2</a:t>
            </a:r>
            <a:r>
              <a:rPr lang="he-IL" dirty="0"/>
              <a:t> זוגות שונים שיכולים ליצור את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</a:t>
            </a:r>
          </a:p>
          <a:p>
            <a:r>
              <a:rPr lang="he-IL" dirty="0"/>
              <a:t>כעת נותר רק להציב באי שיוויון – </a:t>
            </a:r>
          </a:p>
          <a:p>
            <a:pPr marL="0" indent="0">
              <a:buNone/>
            </a:pPr>
            <a:r>
              <a:rPr lang="en-US" dirty="0"/>
              <a:t>T^{3}/n^{2}&lt;</a:t>
            </a:r>
            <a:r>
              <a:rPr lang="en-US" dirty="0" err="1"/>
              <a:t>cnj</a:t>
            </a:r>
            <a:r>
              <a:rPr lang="en-US" dirty="0"/>
              <a:t>^{2}(k+1)                                                         </a:t>
            </a:r>
          </a:p>
          <a:p>
            <a:r>
              <a:rPr lang="he-IL" dirty="0"/>
              <a:t>עבור </a:t>
            </a:r>
            <a:r>
              <a:rPr lang="en-US" dirty="0"/>
              <a:t>c&gt;0</a:t>
            </a:r>
            <a:r>
              <a:rPr lang="he-IL" dirty="0"/>
              <a:t> מתאים נקבל – </a:t>
            </a:r>
            <a:r>
              <a:rPr lang="en-US" dirty="0"/>
              <a:t>t=O(n(k+1)^{1/3}j^{2/3})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17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u="sng" dirty="0"/>
              <a:t>HALF-SPACE</a:t>
            </a:r>
            <a:r>
              <a:rPr lang="he-IL" u="sng" dirty="0"/>
              <a:t> או בעברית – "חצי מרחב"</a:t>
            </a:r>
            <a:r>
              <a:rPr lang="he-IL" dirty="0"/>
              <a:t>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ראשית, נתינת חסם עליון הדוק ביותר (אופטימלי) לכמות ה</a:t>
            </a:r>
            <a:r>
              <a:rPr lang="en-US" dirty="0"/>
              <a:t>K-SETS</a:t>
            </a:r>
            <a:r>
              <a:rPr lang="he-IL" dirty="0"/>
              <a:t> על כל קבוצה כללית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עד היום – החסם שאנחנו מציגים, לא ניתן חסם הדוק יותר ולא הוכח שהחסם הנ"ל הוא ההדוק ביותר האפשרי – מה שלא סביר כיוון שעדיין רחוק יחסית מהחסם התחתון המוכר –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(k+1))</a:t>
            </a:r>
            <a:r>
              <a:rPr lang="he-IL" dirty="0"/>
              <a:t>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2243762"/>
            <a:ext cx="6974048" cy="372081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u="sng" dirty="0"/>
              <a:t>הגדרה</a:t>
            </a:r>
            <a:r>
              <a:rPr lang="he-IL" dirty="0"/>
              <a:t>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ישר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</a:t>
            </a:r>
            <a:r>
              <a:rPr lang="he-IL" u="sng" dirty="0"/>
              <a:t>שווים</a:t>
            </a:r>
            <a:r>
              <a:rPr lang="he-IL" dirty="0"/>
              <a:t>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dirty="0" err="1"/>
              <a:t>Tamal</a:t>
            </a:r>
            <a:r>
              <a:rPr lang="en-US" dirty="0"/>
              <a:t> Krishna Dey</a:t>
            </a:r>
            <a:r>
              <a:rPr lang="he-IL" dirty="0"/>
              <a:t> פרופ' למדעי המחשב באונ' אוהיו</a:t>
            </a:r>
            <a:r>
              <a:rPr lang="he-IL" b="1" dirty="0"/>
              <a:t>.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9AF3E-A82F-4C1F-A2CD-41FF71E1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9" y="2758907"/>
            <a:ext cx="4907560" cy="26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761" y="2717372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בהנתן קבוצת נקודות במיקומים כלליים במישור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P</a:t>
            </a:r>
            <a:r>
              <a:rPr lang="he-IL" dirty="0"/>
              <a:t> (הוכח שנקודות במיקום כללי – ממקסמות את כמות ה</a:t>
            </a:r>
            <a:r>
              <a:rPr lang="en-US" dirty="0"/>
              <a:t>k-sets</a:t>
            </a:r>
            <a:r>
              <a:rPr lang="he-IL" dirty="0"/>
              <a:t>),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, וה</a:t>
            </a:r>
            <a:r>
              <a:rPr lang="en-US" dirty="0"/>
              <a:t>supporting line</a:t>
            </a:r>
            <a:r>
              <a:rPr lang="he-IL" dirty="0"/>
              <a:t> (הישר שמכיל את הקטע שבין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מכוונת, נכוון אותן כך שהאורינטציה שלהן תהיה משמאל לימין (כמו החץ בדוגמא), בצורה הזו, נוכל לקבוע כי כל</a:t>
            </a:r>
            <a:r>
              <a:rPr lang="en-US" dirty="0"/>
              <a:t> k-set edge</a:t>
            </a:r>
            <a:r>
              <a:rPr lang="he-IL" dirty="0"/>
              <a:t> מכילה </a:t>
            </a:r>
            <a:r>
              <a:rPr lang="en-US" dirty="0"/>
              <a:t>K</a:t>
            </a:r>
            <a:r>
              <a:rPr lang="he-IL" dirty="0"/>
              <a:t> איברים מצד "יד שמאל" שלו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 – 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 – אם לא ניקח את הקבוצה המשלימה ונשתמש בה לאורך כל ההוכחה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F1E28-110D-4FC8-A9F2-094FD9D6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5" y="2642531"/>
            <a:ext cx="3116926" cy="2552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827518-FB67-4FFF-8B46-C27C780E6747}"/>
              </a:ext>
            </a:extLst>
          </p:cNvPr>
          <p:cNvSpPr txBox="1"/>
          <p:nvPr/>
        </p:nvSpPr>
        <p:spPr>
          <a:xfrm>
            <a:off x="335560" y="5194839"/>
            <a:ext cx="204543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בתמונה – בשחור הקטע שבין </a:t>
            </a:r>
            <a:r>
              <a:rPr lang="en-US" dirty="0"/>
              <a:t>p</a:t>
            </a:r>
            <a:r>
              <a:rPr lang="he-IL" dirty="0"/>
              <a:t> ל-</a:t>
            </a:r>
            <a:r>
              <a:rPr lang="en-US" dirty="0"/>
              <a:t>q</a:t>
            </a:r>
            <a:r>
              <a:rPr lang="he-IL" dirty="0"/>
              <a:t>, בכתום ה</a:t>
            </a:r>
            <a:r>
              <a:rPr lang="en-US" dirty="0"/>
              <a:t>supporting line</a:t>
            </a:r>
            <a:r>
              <a:rPr lang="he-IL" dirty="0"/>
              <a:t> ומצד "יד שמאל" של הישר – 3 נקודות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676BCB-C63E-4D76-8A1B-C43C2462C674}"/>
              </a:ext>
            </a:extLst>
          </p:cNvPr>
          <p:cNvSpPr/>
          <p:nvPr/>
        </p:nvSpPr>
        <p:spPr>
          <a:xfrm>
            <a:off x="1140566" y="3800213"/>
            <a:ext cx="2290195" cy="11996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8C544-0BBF-43A0-ACBD-9A68059AADE4}"/>
              </a:ext>
            </a:extLst>
          </p:cNvPr>
          <p:cNvSpPr txBox="1"/>
          <p:nvPr/>
        </p:nvSpPr>
        <p:spPr>
          <a:xfrm>
            <a:off x="1050598" y="2223000"/>
            <a:ext cx="16434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דוגמא עבור </a:t>
            </a:r>
            <a:r>
              <a:rPr lang="en-US" dirty="0"/>
              <a:t>k</a:t>
            </a:r>
            <a:r>
              <a:rPr lang="he-IL" dirty="0"/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763</TotalTime>
  <Words>3961</Words>
  <Application>Microsoft Office PowerPoint</Application>
  <PresentationFormat>Widescreen</PresentationFormat>
  <Paragraphs>196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Corbel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היסטוריה</vt:lpstr>
      <vt:lpstr>K-set edge</vt:lpstr>
      <vt:lpstr>הגרף GK</vt:lpstr>
      <vt:lpstr>Convex chain ויחס R</vt:lpstr>
      <vt:lpstr>Convex chain cont’ (lemma 1)</vt:lpstr>
      <vt:lpstr>Number of convex chains (lemma 2)</vt:lpstr>
      <vt:lpstr>Number of convex chains CONT’ (lemma 2)</vt:lpstr>
      <vt:lpstr>Number of convex chains CONT’ (lemma 2)</vt:lpstr>
      <vt:lpstr>Number of convex chains CONT’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  <vt:lpstr>משמעות החסם החדש וההדוק יותר</vt:lpstr>
      <vt:lpstr>השוואה בין החסם הראשוני לחסם הנוכחי</vt:lpstr>
      <vt:lpstr>Related problems and applications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שבעיות קשורות ואפליקציות של    :K-SETS k-Levels in Arrangement of Line Segmentsל   K-SETS</vt:lpstr>
      <vt:lpstr>בעיות קשורות ואפליקציות של    :K-SETS k-Levels in Arrangement of Line Segments</vt:lpstr>
      <vt:lpstr>בעיות קשורות ואפליקציות של    :K-SETS Complexity of j Consecutive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210</cp:revision>
  <dcterms:created xsi:type="dcterms:W3CDTF">2020-05-22T16:39:25Z</dcterms:created>
  <dcterms:modified xsi:type="dcterms:W3CDTF">2020-05-27T12:11:31Z</dcterms:modified>
</cp:coreProperties>
</file>