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8" r:id="rId11"/>
    <p:sldId id="269" r:id="rId12"/>
    <p:sldId id="270" r:id="rId13"/>
    <p:sldId id="271" r:id="rId14"/>
    <p:sldId id="285" r:id="rId15"/>
    <p:sldId id="286" r:id="rId16"/>
    <p:sldId id="287" r:id="rId17"/>
    <p:sldId id="272" r:id="rId18"/>
    <p:sldId id="273" r:id="rId19"/>
    <p:sldId id="275" r:id="rId20"/>
    <p:sldId id="274" r:id="rId21"/>
    <p:sldId id="284" r:id="rId22"/>
    <p:sldId id="264" r:id="rId23"/>
    <p:sldId id="276" r:id="rId24"/>
    <p:sldId id="277" r:id="rId25"/>
    <p:sldId id="279" r:id="rId26"/>
    <p:sldId id="280" r:id="rId27"/>
    <p:sldId id="281" r:id="rId28"/>
    <p:sldId id="288" r:id="rId29"/>
    <p:sldId id="265" r:id="rId30"/>
    <p:sldId id="278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6EE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DCE-8C65-41B4-871E-77B95EA46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FCAE-134F-4DB7-8653-1F4B00B4C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Voihanski</a:t>
            </a:r>
            <a:r>
              <a:rPr lang="en-US" dirty="0"/>
              <a:t>, </a:t>
            </a:r>
          </a:p>
          <a:p>
            <a:r>
              <a:rPr lang="en-US" dirty="0"/>
              <a:t>Evgeny </a:t>
            </a:r>
            <a:r>
              <a:rPr lang="en-US" dirty="0" err="1"/>
              <a:t>Vedndrov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37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4170-220A-49D5-B58E-73D95B53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הגרף </a:t>
            </a:r>
            <a:r>
              <a:rPr lang="en-US" dirty="0"/>
              <a:t>G</a:t>
            </a:r>
            <a:r>
              <a:rPr lang="en-US" sz="1400" dirty="0"/>
              <a:t>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98C3-EEEB-4225-A136-814FF317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לגרף המכוון </a:t>
            </a:r>
            <a:r>
              <a:rPr lang="en-US" dirty="0" err="1"/>
              <a:t>Gk</a:t>
            </a:r>
            <a:r>
              <a:rPr lang="en-US" dirty="0"/>
              <a:t>=(P, </a:t>
            </a:r>
            <a:r>
              <a:rPr lang="en-US" dirty="0" err="1"/>
              <a:t>Ek</a:t>
            </a:r>
            <a:r>
              <a:rPr lang="en-US" dirty="0"/>
              <a:t>)</a:t>
            </a:r>
            <a:r>
              <a:rPr lang="he-IL" dirty="0"/>
              <a:t> יש תכונה חשובה </a:t>
            </a:r>
            <a:r>
              <a:rPr lang="he-IL" dirty="0">
                <a:cs typeface="+mj-cs"/>
              </a:rPr>
              <a:t>שגולתה על ידי </a:t>
            </a:r>
            <a:r>
              <a:rPr lang="en-US" dirty="0" err="1">
                <a:cs typeface="+mj-cs"/>
              </a:rPr>
              <a:t>Lov´asz</a:t>
            </a:r>
            <a:endParaRPr lang="en-US" dirty="0">
              <a:cs typeface="+mj-cs"/>
            </a:endParaRPr>
          </a:p>
          <a:p>
            <a:r>
              <a:rPr lang="he-IL" dirty="0">
                <a:cs typeface="+mj-cs"/>
              </a:rPr>
              <a:t>בהנתן צלע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נסמן ב</a:t>
            </a:r>
            <a:r>
              <a:rPr lang="en-US" dirty="0">
                <a:cs typeface="+mj-cs"/>
              </a:rPr>
              <a:t>s(e)</a:t>
            </a:r>
            <a:r>
              <a:rPr lang="he-IL" dirty="0">
                <a:cs typeface="+mj-cs"/>
              </a:rPr>
              <a:t> את השיפוע של הצלע</a:t>
            </a:r>
          </a:p>
          <a:p>
            <a:r>
              <a:rPr lang="he-IL" dirty="0">
                <a:cs typeface="+mj-cs"/>
              </a:rPr>
              <a:t>לפי התכונה של </a:t>
            </a:r>
            <a:r>
              <a:rPr lang="en-US" dirty="0" err="1">
                <a:cs typeface="+mj-cs"/>
              </a:rPr>
              <a:t>Lov’asz</a:t>
            </a:r>
            <a:r>
              <a:rPr lang="he-IL" dirty="0">
                <a:cs typeface="+mj-cs"/>
              </a:rPr>
              <a:t> בהנתן 2 צלעות </a:t>
            </a:r>
            <a:r>
              <a:rPr lang="en-US" dirty="0" err="1">
                <a:cs typeface="+mj-cs"/>
              </a:rPr>
              <a:t>a,b</a:t>
            </a:r>
            <a:r>
              <a:rPr lang="he-IL" dirty="0">
                <a:cs typeface="+mj-cs"/>
              </a:rPr>
              <a:t> שנכנסות לנקודה 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s(b)&gt;s(a)</a:t>
            </a:r>
            <a:r>
              <a:rPr lang="he-IL" dirty="0">
                <a:cs typeface="+mj-cs"/>
              </a:rPr>
              <a:t>, אזי חייבת להיות צלע נוספת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שיוצאת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s(b)&gt;s(e)&gt;s(a)</a:t>
            </a:r>
          </a:p>
          <a:p>
            <a:r>
              <a:rPr lang="he-IL" dirty="0">
                <a:cs typeface="+mj-cs"/>
              </a:rPr>
              <a:t>באותו האופן בהנתן 2 צלעות </a:t>
            </a:r>
            <a:r>
              <a:rPr lang="en-US" dirty="0" err="1">
                <a:cs typeface="+mj-cs"/>
              </a:rPr>
              <a:t>d,e</a:t>
            </a:r>
            <a:r>
              <a:rPr lang="he-IL" dirty="0">
                <a:cs typeface="+mj-cs"/>
              </a:rPr>
              <a:t> שיוצאות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s(d)&gt;s(e)</a:t>
            </a:r>
            <a:r>
              <a:rPr lang="he-IL" dirty="0">
                <a:cs typeface="+mj-cs"/>
              </a:rPr>
              <a:t>, חייבת להיות צלע נוספת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שנכנסת ל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s(d)&gt;s(b)&gt;s(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4160A2C-1169-4980-B14F-D03B2967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1" y="4932227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C2E9-7C2E-4941-975D-CB88D65C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</a:t>
            </a:r>
            <a:r>
              <a:rPr lang="he-IL" dirty="0"/>
              <a:t> ויחס </a:t>
            </a:r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266-E7C8-4870-8C9E-4CCCF952A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575594" cy="2244348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אנחנו רוצים לחלק את </a:t>
            </a:r>
            <a:r>
              <a:rPr lang="en-US" dirty="0" err="1"/>
              <a:t>Ek</a:t>
            </a:r>
            <a:r>
              <a:rPr lang="he-IL" dirty="0"/>
              <a:t> כך שכל חלק בו יצור </a:t>
            </a:r>
            <a:r>
              <a:rPr lang="en-US" dirty="0"/>
              <a:t>convex chain</a:t>
            </a:r>
            <a:r>
              <a:rPr lang="he-IL" dirty="0"/>
              <a:t>, לצורך כך נגדיר את היחס </a:t>
            </a:r>
            <a:r>
              <a:rPr lang="en-US" dirty="0"/>
              <a:t>R</a:t>
            </a:r>
            <a:r>
              <a:rPr lang="he-IL" dirty="0"/>
              <a:t> על בסיס התכונות שראינו בשקף הקודם</a:t>
            </a:r>
            <a:endParaRPr lang="en-US" dirty="0"/>
          </a:p>
          <a:p>
            <a:r>
              <a:rPr lang="he-IL" dirty="0"/>
              <a:t>בהנתן צלע נכנסת </a:t>
            </a:r>
            <a:r>
              <a:rPr lang="en-US" dirty="0"/>
              <a:t>e</a:t>
            </a:r>
            <a:r>
              <a:rPr lang="he-IL" dirty="0"/>
              <a:t> וצלע יוצאת </a:t>
            </a:r>
            <a:r>
              <a:rPr lang="en-US" dirty="0"/>
              <a:t>f</a:t>
            </a:r>
            <a:r>
              <a:rPr lang="he-IL" dirty="0"/>
              <a:t> נגיד שמתקיים </a:t>
            </a:r>
            <a:r>
              <a:rPr lang="en-US" dirty="0" err="1"/>
              <a:t>eRf</a:t>
            </a:r>
            <a:r>
              <a:rPr lang="he-IL" dirty="0"/>
              <a:t> רק אם </a:t>
            </a:r>
            <a:r>
              <a:rPr lang="en-US" dirty="0"/>
              <a:t>s(e)&gt;s(f)</a:t>
            </a:r>
            <a:r>
              <a:rPr lang="he-IL" dirty="0"/>
              <a:t> ולא קיימת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s(e)&gt;s(f’)&gt;s(f)</a:t>
            </a:r>
            <a:r>
              <a:rPr lang="he-IL" dirty="0"/>
              <a:t>, למעשה בוחרים את הצלע היוצאת שהשיפוע שלה הוא הקרוב ביותר לצלע הנכנסת – מה שיוצר מעיין סדרה יורדת של שיפועים משמאל לימין, כאשר השיפוע של הצלע השמאלית ביותר הוא הגבוה ביותר – ושל הימנית ביותר – הנמוך ביותר, זה מה שיוצר את הצורה הקמורה של ה-"שרשרת"(סדר) </a:t>
            </a:r>
            <a:endParaRPr lang="en-US" dirty="0"/>
          </a:p>
          <a:p>
            <a:r>
              <a:rPr lang="he-IL" dirty="0"/>
              <a:t>לדוגמא במתמונה למטה, מתקיים </a:t>
            </a:r>
            <a:r>
              <a:rPr lang="en-US" dirty="0" err="1"/>
              <a:t>aRb</a:t>
            </a:r>
            <a:r>
              <a:rPr lang="he-IL" dirty="0"/>
              <a:t> אבל לא מתקיים </a:t>
            </a:r>
            <a:r>
              <a:rPr lang="en-US" dirty="0" err="1"/>
              <a:t>aRc</a:t>
            </a:r>
            <a:endParaRPr lang="en-US" dirty="0"/>
          </a:p>
        </p:txBody>
      </p:sp>
      <p:pic>
        <p:nvPicPr>
          <p:cNvPr id="11" name="Picture 10" descr="A close up of a tripod&#10;&#10;Description automatically generated">
            <a:extLst>
              <a:ext uri="{FF2B5EF4-FFF2-40B4-BE49-F238E27FC236}">
                <a16:creationId xmlns:a16="http://schemas.microsoft.com/office/drawing/2014/main" id="{48BB1FB1-075F-4BB1-8A89-7DD47092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86" y="5111015"/>
            <a:ext cx="4303539" cy="1316377"/>
          </a:xfrm>
          <a:prstGeom prst="rect">
            <a:avLst/>
          </a:prstGeom>
        </p:spPr>
      </p:pic>
      <p:pic>
        <p:nvPicPr>
          <p:cNvPr id="13" name="Picture 12" descr="A picture containing object, flying, table&#10;&#10;Description automatically generated">
            <a:extLst>
              <a:ext uri="{FF2B5EF4-FFF2-40B4-BE49-F238E27FC236}">
                <a16:creationId xmlns:a16="http://schemas.microsoft.com/office/drawing/2014/main" id="{CA0855B2-8217-4755-85F5-35FF6AF7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10" y="5111015"/>
            <a:ext cx="3661411" cy="12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BF35-3A32-4FD5-A109-BCC3D356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</a:t>
            </a:r>
            <a:r>
              <a:rPr lang="en-US" dirty="0" err="1"/>
              <a:t>cont</a:t>
            </a:r>
            <a:r>
              <a:rPr lang="en-US" dirty="0"/>
              <a:t>’ (lemma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1987-0421-4A48-BAB5-2D2C26A0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058270" cy="3551000"/>
          </a:xfrm>
        </p:spPr>
        <p:txBody>
          <a:bodyPr/>
          <a:lstStyle/>
          <a:p>
            <a:r>
              <a:rPr lang="en-US" b="1" u="sng" dirty="0"/>
              <a:t>Lemma 1</a:t>
            </a:r>
            <a:r>
              <a:rPr lang="he-IL" dirty="0"/>
              <a:t>- לא קיימת אף צלע </a:t>
            </a:r>
            <a:r>
              <a:rPr lang="en-US" dirty="0"/>
              <a:t>f</a:t>
            </a:r>
            <a:r>
              <a:rPr lang="he-IL" dirty="0"/>
              <a:t> כך שמתקיים </a:t>
            </a:r>
            <a:r>
              <a:rPr lang="en-US" dirty="0" err="1"/>
              <a:t>eRf</a:t>
            </a:r>
            <a:r>
              <a:rPr lang="he-IL" dirty="0"/>
              <a:t> וגם מתקיים </a:t>
            </a:r>
            <a:r>
              <a:rPr lang="en-US" dirty="0" err="1"/>
              <a:t>gRf</a:t>
            </a:r>
            <a:r>
              <a:rPr lang="he-IL" dirty="0"/>
              <a:t> עבור </a:t>
            </a:r>
            <a:r>
              <a:rPr lang="en-US" dirty="0"/>
              <a:t>g!=e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  <a:endParaRPr lang="en-US" dirty="0"/>
          </a:p>
          <a:p>
            <a:pPr lvl="1"/>
            <a:r>
              <a:rPr lang="he-IL" dirty="0"/>
              <a:t> נניח שקיים </a:t>
            </a:r>
            <a:r>
              <a:rPr lang="en-US" dirty="0"/>
              <a:t>f</a:t>
            </a:r>
            <a:r>
              <a:rPr lang="he-IL" dirty="0"/>
              <a:t> כזה, יהיו </a:t>
            </a:r>
            <a:r>
              <a:rPr lang="en-US" dirty="0" err="1"/>
              <a:t>g,e</a:t>
            </a:r>
            <a:r>
              <a:rPr lang="he-IL" dirty="0"/>
              <a:t> כך ש</a:t>
            </a:r>
            <a:r>
              <a:rPr lang="en-US" dirty="0"/>
              <a:t>s(e)&gt;s(g)</a:t>
            </a:r>
            <a:r>
              <a:rPr lang="he-IL" dirty="0"/>
              <a:t> </a:t>
            </a:r>
            <a:endParaRPr lang="en-US" dirty="0"/>
          </a:p>
          <a:p>
            <a:pPr lvl="1"/>
            <a:r>
              <a:rPr lang="he-IL" dirty="0"/>
              <a:t>לפי ההגדה </a:t>
            </a:r>
            <a:r>
              <a:rPr lang="en-US" dirty="0"/>
              <a:t>s(g)&gt;s(f)</a:t>
            </a:r>
            <a:r>
              <a:rPr lang="he-IL" dirty="0"/>
              <a:t> וגם </a:t>
            </a:r>
            <a:r>
              <a:rPr lang="en-US" dirty="0"/>
              <a:t>s(e)&gt;s(f)</a:t>
            </a:r>
          </a:p>
          <a:p>
            <a:pPr lvl="1"/>
            <a:r>
              <a:rPr lang="he-IL" dirty="0"/>
              <a:t>לפי התכונה של </a:t>
            </a:r>
            <a:r>
              <a:rPr lang="en-US" dirty="0" err="1"/>
              <a:t>Lov’asz</a:t>
            </a:r>
            <a:r>
              <a:rPr lang="he-IL" dirty="0"/>
              <a:t> חייבת להיות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s(e)&gt;s(f’)&gt;s(g)</a:t>
            </a:r>
          </a:p>
          <a:p>
            <a:pPr lvl="1"/>
            <a:r>
              <a:rPr lang="he-IL" dirty="0"/>
              <a:t>לכן נקבל ש</a:t>
            </a:r>
            <a:r>
              <a:rPr lang="en-US" dirty="0"/>
              <a:t>s(e)&gt;s(f’)&gt;s(g)&gt;s(f)</a:t>
            </a:r>
            <a:r>
              <a:rPr lang="he-IL" dirty="0"/>
              <a:t> אבל זו סתירה ל</a:t>
            </a:r>
            <a:r>
              <a:rPr lang="en-US" dirty="0" err="1"/>
              <a:t>eRf</a:t>
            </a:r>
            <a:endParaRPr lang="en-US" dirty="0"/>
          </a:p>
          <a:p>
            <a:r>
              <a:rPr lang="he-IL" dirty="0"/>
              <a:t>קבוצת היחסים הרפלקסיבית, טרנזיטיבית וסימטרית </a:t>
            </a:r>
            <a:r>
              <a:rPr lang="en-US" dirty="0"/>
              <a:t>R*</a:t>
            </a:r>
            <a:r>
              <a:rPr lang="he-IL" dirty="0"/>
              <a:t> מחלקת את </a:t>
            </a:r>
            <a:r>
              <a:rPr lang="en-US" dirty="0" err="1"/>
              <a:t>Ek</a:t>
            </a:r>
            <a:r>
              <a:rPr lang="he-IL" dirty="0"/>
              <a:t> לשרשראות לא חופפות לפי הלמה, ובנוסף לפי הגדרת היחס </a:t>
            </a:r>
            <a:r>
              <a:rPr lang="en-US" dirty="0"/>
              <a:t>R</a:t>
            </a:r>
            <a:r>
              <a:rPr lang="he-IL" dirty="0"/>
              <a:t> כל שרשרת כזאת היא קונבקסית (תמיד פונים רק ימינה ויורדים בשיפוע – כפי שהסברנו)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60BC-AAC1-42A9-86CF-77F226E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230" y="157312"/>
            <a:ext cx="7865027" cy="1206644"/>
          </a:xfrm>
        </p:spPr>
        <p:txBody>
          <a:bodyPr/>
          <a:lstStyle/>
          <a:p>
            <a:r>
              <a:rPr lang="en-US" dirty="0"/>
              <a:t>Number of convex chains (lemma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B453-641D-4331-8876-A8AFFA77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903" y="1899812"/>
            <a:ext cx="6303262" cy="4735879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נרצה להוכיח שיש לכל היותר </a:t>
            </a:r>
            <a:r>
              <a:rPr lang="en-US" u="sng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עבור כל סט נקודות</a:t>
            </a:r>
          </a:p>
          <a:p>
            <a:r>
              <a:rPr lang="en-US" dirty="0"/>
              <a:t>Lemma 2</a:t>
            </a:r>
            <a:r>
              <a:rPr lang="he-IL" dirty="0"/>
              <a:t>- בהנתן </a:t>
            </a:r>
            <a:r>
              <a:rPr lang="en-US" dirty="0"/>
              <a:t>C1, C2…Cm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שהתקבלו על ידי היחס </a:t>
            </a:r>
            <a:r>
              <a:rPr lang="en-US" dirty="0"/>
              <a:t>R*</a:t>
            </a:r>
            <a:r>
              <a:rPr lang="he-IL" dirty="0"/>
              <a:t>, כל </a:t>
            </a:r>
            <a:r>
              <a:rPr lang="en-US" dirty="0"/>
              <a:t>Ci</a:t>
            </a:r>
            <a:r>
              <a:rPr lang="he-IL" dirty="0"/>
              <a:t> מתחיל בנקודה ייחודית שהיא אחת מתוך </a:t>
            </a:r>
            <a:r>
              <a:rPr lang="en-US" dirty="0"/>
              <a:t>k+1</a:t>
            </a:r>
            <a:r>
              <a:rPr lang="he-IL" dirty="0"/>
              <a:t> הנקודות ההכי שמאליות ב</a:t>
            </a:r>
            <a:r>
              <a:rPr lang="en-US" dirty="0"/>
              <a:t>P</a:t>
            </a:r>
            <a:endParaRPr lang="he-IL" dirty="0"/>
          </a:p>
          <a:p>
            <a:r>
              <a:rPr lang="he-IL" u="sng" dirty="0"/>
              <a:t>הוכחה</a:t>
            </a:r>
            <a:r>
              <a:rPr lang="he-IL" dirty="0"/>
              <a:t>: </a:t>
            </a:r>
          </a:p>
          <a:p>
            <a:pPr lvl="1"/>
            <a:r>
              <a:rPr lang="he-IL" dirty="0"/>
              <a:t>תיהי </a:t>
            </a:r>
            <a:r>
              <a:rPr lang="en-US" dirty="0"/>
              <a:t>Pm</a:t>
            </a:r>
            <a:r>
              <a:rPr lang="he-IL" dirty="0"/>
              <a:t> הנקודה ה-</a:t>
            </a:r>
            <a:r>
              <a:rPr lang="en-US" dirty="0"/>
              <a:t>m</a:t>
            </a:r>
            <a:r>
              <a:rPr lang="he-IL" dirty="0"/>
              <a:t> הכי שמאלית (במובן שיש משמאלה עוד </a:t>
            </a:r>
            <a:r>
              <a:rPr lang="en-US" dirty="0"/>
              <a:t>m-1</a:t>
            </a:r>
            <a:r>
              <a:rPr lang="he-IL" dirty="0"/>
              <a:t> נקודות)</a:t>
            </a:r>
          </a:p>
          <a:p>
            <a:pPr lvl="1"/>
            <a:r>
              <a:rPr lang="he-IL" dirty="0"/>
              <a:t>כאשר </a:t>
            </a:r>
            <a:r>
              <a:rPr lang="en-US" dirty="0"/>
              <a:t>m&gt;k+1</a:t>
            </a:r>
            <a:endParaRPr lang="he-IL" dirty="0"/>
          </a:p>
          <a:p>
            <a:pPr lvl="1"/>
            <a:r>
              <a:rPr lang="he-IL" dirty="0"/>
              <a:t>תיהי </a:t>
            </a:r>
            <a:r>
              <a:rPr lang="en-US" dirty="0"/>
              <a:t>f</a:t>
            </a:r>
            <a:r>
              <a:rPr lang="he-IL" dirty="0"/>
              <a:t> הצלע שהקצה השמאלי שלה הוא </a:t>
            </a:r>
            <a:r>
              <a:rPr lang="en-US" dirty="0"/>
              <a:t>Pm</a:t>
            </a:r>
            <a:r>
              <a:rPr lang="he-IL" dirty="0"/>
              <a:t> (בציור – הקו האדום הוא </a:t>
            </a:r>
            <a:r>
              <a:rPr lang="en-US" dirty="0"/>
              <a:t>f</a:t>
            </a:r>
            <a:r>
              <a:rPr lang="he-IL" dirty="0"/>
              <a:t> הקו הירוק הוא ה</a:t>
            </a:r>
            <a:r>
              <a:rPr lang="en-US" dirty="0"/>
              <a:t>supporting line</a:t>
            </a:r>
            <a:r>
              <a:rPr lang="he-IL" dirty="0"/>
              <a:t>, </a:t>
            </a:r>
            <a:r>
              <a:rPr lang="en-US" dirty="0"/>
              <a:t>Pm</a:t>
            </a:r>
            <a:r>
              <a:rPr lang="he-IL" dirty="0"/>
              <a:t> היא הנקודה הכתומה והעיגול הירוק הוא הנקודות שהפרדנו )</a:t>
            </a:r>
            <a:endParaRPr lang="he-IL" u="sng" dirty="0"/>
          </a:p>
          <a:p>
            <a:pPr lvl="1"/>
            <a:r>
              <a:rPr lang="he-IL" dirty="0"/>
              <a:t>כיוון ש</a:t>
            </a:r>
            <a:r>
              <a:rPr lang="en-US" dirty="0"/>
              <a:t>Pm</a:t>
            </a:r>
            <a:r>
              <a:rPr lang="he-IL" dirty="0"/>
              <a:t> היא נקודת הקצה של</a:t>
            </a:r>
            <a:r>
              <a:rPr lang="en-US" dirty="0"/>
              <a:t> Ci </a:t>
            </a:r>
            <a:r>
              <a:rPr lang="he-IL" dirty="0"/>
              <a:t> - אין עוד צלעות שהיא הקצה הימני שלהם וגם </a:t>
            </a:r>
            <a:r>
              <a:rPr lang="en-US" dirty="0"/>
              <a:t>s(e) &gt; s(f)</a:t>
            </a:r>
            <a:endParaRPr lang="he-IL" dirty="0"/>
          </a:p>
          <a:p>
            <a:pPr lvl="1"/>
            <a:r>
              <a:rPr lang="he-IL" dirty="0"/>
              <a:t>נסובב את </a:t>
            </a:r>
            <a:r>
              <a:rPr lang="en-US" dirty="0"/>
              <a:t>f</a:t>
            </a:r>
            <a:r>
              <a:rPr lang="he-IL" dirty="0"/>
              <a:t> על </a:t>
            </a:r>
            <a:r>
              <a:rPr lang="en-US" dirty="0"/>
              <a:t>Pm</a:t>
            </a:r>
            <a:r>
              <a:rPr lang="he-IL" dirty="0"/>
              <a:t> בתור הציר שלו </a:t>
            </a:r>
            <a:r>
              <a:rPr lang="he-IL" u="sng" dirty="0"/>
              <a:t>נגד כיוון השעון</a:t>
            </a:r>
            <a:r>
              <a:rPr lang="he-IL" dirty="0"/>
              <a:t> – עד שנגיע למצב ורטיקלי – כמו שהקו הסגול מדגים</a:t>
            </a:r>
          </a:p>
          <a:p>
            <a:pPr lvl="1"/>
            <a:r>
              <a:rPr lang="he-IL" dirty="0"/>
              <a:t>בתחילת הסיבוב יש </a:t>
            </a:r>
            <a:r>
              <a:rPr lang="en-US" dirty="0"/>
              <a:t>k</a:t>
            </a:r>
            <a:r>
              <a:rPr lang="he-IL" dirty="0"/>
              <a:t> נקודות בצד "יד שמאל" של </a:t>
            </a:r>
            <a:r>
              <a:rPr lang="en-US" dirty="0"/>
              <a:t>f</a:t>
            </a:r>
            <a:endParaRPr lang="he-IL" dirty="0"/>
          </a:p>
          <a:p>
            <a:pPr lvl="1"/>
            <a:r>
              <a:rPr lang="he-IL" dirty="0"/>
              <a:t>בסוף הסיבוב יהיו </a:t>
            </a:r>
            <a:r>
              <a:rPr lang="en-US" dirty="0"/>
              <a:t>m-1&gt;k</a:t>
            </a:r>
            <a:r>
              <a:rPr lang="he-IL" dirty="0"/>
              <a:t> נקודות</a:t>
            </a:r>
          </a:p>
          <a:p>
            <a:pPr lvl="1"/>
            <a:r>
              <a:rPr lang="he-IL" dirty="0"/>
              <a:t>מה שאומר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צבר עוד לפחות נקודה אחת משמאלו בסיבוב 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CE525-5946-4E00-A68B-3E1C1780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5" y="1899813"/>
            <a:ext cx="5360565" cy="43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207F-AA7E-4A0F-ADD1-4B65AD55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66" y="192905"/>
            <a:ext cx="8048174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E4E5-5750-4DAD-B83D-8955E060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94880"/>
            <a:ext cx="5883479" cy="4537472"/>
          </a:xfrm>
        </p:spPr>
        <p:txBody>
          <a:bodyPr>
            <a:normAutofit/>
          </a:bodyPr>
          <a:lstStyle/>
          <a:p>
            <a:r>
              <a:rPr lang="he-IL" dirty="0"/>
              <a:t>נשקול את המקרה הבא – הקו הירוק הוא </a:t>
            </a:r>
            <a:r>
              <a:rPr lang="en-US" dirty="0"/>
              <a:t>f</a:t>
            </a:r>
            <a:r>
              <a:rPr lang="he-IL" dirty="0"/>
              <a:t> במיקום המקורי, החץ הורוד מייצג את כיוון הסיבוב ש</a:t>
            </a:r>
            <a:r>
              <a:rPr lang="en-US" dirty="0"/>
              <a:t>f</a:t>
            </a:r>
            <a:r>
              <a:rPr lang="he-IL" dirty="0"/>
              <a:t> מבצע, </a:t>
            </a:r>
            <a:r>
              <a:rPr lang="en-US" dirty="0"/>
              <a:t>Pm</a:t>
            </a:r>
            <a:r>
              <a:rPr lang="he-IL" dirty="0"/>
              <a:t> הוא הנקודה הכתומה השמאלית, הקו הירוק בהיר הוא ה</a:t>
            </a:r>
            <a:r>
              <a:rPr lang="en-US" dirty="0"/>
              <a:t>supporting line</a:t>
            </a:r>
            <a:r>
              <a:rPr lang="he-IL" dirty="0"/>
              <a:t>, הקו האנכי בצבע תכלת הוא </a:t>
            </a:r>
            <a:r>
              <a:rPr lang="en-US" dirty="0"/>
              <a:t>f</a:t>
            </a:r>
            <a:r>
              <a:rPr lang="he-IL" dirty="0"/>
              <a:t> לאחר הסיבוב המתואר, הנקודות הסגולות הן </a:t>
            </a:r>
            <a:r>
              <a:rPr lang="en-US" dirty="0"/>
              <a:t>k</a:t>
            </a:r>
            <a:r>
              <a:rPr lang="he-IL" dirty="0"/>
              <a:t> הנקודות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מפריד במיקומו המקורי והנקודות הירוקות הן הנקודות שנרוויח מסיבוב ה</a:t>
            </a:r>
            <a:r>
              <a:rPr lang="en-US" dirty="0"/>
              <a:t>supporting line</a:t>
            </a:r>
            <a:r>
              <a:rPr lang="he-IL" dirty="0"/>
              <a:t> למצב אנכי, כאשר העליונה שבהן מסומנת ב-</a:t>
            </a:r>
            <a:r>
              <a:rPr lang="en-US" dirty="0"/>
              <a:t>x</a:t>
            </a:r>
            <a:endParaRPr lang="he-IL" dirty="0"/>
          </a:p>
          <a:p>
            <a:r>
              <a:rPr lang="he-IL" dirty="0"/>
              <a:t>נחשוב על מהלך ההזזה עצמה – 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יגיע לנקודה –</a:t>
            </a:r>
            <a:r>
              <a:rPr lang="en-US" dirty="0"/>
              <a:t>x </a:t>
            </a:r>
            <a:r>
              <a:rPr lang="he-IL" dirty="0"/>
              <a:t>  , מה שיצור צלע בין </a:t>
            </a:r>
            <a:r>
              <a:rPr lang="en-US" dirty="0"/>
              <a:t>x</a:t>
            </a:r>
            <a:r>
              <a:rPr lang="he-IL" dirty="0"/>
              <a:t> ל</a:t>
            </a:r>
            <a:r>
              <a:rPr lang="en-US" dirty="0"/>
              <a:t>Pm</a:t>
            </a:r>
            <a:r>
              <a:rPr lang="he-IL" dirty="0"/>
              <a:t> שה</a:t>
            </a:r>
            <a:r>
              <a:rPr lang="en-US" dirty="0"/>
              <a:t>supporting line</a:t>
            </a:r>
            <a:r>
              <a:rPr lang="he-IL" dirty="0"/>
              <a:t> שלה מפריד את אותם </a:t>
            </a:r>
            <a:r>
              <a:rPr lang="en-US" dirty="0"/>
              <a:t>k</a:t>
            </a:r>
            <a:r>
              <a:rPr lang="he-IL" dirty="0"/>
              <a:t> הנקודות ובנוסף, </a:t>
            </a:r>
            <a:r>
              <a:rPr lang="en-US" dirty="0"/>
              <a:t>x</a:t>
            </a:r>
            <a:r>
              <a:rPr lang="he-IL" dirty="0"/>
              <a:t> נמצא מתחת ל</a:t>
            </a:r>
            <a:r>
              <a:rPr lang="en-US" dirty="0"/>
              <a:t>Pm</a:t>
            </a:r>
            <a:r>
              <a:rPr lang="he-IL" dirty="0"/>
              <a:t> מה שאומר שהשיפוע של </a:t>
            </a:r>
            <a:r>
              <a:rPr lang="en-US" dirty="0"/>
              <a:t>e</a:t>
            </a:r>
            <a:r>
              <a:rPr lang="he-IL" dirty="0"/>
              <a:t> ,שמסומנת בחץ כתום, גדול מהשיפוע של </a:t>
            </a:r>
            <a:r>
              <a:rPr lang="en-US" dirty="0"/>
              <a:t>f</a:t>
            </a:r>
            <a:r>
              <a:rPr lang="he-IL" dirty="0"/>
              <a:t> מה שאומר שמתקיים </a:t>
            </a:r>
            <a:r>
              <a:rPr lang="en-US" dirty="0" err="1"/>
              <a:t>eRf</a:t>
            </a:r>
            <a:r>
              <a:rPr lang="he-IL" dirty="0"/>
              <a:t> וזו סתירה לעובדה ש</a:t>
            </a:r>
            <a:r>
              <a:rPr lang="en-US" dirty="0"/>
              <a:t>Pm</a:t>
            </a:r>
            <a:r>
              <a:rPr lang="he-IL" dirty="0"/>
              <a:t> היא הנקודה השמאלית ביותר של- </a:t>
            </a:r>
            <a:r>
              <a:rPr lang="en-US" dirty="0"/>
              <a:t>convex chain Ci</a:t>
            </a:r>
            <a:r>
              <a:rPr lang="he-I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13866-2BC4-431D-B52F-29F7444F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4" y="3145872"/>
            <a:ext cx="5338362" cy="2807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E3F48-CB04-4B33-9B0D-119B3FE9B51C}"/>
              </a:ext>
            </a:extLst>
          </p:cNvPr>
          <p:cNvSpPr txBox="1"/>
          <p:nvPr/>
        </p:nvSpPr>
        <p:spPr>
          <a:xfrm>
            <a:off x="1462215" y="5058561"/>
            <a:ext cx="1426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</a:p>
          <a:p>
            <a:endParaRPr lang="he-I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046FBF-002D-47ED-A868-841A39D2CA82}"/>
              </a:ext>
            </a:extLst>
          </p:cNvPr>
          <p:cNvSpPr/>
          <p:nvPr/>
        </p:nvSpPr>
        <p:spPr>
          <a:xfrm rot="18930172">
            <a:off x="1710153" y="4957469"/>
            <a:ext cx="664534" cy="7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EEA1E-FA30-45DE-A321-1A2CF4F415D8}"/>
              </a:ext>
            </a:extLst>
          </p:cNvPr>
          <p:cNvSpPr txBox="1"/>
          <p:nvPr/>
        </p:nvSpPr>
        <p:spPr>
          <a:xfrm>
            <a:off x="1747146" y="4623836"/>
            <a:ext cx="2952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2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49C3-1DE9-441C-A1EF-A9184491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24" y="184516"/>
            <a:ext cx="7729728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6A43A-1757-484F-A7EE-E7F96393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3" y="2157412"/>
            <a:ext cx="5939995" cy="339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BB43D-DBA3-4889-837C-E0ECE46F8C93}"/>
              </a:ext>
            </a:extLst>
          </p:cNvPr>
          <p:cNvSpPr txBox="1"/>
          <p:nvPr/>
        </p:nvSpPr>
        <p:spPr>
          <a:xfrm>
            <a:off x="7122253" y="2157412"/>
            <a:ext cx="470902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במקרה הזה נשים לב שנאבד את נקודה </a:t>
            </a:r>
            <a:r>
              <a:rPr lang="en-US" dirty="0"/>
              <a:t>y</a:t>
            </a:r>
            <a:r>
              <a:rPr lang="he-IL" dirty="0"/>
              <a:t> לפני שנגיע עם ה</a:t>
            </a:r>
            <a:r>
              <a:rPr lang="en-US" dirty="0"/>
              <a:t>supporting line</a:t>
            </a:r>
            <a:r>
              <a:rPr lang="he-IL" dirty="0"/>
              <a:t> לאחת מהנקודות הירוקות בהירות, במקרה כזה, ברגע שנגיע לנקודה </a:t>
            </a:r>
            <a:r>
              <a:rPr lang="en-US" dirty="0"/>
              <a:t>X1</a:t>
            </a:r>
            <a:r>
              <a:rPr lang="he-IL" dirty="0"/>
              <a:t> לא נפריד יותר מ</a:t>
            </a:r>
            <a:r>
              <a:rPr lang="en-US" dirty="0"/>
              <a:t>k</a:t>
            </a:r>
            <a:r>
              <a:rPr lang="he-IL" dirty="0"/>
              <a:t> נקודות, אבל ברגע שנגיע עם ה</a:t>
            </a:r>
            <a:r>
              <a:rPr lang="en-US" dirty="0"/>
              <a:t>supporting line</a:t>
            </a:r>
            <a:r>
              <a:rPr lang="he-IL" dirty="0"/>
              <a:t> ל</a:t>
            </a:r>
            <a:r>
              <a:rPr lang="en-US" dirty="0"/>
              <a:t>X2</a:t>
            </a:r>
            <a:r>
              <a:rPr lang="he-IL" dirty="0"/>
              <a:t> – שוב תווצר צלע שמקיימת את יחס </a:t>
            </a:r>
            <a:r>
              <a:rPr lang="en-US" dirty="0"/>
              <a:t>R</a:t>
            </a:r>
            <a:r>
              <a:rPr lang="he-IL" dirty="0"/>
              <a:t> עם </a:t>
            </a:r>
            <a:r>
              <a:rPr lang="en-US" dirty="0"/>
              <a:t>Pm</a:t>
            </a:r>
            <a:r>
              <a:rPr lang="he-IL" dirty="0"/>
              <a:t> ומפרידה </a:t>
            </a:r>
            <a:r>
              <a:rPr lang="en-US" dirty="0"/>
              <a:t>k</a:t>
            </a:r>
            <a:r>
              <a:rPr lang="he-IL" dirty="0"/>
              <a:t> נקודות – סתירה לעובדה ש</a:t>
            </a:r>
            <a:r>
              <a:rPr lang="en-US" dirty="0"/>
              <a:t>Pm</a:t>
            </a:r>
            <a:r>
              <a:rPr lang="he-IL" dirty="0"/>
              <a:t> היא הנקודת קצה השמאלית של שרשרת </a:t>
            </a:r>
            <a:r>
              <a:rPr lang="en-US" dirty="0"/>
              <a:t>Ci</a:t>
            </a:r>
            <a:r>
              <a:rPr lang="he-IL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48748-8DAC-4062-94A7-08CDCB3F86E0}"/>
              </a:ext>
            </a:extLst>
          </p:cNvPr>
          <p:cNvSpPr txBox="1"/>
          <p:nvPr/>
        </p:nvSpPr>
        <p:spPr>
          <a:xfrm>
            <a:off x="4966282" y="1788080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A06EE"/>
                </a:solidFill>
              </a:rPr>
              <a:t>y</a:t>
            </a:r>
            <a:endParaRPr lang="he-IL" dirty="0">
              <a:solidFill>
                <a:srgbClr val="FA06E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78512-1884-444E-B617-008350A4BE03}"/>
              </a:ext>
            </a:extLst>
          </p:cNvPr>
          <p:cNvSpPr txBox="1"/>
          <p:nvPr/>
        </p:nvSpPr>
        <p:spPr>
          <a:xfrm>
            <a:off x="2468846" y="511406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X2</a:t>
            </a:r>
          </a:p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2DFBA-9B22-4A1E-9F0F-B5252D8DA05D}"/>
              </a:ext>
            </a:extLst>
          </p:cNvPr>
          <p:cNvSpPr txBox="1"/>
          <p:nvPr/>
        </p:nvSpPr>
        <p:spPr>
          <a:xfrm>
            <a:off x="2468846" y="461921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X1</a:t>
            </a:r>
          </a:p>
          <a:p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9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2962-7FC7-408D-A3B9-2C375D9D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DD57-608D-4CC3-BFD2-6CD60D2C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באופן כללי, במצב שבו נקודת הקצה השמאלית של שרשרת מסויימת היא הנקודה ה</a:t>
            </a:r>
            <a:r>
              <a:rPr lang="en-US" dirty="0"/>
              <a:t>m&gt;k+1</a:t>
            </a:r>
            <a:r>
              <a:rPr lang="he-IL" dirty="0"/>
              <a:t> הכי שמאלית בקבוצת הנקודות בסה"כ, אם נוכל לסובב את ה</a:t>
            </a:r>
            <a:r>
              <a:rPr lang="en-US" dirty="0"/>
              <a:t>supporting line</a:t>
            </a:r>
            <a:r>
              <a:rPr lang="he-IL" dirty="0"/>
              <a:t> בצורה שבה השינוי בכמות הנקודות המפורדות בכל "צעד"</a:t>
            </a:r>
            <a:r>
              <a:rPr lang="en-US" dirty="0"/>
              <a:t> </a:t>
            </a:r>
            <a:r>
              <a:rPr lang="he-IL" dirty="0"/>
              <a:t>הוא לכל היותר 1, תמיד תהיה נקודה </a:t>
            </a:r>
            <a:r>
              <a:rPr lang="en-US" dirty="0"/>
              <a:t>x</a:t>
            </a:r>
            <a:r>
              <a:rPr lang="he-IL" dirty="0"/>
              <a:t> כזו משמאל ל</a:t>
            </a:r>
            <a:r>
              <a:rPr lang="en-US" dirty="0"/>
              <a:t>Pm</a:t>
            </a:r>
            <a:r>
              <a:rPr lang="he-IL" dirty="0"/>
              <a:t> שהצלע שממנה ל</a:t>
            </a:r>
            <a:r>
              <a:rPr lang="en-US" dirty="0"/>
              <a:t>Pm</a:t>
            </a:r>
            <a:r>
              <a:rPr lang="he-IL" dirty="0"/>
              <a:t> תעמוד ביחס </a:t>
            </a:r>
            <a:r>
              <a:rPr lang="en-US" dirty="0"/>
              <a:t>R</a:t>
            </a:r>
            <a:r>
              <a:rPr lang="he-IL" dirty="0"/>
              <a:t> וה</a:t>
            </a:r>
            <a:r>
              <a:rPr lang="en-US" dirty="0"/>
              <a:t>supporting line</a:t>
            </a:r>
            <a:r>
              <a:rPr lang="he-IL" dirty="0"/>
              <a:t> שלה יפריד </a:t>
            </a:r>
            <a:r>
              <a:rPr lang="en-US" dirty="0"/>
              <a:t>k</a:t>
            </a:r>
            <a:r>
              <a:rPr lang="he-IL" dirty="0"/>
              <a:t> נקודות – כלומר תמיד נוכל לייצר סתירה כזו כמו שהראנו במקרים הפרטיים הקודמים, מכאן:</a:t>
            </a:r>
          </a:p>
          <a:p>
            <a:r>
              <a:rPr lang="he-IL" dirty="0"/>
              <a:t> נוכל לקבוע שלא יתכן שקודקוד הקצה של שרשרת קונבקסית כזו יהיה ה</a:t>
            </a:r>
            <a:r>
              <a:rPr lang="en-US" dirty="0"/>
              <a:t>m</a:t>
            </a:r>
            <a:r>
              <a:rPr lang="he-IL" dirty="0"/>
              <a:t> הכי שמאלי, אלא, שחייב להיות ב</a:t>
            </a:r>
            <a:r>
              <a:rPr lang="en-US" dirty="0"/>
              <a:t>k+1</a:t>
            </a:r>
            <a:r>
              <a:rPr lang="he-IL" dirty="0"/>
              <a:t> השמאליים ביותר, אחרת תתקבל סתירה.</a:t>
            </a:r>
          </a:p>
          <a:p>
            <a:r>
              <a:rPr lang="he-IL" dirty="0"/>
              <a:t>כעת, בשביל לסיים להוכיח את </a:t>
            </a:r>
            <a:r>
              <a:rPr lang="en-US" dirty="0"/>
              <a:t>Lemma 2</a:t>
            </a:r>
            <a:r>
              <a:rPr lang="he-IL" dirty="0"/>
              <a:t> נשאר רק להוכיח שנקודת הקצה השמאלית של כל שרשרת קונבקסית כזו ייחודית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r>
              <a:rPr lang="he-IL" dirty="0"/>
              <a:t>נניח שנקודה </a:t>
            </a:r>
            <a:r>
              <a:rPr lang="en-US" dirty="0"/>
              <a:t>p</a:t>
            </a:r>
            <a:r>
              <a:rPr lang="he-IL" dirty="0"/>
              <a:t> כלשהי היא הנקודה השמאלית ביותר עבור שני שרשראות קונבקסיות </a:t>
            </a:r>
            <a:r>
              <a:rPr lang="en-US" dirty="0"/>
              <a:t>c1, c2</a:t>
            </a:r>
            <a:endParaRPr lang="he-IL" dirty="0"/>
          </a:p>
          <a:p>
            <a:r>
              <a:rPr lang="he-IL" dirty="0"/>
              <a:t>לפי תכונת </a:t>
            </a:r>
            <a:r>
              <a:rPr lang="en-US" dirty="0" err="1"/>
              <a:t>Lov’asz</a:t>
            </a:r>
            <a:r>
              <a:rPr lang="he-IL" dirty="0"/>
              <a:t> – חייבת להיות צלע </a:t>
            </a:r>
            <a:r>
              <a:rPr lang="en-US" dirty="0"/>
              <a:t>e</a:t>
            </a:r>
            <a:r>
              <a:rPr lang="he-IL" dirty="0"/>
              <a:t> שהקצה הימני שלה הוא </a:t>
            </a:r>
            <a:r>
              <a:rPr lang="en-US" dirty="0"/>
              <a:t>p</a:t>
            </a:r>
            <a:r>
              <a:rPr lang="he-IL" dirty="0"/>
              <a:t> (כלומר כזו שנכנסת ל</a:t>
            </a:r>
            <a:r>
              <a:rPr lang="en-US" dirty="0"/>
              <a:t>p</a:t>
            </a:r>
            <a:r>
              <a:rPr lang="he-IL" dirty="0"/>
              <a:t>)שהשיפוע שלה הוא בין השיפועים של הצלעות של </a:t>
            </a:r>
            <a:r>
              <a:rPr lang="en-US" dirty="0"/>
              <a:t>c1</a:t>
            </a:r>
            <a:r>
              <a:rPr lang="he-IL" dirty="0"/>
              <a:t> ו-</a:t>
            </a:r>
            <a:r>
              <a:rPr lang="en-US" dirty="0"/>
              <a:t>c2</a:t>
            </a:r>
            <a:r>
              <a:rPr lang="he-IL" dirty="0"/>
              <a:t> </a:t>
            </a:r>
          </a:p>
          <a:p>
            <a:r>
              <a:rPr lang="he-IL" dirty="0"/>
              <a:t>אבל, זו סתירה להנחה ש</a:t>
            </a:r>
            <a:r>
              <a:rPr lang="en-US" dirty="0"/>
              <a:t>p</a:t>
            </a:r>
            <a:r>
              <a:rPr lang="he-IL" dirty="0"/>
              <a:t> היא נקודת הקצה השמאלית של השרשראות </a:t>
            </a:r>
          </a:p>
          <a:p>
            <a:r>
              <a:rPr lang="he-IL" u="sng" dirty="0"/>
              <a:t>מכאן</a:t>
            </a:r>
            <a:r>
              <a:rPr lang="he-IL" dirty="0"/>
              <a:t>, יש לכל היותר </a:t>
            </a:r>
            <a:r>
              <a:rPr lang="en-US" dirty="0"/>
              <a:t>k+1</a:t>
            </a:r>
            <a:r>
              <a:rPr lang="he-IL" dirty="0"/>
              <a:t> שרשראות קונבקסיות בחלוקה של </a:t>
            </a:r>
            <a:r>
              <a:rPr lang="en-US" dirty="0" err="1"/>
              <a:t>Ek</a:t>
            </a:r>
            <a:endParaRPr lang="he-IL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ED8EC9-798C-466A-AECB-00C836EB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1" y="4823170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C3E5-610F-4389-9680-4DF01A48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intersection and common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29D8-1169-4FC3-BD8F-B6870389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784" y="2352818"/>
            <a:ext cx="6563323" cy="4140261"/>
          </a:xfrm>
        </p:spPr>
        <p:txBody>
          <a:bodyPr>
            <a:normAutofit/>
          </a:bodyPr>
          <a:lstStyle/>
          <a:p>
            <a:r>
              <a:rPr lang="he-IL" dirty="0"/>
              <a:t>אנחנו רוצים לחסום את מספר השרשראות שנחתכות אחת עם השניה, חיתוכים אלה נקראים </a:t>
            </a:r>
            <a:r>
              <a:rPr lang="en-US" dirty="0"/>
              <a:t>“crossings”</a:t>
            </a:r>
            <a:r>
              <a:rPr lang="he-IL" dirty="0"/>
              <a:t> נעשה זאת על ידי חסימה של מספר המשיקים המשותפים בכל נקודת חיתוך</a:t>
            </a:r>
          </a:p>
          <a:p>
            <a:r>
              <a:rPr lang="he-IL" dirty="0"/>
              <a:t>בהנתן שתי צלעות מ</a:t>
            </a:r>
            <a:r>
              <a:rPr lang="en-US" dirty="0" err="1"/>
              <a:t>Ek</a:t>
            </a:r>
            <a:r>
              <a:rPr lang="he-IL" dirty="0"/>
              <a:t> </a:t>
            </a:r>
            <a:r>
              <a:rPr lang="en-US" dirty="0" err="1"/>
              <a:t>e,f</a:t>
            </a:r>
            <a:r>
              <a:rPr lang="he-IL" dirty="0"/>
              <a:t> שנחתכות נסתכל על שתי השרשראות שמכילות את הצלעות האלו </a:t>
            </a:r>
            <a:r>
              <a:rPr lang="en-US" dirty="0"/>
              <a:t>Ci, </a:t>
            </a:r>
            <a:r>
              <a:rPr lang="en-US" dirty="0" err="1"/>
              <a:t>Cj</a:t>
            </a:r>
            <a:endParaRPr lang="he-IL" dirty="0"/>
          </a:p>
          <a:p>
            <a:r>
              <a:rPr lang="he-IL" dirty="0"/>
              <a:t>נתאם עבור </a:t>
            </a:r>
            <a:r>
              <a:rPr lang="en-US" dirty="0"/>
              <a:t>Ci, </a:t>
            </a:r>
            <a:r>
              <a:rPr lang="en-US" dirty="0" err="1"/>
              <a:t>Cj</a:t>
            </a:r>
            <a:r>
              <a:rPr lang="he-IL" dirty="0"/>
              <a:t> משיק משותף ייחודי לפי הסכמה הבאה:</a:t>
            </a:r>
          </a:p>
          <a:p>
            <a:pPr lvl="1"/>
            <a:r>
              <a:rPr lang="he-IL" dirty="0"/>
              <a:t>נרצה לתאם משיק משותף כך שהמשיק יחבר נקודה אחת מ</a:t>
            </a:r>
            <a:r>
              <a:rPr lang="en-US" dirty="0"/>
              <a:t>Ci</a:t>
            </a:r>
            <a:r>
              <a:rPr lang="he-IL" dirty="0"/>
              <a:t> עם נקודה מ</a:t>
            </a:r>
            <a:r>
              <a:rPr lang="en-US" dirty="0" err="1"/>
              <a:t>Cj</a:t>
            </a:r>
            <a:r>
              <a:rPr lang="he-IL" dirty="0"/>
              <a:t> כך שכל שאר הנקודות של שתיהן יהיו מתחת ל</a:t>
            </a:r>
            <a:r>
              <a:rPr lang="en-US" dirty="0"/>
              <a:t>supporting line</a:t>
            </a:r>
            <a:r>
              <a:rPr lang="he-IL" dirty="0"/>
              <a:t> של משיק זה</a:t>
            </a:r>
          </a:p>
          <a:p>
            <a:pPr lvl="1"/>
            <a:r>
              <a:rPr lang="he-IL" dirty="0"/>
              <a:t>נסתכל על נקודת חיתוך </a:t>
            </a:r>
            <a:r>
              <a:rPr lang="en-US" dirty="0"/>
              <a:t>X</a:t>
            </a:r>
            <a:r>
              <a:rPr lang="he-IL" dirty="0"/>
              <a:t>, וקו האנכי שיוצא מ</a:t>
            </a:r>
            <a:r>
              <a:rPr lang="en-US" dirty="0"/>
              <a:t>X</a:t>
            </a:r>
            <a:r>
              <a:rPr lang="he-IL" dirty="0"/>
              <a:t> חותך צלע ייחודית במעטפת של החלל העליון שמעל החיתוך, צלע זו היא המשיק המשותף </a:t>
            </a:r>
          </a:p>
          <a:p>
            <a:pPr lvl="1"/>
            <a:r>
              <a:rPr lang="he-IL" dirty="0"/>
              <a:t>קל לראות שעבור שני נקודות חיתוך בין </a:t>
            </a:r>
            <a:r>
              <a:rPr lang="en-US" dirty="0"/>
              <a:t>Ci</a:t>
            </a:r>
            <a:r>
              <a:rPr lang="he-IL" dirty="0"/>
              <a:t> ל-</a:t>
            </a:r>
            <a:r>
              <a:rPr lang="en-US" dirty="0" err="1"/>
              <a:t>Cj</a:t>
            </a:r>
            <a:r>
              <a:rPr lang="he-IL" dirty="0"/>
              <a:t> –</a:t>
            </a:r>
            <a:r>
              <a:rPr lang="en-US" dirty="0"/>
              <a:t>x1,x2 </a:t>
            </a:r>
            <a:r>
              <a:rPr lang="he-IL" dirty="0"/>
              <a:t> לא יתכן כי אותו משיק </a:t>
            </a:r>
            <a:r>
              <a:rPr lang="en-US" dirty="0"/>
              <a:t>T</a:t>
            </a:r>
            <a:r>
              <a:rPr lang="he-IL" dirty="0"/>
              <a:t> מתאים לשתיהן, כל משיק </a:t>
            </a:r>
            <a:r>
              <a:rPr lang="en-US" dirty="0"/>
              <a:t>T</a:t>
            </a:r>
            <a:r>
              <a:rPr lang="he-IL" dirty="0"/>
              <a:t> מתאים ל</a:t>
            </a:r>
            <a:r>
              <a:rPr lang="en-US" dirty="0"/>
              <a:t>Xi</a:t>
            </a:r>
            <a:r>
              <a:rPr lang="he-IL" dirty="0"/>
              <a:t>  ייחודי שכזה</a:t>
            </a:r>
          </a:p>
        </p:txBody>
      </p:sp>
      <p:pic>
        <p:nvPicPr>
          <p:cNvPr id="7" name="Picture 6" descr="A picture containing map, text, wire, bird&#10;&#10;Description automatically generated">
            <a:extLst>
              <a:ext uri="{FF2B5EF4-FFF2-40B4-BE49-F238E27FC236}">
                <a16:creationId xmlns:a16="http://schemas.microsoft.com/office/drawing/2014/main" id="{45486F96-BFB3-4FB7-92A7-25AD7077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7449"/>
            <a:ext cx="4681658" cy="18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211"/>
            <a:ext cx="7729728" cy="3445122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u="sng" dirty="0"/>
              <a:t>Lemma 3</a:t>
            </a:r>
            <a:r>
              <a:rPr lang="he-IL" dirty="0"/>
              <a:t>- כל משיק משותף מתואם רק פעם אחת עבור כל זוגות של ה</a:t>
            </a:r>
            <a:r>
              <a:rPr lang="en-US" dirty="0"/>
              <a:t>convex chains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נניח בשלילה שמשיק </a:t>
            </a:r>
            <a:r>
              <a:rPr lang="en-US" dirty="0"/>
              <a:t>T</a:t>
            </a:r>
            <a:r>
              <a:rPr lang="he-IL" dirty="0"/>
              <a:t> מתואם עבור 2 זוגות שונים של שרשראות </a:t>
            </a:r>
            <a:r>
              <a:rPr lang="en-US" dirty="0"/>
              <a:t>Ci1, Cj1</a:t>
            </a:r>
            <a:r>
              <a:rPr lang="he-IL" dirty="0"/>
              <a:t> ו</a:t>
            </a:r>
            <a:r>
              <a:rPr lang="en-US" dirty="0"/>
              <a:t>Ci2, Cj2</a:t>
            </a:r>
          </a:p>
          <a:p>
            <a:pPr lvl="1"/>
            <a:r>
              <a:rPr lang="he-IL" dirty="0"/>
              <a:t>נסתכל על נקודה </a:t>
            </a:r>
            <a:r>
              <a:rPr lang="en-US" dirty="0"/>
              <a:t>p</a:t>
            </a:r>
            <a:r>
              <a:rPr lang="he-IL" dirty="0"/>
              <a:t> שהיא הנקודה השמאלית של </a:t>
            </a:r>
            <a:r>
              <a:rPr lang="en-US" dirty="0"/>
              <a:t>T</a:t>
            </a:r>
            <a:r>
              <a:rPr lang="he-IL" dirty="0"/>
              <a:t>, נשים לב ש-</a:t>
            </a:r>
            <a:r>
              <a:rPr lang="en-US" dirty="0"/>
              <a:t>p</a:t>
            </a:r>
            <a:r>
              <a:rPr lang="he-IL" dirty="0"/>
              <a:t> היא לא הנקודה השמאלית ביותר של שרשרת אחת, זה בוודאות מתקיים לפי למה - 2 נניח בה"כ שזו שרשרת </a:t>
            </a:r>
            <a:r>
              <a:rPr lang="en-US" dirty="0"/>
              <a:t>Ci1</a:t>
            </a:r>
          </a:p>
          <a:p>
            <a:pPr lvl="1"/>
            <a:r>
              <a:rPr lang="he-IL" dirty="0"/>
              <a:t>נסמן ב</a:t>
            </a:r>
            <a:r>
              <a:rPr lang="en-US" dirty="0"/>
              <a:t>ei1</a:t>
            </a:r>
            <a:r>
              <a:rPr lang="he-IL" dirty="0"/>
              <a:t> ו</a:t>
            </a:r>
            <a:r>
              <a:rPr lang="en-US" dirty="0"/>
              <a:t>fi1</a:t>
            </a:r>
            <a:r>
              <a:rPr lang="he-IL" dirty="0"/>
              <a:t> את הצלע הנכנסת והיוצאת של </a:t>
            </a:r>
            <a:r>
              <a:rPr lang="en-US" dirty="0"/>
              <a:t>Ci1</a:t>
            </a:r>
            <a:r>
              <a:rPr lang="he-IL" dirty="0"/>
              <a:t> מנקודה</a:t>
            </a:r>
            <a:r>
              <a:rPr lang="en-US" dirty="0"/>
              <a:t>p </a:t>
            </a:r>
            <a:r>
              <a:rPr lang="he-IL" dirty="0"/>
              <a:t> ונסמן ב</a:t>
            </a:r>
            <a:r>
              <a:rPr lang="en-US" dirty="0"/>
              <a:t>fi2</a:t>
            </a:r>
            <a:r>
              <a:rPr lang="he-IL" dirty="0"/>
              <a:t> את הצלע היוצאת של </a:t>
            </a:r>
            <a:r>
              <a:rPr lang="en-US" dirty="0"/>
              <a:t>Ci2</a:t>
            </a:r>
          </a:p>
          <a:p>
            <a:pPr lvl="1"/>
            <a:r>
              <a:rPr lang="he-IL" dirty="0"/>
              <a:t>בכלל ש</a:t>
            </a:r>
            <a:r>
              <a:rPr lang="en-US" dirty="0"/>
              <a:t>T</a:t>
            </a:r>
            <a:r>
              <a:rPr lang="he-IL" dirty="0"/>
              <a:t> הוא המשיק המשותף של של </a:t>
            </a:r>
            <a:r>
              <a:rPr lang="en-US" dirty="0"/>
              <a:t>Ci1, Ci2</a:t>
            </a:r>
            <a:r>
              <a:rPr lang="he-IL" dirty="0"/>
              <a:t> אזי חייב להתקיים ש</a:t>
            </a:r>
            <a:r>
              <a:rPr lang="en-US" dirty="0"/>
              <a:t>s(ei1)&gt;s(fi1)&gt;s(fi2)</a:t>
            </a:r>
            <a:r>
              <a:rPr lang="he-IL" dirty="0"/>
              <a:t> או </a:t>
            </a:r>
            <a:r>
              <a:rPr lang="en-US" dirty="0"/>
              <a:t>s(ei1)&gt;s(fi2)&gt;s(fi1)</a:t>
            </a:r>
            <a:r>
              <a:rPr lang="he-IL" dirty="0"/>
              <a:t> כי אחרת הנקודה </a:t>
            </a:r>
            <a:r>
              <a:rPr lang="en-US" dirty="0"/>
              <a:t>p</a:t>
            </a:r>
            <a:r>
              <a:rPr lang="he-IL" dirty="0"/>
              <a:t> לא הייתה נקודת הקצה השמאלית של </a:t>
            </a:r>
            <a:r>
              <a:rPr lang="en-US" dirty="0"/>
              <a:t>T</a:t>
            </a:r>
            <a:endParaRPr lang="he-IL" dirty="0"/>
          </a:p>
          <a:p>
            <a:pPr lvl="1"/>
            <a:r>
              <a:rPr lang="he-IL" dirty="0"/>
              <a:t>האופצייה הראשונה לא יכולה להתקיים בגלל העובדה שמתקיים </a:t>
            </a:r>
            <a:r>
              <a:rPr lang="en-US" dirty="0"/>
              <a:t>ei1Rfi1</a:t>
            </a:r>
            <a:r>
              <a:rPr lang="he-IL" dirty="0"/>
              <a:t> , אם תתקיים, סתירה ליחס </a:t>
            </a:r>
            <a:r>
              <a:rPr lang="en-US" dirty="0"/>
              <a:t>R</a:t>
            </a:r>
            <a:endParaRPr lang="he-IL" dirty="0"/>
          </a:p>
          <a:p>
            <a:pPr lvl="1"/>
            <a:r>
              <a:rPr lang="he-IL" dirty="0"/>
              <a:t>בשביל האופצייה השנייה צריך שתהיה צלע נכנסת </a:t>
            </a:r>
            <a:r>
              <a:rPr lang="en-US" dirty="0"/>
              <a:t>ei2</a:t>
            </a:r>
            <a:r>
              <a:rPr lang="he-IL" dirty="0"/>
              <a:t> של </a:t>
            </a:r>
            <a:r>
              <a:rPr lang="en-US" dirty="0"/>
              <a:t>Ci2</a:t>
            </a:r>
            <a:r>
              <a:rPr lang="he-IL" dirty="0"/>
              <a:t> כך ש</a:t>
            </a:r>
            <a:r>
              <a:rPr lang="en-US" dirty="0"/>
              <a:t>s(fi1)&gt;s(ei2)&gt;s(fi2)</a:t>
            </a:r>
            <a:r>
              <a:rPr lang="he-IL" dirty="0"/>
              <a:t> (לפי התכונה של </a:t>
            </a:r>
            <a:r>
              <a:rPr lang="en-US" dirty="0" err="1"/>
              <a:t>Lov’asz</a:t>
            </a:r>
            <a:r>
              <a:rPr lang="he-IL" dirty="0"/>
              <a:t>) אבל אם זה המצב </a:t>
            </a:r>
            <a:r>
              <a:rPr lang="en-US" dirty="0"/>
              <a:t>T</a:t>
            </a:r>
            <a:r>
              <a:rPr lang="he-IL" dirty="0"/>
              <a:t> לא יכול להיות המשיק של </a:t>
            </a:r>
            <a:r>
              <a:rPr lang="en-US" dirty="0"/>
              <a:t>Ci2</a:t>
            </a:r>
            <a:r>
              <a:rPr lang="he-IL" dirty="0"/>
              <a:t> (כי נקודת ההתחלה של </a:t>
            </a:r>
            <a:r>
              <a:rPr lang="en-US" dirty="0"/>
              <a:t>ei2</a:t>
            </a:r>
            <a:r>
              <a:rPr lang="he-IL" dirty="0"/>
              <a:t> לא </a:t>
            </a:r>
            <a:br>
              <a:rPr lang="en-US" dirty="0"/>
            </a:br>
            <a:r>
              <a:rPr lang="he-IL" dirty="0"/>
              <a:t>תהיה מתחת למשיק כי </a:t>
            </a:r>
            <a:r>
              <a:rPr lang="en-US" dirty="0"/>
              <a:t>s(ei1)&gt;s(ei2)</a:t>
            </a:r>
            <a:r>
              <a:rPr lang="he-IL" dirty="0"/>
              <a:t>)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340E616-836D-4EDB-9491-2FDD8B05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1229"/>
            <a:ext cx="4941116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3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33" y="2292934"/>
            <a:ext cx="7729728" cy="3445122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/>
              <a:t>Lemma 4</a:t>
            </a:r>
            <a:r>
              <a:rPr lang="he-IL" sz="2800" dirty="0"/>
              <a:t>- יש בסה"כ מקסימום </a:t>
            </a:r>
            <a:r>
              <a:rPr lang="en-US" sz="2800" dirty="0"/>
              <a:t>n(k+1)</a:t>
            </a:r>
            <a:r>
              <a:rPr lang="he-IL" sz="2800" dirty="0"/>
              <a:t> משיקים משותפים</a:t>
            </a:r>
          </a:p>
          <a:p>
            <a:r>
              <a:rPr lang="he-IL" sz="2800" dirty="0"/>
              <a:t>הוכחה:</a:t>
            </a:r>
          </a:p>
          <a:p>
            <a:pPr lvl="1"/>
            <a:r>
              <a:rPr lang="he-IL" sz="2400" dirty="0"/>
              <a:t>כל נקודה </a:t>
            </a:r>
            <a:r>
              <a:rPr lang="en-US" sz="2400" dirty="0"/>
              <a:t>p</a:t>
            </a:r>
            <a:r>
              <a:rPr lang="he-IL" sz="2400" dirty="0"/>
              <a:t> ב</a:t>
            </a:r>
            <a:r>
              <a:rPr lang="en-US" sz="2400" dirty="0" err="1"/>
              <a:t>Gk</a:t>
            </a:r>
            <a:r>
              <a:rPr lang="he-IL" sz="2400" dirty="0"/>
              <a:t> יכולה לשמש במקסימום פעם אחת בתור הנקודה השמאלית ביותר של כל משיק משותף לכל </a:t>
            </a:r>
            <a:r>
              <a:rPr lang="en-US" sz="2400" dirty="0"/>
              <a:t>convex chain</a:t>
            </a:r>
            <a:r>
              <a:rPr lang="he-IL" sz="2400" dirty="0"/>
              <a:t> שלא מכיל את </a:t>
            </a:r>
            <a:r>
              <a:rPr lang="en-US" sz="2400" dirty="0"/>
              <a:t>p</a:t>
            </a:r>
            <a:r>
              <a:rPr lang="he-IL" sz="2400" dirty="0"/>
              <a:t> – נובע מ</a:t>
            </a:r>
            <a:r>
              <a:rPr lang="en-US" sz="2400" dirty="0"/>
              <a:t>Lemma 3-</a:t>
            </a:r>
          </a:p>
          <a:p>
            <a:pPr lvl="1"/>
            <a:r>
              <a:rPr lang="he-IL" sz="2400" dirty="0"/>
              <a:t>בגלל שיש </a:t>
            </a:r>
            <a:r>
              <a:rPr lang="en-US" sz="2400" dirty="0"/>
              <a:t>n</a:t>
            </a:r>
            <a:r>
              <a:rPr lang="he-IL" sz="2400" dirty="0"/>
              <a:t> נקודות ו</a:t>
            </a:r>
            <a:r>
              <a:rPr lang="en-US" sz="2400" dirty="0"/>
              <a:t>k+1</a:t>
            </a:r>
            <a:r>
              <a:rPr lang="he-IL" sz="2400" dirty="0"/>
              <a:t> </a:t>
            </a:r>
            <a:r>
              <a:rPr lang="en-US" sz="2400" dirty="0"/>
              <a:t>convex chains</a:t>
            </a:r>
            <a:r>
              <a:rPr lang="he-IL" sz="2400" dirty="0"/>
              <a:t> לפי למה 2 הטענה מתקיימת </a:t>
            </a:r>
          </a:p>
        </p:txBody>
      </p:sp>
    </p:spTree>
    <p:extLst>
      <p:ext uri="{BB962C8B-B14F-4D97-AF65-F5344CB8AC3E}">
        <p14:creationId xmlns:p14="http://schemas.microsoft.com/office/powerpoint/2010/main" val="42303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5FC-4EFC-4295-9A3C-6DCB52D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DD75-7F4C-49E7-B324-1AFE02C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5543"/>
            <a:ext cx="7729728" cy="1188720"/>
          </a:xfrm>
        </p:spPr>
        <p:txBody>
          <a:bodyPr>
            <a:normAutofit/>
          </a:bodyPr>
          <a:lstStyle/>
          <a:p>
            <a:pPr algn="r"/>
            <a:r>
              <a:rPr lang="he-IL" sz="2000" b="1" u="sng" dirty="0"/>
              <a:t>הגדרה: </a:t>
            </a:r>
          </a:p>
          <a:p>
            <a:pPr algn="r"/>
            <a:r>
              <a:rPr lang="en-US" sz="1600" dirty="0"/>
              <a:t>K-SET</a:t>
            </a:r>
            <a:r>
              <a:rPr lang="he-IL" sz="1600" dirty="0"/>
              <a:t> של קבוצת נקודות סופית </a:t>
            </a:r>
            <a:r>
              <a:rPr lang="en-US" sz="1600" dirty="0"/>
              <a:t>P</a:t>
            </a:r>
            <a:r>
              <a:rPr lang="he-IL" sz="1600" dirty="0"/>
              <a:t> במישור (דו-מימד) היא תת קבוצה של </a:t>
            </a:r>
            <a:r>
              <a:rPr lang="en-US" sz="1600" dirty="0"/>
              <a:t>P</a:t>
            </a:r>
            <a:r>
              <a:rPr lang="he-IL" sz="1600" dirty="0"/>
              <a:t> בגודל </a:t>
            </a:r>
            <a:r>
              <a:rPr lang="en-US" sz="1600" dirty="0"/>
              <a:t>K</a:t>
            </a:r>
            <a:r>
              <a:rPr lang="he-IL" sz="1600" dirty="0"/>
              <a:t> שניתן להפריד אותה משאר הנקודות ב</a:t>
            </a:r>
            <a:r>
              <a:rPr lang="en-US" sz="1600" dirty="0"/>
              <a:t>P</a:t>
            </a:r>
            <a:r>
              <a:rPr lang="he-IL" sz="1600" dirty="0"/>
              <a:t> ע"י ישר</a:t>
            </a:r>
            <a:endParaRPr lang="en-US" sz="1600" dirty="0"/>
          </a:p>
          <a:p>
            <a:pPr algn="l" rtl="0"/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B813-003C-41AF-A473-69090BE8DA1A}"/>
              </a:ext>
            </a:extLst>
          </p:cNvPr>
          <p:cNvSpPr txBox="1"/>
          <p:nvPr/>
        </p:nvSpPr>
        <p:spPr>
          <a:xfrm>
            <a:off x="5245773" y="4375367"/>
            <a:ext cx="47820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לדוגמא, עבור קבוצה בגודל 12 עבור </a:t>
            </a:r>
            <a:r>
              <a:rPr lang="en-US" dirty="0"/>
              <a:t>k=5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*חשוב לשים לב שכל צד הוא </a:t>
            </a:r>
            <a:r>
              <a:rPr lang="en-US" dirty="0"/>
              <a:t>5-set</a:t>
            </a:r>
            <a:r>
              <a:rPr lang="he-IL" dirty="0"/>
              <a:t> בפני עצמו</a:t>
            </a:r>
          </a:p>
          <a:p>
            <a:pPr algn="r" rtl="1"/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75766-767A-45EE-AB56-A12138B6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2" y="3888914"/>
            <a:ext cx="5038987" cy="2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4BFE-89C4-465C-9CBA-37DD078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הוכחת החסם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A2CC-9597-4B51-9C2D-9A714491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sz="2200" b="1" u="sng" dirty="0"/>
              <a:t>משפט</a:t>
            </a:r>
            <a:r>
              <a:rPr lang="he-IL" dirty="0"/>
              <a:t>- מספר ה</a:t>
            </a:r>
            <a:r>
              <a:rPr lang="en-US" dirty="0"/>
              <a:t>(k+1) sets</a:t>
            </a:r>
            <a:r>
              <a:rPr lang="he-IL" dirty="0"/>
              <a:t> שאפשר לבנות עם </a:t>
            </a:r>
            <a:r>
              <a:rPr lang="en-US" dirty="0"/>
              <a:t>n</a:t>
            </a:r>
            <a:r>
              <a:rPr lang="he-IL" dirty="0"/>
              <a:t> נקודות הוא לכל היותר </a:t>
            </a:r>
            <a:r>
              <a:rPr lang="en-US" dirty="0"/>
              <a:t>6.48n(k+2)^1/3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כל חיתוך של 2 צלעות ב</a:t>
            </a:r>
            <a:r>
              <a:rPr lang="en-US" dirty="0" err="1"/>
              <a:t>Ek</a:t>
            </a:r>
            <a:r>
              <a:rPr lang="he-IL" dirty="0"/>
              <a:t> מופיע כחיתוך של 2 ה</a:t>
            </a:r>
            <a:r>
              <a:rPr lang="en-US" dirty="0"/>
              <a:t>convex chains</a:t>
            </a:r>
            <a:r>
              <a:rPr lang="he-IL" dirty="0"/>
              <a:t> המכילים את צלעות אלו ולפי </a:t>
            </a:r>
            <a:r>
              <a:rPr lang="en-US" u="sng" dirty="0"/>
              <a:t>Lemma</a:t>
            </a:r>
            <a:r>
              <a:rPr lang="he-IL" u="sng" dirty="0"/>
              <a:t> 3 ו</a:t>
            </a:r>
            <a:r>
              <a:rPr lang="en-US" u="sng" dirty="0"/>
              <a:t>Lemma-</a:t>
            </a:r>
            <a:r>
              <a:rPr lang="he-IL" u="sng" dirty="0"/>
              <a:t> 4</a:t>
            </a:r>
            <a:r>
              <a:rPr lang="he-IL" dirty="0"/>
              <a:t> מספר החיתוכים הוא לכל היותר </a:t>
            </a:r>
            <a:r>
              <a:rPr lang="en-US" dirty="0"/>
              <a:t>n(k+1)</a:t>
            </a:r>
          </a:p>
          <a:p>
            <a:pPr lvl="1"/>
            <a:r>
              <a:rPr lang="he-IL" dirty="0"/>
              <a:t>נסמן </a:t>
            </a:r>
            <a:r>
              <a:rPr lang="en-US" dirty="0"/>
              <a:t>t=|</a:t>
            </a:r>
            <a:r>
              <a:rPr lang="en-US" dirty="0" err="1"/>
              <a:t>Ek</a:t>
            </a:r>
            <a:r>
              <a:rPr lang="en-US" dirty="0"/>
              <a:t>|</a:t>
            </a:r>
            <a:endParaRPr lang="he-IL" dirty="0"/>
          </a:p>
          <a:p>
            <a:pPr lvl="1"/>
            <a:r>
              <a:rPr lang="he-IL" dirty="0"/>
              <a:t>החסם התחתון הידוע הטוב ביותר לכמות החיתוכים של צלעות ב</a:t>
            </a:r>
            <a:r>
              <a:rPr lang="en-US" dirty="0" err="1"/>
              <a:t>Ek</a:t>
            </a:r>
            <a:r>
              <a:rPr lang="he-IL" dirty="0"/>
              <a:t> שמתאים לכל </a:t>
            </a:r>
            <a:r>
              <a:rPr lang="en-US" dirty="0"/>
              <a:t>t</a:t>
            </a:r>
            <a:r>
              <a:rPr lang="he-IL" dirty="0"/>
              <a:t> נמצא על ידי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Pach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To’th</a:t>
            </a:r>
            <a:r>
              <a:rPr lang="he-IL" u="sng" dirty="0"/>
              <a:t> </a:t>
            </a:r>
            <a:r>
              <a:rPr lang="he-IL" dirty="0"/>
              <a:t>והוא </a:t>
            </a:r>
            <a:r>
              <a:rPr lang="en-US" dirty="0"/>
              <a:t>(1/33.75)t^3/n^2</a:t>
            </a:r>
          </a:p>
          <a:p>
            <a:pPr lvl="1"/>
            <a:r>
              <a:rPr lang="he-IL" dirty="0"/>
              <a:t>ניצור את האי שיוויון הבא: </a:t>
            </a:r>
            <a:r>
              <a:rPr lang="en-US" dirty="0"/>
              <a:t>(1/33.75)t^3/n^2 &lt; n(k+1)</a:t>
            </a:r>
            <a:r>
              <a:rPr lang="he-IL" dirty="0"/>
              <a:t> ובעזרת אלגברה פשוטה נחסום את </a:t>
            </a:r>
            <a:r>
              <a:rPr lang="en-US" dirty="0"/>
              <a:t>t </a:t>
            </a:r>
          </a:p>
          <a:p>
            <a:pPr lvl="1"/>
            <a:r>
              <a:rPr lang="he-IL" dirty="0"/>
              <a:t>נקבל </a:t>
            </a:r>
            <a:r>
              <a:rPr lang="en-US" dirty="0"/>
              <a:t>t &lt; 3.24n(k+2)^1/3</a:t>
            </a:r>
          </a:p>
          <a:p>
            <a:pPr lvl="1"/>
            <a:r>
              <a:rPr lang="he-IL" dirty="0"/>
              <a:t>ידוע שמספר ה</a:t>
            </a:r>
            <a:r>
              <a:rPr lang="en-US" dirty="0"/>
              <a:t>(k+1) sets</a:t>
            </a:r>
            <a:r>
              <a:rPr lang="he-IL" dirty="0"/>
              <a:t> קטן מ</a:t>
            </a:r>
            <a:r>
              <a:rPr lang="en-US" dirty="0"/>
              <a:t>2t</a:t>
            </a:r>
            <a:r>
              <a:rPr lang="he-IL" dirty="0"/>
              <a:t> במקרה הגרוע ביותר, לכן החסם מתקיים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4C55-C8BC-4166-BB8E-2FEE703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030" y="1786855"/>
            <a:ext cx="8531939" cy="2589639"/>
          </a:xfrm>
        </p:spPr>
        <p:txBody>
          <a:bodyPr/>
          <a:lstStyle/>
          <a:p>
            <a:r>
              <a:rPr lang="en-US" dirty="0"/>
              <a:t>Related problems and applications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943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67BD-DC07-4513-87D0-485A25F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דואליות (</a:t>
            </a:r>
            <a:r>
              <a:rPr lang="en-US" dirty="0"/>
              <a:t>duality</a:t>
            </a:r>
            <a:r>
              <a:rPr lang="he-IL" dirty="0"/>
              <a:t>) גאומטרית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9D31-3589-487D-84A7-7DA85A7B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550" y="2241826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ע"מ להסביר כיצד בעיות גאו' אחרות קשורות לכמות ה</a:t>
            </a:r>
            <a:r>
              <a:rPr lang="en-US" dirty="0"/>
              <a:t>K-SETS</a:t>
            </a:r>
            <a:r>
              <a:rPr lang="he-IL" dirty="0"/>
              <a:t>, נצטרך להציג את מושג ה-</a:t>
            </a:r>
            <a:r>
              <a:rPr lang="en-US" dirty="0"/>
              <a:t>Duality</a:t>
            </a:r>
          </a:p>
          <a:p>
            <a:r>
              <a:rPr lang="he-IL" dirty="0"/>
              <a:t>באופן כללי, ברמה המתמטית הכללית (ולא בעולם של גאו' בהכרח) </a:t>
            </a:r>
            <a:r>
              <a:rPr lang="en-US" dirty="0"/>
              <a:t>Duality</a:t>
            </a:r>
            <a:r>
              <a:rPr lang="he-IL" dirty="0"/>
              <a:t> הוא הרעיון של "להמיר" קונספטים, משפטים ומבנים מתמטיים ל-קונספטים, משפטים ומבנים </a:t>
            </a:r>
            <a:r>
              <a:rPr lang="he-IL" u="sng" dirty="0"/>
              <a:t>שונים מהם</a:t>
            </a:r>
            <a:r>
              <a:rPr lang="he-IL" dirty="0"/>
              <a:t>, בצורה </a:t>
            </a:r>
            <a:r>
              <a:rPr lang="he-IL" u="sng" dirty="0"/>
              <a:t>חח"ע.</a:t>
            </a:r>
          </a:p>
          <a:p>
            <a:r>
              <a:rPr lang="he-IL" dirty="0"/>
              <a:t> בגאו' – בעיקר במישורים פרויקטיבים (בגדול – מרחבים שהוגדרו עליהם אקסיומות מסויימות), דואליות היא היכולת למפות נקודות לישרים וישירם לנקודות, כלומר להחליף את התפקידים של הנקודות והישירים בין משפטים שונים – בין שני מרחבים של בעיות שונות ע"י פונ חח"ע, דוגמא לפונ כזו בכיוון ש</a:t>
            </a:r>
            <a:r>
              <a:rPr lang="he-IL" u="sng" dirty="0"/>
              <a:t>מנקודות לישירים</a:t>
            </a:r>
            <a:r>
              <a:rPr lang="he-IL" dirty="0"/>
              <a:t> היא: כל נקודה (</a:t>
            </a:r>
            <a:r>
              <a:rPr lang="en-US" dirty="0" err="1"/>
              <a:t>a,b</a:t>
            </a:r>
            <a:r>
              <a:rPr lang="he-IL" dirty="0"/>
              <a:t>) נמפה לישר </a:t>
            </a:r>
            <a:r>
              <a:rPr lang="en-US" dirty="0"/>
              <a:t>y=ax-b</a:t>
            </a:r>
            <a:r>
              <a:rPr lang="he-IL" dirty="0"/>
              <a:t>, בשביל לעבור </a:t>
            </a:r>
            <a:r>
              <a:rPr lang="he-IL" u="sng" dirty="0"/>
              <a:t>מישרים לנקודות</a:t>
            </a:r>
            <a:r>
              <a:rPr lang="he-IL" dirty="0"/>
              <a:t> נפעיל את הפונ ההפוכה, מ-</a:t>
            </a:r>
            <a:r>
              <a:rPr lang="en-US" dirty="0"/>
              <a:t> y=ax-b</a:t>
            </a:r>
            <a:r>
              <a:rPr lang="he-IL" dirty="0"/>
              <a:t> ל- (</a:t>
            </a:r>
            <a:r>
              <a:rPr lang="en-US" dirty="0" err="1"/>
              <a:t>a,b</a:t>
            </a:r>
            <a:r>
              <a:rPr lang="he-IL" dirty="0"/>
              <a:t>).</a:t>
            </a:r>
          </a:p>
          <a:p>
            <a:r>
              <a:rPr lang="he-IL" dirty="0"/>
              <a:t>דוגמא לקונספט – משמאל ניתן לראות 4 ישרים עליהם מונחות 6 נקודות, ולחלופין – בצורה דואלית 6 ישרים ועליהם מונחות 4 נקודות </a:t>
            </a:r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E7B84-58C7-44A4-8203-BC18DAA9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03552"/>
            <a:ext cx="5276675" cy="23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16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AA60-6142-4B12-818E-6C92B5F2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83EF1-BE82-498B-83CA-F6CF3430690F}"/>
              </a:ext>
            </a:extLst>
          </p:cNvPr>
          <p:cNvSpPr txBox="1"/>
          <p:nvPr/>
        </p:nvSpPr>
        <p:spPr>
          <a:xfrm>
            <a:off x="7994657" y="2172309"/>
            <a:ext cx="381216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/>
              <a:t>נניח שקיבלנו את קבוצת הנ"ק הבאה – זו דוגמא פרטית לקבוצת נקודות עבור </a:t>
            </a:r>
            <a:r>
              <a:rPr lang="en-US" sz="1600" dirty="0"/>
              <a:t>n=5</a:t>
            </a:r>
            <a:endParaRPr lang="he-I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F6EB8C-2E76-4F17-865D-1DD6E72E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99" y="2775981"/>
            <a:ext cx="4951356" cy="3889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7D2B5-1959-4512-804B-F7EFDF134D56}"/>
              </a:ext>
            </a:extLst>
          </p:cNvPr>
          <p:cNvSpPr txBox="1"/>
          <p:nvPr/>
        </p:nvSpPr>
        <p:spPr>
          <a:xfrm>
            <a:off x="1451687" y="2211676"/>
            <a:ext cx="34227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כעת נניח לצורך הפשטות ש-</a:t>
            </a:r>
            <a:r>
              <a:rPr lang="en-US" dirty="0"/>
              <a:t>K=2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ישר מפריד לדוגמא יכול להיות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y=-x+10</a:t>
            </a:r>
            <a:r>
              <a:rPr lang="he-IL" dirty="0"/>
              <a:t>, כפי שאפשר לראות: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A3626-270A-4CF4-8098-23BB8B97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83" y="3169002"/>
            <a:ext cx="3949119" cy="33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CE65-1778-49C1-9254-13350268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6A380-1A76-4B0D-8FDD-FDB142DE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08" y="3118668"/>
            <a:ext cx="3949119" cy="338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03B07-0E6B-41D2-981D-D96572AB9EF4}"/>
              </a:ext>
            </a:extLst>
          </p:cNvPr>
          <p:cNvSpPr txBox="1"/>
          <p:nvPr/>
        </p:nvSpPr>
        <p:spPr>
          <a:xfrm>
            <a:off x="7513973" y="2451374"/>
            <a:ext cx="45191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עבור ה</a:t>
            </a:r>
            <a:r>
              <a:rPr lang="en-US" dirty="0"/>
              <a:t>k-set</a:t>
            </a:r>
            <a:r>
              <a:rPr lang="he-IL" dirty="0"/>
              <a:t> הזה נפעיל את פונ הדואליות - ונקבל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1B7967-1A83-41DA-8036-C8B9FBD623AC}"/>
              </a:ext>
            </a:extLst>
          </p:cNvPr>
          <p:cNvSpPr/>
          <p:nvPr/>
        </p:nvSpPr>
        <p:spPr>
          <a:xfrm rot="10800000">
            <a:off x="5254933" y="4026715"/>
            <a:ext cx="991499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629EF-058F-461D-B1D7-26D46289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33" y="3178683"/>
            <a:ext cx="1552575" cy="271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8BFC3-F105-4F27-B67B-186F624A8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07" y="3118668"/>
            <a:ext cx="4909686" cy="3471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A40AD-967D-4F4D-AE6D-E013812E1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" y="3094707"/>
            <a:ext cx="13525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1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E6A8-C2AF-4EFD-97D8-A0B900D5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35066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23CD-A1B1-4124-A00B-10CBA1A1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</a:t>
            </a:r>
            <a:r>
              <a:rPr lang="he-IL" dirty="0"/>
              <a:t> = מצולע, חלק ממישור המתוחם על ידי מספר סופי של קטעים.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en-US" dirty="0"/>
              <a:t>Convex</a:t>
            </a:r>
            <a:r>
              <a:rPr lang="he-IL" dirty="0"/>
              <a:t> = קמור, צורה סגורה קמורה היא צורה סגורה בה אף צלע או המשכה אינם חותכים את המצולע . בצורה סגורה שאינה קמורה ישנה לפחות צלע אחת שהיא עצמה או המשכה חותכים את המצולע.</a:t>
            </a:r>
          </a:p>
          <a:p>
            <a:endParaRPr lang="he-IL" dirty="0"/>
          </a:p>
        </p:txBody>
      </p:sp>
      <p:pic>
        <p:nvPicPr>
          <p:cNvPr id="2052" name="Picture 4" descr="שרטוט">
            <a:extLst>
              <a:ext uri="{FF2B5EF4-FFF2-40B4-BE49-F238E27FC236}">
                <a16:creationId xmlns:a16="http://schemas.microsoft.com/office/drawing/2014/main" id="{754BDF87-BD65-48EE-A94C-92C09BDBE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984471"/>
            <a:ext cx="4286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שרטוט">
            <a:extLst>
              <a:ext uri="{FF2B5EF4-FFF2-40B4-BE49-F238E27FC236}">
                <a16:creationId xmlns:a16="http://schemas.microsoft.com/office/drawing/2014/main" id="{213430D8-6A94-4F31-8808-7EC2225A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84" y="4934684"/>
            <a:ext cx="3496638" cy="180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F94253-D1F5-4518-9EFC-5C7BC87D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10" y="5100366"/>
            <a:ext cx="4369673" cy="1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01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BB79-1B3F-4FC0-8981-51B4E642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1077"/>
            <a:ext cx="7729728" cy="142617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4061-CEF4-44EA-B780-00EF44A3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נשקול קבוצה של </a:t>
            </a:r>
            <a:r>
              <a:rPr lang="en-US" dirty="0"/>
              <a:t>k</a:t>
            </a:r>
            <a:r>
              <a:rPr lang="he-IL" dirty="0"/>
              <a:t> מצולעים קמורים, שהצלעות שלהם לא חופפות והם מורכבים מ</a:t>
            </a:r>
            <a:r>
              <a:rPr lang="en-US" dirty="0"/>
              <a:t>n</a:t>
            </a:r>
            <a:r>
              <a:rPr lang="he-IL" dirty="0"/>
              <a:t> קטעים, דוגמא:</a:t>
            </a:r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DB70C-4D9F-488F-8171-1EFA41DD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48" y="3037427"/>
            <a:ext cx="4314825" cy="192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267E4-83A8-4E3F-A8BF-02AF510C0C1C}"/>
              </a:ext>
            </a:extLst>
          </p:cNvPr>
          <p:cNvSpPr txBox="1"/>
          <p:nvPr/>
        </p:nvSpPr>
        <p:spPr>
          <a:xfrm>
            <a:off x="3144714" y="4961477"/>
            <a:ext cx="48958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זו קבוצה של 6 מצולעים קמורים המורכבים מ5 קטעים</a:t>
            </a:r>
          </a:p>
        </p:txBody>
      </p:sp>
    </p:spTree>
    <p:extLst>
      <p:ext uri="{BB962C8B-B14F-4D97-AF65-F5344CB8AC3E}">
        <p14:creationId xmlns:p14="http://schemas.microsoft.com/office/powerpoint/2010/main" val="1009667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27D-9304-4565-8E80-919F8E47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47"/>
            <a:ext cx="7729728" cy="1650073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5BB2-45DE-490F-B790-912EC9EF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נגדיר את </a:t>
            </a:r>
            <a:r>
              <a:rPr lang="he-IL" u="sng" dirty="0"/>
              <a:t>הסיבוכיות</a:t>
            </a:r>
            <a:r>
              <a:rPr lang="he-IL" dirty="0"/>
              <a:t> של המצולעים האלו להיות כמות </a:t>
            </a:r>
            <a:r>
              <a:rPr lang="he-IL" u="sng" dirty="0"/>
              <a:t>הקודקודים</a:t>
            </a:r>
            <a:r>
              <a:rPr lang="he-IL" dirty="0"/>
              <a:t> שיש לכלל המצולעים בסה"כ, אם המצולעים זרים "מבפנים", כלומר מבחינת ה-"ביפנוכו" שלהם, כפי שהדגמנו בשקף הקודם – ידוע חסם אופטימלי של </a:t>
            </a:r>
            <a:r>
              <a:rPr lang="el-GR" dirty="0"/>
              <a:t>  Θ</a:t>
            </a:r>
            <a:r>
              <a:rPr lang="en-US" dirty="0"/>
              <a:t>(n^{2/3}k^{2/3} + n)</a:t>
            </a:r>
            <a:r>
              <a:rPr lang="he-IL" dirty="0"/>
              <a:t>(שוב, </a:t>
            </a:r>
            <a:r>
              <a:rPr lang="en-US" dirty="0"/>
              <a:t>n</a:t>
            </a:r>
            <a:r>
              <a:rPr lang="he-IL" dirty="0"/>
              <a:t> – כמות קטעים מהם מורכב כל מצולע, </a:t>
            </a:r>
            <a:r>
              <a:rPr lang="en-US" dirty="0"/>
              <a:t>k</a:t>
            </a:r>
            <a:r>
              <a:rPr lang="he-IL" dirty="0"/>
              <a:t>- כמות מצולעים בסה"כ)</a:t>
            </a:r>
            <a:endParaRPr lang="en-US" dirty="0"/>
          </a:p>
          <a:p>
            <a:r>
              <a:rPr lang="he-IL" dirty="0"/>
              <a:t>אם המצולעים "חופפים" מבחינת ה-"בפנים" שלהם, בצורה הבאה - </a:t>
            </a:r>
          </a:p>
          <a:p>
            <a:r>
              <a:rPr lang="he-IL" dirty="0"/>
              <a:t>שיטות ההוכחה שעובדות על החסם הקודם שהצגנו – לא עובדות יותר</a:t>
            </a:r>
          </a:p>
          <a:p>
            <a:r>
              <a:rPr lang="he-IL" dirty="0"/>
              <a:t>ניתן להשתמש בטכניקת ההוכחה שהצגנו עבור ה</a:t>
            </a:r>
            <a:r>
              <a:rPr lang="en-US" dirty="0"/>
              <a:t>K-SETS</a:t>
            </a:r>
            <a:r>
              <a:rPr lang="he-IL" dirty="0"/>
              <a:t>  בשביל להוכיח -</a:t>
            </a:r>
          </a:p>
          <a:p>
            <a:pPr marL="0" indent="0">
              <a:buNone/>
            </a:pPr>
            <a:r>
              <a:rPr lang="he-IL" dirty="0"/>
              <a:t>חסם הדוק של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C7E04-CF02-4D19-8138-67667D0D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" y="3305699"/>
            <a:ext cx="2047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3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83B-59F6-4BA4-8738-F9008580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7729728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2AD8-F9A7-49DD-BC0A-C1512073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אפשר להסתכל על כל מצולע קמור כזה בתור שרשרת קונבקסית עליונה ותחתונה</a:t>
            </a:r>
          </a:p>
          <a:p>
            <a:r>
              <a:rPr lang="he-IL" dirty="0"/>
              <a:t>אם נמשיך את צלעות הקצה של השרשראות עד לאינסוף שלילי וחיובי בהתאמה – נוכל להפעיל את פונ הדואליות ולקבל </a:t>
            </a:r>
            <a:r>
              <a:rPr lang="en-US" dirty="0"/>
              <a:t>k</a:t>
            </a:r>
            <a:r>
              <a:rPr lang="he-IL" dirty="0"/>
              <a:t> שרשראות שמורכבות מ</a:t>
            </a:r>
            <a:r>
              <a:rPr lang="en-US" dirty="0"/>
              <a:t>n</a:t>
            </a:r>
            <a:r>
              <a:rPr lang="he-IL" dirty="0"/>
              <a:t> קודקודים</a:t>
            </a:r>
          </a:p>
          <a:p>
            <a:r>
              <a:rPr lang="he-IL" dirty="0"/>
              <a:t>מכאן, נוכל להפעיל את </a:t>
            </a:r>
            <a:r>
              <a:rPr lang="en-US" dirty="0"/>
              <a:t>Lemma 3.1</a:t>
            </a:r>
            <a:r>
              <a:rPr lang="he-IL" dirty="0"/>
              <a:t>, בשינוי קל, כיוון שעכשיו לא בטוח שהשרשראות מסתיימות בנקודות ייחודיות – יתכן כי משיק </a:t>
            </a:r>
            <a:r>
              <a:rPr lang="en-US" dirty="0"/>
              <a:t>T</a:t>
            </a:r>
            <a:r>
              <a:rPr lang="he-IL" dirty="0"/>
              <a:t> יתואם על יותר מפעם אחת, זה יקרה רק במידה והוא מחבר נקודות שהן נקודות קצה של כמה שרשראות</a:t>
            </a:r>
          </a:p>
          <a:p>
            <a:r>
              <a:rPr lang="he-IL" dirty="0"/>
              <a:t>במקרה כזה, </a:t>
            </a:r>
            <a:r>
              <a:rPr lang="en-US" dirty="0"/>
              <a:t>T</a:t>
            </a:r>
            <a:r>
              <a:rPr lang="he-IL" dirty="0"/>
              <a:t> מתואם על כל זוג שרשראות שיש להן נקודת קצה שנפגשת עם נקודת הקצה של </a:t>
            </a:r>
            <a:r>
              <a:rPr lang="en-US" dirty="0"/>
              <a:t>T</a:t>
            </a:r>
          </a:p>
          <a:p>
            <a:r>
              <a:rPr lang="he-IL" dirty="0"/>
              <a:t>הכמות שלהם לא יכולה לעלות על </a:t>
            </a:r>
            <a:r>
              <a:rPr lang="en-US" dirty="0"/>
              <a:t>k choose 2</a:t>
            </a:r>
            <a:r>
              <a:rPr lang="he-IL" dirty="0"/>
              <a:t> או </a:t>
            </a:r>
            <a:r>
              <a:rPr lang="en-US" dirty="0"/>
              <a:t>O(k^2)</a:t>
            </a:r>
            <a:r>
              <a:rPr lang="he-IL" dirty="0"/>
              <a:t> בסה"כ</a:t>
            </a:r>
          </a:p>
          <a:p>
            <a:r>
              <a:rPr lang="he-IL" dirty="0"/>
              <a:t>נשלב את החסם הנ"ל עם החסם התחתון על כמות ה</a:t>
            </a:r>
            <a:r>
              <a:rPr lang="en-US" dirty="0"/>
              <a:t>crossings</a:t>
            </a:r>
            <a:r>
              <a:rPr lang="he-IL" dirty="0"/>
              <a:t> כפי שעשינו בהוכחה של ה</a:t>
            </a:r>
            <a:r>
              <a:rPr lang="en-US" dirty="0"/>
              <a:t>k-sets</a:t>
            </a:r>
            <a:r>
              <a:rPr lang="he-IL" dirty="0"/>
              <a:t> ונקבל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r>
              <a:rPr lang="he-IL" dirty="0"/>
              <a:t>להוכיח שהחסם הנ"ל הדוק ביותר זה קל, עבור – </a:t>
            </a:r>
            <a:r>
              <a:rPr lang="en-US" dirty="0"/>
              <a:t>n&gt;k</a:t>
            </a:r>
            <a:r>
              <a:rPr lang="he-IL" dirty="0"/>
              <a:t> הערך </a:t>
            </a:r>
            <a:r>
              <a:rPr lang="en-US" dirty="0" err="1"/>
              <a:t>nk</a:t>
            </a:r>
            <a:r>
              <a:rPr lang="en-US" dirty="0"/>
              <a:t>^{1/3}</a:t>
            </a:r>
            <a:r>
              <a:rPr lang="he-IL" dirty="0"/>
              <a:t> הוא הדומיננטי, והוכח חסם תחתון שווה</a:t>
            </a:r>
          </a:p>
          <a:p>
            <a:r>
              <a:rPr lang="he-IL" dirty="0"/>
              <a:t>עבור </a:t>
            </a:r>
            <a:r>
              <a:rPr lang="en-US" dirty="0"/>
              <a:t>k&gt;n</a:t>
            </a:r>
            <a:r>
              <a:rPr lang="he-IL" dirty="0"/>
              <a:t> הביטוי השני במכפלה - </a:t>
            </a:r>
            <a:r>
              <a:rPr lang="en-US" dirty="0"/>
              <a:t>n^{2/3}k^{2/3})</a:t>
            </a:r>
            <a:r>
              <a:rPr lang="he-IL" dirty="0"/>
              <a:t> הוא הדומיננטי וחסם תחתון שווה הוכח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839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1E8D-B790-422D-8EF1-96170956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8011822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r>
              <a:rPr lang="he-IL" dirty="0"/>
              <a:t>ל </a:t>
            </a:r>
            <a:r>
              <a:rPr lang="en-US" dirty="0"/>
              <a:t>  K-SETS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8-7F69-4891-83A4-CD2F7020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ע"י שימוש בפונ' המיפוי הדואלי בין נקודות לישירים (הנפוך) שהראינו בשקף הקודם, נוכל להמיר את בעיית ה</a:t>
            </a:r>
            <a:r>
              <a:rPr lang="en-US" dirty="0"/>
              <a:t>K-SETS</a:t>
            </a:r>
            <a:r>
              <a:rPr lang="he-IL" dirty="0"/>
              <a:t> לבעיית ה</a:t>
            </a:r>
            <a:r>
              <a:rPr lang="en-US" dirty="0"/>
              <a:t>K-LEVELS</a:t>
            </a:r>
            <a:endParaRPr lang="he-IL" dirty="0"/>
          </a:p>
          <a:p>
            <a:r>
              <a:rPr lang="he-IL" u="sng" dirty="0"/>
              <a:t>(1)הגדרה</a:t>
            </a:r>
            <a:r>
              <a:rPr lang="he-IL" dirty="0"/>
              <a:t>: </a:t>
            </a:r>
            <a:r>
              <a:rPr lang="en-US" dirty="0"/>
              <a:t>K-LEVELS</a:t>
            </a:r>
            <a:r>
              <a:rPr lang="he-IL" dirty="0"/>
              <a:t> הוא ה-</a:t>
            </a:r>
            <a:r>
              <a:rPr lang="he-IL" sz="2400" dirty="0"/>
              <a:t>סְגוֹר </a:t>
            </a:r>
            <a:r>
              <a:rPr lang="he-IL" dirty="0"/>
              <a:t>של כל הנקודות שנמצאות על ישרים נתונים שיש להם בדיוק </a:t>
            </a:r>
            <a:r>
              <a:rPr lang="en-US" dirty="0"/>
              <a:t>K</a:t>
            </a:r>
            <a:r>
              <a:rPr lang="he-IL" dirty="0"/>
              <a:t> ישרים מתחתיהם</a:t>
            </a:r>
          </a:p>
          <a:p>
            <a:r>
              <a:rPr lang="he-IL" u="sng" dirty="0"/>
              <a:t>(2)הגדרה</a:t>
            </a:r>
            <a:r>
              <a:rPr lang="he-IL" dirty="0"/>
              <a:t>: סְגוֹר של קבוצה </a:t>
            </a:r>
            <a:r>
              <a:rPr lang="en-US" dirty="0"/>
              <a:t>S</a:t>
            </a:r>
            <a:r>
              <a:rPr lang="he-IL" dirty="0"/>
              <a:t> השייכת למרחב </a:t>
            </a:r>
            <a:r>
              <a:rPr lang="en-US" dirty="0"/>
              <a:t>X</a:t>
            </a:r>
            <a:r>
              <a:rPr lang="he-IL" dirty="0"/>
              <a:t> (פחות רלוונטי לנו כרגע) – הוא הקבוצה הסגורה הקטנה ביותר המכילה את </a:t>
            </a:r>
            <a:r>
              <a:rPr lang="en-US" dirty="0"/>
              <a:t>S</a:t>
            </a:r>
            <a:r>
              <a:rPr lang="he-IL" dirty="0"/>
              <a:t> </a:t>
            </a:r>
          </a:p>
          <a:p>
            <a:r>
              <a:rPr lang="he-IL" u="sng" dirty="0"/>
              <a:t>(3)הגדרה</a:t>
            </a:r>
            <a:r>
              <a:rPr lang="he-IL" dirty="0"/>
              <a:t>: קבוצה סגורה, היא בגדול קבוצה שכוללת גם את הקצוות שלה – בצורה כללית יותר את "השפה שלה" - הסביבה שלה, למשל [0,1] במישור –</a:t>
            </a:r>
            <a:r>
              <a:rPr lang="en-US" dirty="0"/>
              <a:t> R^2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0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A946-DE43-4F64-9A6C-8E0C975A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452963"/>
            <a:ext cx="7729728" cy="1188720"/>
          </a:xfrm>
        </p:spPr>
        <p:txBody>
          <a:bodyPr/>
          <a:lstStyle/>
          <a:p>
            <a:r>
              <a:rPr lang="he-IL" dirty="0"/>
              <a:t>דוגמאות נוספות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DA62D-31E8-4471-9F6E-3C8A551A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49" y="1825058"/>
            <a:ext cx="4580388" cy="5032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00417-AC9A-44E8-BDCA-DFB92D59873F}"/>
              </a:ext>
            </a:extLst>
          </p:cNvPr>
          <p:cNvSpPr txBox="1"/>
          <p:nvPr/>
        </p:nvSpPr>
        <p:spPr>
          <a:xfrm>
            <a:off x="7273255" y="2852257"/>
            <a:ext cx="3101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עבור קבוצה בגודל 9 ו</a:t>
            </a:r>
            <a:r>
              <a:rPr lang="en-US" dirty="0"/>
              <a:t>k=5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12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CA84-48C3-4DD8-9E67-DDF4F4E2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952"/>
            <a:ext cx="7729728" cy="150746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3E40-B995-4008-8547-E161B76D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בהנתן סט של קטעים </a:t>
            </a:r>
            <a:r>
              <a:rPr lang="en-US" dirty="0"/>
              <a:t>S</a:t>
            </a:r>
            <a:r>
              <a:rPr lang="he-IL" dirty="0"/>
              <a:t>, </a:t>
            </a:r>
            <a:r>
              <a:rPr lang="en-US" dirty="0"/>
              <a:t>k-level</a:t>
            </a:r>
            <a:r>
              <a:rPr lang="he-IL" dirty="0"/>
              <a:t> מוגדר להיות אוסף הנקודות כך שמתחת לחיבור של כל הקטעים של נקודות אלו יהיו </a:t>
            </a:r>
            <a:r>
              <a:rPr lang="en-US" dirty="0"/>
              <a:t>k</a:t>
            </a:r>
            <a:r>
              <a:rPr lang="he-IL" dirty="0"/>
              <a:t> קטעים</a:t>
            </a:r>
          </a:p>
          <a:p>
            <a:r>
              <a:rPr lang="he-IL" dirty="0"/>
              <a:t>יתכן שיהיו רווחים בין הקטעים כאשר הנקודות מתרחקות אחד מהשני בצורה אנכית </a:t>
            </a:r>
            <a:r>
              <a:rPr lang="en-US" dirty="0"/>
              <a:t>)</a:t>
            </a:r>
            <a:r>
              <a:rPr lang="he-IL" dirty="0"/>
              <a:t>כמו מתמונה, למטה משמאל שם מראים את ה</a:t>
            </a:r>
            <a:r>
              <a:rPr lang="en-US" dirty="0"/>
              <a:t>k level</a:t>
            </a:r>
            <a:r>
              <a:rPr lang="he-IL" dirty="0"/>
              <a:t> הראשון</a:t>
            </a:r>
            <a:r>
              <a:rPr lang="en-US" dirty="0"/>
              <a:t>(</a:t>
            </a:r>
          </a:p>
          <a:p>
            <a:r>
              <a:rPr lang="he-IL" dirty="0"/>
              <a:t>סט הנקודות מוגדר להיות הנקודות שמגדירות את הרמה</a:t>
            </a:r>
            <a:r>
              <a:rPr lang="en-US" dirty="0"/>
              <a:t>k </a:t>
            </a:r>
            <a:r>
              <a:rPr lang="he-IL" dirty="0"/>
              <a:t> איחוד עם הנקודות שמגדירות את הרמה ה</a:t>
            </a:r>
            <a:r>
              <a:rPr lang="en-US" dirty="0"/>
              <a:t>k-1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7" name="Picture 6" descr="A picture containing wire, line, bird, sitting&#10;&#10;Description automatically generated">
            <a:extLst>
              <a:ext uri="{FF2B5EF4-FFF2-40B4-BE49-F238E27FC236}">
                <a16:creationId xmlns:a16="http://schemas.microsoft.com/office/drawing/2014/main" id="{C610B897-4E74-4600-94C7-057CE71D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9" y="4704589"/>
            <a:ext cx="3000794" cy="1648055"/>
          </a:xfrm>
          <a:prstGeom prst="rect">
            <a:avLst/>
          </a:prstGeom>
        </p:spPr>
      </p:pic>
      <p:pic>
        <p:nvPicPr>
          <p:cNvPr id="9" name="Picture 8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90509473-CFC8-41F6-81E5-2C093AE8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180" y="4704589"/>
            <a:ext cx="4681479" cy="17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8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1BA4-42C2-4A5D-8382-9D1CD36C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4283"/>
            <a:ext cx="7729728" cy="175912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Complexity of j Consecutive Levels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38B0-578E-4B51-BAC0-B8463FB1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38925"/>
          </a:xfrm>
        </p:spPr>
        <p:txBody>
          <a:bodyPr>
            <a:normAutofit fontScale="62500" lnSpcReduction="20000"/>
          </a:bodyPr>
          <a:lstStyle/>
          <a:p>
            <a:r>
              <a:rPr lang="he-IL" dirty="0"/>
              <a:t>יהיו </a:t>
            </a:r>
            <a:r>
              <a:rPr lang="en-US" dirty="0"/>
              <a:t>Lk,Lk-1,Lk-2,…,Lk-j+1</a:t>
            </a:r>
            <a:r>
              <a:rPr lang="he-IL" dirty="0"/>
              <a:t> עבור </a:t>
            </a:r>
            <a:r>
              <a:rPr lang="en-US" dirty="0"/>
              <a:t>j&gt;0</a:t>
            </a:r>
            <a:r>
              <a:rPr lang="he-IL" dirty="0"/>
              <a:t> "רמות" רציפות מסודרות ב</a:t>
            </a:r>
            <a:r>
              <a:rPr lang="en-US" dirty="0"/>
              <a:t>n</a:t>
            </a:r>
            <a:r>
              <a:rPr lang="he-IL" dirty="0"/>
              <a:t> ישרים</a:t>
            </a:r>
          </a:p>
          <a:p>
            <a:r>
              <a:rPr lang="he-IL" dirty="0"/>
              <a:t>אנחנו מעוניינים להכריע מה הסיבוכיות של </a:t>
            </a:r>
            <a:r>
              <a:rPr lang="en-US" dirty="0"/>
              <a:t>j</a:t>
            </a:r>
            <a:r>
              <a:rPr lang="he-IL" dirty="0"/>
              <a:t> הרמות בסה"כ</a:t>
            </a:r>
          </a:p>
          <a:p>
            <a:r>
              <a:rPr lang="he-IL" dirty="0"/>
              <a:t>לפי דואליות, הסיבוכיות הזו רחוקה לכל היותר בקבוע מכמות ה</a:t>
            </a:r>
            <a:r>
              <a:rPr lang="en-US" dirty="0"/>
              <a:t>l-sets</a:t>
            </a:r>
            <a:r>
              <a:rPr lang="he-IL" dirty="0"/>
              <a:t> המתקבלת מהפעלת הפונ הדואלית, כאשר –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נשקול את החלוקה</a:t>
            </a:r>
            <a:r>
              <a:rPr lang="en-US" dirty="0"/>
              <a:t>El </a:t>
            </a:r>
            <a:r>
              <a:rPr lang="he-IL" dirty="0"/>
              <a:t> ל-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עבור כל </a:t>
            </a:r>
            <a:r>
              <a:rPr lang="en-US" dirty="0"/>
              <a:t>l</a:t>
            </a:r>
            <a:r>
              <a:rPr lang="he-IL" dirty="0"/>
              <a:t> שמקיים 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נשתמש בחלקים 2  ו-3 של ההוכחה הקודמת על </a:t>
            </a:r>
            <a:r>
              <a:rPr lang="en-US" dirty="0"/>
              <a:t>O(</a:t>
            </a:r>
            <a:r>
              <a:rPr lang="en-US" dirty="0" err="1"/>
              <a:t>jk</a:t>
            </a:r>
            <a:r>
              <a:rPr lang="en-US" dirty="0"/>
              <a:t>)</a:t>
            </a:r>
            <a:r>
              <a:rPr lang="he-IL" dirty="0"/>
              <a:t> ה-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כיוון שכל משיק משותף שניצור הוא </a:t>
            </a:r>
            <a:r>
              <a:rPr lang="en-US" dirty="0"/>
              <a:t>m-set-edge</a:t>
            </a:r>
            <a:r>
              <a:rPr lang="he-IL" dirty="0"/>
              <a:t> עבור </a:t>
            </a:r>
            <a:r>
              <a:rPr lang="en-US" dirty="0"/>
              <a:t>m&gt;k</a:t>
            </a:r>
            <a:r>
              <a:rPr lang="he-IL" dirty="0"/>
              <a:t> נקבל </a:t>
            </a:r>
            <a:r>
              <a:rPr lang="en-US" dirty="0"/>
              <a:t>O(</a:t>
            </a:r>
            <a:r>
              <a:rPr lang="en-US" dirty="0" err="1"/>
              <a:t>nk</a:t>
            </a:r>
            <a:r>
              <a:rPr lang="en-US" dirty="0"/>
              <a:t>)</a:t>
            </a:r>
            <a:r>
              <a:rPr lang="he-IL" dirty="0"/>
              <a:t> משיקים שנוצרו</a:t>
            </a:r>
          </a:p>
          <a:p>
            <a:r>
              <a:rPr lang="he-IL" dirty="0"/>
              <a:t>כעת, אנחנו טוענים שכל משיק מתאים לכל היותר </a:t>
            </a:r>
            <a:r>
              <a:rPr lang="en-US" dirty="0"/>
              <a:t>O(j^2)</a:t>
            </a:r>
            <a:r>
              <a:rPr lang="he-IL" dirty="0"/>
              <a:t> פעמים</a:t>
            </a:r>
          </a:p>
          <a:p>
            <a:r>
              <a:rPr lang="he-IL" dirty="0"/>
              <a:t>משיק </a:t>
            </a:r>
            <a:r>
              <a:rPr lang="en-US" dirty="0"/>
              <a:t>T</a:t>
            </a:r>
            <a:r>
              <a:rPr lang="he-IL" dirty="0"/>
              <a:t> לא יכול להיווצר עבור שני זוגות - </a:t>
            </a:r>
            <a:r>
              <a:rPr lang="en-US" dirty="0"/>
              <a:t>C1 C2</a:t>
            </a:r>
            <a:r>
              <a:rPr lang="he-IL" dirty="0"/>
              <a:t> ו-</a:t>
            </a:r>
            <a:r>
              <a:rPr lang="en-US" dirty="0"/>
              <a:t>C3 C4</a:t>
            </a:r>
            <a:r>
              <a:rPr lang="he-IL" dirty="0"/>
              <a:t> כאשר </a:t>
            </a:r>
            <a:r>
              <a:rPr lang="en-US" dirty="0"/>
              <a:t>C1 C3</a:t>
            </a:r>
            <a:r>
              <a:rPr lang="he-IL" dirty="0"/>
              <a:t> עוברים דרך נק הקצה השמאלית של </a:t>
            </a:r>
            <a:r>
              <a:rPr lang="en-US" dirty="0"/>
              <a:t>T</a:t>
            </a:r>
            <a:r>
              <a:rPr lang="he-IL" dirty="0"/>
              <a:t> או </a:t>
            </a:r>
            <a:r>
              <a:rPr lang="en-US" dirty="0"/>
              <a:t>C2 C4</a:t>
            </a:r>
            <a:r>
              <a:rPr lang="he-IL" dirty="0"/>
              <a:t> עוברים דרך נקודת הקצה הימנית, זה קורה לפי -</a:t>
            </a:r>
          </a:p>
          <a:p>
            <a:r>
              <a:rPr lang="en-US" dirty="0"/>
              <a:t>lemma 3.1</a:t>
            </a:r>
            <a:r>
              <a:rPr lang="he-IL" dirty="0"/>
              <a:t> כלומר, יש לכל היותר </a:t>
            </a:r>
            <a:r>
              <a:rPr lang="en-US" dirty="0"/>
              <a:t>j choose 2</a:t>
            </a:r>
            <a:r>
              <a:rPr lang="he-IL" dirty="0"/>
              <a:t> זוגות שונים שיכולים ליצור את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T</a:t>
            </a:r>
            <a:r>
              <a:rPr lang="he-IL" dirty="0"/>
              <a:t> </a:t>
            </a:r>
          </a:p>
          <a:p>
            <a:r>
              <a:rPr lang="he-IL" dirty="0"/>
              <a:t>כעת נותר רק להציב באי שיוויון – </a:t>
            </a:r>
          </a:p>
          <a:p>
            <a:pPr marL="0" indent="0">
              <a:buNone/>
            </a:pPr>
            <a:r>
              <a:rPr lang="en-US" dirty="0"/>
              <a:t>T^{3}/n^{2}&lt;</a:t>
            </a:r>
            <a:r>
              <a:rPr lang="en-US" dirty="0" err="1"/>
              <a:t>cnj</a:t>
            </a:r>
            <a:r>
              <a:rPr lang="en-US" dirty="0"/>
              <a:t>^{2}(k+1)                                                         </a:t>
            </a:r>
          </a:p>
          <a:p>
            <a:r>
              <a:rPr lang="he-IL" dirty="0"/>
              <a:t>עבור </a:t>
            </a:r>
            <a:r>
              <a:rPr lang="en-US" dirty="0"/>
              <a:t>c&gt;0</a:t>
            </a:r>
            <a:r>
              <a:rPr lang="he-IL" dirty="0"/>
              <a:t> מתאים נקבל – </a:t>
            </a:r>
            <a:r>
              <a:rPr lang="en-US"/>
              <a:t>t=O(n(k+1)^{1/3}j^{2/3})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173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7E1-552A-41A6-9CB7-BCF6D603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"רב מימדית"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2C0-9000-47B5-A4E6-E1F8658F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אומנם נעסוק רק ב</a:t>
            </a:r>
            <a:r>
              <a:rPr lang="en-US" dirty="0"/>
              <a:t>k-set</a:t>
            </a:r>
            <a:r>
              <a:rPr lang="he-IL" dirty="0"/>
              <a:t> במישור, אבל הבעיה הכללית מוגדרת בכל מימד:</a:t>
            </a:r>
          </a:p>
          <a:p>
            <a:r>
              <a:rPr lang="he-IL" dirty="0"/>
              <a:t> עבור </a:t>
            </a:r>
            <a:r>
              <a:rPr lang="en-US" dirty="0"/>
              <a:t>R^{d}</a:t>
            </a:r>
            <a:r>
              <a:rPr lang="he-IL" dirty="0"/>
              <a:t> – מרחב אוקלידי ממימד </a:t>
            </a:r>
            <a:r>
              <a:rPr lang="en-US" dirty="0"/>
              <a:t>d</a:t>
            </a:r>
            <a:r>
              <a:rPr lang="he-IL" dirty="0"/>
              <a:t> וקבוצת נקודות סופית </a:t>
            </a:r>
            <a:r>
              <a:rPr lang="en-US" dirty="0"/>
              <a:t>P</a:t>
            </a:r>
            <a:r>
              <a:rPr lang="he-IL" dirty="0"/>
              <a:t> בגודל</a:t>
            </a:r>
            <a:r>
              <a:rPr lang="en-US" dirty="0"/>
              <a:t>n </a:t>
            </a:r>
            <a:r>
              <a:rPr lang="he-IL" dirty="0"/>
              <a:t> ה</a:t>
            </a:r>
            <a:r>
              <a:rPr lang="en-US" dirty="0"/>
              <a:t>k-set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הוא תת קבוצה שלה בגודל </a:t>
            </a:r>
            <a:r>
              <a:rPr lang="en-US" dirty="0"/>
              <a:t>k</a:t>
            </a:r>
            <a:r>
              <a:rPr lang="he-IL" dirty="0"/>
              <a:t> שניתן להפריד משאר </a:t>
            </a:r>
            <a:r>
              <a:rPr lang="en-US" dirty="0"/>
              <a:t>n-k</a:t>
            </a:r>
            <a:r>
              <a:rPr lang="he-IL" dirty="0"/>
              <a:t> הנקודות ע"י "על-מישור" (</a:t>
            </a:r>
            <a:r>
              <a:rPr lang="en-US" dirty="0"/>
              <a:t>hyperplane</a:t>
            </a:r>
            <a:r>
              <a:rPr lang="he-IL" dirty="0"/>
              <a:t>)</a:t>
            </a:r>
          </a:p>
          <a:p>
            <a:r>
              <a:rPr lang="he-IL" dirty="0"/>
              <a:t>"על-מישור" - הוא מרחב ממימד </a:t>
            </a:r>
            <a:r>
              <a:rPr lang="en-US" dirty="0"/>
              <a:t>d-1</a:t>
            </a:r>
            <a:r>
              <a:rPr lang="he-IL" dirty="0"/>
              <a:t> בתוך מרחב ממימד </a:t>
            </a:r>
            <a:r>
              <a:rPr lang="en-US" dirty="0"/>
              <a:t>d</a:t>
            </a:r>
            <a:r>
              <a:rPr lang="he-IL" dirty="0"/>
              <a:t>, לדוגמא – בישר החד מימדי העל-מישורים הם הנקודות, במישור הדו-מימדי העל מישורים הם הישרים, במרחב התלת מימדי העל מישורים הם המישורים וכו...</a:t>
            </a:r>
          </a:p>
        </p:txBody>
      </p:sp>
      <p:sp>
        <p:nvSpPr>
          <p:cNvPr id="5" name="AutoShape 3" descr="n-1">
            <a:extLst>
              <a:ext uri="{FF2B5EF4-FFF2-40B4-BE49-F238E27FC236}">
                <a16:creationId xmlns:a16="http://schemas.microsoft.com/office/drawing/2014/main" id="{CDCCF8AB-92F2-48AA-9A05-7A03C657E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8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8BA99CDF-0E76-4195-99E1-0BBE8121C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AB75E-8C5A-4056-B338-AAC56683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4859259"/>
            <a:ext cx="5532861" cy="1998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3A623-58CA-4343-8844-4490DBA442E8}"/>
              </a:ext>
            </a:extLst>
          </p:cNvPr>
          <p:cNvSpPr txBox="1"/>
          <p:nvPr/>
        </p:nvSpPr>
        <p:spPr>
          <a:xfrm>
            <a:off x="5569897" y="5416861"/>
            <a:ext cx="397638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מימין – מישור דו מימדי מפריד נקודות במרחב תלת מימדי</a:t>
            </a:r>
          </a:p>
          <a:p>
            <a:pPr algn="r" rtl="1"/>
            <a:r>
              <a:rPr lang="he-IL" dirty="0"/>
              <a:t>משמאל – ישר מפריד בין נקודות במישור דו מימדי</a:t>
            </a:r>
          </a:p>
        </p:txBody>
      </p:sp>
    </p:spTree>
    <p:extLst>
      <p:ext uri="{BB962C8B-B14F-4D97-AF65-F5344CB8AC3E}">
        <p14:creationId xmlns:p14="http://schemas.microsoft.com/office/powerpoint/2010/main" val="21255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14EA-C4B2-46E6-BB1B-A4AED49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נוספת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072-2142-4ADE-ABB4-43BB30FA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28" y="2445097"/>
            <a:ext cx="7729728" cy="3101983"/>
          </a:xfrm>
        </p:spPr>
        <p:txBody>
          <a:bodyPr/>
          <a:lstStyle/>
          <a:p>
            <a:r>
              <a:rPr lang="he-IL" dirty="0"/>
              <a:t>הגדרה נוספת של</a:t>
            </a:r>
            <a:r>
              <a:rPr lang="en-US" dirty="0"/>
              <a:t> k-sets </a:t>
            </a:r>
            <a:r>
              <a:rPr lang="he-IL" dirty="0"/>
              <a:t>,מורכבת יותר – אבל זו ההגדרה שמשתשמים בה במאמר:</a:t>
            </a:r>
          </a:p>
          <a:p>
            <a:r>
              <a:rPr lang="he-IL" dirty="0"/>
              <a:t>בהינתן קבוצה בגודל </a:t>
            </a:r>
            <a:r>
              <a:rPr lang="en-US" dirty="0"/>
              <a:t>n</a:t>
            </a:r>
            <a:r>
              <a:rPr lang="he-IL" dirty="0"/>
              <a:t> נקודות ב{</a:t>
            </a:r>
            <a:r>
              <a:rPr lang="en-US" dirty="0"/>
              <a:t>d</a:t>
            </a:r>
            <a:r>
              <a:rPr lang="he-IL" dirty="0"/>
              <a:t>}^</a:t>
            </a:r>
            <a:r>
              <a:rPr lang="en-US" dirty="0"/>
              <a:t>R</a:t>
            </a:r>
            <a:r>
              <a:rPr lang="he-IL" dirty="0"/>
              <a:t>, </a:t>
            </a:r>
            <a:r>
              <a:rPr lang="en-US" dirty="0"/>
              <a:t>k-set</a:t>
            </a:r>
            <a:r>
              <a:rPr lang="he-IL" dirty="0"/>
              <a:t> הוא תת קבוצה </a:t>
            </a:r>
            <a:r>
              <a:rPr lang="en-US" dirty="0"/>
              <a:t>P’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כך ש-</a:t>
            </a:r>
            <a:r>
              <a:rPr lang="en-US" dirty="0"/>
              <a:t>HALF-SPACE</a:t>
            </a:r>
            <a:r>
              <a:rPr lang="he-IL" dirty="0"/>
              <a:t>⋂</a:t>
            </a:r>
            <a:r>
              <a:rPr lang="en-US" dirty="0"/>
              <a:t>P’=P</a:t>
            </a:r>
          </a:p>
          <a:p>
            <a:r>
              <a:rPr lang="en-US" u="sng" dirty="0"/>
              <a:t>HALF-SPACE</a:t>
            </a:r>
            <a:r>
              <a:rPr lang="he-IL" u="sng" dirty="0"/>
              <a:t> או בעברית – "חצי מרחב"</a:t>
            </a:r>
            <a:r>
              <a:rPr lang="he-IL" dirty="0"/>
              <a:t>, הוא אחד משני החלקים שמתקבלים מחלוקת המרחב ל2 ע"י "על-מישור", בפרט במישור (דו-מימד) חצי המרחב הוא </a:t>
            </a:r>
            <a:r>
              <a:rPr lang="he-IL" b="1" dirty="0"/>
              <a:t>חצי מישור</a:t>
            </a:r>
            <a:r>
              <a:rPr lang="he-IL" dirty="0"/>
              <a:t> (כאשר העל-מישור הוא ישר)</a:t>
            </a:r>
          </a:p>
          <a:p>
            <a:r>
              <a:rPr lang="he-IL" dirty="0"/>
              <a:t>הגדרה זו איטואטיבית פחות אבל כמובן שעיקבית עם ההגדרה הקודמת, הפשוטה יותר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604F-E3AD-40D7-BF6E-0EF9C1ED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2445097"/>
            <a:ext cx="182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F28-9C18-42A7-AB5D-14D8D37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אנחנו מנסים לעשות?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36F3-2439-4757-BB68-406D7857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20" y="2319262"/>
            <a:ext cx="7729728" cy="3101983"/>
          </a:xfrm>
        </p:spPr>
        <p:txBody>
          <a:bodyPr/>
          <a:lstStyle/>
          <a:p>
            <a:r>
              <a:rPr lang="he-IL" dirty="0"/>
              <a:t>אנחנו מתעניינים בחסם עליון על כמות ה</a:t>
            </a:r>
            <a:r>
              <a:rPr lang="en-US" dirty="0"/>
              <a:t>k-sets</a:t>
            </a:r>
            <a:r>
              <a:rPr lang="he-IL" dirty="0"/>
              <a:t> שיש בקבוצת נקודות כלשהי </a:t>
            </a:r>
            <a:r>
              <a:rPr lang="en-US" dirty="0"/>
              <a:t> P</a:t>
            </a:r>
            <a:r>
              <a:rPr lang="he-IL" dirty="0"/>
              <a:t> כפונקציה של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k</a:t>
            </a:r>
            <a:r>
              <a:rPr lang="he-IL" dirty="0"/>
              <a:t> – גודל קבוצת הנקודות שצריך להפריד ושל </a:t>
            </a:r>
            <a:r>
              <a:rPr lang="en-US" dirty="0"/>
              <a:t>n</a:t>
            </a:r>
            <a:r>
              <a:rPr lang="he-IL" dirty="0"/>
              <a:t> – גודל </a:t>
            </a:r>
            <a:r>
              <a:rPr lang="en-US" dirty="0"/>
              <a:t>P</a:t>
            </a:r>
            <a:endParaRPr lang="he-IL" dirty="0"/>
          </a:p>
          <a:p>
            <a:endParaRPr lang="he-IL" dirty="0"/>
          </a:p>
          <a:p>
            <a:r>
              <a:rPr lang="he-IL" dirty="0"/>
              <a:t>מה זה אומר "כמות ה</a:t>
            </a:r>
            <a:r>
              <a:rPr lang="en-US" dirty="0"/>
              <a:t>k-sets</a:t>
            </a:r>
            <a:r>
              <a:rPr lang="he-IL" dirty="0"/>
              <a:t>"? כמות תת הקבוצות השונות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– שניתן להפריד משאר הקבוצה ע"י ישר – את הכמות הזו נרצה לחסום מלמעלה.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20BA2-B3B0-4610-A25E-A21AEFB9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3429000"/>
            <a:ext cx="3363985" cy="341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45962-9ABA-4363-AE30-92D2FAB3CA28}"/>
              </a:ext>
            </a:extLst>
          </p:cNvPr>
          <p:cNvSpPr txBox="1"/>
          <p:nvPr/>
        </p:nvSpPr>
        <p:spPr>
          <a:xfrm>
            <a:off x="3246539" y="5089543"/>
            <a:ext cx="439206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דוגמא לקבוצה בגודל 6 נקודות כאשר </a:t>
            </a:r>
            <a:r>
              <a:rPr lang="en-US" dirty="0"/>
              <a:t>k=2</a:t>
            </a:r>
            <a:r>
              <a:rPr lang="he-IL" dirty="0"/>
              <a:t> – הקווים מייצגים את כל הישרים שמחלקים את הקבוצה ל-</a:t>
            </a:r>
            <a:r>
              <a:rPr lang="en-US" dirty="0"/>
              <a:t>2-sets</a:t>
            </a:r>
            <a:r>
              <a:rPr lang="he-IL" dirty="0"/>
              <a:t>, העיגולים את הקבוצות עצמן במקרה הזה – בסה"כ 6 </a:t>
            </a:r>
            <a:r>
              <a:rPr lang="en-US" dirty="0"/>
              <a:t>2-sets</a:t>
            </a:r>
            <a:r>
              <a:rPr lang="he-IL" dirty="0"/>
              <a:t> כאלה</a:t>
            </a:r>
          </a:p>
        </p:txBody>
      </p:sp>
    </p:spTree>
    <p:extLst>
      <p:ext uri="{BB962C8B-B14F-4D97-AF65-F5344CB8AC3E}">
        <p14:creationId xmlns:p14="http://schemas.microsoft.com/office/powerpoint/2010/main" val="6929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D0B-61AB-448A-A746-FC6D9973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מעניין ב</a:t>
            </a:r>
            <a:r>
              <a:rPr lang="en-US" dirty="0"/>
              <a:t>K-SETS</a:t>
            </a:r>
            <a:r>
              <a:rPr lang="he-IL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BF0B-8B23-45E6-9D6E-AD7D1856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ראשית, נתינת חסם עליון הדוק ביותר (אופטימלי) לכמות ה</a:t>
            </a:r>
            <a:r>
              <a:rPr lang="en-US" dirty="0"/>
              <a:t>K-SETS</a:t>
            </a:r>
            <a:r>
              <a:rPr lang="he-IL" dirty="0"/>
              <a:t> על כל קבוצה כללית של </a:t>
            </a:r>
            <a:r>
              <a:rPr lang="en-US" dirty="0"/>
              <a:t>n</a:t>
            </a:r>
            <a:r>
              <a:rPr lang="he-IL" dirty="0"/>
              <a:t> נ"ק במישור היא בעיה קומבינטורית פתוחה, כלומר מאז</a:t>
            </a:r>
            <a:r>
              <a:rPr lang="en-US" dirty="0"/>
              <a:t> </a:t>
            </a:r>
            <a:r>
              <a:rPr lang="he-IL" dirty="0"/>
              <a:t>1998 השנה בה הוכח החסם ההדוק ביותר עד היום – החסם שאנחנו מציגים, לא ניתן חסם הדוק יותר ולא הוכח שהחסם הנ"ל הוא ההדוק ביותר האפשרי – </a:t>
            </a:r>
            <a:r>
              <a:rPr lang="he-IL"/>
              <a:t>מה שלא </a:t>
            </a:r>
            <a:r>
              <a:rPr lang="he-IL" dirty="0"/>
              <a:t>סביר כיוון שעדיין רחוק יחסית מהחסם התחתון המוכר – </a:t>
            </a:r>
            <a:r>
              <a:rPr lang="el-GR" dirty="0"/>
              <a:t>Ω</a:t>
            </a:r>
            <a:r>
              <a:rPr lang="en-US" dirty="0"/>
              <a:t>(</a:t>
            </a:r>
            <a:r>
              <a:rPr lang="en-US" dirty="0" err="1"/>
              <a:t>nlog</a:t>
            </a:r>
            <a:r>
              <a:rPr lang="en-US" dirty="0"/>
              <a:t>(k+1))</a:t>
            </a:r>
            <a:r>
              <a:rPr lang="he-IL" dirty="0"/>
              <a:t>, בנוסף, עבור </a:t>
            </a:r>
            <a:r>
              <a:rPr lang="en-US" dirty="0"/>
              <a:t>K-SETS</a:t>
            </a:r>
            <a:r>
              <a:rPr lang="he-IL" dirty="0"/>
              <a:t> במרחב יותר מדו מימדי, אין כמעט התקדמות בנושא, כלומר קשה מאד להדק חסמים עבור הבעיה – מה שכבר הופך אותה למעניינת</a:t>
            </a:r>
          </a:p>
          <a:p>
            <a:r>
              <a:rPr lang="he-IL" dirty="0"/>
              <a:t>לחסם עליון הדוק על כמות </a:t>
            </a:r>
            <a:r>
              <a:rPr lang="en-US" dirty="0"/>
              <a:t>K-SETS</a:t>
            </a:r>
            <a:r>
              <a:rPr lang="he-IL" dirty="0"/>
              <a:t> יש השפעה על ניתוח של אלגורתמים גאומטריים רבים – למשל </a:t>
            </a:r>
            <a:r>
              <a:rPr lang="en-US" dirty="0"/>
              <a:t>Half-space range search</a:t>
            </a:r>
            <a:r>
              <a:rPr lang="he-IL" dirty="0"/>
              <a:t> (ועוד רבים אחרים)</a:t>
            </a:r>
          </a:p>
          <a:p>
            <a:r>
              <a:rPr lang="en-US" dirty="0"/>
              <a:t>K-SETS</a:t>
            </a:r>
            <a:r>
              <a:rPr lang="he-IL" dirty="0"/>
              <a:t> מקיימים "דואליות" (דימיון, סימטריה) עם בעיות אחרות כמו</a:t>
            </a:r>
          </a:p>
          <a:p>
            <a:pPr marL="0" indent="0">
              <a:buNone/>
            </a:pPr>
            <a:r>
              <a:rPr lang="en-US" dirty="0"/>
              <a:t>k-level line arrangement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7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C801-6C96-4123-BDB9-1AD8CF3E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היסטוריה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8717-999B-498B-B6D5-5F0AC39D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952" y="2243762"/>
            <a:ext cx="6974048" cy="372081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החסם הראשון שאי פעם הוצע לבעיה הוצע על ידי </a:t>
            </a:r>
            <a:r>
              <a:rPr lang="en-US" dirty="0"/>
              <a:t>László </a:t>
            </a:r>
            <a:r>
              <a:rPr lang="en-US" dirty="0" err="1"/>
              <a:t>Lovász</a:t>
            </a:r>
            <a:r>
              <a:rPr lang="he-IL" dirty="0"/>
              <a:t> (מתמטיקאי הונגרי זוכה פרס וולף) ב-1971, בפועל החסם נקבע עבור בעיה שהוכח בהמשך שכל חסם עליה שווה גם לחסם של </a:t>
            </a:r>
            <a:r>
              <a:rPr lang="en-US" dirty="0"/>
              <a:t>k-sets</a:t>
            </a:r>
            <a:r>
              <a:rPr lang="he-IL" dirty="0"/>
              <a:t> והיא </a:t>
            </a:r>
            <a:r>
              <a:rPr lang="en-US" dirty="0"/>
              <a:t>halving lines</a:t>
            </a:r>
            <a:r>
              <a:rPr lang="he-IL" dirty="0"/>
              <a:t> (עוד על בעיות קשורות בהמשך)</a:t>
            </a:r>
          </a:p>
          <a:p>
            <a:r>
              <a:rPr lang="he-IL" u="sng" dirty="0"/>
              <a:t>הגדרה</a:t>
            </a:r>
            <a:r>
              <a:rPr lang="he-IL" dirty="0"/>
              <a:t>: עבור קבוצה </a:t>
            </a:r>
            <a:r>
              <a:rPr lang="en-US" dirty="0"/>
              <a:t>S</a:t>
            </a:r>
            <a:r>
              <a:rPr lang="he-IL" dirty="0"/>
              <a:t> בגודל </a:t>
            </a:r>
            <a:r>
              <a:rPr lang="en-US" dirty="0"/>
              <a:t>n</a:t>
            </a:r>
            <a:r>
              <a:rPr lang="he-IL" dirty="0"/>
              <a:t> של נקודות במישור </a:t>
            </a:r>
            <a:r>
              <a:rPr lang="en-US" dirty="0"/>
              <a:t>halving line</a:t>
            </a:r>
            <a:r>
              <a:rPr lang="he-IL" dirty="0"/>
              <a:t> הוא ישר שעובר בין שני נקודות של </a:t>
            </a:r>
            <a:r>
              <a:rPr lang="en-US" dirty="0"/>
              <a:t>S</a:t>
            </a:r>
            <a:r>
              <a:rPr lang="he-IL" dirty="0"/>
              <a:t> ומחלק את קבוצה </a:t>
            </a:r>
            <a:r>
              <a:rPr lang="en-US" dirty="0"/>
              <a:t>S</a:t>
            </a:r>
            <a:r>
              <a:rPr lang="he-IL" dirty="0"/>
              <a:t> לשני חלקים שווים.</a:t>
            </a:r>
          </a:p>
          <a:p>
            <a:r>
              <a:rPr lang="he-IL" i="1" dirty="0"/>
              <a:t>כמות </a:t>
            </a:r>
            <a:r>
              <a:rPr lang="en-US" i="1" dirty="0"/>
              <a:t>halving lines</a:t>
            </a:r>
            <a:r>
              <a:rPr lang="he-IL" i="1" dirty="0"/>
              <a:t> מקסימלית בקבוצה בגודל </a:t>
            </a:r>
            <a:r>
              <a:rPr lang="en-US" i="1" dirty="0"/>
              <a:t>n</a:t>
            </a:r>
            <a:r>
              <a:rPr lang="he-IL" i="1" dirty="0"/>
              <a:t>: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</a:p>
          <a:p>
            <a:r>
              <a:rPr lang="he-IL" i="1" dirty="0"/>
              <a:t>מאוחר יותר, ב1973 </a:t>
            </a:r>
            <a:r>
              <a:rPr lang="en-US" dirty="0"/>
              <a:t> </a:t>
            </a:r>
            <a:r>
              <a:rPr lang="en-US" dirty="0" err="1"/>
              <a:t>Erdõs</a:t>
            </a:r>
            <a:r>
              <a:rPr lang="en-US" dirty="0"/>
              <a:t>, </a:t>
            </a:r>
            <a:r>
              <a:rPr lang="en-US" dirty="0" err="1"/>
              <a:t>Lovász</a:t>
            </a:r>
            <a:r>
              <a:rPr lang="en-US" dirty="0"/>
              <a:t>, Simmons</a:t>
            </a:r>
            <a:r>
              <a:rPr lang="he-IL" dirty="0"/>
              <a:t> ו-</a:t>
            </a:r>
            <a:r>
              <a:rPr lang="en-US" dirty="0"/>
              <a:t> Strauss </a:t>
            </a:r>
            <a:r>
              <a:rPr lang="he-IL" dirty="0"/>
              <a:t> שיפרו את החסם עבור </a:t>
            </a:r>
            <a:r>
              <a:rPr lang="en-US" dirty="0"/>
              <a:t>k-sets</a:t>
            </a:r>
            <a:r>
              <a:rPr lang="he-IL" dirty="0"/>
              <a:t> לכל מספר </a:t>
            </a:r>
            <a:r>
              <a:rPr lang="en-US" dirty="0"/>
              <a:t>k</a:t>
            </a:r>
            <a:r>
              <a:rPr lang="he-IL" dirty="0"/>
              <a:t> ולכל </a:t>
            </a:r>
            <a:r>
              <a:rPr lang="en-US" dirty="0"/>
              <a:t>n</a:t>
            </a:r>
            <a:r>
              <a:rPr lang="he-IL" dirty="0"/>
              <a:t> להיות -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– חסם הדוק יותר.</a:t>
            </a:r>
          </a:p>
          <a:p>
            <a:r>
              <a:rPr lang="he-IL" i="1" dirty="0"/>
              <a:t>החסם הנ"ל לא שופר עד 1989 – בה </a:t>
            </a:r>
            <a:r>
              <a:rPr lang="en-US" dirty="0"/>
              <a:t> </a:t>
            </a:r>
            <a:r>
              <a:rPr lang="en-US" dirty="0" err="1"/>
              <a:t>Pach</a:t>
            </a:r>
            <a:r>
              <a:rPr lang="en-US" dirty="0"/>
              <a:t>, </a:t>
            </a:r>
            <a:r>
              <a:rPr lang="en-US" dirty="0" err="1"/>
              <a:t>Steiger</a:t>
            </a:r>
            <a:r>
              <a:rPr lang="he-IL" dirty="0"/>
              <a:t> ו-</a:t>
            </a:r>
            <a:r>
              <a:rPr lang="en-US" dirty="0"/>
              <a:t> </a:t>
            </a:r>
            <a:r>
              <a:rPr lang="en-US" dirty="0" err="1"/>
              <a:t>Szemerédi</a:t>
            </a:r>
            <a:r>
              <a:rPr lang="en-US" dirty="0"/>
              <a:t> </a:t>
            </a:r>
            <a:r>
              <a:rPr lang="he-IL" i="1" dirty="0"/>
              <a:t> הצליחו להדק אותו ל-</a:t>
            </a:r>
            <a:r>
              <a:rPr lang="pt-BR" i="1" dirty="0"/>
              <a:t> 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– לא שיפור גדול כ"כ ביחס ל16 שנים</a:t>
            </a:r>
          </a:p>
          <a:p>
            <a:r>
              <a:rPr lang="he-IL" i="1" dirty="0"/>
              <a:t>המאמר שלנו מדבר על החסם הטוב ביותר שקיים עד היום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- הוכח בשנת 1998 ע"י </a:t>
            </a:r>
            <a:r>
              <a:rPr lang="en-US" dirty="0" err="1"/>
              <a:t>Tamal</a:t>
            </a:r>
            <a:r>
              <a:rPr lang="en-US" dirty="0"/>
              <a:t> Krishna Dey</a:t>
            </a:r>
            <a:r>
              <a:rPr lang="he-IL" dirty="0"/>
              <a:t> פרופ' למדעי המחשב באונ' אוהיו</a:t>
            </a:r>
            <a:r>
              <a:rPr lang="he-IL" b="1" dirty="0"/>
              <a:t>.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9AF3E-A82F-4C1F-A2CD-41FF71E1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9" y="2758907"/>
            <a:ext cx="4907560" cy="26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5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7D0-8C9D-4AEB-BBEF-D15A43BE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0A37-CF84-4E2A-8661-2E4227CC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761" y="2717372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בהנתן קבוצת נקודות במיקומים כלליים במישור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P</a:t>
            </a:r>
            <a:r>
              <a:rPr lang="he-IL" dirty="0"/>
              <a:t> (הוכח שנקודות במיקום כללי – ממקסמות את כמות ה</a:t>
            </a:r>
            <a:r>
              <a:rPr lang="en-US" dirty="0"/>
              <a:t>k-sets</a:t>
            </a:r>
            <a:r>
              <a:rPr lang="he-IL" dirty="0"/>
              <a:t>), </a:t>
            </a:r>
            <a:r>
              <a:rPr lang="en-US" dirty="0"/>
              <a:t>k-set edge</a:t>
            </a:r>
            <a:r>
              <a:rPr lang="he-IL" dirty="0"/>
              <a:t> היא צלע המחברת בין 2 נקודות </a:t>
            </a:r>
            <a:r>
              <a:rPr lang="en-US" dirty="0" err="1"/>
              <a:t>p,q</a:t>
            </a:r>
            <a:r>
              <a:rPr lang="he-IL" dirty="0"/>
              <a:t> ששיכות ל</a:t>
            </a:r>
            <a:r>
              <a:rPr lang="en-US" dirty="0"/>
              <a:t>P</a:t>
            </a:r>
            <a:r>
              <a:rPr lang="he-IL" dirty="0"/>
              <a:t>, וה</a:t>
            </a:r>
            <a:r>
              <a:rPr lang="en-US" dirty="0"/>
              <a:t>supporting line</a:t>
            </a:r>
            <a:r>
              <a:rPr lang="he-IL" dirty="0"/>
              <a:t> (הישר שמכיל את הקטע שבין שתי הנקודות </a:t>
            </a:r>
            <a:r>
              <a:rPr lang="en-US" dirty="0" err="1"/>
              <a:t>p,q</a:t>
            </a:r>
            <a:r>
              <a:rPr lang="he-IL" dirty="0"/>
              <a:t>) שלה מפריד </a:t>
            </a:r>
            <a:r>
              <a:rPr lang="en-US" dirty="0"/>
              <a:t>k</a:t>
            </a:r>
            <a:r>
              <a:rPr lang="he-IL" dirty="0"/>
              <a:t> נקודות באחד הצדדים שלה</a:t>
            </a:r>
          </a:p>
          <a:p>
            <a:r>
              <a:rPr lang="he-IL" dirty="0"/>
              <a:t>כל </a:t>
            </a:r>
            <a:r>
              <a:rPr lang="en-US" dirty="0"/>
              <a:t>k-set edge</a:t>
            </a:r>
            <a:r>
              <a:rPr lang="he-IL" dirty="0"/>
              <a:t> היא צלע מכוונת, נכוון אותן כך שהאורינטציה שלהן תהיה משמאל לימין (כמו החץ בדוגמא), בצורה הזו, נוכל לקבוע כי כל</a:t>
            </a:r>
            <a:r>
              <a:rPr lang="en-US" dirty="0"/>
              <a:t> k-set edge</a:t>
            </a:r>
            <a:r>
              <a:rPr lang="he-IL" dirty="0"/>
              <a:t> מכילה </a:t>
            </a:r>
            <a:r>
              <a:rPr lang="en-US" dirty="0"/>
              <a:t>K</a:t>
            </a:r>
            <a:r>
              <a:rPr lang="he-IL" dirty="0"/>
              <a:t> איברים מצד "יד שמאל" שלו</a:t>
            </a:r>
            <a:endParaRPr lang="en-US" dirty="0"/>
          </a:p>
          <a:p>
            <a:r>
              <a:rPr lang="he-IL" dirty="0"/>
              <a:t>על ידי סיבוב מתאים של הצלעות ב</a:t>
            </a:r>
            <a:r>
              <a:rPr lang="en-US" dirty="0" err="1"/>
              <a:t>Ek</a:t>
            </a:r>
            <a:r>
              <a:rPr lang="he-IL" dirty="0"/>
              <a:t>  –  ניתן להניח שאף צלע לא מאונכת</a:t>
            </a:r>
          </a:p>
          <a:p>
            <a:r>
              <a:rPr lang="he-IL" dirty="0"/>
              <a:t>נניח ללא הגבלת הכלליות שלפחות חצי מהצלעות של </a:t>
            </a:r>
            <a:r>
              <a:rPr lang="en-US" dirty="0" err="1"/>
              <a:t>Ek</a:t>
            </a:r>
            <a:r>
              <a:rPr lang="he-IL" dirty="0"/>
              <a:t> מפרידות</a:t>
            </a:r>
            <a:br>
              <a:rPr lang="en-US" dirty="0"/>
            </a:br>
            <a:r>
              <a:rPr lang="en-US" dirty="0"/>
              <a:t>k</a:t>
            </a:r>
            <a:r>
              <a:rPr lang="he-IL" dirty="0"/>
              <a:t> איברים מהצד השמאלי שלה – אם לא ניקח את הקבוצה המשלימה ונשתמש בה לאורך כל ההוכחה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F1E28-110D-4FC8-A9F2-094FD9D6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35" y="2642531"/>
            <a:ext cx="3116926" cy="2552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827518-FB67-4FFF-8B46-C27C780E6747}"/>
              </a:ext>
            </a:extLst>
          </p:cNvPr>
          <p:cNvSpPr txBox="1"/>
          <p:nvPr/>
        </p:nvSpPr>
        <p:spPr>
          <a:xfrm>
            <a:off x="335560" y="5194839"/>
            <a:ext cx="204543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בתמונה – בשחור הקטע שבין </a:t>
            </a:r>
            <a:r>
              <a:rPr lang="en-US" dirty="0"/>
              <a:t>p</a:t>
            </a:r>
            <a:r>
              <a:rPr lang="he-IL" dirty="0"/>
              <a:t> ל-</a:t>
            </a:r>
            <a:r>
              <a:rPr lang="en-US" dirty="0"/>
              <a:t>q</a:t>
            </a:r>
            <a:r>
              <a:rPr lang="he-IL" dirty="0"/>
              <a:t>, בכתום ה</a:t>
            </a:r>
            <a:r>
              <a:rPr lang="en-US" dirty="0"/>
              <a:t>supporting line</a:t>
            </a:r>
            <a:r>
              <a:rPr lang="he-IL" dirty="0"/>
              <a:t> ומצד "יד שמאל" של הישר – 3 נקודות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676BCB-C63E-4D76-8A1B-C43C2462C674}"/>
              </a:ext>
            </a:extLst>
          </p:cNvPr>
          <p:cNvSpPr/>
          <p:nvPr/>
        </p:nvSpPr>
        <p:spPr>
          <a:xfrm>
            <a:off x="1140566" y="3800213"/>
            <a:ext cx="2290195" cy="11996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8C544-0BBF-43A0-ACBD-9A68059AADE4}"/>
              </a:ext>
            </a:extLst>
          </p:cNvPr>
          <p:cNvSpPr txBox="1"/>
          <p:nvPr/>
        </p:nvSpPr>
        <p:spPr>
          <a:xfrm>
            <a:off x="1050598" y="2223000"/>
            <a:ext cx="16434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דוגמא עבור </a:t>
            </a:r>
            <a:r>
              <a:rPr lang="en-US" dirty="0"/>
              <a:t>k</a:t>
            </a:r>
            <a:r>
              <a:rPr lang="he-IL" dirty="0"/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5574781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712</TotalTime>
  <Words>3686</Words>
  <Application>Microsoft Office PowerPoint</Application>
  <PresentationFormat>Widescreen</PresentationFormat>
  <Paragraphs>186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Corbel</vt:lpstr>
      <vt:lpstr>Gill Sans MT</vt:lpstr>
      <vt:lpstr>Parcel</vt:lpstr>
      <vt:lpstr>Improved bounds for planar k-sets</vt:lpstr>
      <vt:lpstr>k-set</vt:lpstr>
      <vt:lpstr>דוגמאות נוספות</vt:lpstr>
      <vt:lpstr>הגדרה "רב מימדית"</vt:lpstr>
      <vt:lpstr>הגדרה נוספת</vt:lpstr>
      <vt:lpstr>מה אנחנו מנסים לעשות?</vt:lpstr>
      <vt:lpstr>מה מעניין בK-SETS ?</vt:lpstr>
      <vt:lpstr>היסטוריה</vt:lpstr>
      <vt:lpstr>K-set edge</vt:lpstr>
      <vt:lpstr>הגרף GK</vt:lpstr>
      <vt:lpstr>Convex chain ויחס R</vt:lpstr>
      <vt:lpstr>Convex chain cont’ (lemma 1)</vt:lpstr>
      <vt:lpstr>Number of convex chains (lemma 2)</vt:lpstr>
      <vt:lpstr>Number of convex chains CONT’ (lemma 2)</vt:lpstr>
      <vt:lpstr>Number of convex chains CONT’ (lemma 2)</vt:lpstr>
      <vt:lpstr>Number of convex chains CONT’ (lemma 2)</vt:lpstr>
      <vt:lpstr>Convex chain intersection and common tangent</vt:lpstr>
      <vt:lpstr>Convex chain intersection and common tangent (cont’) </vt:lpstr>
      <vt:lpstr>Convex chain intersection and common tangent (cont’) </vt:lpstr>
      <vt:lpstr>הוכחת החסם</vt:lpstr>
      <vt:lpstr>Related problems and applications</vt:lpstr>
      <vt:lpstr>דואליות (duality) גאומטרית</vt:lpstr>
      <vt:lpstr>דוגמא להפעלת "פונ' דואלית" כזו על           K-SET(1)</vt:lpstr>
      <vt:lpstr>דוגמא להפעלת "פונ' דואלית" כזו על           K-SET(2)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שבעיות קשורות ואפליקציות של    :K-SETS k-Levels in Arrangement of Line Segmentsל   K-SETS</vt:lpstr>
      <vt:lpstr>בעיות קשורות ואפליקציות של    :K-SETS k-Levels in Arrangement of Line Segments</vt:lpstr>
      <vt:lpstr>בעיות קשורות ואפליקציות של    :K-SETS Complexity of j Consecutive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bounds for planar k-sets</dc:title>
  <dc:creator>evgeny vendrov</dc:creator>
  <cp:lastModifiedBy>evgeny vendrov</cp:lastModifiedBy>
  <cp:revision>195</cp:revision>
  <dcterms:created xsi:type="dcterms:W3CDTF">2020-05-22T16:39:25Z</dcterms:created>
  <dcterms:modified xsi:type="dcterms:W3CDTF">2020-05-26T17:21:35Z</dcterms:modified>
</cp:coreProperties>
</file>