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8270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292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96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5/23/2020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827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691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5/23/2020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948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5/23/2020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758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5/23/2020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358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5/23/2020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291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5/23/2020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757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5/23/2020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585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674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ABDCE-8C65-41B4-871E-77B95EA46F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Improved bounds for planar k-sets</a:t>
            </a:r>
            <a:endParaRPr lang="he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AAFCAE-134F-4DB7-8653-1F4B00B4CF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</a:t>
            </a:r>
            <a:r>
              <a:rPr lang="en-US" dirty="0" err="1"/>
              <a:t>Voihanski</a:t>
            </a:r>
            <a:r>
              <a:rPr lang="en-US" dirty="0"/>
              <a:t>, </a:t>
            </a:r>
          </a:p>
          <a:p>
            <a:r>
              <a:rPr lang="en-US" dirty="0"/>
              <a:t>Evgeny </a:t>
            </a:r>
            <a:r>
              <a:rPr lang="en-US" dirty="0" err="1"/>
              <a:t>Vedndrov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94370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3C801-6C96-4123-BDB9-1AD8CF3EC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היסטוריה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18717-999B-498B-B6D5-5F0AC39DF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19262"/>
            <a:ext cx="7729728" cy="3930536"/>
          </a:xfrm>
        </p:spPr>
        <p:txBody>
          <a:bodyPr>
            <a:normAutofit lnSpcReduction="10000"/>
          </a:bodyPr>
          <a:lstStyle/>
          <a:p>
            <a:r>
              <a:rPr lang="he-IL" dirty="0"/>
              <a:t>החסם הראשון שאי פעם הוצע לבעיה הוצע על ידי </a:t>
            </a:r>
            <a:r>
              <a:rPr lang="en-US" dirty="0"/>
              <a:t>László </a:t>
            </a:r>
            <a:r>
              <a:rPr lang="en-US" dirty="0" err="1"/>
              <a:t>Lovász</a:t>
            </a:r>
            <a:r>
              <a:rPr lang="he-IL" dirty="0"/>
              <a:t> (מתמטיקאי הונגרי זוכה פרס וולף) ב-1971, בפועל החסם נקבע עבור בעיה שהוכח בהמשך שכל חסם עליה שווה גם לחסם של </a:t>
            </a:r>
            <a:r>
              <a:rPr lang="en-US" dirty="0"/>
              <a:t>k-sets</a:t>
            </a:r>
            <a:r>
              <a:rPr lang="he-IL" dirty="0"/>
              <a:t> והיא </a:t>
            </a:r>
            <a:r>
              <a:rPr lang="en-US" dirty="0"/>
              <a:t>halving lines</a:t>
            </a:r>
            <a:r>
              <a:rPr lang="he-IL" dirty="0"/>
              <a:t> (עוד על בעיות קשורות בהמשך)</a:t>
            </a:r>
          </a:p>
          <a:p>
            <a:r>
              <a:rPr lang="he-IL" dirty="0"/>
              <a:t>הגדרה: עבור קבוצה </a:t>
            </a:r>
            <a:r>
              <a:rPr lang="en-US" dirty="0"/>
              <a:t>S</a:t>
            </a:r>
            <a:r>
              <a:rPr lang="he-IL" dirty="0"/>
              <a:t> בגודל </a:t>
            </a:r>
            <a:r>
              <a:rPr lang="en-US" dirty="0"/>
              <a:t>n</a:t>
            </a:r>
            <a:r>
              <a:rPr lang="he-IL" dirty="0"/>
              <a:t> של נקודות במישור </a:t>
            </a:r>
            <a:r>
              <a:rPr lang="en-US" dirty="0"/>
              <a:t>halving line</a:t>
            </a:r>
            <a:r>
              <a:rPr lang="he-IL" dirty="0"/>
              <a:t> הוא קטע שעובר בין שני נקודות של </a:t>
            </a:r>
            <a:r>
              <a:rPr lang="en-US" dirty="0"/>
              <a:t>S</a:t>
            </a:r>
            <a:r>
              <a:rPr lang="he-IL" dirty="0"/>
              <a:t> ומחלק את קבוצה </a:t>
            </a:r>
            <a:r>
              <a:rPr lang="en-US" dirty="0"/>
              <a:t>S</a:t>
            </a:r>
            <a:r>
              <a:rPr lang="he-IL" dirty="0"/>
              <a:t> לשני חלקים שווים.</a:t>
            </a:r>
          </a:p>
          <a:p>
            <a:r>
              <a:rPr lang="he-IL" i="1" dirty="0"/>
              <a:t>כמות </a:t>
            </a:r>
            <a:r>
              <a:rPr lang="en-US" i="1" dirty="0"/>
              <a:t>halving lines</a:t>
            </a:r>
            <a:r>
              <a:rPr lang="he-IL" i="1" dirty="0"/>
              <a:t> מקסימלית בקבוצה בגודל </a:t>
            </a:r>
            <a:r>
              <a:rPr lang="en-US" i="1" dirty="0"/>
              <a:t>n</a:t>
            </a:r>
            <a:r>
              <a:rPr lang="he-IL" i="1" dirty="0"/>
              <a:t>: </a:t>
            </a:r>
            <a:r>
              <a:rPr lang="en-US" i="1" dirty="0"/>
              <a:t>O(n</a:t>
            </a:r>
            <a:r>
              <a:rPr lang="en-US" i="1" baseline="30000" dirty="0"/>
              <a:t>3/2</a:t>
            </a:r>
            <a:r>
              <a:rPr lang="en-US" i="1" dirty="0"/>
              <a:t>)</a:t>
            </a:r>
          </a:p>
          <a:p>
            <a:r>
              <a:rPr lang="he-IL" i="1" dirty="0"/>
              <a:t>מאוחר יותר, ב1973 </a:t>
            </a:r>
            <a:r>
              <a:rPr lang="en-US" dirty="0"/>
              <a:t> </a:t>
            </a:r>
            <a:r>
              <a:rPr lang="en-US" dirty="0" err="1"/>
              <a:t>Erdõs</a:t>
            </a:r>
            <a:r>
              <a:rPr lang="en-US" dirty="0"/>
              <a:t>, </a:t>
            </a:r>
            <a:r>
              <a:rPr lang="en-US" dirty="0" err="1"/>
              <a:t>Lovász</a:t>
            </a:r>
            <a:r>
              <a:rPr lang="en-US" dirty="0"/>
              <a:t>, Simmons</a:t>
            </a:r>
            <a:r>
              <a:rPr lang="he-IL" dirty="0"/>
              <a:t> ו-</a:t>
            </a:r>
            <a:r>
              <a:rPr lang="en-US" dirty="0"/>
              <a:t> Strauss </a:t>
            </a:r>
            <a:r>
              <a:rPr lang="he-IL" dirty="0"/>
              <a:t> שיפרו את החסם עבור </a:t>
            </a:r>
            <a:r>
              <a:rPr lang="en-US" dirty="0"/>
              <a:t>k-sets</a:t>
            </a:r>
            <a:r>
              <a:rPr lang="he-IL" dirty="0"/>
              <a:t> לכל מספר </a:t>
            </a:r>
            <a:r>
              <a:rPr lang="en-US" dirty="0"/>
              <a:t>k</a:t>
            </a:r>
            <a:r>
              <a:rPr lang="he-IL" dirty="0"/>
              <a:t> ולכל </a:t>
            </a:r>
            <a:r>
              <a:rPr lang="en-US" dirty="0"/>
              <a:t>n</a:t>
            </a:r>
            <a:r>
              <a:rPr lang="he-IL" dirty="0"/>
              <a:t> להיות - </a:t>
            </a:r>
            <a:r>
              <a:rPr lang="en-US" i="1" dirty="0"/>
              <a:t>O(n k</a:t>
            </a:r>
            <a:r>
              <a:rPr lang="en-US" i="1" baseline="30000" dirty="0"/>
              <a:t>1/2</a:t>
            </a:r>
            <a:r>
              <a:rPr lang="en-US" i="1" dirty="0"/>
              <a:t>)</a:t>
            </a:r>
            <a:r>
              <a:rPr lang="he-IL" i="1" dirty="0"/>
              <a:t> – חסם הדוק יותר.</a:t>
            </a:r>
          </a:p>
          <a:p>
            <a:r>
              <a:rPr lang="he-IL" i="1" dirty="0"/>
              <a:t>החסם הנ"ל לא שופר עד 1989 – בה </a:t>
            </a:r>
            <a:r>
              <a:rPr lang="en-US" dirty="0"/>
              <a:t> </a:t>
            </a:r>
            <a:r>
              <a:rPr lang="en-US" dirty="0" err="1"/>
              <a:t>Pach</a:t>
            </a:r>
            <a:r>
              <a:rPr lang="en-US" dirty="0"/>
              <a:t>, </a:t>
            </a:r>
            <a:r>
              <a:rPr lang="en-US" dirty="0" err="1"/>
              <a:t>Steiger</a:t>
            </a:r>
            <a:r>
              <a:rPr lang="he-IL" dirty="0"/>
              <a:t> ו-</a:t>
            </a:r>
            <a:r>
              <a:rPr lang="en-US" dirty="0"/>
              <a:t> </a:t>
            </a:r>
            <a:r>
              <a:rPr lang="en-US" dirty="0" err="1"/>
              <a:t>Szemerédi</a:t>
            </a:r>
            <a:r>
              <a:rPr lang="en-US" dirty="0"/>
              <a:t> </a:t>
            </a:r>
            <a:r>
              <a:rPr lang="he-IL" i="1" dirty="0"/>
              <a:t> הצליחו להדק אותו ל-</a:t>
            </a:r>
            <a:r>
              <a:rPr lang="pt-BR" i="1" dirty="0"/>
              <a:t> O(n k</a:t>
            </a:r>
            <a:r>
              <a:rPr lang="pt-BR" i="1" baseline="30000" dirty="0"/>
              <a:t>1/2</a:t>
            </a:r>
            <a:r>
              <a:rPr lang="pt-BR" i="1" dirty="0"/>
              <a:t> / log</a:t>
            </a:r>
            <a:r>
              <a:rPr lang="pt-BR" i="1" baseline="30000" dirty="0"/>
              <a:t>*</a:t>
            </a:r>
            <a:r>
              <a:rPr lang="pt-BR" i="1" dirty="0"/>
              <a:t>n)</a:t>
            </a:r>
            <a:r>
              <a:rPr lang="he-IL" i="1" dirty="0"/>
              <a:t> – לא שיפור גדול כ"כ ביחס ל16 שנים</a:t>
            </a:r>
          </a:p>
          <a:p>
            <a:r>
              <a:rPr lang="he-IL" i="1" dirty="0"/>
              <a:t>המאמר שלנו מדבר על החסם הטוב ביותר שקיים עד היום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nk</a:t>
            </a:r>
            <a:r>
              <a:rPr lang="en-US" baseline="30000" dirty="0"/>
              <a:t>1/3</a:t>
            </a:r>
            <a:r>
              <a:rPr lang="en-US" dirty="0"/>
              <a:t>)</a:t>
            </a:r>
            <a:r>
              <a:rPr lang="he-IL" dirty="0"/>
              <a:t>- הוכח בשנת 1998 ע"י </a:t>
            </a:r>
            <a:r>
              <a:rPr lang="en-US" b="1" dirty="0" err="1"/>
              <a:t>Tamal</a:t>
            </a:r>
            <a:r>
              <a:rPr lang="en-US" b="1" dirty="0"/>
              <a:t> Krishna Dey</a:t>
            </a:r>
            <a:r>
              <a:rPr lang="he-IL" b="1" dirty="0"/>
              <a:t> פרופ' למדעי המחשב באונ' אוהיו.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46651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E25FC-4EFC-4295-9A3C-6DCB52DDB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k-set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6DD75-7F4C-49E7-B324-1AFE02C7D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585543"/>
            <a:ext cx="7729728" cy="1188720"/>
          </a:xfrm>
        </p:spPr>
        <p:txBody>
          <a:bodyPr>
            <a:normAutofit/>
          </a:bodyPr>
          <a:lstStyle/>
          <a:p>
            <a:pPr algn="r"/>
            <a:r>
              <a:rPr lang="he-IL" sz="2000" b="1" u="sng" dirty="0"/>
              <a:t>הגדרה: </a:t>
            </a:r>
          </a:p>
          <a:p>
            <a:pPr algn="r"/>
            <a:r>
              <a:rPr lang="en-US" sz="1600" dirty="0"/>
              <a:t>K-SET</a:t>
            </a:r>
            <a:r>
              <a:rPr lang="he-IL" sz="1600" dirty="0"/>
              <a:t> של קבוצת נקודות סופית </a:t>
            </a:r>
            <a:r>
              <a:rPr lang="en-US" sz="1600" dirty="0"/>
              <a:t>P</a:t>
            </a:r>
            <a:r>
              <a:rPr lang="he-IL" sz="1600" dirty="0"/>
              <a:t> במישור (דו-מימד) היא תת קבוצה של </a:t>
            </a:r>
            <a:r>
              <a:rPr lang="en-US" sz="1600" dirty="0"/>
              <a:t>P</a:t>
            </a:r>
            <a:r>
              <a:rPr lang="he-IL" sz="1600" dirty="0"/>
              <a:t> בגודל </a:t>
            </a:r>
            <a:r>
              <a:rPr lang="en-US" sz="1600" dirty="0"/>
              <a:t>K</a:t>
            </a:r>
            <a:r>
              <a:rPr lang="he-IL" sz="1600" dirty="0"/>
              <a:t> שניתן להפריד אותה משאר הנקודות ב</a:t>
            </a:r>
            <a:r>
              <a:rPr lang="en-US" sz="1600" dirty="0"/>
              <a:t>P</a:t>
            </a:r>
            <a:r>
              <a:rPr lang="he-IL" sz="1600" dirty="0"/>
              <a:t> ע"י ישר</a:t>
            </a:r>
            <a:endParaRPr lang="en-US" sz="1600" dirty="0"/>
          </a:p>
          <a:p>
            <a:pPr algn="l" rtl="0"/>
            <a:endParaRPr lang="he-IL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AEB813-003C-41AF-A473-69090BE8DA1A}"/>
              </a:ext>
            </a:extLst>
          </p:cNvPr>
          <p:cNvSpPr txBox="1"/>
          <p:nvPr/>
        </p:nvSpPr>
        <p:spPr>
          <a:xfrm>
            <a:off x="5245773" y="4375367"/>
            <a:ext cx="4782012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לדוגמא, עבור קבוצה בגודל 12 ו</a:t>
            </a:r>
            <a:r>
              <a:rPr lang="en-US" dirty="0"/>
              <a:t>k=5</a:t>
            </a:r>
          </a:p>
          <a:p>
            <a:pPr algn="r" rtl="1"/>
            <a:endParaRPr lang="en-US" dirty="0"/>
          </a:p>
          <a:p>
            <a:pPr algn="r" rtl="1"/>
            <a:r>
              <a:rPr lang="he-IL" dirty="0"/>
              <a:t>*חשוב לשים לב שכל צד הוא </a:t>
            </a:r>
            <a:r>
              <a:rPr lang="en-US" dirty="0"/>
              <a:t>5-set</a:t>
            </a:r>
            <a:r>
              <a:rPr lang="he-IL" dirty="0"/>
              <a:t> בפני עצמו</a:t>
            </a:r>
          </a:p>
          <a:p>
            <a:pPr algn="r" rtl="1"/>
            <a:endParaRPr lang="he-I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C75766-767A-45EE-AB56-A12138B62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82" y="3888914"/>
            <a:ext cx="5038987" cy="216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200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0A946-DE43-4F64-9A6C-8E0C975AA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דוגמאות נוספות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FDA62D-31E8-4471-9F6E-3C8A551A5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649" y="2443559"/>
            <a:ext cx="3811365" cy="41879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B00417-AC9A-44E8-BDCA-DFB92D59873F}"/>
              </a:ext>
            </a:extLst>
          </p:cNvPr>
          <p:cNvSpPr txBox="1"/>
          <p:nvPr/>
        </p:nvSpPr>
        <p:spPr>
          <a:xfrm>
            <a:off x="7273255" y="2852257"/>
            <a:ext cx="310109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עבור קבוצה בגודל 9 ו</a:t>
            </a:r>
            <a:r>
              <a:rPr lang="en-US" dirty="0"/>
              <a:t>k=5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06112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C17E1-552A-41A6-9CB7-BCF6D603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הגדרה "רב מימדית"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4A2C0-9000-47B5-A4E6-E1F8658F7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אנחנו אומנם נעסוק רק ב</a:t>
            </a:r>
            <a:r>
              <a:rPr lang="en-US" dirty="0"/>
              <a:t>k-set</a:t>
            </a:r>
            <a:r>
              <a:rPr lang="he-IL" dirty="0"/>
              <a:t> במישור, אבל הבעיה הכללית מוגדרת בכל מימד:</a:t>
            </a:r>
          </a:p>
          <a:p>
            <a:r>
              <a:rPr lang="he-IL" dirty="0"/>
              <a:t> עבור </a:t>
            </a:r>
            <a:r>
              <a:rPr lang="en-US" dirty="0"/>
              <a:t>R^{d}</a:t>
            </a:r>
            <a:r>
              <a:rPr lang="he-IL" dirty="0"/>
              <a:t> – מרחב אוקלידי ממימד </a:t>
            </a:r>
            <a:r>
              <a:rPr lang="en-US" dirty="0"/>
              <a:t>d</a:t>
            </a:r>
            <a:r>
              <a:rPr lang="he-IL" dirty="0"/>
              <a:t> וקבוצת נקודות סופית </a:t>
            </a:r>
            <a:r>
              <a:rPr lang="en-US" dirty="0"/>
              <a:t>P</a:t>
            </a:r>
            <a:r>
              <a:rPr lang="he-IL" dirty="0"/>
              <a:t> בגודל</a:t>
            </a:r>
            <a:r>
              <a:rPr lang="en-US" dirty="0"/>
              <a:t>n </a:t>
            </a:r>
            <a:r>
              <a:rPr lang="he-IL" dirty="0"/>
              <a:t> ה</a:t>
            </a:r>
            <a:r>
              <a:rPr lang="en-US" dirty="0"/>
              <a:t>k-set</a:t>
            </a:r>
            <a:r>
              <a:rPr lang="he-IL" dirty="0"/>
              <a:t> של </a:t>
            </a:r>
            <a:r>
              <a:rPr lang="en-US" dirty="0"/>
              <a:t>P</a:t>
            </a:r>
            <a:r>
              <a:rPr lang="he-IL" dirty="0"/>
              <a:t> הוא תת קבוצה שלה בגודל </a:t>
            </a:r>
            <a:r>
              <a:rPr lang="en-US" dirty="0"/>
              <a:t>k</a:t>
            </a:r>
            <a:r>
              <a:rPr lang="he-IL" dirty="0"/>
              <a:t> שניתן להפריד משאר </a:t>
            </a:r>
            <a:r>
              <a:rPr lang="en-US" dirty="0"/>
              <a:t>n-k</a:t>
            </a:r>
            <a:r>
              <a:rPr lang="he-IL" dirty="0"/>
              <a:t> הנקודות ע"י "על-מישור" (</a:t>
            </a:r>
            <a:r>
              <a:rPr lang="en-US" dirty="0"/>
              <a:t>hyperplane</a:t>
            </a:r>
            <a:r>
              <a:rPr lang="he-IL" dirty="0"/>
              <a:t>)</a:t>
            </a:r>
          </a:p>
          <a:p>
            <a:r>
              <a:rPr lang="he-IL" dirty="0"/>
              <a:t>"על-מישור" - הוא מרחב ממימד </a:t>
            </a:r>
            <a:r>
              <a:rPr lang="en-US" dirty="0"/>
              <a:t>d-1</a:t>
            </a:r>
            <a:r>
              <a:rPr lang="he-IL" dirty="0"/>
              <a:t> בתוך מרחב ממימד </a:t>
            </a:r>
            <a:r>
              <a:rPr lang="en-US" dirty="0"/>
              <a:t>d</a:t>
            </a:r>
            <a:r>
              <a:rPr lang="he-IL" dirty="0"/>
              <a:t>, לדוגמא – בישר החד מימדי העל-מישורים הם הנקודות, במישור הדו-מימדי העל מישורים הם הישרים, במרחב התלת מימדי העל מישורים הם המישורים וכו...</a:t>
            </a:r>
          </a:p>
        </p:txBody>
      </p:sp>
      <p:sp>
        <p:nvSpPr>
          <p:cNvPr id="5" name="AutoShape 3" descr="n-1">
            <a:extLst>
              <a:ext uri="{FF2B5EF4-FFF2-40B4-BE49-F238E27FC236}">
                <a16:creationId xmlns:a16="http://schemas.microsoft.com/office/drawing/2014/main" id="{CDCCF8AB-92F2-48AA-9A05-7A03C657E0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5826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6" name="AutoShape 4" descr="n">
            <a:extLst>
              <a:ext uri="{FF2B5EF4-FFF2-40B4-BE49-F238E27FC236}">
                <a16:creationId xmlns:a16="http://schemas.microsoft.com/office/drawing/2014/main" id="{8BA99CDF-0E76-4195-99E1-0BBE8121C3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5808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25530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814EA-C4B2-46E6-BB1B-A4AED4928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הגדרה נוספת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40072-2142-4ADE-ABB4-43BB30FA9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4828" y="2445097"/>
            <a:ext cx="7729728" cy="3101983"/>
          </a:xfrm>
        </p:spPr>
        <p:txBody>
          <a:bodyPr/>
          <a:lstStyle/>
          <a:p>
            <a:r>
              <a:rPr lang="he-IL" dirty="0"/>
              <a:t>הגדרה נוספת של</a:t>
            </a:r>
            <a:r>
              <a:rPr lang="en-US" dirty="0"/>
              <a:t> k-sets </a:t>
            </a:r>
            <a:r>
              <a:rPr lang="he-IL" dirty="0"/>
              <a:t>,מורכבת יותר – אבל זו ההגדרה שמשתשמים בה במאמר:</a:t>
            </a:r>
          </a:p>
          <a:p>
            <a:r>
              <a:rPr lang="he-IL" dirty="0"/>
              <a:t>בהינתן קבוצה בגודל </a:t>
            </a:r>
            <a:r>
              <a:rPr lang="en-US" dirty="0"/>
              <a:t>n</a:t>
            </a:r>
            <a:r>
              <a:rPr lang="he-IL" dirty="0"/>
              <a:t> נקודות ב{</a:t>
            </a:r>
            <a:r>
              <a:rPr lang="en-US" dirty="0"/>
              <a:t>d</a:t>
            </a:r>
            <a:r>
              <a:rPr lang="he-IL" dirty="0"/>
              <a:t>}^</a:t>
            </a:r>
            <a:r>
              <a:rPr lang="en-US" dirty="0"/>
              <a:t>R</a:t>
            </a:r>
            <a:r>
              <a:rPr lang="he-IL" dirty="0"/>
              <a:t> </a:t>
            </a:r>
            <a:r>
              <a:rPr lang="en-US" dirty="0"/>
              <a:t>k-set</a:t>
            </a:r>
            <a:r>
              <a:rPr lang="he-IL" dirty="0"/>
              <a:t> הוא תת קבוצה </a:t>
            </a:r>
            <a:r>
              <a:rPr lang="en-US" dirty="0"/>
              <a:t>P’</a:t>
            </a:r>
            <a:r>
              <a:rPr lang="he-IL" dirty="0"/>
              <a:t> של </a:t>
            </a:r>
            <a:r>
              <a:rPr lang="en-US" dirty="0"/>
              <a:t>P</a:t>
            </a:r>
            <a:r>
              <a:rPr lang="he-IL" dirty="0"/>
              <a:t> בגודל </a:t>
            </a:r>
            <a:r>
              <a:rPr lang="en-US" dirty="0"/>
              <a:t>K</a:t>
            </a:r>
            <a:r>
              <a:rPr lang="he-IL" dirty="0"/>
              <a:t> כך ש-</a:t>
            </a:r>
            <a:r>
              <a:rPr lang="en-US" dirty="0"/>
              <a:t>HALF-SPACE</a:t>
            </a:r>
            <a:r>
              <a:rPr lang="he-IL" dirty="0"/>
              <a:t>⋂</a:t>
            </a:r>
            <a:r>
              <a:rPr lang="en-US" dirty="0"/>
              <a:t>P’=P</a:t>
            </a:r>
          </a:p>
          <a:p>
            <a:r>
              <a:rPr lang="en-US" dirty="0"/>
              <a:t>HALF-SPACE</a:t>
            </a:r>
            <a:r>
              <a:rPr lang="he-IL" dirty="0"/>
              <a:t> או בעברית – חצי מרחב, הוא אחד משני החלקים שמתקבלים מחלוקת המרחב ל2 ע"י על-מישור, בפרט במישור (דו-מימד) חצי המרחב הוא </a:t>
            </a:r>
            <a:r>
              <a:rPr lang="he-IL" b="1" dirty="0"/>
              <a:t>חצי מישור</a:t>
            </a:r>
            <a:r>
              <a:rPr lang="he-IL" dirty="0"/>
              <a:t> (כאשר העל-מישור הוא ישר)</a:t>
            </a:r>
          </a:p>
          <a:p>
            <a:r>
              <a:rPr lang="he-IL" dirty="0"/>
              <a:t>הגדרה זו איטואטיבית פחות אבל כמובן שעיקבית עם ההגדרה הקודמת, הפשוטה יותר</a:t>
            </a:r>
          </a:p>
          <a:p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65604F-E3AD-40D7-BF6E-0EF9C1ED5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439" y="2445097"/>
            <a:ext cx="18288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722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EFF28-9C18-42A7-AB5D-14D8D378B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 אנחנו מנסים לעשות?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336F3-2439-4757-BB68-406D7857F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אנחנו מתעניינים בחסם עליון על כמות ה</a:t>
            </a:r>
            <a:r>
              <a:rPr lang="en-US" dirty="0"/>
              <a:t>k-sets</a:t>
            </a:r>
            <a:r>
              <a:rPr lang="he-IL" dirty="0"/>
              <a:t> שיש בקבוצת נקודות כלשהי </a:t>
            </a:r>
            <a:r>
              <a:rPr lang="en-US" dirty="0"/>
              <a:t> P</a:t>
            </a:r>
            <a:r>
              <a:rPr lang="he-IL" dirty="0"/>
              <a:t> כפונקציה של</a:t>
            </a:r>
            <a:r>
              <a:rPr lang="en-US" dirty="0"/>
              <a:t>:</a:t>
            </a:r>
            <a:r>
              <a:rPr lang="he-IL" dirty="0"/>
              <a:t> </a:t>
            </a:r>
            <a:r>
              <a:rPr lang="en-US" dirty="0"/>
              <a:t>k</a:t>
            </a:r>
            <a:r>
              <a:rPr lang="he-IL" dirty="0"/>
              <a:t> – גודל קבוצת הנקודות שצריך להפריד ושל </a:t>
            </a:r>
            <a:r>
              <a:rPr lang="en-US" dirty="0"/>
              <a:t>n</a:t>
            </a:r>
            <a:r>
              <a:rPr lang="he-IL" dirty="0"/>
              <a:t> – גודל </a:t>
            </a:r>
            <a:r>
              <a:rPr lang="en-US" dirty="0"/>
              <a:t>P</a:t>
            </a:r>
            <a:endParaRPr lang="he-IL" dirty="0"/>
          </a:p>
          <a:p>
            <a:endParaRPr lang="he-IL" dirty="0"/>
          </a:p>
          <a:p>
            <a:r>
              <a:rPr lang="he-IL" dirty="0"/>
              <a:t>מה זה אומר "כמות ה</a:t>
            </a:r>
            <a:r>
              <a:rPr lang="en-US" dirty="0"/>
              <a:t>k-sets</a:t>
            </a:r>
            <a:r>
              <a:rPr lang="he-IL" dirty="0"/>
              <a:t>"? כמות תת הקבוצות השונות של </a:t>
            </a:r>
            <a:r>
              <a:rPr lang="en-US" dirty="0"/>
              <a:t>P</a:t>
            </a:r>
            <a:r>
              <a:rPr lang="he-IL" dirty="0"/>
              <a:t> בגודל </a:t>
            </a:r>
            <a:r>
              <a:rPr lang="en-US" dirty="0"/>
              <a:t>k</a:t>
            </a:r>
            <a:r>
              <a:rPr lang="he-IL" dirty="0"/>
              <a:t> – שניתן להפריד משאר הקבוצה ע"י ישר – את הכמות הזו נרצה לחסום מלמעלה.</a:t>
            </a:r>
          </a:p>
          <a:p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92940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5CD0B-61AB-448A-A746-FC6D99735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 מעניין ב</a:t>
            </a:r>
            <a:r>
              <a:rPr lang="en-US" dirty="0"/>
              <a:t>K-SETS</a:t>
            </a:r>
            <a:r>
              <a:rPr lang="he-IL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7BF0B-8B23-45E6-9D6E-AD7D18561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e-IL" dirty="0"/>
              <a:t>ראשית, נתינת חסם עליון הדוק ביותר לכמות ה</a:t>
            </a:r>
            <a:r>
              <a:rPr lang="en-US" dirty="0"/>
              <a:t>K-SETS</a:t>
            </a:r>
            <a:r>
              <a:rPr lang="he-IL" dirty="0"/>
              <a:t> על כל קבוצה של </a:t>
            </a:r>
            <a:r>
              <a:rPr lang="en-US" dirty="0"/>
              <a:t>n</a:t>
            </a:r>
            <a:r>
              <a:rPr lang="he-IL" dirty="0"/>
              <a:t> נ"ק במישור היא בעיה קומבינטורית פתוחה, כלומר מאז</a:t>
            </a:r>
            <a:r>
              <a:rPr lang="en-US" dirty="0"/>
              <a:t> </a:t>
            </a:r>
            <a:r>
              <a:rPr lang="he-IL" dirty="0"/>
              <a:t>1998 השנה בה הוכח החסם ההדוק ביותר – החסם שאנחנו מציגים, לא ניתן חסם הדוק יותר ולא הוכח שהחסם הנ"ל הוא ההדוק ביותר האפשרי, בנוסף, עבור </a:t>
            </a:r>
            <a:r>
              <a:rPr lang="en-US" dirty="0"/>
              <a:t>K-SETS</a:t>
            </a:r>
            <a:r>
              <a:rPr lang="he-IL" dirty="0"/>
              <a:t> במרחב יותר מדו מימדי, אין כמעט התקדמות בנושא, כלומר קשה מאד להוכיח חסמים עבור הבעיה – מה שכבר הופך אותה למעניינת</a:t>
            </a:r>
          </a:p>
          <a:p>
            <a:r>
              <a:rPr lang="he-IL" dirty="0"/>
              <a:t>לחסם עליון הדוק על כמות </a:t>
            </a:r>
            <a:r>
              <a:rPr lang="en-US" dirty="0"/>
              <a:t>K-SETS</a:t>
            </a:r>
            <a:r>
              <a:rPr lang="he-IL" dirty="0"/>
              <a:t> יש השפעה על ניתוח של אלגורתמים גאומטריים רבים – למשל </a:t>
            </a:r>
            <a:r>
              <a:rPr lang="en-US" dirty="0"/>
              <a:t>Half-space range search</a:t>
            </a:r>
            <a:r>
              <a:rPr lang="he-IL" dirty="0"/>
              <a:t> (ועוד רבים אחרים)</a:t>
            </a:r>
          </a:p>
          <a:p>
            <a:r>
              <a:rPr lang="en-US" dirty="0"/>
              <a:t>K-SETS</a:t>
            </a:r>
            <a:r>
              <a:rPr lang="he-IL" dirty="0"/>
              <a:t> מקיימים "דואליוט" (דימיון, סימטריה) עם בעיות אחרות כמו</a:t>
            </a:r>
          </a:p>
          <a:p>
            <a:pPr marL="0" indent="0">
              <a:buNone/>
            </a:pPr>
            <a:r>
              <a:rPr lang="en-US" dirty="0"/>
              <a:t>k-level line arrangement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4772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267BD-DC07-4513-87D0-485A25F56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בעיות קשורות ואפליקציות של </a:t>
            </a:r>
            <a:r>
              <a:rPr lang="en-US" dirty="0"/>
              <a:t>  (1)K-SETS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19D31-3589-487D-84A7-7DA85A7B6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ע"מ להסביר כיצד בעיות גאו' אחרות קשורות לבעיה המתוארת, נצטרך להציג את מושג ה-</a:t>
            </a:r>
            <a:r>
              <a:rPr lang="en-US" dirty="0"/>
              <a:t>Duality</a:t>
            </a:r>
          </a:p>
          <a:p>
            <a:r>
              <a:rPr lang="he-IL" dirty="0"/>
              <a:t>באופן כללי, ברמה המתמטית הכללית (ולא בעולם של גאו' בהכרח) </a:t>
            </a:r>
            <a:r>
              <a:rPr lang="en-US" dirty="0"/>
              <a:t>Duality</a:t>
            </a:r>
            <a:r>
              <a:rPr lang="he-IL" dirty="0"/>
              <a:t> הוא הרעיון של "להמיר" קונספטים, משפטים ומבנים מתמטיים לקונספטים, משפטים ומבנים שונים מהם, בצורה חח"ע, בגאו' – בעיקר ב</a:t>
            </a:r>
            <a:r>
              <a:rPr lang="he-IL" b="1" dirty="0"/>
              <a:t>מישורים פרויקטיבים, דואליות היא היכולת למפות נקודות לישרים וישירם לנקודות – בין שני מרחבים של בעיות שונות ע"י פונ חח"ע, דוגמא לפונ כזו בכיוון שמנקודות לישירים היא: כל נקודה (</a:t>
            </a:r>
            <a:r>
              <a:rPr lang="en-US" b="1" dirty="0" err="1"/>
              <a:t>a,b</a:t>
            </a:r>
            <a:r>
              <a:rPr lang="he-IL" b="1" dirty="0"/>
              <a:t>) נמפה לישר </a:t>
            </a:r>
            <a:r>
              <a:rPr lang="en-US" b="1" dirty="0"/>
              <a:t>y=ax-b</a:t>
            </a:r>
            <a:r>
              <a:rPr lang="he-IL" b="1" dirty="0"/>
              <a:t>, בשביל לעבור מישרים לנקודות נפעיל את הפונ ההפוכה, מ-</a:t>
            </a:r>
            <a:r>
              <a:rPr lang="en-US" b="1" dirty="0"/>
              <a:t> y=ax-b</a:t>
            </a:r>
            <a:r>
              <a:rPr lang="he-IL" b="1" dirty="0"/>
              <a:t> ל- (</a:t>
            </a:r>
            <a:r>
              <a:rPr lang="en-US" b="1" dirty="0" err="1"/>
              <a:t>a,b</a:t>
            </a:r>
            <a:r>
              <a:rPr lang="he-IL" b="1" dirty="0"/>
              <a:t>).</a:t>
            </a:r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71396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21E8D-B790-422D-8EF1-961709564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בעיות קשורות ואפליקציות של </a:t>
            </a:r>
            <a:r>
              <a:rPr lang="en-US" dirty="0"/>
              <a:t>  (2)K-SETS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C6748-7F69-4891-83A4-CD2F70205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ע"י שימוש בפונ' ההמרה הדואליט שהראינו בשקף הקודם, נוכל להמיר את בעיית ה</a:t>
            </a:r>
            <a:r>
              <a:rPr lang="en-US" dirty="0"/>
              <a:t>K-SETS</a:t>
            </a:r>
            <a:r>
              <a:rPr lang="he-IL" dirty="0"/>
              <a:t> לבעיית ה</a:t>
            </a:r>
            <a:r>
              <a:rPr lang="en-US" dirty="0"/>
              <a:t>K-LEVELS</a:t>
            </a:r>
            <a:endParaRPr lang="he-IL" dirty="0"/>
          </a:p>
          <a:p>
            <a:r>
              <a:rPr lang="he-IL" dirty="0"/>
              <a:t>הגדרה: קבוצת כל הנקודות על ישרים נתונים שיש להם בדיוק </a:t>
            </a:r>
            <a:r>
              <a:rPr lang="en-US" dirty="0"/>
              <a:t>K</a:t>
            </a:r>
            <a:r>
              <a:rPr lang="he-IL" dirty="0"/>
              <a:t> </a:t>
            </a:r>
            <a:r>
              <a:rPr lang="he-IL"/>
              <a:t>ישרים מתחתיהם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348438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173</TotalTime>
  <Words>795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Parcel</vt:lpstr>
      <vt:lpstr>Improved bounds for planar k-sets</vt:lpstr>
      <vt:lpstr>k-set</vt:lpstr>
      <vt:lpstr>דוגמאות נוספות</vt:lpstr>
      <vt:lpstr>הגדרה "רב מימדית"</vt:lpstr>
      <vt:lpstr>הגדרה נוספת</vt:lpstr>
      <vt:lpstr>מה אנחנו מנסים לעשות?</vt:lpstr>
      <vt:lpstr>מה מעניין בK-SETS ?</vt:lpstr>
      <vt:lpstr>בעיות קשורות ואפליקציות של   (1)K-SETS</vt:lpstr>
      <vt:lpstr>בעיות קשורות ואפליקציות של   (2)K-SETS</vt:lpstr>
      <vt:lpstr>היסטוריה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Improved bounds for planar k-sets</dc:title>
  <dc:creator>evgeny vendrov</dc:creator>
  <cp:lastModifiedBy>evgeny vendrov</cp:lastModifiedBy>
  <cp:revision>32</cp:revision>
  <dcterms:created xsi:type="dcterms:W3CDTF">2020-05-22T16:39:25Z</dcterms:created>
  <dcterms:modified xsi:type="dcterms:W3CDTF">2020-05-23T16:21:52Z</dcterms:modified>
</cp:coreProperties>
</file>