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8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</a:t>
            </a:r>
            <a:r>
              <a:rPr lang="en-US" sz="1400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אפשר להסתכל על כל מצולע קמור כזה בתור שרשרת קונבקסית עליונה ותחתונה</a:t>
            </a:r>
          </a:p>
          <a:p>
            <a:r>
              <a:rPr lang="he-IL" dirty="0"/>
              <a:t>אם נמשיך את צלעות הקצה של השרשראות עד לאינסוף שלילי וחיובי בהתאמה – נוכל להפעיל את פונ הדואליות ולקבל </a:t>
            </a:r>
            <a:r>
              <a:rPr lang="en-US" dirty="0"/>
              <a:t>k</a:t>
            </a:r>
            <a:r>
              <a:rPr lang="he-IL" dirty="0"/>
              <a:t> שרשראות שמורכבות מ</a:t>
            </a:r>
            <a:r>
              <a:rPr lang="en-US" dirty="0"/>
              <a:t>n</a:t>
            </a:r>
            <a:r>
              <a:rPr lang="he-IL" dirty="0"/>
              <a:t> קודקודים</a:t>
            </a:r>
          </a:p>
          <a:p>
            <a:r>
              <a:rPr lang="he-IL" dirty="0"/>
              <a:t>מכאן, נוכל להפעיל את </a:t>
            </a:r>
            <a:r>
              <a:rPr lang="en-US" dirty="0"/>
              <a:t>Lemma 3.1</a:t>
            </a:r>
            <a:r>
              <a:rPr lang="he-IL" dirty="0"/>
              <a:t>, בשינוי קל, כיוון שעכשיו לא בטוח שהשרשראות מסתיימות בנקודות ייחודיות – יתכן כי משיק </a:t>
            </a:r>
            <a:r>
              <a:rPr lang="en-US" dirty="0"/>
              <a:t>T</a:t>
            </a:r>
            <a:r>
              <a:rPr lang="he-IL" dirty="0"/>
              <a:t> יתואם על יותר מפעם אחת, זה יקרה רק במידה והוא מחבר נקודות שהן נקודות קצה של כמה שרשראות</a:t>
            </a:r>
          </a:p>
          <a:p>
            <a:r>
              <a:rPr lang="he-IL" dirty="0"/>
              <a:t>במקרה כזה, </a:t>
            </a:r>
            <a:r>
              <a:rPr lang="en-US" dirty="0"/>
              <a:t>T</a:t>
            </a:r>
            <a:r>
              <a:rPr lang="he-IL" dirty="0"/>
              <a:t> מתואם על כל זוג שרשראות שיש להן נקודת קצה שנפגשת עם נקודת הקצה של </a:t>
            </a:r>
            <a:r>
              <a:rPr lang="en-US" dirty="0"/>
              <a:t>T</a:t>
            </a:r>
          </a:p>
          <a:p>
            <a:r>
              <a:rPr lang="he-IL" dirty="0"/>
              <a:t>הכמות שלהם לא יכולה לעלות על </a:t>
            </a:r>
            <a:r>
              <a:rPr lang="en-US" dirty="0"/>
              <a:t>k choose 2</a:t>
            </a:r>
            <a:r>
              <a:rPr lang="he-IL" dirty="0"/>
              <a:t> או </a:t>
            </a:r>
            <a:r>
              <a:rPr lang="en-US" dirty="0"/>
              <a:t>O(k^2)</a:t>
            </a:r>
            <a:r>
              <a:rPr lang="he-IL" dirty="0"/>
              <a:t> בסה"כ</a:t>
            </a:r>
          </a:p>
          <a:p>
            <a:r>
              <a:rPr lang="he-IL" dirty="0"/>
              <a:t>נשלב את החסם הנ"ל עם החסם התחתון על כמות ה</a:t>
            </a:r>
            <a:r>
              <a:rPr lang="en-US" dirty="0"/>
              <a:t>crossings</a:t>
            </a:r>
            <a:r>
              <a:rPr lang="he-IL" dirty="0"/>
              <a:t> כפי שעשינו בהוכחה של ה</a:t>
            </a:r>
            <a:r>
              <a:rPr lang="en-US" dirty="0"/>
              <a:t>k-sets</a:t>
            </a:r>
            <a:r>
              <a:rPr lang="he-IL" dirty="0"/>
              <a:t> ונקבל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r>
              <a:rPr lang="he-IL" dirty="0"/>
              <a:t>להוכיח שהחסם הנ"ל הדוק ביותר זה קל, עבור – </a:t>
            </a:r>
            <a:r>
              <a:rPr lang="en-US" dirty="0"/>
              <a:t>n&gt;k</a:t>
            </a:r>
            <a:r>
              <a:rPr lang="he-IL" dirty="0"/>
              <a:t> הערך </a:t>
            </a:r>
            <a:r>
              <a:rPr lang="en-US" dirty="0" err="1"/>
              <a:t>nk</a:t>
            </a:r>
            <a:r>
              <a:rPr lang="en-US" dirty="0"/>
              <a:t>^{1/3}</a:t>
            </a:r>
            <a:r>
              <a:rPr lang="he-IL" dirty="0"/>
              <a:t> הוא הדומיננטי, והוכח חסם תחתון שווה</a:t>
            </a:r>
          </a:p>
          <a:p>
            <a:r>
              <a:rPr lang="he-IL" dirty="0"/>
              <a:t>עבור </a:t>
            </a:r>
            <a:r>
              <a:rPr lang="en-US" dirty="0"/>
              <a:t>k&gt;n</a:t>
            </a:r>
            <a:r>
              <a:rPr lang="he-IL" dirty="0"/>
              <a:t> הביטוי השני במכפלה - </a:t>
            </a:r>
            <a:r>
              <a:rPr lang="en-US" dirty="0"/>
              <a:t>n^{2/3}k^{2/3})</a:t>
            </a:r>
            <a:r>
              <a:rPr lang="he-IL" dirty="0"/>
              <a:t> הוא הדומיננטי וחסם תחתון שווה הוכח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3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8011822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r>
              <a:rPr lang="he-IL" dirty="0"/>
              <a:t>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בהנתן סט של קטעים </a:t>
            </a:r>
            <a:r>
              <a:rPr lang="en-US" dirty="0"/>
              <a:t>S</a:t>
            </a:r>
            <a:r>
              <a:rPr lang="he-IL" dirty="0"/>
              <a:t>, </a:t>
            </a:r>
            <a:r>
              <a:rPr lang="en-US" dirty="0"/>
              <a:t>k-level</a:t>
            </a:r>
            <a:r>
              <a:rPr lang="he-IL" dirty="0"/>
              <a:t> מוגדר להיות אוסף הנקודות כך שמתחת לחיבור של כל הקטעים של נקודות אלו יהיו </a:t>
            </a:r>
            <a:r>
              <a:rPr lang="en-US" dirty="0"/>
              <a:t>k</a:t>
            </a:r>
            <a:r>
              <a:rPr lang="he-IL" dirty="0"/>
              <a:t> קטעים</a:t>
            </a:r>
          </a:p>
          <a:p>
            <a:r>
              <a:rPr lang="he-IL" dirty="0"/>
              <a:t>יתכן שיהיו רווחים בין הקטעים כאשר הנקודות מתרחקות אחד מהשני בצורה אנכית </a:t>
            </a:r>
            <a:r>
              <a:rPr lang="en-US" dirty="0"/>
              <a:t>)</a:t>
            </a:r>
            <a:r>
              <a:rPr lang="he-IL" dirty="0"/>
              <a:t>כמו מתמונה, למטה משמאל שם מראים את ה</a:t>
            </a:r>
            <a:r>
              <a:rPr lang="en-US" dirty="0"/>
              <a:t>k level</a:t>
            </a:r>
            <a:r>
              <a:rPr lang="he-IL" dirty="0"/>
              <a:t> הראשון</a:t>
            </a:r>
            <a:r>
              <a:rPr lang="en-US" dirty="0"/>
              <a:t>(</a:t>
            </a:r>
          </a:p>
          <a:p>
            <a:r>
              <a:rPr lang="he-IL" dirty="0"/>
              <a:t>סט הנקודות מוגדר להיות הנקודות שמגדירות את הרמה</a:t>
            </a:r>
            <a:r>
              <a:rPr lang="en-US" dirty="0"/>
              <a:t>k </a:t>
            </a:r>
            <a:r>
              <a:rPr lang="he-IL" dirty="0"/>
              <a:t> איחוד עם הנקודות שמגדירות את הרמה ה</a:t>
            </a:r>
            <a:r>
              <a:rPr lang="en-US" dirty="0"/>
              <a:t>k-1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7" name="Picture 6" descr="A picture containing wire, line, bird, sitting&#10;&#10;Description automatically generated">
            <a:extLst>
              <a:ext uri="{FF2B5EF4-FFF2-40B4-BE49-F238E27FC236}">
                <a16:creationId xmlns:a16="http://schemas.microsoft.com/office/drawing/2014/main" id="{C610B897-4E74-4600-94C7-057CE71D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9" y="4704589"/>
            <a:ext cx="3000794" cy="1648055"/>
          </a:xfrm>
          <a:prstGeom prst="rect">
            <a:avLst/>
          </a:prstGeom>
        </p:spPr>
      </p:pic>
      <p:pic>
        <p:nvPicPr>
          <p:cNvPr id="9" name="Picture 8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90509473-CFC8-41F6-81E5-2C093AE8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4704589"/>
            <a:ext cx="4681479" cy="17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u="sng" dirty="0"/>
              <a:t>HALF-SPACE</a:t>
            </a:r>
            <a:r>
              <a:rPr lang="he-IL" u="sng" dirty="0"/>
              <a:t> או בעברית – "חצי מרחב"</a:t>
            </a:r>
            <a:r>
              <a:rPr lang="he-IL" dirty="0"/>
              <a:t>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ראשית, נתינת חסם עליון הדוק ביותר (אופטימלי) לכמות ה</a:t>
            </a:r>
            <a:r>
              <a:rPr lang="en-US" dirty="0"/>
              <a:t>K-SETS</a:t>
            </a:r>
            <a:r>
              <a:rPr lang="he-IL" dirty="0"/>
              <a:t> על כל קבוצה כללית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עד היום – החסם שאנחנו מציגים, לא ניתן חסם הדוק יותר ולא הוכח שהחסם הנ"ל הוא ההדוק ביותר האפשרי – מה שמאד לא סביר כיוון שעדיין רחוק יחסית מהחסם התחתון המוכר – </a:t>
            </a:r>
            <a:r>
              <a:rPr lang="el-GR" dirty="0"/>
              <a:t>Ω</a:t>
            </a:r>
            <a:r>
              <a:rPr lang="en-US" dirty="0"/>
              <a:t>(</a:t>
            </a:r>
            <a:r>
              <a:rPr lang="en-US" dirty="0" err="1"/>
              <a:t>nlog</a:t>
            </a:r>
            <a:r>
              <a:rPr lang="en-US" dirty="0"/>
              <a:t>(k+1))</a:t>
            </a:r>
            <a:r>
              <a:rPr lang="he-IL" dirty="0"/>
              <a:t>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2243762"/>
            <a:ext cx="6974048" cy="372081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u="sng" dirty="0"/>
              <a:t>הגדרה</a:t>
            </a:r>
            <a:r>
              <a:rPr lang="he-IL" dirty="0"/>
              <a:t>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ישר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9AF3E-A82F-4C1F-A2CD-41FF71E1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2758907"/>
            <a:ext cx="4907560" cy="26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A0630-D38E-4F16-AB55-6E0DAA0906A2}"/>
              </a:ext>
            </a:extLst>
          </p:cNvPr>
          <p:cNvSpPr txBox="1"/>
          <p:nvPr/>
        </p:nvSpPr>
        <p:spPr>
          <a:xfrm>
            <a:off x="1423474" y="2717372"/>
            <a:ext cx="5501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n=7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699</TotalTime>
  <Words>3603</Words>
  <Application>Microsoft Office PowerPoint</Application>
  <PresentationFormat>Widescreen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שבעיות קשורות ואפליקציות של    :K-SETS k-Levels in Arrangement of Line Segmentsל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185</cp:revision>
  <dcterms:created xsi:type="dcterms:W3CDTF">2020-05-22T16:39:25Z</dcterms:created>
  <dcterms:modified xsi:type="dcterms:W3CDTF">2020-05-26T17:03:18Z</dcterms:modified>
</cp:coreProperties>
</file>