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2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9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2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91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4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5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9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5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8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7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BDCE-8C65-41B4-871E-77B95EA46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Improved bounds for planar k-sets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AFCAE-134F-4DB7-8653-1F4B00B4C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Voihanski</a:t>
            </a:r>
            <a:r>
              <a:rPr lang="en-US" dirty="0"/>
              <a:t>, </a:t>
            </a:r>
          </a:p>
          <a:p>
            <a:r>
              <a:rPr lang="en-US" dirty="0"/>
              <a:t>Evgeny </a:t>
            </a:r>
            <a:r>
              <a:rPr lang="en-US" dirty="0" err="1"/>
              <a:t>Vedndrov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437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C801-6C96-4123-BDB9-1AD8CF3E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היסטוריה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8717-999B-498B-B6D5-5F0AC39D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19262"/>
            <a:ext cx="7729728" cy="3930536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החסם הראשון שאי פעם הוצע לבעיה הוצע על ידי </a:t>
            </a:r>
            <a:r>
              <a:rPr lang="en-US" dirty="0"/>
              <a:t>László </a:t>
            </a:r>
            <a:r>
              <a:rPr lang="en-US" dirty="0" err="1"/>
              <a:t>Lovász</a:t>
            </a:r>
            <a:r>
              <a:rPr lang="he-IL" dirty="0"/>
              <a:t> (מתמטיקאי הונגרי זוכה פרס וולף) ב-1971, בפועל החסם נקבע עבור בעיה שהוכח בהמשך שכל חסם עליה שווה גם לחסם של </a:t>
            </a:r>
            <a:r>
              <a:rPr lang="en-US" dirty="0"/>
              <a:t>k-sets</a:t>
            </a:r>
            <a:r>
              <a:rPr lang="he-IL" dirty="0"/>
              <a:t> והיא </a:t>
            </a:r>
            <a:r>
              <a:rPr lang="en-US" dirty="0"/>
              <a:t>halving lines</a:t>
            </a:r>
            <a:r>
              <a:rPr lang="he-IL" dirty="0"/>
              <a:t> (עוד על בעיות קשורות בהמשך)</a:t>
            </a:r>
          </a:p>
          <a:p>
            <a:r>
              <a:rPr lang="he-IL" dirty="0"/>
              <a:t>הגדרה: עבור קבוצה </a:t>
            </a:r>
            <a:r>
              <a:rPr lang="en-US" dirty="0"/>
              <a:t>S</a:t>
            </a:r>
            <a:r>
              <a:rPr lang="he-IL" dirty="0"/>
              <a:t> בגודל </a:t>
            </a:r>
            <a:r>
              <a:rPr lang="en-US" dirty="0"/>
              <a:t>n</a:t>
            </a:r>
            <a:r>
              <a:rPr lang="he-IL" dirty="0"/>
              <a:t> של נקודות במישור </a:t>
            </a:r>
            <a:r>
              <a:rPr lang="en-US" dirty="0"/>
              <a:t>halving line</a:t>
            </a:r>
            <a:r>
              <a:rPr lang="he-IL" dirty="0"/>
              <a:t> הוא קטע שעובר בין שני נקודות של </a:t>
            </a:r>
            <a:r>
              <a:rPr lang="en-US" dirty="0"/>
              <a:t>S</a:t>
            </a:r>
            <a:r>
              <a:rPr lang="he-IL" dirty="0"/>
              <a:t> ומחלק את קבוצה </a:t>
            </a:r>
            <a:r>
              <a:rPr lang="en-US" dirty="0"/>
              <a:t>S</a:t>
            </a:r>
            <a:r>
              <a:rPr lang="he-IL" dirty="0"/>
              <a:t> לשני חלקים שווים.</a:t>
            </a:r>
          </a:p>
          <a:p>
            <a:r>
              <a:rPr lang="he-IL" i="1" dirty="0"/>
              <a:t>כמות </a:t>
            </a:r>
            <a:r>
              <a:rPr lang="en-US" i="1" dirty="0"/>
              <a:t>halving lines</a:t>
            </a:r>
            <a:r>
              <a:rPr lang="he-IL" i="1" dirty="0"/>
              <a:t> מקסימלית בקבוצה בגודל </a:t>
            </a:r>
            <a:r>
              <a:rPr lang="en-US" i="1" dirty="0"/>
              <a:t>n</a:t>
            </a:r>
            <a:r>
              <a:rPr lang="he-IL" i="1" dirty="0"/>
              <a:t>: </a:t>
            </a:r>
            <a:r>
              <a:rPr lang="en-US" i="1" dirty="0"/>
              <a:t>O(n</a:t>
            </a:r>
            <a:r>
              <a:rPr lang="en-US" i="1" baseline="30000" dirty="0"/>
              <a:t>3/2</a:t>
            </a:r>
            <a:r>
              <a:rPr lang="en-US" i="1" dirty="0"/>
              <a:t>)</a:t>
            </a:r>
          </a:p>
          <a:p>
            <a:r>
              <a:rPr lang="he-IL" i="1" dirty="0"/>
              <a:t>מאוחר יותר, ב1973 </a:t>
            </a:r>
            <a:r>
              <a:rPr lang="en-US" dirty="0"/>
              <a:t> </a:t>
            </a:r>
            <a:r>
              <a:rPr lang="en-US" dirty="0" err="1"/>
              <a:t>Erdõs</a:t>
            </a:r>
            <a:r>
              <a:rPr lang="en-US" dirty="0"/>
              <a:t>, </a:t>
            </a:r>
            <a:r>
              <a:rPr lang="en-US" dirty="0" err="1"/>
              <a:t>Lovász</a:t>
            </a:r>
            <a:r>
              <a:rPr lang="en-US" dirty="0"/>
              <a:t>, Simmons</a:t>
            </a:r>
            <a:r>
              <a:rPr lang="he-IL" dirty="0"/>
              <a:t> ו-</a:t>
            </a:r>
            <a:r>
              <a:rPr lang="en-US" dirty="0"/>
              <a:t> Strauss </a:t>
            </a:r>
            <a:r>
              <a:rPr lang="he-IL" dirty="0"/>
              <a:t> שיפרו את החסם עבור </a:t>
            </a:r>
            <a:r>
              <a:rPr lang="en-US" dirty="0"/>
              <a:t>k-sets</a:t>
            </a:r>
            <a:r>
              <a:rPr lang="he-IL" dirty="0"/>
              <a:t> לכל מספר </a:t>
            </a:r>
            <a:r>
              <a:rPr lang="en-US" dirty="0"/>
              <a:t>k</a:t>
            </a:r>
            <a:r>
              <a:rPr lang="he-IL" dirty="0"/>
              <a:t> ולכל </a:t>
            </a:r>
            <a:r>
              <a:rPr lang="en-US" dirty="0"/>
              <a:t>n</a:t>
            </a:r>
            <a:r>
              <a:rPr lang="he-IL" dirty="0"/>
              <a:t> להיות - </a:t>
            </a:r>
            <a:r>
              <a:rPr lang="en-US" i="1" dirty="0"/>
              <a:t>O(n k</a:t>
            </a:r>
            <a:r>
              <a:rPr lang="en-US" i="1" baseline="30000" dirty="0"/>
              <a:t>1/2</a:t>
            </a:r>
            <a:r>
              <a:rPr lang="en-US" i="1" dirty="0"/>
              <a:t>)</a:t>
            </a:r>
            <a:r>
              <a:rPr lang="he-IL" i="1" dirty="0"/>
              <a:t> – חסם הדוק יותר.</a:t>
            </a:r>
          </a:p>
          <a:p>
            <a:r>
              <a:rPr lang="he-IL" i="1" dirty="0"/>
              <a:t>החסם הנ"ל לא שופר עד 1989 – בה </a:t>
            </a:r>
            <a:r>
              <a:rPr lang="en-US" dirty="0"/>
              <a:t> </a:t>
            </a:r>
            <a:r>
              <a:rPr lang="en-US" dirty="0" err="1"/>
              <a:t>Pach</a:t>
            </a:r>
            <a:r>
              <a:rPr lang="en-US" dirty="0"/>
              <a:t>, </a:t>
            </a:r>
            <a:r>
              <a:rPr lang="en-US" dirty="0" err="1"/>
              <a:t>Steiger</a:t>
            </a:r>
            <a:r>
              <a:rPr lang="he-IL" dirty="0"/>
              <a:t> ו-</a:t>
            </a:r>
            <a:r>
              <a:rPr lang="en-US" dirty="0"/>
              <a:t> </a:t>
            </a:r>
            <a:r>
              <a:rPr lang="en-US" dirty="0" err="1"/>
              <a:t>Szemerédi</a:t>
            </a:r>
            <a:r>
              <a:rPr lang="en-US" dirty="0"/>
              <a:t> </a:t>
            </a:r>
            <a:r>
              <a:rPr lang="he-IL" i="1" dirty="0"/>
              <a:t> הצליחו להדק אותו ל-</a:t>
            </a:r>
            <a:r>
              <a:rPr lang="pt-BR" i="1" dirty="0"/>
              <a:t> O(n k</a:t>
            </a:r>
            <a:r>
              <a:rPr lang="pt-BR" i="1" baseline="30000" dirty="0"/>
              <a:t>1/2</a:t>
            </a:r>
            <a:r>
              <a:rPr lang="pt-BR" i="1" dirty="0"/>
              <a:t> / log</a:t>
            </a:r>
            <a:r>
              <a:rPr lang="pt-BR" i="1" baseline="30000" dirty="0"/>
              <a:t>*</a:t>
            </a:r>
            <a:r>
              <a:rPr lang="pt-BR" i="1" dirty="0"/>
              <a:t>n)</a:t>
            </a:r>
            <a:r>
              <a:rPr lang="he-IL" i="1" dirty="0"/>
              <a:t> – לא שיפור גדול כ"כ ביחס ל16 שנים</a:t>
            </a:r>
          </a:p>
          <a:p>
            <a:r>
              <a:rPr lang="he-IL" i="1" dirty="0"/>
              <a:t>המאמר שלנו מדבר על החסם הטוב ביותר שקיים עד היום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nk</a:t>
            </a:r>
            <a:r>
              <a:rPr lang="en-US" baseline="30000" dirty="0"/>
              <a:t>1/3</a:t>
            </a:r>
            <a:r>
              <a:rPr lang="en-US" dirty="0"/>
              <a:t>)</a:t>
            </a:r>
            <a:r>
              <a:rPr lang="he-IL" dirty="0"/>
              <a:t>- הוכח בשנת 1998 ע"י </a:t>
            </a:r>
            <a:r>
              <a:rPr lang="en-US" b="1" dirty="0" err="1"/>
              <a:t>Tamal</a:t>
            </a:r>
            <a:r>
              <a:rPr lang="en-US" b="1" dirty="0"/>
              <a:t> Krishna Dey</a:t>
            </a:r>
            <a:r>
              <a:rPr lang="he-IL" b="1" dirty="0"/>
              <a:t> פרופ' למדעי המחשב באונ' אוהיו.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46651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6A80-141A-4ABC-A8F0-B9062A0C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Bounds for Planar k-Sets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90CE-0620-4802-A082-0A764203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במאמר זה מוכיחים חסם חדש למציאת כמות </a:t>
            </a:r>
            <a:r>
              <a:rPr lang="en-US" dirty="0"/>
              <a:t>k+1 sets</a:t>
            </a:r>
            <a:r>
              <a:rPr lang="he-IL" dirty="0"/>
              <a:t> בסט של נקודות הנמצאות במיקומים אקראיים במרחב דו מימדי בסיבוכיות </a:t>
            </a:r>
            <a:r>
              <a:rPr lang="en-US" dirty="0"/>
              <a:t>O(n(k+1)^1/3)</a:t>
            </a:r>
            <a:r>
              <a:rPr lang="he-IL" dirty="0"/>
              <a:t>.</a:t>
            </a:r>
          </a:p>
          <a:p>
            <a:r>
              <a:rPr lang="he-IL" dirty="0"/>
              <a:t>חסם זה הוא השיפור הראשון שהוצע למציאת כמות </a:t>
            </a:r>
            <a:r>
              <a:rPr lang="en-US" dirty="0"/>
              <a:t>k-sets</a:t>
            </a:r>
            <a:r>
              <a:rPr lang="he-IL" dirty="0"/>
              <a:t> ב27 שנים שקדמו לו והוא החסם הטוב ביותר עד היום</a:t>
            </a:r>
          </a:p>
          <a:p>
            <a:r>
              <a:rPr lang="he-IL" dirty="0"/>
              <a:t>חסם זה עוזר לפתור בעיות נוספות רבות כמו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s, k convex polygons in the union of n lines, parametric minimum spanning trees, and parametric matroids in general</a:t>
            </a:r>
          </a:p>
        </p:txBody>
      </p:sp>
    </p:spTree>
    <p:extLst>
      <p:ext uri="{BB962C8B-B14F-4D97-AF65-F5344CB8AC3E}">
        <p14:creationId xmlns:p14="http://schemas.microsoft.com/office/powerpoint/2010/main" val="1473864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C7D0-8C9D-4AEB-BBEF-D15A43BE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0A37-CF84-4E2A-8661-2E4227CC1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בהנתן סט נקודות במיקומים כלליים </a:t>
            </a:r>
            <a:r>
              <a:rPr lang="en-US" dirty="0"/>
              <a:t>P</a:t>
            </a:r>
            <a:r>
              <a:rPr lang="he-IL" dirty="0"/>
              <a:t>, </a:t>
            </a:r>
            <a:r>
              <a:rPr lang="en-US" dirty="0"/>
              <a:t>k-set edge</a:t>
            </a:r>
            <a:r>
              <a:rPr lang="he-IL" dirty="0"/>
              <a:t> היא צלע המחברת בין 2 נקודות </a:t>
            </a:r>
            <a:r>
              <a:rPr lang="en-US" dirty="0" err="1"/>
              <a:t>p,q</a:t>
            </a:r>
            <a:r>
              <a:rPr lang="he-IL" dirty="0"/>
              <a:t> ששיכות ל</a:t>
            </a:r>
            <a:r>
              <a:rPr lang="en-US" dirty="0"/>
              <a:t>P</a:t>
            </a:r>
            <a:r>
              <a:rPr lang="he-IL" dirty="0"/>
              <a:t> וה</a:t>
            </a:r>
            <a:r>
              <a:rPr lang="en-US" dirty="0"/>
              <a:t>supporting line</a:t>
            </a:r>
            <a:r>
              <a:rPr lang="he-IL" dirty="0"/>
              <a:t> (הקו המכיל את שתי הנקודות </a:t>
            </a:r>
            <a:r>
              <a:rPr lang="en-US" dirty="0" err="1"/>
              <a:t>p,q</a:t>
            </a:r>
            <a:r>
              <a:rPr lang="he-IL" dirty="0"/>
              <a:t>) שלה מפריד </a:t>
            </a:r>
            <a:r>
              <a:rPr lang="en-US" dirty="0"/>
              <a:t>k</a:t>
            </a:r>
            <a:r>
              <a:rPr lang="he-IL" dirty="0"/>
              <a:t> נקודות באחד הצדדים שלה</a:t>
            </a:r>
          </a:p>
          <a:p>
            <a:r>
              <a:rPr lang="he-IL" dirty="0"/>
              <a:t>כל </a:t>
            </a:r>
            <a:r>
              <a:rPr lang="en-US" dirty="0"/>
              <a:t>k-set edge</a:t>
            </a:r>
            <a:r>
              <a:rPr lang="he-IL" dirty="0"/>
              <a:t> היא צלע מכוון, בונים אותם כך שכל הצלעות יהיו מכוונת מימין לשמאלף קבוצת צלעות אלו נקראת </a:t>
            </a:r>
            <a:r>
              <a:rPr lang="en-US" dirty="0" err="1"/>
              <a:t>Ek</a:t>
            </a:r>
            <a:endParaRPr lang="en-US" dirty="0"/>
          </a:p>
          <a:p>
            <a:r>
              <a:rPr lang="he-IL" dirty="0"/>
              <a:t>על ידי סיבוב מתאים של הצלעות ב</a:t>
            </a:r>
            <a:r>
              <a:rPr lang="en-US" dirty="0" err="1"/>
              <a:t>Ek</a:t>
            </a:r>
            <a:r>
              <a:rPr lang="he-IL" dirty="0"/>
              <a:t> ניתן להניח שאף צלע לא מאונכת</a:t>
            </a:r>
          </a:p>
          <a:p>
            <a:r>
              <a:rPr lang="he-IL" dirty="0"/>
              <a:t>נניח ללא הגבלת הכלליות שלפחות חצי מהצלעות של </a:t>
            </a:r>
            <a:r>
              <a:rPr lang="en-US" dirty="0" err="1"/>
              <a:t>Ek</a:t>
            </a:r>
            <a:r>
              <a:rPr lang="he-IL" dirty="0"/>
              <a:t> מפרידות</a:t>
            </a:r>
            <a:br>
              <a:rPr lang="en-US" dirty="0"/>
            </a:br>
            <a:r>
              <a:rPr lang="en-US" dirty="0"/>
              <a:t>k</a:t>
            </a:r>
            <a:r>
              <a:rPr lang="he-IL" dirty="0"/>
              <a:t> איברים מהצד השמאלי שלה</a:t>
            </a:r>
            <a:endParaRPr lang="en-US" dirty="0"/>
          </a:p>
        </p:txBody>
      </p:sp>
      <p:pic>
        <p:nvPicPr>
          <p:cNvPr id="7" name="Picture 6" descr="A picture containing red, photo, different, flying&#10;&#10;Description automatically generated">
            <a:extLst>
              <a:ext uri="{FF2B5EF4-FFF2-40B4-BE49-F238E27FC236}">
                <a16:creationId xmlns:a16="http://schemas.microsoft.com/office/drawing/2014/main" id="{8A602723-78A0-4FAB-97E9-29DFFC0D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7" y="4268364"/>
            <a:ext cx="2845546" cy="234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78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4170-220A-49D5-B58E-73D95B53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הגרף </a:t>
            </a:r>
            <a:r>
              <a:rPr lang="en-US" dirty="0"/>
              <a:t>GK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98C3-EEEB-4225-A136-814FF317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לגרף המכוון </a:t>
            </a:r>
            <a:r>
              <a:rPr lang="en-US" dirty="0" err="1"/>
              <a:t>Gk</a:t>
            </a:r>
            <a:r>
              <a:rPr lang="en-US" dirty="0"/>
              <a:t>=(P, </a:t>
            </a:r>
            <a:r>
              <a:rPr lang="en-US" dirty="0" err="1"/>
              <a:t>Ek</a:t>
            </a:r>
            <a:r>
              <a:rPr lang="en-US" dirty="0"/>
              <a:t>)</a:t>
            </a:r>
            <a:r>
              <a:rPr lang="he-IL" dirty="0"/>
              <a:t> יש תכונה חשובה </a:t>
            </a:r>
            <a:r>
              <a:rPr lang="he-IL" dirty="0">
                <a:cs typeface="+mj-cs"/>
              </a:rPr>
              <a:t>שגולתה על ידי </a:t>
            </a:r>
            <a:r>
              <a:rPr lang="en-US" dirty="0" err="1">
                <a:cs typeface="+mj-cs"/>
              </a:rPr>
              <a:t>Lov´asz</a:t>
            </a:r>
            <a:endParaRPr lang="en-US" dirty="0">
              <a:cs typeface="+mj-cs"/>
            </a:endParaRPr>
          </a:p>
          <a:p>
            <a:r>
              <a:rPr lang="he-IL" dirty="0">
                <a:cs typeface="+mj-cs"/>
              </a:rPr>
              <a:t>בהנתן צלע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נסמן ב</a:t>
            </a:r>
            <a:r>
              <a:rPr lang="en-US" dirty="0">
                <a:cs typeface="+mj-cs"/>
              </a:rPr>
              <a:t>s(e)</a:t>
            </a:r>
            <a:r>
              <a:rPr lang="he-IL" dirty="0">
                <a:cs typeface="+mj-cs"/>
              </a:rPr>
              <a:t> את השיפוע של הצלע</a:t>
            </a:r>
          </a:p>
          <a:p>
            <a:r>
              <a:rPr lang="he-IL" dirty="0">
                <a:cs typeface="+mj-cs"/>
              </a:rPr>
              <a:t>לפי התכונה של </a:t>
            </a:r>
            <a:r>
              <a:rPr lang="en-US" dirty="0" err="1">
                <a:cs typeface="+mj-cs"/>
              </a:rPr>
              <a:t>Lov’asz</a:t>
            </a:r>
            <a:r>
              <a:rPr lang="he-IL" dirty="0">
                <a:cs typeface="+mj-cs"/>
              </a:rPr>
              <a:t> בהנתן 2 צלעות </a:t>
            </a:r>
            <a:r>
              <a:rPr lang="en-US" dirty="0" err="1">
                <a:cs typeface="+mj-cs"/>
              </a:rPr>
              <a:t>a,b</a:t>
            </a:r>
            <a:r>
              <a:rPr lang="he-IL" dirty="0">
                <a:cs typeface="+mj-cs"/>
              </a:rPr>
              <a:t> שנכנסות להקודה 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s(b)&gt;s(a)</a:t>
            </a:r>
            <a:r>
              <a:rPr lang="he-IL" dirty="0">
                <a:cs typeface="+mj-cs"/>
              </a:rPr>
              <a:t>, אזי חייבת להיות צלע נוספת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שיוצאת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s(b)&gt;s(e)&gt;s(a)</a:t>
            </a:r>
          </a:p>
          <a:p>
            <a:r>
              <a:rPr lang="he-IL" dirty="0">
                <a:cs typeface="+mj-cs"/>
              </a:rPr>
              <a:t>באותו האופן בהנתן 2 צלעות </a:t>
            </a:r>
            <a:r>
              <a:rPr lang="en-US" dirty="0" err="1">
                <a:cs typeface="+mj-cs"/>
              </a:rPr>
              <a:t>d,e</a:t>
            </a:r>
            <a:r>
              <a:rPr lang="he-IL" dirty="0">
                <a:cs typeface="+mj-cs"/>
              </a:rPr>
              <a:t> שיוצאות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s(d)&gt;s(e)</a:t>
            </a:r>
            <a:r>
              <a:rPr lang="he-IL" dirty="0">
                <a:cs typeface="+mj-cs"/>
              </a:rPr>
              <a:t>, חייבת להיות צלע נוספת </a:t>
            </a:r>
            <a:r>
              <a:rPr lang="en-US" dirty="0">
                <a:cs typeface="+mj-cs"/>
              </a:rPr>
              <a:t>b</a:t>
            </a:r>
            <a:r>
              <a:rPr lang="he-IL" dirty="0">
                <a:cs typeface="+mj-cs"/>
              </a:rPr>
              <a:t> שנכנסת ל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s(d)&gt;s(b)&gt;s(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4160A2C-1169-4980-B14F-D03B2967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1" y="4932227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6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C2E9-7C2E-4941-975D-CB88D65C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</a:t>
            </a:r>
            <a:r>
              <a:rPr lang="he-IL" dirty="0"/>
              <a:t> ויחס </a:t>
            </a:r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C266-E7C8-4870-8C9E-4CCCF952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רוצים לחלק את </a:t>
            </a:r>
            <a:r>
              <a:rPr lang="en-US" dirty="0" err="1"/>
              <a:t>Ek</a:t>
            </a:r>
            <a:r>
              <a:rPr lang="he-IL" dirty="0"/>
              <a:t> כך שכל חלק בו יצור </a:t>
            </a:r>
            <a:r>
              <a:rPr lang="en-US" dirty="0"/>
              <a:t>convex chain</a:t>
            </a:r>
            <a:r>
              <a:rPr lang="he-IL" dirty="0"/>
              <a:t>, לצורך כך נגדיר את היחס </a:t>
            </a:r>
            <a:r>
              <a:rPr lang="en-US" dirty="0"/>
              <a:t>R</a:t>
            </a:r>
          </a:p>
          <a:p>
            <a:r>
              <a:rPr lang="he-IL" dirty="0"/>
              <a:t>בהנתן צלע נכנסת </a:t>
            </a:r>
            <a:r>
              <a:rPr lang="en-US" dirty="0"/>
              <a:t>e</a:t>
            </a:r>
            <a:r>
              <a:rPr lang="he-IL" dirty="0"/>
              <a:t> וצלע יוצאת </a:t>
            </a:r>
            <a:r>
              <a:rPr lang="en-US" dirty="0"/>
              <a:t>f</a:t>
            </a:r>
            <a:r>
              <a:rPr lang="he-IL" dirty="0"/>
              <a:t> נגיד שמתקיים </a:t>
            </a:r>
            <a:r>
              <a:rPr lang="en-US" dirty="0" err="1"/>
              <a:t>eRf</a:t>
            </a:r>
            <a:r>
              <a:rPr lang="he-IL" dirty="0"/>
              <a:t> רק אם </a:t>
            </a:r>
            <a:r>
              <a:rPr lang="en-US" dirty="0"/>
              <a:t>s(e)&gt;s(f)</a:t>
            </a:r>
            <a:r>
              <a:rPr lang="he-IL" dirty="0"/>
              <a:t> ולא קיימת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s(e)&gt;s(f’)&gt;s(f)</a:t>
            </a:r>
            <a:r>
              <a:rPr lang="he-IL" dirty="0"/>
              <a:t>, למעשה בוחרים את הצלע היוצאת שהשיפוע שלה הוא הקרוב ביותר לצלע הנכנסת</a:t>
            </a:r>
            <a:endParaRPr lang="en-US" dirty="0"/>
          </a:p>
          <a:p>
            <a:r>
              <a:rPr lang="he-IL" dirty="0"/>
              <a:t>לדוגמא במתמונה למטה, מתקיים </a:t>
            </a:r>
            <a:r>
              <a:rPr lang="en-US" dirty="0" err="1"/>
              <a:t>aRb</a:t>
            </a:r>
            <a:r>
              <a:rPr lang="he-IL" dirty="0"/>
              <a:t> אבל לא מתקיים </a:t>
            </a:r>
            <a:r>
              <a:rPr lang="en-US" dirty="0" err="1"/>
              <a:t>aRc</a:t>
            </a:r>
            <a:endParaRPr lang="en-US" dirty="0"/>
          </a:p>
        </p:txBody>
      </p:sp>
      <p:pic>
        <p:nvPicPr>
          <p:cNvPr id="11" name="Picture 10" descr="A close up of a tripod&#10;&#10;Description automatically generated">
            <a:extLst>
              <a:ext uri="{FF2B5EF4-FFF2-40B4-BE49-F238E27FC236}">
                <a16:creationId xmlns:a16="http://schemas.microsoft.com/office/drawing/2014/main" id="{48BB1FB1-075F-4BB1-8A89-7DD47092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86" y="5111015"/>
            <a:ext cx="4303539" cy="1316377"/>
          </a:xfrm>
          <a:prstGeom prst="rect">
            <a:avLst/>
          </a:prstGeom>
        </p:spPr>
      </p:pic>
      <p:pic>
        <p:nvPicPr>
          <p:cNvPr id="13" name="Picture 12" descr="A picture containing object, flying, table&#10;&#10;Description automatically generated">
            <a:extLst>
              <a:ext uri="{FF2B5EF4-FFF2-40B4-BE49-F238E27FC236}">
                <a16:creationId xmlns:a16="http://schemas.microsoft.com/office/drawing/2014/main" id="{CA0855B2-8217-4755-85F5-35FF6AF7B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710" y="5111015"/>
            <a:ext cx="3661411" cy="125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0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BF35-3A32-4FD5-A109-BCC3D356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</a:t>
            </a:r>
            <a:r>
              <a:rPr lang="en-US" dirty="0" err="1"/>
              <a:t>cont</a:t>
            </a:r>
            <a:r>
              <a:rPr lang="en-US" dirty="0"/>
              <a:t>’ (lemma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1987-0421-4A48-BAB5-2D2C26A07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058270" cy="3551000"/>
          </a:xfrm>
        </p:spPr>
        <p:txBody>
          <a:bodyPr/>
          <a:lstStyle/>
          <a:p>
            <a:r>
              <a:rPr lang="en-US" dirty="0"/>
              <a:t>Lemma</a:t>
            </a:r>
            <a:r>
              <a:rPr lang="he-IL" dirty="0"/>
              <a:t>- לא קיימת אף צלע </a:t>
            </a:r>
            <a:r>
              <a:rPr lang="en-US" dirty="0"/>
              <a:t>f</a:t>
            </a:r>
            <a:r>
              <a:rPr lang="he-IL" dirty="0"/>
              <a:t> כך שמתקיים </a:t>
            </a:r>
            <a:r>
              <a:rPr lang="en-US" dirty="0" err="1"/>
              <a:t>eRf</a:t>
            </a:r>
            <a:r>
              <a:rPr lang="he-IL" dirty="0"/>
              <a:t> וגם מתקיים </a:t>
            </a:r>
            <a:r>
              <a:rPr lang="en-US" dirty="0" err="1"/>
              <a:t>gRf</a:t>
            </a:r>
            <a:r>
              <a:rPr lang="he-IL" dirty="0"/>
              <a:t> עבור </a:t>
            </a:r>
            <a:r>
              <a:rPr lang="en-US" dirty="0"/>
              <a:t>g!=e</a:t>
            </a:r>
          </a:p>
          <a:p>
            <a:r>
              <a:rPr lang="he-IL" dirty="0"/>
              <a:t>הוכחה:</a:t>
            </a:r>
            <a:endParaRPr lang="en-US" dirty="0"/>
          </a:p>
          <a:p>
            <a:pPr lvl="1"/>
            <a:r>
              <a:rPr lang="he-IL" dirty="0"/>
              <a:t> נניח שקיים </a:t>
            </a:r>
            <a:r>
              <a:rPr lang="en-US" dirty="0"/>
              <a:t>f</a:t>
            </a:r>
            <a:r>
              <a:rPr lang="he-IL" dirty="0"/>
              <a:t> כזה, יהיו </a:t>
            </a:r>
            <a:r>
              <a:rPr lang="en-US" dirty="0" err="1"/>
              <a:t>g,e</a:t>
            </a:r>
            <a:r>
              <a:rPr lang="he-IL" dirty="0"/>
              <a:t> כך ש</a:t>
            </a:r>
            <a:r>
              <a:rPr lang="en-US" dirty="0"/>
              <a:t>s(e)&gt;s(g)</a:t>
            </a:r>
            <a:r>
              <a:rPr lang="he-IL" dirty="0"/>
              <a:t> </a:t>
            </a:r>
            <a:endParaRPr lang="en-US" dirty="0"/>
          </a:p>
          <a:p>
            <a:pPr lvl="1"/>
            <a:r>
              <a:rPr lang="he-IL" dirty="0"/>
              <a:t>לפי ההגדה </a:t>
            </a:r>
            <a:r>
              <a:rPr lang="en-US" dirty="0"/>
              <a:t>s(g)&gt;s(f)</a:t>
            </a:r>
            <a:r>
              <a:rPr lang="he-IL" dirty="0"/>
              <a:t> וגם </a:t>
            </a:r>
            <a:r>
              <a:rPr lang="en-US" dirty="0"/>
              <a:t>s(e)&gt;s(f)</a:t>
            </a:r>
          </a:p>
          <a:p>
            <a:pPr lvl="1"/>
            <a:r>
              <a:rPr lang="he-IL" dirty="0"/>
              <a:t>לפי התכונה של </a:t>
            </a:r>
            <a:r>
              <a:rPr lang="en-US" dirty="0" err="1"/>
              <a:t>Lov’asz</a:t>
            </a:r>
            <a:r>
              <a:rPr lang="he-IL" dirty="0"/>
              <a:t> חייבת להיות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s(e)&gt;s(f’)&gt;s(g)</a:t>
            </a:r>
          </a:p>
          <a:p>
            <a:pPr lvl="1"/>
            <a:r>
              <a:rPr lang="he-IL" dirty="0"/>
              <a:t>לכן נקבל ש</a:t>
            </a:r>
            <a:r>
              <a:rPr lang="en-US" dirty="0"/>
              <a:t>s(e)&gt;s(f’)&gt;s(g)&gt;s(f)</a:t>
            </a:r>
            <a:r>
              <a:rPr lang="he-IL" dirty="0"/>
              <a:t> אבל זו סתירה ל</a:t>
            </a:r>
            <a:r>
              <a:rPr lang="en-US" dirty="0" err="1"/>
              <a:t>eRf</a:t>
            </a:r>
            <a:endParaRPr lang="en-US" dirty="0"/>
          </a:p>
          <a:p>
            <a:r>
              <a:rPr lang="he-IL" dirty="0"/>
              <a:t>קבוצת היחסים הרפלקסיבית </a:t>
            </a:r>
            <a:r>
              <a:rPr lang="en-US" dirty="0"/>
              <a:t>R*</a:t>
            </a:r>
            <a:r>
              <a:rPr lang="he-IL" dirty="0"/>
              <a:t> מחלקת את </a:t>
            </a:r>
            <a:r>
              <a:rPr lang="en-US" dirty="0" err="1"/>
              <a:t>Ek</a:t>
            </a:r>
            <a:r>
              <a:rPr lang="he-IL" dirty="0"/>
              <a:t> לשרשראות לא חופפות לפי הלמה ובנוסף לי הגדרת היחס </a:t>
            </a:r>
            <a:r>
              <a:rPr lang="en-US" dirty="0"/>
              <a:t>R</a:t>
            </a:r>
            <a:r>
              <a:rPr lang="he-IL" dirty="0"/>
              <a:t> כל שרשרת כזאת היא קונבקסית (תמיד פונים רק ימינה)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42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60BC-AAC1-42A9-86CF-77F226E2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486" y="971044"/>
            <a:ext cx="7865027" cy="1206644"/>
          </a:xfrm>
        </p:spPr>
        <p:txBody>
          <a:bodyPr/>
          <a:lstStyle/>
          <a:p>
            <a:r>
              <a:rPr lang="en-US" dirty="0"/>
              <a:t>Number of convex chains (lemma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B453-641D-4331-8876-A8AFFA775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נרצה להוכיח שיש עד </a:t>
            </a:r>
            <a:r>
              <a:rPr lang="en-US" dirty="0"/>
              <a:t>k+1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עבור כל סט נקודות</a:t>
            </a:r>
          </a:p>
          <a:p>
            <a:r>
              <a:rPr lang="en-US" dirty="0"/>
              <a:t>Lemma 2</a:t>
            </a:r>
            <a:r>
              <a:rPr lang="he-IL" dirty="0"/>
              <a:t>- בהנתן </a:t>
            </a:r>
            <a:r>
              <a:rPr lang="en-US" dirty="0"/>
              <a:t>C1, C2…Cm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שהתקבלו על ידי היחס </a:t>
            </a:r>
            <a:r>
              <a:rPr lang="en-US" dirty="0"/>
              <a:t>R*</a:t>
            </a:r>
            <a:r>
              <a:rPr lang="he-IL" dirty="0"/>
              <a:t>, כל </a:t>
            </a:r>
            <a:r>
              <a:rPr lang="en-US" dirty="0"/>
              <a:t>Ci</a:t>
            </a:r>
            <a:r>
              <a:rPr lang="he-IL" dirty="0"/>
              <a:t> מתחיל בנקודה ייחודית שהיא אחת מתוך </a:t>
            </a:r>
            <a:r>
              <a:rPr lang="en-US" dirty="0"/>
              <a:t>k+1</a:t>
            </a:r>
            <a:r>
              <a:rPr lang="he-IL" dirty="0"/>
              <a:t> הנקודות ההכי שמאליות ב</a:t>
            </a:r>
            <a:r>
              <a:rPr lang="en-US" dirty="0"/>
              <a:t>P</a:t>
            </a:r>
            <a:endParaRPr lang="he-IL" dirty="0"/>
          </a:p>
          <a:p>
            <a:r>
              <a:rPr lang="he-IL" dirty="0"/>
              <a:t>מפה ניתן להסיק שיש לכל היותר </a:t>
            </a:r>
            <a:r>
              <a:rPr lang="en-US" dirty="0"/>
              <a:t>k+1</a:t>
            </a:r>
            <a:r>
              <a:rPr lang="he-IL" dirty="0"/>
              <a:t> 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 </a:t>
            </a:r>
            <a:r>
              <a:rPr lang="he-IL" sz="5400" dirty="0">
                <a:solidFill>
                  <a:srgbClr val="FF0000"/>
                </a:solidFill>
              </a:rPr>
              <a:t>להוסיף הוכחה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C3E5-610F-4389-9680-4DF01A48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intersection and common tangent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29D8-1169-4FC3-BD8F-B68703893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אנחנו רוצים לחסום את מספר השרשראות שנחתכות אחת עם השניה, חיתוכים אלה נקראים </a:t>
            </a:r>
            <a:r>
              <a:rPr lang="en-US" dirty="0"/>
              <a:t>“crossings”</a:t>
            </a:r>
            <a:r>
              <a:rPr lang="he-IL" dirty="0"/>
              <a:t> נעשה זאת על ידי חסימה של מספר המשיקים המשותפים בכל נקודת חיתוך</a:t>
            </a:r>
          </a:p>
          <a:p>
            <a:r>
              <a:rPr lang="he-IL" dirty="0"/>
              <a:t>בהנתן שתי צלעות מ</a:t>
            </a:r>
            <a:r>
              <a:rPr lang="en-US" dirty="0" err="1"/>
              <a:t>Ek</a:t>
            </a:r>
            <a:r>
              <a:rPr lang="he-IL" dirty="0"/>
              <a:t> </a:t>
            </a:r>
            <a:r>
              <a:rPr lang="en-US" dirty="0" err="1"/>
              <a:t>e,f</a:t>
            </a:r>
            <a:r>
              <a:rPr lang="he-IL" dirty="0"/>
              <a:t> שנחתכות נסתכל על שתי השרשראות שמכילות את הצלע הזו </a:t>
            </a:r>
            <a:r>
              <a:rPr lang="en-US" dirty="0"/>
              <a:t>Ci, </a:t>
            </a:r>
            <a:r>
              <a:rPr lang="en-US" dirty="0" err="1"/>
              <a:t>Cj</a:t>
            </a:r>
            <a:endParaRPr lang="he-IL" dirty="0"/>
          </a:p>
          <a:p>
            <a:r>
              <a:rPr lang="he-IL" dirty="0"/>
              <a:t>נתאם עבור </a:t>
            </a:r>
            <a:r>
              <a:rPr lang="en-US" dirty="0"/>
              <a:t>Ci, </a:t>
            </a:r>
            <a:r>
              <a:rPr lang="en-US" dirty="0" err="1"/>
              <a:t>Cj</a:t>
            </a:r>
            <a:r>
              <a:rPr lang="he-IL" dirty="0"/>
              <a:t> משיק משותף ייחודי לפי הסכמה הבאה:</a:t>
            </a:r>
          </a:p>
          <a:p>
            <a:pPr lvl="1"/>
            <a:r>
              <a:rPr lang="he-IL" dirty="0"/>
              <a:t>נרצה לתאם משיק משותף כך שהמשיק יחבר נקודה אחת מ</a:t>
            </a:r>
            <a:r>
              <a:rPr lang="en-US" dirty="0"/>
              <a:t>Ci</a:t>
            </a:r>
            <a:r>
              <a:rPr lang="he-IL" dirty="0"/>
              <a:t> עם נקודה מ</a:t>
            </a:r>
            <a:r>
              <a:rPr lang="en-US" dirty="0" err="1"/>
              <a:t>Cj</a:t>
            </a:r>
            <a:r>
              <a:rPr lang="he-IL" dirty="0"/>
              <a:t> כך שכל שאר הנקודות של שתיהן יהיו מתחת ל</a:t>
            </a:r>
            <a:r>
              <a:rPr lang="en-US" dirty="0"/>
              <a:t>supporting line</a:t>
            </a:r>
            <a:r>
              <a:rPr lang="he-IL" dirty="0"/>
              <a:t> של משיק זה</a:t>
            </a:r>
          </a:p>
          <a:p>
            <a:pPr lvl="1"/>
            <a:r>
              <a:rPr lang="he-IL" dirty="0"/>
              <a:t>נסתכל על נקודת חיתוך </a:t>
            </a:r>
            <a:r>
              <a:rPr lang="en-US" dirty="0"/>
              <a:t>X</a:t>
            </a:r>
            <a:r>
              <a:rPr lang="he-IL" dirty="0"/>
              <a:t>, וקו האנכי שיוצא מ</a:t>
            </a:r>
            <a:r>
              <a:rPr lang="en-US" dirty="0"/>
              <a:t>X</a:t>
            </a:r>
            <a:r>
              <a:rPr lang="he-IL" dirty="0"/>
              <a:t> חותך צלע ייחודית במעטפת של החלל העליון שמעל החיתוך, צלע זו היא המשיק המשותף </a:t>
            </a:r>
          </a:p>
        </p:txBody>
      </p:sp>
      <p:pic>
        <p:nvPicPr>
          <p:cNvPr id="7" name="Picture 6" descr="A picture containing map, text, wire, bird&#10;&#10;Description automatically generated">
            <a:extLst>
              <a:ext uri="{FF2B5EF4-FFF2-40B4-BE49-F238E27FC236}">
                <a16:creationId xmlns:a16="http://schemas.microsoft.com/office/drawing/2014/main" id="{45486F96-BFB3-4FB7-92A7-25AD7077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07" y="5384991"/>
            <a:ext cx="3277057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3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34211"/>
            <a:ext cx="7729728" cy="34451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Lemma 3</a:t>
            </a:r>
            <a:r>
              <a:rPr lang="he-IL" dirty="0"/>
              <a:t>- כל משיק משותף מתואם רק פעם אחת עבור כל זוגות של ה</a:t>
            </a:r>
            <a:r>
              <a:rPr lang="en-US" dirty="0"/>
              <a:t>convex chains</a:t>
            </a:r>
          </a:p>
          <a:p>
            <a:r>
              <a:rPr lang="he-IL" dirty="0"/>
              <a:t>הוכחה:</a:t>
            </a:r>
          </a:p>
          <a:p>
            <a:pPr lvl="1"/>
            <a:r>
              <a:rPr lang="he-IL" dirty="0"/>
              <a:t>נניח בשלילה שמשיק </a:t>
            </a:r>
            <a:r>
              <a:rPr lang="en-US" dirty="0"/>
              <a:t>T</a:t>
            </a:r>
            <a:r>
              <a:rPr lang="he-IL" dirty="0"/>
              <a:t> מתואם עבור 2 זוגות שונים של שרשראות </a:t>
            </a:r>
            <a:r>
              <a:rPr lang="en-US" dirty="0"/>
              <a:t>Ci1, Cj1</a:t>
            </a:r>
            <a:r>
              <a:rPr lang="he-IL" dirty="0"/>
              <a:t> ו</a:t>
            </a:r>
            <a:r>
              <a:rPr lang="en-US" dirty="0"/>
              <a:t>Ci2, Cj2</a:t>
            </a:r>
          </a:p>
          <a:p>
            <a:pPr lvl="1"/>
            <a:r>
              <a:rPr lang="he-IL" dirty="0"/>
              <a:t>נסתכל על נקודה </a:t>
            </a:r>
            <a:r>
              <a:rPr lang="en-US" dirty="0"/>
              <a:t>p</a:t>
            </a:r>
            <a:r>
              <a:rPr lang="he-IL" dirty="0"/>
              <a:t> שהיא הנקודה השמאלית של </a:t>
            </a:r>
            <a:r>
              <a:rPr lang="en-US" dirty="0"/>
              <a:t>T</a:t>
            </a:r>
            <a:r>
              <a:rPr lang="he-IL" dirty="0"/>
              <a:t>, </a:t>
            </a:r>
            <a:r>
              <a:rPr lang="en-US" dirty="0"/>
              <a:t>p</a:t>
            </a:r>
            <a:r>
              <a:rPr lang="he-IL" dirty="0"/>
              <a:t> היא לא הנקודה הראשונה של שרשרת אחת בוודאות לפי למה - 2 נניח ששרשרת </a:t>
            </a:r>
            <a:r>
              <a:rPr lang="en-US" dirty="0"/>
              <a:t>Ci1</a:t>
            </a:r>
          </a:p>
          <a:p>
            <a:pPr lvl="1"/>
            <a:r>
              <a:rPr lang="he-IL" dirty="0"/>
              <a:t>נסמן ב</a:t>
            </a:r>
            <a:r>
              <a:rPr lang="en-US" dirty="0"/>
              <a:t>ei1</a:t>
            </a:r>
            <a:r>
              <a:rPr lang="he-IL" dirty="0"/>
              <a:t> ו</a:t>
            </a:r>
            <a:r>
              <a:rPr lang="en-US" dirty="0"/>
              <a:t>fi1</a:t>
            </a:r>
            <a:r>
              <a:rPr lang="he-IL" dirty="0"/>
              <a:t> את הצלע הנכנסת והיוצאת של </a:t>
            </a:r>
            <a:r>
              <a:rPr lang="en-US" dirty="0"/>
              <a:t>Ci1</a:t>
            </a:r>
            <a:r>
              <a:rPr lang="he-IL" dirty="0"/>
              <a:t> מנקודה</a:t>
            </a:r>
            <a:r>
              <a:rPr lang="en-US" dirty="0"/>
              <a:t>p </a:t>
            </a:r>
            <a:r>
              <a:rPr lang="he-IL" dirty="0"/>
              <a:t> ונסמן ב</a:t>
            </a:r>
            <a:r>
              <a:rPr lang="en-US" dirty="0"/>
              <a:t>fi2</a:t>
            </a:r>
            <a:r>
              <a:rPr lang="he-IL" dirty="0"/>
              <a:t> את הצלע היוצאת של </a:t>
            </a:r>
            <a:r>
              <a:rPr lang="en-US" dirty="0"/>
              <a:t>Ci2</a:t>
            </a:r>
          </a:p>
          <a:p>
            <a:pPr lvl="1"/>
            <a:r>
              <a:rPr lang="he-IL" dirty="0"/>
              <a:t>בכלל ש</a:t>
            </a:r>
            <a:r>
              <a:rPr lang="en-US" dirty="0"/>
              <a:t>T</a:t>
            </a:r>
            <a:r>
              <a:rPr lang="he-IL" dirty="0"/>
              <a:t> הוא המשיק המשותף של של </a:t>
            </a:r>
            <a:r>
              <a:rPr lang="en-US" dirty="0"/>
              <a:t>Ci1, Ci2</a:t>
            </a:r>
            <a:r>
              <a:rPr lang="he-IL" dirty="0"/>
              <a:t> אזי חייב להתקיים ש</a:t>
            </a:r>
            <a:r>
              <a:rPr lang="en-US" dirty="0"/>
              <a:t>s(ei1)&gt;s(fi1)&gt;s(fi2)</a:t>
            </a:r>
            <a:r>
              <a:rPr lang="he-IL" dirty="0"/>
              <a:t> או </a:t>
            </a:r>
            <a:r>
              <a:rPr lang="en-US" dirty="0"/>
              <a:t>s(ei1)&gt;s(fi2)&gt;s(fi1)</a:t>
            </a:r>
            <a:r>
              <a:rPr lang="he-IL" dirty="0"/>
              <a:t> כי אחרת הנקודה </a:t>
            </a:r>
            <a:r>
              <a:rPr lang="en-US" dirty="0"/>
              <a:t>p</a:t>
            </a:r>
            <a:r>
              <a:rPr lang="he-IL" dirty="0"/>
              <a:t> לא הייתה נקודת ההתחלה של </a:t>
            </a:r>
            <a:r>
              <a:rPr lang="en-US" dirty="0"/>
              <a:t>T</a:t>
            </a:r>
            <a:endParaRPr lang="he-IL" dirty="0"/>
          </a:p>
          <a:p>
            <a:pPr lvl="1"/>
            <a:r>
              <a:rPr lang="he-IL" dirty="0"/>
              <a:t>האופצייה הראשונה לא יכולה להתקיים בגלל העובדה שמתקיים </a:t>
            </a:r>
            <a:r>
              <a:rPr lang="en-US" dirty="0"/>
              <a:t>ei1Rfi1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בשביל האופצייה השנייה צריך שתהיה צלע נכנסת </a:t>
            </a:r>
            <a:r>
              <a:rPr lang="en-US" dirty="0"/>
              <a:t>ei2</a:t>
            </a:r>
            <a:r>
              <a:rPr lang="he-IL" dirty="0"/>
              <a:t> של </a:t>
            </a:r>
            <a:r>
              <a:rPr lang="en-US" dirty="0"/>
              <a:t>Ci2</a:t>
            </a:r>
            <a:r>
              <a:rPr lang="he-IL" dirty="0"/>
              <a:t> כך ש</a:t>
            </a:r>
            <a:r>
              <a:rPr lang="en-US" dirty="0"/>
              <a:t>s(fi1)&gt;s(ei2)&gt;s(fi2)</a:t>
            </a:r>
            <a:r>
              <a:rPr lang="he-IL" dirty="0"/>
              <a:t> (התכונה של </a:t>
            </a:r>
            <a:r>
              <a:rPr lang="en-US" dirty="0" err="1"/>
              <a:t>Lov’asz</a:t>
            </a:r>
            <a:r>
              <a:rPr lang="he-IL" dirty="0"/>
              <a:t>) אבל אם זה המצב </a:t>
            </a:r>
            <a:r>
              <a:rPr lang="en-US" dirty="0"/>
              <a:t>T</a:t>
            </a:r>
            <a:r>
              <a:rPr lang="he-IL" dirty="0"/>
              <a:t> לא יכול להיות המשיק של </a:t>
            </a:r>
            <a:r>
              <a:rPr lang="en-US" dirty="0"/>
              <a:t>Ci2</a:t>
            </a:r>
            <a:r>
              <a:rPr lang="he-IL" dirty="0"/>
              <a:t> (כי נקודת ההתחלה של </a:t>
            </a:r>
            <a:r>
              <a:rPr lang="en-US" dirty="0"/>
              <a:t>ei2</a:t>
            </a:r>
            <a:r>
              <a:rPr lang="he-IL" dirty="0"/>
              <a:t> לא </a:t>
            </a:r>
            <a:br>
              <a:rPr lang="en-US" dirty="0"/>
            </a:br>
            <a:r>
              <a:rPr lang="he-IL" dirty="0"/>
              <a:t>תהיה מתחת למשיק כי </a:t>
            </a:r>
            <a:r>
              <a:rPr lang="en-US" dirty="0"/>
              <a:t>s(ei1)&gt;s(ei2)</a:t>
            </a:r>
            <a:r>
              <a:rPr lang="he-IL" dirty="0"/>
              <a:t>)</a:t>
            </a:r>
          </a:p>
        </p:txBody>
      </p:sp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340E616-836D-4EDB-9491-2FDD8B05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57" y="5218574"/>
            <a:ext cx="3173345" cy="15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3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34211"/>
            <a:ext cx="7729728" cy="3445122"/>
          </a:xfrm>
        </p:spPr>
        <p:txBody>
          <a:bodyPr>
            <a:normAutofit/>
          </a:bodyPr>
          <a:lstStyle/>
          <a:p>
            <a:r>
              <a:rPr lang="en-US" dirty="0"/>
              <a:t>Lemma 4</a:t>
            </a:r>
            <a:r>
              <a:rPr lang="he-IL" dirty="0"/>
              <a:t>- יש בסה"כ מקסימום </a:t>
            </a:r>
            <a:r>
              <a:rPr lang="en-US" dirty="0"/>
              <a:t>n(k+1)</a:t>
            </a:r>
            <a:r>
              <a:rPr lang="he-IL" dirty="0"/>
              <a:t> משיקים משותפים</a:t>
            </a:r>
          </a:p>
          <a:p>
            <a:r>
              <a:rPr lang="he-IL" dirty="0"/>
              <a:t>הוכחה:</a:t>
            </a:r>
          </a:p>
          <a:p>
            <a:pPr lvl="1"/>
            <a:r>
              <a:rPr lang="he-IL" dirty="0"/>
              <a:t>כל נקודה </a:t>
            </a:r>
            <a:r>
              <a:rPr lang="en-US" dirty="0"/>
              <a:t>p</a:t>
            </a:r>
            <a:r>
              <a:rPr lang="he-IL" dirty="0"/>
              <a:t> ב</a:t>
            </a:r>
            <a:r>
              <a:rPr lang="en-US" dirty="0" err="1"/>
              <a:t>Gk</a:t>
            </a:r>
            <a:r>
              <a:rPr lang="he-IL" dirty="0"/>
              <a:t> יכולה לשמש במקסימום פעם אחת בתור הנקודה השמאלית ביותר של כל משיק משותף לכל </a:t>
            </a:r>
            <a:r>
              <a:rPr lang="en-US" dirty="0"/>
              <a:t>convex chain</a:t>
            </a:r>
            <a:r>
              <a:rPr lang="he-IL" dirty="0"/>
              <a:t> שלא מכיל את </a:t>
            </a:r>
            <a:r>
              <a:rPr lang="en-US" dirty="0"/>
              <a:t>p</a:t>
            </a:r>
          </a:p>
          <a:p>
            <a:pPr lvl="1"/>
            <a:r>
              <a:rPr lang="he-IL" dirty="0"/>
              <a:t>בגלל שיש </a:t>
            </a:r>
            <a:r>
              <a:rPr lang="en-US" dirty="0"/>
              <a:t>n</a:t>
            </a:r>
            <a:r>
              <a:rPr lang="he-IL" dirty="0"/>
              <a:t> נקודות ו</a:t>
            </a:r>
            <a:r>
              <a:rPr lang="en-US" dirty="0"/>
              <a:t>k+1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לפי למה 2 הטענה מתקיימת </a:t>
            </a:r>
          </a:p>
        </p:txBody>
      </p:sp>
    </p:spTree>
    <p:extLst>
      <p:ext uri="{BB962C8B-B14F-4D97-AF65-F5344CB8AC3E}">
        <p14:creationId xmlns:p14="http://schemas.microsoft.com/office/powerpoint/2010/main" val="42303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25FC-4EFC-4295-9A3C-6DCB52DD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DD75-7F4C-49E7-B324-1AFE02C7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85543"/>
            <a:ext cx="7729728" cy="1188720"/>
          </a:xfrm>
        </p:spPr>
        <p:txBody>
          <a:bodyPr>
            <a:normAutofit/>
          </a:bodyPr>
          <a:lstStyle/>
          <a:p>
            <a:pPr algn="r"/>
            <a:r>
              <a:rPr lang="he-IL" sz="2000" b="1" u="sng" dirty="0"/>
              <a:t>הגדרה: </a:t>
            </a:r>
          </a:p>
          <a:p>
            <a:pPr algn="r"/>
            <a:r>
              <a:rPr lang="en-US" sz="1600" dirty="0"/>
              <a:t>K-SET</a:t>
            </a:r>
            <a:r>
              <a:rPr lang="he-IL" sz="1600" dirty="0"/>
              <a:t> של קבוצת נקודות סופית </a:t>
            </a:r>
            <a:r>
              <a:rPr lang="en-US" sz="1600" dirty="0"/>
              <a:t>P</a:t>
            </a:r>
            <a:r>
              <a:rPr lang="he-IL" sz="1600" dirty="0"/>
              <a:t> במישור (דו-מימד) היא תת קבוצה של </a:t>
            </a:r>
            <a:r>
              <a:rPr lang="en-US" sz="1600" dirty="0"/>
              <a:t>P</a:t>
            </a:r>
            <a:r>
              <a:rPr lang="he-IL" sz="1600" dirty="0"/>
              <a:t> בגודל </a:t>
            </a:r>
            <a:r>
              <a:rPr lang="en-US" sz="1600" dirty="0"/>
              <a:t>K</a:t>
            </a:r>
            <a:r>
              <a:rPr lang="he-IL" sz="1600" dirty="0"/>
              <a:t> שניתן להפריד אותה משאר הנקודות ב</a:t>
            </a:r>
            <a:r>
              <a:rPr lang="en-US" sz="1600" dirty="0"/>
              <a:t>P</a:t>
            </a:r>
            <a:r>
              <a:rPr lang="he-IL" sz="1600" dirty="0"/>
              <a:t> ע"י ישר</a:t>
            </a:r>
            <a:endParaRPr lang="en-US" sz="1600" dirty="0"/>
          </a:p>
          <a:p>
            <a:pPr algn="l" rtl="0"/>
            <a:endParaRPr lang="he-I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EB813-003C-41AF-A473-69090BE8DA1A}"/>
              </a:ext>
            </a:extLst>
          </p:cNvPr>
          <p:cNvSpPr txBox="1"/>
          <p:nvPr/>
        </p:nvSpPr>
        <p:spPr>
          <a:xfrm>
            <a:off x="5245773" y="4375367"/>
            <a:ext cx="478201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לדוגמא, עבור קבוצה בגודל 12 ו</a:t>
            </a:r>
            <a:r>
              <a:rPr lang="en-US" dirty="0"/>
              <a:t>k=5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/>
              <a:t>*חשוב לשים לב שכל צד הוא </a:t>
            </a:r>
            <a:r>
              <a:rPr lang="en-US" dirty="0"/>
              <a:t>5-set</a:t>
            </a:r>
            <a:r>
              <a:rPr lang="he-IL" dirty="0"/>
              <a:t> בפני עצמו</a:t>
            </a:r>
          </a:p>
          <a:p>
            <a:pPr algn="r" rtl="1"/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C75766-767A-45EE-AB56-A12138B6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82" y="3888914"/>
            <a:ext cx="5038987" cy="216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00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4BFE-89C4-465C-9CBA-37DD078B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הוכחת החסם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A2CC-9597-4B51-9C2D-9A714491F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משפט- מספר ה</a:t>
            </a:r>
            <a:r>
              <a:rPr lang="en-US" dirty="0"/>
              <a:t>(k+1) sets</a:t>
            </a:r>
            <a:r>
              <a:rPr lang="he-IL" dirty="0"/>
              <a:t> שאפשר לבנות עם </a:t>
            </a:r>
            <a:r>
              <a:rPr lang="en-US" dirty="0"/>
              <a:t>n</a:t>
            </a:r>
            <a:r>
              <a:rPr lang="he-IL" dirty="0"/>
              <a:t> נקודות הוא לכל היותר </a:t>
            </a:r>
            <a:r>
              <a:rPr lang="en-US" dirty="0"/>
              <a:t>6.48n(k+2)^1/3</a:t>
            </a:r>
          </a:p>
          <a:p>
            <a:r>
              <a:rPr lang="he-IL" dirty="0"/>
              <a:t>הוכחה:</a:t>
            </a:r>
          </a:p>
          <a:p>
            <a:pPr lvl="1"/>
            <a:r>
              <a:rPr lang="he-IL" dirty="0"/>
              <a:t>כל חיתוך של 2 צלעות ב</a:t>
            </a:r>
            <a:r>
              <a:rPr lang="en-US" dirty="0" err="1"/>
              <a:t>Ek</a:t>
            </a:r>
            <a:r>
              <a:rPr lang="he-IL" dirty="0"/>
              <a:t> מופיע כחיתוך של 2 ה</a:t>
            </a:r>
            <a:r>
              <a:rPr lang="en-US" dirty="0"/>
              <a:t>convex chains</a:t>
            </a:r>
            <a:r>
              <a:rPr lang="he-IL" dirty="0"/>
              <a:t> המכילים את צלעות אלו ולפי למה 3 ולמה 4 מספר החיתוכים הוא לכל היותר </a:t>
            </a:r>
            <a:r>
              <a:rPr lang="en-US" dirty="0"/>
              <a:t>n(k+1)</a:t>
            </a:r>
          </a:p>
          <a:p>
            <a:pPr lvl="1"/>
            <a:r>
              <a:rPr lang="he-IL" dirty="0"/>
              <a:t>נסמן </a:t>
            </a:r>
            <a:r>
              <a:rPr lang="en-US" dirty="0"/>
              <a:t>t=|</a:t>
            </a:r>
            <a:r>
              <a:rPr lang="en-US" dirty="0" err="1"/>
              <a:t>Ek</a:t>
            </a:r>
            <a:r>
              <a:rPr lang="en-US" dirty="0"/>
              <a:t>|</a:t>
            </a:r>
            <a:endParaRPr lang="he-IL" dirty="0"/>
          </a:p>
          <a:p>
            <a:pPr lvl="1"/>
            <a:r>
              <a:rPr lang="he-IL" dirty="0"/>
              <a:t>החסם התחתון הידוע הטוב ביותר לכמות החיתוכים של צלעות ב</a:t>
            </a:r>
            <a:r>
              <a:rPr lang="en-US" dirty="0" err="1"/>
              <a:t>Ek</a:t>
            </a:r>
            <a:r>
              <a:rPr lang="he-IL" dirty="0"/>
              <a:t> שמתאים לכל </a:t>
            </a:r>
            <a:r>
              <a:rPr lang="en-US" dirty="0"/>
              <a:t>t</a:t>
            </a:r>
            <a:r>
              <a:rPr lang="he-IL" dirty="0"/>
              <a:t> נמצא על ידי </a:t>
            </a:r>
            <a:r>
              <a:rPr lang="en-US" dirty="0" err="1"/>
              <a:t>Pach</a:t>
            </a:r>
            <a:r>
              <a:rPr lang="en-US" dirty="0"/>
              <a:t> and </a:t>
            </a:r>
            <a:r>
              <a:rPr lang="en-US" dirty="0" err="1"/>
              <a:t>To’th</a:t>
            </a:r>
            <a:r>
              <a:rPr lang="he-IL" dirty="0"/>
              <a:t> והוא </a:t>
            </a:r>
            <a:r>
              <a:rPr lang="en-US" dirty="0"/>
              <a:t>(1/33.75)t^3/n^2</a:t>
            </a:r>
          </a:p>
          <a:p>
            <a:pPr lvl="1"/>
            <a:r>
              <a:rPr lang="he-IL" dirty="0"/>
              <a:t>ניצור את האי שיוויון הבא: </a:t>
            </a:r>
            <a:r>
              <a:rPr lang="en-US" dirty="0"/>
              <a:t>(1/33.75)t^3/n^2 &lt; n(k+1)</a:t>
            </a:r>
            <a:r>
              <a:rPr lang="he-IL" dirty="0"/>
              <a:t> ובעזרת אלגברה פשוטה נחסום את </a:t>
            </a:r>
            <a:r>
              <a:rPr lang="en-US" dirty="0"/>
              <a:t>t </a:t>
            </a:r>
          </a:p>
          <a:p>
            <a:pPr lvl="1"/>
            <a:r>
              <a:rPr lang="he-IL" dirty="0"/>
              <a:t>נקבל </a:t>
            </a:r>
            <a:r>
              <a:rPr lang="en-US" dirty="0"/>
              <a:t>t &lt; 3.24n(k+2)^1/3</a:t>
            </a:r>
          </a:p>
          <a:p>
            <a:pPr lvl="1"/>
            <a:r>
              <a:rPr lang="he-IL" dirty="0"/>
              <a:t>ידוע שמספר ה</a:t>
            </a:r>
            <a:r>
              <a:rPr lang="en-US" dirty="0"/>
              <a:t>(k+1) sets</a:t>
            </a:r>
            <a:r>
              <a:rPr lang="he-IL" dirty="0"/>
              <a:t> קטן מ</a:t>
            </a:r>
            <a:r>
              <a:rPr lang="en-US" dirty="0"/>
              <a:t>2t</a:t>
            </a:r>
            <a:r>
              <a:rPr lang="he-IL" dirty="0"/>
              <a:t> במקרה הגרוע ביותר, לכן החסם מתקיים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A946-DE43-4F64-9A6C-8E0C975A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דוגמאות נוספות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DA62D-31E8-4471-9F6E-3C8A551A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49" y="2443559"/>
            <a:ext cx="3811365" cy="4187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B00417-AC9A-44E8-BDCA-DFB92D59873F}"/>
              </a:ext>
            </a:extLst>
          </p:cNvPr>
          <p:cNvSpPr txBox="1"/>
          <p:nvPr/>
        </p:nvSpPr>
        <p:spPr>
          <a:xfrm>
            <a:off x="7273255" y="2852257"/>
            <a:ext cx="31010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עבור קבוצה בגודל 9 ו</a:t>
            </a:r>
            <a:r>
              <a:rPr lang="en-US" dirty="0"/>
              <a:t>k=5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611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17E1-552A-41A6-9CB7-BCF6D603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"רב מימדית"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A2C0-9000-47B5-A4E6-E1F8658F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אומנם נעסוק רק ב</a:t>
            </a:r>
            <a:r>
              <a:rPr lang="en-US" dirty="0"/>
              <a:t>k-set</a:t>
            </a:r>
            <a:r>
              <a:rPr lang="he-IL" dirty="0"/>
              <a:t> במישור, אבל הבעיה הכללית מוגדרת בכל מימד:</a:t>
            </a:r>
          </a:p>
          <a:p>
            <a:r>
              <a:rPr lang="he-IL" dirty="0"/>
              <a:t> עבור </a:t>
            </a:r>
            <a:r>
              <a:rPr lang="en-US" dirty="0"/>
              <a:t>R^{d}</a:t>
            </a:r>
            <a:r>
              <a:rPr lang="he-IL" dirty="0"/>
              <a:t> – מרחב אוקלידי ממימד </a:t>
            </a:r>
            <a:r>
              <a:rPr lang="en-US" dirty="0"/>
              <a:t>d</a:t>
            </a:r>
            <a:r>
              <a:rPr lang="he-IL" dirty="0"/>
              <a:t> וקבוצת נקודות סופית </a:t>
            </a:r>
            <a:r>
              <a:rPr lang="en-US" dirty="0"/>
              <a:t>P</a:t>
            </a:r>
            <a:r>
              <a:rPr lang="he-IL" dirty="0"/>
              <a:t> בגודל</a:t>
            </a:r>
            <a:r>
              <a:rPr lang="en-US" dirty="0"/>
              <a:t>n </a:t>
            </a:r>
            <a:r>
              <a:rPr lang="he-IL" dirty="0"/>
              <a:t> ה</a:t>
            </a:r>
            <a:r>
              <a:rPr lang="en-US" dirty="0"/>
              <a:t>k-set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הוא תת קבוצה שלה בגודל </a:t>
            </a:r>
            <a:r>
              <a:rPr lang="en-US" dirty="0"/>
              <a:t>k</a:t>
            </a:r>
            <a:r>
              <a:rPr lang="he-IL" dirty="0"/>
              <a:t> שניתן להפריד משאר </a:t>
            </a:r>
            <a:r>
              <a:rPr lang="en-US" dirty="0"/>
              <a:t>n-k</a:t>
            </a:r>
            <a:r>
              <a:rPr lang="he-IL" dirty="0"/>
              <a:t> הנקודות ע"י "על-מישור" (</a:t>
            </a:r>
            <a:r>
              <a:rPr lang="en-US" dirty="0"/>
              <a:t>hyperplane</a:t>
            </a:r>
            <a:r>
              <a:rPr lang="he-IL" dirty="0"/>
              <a:t>)</a:t>
            </a:r>
          </a:p>
          <a:p>
            <a:r>
              <a:rPr lang="he-IL" dirty="0"/>
              <a:t>"על-מישור" - הוא מרחב ממימד </a:t>
            </a:r>
            <a:r>
              <a:rPr lang="en-US" dirty="0"/>
              <a:t>d-1</a:t>
            </a:r>
            <a:r>
              <a:rPr lang="he-IL" dirty="0"/>
              <a:t> בתוך מרחב ממימד </a:t>
            </a:r>
            <a:r>
              <a:rPr lang="en-US" dirty="0"/>
              <a:t>d</a:t>
            </a:r>
            <a:r>
              <a:rPr lang="he-IL" dirty="0"/>
              <a:t>, לדוגמא – בישר החד מימדי העל-מישורים הם הנקודות, במישור הדו-מימדי העל מישורים הם הישרים, במרחב התלת מימדי העל מישורים הם המישורים וכו...</a:t>
            </a:r>
          </a:p>
        </p:txBody>
      </p:sp>
      <p:sp>
        <p:nvSpPr>
          <p:cNvPr id="5" name="AutoShape 3" descr="n-1">
            <a:extLst>
              <a:ext uri="{FF2B5EF4-FFF2-40B4-BE49-F238E27FC236}">
                <a16:creationId xmlns:a16="http://schemas.microsoft.com/office/drawing/2014/main" id="{CDCCF8AB-92F2-48AA-9A05-7A03C657E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582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4" descr="n">
            <a:extLst>
              <a:ext uri="{FF2B5EF4-FFF2-40B4-BE49-F238E27FC236}">
                <a16:creationId xmlns:a16="http://schemas.microsoft.com/office/drawing/2014/main" id="{8BA99CDF-0E76-4195-99E1-0BBE8121C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580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553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14EA-C4B2-46E6-BB1B-A4AED492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נוספת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0072-2142-4ADE-ABB4-43BB30FA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828" y="2445097"/>
            <a:ext cx="7729728" cy="3101983"/>
          </a:xfrm>
        </p:spPr>
        <p:txBody>
          <a:bodyPr/>
          <a:lstStyle/>
          <a:p>
            <a:r>
              <a:rPr lang="he-IL" dirty="0"/>
              <a:t>הגדרה נוספת של</a:t>
            </a:r>
            <a:r>
              <a:rPr lang="en-US" dirty="0"/>
              <a:t> k-sets </a:t>
            </a:r>
            <a:r>
              <a:rPr lang="he-IL" dirty="0"/>
              <a:t>,מורכבת יותר – אבל זו ההגדרה שמשתשמים בה במאמר:</a:t>
            </a:r>
          </a:p>
          <a:p>
            <a:r>
              <a:rPr lang="he-IL" dirty="0"/>
              <a:t>בהינתן קבוצה בגודל </a:t>
            </a:r>
            <a:r>
              <a:rPr lang="en-US" dirty="0"/>
              <a:t>n</a:t>
            </a:r>
            <a:r>
              <a:rPr lang="he-IL" dirty="0"/>
              <a:t> נקודות ב{</a:t>
            </a:r>
            <a:r>
              <a:rPr lang="en-US" dirty="0"/>
              <a:t>d</a:t>
            </a:r>
            <a:r>
              <a:rPr lang="he-IL" dirty="0"/>
              <a:t>}^</a:t>
            </a:r>
            <a:r>
              <a:rPr lang="en-US" dirty="0"/>
              <a:t>R</a:t>
            </a:r>
            <a:r>
              <a:rPr lang="he-IL" dirty="0"/>
              <a:t> </a:t>
            </a:r>
            <a:r>
              <a:rPr lang="en-US" dirty="0"/>
              <a:t>k-set</a:t>
            </a:r>
            <a:r>
              <a:rPr lang="he-IL" dirty="0"/>
              <a:t> הוא תת קבוצה </a:t>
            </a:r>
            <a:r>
              <a:rPr lang="en-US" dirty="0"/>
              <a:t>P’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כך ש-</a:t>
            </a:r>
            <a:r>
              <a:rPr lang="en-US" dirty="0"/>
              <a:t>HALF-SPACE</a:t>
            </a:r>
            <a:r>
              <a:rPr lang="he-IL" dirty="0"/>
              <a:t>⋂</a:t>
            </a:r>
            <a:r>
              <a:rPr lang="en-US" dirty="0"/>
              <a:t>P’=P</a:t>
            </a:r>
          </a:p>
          <a:p>
            <a:r>
              <a:rPr lang="en-US" dirty="0"/>
              <a:t>HALF-SPACE</a:t>
            </a:r>
            <a:r>
              <a:rPr lang="he-IL" dirty="0"/>
              <a:t> או בעברית – חצי מרחב, הוא אחד משני החלקים שמתקבלים מחלוקת המרחב ל2 ע"י על-מישור, בפרט במישור (דו-מימד) חצי המרחב הוא </a:t>
            </a:r>
            <a:r>
              <a:rPr lang="he-IL" b="1" dirty="0"/>
              <a:t>חצי מישור</a:t>
            </a:r>
            <a:r>
              <a:rPr lang="he-IL" dirty="0"/>
              <a:t> (כאשר העל-מישור הוא ישר)</a:t>
            </a:r>
          </a:p>
          <a:p>
            <a:r>
              <a:rPr lang="he-IL" dirty="0"/>
              <a:t>הגדרה זו איטואטיבית פחות אבל כמובן שעיקבית עם ההגדרה הקודמת, הפשוטה יותר</a:t>
            </a:r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5604F-E3AD-40D7-BF6E-0EF9C1ED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39" y="2445097"/>
            <a:ext cx="1828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2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FF28-9C18-42A7-AB5D-14D8D378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אנחנו מנסים לעשות?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36F3-2439-4757-BB68-406D7857F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מתעניינים בחסם עליון על כמות ה</a:t>
            </a:r>
            <a:r>
              <a:rPr lang="en-US" dirty="0"/>
              <a:t>k-sets</a:t>
            </a:r>
            <a:r>
              <a:rPr lang="he-IL" dirty="0"/>
              <a:t> שיש בקבוצת נקודות כלשהי </a:t>
            </a:r>
            <a:r>
              <a:rPr lang="en-US" dirty="0"/>
              <a:t> P</a:t>
            </a:r>
            <a:r>
              <a:rPr lang="he-IL" dirty="0"/>
              <a:t> כפונקציה של</a:t>
            </a:r>
            <a:r>
              <a:rPr lang="en-US" dirty="0"/>
              <a:t>:</a:t>
            </a:r>
            <a:r>
              <a:rPr lang="he-IL" dirty="0"/>
              <a:t> </a:t>
            </a:r>
            <a:r>
              <a:rPr lang="en-US" dirty="0"/>
              <a:t>k</a:t>
            </a:r>
            <a:r>
              <a:rPr lang="he-IL" dirty="0"/>
              <a:t> – גודל קבוצת הנקודות שצריך להפריד ושל </a:t>
            </a:r>
            <a:r>
              <a:rPr lang="en-US" dirty="0"/>
              <a:t>n</a:t>
            </a:r>
            <a:r>
              <a:rPr lang="he-IL" dirty="0"/>
              <a:t> – גודל </a:t>
            </a:r>
            <a:r>
              <a:rPr lang="en-US" dirty="0"/>
              <a:t>P</a:t>
            </a:r>
            <a:endParaRPr lang="he-IL" dirty="0"/>
          </a:p>
          <a:p>
            <a:endParaRPr lang="he-IL" dirty="0"/>
          </a:p>
          <a:p>
            <a:r>
              <a:rPr lang="he-IL" dirty="0"/>
              <a:t>מה זה אומר "כמות ה</a:t>
            </a:r>
            <a:r>
              <a:rPr lang="en-US" dirty="0"/>
              <a:t>k-sets</a:t>
            </a:r>
            <a:r>
              <a:rPr lang="he-IL" dirty="0"/>
              <a:t>"? כמות תת הקבוצות השונות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– שניתן להפריד משאר הקבוצה ע"י ישר – את הכמות הזו נרצה לחסום מלמעלה.</a:t>
            </a:r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9294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CD0B-61AB-448A-A746-FC6D9973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מעניין ב</a:t>
            </a:r>
            <a:r>
              <a:rPr lang="en-US" dirty="0"/>
              <a:t>K-SETS</a:t>
            </a:r>
            <a:r>
              <a:rPr lang="he-IL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BF0B-8B23-45E6-9D6E-AD7D18561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ראשית, נתינת חסם עליון הדוק ביותר לכמות ה</a:t>
            </a:r>
            <a:r>
              <a:rPr lang="en-US" dirty="0"/>
              <a:t>K-SETS</a:t>
            </a:r>
            <a:r>
              <a:rPr lang="he-IL" dirty="0"/>
              <a:t> על כל קבוצה של </a:t>
            </a:r>
            <a:r>
              <a:rPr lang="en-US" dirty="0"/>
              <a:t>n</a:t>
            </a:r>
            <a:r>
              <a:rPr lang="he-IL" dirty="0"/>
              <a:t> נ"ק במישור היא בעיה קומבינטורית פתוחה, כלומר מאז</a:t>
            </a:r>
            <a:r>
              <a:rPr lang="en-US" dirty="0"/>
              <a:t> </a:t>
            </a:r>
            <a:r>
              <a:rPr lang="he-IL" dirty="0"/>
              <a:t>1998 השנה בה הוכח החסם ההדוק ביותר – החסם שאנחנו מציגים, לא ניתן חסם הדוק יותר ולא הוכח שהחסם הנ"ל הוא ההדוק ביותר האפשרי, בנוסף, עבור </a:t>
            </a:r>
            <a:r>
              <a:rPr lang="en-US" dirty="0"/>
              <a:t>K-SETS</a:t>
            </a:r>
            <a:r>
              <a:rPr lang="he-IL" dirty="0"/>
              <a:t> במרחב יותר מדו מימדי, אין כמעט התקדמות בנושא, כלומר קשה מאד להוכיח חסמים עבור הבעיה – מה שכבר הופך אותה למעניינת</a:t>
            </a:r>
          </a:p>
          <a:p>
            <a:r>
              <a:rPr lang="he-IL" dirty="0"/>
              <a:t>לחסם עליון הדוק על כמות </a:t>
            </a:r>
            <a:r>
              <a:rPr lang="en-US" dirty="0"/>
              <a:t>K-SETS</a:t>
            </a:r>
            <a:r>
              <a:rPr lang="he-IL" dirty="0"/>
              <a:t> יש השפעה על ניתוח של אלגורתמים גאומטריים רבים – למשל </a:t>
            </a:r>
            <a:r>
              <a:rPr lang="en-US" dirty="0"/>
              <a:t>Half-space range search</a:t>
            </a:r>
            <a:r>
              <a:rPr lang="he-IL" dirty="0"/>
              <a:t> (ועוד רבים אחרים)</a:t>
            </a:r>
          </a:p>
          <a:p>
            <a:r>
              <a:rPr lang="en-US" dirty="0"/>
              <a:t>K-SETS</a:t>
            </a:r>
            <a:r>
              <a:rPr lang="he-IL" dirty="0"/>
              <a:t> מקיימים "דואליוט" (דימיון, סימטריה) עם בעיות אחרות כמו</a:t>
            </a:r>
          </a:p>
          <a:p>
            <a:pPr marL="0" indent="0">
              <a:buNone/>
            </a:pPr>
            <a:r>
              <a:rPr lang="en-US" dirty="0"/>
              <a:t>k-level line arrangement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77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67BD-DC07-4513-87D0-485A25F5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(1)K-SETS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9D31-3589-487D-84A7-7DA85A7B6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ע"מ להסביר כיצד בעיות גאו' אחרות קשורות לבעיה המתוארת, נצטרך להציג את מושג ה-</a:t>
            </a:r>
            <a:r>
              <a:rPr lang="en-US" dirty="0"/>
              <a:t>Duality</a:t>
            </a:r>
          </a:p>
          <a:p>
            <a:r>
              <a:rPr lang="he-IL" dirty="0"/>
              <a:t>באופן כללי, ברמה המתמטית הכללית (ולא בעולם של גאו' בהכרח) </a:t>
            </a:r>
            <a:r>
              <a:rPr lang="en-US" dirty="0"/>
              <a:t>Duality</a:t>
            </a:r>
            <a:r>
              <a:rPr lang="he-IL" dirty="0"/>
              <a:t> הוא הרעיון של "להמיר" קונספטים, משפטים ומבנים מתמטיים לקונספטים, משפטים ומבנים שונים מהם, בצורה חח"ע, בגאו' – בעיקר ב</a:t>
            </a:r>
            <a:r>
              <a:rPr lang="he-IL" b="1" dirty="0"/>
              <a:t>מישורים פרויקטיבים, דואליות היא היכולת למפות נקודות לישרים וישירם לנקודות – בין שני מרחבים של בעיות שונות ע"י פונ חח"ע, דוגמא לפונ כזו בכיוון שמנקודות לישירים היא: כל נקודה (</a:t>
            </a:r>
            <a:r>
              <a:rPr lang="en-US" b="1" dirty="0" err="1"/>
              <a:t>a,b</a:t>
            </a:r>
            <a:r>
              <a:rPr lang="he-IL" b="1" dirty="0"/>
              <a:t>) נמפה לישר </a:t>
            </a:r>
            <a:r>
              <a:rPr lang="en-US" b="1" dirty="0"/>
              <a:t>y=ax-b</a:t>
            </a:r>
            <a:r>
              <a:rPr lang="he-IL" b="1" dirty="0"/>
              <a:t>, בשביל לעבור מישרים לנקודות נפעיל את הפונ ההפוכה, מ-</a:t>
            </a:r>
            <a:r>
              <a:rPr lang="en-US" b="1" dirty="0"/>
              <a:t> y=ax-b</a:t>
            </a:r>
            <a:r>
              <a:rPr lang="he-IL" b="1" dirty="0"/>
              <a:t> ל- (</a:t>
            </a:r>
            <a:r>
              <a:rPr lang="en-US" b="1" dirty="0" err="1"/>
              <a:t>a,b</a:t>
            </a:r>
            <a:r>
              <a:rPr lang="he-IL" b="1" dirty="0"/>
              <a:t>).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7139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1E8D-B790-422D-8EF1-96170956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(2)K-SETS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6748-7F69-4891-83A4-CD2F7020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ע"י שימוש בפונ' ההמרה הדואליט שהראינו בשקף הקודם, נוכל להמיר את בעיית ה</a:t>
            </a:r>
            <a:r>
              <a:rPr lang="en-US" dirty="0"/>
              <a:t>K-SETS</a:t>
            </a:r>
            <a:r>
              <a:rPr lang="he-IL" dirty="0"/>
              <a:t> לבעיית ה</a:t>
            </a:r>
            <a:r>
              <a:rPr lang="en-US" dirty="0"/>
              <a:t>K-LEVELS</a:t>
            </a:r>
            <a:endParaRPr lang="he-IL" dirty="0"/>
          </a:p>
          <a:p>
            <a:r>
              <a:rPr lang="he-IL" dirty="0"/>
              <a:t>הגדרה: קבוצת כל הנקודות על ישרים נתונים שיש להם בדיוק </a:t>
            </a:r>
            <a:r>
              <a:rPr lang="en-US" dirty="0"/>
              <a:t>K</a:t>
            </a:r>
            <a:r>
              <a:rPr lang="he-IL" dirty="0"/>
              <a:t> </a:t>
            </a:r>
            <a:r>
              <a:rPr lang="he-IL"/>
              <a:t>ישרים מתחתיהם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348438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360</TotalTime>
  <Words>1951</Words>
  <Application>Microsoft Office PowerPoint</Application>
  <PresentationFormat>Widescreen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Parcel</vt:lpstr>
      <vt:lpstr>Improved bounds for planar k-sets</vt:lpstr>
      <vt:lpstr>k-set</vt:lpstr>
      <vt:lpstr>דוגמאות נוספות</vt:lpstr>
      <vt:lpstr>הגדרה "רב מימדית"</vt:lpstr>
      <vt:lpstr>הגדרה נוספת</vt:lpstr>
      <vt:lpstr>מה אנחנו מנסים לעשות?</vt:lpstr>
      <vt:lpstr>מה מעניין בK-SETS ?</vt:lpstr>
      <vt:lpstr>בעיות קשורות ואפליקציות של   (1)K-SETS</vt:lpstr>
      <vt:lpstr>בעיות קשורות ואפליקציות של   (2)K-SETS</vt:lpstr>
      <vt:lpstr>היסטוריה</vt:lpstr>
      <vt:lpstr>Improved Bounds for Planar k-Sets</vt:lpstr>
      <vt:lpstr>K-set edge</vt:lpstr>
      <vt:lpstr>הגרף GK</vt:lpstr>
      <vt:lpstr>Convex chain ויחס R</vt:lpstr>
      <vt:lpstr>Convex chain cont’ (lemma 1)</vt:lpstr>
      <vt:lpstr>Number of convex chains (lemma 2)</vt:lpstr>
      <vt:lpstr>Convex chain intersection and common tangent</vt:lpstr>
      <vt:lpstr>Convex chain intersection and common tangent (cont’) </vt:lpstr>
      <vt:lpstr>Convex chain intersection and common tangent (cont’) </vt:lpstr>
      <vt:lpstr>הוכחת החסם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bounds for planar k-sets</dc:title>
  <dc:creator>evgeny vendrov</dc:creator>
  <cp:lastModifiedBy>דוד וויחנסקי</cp:lastModifiedBy>
  <cp:revision>57</cp:revision>
  <dcterms:created xsi:type="dcterms:W3CDTF">2020-05-22T16:39:25Z</dcterms:created>
  <dcterms:modified xsi:type="dcterms:W3CDTF">2020-05-24T16:27:25Z</dcterms:modified>
</cp:coreProperties>
</file>