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0" r:id="rId4"/>
    <p:sldId id="257" r:id="rId5"/>
    <p:sldId id="259" r:id="rId6"/>
    <p:sldId id="260" r:id="rId7"/>
    <p:sldId id="261" r:id="rId8"/>
    <p:sldId id="262" r:id="rId9"/>
    <p:sldId id="265" r:id="rId10"/>
    <p:sldId id="266" r:id="rId11"/>
    <p:sldId id="267" r:id="rId12"/>
    <p:sldId id="268" r:id="rId13"/>
    <p:sldId id="269" r:id="rId14"/>
    <p:sldId id="272" r:id="rId15"/>
    <p:sldId id="271" r:id="rId16"/>
    <p:sldId id="273" r:id="rId17"/>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7F51-FC2D-4263-9ACF-1E422EED2C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9C8AD45C-52E7-42F2-9B52-0A9DE2B1B4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3F3F483A-3ACD-4916-A54C-0505BEDEEC2C}"/>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5" name="Footer Placeholder 4">
            <a:extLst>
              <a:ext uri="{FF2B5EF4-FFF2-40B4-BE49-F238E27FC236}">
                <a16:creationId xmlns:a16="http://schemas.microsoft.com/office/drawing/2014/main" id="{98894EED-02E0-4117-8586-3F77D32D9C17}"/>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9D08435-3FE8-43D6-82A1-71A1D34E94D3}"/>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4096345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2295-A827-42C2-8FB5-C9BF429029E8}"/>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083DCE2B-EA14-48FC-81DF-E460D4C54F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B7CCC846-23A0-4778-B890-DDF54C34786E}"/>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5" name="Footer Placeholder 4">
            <a:extLst>
              <a:ext uri="{FF2B5EF4-FFF2-40B4-BE49-F238E27FC236}">
                <a16:creationId xmlns:a16="http://schemas.microsoft.com/office/drawing/2014/main" id="{192D963D-5B6C-4001-88FB-E821172E12B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96B40748-FBAF-41B4-8911-60EE904A75A1}"/>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5468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4E9CA7-3EEE-4524-A26B-D29A9B7FAA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3B132848-6199-44B5-8D4C-EEDD7FEB2E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76A4ED5F-6BA8-4716-BAE9-275BEA517FCD}"/>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5" name="Footer Placeholder 4">
            <a:extLst>
              <a:ext uri="{FF2B5EF4-FFF2-40B4-BE49-F238E27FC236}">
                <a16:creationId xmlns:a16="http://schemas.microsoft.com/office/drawing/2014/main" id="{D54E2277-8F3C-49B0-ADE8-4188B7BA4B51}"/>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6D1E299E-0D7B-417B-A007-E9C075379816}"/>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904109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F476F-0EC9-4B14-93AB-DC59F605EBE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0BEB2977-B0FC-4D48-AD1E-EFE4C918EE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ABD35734-083C-46A4-BBAE-87C71B537614}"/>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5" name="Footer Placeholder 4">
            <a:extLst>
              <a:ext uri="{FF2B5EF4-FFF2-40B4-BE49-F238E27FC236}">
                <a16:creationId xmlns:a16="http://schemas.microsoft.com/office/drawing/2014/main" id="{E99462AE-D73B-4D29-A9EE-350111C0492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41CF5B1-DC45-4D40-A912-20690CCBC485}"/>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380867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3E4EE-5983-4345-9DFD-D1F621FB79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AB487D94-8223-4B53-9CB3-C02FFE7C13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41CFE8-D1E1-4676-AC47-C4F9900F80E2}"/>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5" name="Footer Placeholder 4">
            <a:extLst>
              <a:ext uri="{FF2B5EF4-FFF2-40B4-BE49-F238E27FC236}">
                <a16:creationId xmlns:a16="http://schemas.microsoft.com/office/drawing/2014/main" id="{795675A5-1F2C-42FA-89D3-FFAA0FB2C8D8}"/>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858E44A-CADA-4B46-BD79-85A1477BAE5F}"/>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3904123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197-B420-4D8F-BF2C-AD2E17626F29}"/>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B7A8A65C-DCEB-4EF6-921B-A23B8E9DB5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184D80A6-D650-46AB-B850-5D7E0D4D17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80CCA323-3C63-4DF3-8C61-F027E811A933}"/>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6" name="Footer Placeholder 5">
            <a:extLst>
              <a:ext uri="{FF2B5EF4-FFF2-40B4-BE49-F238E27FC236}">
                <a16:creationId xmlns:a16="http://schemas.microsoft.com/office/drawing/2014/main" id="{A2B1B6C3-82D6-4901-BBCA-57DBA0C5E54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D6AACB0-74F3-405D-8E6E-CCD10E324805}"/>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3669660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548C-2305-43C9-95F8-5C31E83DC009}"/>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3CA1D09D-1B82-4D11-B0C8-FBE3222CCF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360ADE-2C02-4DA5-8836-0EAACAF14D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54050EBB-1280-43F7-84E9-2B25BBA0F5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DC6D26-BD38-4069-96F2-8E34F6DEDF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D62219E5-AB96-42ED-9664-8EF88B5DC8D6}"/>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8" name="Footer Placeholder 7">
            <a:extLst>
              <a:ext uri="{FF2B5EF4-FFF2-40B4-BE49-F238E27FC236}">
                <a16:creationId xmlns:a16="http://schemas.microsoft.com/office/drawing/2014/main" id="{9DA2B920-CF18-4587-89E5-E7AAB12107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A112FC42-6580-4B57-B1D2-494BC19844C3}"/>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2789383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DAEA-3EB5-4F8F-98F7-CF815BF6C763}"/>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872BF247-810A-41A2-91C3-AAD3B4AA9DA4}"/>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4" name="Footer Placeholder 3">
            <a:extLst>
              <a:ext uri="{FF2B5EF4-FFF2-40B4-BE49-F238E27FC236}">
                <a16:creationId xmlns:a16="http://schemas.microsoft.com/office/drawing/2014/main" id="{8C330C2A-55CE-448A-96C1-AF38F64AF465}"/>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8CF7A4B5-0B31-409C-A396-449F6BBE7CB4}"/>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1764311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E5B3E3-7225-4781-8D68-F561A9BC67E4}"/>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3" name="Footer Placeholder 2">
            <a:extLst>
              <a:ext uri="{FF2B5EF4-FFF2-40B4-BE49-F238E27FC236}">
                <a16:creationId xmlns:a16="http://schemas.microsoft.com/office/drawing/2014/main" id="{D31D52C5-17FD-4969-ABF5-9DBD1DE221BF}"/>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4EA539B2-E2B1-4D63-BADB-994DA05E891E}"/>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284460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2318-68A2-4109-9016-8FA92B776E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6F25B12A-6506-4862-9BF4-D58B5CF42A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5F971DE1-4A1E-4E88-A614-5D242053F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F92D58-E8B4-4D8A-969B-88016C179081}"/>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6" name="Footer Placeholder 5">
            <a:extLst>
              <a:ext uri="{FF2B5EF4-FFF2-40B4-BE49-F238E27FC236}">
                <a16:creationId xmlns:a16="http://schemas.microsoft.com/office/drawing/2014/main" id="{FC723720-F96A-428F-8B0E-234AA1B6EFCA}"/>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7F510B17-0E0D-445C-BBC5-AA6369A01E18}"/>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452932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432B-EA6D-48E4-8361-B6DF60801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6846C468-D27B-4A0D-B3CF-A18F568036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FCFBC76A-7FF0-491D-A6BE-5493A078D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B17E47-2904-49D3-9A96-54ACB4769B8B}"/>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6" name="Footer Placeholder 5">
            <a:extLst>
              <a:ext uri="{FF2B5EF4-FFF2-40B4-BE49-F238E27FC236}">
                <a16:creationId xmlns:a16="http://schemas.microsoft.com/office/drawing/2014/main" id="{A4BE29B3-6ADC-494E-AB29-1F033D2A78AE}"/>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E4942050-5BAD-491A-8437-4C30E483719C}"/>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143009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C00316-EBAF-4510-8221-D24CB4A12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DFCE8996-23FF-4700-8A20-0351AB13A0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42CC12D2-6792-41FC-AB8A-13B29408DB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AE567-BA1A-49E7-ACF8-1D26612960EC}" type="datetimeFigureOut">
              <a:rPr lang="he-IL" smtClean="0"/>
              <a:t>כ"ב/טבת/תש"פ</a:t>
            </a:fld>
            <a:endParaRPr lang="he-IL"/>
          </a:p>
        </p:txBody>
      </p:sp>
      <p:sp>
        <p:nvSpPr>
          <p:cNvPr id="5" name="Footer Placeholder 4">
            <a:extLst>
              <a:ext uri="{FF2B5EF4-FFF2-40B4-BE49-F238E27FC236}">
                <a16:creationId xmlns:a16="http://schemas.microsoft.com/office/drawing/2014/main" id="{E9C5B8CD-F1D2-4E7D-B0C1-66AD303153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65F01A0D-D5B2-4C49-9EED-F7096D1182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2464B-FBDF-4B64-A799-084F4BAE6BF9}" type="slidenum">
              <a:rPr lang="he-IL" smtClean="0"/>
              <a:t>‹#›</a:t>
            </a:fld>
            <a:endParaRPr lang="he-IL"/>
          </a:p>
        </p:txBody>
      </p:sp>
    </p:spTree>
    <p:extLst>
      <p:ext uri="{BB962C8B-B14F-4D97-AF65-F5344CB8AC3E}">
        <p14:creationId xmlns:p14="http://schemas.microsoft.com/office/powerpoint/2010/main" val="2943943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microsoft.com/en-us/research/publication/asirra-a-captcha-that-exploits-interest-aligned-manual-image-categorization/" TargetMode="External"/><Relationship Id="rId2" Type="http://schemas.openxmlformats.org/officeDocument/2006/relationships/hyperlink" Target="https://www.kaggle.com/tongpython/cat-and-do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tongpython/cat-and-do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rxiv.org/abs/1409.155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bair.berkeley.edu/blog/2019/06/07/data_au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5DC2-AAC4-4366-A5B1-2792F7717D04}"/>
              </a:ext>
            </a:extLst>
          </p:cNvPr>
          <p:cNvSpPr>
            <a:spLocks noGrp="1"/>
          </p:cNvSpPr>
          <p:nvPr>
            <p:ph type="ctrTitle"/>
          </p:nvPr>
        </p:nvSpPr>
        <p:spPr>
          <a:xfrm>
            <a:off x="1417468" y="1894721"/>
            <a:ext cx="9144000" cy="2387600"/>
          </a:xfrm>
        </p:spPr>
        <p:txBody>
          <a:bodyPr>
            <a:noAutofit/>
          </a:bodyPr>
          <a:lstStyle/>
          <a:p>
            <a:r>
              <a:rPr lang="en-US" sz="8800" dirty="0">
                <a:cs typeface="+mn-cs"/>
              </a:rPr>
              <a:t>Dog And Cat CNN Classifier </a:t>
            </a:r>
            <a:endParaRPr lang="he-IL" sz="8800" dirty="0">
              <a:cs typeface="+mn-cs"/>
            </a:endParaRPr>
          </a:p>
        </p:txBody>
      </p:sp>
    </p:spTree>
    <p:extLst>
      <p:ext uri="{BB962C8B-B14F-4D97-AF65-F5344CB8AC3E}">
        <p14:creationId xmlns:p14="http://schemas.microsoft.com/office/powerpoint/2010/main" val="2298291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5C11D-31DE-45B0-BA47-2C1F38478C8F}"/>
              </a:ext>
            </a:extLst>
          </p:cNvPr>
          <p:cNvSpPr>
            <a:spLocks noGrp="1"/>
          </p:cNvSpPr>
          <p:nvPr>
            <p:ph type="title"/>
          </p:nvPr>
        </p:nvSpPr>
        <p:spPr/>
        <p:txBody>
          <a:bodyPr/>
          <a:lstStyle/>
          <a:p>
            <a:r>
              <a:rPr lang="en-US" b="1" dirty="0"/>
              <a:t>Third Attempt:</a:t>
            </a:r>
            <a:endParaRPr lang="he-IL" b="1" dirty="0"/>
          </a:p>
        </p:txBody>
      </p:sp>
      <p:sp>
        <p:nvSpPr>
          <p:cNvPr id="3" name="Content Placeholder 2">
            <a:extLst>
              <a:ext uri="{FF2B5EF4-FFF2-40B4-BE49-F238E27FC236}">
                <a16:creationId xmlns:a16="http://schemas.microsoft.com/office/drawing/2014/main" id="{53880951-D81E-4D31-9481-A79332C132F3}"/>
              </a:ext>
            </a:extLst>
          </p:cNvPr>
          <p:cNvSpPr>
            <a:spLocks noGrp="1"/>
          </p:cNvSpPr>
          <p:nvPr>
            <p:ph idx="1"/>
          </p:nvPr>
        </p:nvSpPr>
        <p:spPr/>
        <p:txBody>
          <a:bodyPr/>
          <a:lstStyle/>
          <a:p>
            <a:r>
              <a:rPr lang="en-US" dirty="0"/>
              <a:t>We’ll now use data augmentation for whole train set, and run it for 50 epochs with the same dropout: </a:t>
            </a:r>
          </a:p>
          <a:p>
            <a:endParaRPr lang="he-IL" dirty="0"/>
          </a:p>
        </p:txBody>
      </p:sp>
      <p:pic>
        <p:nvPicPr>
          <p:cNvPr id="5" name="Picture 4">
            <a:extLst>
              <a:ext uri="{FF2B5EF4-FFF2-40B4-BE49-F238E27FC236}">
                <a16:creationId xmlns:a16="http://schemas.microsoft.com/office/drawing/2014/main" id="{98E16647-ADFD-4000-9615-D76581E911F9}"/>
              </a:ext>
            </a:extLst>
          </p:cNvPr>
          <p:cNvPicPr>
            <a:picLocks noChangeAspect="1"/>
          </p:cNvPicPr>
          <p:nvPr/>
        </p:nvPicPr>
        <p:blipFill>
          <a:blip r:embed="rId2"/>
          <a:stretch>
            <a:fillRect/>
          </a:stretch>
        </p:blipFill>
        <p:spPr>
          <a:xfrm>
            <a:off x="3129564" y="2713037"/>
            <a:ext cx="3410645" cy="3779838"/>
          </a:xfrm>
          <a:prstGeom prst="rect">
            <a:avLst/>
          </a:prstGeom>
        </p:spPr>
      </p:pic>
      <p:pic>
        <p:nvPicPr>
          <p:cNvPr id="7" name="Picture 6">
            <a:extLst>
              <a:ext uri="{FF2B5EF4-FFF2-40B4-BE49-F238E27FC236}">
                <a16:creationId xmlns:a16="http://schemas.microsoft.com/office/drawing/2014/main" id="{CA0E2BA3-B6C5-4D51-9A2F-B1FBDB9F8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693" y="2876365"/>
            <a:ext cx="4030212" cy="3435535"/>
          </a:xfrm>
          <a:prstGeom prst="rect">
            <a:avLst/>
          </a:prstGeom>
        </p:spPr>
      </p:pic>
    </p:spTree>
    <p:extLst>
      <p:ext uri="{BB962C8B-B14F-4D97-AF65-F5344CB8AC3E}">
        <p14:creationId xmlns:p14="http://schemas.microsoft.com/office/powerpoint/2010/main" val="63871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CE447-314B-4E1F-AC06-FA7A5C33F700}"/>
              </a:ext>
            </a:extLst>
          </p:cNvPr>
          <p:cNvSpPr>
            <a:spLocks noGrp="1"/>
          </p:cNvSpPr>
          <p:nvPr>
            <p:ph type="title"/>
          </p:nvPr>
        </p:nvSpPr>
        <p:spPr/>
        <p:txBody>
          <a:bodyPr/>
          <a:lstStyle/>
          <a:p>
            <a:r>
              <a:rPr lang="en-US" b="1" dirty="0"/>
              <a:t>Results:</a:t>
            </a:r>
            <a:endParaRPr lang="he-IL" b="1" dirty="0"/>
          </a:p>
        </p:txBody>
      </p:sp>
      <p:pic>
        <p:nvPicPr>
          <p:cNvPr id="4" name="Content Placeholder 3">
            <a:extLst>
              <a:ext uri="{FF2B5EF4-FFF2-40B4-BE49-F238E27FC236}">
                <a16:creationId xmlns:a16="http://schemas.microsoft.com/office/drawing/2014/main" id="{A8B36016-A1B8-40C2-8628-7350210CDC42}"/>
              </a:ext>
            </a:extLst>
          </p:cNvPr>
          <p:cNvPicPr>
            <a:picLocks noGrp="1" noChangeAspect="1"/>
          </p:cNvPicPr>
          <p:nvPr>
            <p:ph idx="1"/>
          </p:nvPr>
        </p:nvPicPr>
        <p:blipFill>
          <a:blip r:embed="rId2"/>
          <a:stretch>
            <a:fillRect/>
          </a:stretch>
        </p:blipFill>
        <p:spPr>
          <a:xfrm>
            <a:off x="1079565" y="1690688"/>
            <a:ext cx="4191362" cy="4351338"/>
          </a:xfrm>
          <a:prstGeom prst="rect">
            <a:avLst/>
          </a:prstGeom>
        </p:spPr>
      </p:pic>
      <p:sp>
        <p:nvSpPr>
          <p:cNvPr id="5" name="TextBox 4">
            <a:extLst>
              <a:ext uri="{FF2B5EF4-FFF2-40B4-BE49-F238E27FC236}">
                <a16:creationId xmlns:a16="http://schemas.microsoft.com/office/drawing/2014/main" id="{1E9ACA05-371F-43B2-A0F3-164251FEAE70}"/>
              </a:ext>
            </a:extLst>
          </p:cNvPr>
          <p:cNvSpPr txBox="1"/>
          <p:nvPr/>
        </p:nvSpPr>
        <p:spPr>
          <a:xfrm>
            <a:off x="8842158" y="577420"/>
            <a:ext cx="2685496" cy="6740307"/>
          </a:xfrm>
          <a:prstGeom prst="rect">
            <a:avLst/>
          </a:prstGeom>
          <a:noFill/>
        </p:spPr>
        <p:txBody>
          <a:bodyPr wrap="square" rtlCol="1">
            <a:spAutoFit/>
          </a:bodyPr>
          <a:lstStyle/>
          <a:p>
            <a:r>
              <a:rPr lang="en-US" dirty="0"/>
              <a:t>we got the next measures for test set:</a:t>
            </a:r>
          </a:p>
          <a:p>
            <a:r>
              <a:rPr lang="en-US" dirty="0"/>
              <a:t>Test acc: 81.018%</a:t>
            </a:r>
          </a:p>
          <a:p>
            <a:r>
              <a:rPr lang="en-US" dirty="0"/>
              <a:t>F-measure: 0.80041</a:t>
            </a:r>
          </a:p>
          <a:p>
            <a:endParaRPr lang="en-US" dirty="0"/>
          </a:p>
          <a:p>
            <a:r>
              <a:rPr lang="en-US" dirty="0"/>
              <a:t>This is quite good in comparison to previous attempts.</a:t>
            </a:r>
          </a:p>
          <a:p>
            <a:r>
              <a:rPr lang="en-US" dirty="0"/>
              <a:t>But we notice that its quite hard for the model to fit data – we did 50 epochs and as you can see train acc is only around 80%, it means we have to make our model more complex – i.e. add more layers, in addition, at the right corner of the graph – you can see that train loss is still decreasing – which means we need more epochs</a:t>
            </a:r>
          </a:p>
          <a:p>
            <a:endParaRPr lang="en-US" dirty="0"/>
          </a:p>
          <a:p>
            <a:endParaRPr lang="he-IL" dirty="0"/>
          </a:p>
        </p:txBody>
      </p:sp>
      <p:sp>
        <p:nvSpPr>
          <p:cNvPr id="6" name="TextBox 5">
            <a:extLst>
              <a:ext uri="{FF2B5EF4-FFF2-40B4-BE49-F238E27FC236}">
                <a16:creationId xmlns:a16="http://schemas.microsoft.com/office/drawing/2014/main" id="{883686C2-D1DE-48DD-9F1D-FB8E72E301E8}"/>
              </a:ext>
            </a:extLst>
          </p:cNvPr>
          <p:cNvSpPr txBox="1"/>
          <p:nvPr/>
        </p:nvSpPr>
        <p:spPr>
          <a:xfrm>
            <a:off x="5696504" y="221764"/>
            <a:ext cx="3145654" cy="1754326"/>
          </a:xfrm>
          <a:prstGeom prst="rect">
            <a:avLst/>
          </a:prstGeom>
          <a:noFill/>
        </p:spPr>
        <p:txBody>
          <a:bodyPr wrap="square" rtlCol="1">
            <a:spAutoFit/>
          </a:bodyPr>
          <a:lstStyle/>
          <a:p>
            <a:r>
              <a:rPr lang="en-US" dirty="0"/>
              <a:t>Easy to see that even after relatively big amount of epochs – validation and train loss are still not splitting – we can see that they are both decreasing together </a:t>
            </a:r>
            <a:endParaRPr lang="he-IL" dirty="0"/>
          </a:p>
        </p:txBody>
      </p:sp>
    </p:spTree>
    <p:extLst>
      <p:ext uri="{BB962C8B-B14F-4D97-AF65-F5344CB8AC3E}">
        <p14:creationId xmlns:p14="http://schemas.microsoft.com/office/powerpoint/2010/main" val="564922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99C1F-B20F-4FDD-B182-9DCDDBB7FADE}"/>
              </a:ext>
            </a:extLst>
          </p:cNvPr>
          <p:cNvSpPr>
            <a:spLocks noGrp="1"/>
          </p:cNvSpPr>
          <p:nvPr>
            <p:ph type="title"/>
          </p:nvPr>
        </p:nvSpPr>
        <p:spPr>
          <a:xfrm>
            <a:off x="740546" y="11790"/>
            <a:ext cx="10515600" cy="1325563"/>
          </a:xfrm>
        </p:spPr>
        <p:txBody>
          <a:bodyPr/>
          <a:lstStyle/>
          <a:p>
            <a:r>
              <a:rPr lang="en-US" b="1" dirty="0"/>
              <a:t>Fourth Attempt:</a:t>
            </a:r>
            <a:endParaRPr lang="he-IL" b="1" dirty="0"/>
          </a:p>
        </p:txBody>
      </p:sp>
      <p:sp>
        <p:nvSpPr>
          <p:cNvPr id="3" name="Content Placeholder 2">
            <a:extLst>
              <a:ext uri="{FF2B5EF4-FFF2-40B4-BE49-F238E27FC236}">
                <a16:creationId xmlns:a16="http://schemas.microsoft.com/office/drawing/2014/main" id="{75BA7721-B463-44C2-B116-6F382C9DE10E}"/>
              </a:ext>
            </a:extLst>
          </p:cNvPr>
          <p:cNvSpPr>
            <a:spLocks noGrp="1"/>
          </p:cNvSpPr>
          <p:nvPr>
            <p:ph idx="1"/>
          </p:nvPr>
        </p:nvSpPr>
        <p:spPr>
          <a:xfrm>
            <a:off x="740546" y="1337353"/>
            <a:ext cx="10515600" cy="4351338"/>
          </a:xfrm>
        </p:spPr>
        <p:txBody>
          <a:bodyPr/>
          <a:lstStyle/>
          <a:p>
            <a:r>
              <a:rPr lang="en-US" dirty="0"/>
              <a:t>We’ll now add one VGG block to our model, VGG blocks are good way to make the model richer without adding too much additional weights, our architecture now:</a:t>
            </a:r>
          </a:p>
          <a:p>
            <a:endParaRPr lang="he-IL" dirty="0"/>
          </a:p>
        </p:txBody>
      </p:sp>
      <p:pic>
        <p:nvPicPr>
          <p:cNvPr id="4" name="Picture 3">
            <a:extLst>
              <a:ext uri="{FF2B5EF4-FFF2-40B4-BE49-F238E27FC236}">
                <a16:creationId xmlns:a16="http://schemas.microsoft.com/office/drawing/2014/main" id="{49CF2CA6-F069-4F20-81F1-6DCC26D934E9}"/>
              </a:ext>
            </a:extLst>
          </p:cNvPr>
          <p:cNvPicPr>
            <a:picLocks noChangeAspect="1"/>
          </p:cNvPicPr>
          <p:nvPr/>
        </p:nvPicPr>
        <p:blipFill>
          <a:blip r:embed="rId2"/>
          <a:stretch>
            <a:fillRect/>
          </a:stretch>
        </p:blipFill>
        <p:spPr>
          <a:xfrm>
            <a:off x="5548799" y="2153376"/>
            <a:ext cx="3355504" cy="4704624"/>
          </a:xfrm>
          <a:prstGeom prst="rect">
            <a:avLst/>
          </a:prstGeom>
        </p:spPr>
      </p:pic>
      <p:sp>
        <p:nvSpPr>
          <p:cNvPr id="5" name="TextBox 4">
            <a:extLst>
              <a:ext uri="{FF2B5EF4-FFF2-40B4-BE49-F238E27FC236}">
                <a16:creationId xmlns:a16="http://schemas.microsoft.com/office/drawing/2014/main" id="{4C00C0EF-62EE-4B76-A057-F24AED23081B}"/>
              </a:ext>
            </a:extLst>
          </p:cNvPr>
          <p:cNvSpPr txBox="1"/>
          <p:nvPr/>
        </p:nvSpPr>
        <p:spPr>
          <a:xfrm>
            <a:off x="8904303" y="2805344"/>
            <a:ext cx="1961965" cy="1477328"/>
          </a:xfrm>
          <a:prstGeom prst="rect">
            <a:avLst/>
          </a:prstGeom>
          <a:noFill/>
        </p:spPr>
        <p:txBody>
          <a:bodyPr wrap="square" rtlCol="1">
            <a:spAutoFit/>
          </a:bodyPr>
          <a:lstStyle/>
          <a:p>
            <a:r>
              <a:rPr lang="en-US" dirty="0"/>
              <a:t>Notice that we moved the dropout layer to our new last VGG block</a:t>
            </a:r>
            <a:endParaRPr lang="he-IL" dirty="0"/>
          </a:p>
        </p:txBody>
      </p:sp>
      <p:sp>
        <p:nvSpPr>
          <p:cNvPr id="7" name="TextBox 6">
            <a:extLst>
              <a:ext uri="{FF2B5EF4-FFF2-40B4-BE49-F238E27FC236}">
                <a16:creationId xmlns:a16="http://schemas.microsoft.com/office/drawing/2014/main" id="{3F212906-9AC1-432D-9B55-092055BDB64B}"/>
              </a:ext>
            </a:extLst>
          </p:cNvPr>
          <p:cNvSpPr txBox="1"/>
          <p:nvPr/>
        </p:nvSpPr>
        <p:spPr>
          <a:xfrm>
            <a:off x="870267" y="2824864"/>
            <a:ext cx="3586323" cy="1754326"/>
          </a:xfrm>
          <a:prstGeom prst="rect">
            <a:avLst/>
          </a:prstGeom>
          <a:noFill/>
        </p:spPr>
        <p:txBody>
          <a:bodyPr wrap="square" rtlCol="1">
            <a:spAutoFit/>
          </a:bodyPr>
          <a:lstStyle/>
          <a:p>
            <a:r>
              <a:rPr lang="en-US" dirty="0"/>
              <a:t>We’re not afraid of overfitting this time because we already seen that validation and train losses won’t split, so we now can train our model until train loss is zero – we’ll run the model for 250 epochs </a:t>
            </a:r>
            <a:endParaRPr lang="he-IL" dirty="0"/>
          </a:p>
        </p:txBody>
      </p:sp>
    </p:spTree>
    <p:extLst>
      <p:ext uri="{BB962C8B-B14F-4D97-AF65-F5344CB8AC3E}">
        <p14:creationId xmlns:p14="http://schemas.microsoft.com/office/powerpoint/2010/main" val="2756002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840A-DC09-42AD-88DD-90A52CADAD79}"/>
              </a:ext>
            </a:extLst>
          </p:cNvPr>
          <p:cNvSpPr>
            <a:spLocks noGrp="1"/>
          </p:cNvSpPr>
          <p:nvPr>
            <p:ph type="title"/>
          </p:nvPr>
        </p:nvSpPr>
        <p:spPr/>
        <p:txBody>
          <a:bodyPr/>
          <a:lstStyle/>
          <a:p>
            <a:r>
              <a:rPr lang="en-US" b="1" dirty="0"/>
              <a:t>Results:</a:t>
            </a:r>
            <a:endParaRPr lang="he-IL" b="1" dirty="0"/>
          </a:p>
        </p:txBody>
      </p:sp>
      <p:pic>
        <p:nvPicPr>
          <p:cNvPr id="4" name="Content Placeholder 3">
            <a:extLst>
              <a:ext uri="{FF2B5EF4-FFF2-40B4-BE49-F238E27FC236}">
                <a16:creationId xmlns:a16="http://schemas.microsoft.com/office/drawing/2014/main" id="{3B9E6EA2-F845-4EAB-8DF9-692DF0CB9A5F}"/>
              </a:ext>
            </a:extLst>
          </p:cNvPr>
          <p:cNvPicPr>
            <a:picLocks noGrp="1" noChangeAspect="1"/>
          </p:cNvPicPr>
          <p:nvPr>
            <p:ph idx="1"/>
          </p:nvPr>
        </p:nvPicPr>
        <p:blipFill>
          <a:blip r:embed="rId2"/>
          <a:stretch>
            <a:fillRect/>
          </a:stretch>
        </p:blipFill>
        <p:spPr>
          <a:xfrm>
            <a:off x="601863" y="1690688"/>
            <a:ext cx="4294510" cy="4351338"/>
          </a:xfrm>
          <a:prstGeom prst="rect">
            <a:avLst/>
          </a:prstGeom>
        </p:spPr>
      </p:pic>
      <p:sp>
        <p:nvSpPr>
          <p:cNvPr id="5" name="TextBox 4">
            <a:extLst>
              <a:ext uri="{FF2B5EF4-FFF2-40B4-BE49-F238E27FC236}">
                <a16:creationId xmlns:a16="http://schemas.microsoft.com/office/drawing/2014/main" id="{3D4B4451-B034-4C72-A702-1AEE013CFB56}"/>
              </a:ext>
            </a:extLst>
          </p:cNvPr>
          <p:cNvSpPr txBox="1"/>
          <p:nvPr/>
        </p:nvSpPr>
        <p:spPr>
          <a:xfrm>
            <a:off x="8176333" y="1171852"/>
            <a:ext cx="2610035" cy="646331"/>
          </a:xfrm>
          <a:prstGeom prst="rect">
            <a:avLst/>
          </a:prstGeom>
          <a:noFill/>
        </p:spPr>
        <p:txBody>
          <a:bodyPr wrap="square" rtlCol="1">
            <a:spAutoFit/>
          </a:bodyPr>
          <a:lstStyle/>
          <a:p>
            <a:r>
              <a:rPr lang="en-US" dirty="0"/>
              <a:t>We got 92.14% test acc, </a:t>
            </a:r>
          </a:p>
          <a:p>
            <a:r>
              <a:rPr lang="en-US" dirty="0"/>
              <a:t>F-measure:0.92</a:t>
            </a:r>
            <a:endParaRPr lang="he-IL" dirty="0"/>
          </a:p>
        </p:txBody>
      </p:sp>
      <p:sp>
        <p:nvSpPr>
          <p:cNvPr id="6" name="TextBox 5">
            <a:extLst>
              <a:ext uri="{FF2B5EF4-FFF2-40B4-BE49-F238E27FC236}">
                <a16:creationId xmlns:a16="http://schemas.microsoft.com/office/drawing/2014/main" id="{EC52CB67-C812-4044-A83C-A9F11CA96D40}"/>
              </a:ext>
            </a:extLst>
          </p:cNvPr>
          <p:cNvSpPr txBox="1"/>
          <p:nvPr/>
        </p:nvSpPr>
        <p:spPr>
          <a:xfrm>
            <a:off x="8176333" y="1900497"/>
            <a:ext cx="2521258" cy="3416320"/>
          </a:xfrm>
          <a:prstGeom prst="rect">
            <a:avLst/>
          </a:prstGeom>
          <a:noFill/>
        </p:spPr>
        <p:txBody>
          <a:bodyPr wrap="square" rtlCol="1">
            <a:spAutoFit/>
          </a:bodyPr>
          <a:lstStyle/>
          <a:p>
            <a:r>
              <a:rPr lang="en-US" dirty="0"/>
              <a:t>This is much better, we will stop here.</a:t>
            </a:r>
          </a:p>
          <a:p>
            <a:endParaRPr lang="en-US" dirty="0"/>
          </a:p>
          <a:p>
            <a:r>
              <a:rPr lang="en-US" dirty="0"/>
              <a:t>But we could do better - Notice that we got only to around ~93% in train acc, with more epochs we could get to 100%, and while we use data augmentation combined with dropout reg – we shouldn’t overfit</a:t>
            </a:r>
          </a:p>
        </p:txBody>
      </p:sp>
    </p:spTree>
    <p:extLst>
      <p:ext uri="{BB962C8B-B14F-4D97-AF65-F5344CB8AC3E}">
        <p14:creationId xmlns:p14="http://schemas.microsoft.com/office/powerpoint/2010/main" val="149421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BD36-E258-4941-B9C5-66ADC7CCEDB6}"/>
              </a:ext>
            </a:extLst>
          </p:cNvPr>
          <p:cNvSpPr>
            <a:spLocks noGrp="1"/>
          </p:cNvSpPr>
          <p:nvPr>
            <p:ph type="title"/>
          </p:nvPr>
        </p:nvSpPr>
        <p:spPr>
          <a:xfrm>
            <a:off x="1353106" y="2766218"/>
            <a:ext cx="10515600" cy="1325563"/>
          </a:xfrm>
        </p:spPr>
        <p:txBody>
          <a:bodyPr/>
          <a:lstStyle/>
          <a:p>
            <a:r>
              <a:rPr lang="en-US" dirty="0"/>
              <a:t>EXAMPLE ON 100 RANDOM IMAGES </a:t>
            </a:r>
            <a:br>
              <a:rPr lang="en-US" dirty="0"/>
            </a:br>
            <a:endParaRPr lang="he-IL" dirty="0"/>
          </a:p>
        </p:txBody>
      </p:sp>
    </p:spTree>
    <p:extLst>
      <p:ext uri="{BB962C8B-B14F-4D97-AF65-F5344CB8AC3E}">
        <p14:creationId xmlns:p14="http://schemas.microsoft.com/office/powerpoint/2010/main" val="3774466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2AC48-F815-4880-987A-FC5FA3380335}"/>
              </a:ext>
            </a:extLst>
          </p:cNvPr>
          <p:cNvSpPr>
            <a:spLocks noGrp="1"/>
          </p:cNvSpPr>
          <p:nvPr>
            <p:ph type="title"/>
          </p:nvPr>
        </p:nvSpPr>
        <p:spPr/>
        <p:txBody>
          <a:bodyPr/>
          <a:lstStyle/>
          <a:p>
            <a:r>
              <a:rPr lang="en-US" dirty="0"/>
              <a:t>What's Next?</a:t>
            </a:r>
            <a:endParaRPr lang="he-IL" dirty="0"/>
          </a:p>
        </p:txBody>
      </p:sp>
      <p:sp>
        <p:nvSpPr>
          <p:cNvPr id="3" name="Content Placeholder 2">
            <a:extLst>
              <a:ext uri="{FF2B5EF4-FFF2-40B4-BE49-F238E27FC236}">
                <a16:creationId xmlns:a16="http://schemas.microsoft.com/office/drawing/2014/main" id="{CC2CF2A1-B9AF-4783-8B0E-BEE93CA6F20B}"/>
              </a:ext>
            </a:extLst>
          </p:cNvPr>
          <p:cNvSpPr>
            <a:spLocks noGrp="1"/>
          </p:cNvSpPr>
          <p:nvPr>
            <p:ph idx="1"/>
          </p:nvPr>
        </p:nvSpPr>
        <p:spPr/>
        <p:txBody>
          <a:bodyPr/>
          <a:lstStyle/>
          <a:p>
            <a:r>
              <a:rPr lang="en-US" dirty="0"/>
              <a:t>We could train the model for some additional amount of epochs – its hard to say which amount because the rate</a:t>
            </a:r>
            <a:r>
              <a:rPr lang="he-IL" dirty="0"/>
              <a:t> </a:t>
            </a:r>
            <a:r>
              <a:rPr lang="en-US" dirty="0"/>
              <a:t>of loss improvement is changing, it takes more epochs to improve the loss value as the loss gets smaller</a:t>
            </a:r>
          </a:p>
          <a:p>
            <a:r>
              <a:rPr lang="en-US" dirty="0"/>
              <a:t> We could add more VGG blocks to our model to make it more complex, which should make it “stronger” – fitting to train data will happen faster</a:t>
            </a:r>
          </a:p>
          <a:p>
            <a:r>
              <a:rPr lang="en-US" dirty="0"/>
              <a:t>We could work with bigger dataset, 6K images is pretty small</a:t>
            </a:r>
            <a:endParaRPr lang="he-IL" dirty="0"/>
          </a:p>
        </p:txBody>
      </p:sp>
    </p:spTree>
    <p:extLst>
      <p:ext uri="{BB962C8B-B14F-4D97-AF65-F5344CB8AC3E}">
        <p14:creationId xmlns:p14="http://schemas.microsoft.com/office/powerpoint/2010/main" val="3157786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AC6E-D749-4D67-924A-6EED20048FE1}"/>
              </a:ext>
            </a:extLst>
          </p:cNvPr>
          <p:cNvSpPr>
            <a:spLocks noGrp="1"/>
          </p:cNvSpPr>
          <p:nvPr>
            <p:ph type="title"/>
          </p:nvPr>
        </p:nvSpPr>
        <p:spPr>
          <a:xfrm>
            <a:off x="838200" y="2766218"/>
            <a:ext cx="10515600" cy="1325563"/>
          </a:xfrm>
        </p:spPr>
        <p:txBody>
          <a:bodyPr/>
          <a:lstStyle/>
          <a:p>
            <a:r>
              <a:rPr lang="en-US" dirty="0"/>
              <a:t>                                     Q&amp;A</a:t>
            </a:r>
            <a:endParaRPr lang="he-IL" dirty="0"/>
          </a:p>
        </p:txBody>
      </p:sp>
    </p:spTree>
    <p:extLst>
      <p:ext uri="{BB962C8B-B14F-4D97-AF65-F5344CB8AC3E}">
        <p14:creationId xmlns:p14="http://schemas.microsoft.com/office/powerpoint/2010/main" val="155684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E52D-07DF-492B-8FFE-DC825FE141BB}"/>
              </a:ext>
            </a:extLst>
          </p:cNvPr>
          <p:cNvSpPr>
            <a:spLocks noGrp="1"/>
          </p:cNvSpPr>
          <p:nvPr>
            <p:ph type="title"/>
          </p:nvPr>
        </p:nvSpPr>
        <p:spPr/>
        <p:txBody>
          <a:bodyPr/>
          <a:lstStyle/>
          <a:p>
            <a:r>
              <a:rPr lang="en-US" b="1" dirty="0"/>
              <a:t>Objective</a:t>
            </a:r>
            <a:r>
              <a:rPr lang="en-US" dirty="0"/>
              <a:t>:</a:t>
            </a:r>
            <a:endParaRPr lang="he-IL" dirty="0"/>
          </a:p>
        </p:txBody>
      </p:sp>
      <p:sp>
        <p:nvSpPr>
          <p:cNvPr id="3" name="Content Placeholder 2">
            <a:extLst>
              <a:ext uri="{FF2B5EF4-FFF2-40B4-BE49-F238E27FC236}">
                <a16:creationId xmlns:a16="http://schemas.microsoft.com/office/drawing/2014/main" id="{ABB45786-8D7E-4AA7-8F9E-2D85DBFBAD24}"/>
              </a:ext>
            </a:extLst>
          </p:cNvPr>
          <p:cNvSpPr>
            <a:spLocks noGrp="1"/>
          </p:cNvSpPr>
          <p:nvPr>
            <p:ph idx="1"/>
          </p:nvPr>
        </p:nvSpPr>
        <p:spPr/>
        <p:txBody>
          <a:bodyPr/>
          <a:lstStyle/>
          <a:p>
            <a:pPr fontAlgn="base"/>
            <a:r>
              <a:rPr lang="en-US" dirty="0"/>
              <a:t>Creating a classifier which will efficiently classify between dog and cat images taken from Kaggle “</a:t>
            </a:r>
            <a:r>
              <a:rPr lang="en-US" b="1" dirty="0"/>
              <a:t>Cat and Dog</a:t>
            </a:r>
            <a:r>
              <a:rPr lang="en-US" dirty="0"/>
              <a:t>” data set [</a:t>
            </a:r>
            <a:r>
              <a:rPr lang="en-US" dirty="0">
                <a:hlinkClick r:id="rId2"/>
              </a:rPr>
              <a:t>https://www.kaggle.com/tongpython/cat-and-dog</a:t>
            </a:r>
            <a:r>
              <a:rPr lang="en-US" dirty="0"/>
              <a:t>]</a:t>
            </a:r>
          </a:p>
          <a:p>
            <a:pPr fontAlgn="base"/>
            <a:r>
              <a:rPr lang="en-US" dirty="0"/>
              <a:t>Humans classify dog and cats images successfully about 99.6% of the time [</a:t>
            </a:r>
            <a:r>
              <a:rPr lang="en-US" dirty="0">
                <a:hlinkClick r:id="rId3"/>
              </a:rPr>
              <a:t>https://www.microsoft.com/en-us/research/publication/asirra-a-captcha-that-exploits-interest-aligned-manual-image-categorization/</a:t>
            </a:r>
            <a:r>
              <a:rPr lang="en-US" dirty="0"/>
              <a:t>]</a:t>
            </a:r>
          </a:p>
          <a:p>
            <a:pPr fontAlgn="base"/>
            <a:r>
              <a:rPr lang="en-US" dirty="0"/>
              <a:t>So our main objective is to tend</a:t>
            </a:r>
            <a:r>
              <a:rPr lang="he-IL" dirty="0"/>
              <a:t> </a:t>
            </a:r>
            <a:r>
              <a:rPr lang="en-US" dirty="0"/>
              <a:t>to this efficiency </a:t>
            </a:r>
          </a:p>
          <a:p>
            <a:pPr fontAlgn="base"/>
            <a:endParaRPr lang="en-US" dirty="0"/>
          </a:p>
          <a:p>
            <a:pPr marL="0" indent="0">
              <a:buNone/>
            </a:pPr>
            <a:endParaRPr lang="he-IL" dirty="0"/>
          </a:p>
        </p:txBody>
      </p:sp>
    </p:spTree>
    <p:extLst>
      <p:ext uri="{BB962C8B-B14F-4D97-AF65-F5344CB8AC3E}">
        <p14:creationId xmlns:p14="http://schemas.microsoft.com/office/powerpoint/2010/main" val="1529058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749B3-91A3-4B17-A0C1-B13BDCD35448}"/>
              </a:ext>
            </a:extLst>
          </p:cNvPr>
          <p:cNvSpPr>
            <a:spLocks noGrp="1"/>
          </p:cNvSpPr>
          <p:nvPr>
            <p:ph type="title"/>
          </p:nvPr>
        </p:nvSpPr>
        <p:spPr/>
        <p:txBody>
          <a:bodyPr/>
          <a:lstStyle/>
          <a:p>
            <a:r>
              <a:rPr lang="en-US" b="1" dirty="0"/>
              <a:t>Data</a:t>
            </a:r>
            <a:r>
              <a:rPr lang="en-US" dirty="0"/>
              <a:t> </a:t>
            </a:r>
            <a:r>
              <a:rPr lang="en-US" b="1" dirty="0"/>
              <a:t>Set</a:t>
            </a:r>
            <a:r>
              <a:rPr lang="en-US" dirty="0"/>
              <a:t>:</a:t>
            </a:r>
            <a:endParaRPr lang="he-IL" dirty="0"/>
          </a:p>
        </p:txBody>
      </p:sp>
      <p:sp>
        <p:nvSpPr>
          <p:cNvPr id="3" name="Content Placeholder 2">
            <a:extLst>
              <a:ext uri="{FF2B5EF4-FFF2-40B4-BE49-F238E27FC236}">
                <a16:creationId xmlns:a16="http://schemas.microsoft.com/office/drawing/2014/main" id="{90BF58DA-0616-4A27-AAC5-97CC9CDFCF10}"/>
              </a:ext>
            </a:extLst>
          </p:cNvPr>
          <p:cNvSpPr>
            <a:spLocks noGrp="1"/>
          </p:cNvSpPr>
          <p:nvPr>
            <p:ph idx="1"/>
          </p:nvPr>
        </p:nvSpPr>
        <p:spPr/>
        <p:txBody>
          <a:bodyPr/>
          <a:lstStyle/>
          <a:p>
            <a:r>
              <a:rPr lang="en-US" dirty="0"/>
              <a:t>Taken from Kaggle - [</a:t>
            </a:r>
            <a:r>
              <a:rPr lang="en-US" dirty="0">
                <a:hlinkClick r:id="rId2"/>
              </a:rPr>
              <a:t>https://www.kaggle.com/tongpython/cat-and-dog</a:t>
            </a:r>
            <a:r>
              <a:rPr lang="en-US" dirty="0"/>
              <a:t>]</a:t>
            </a:r>
          </a:p>
          <a:p>
            <a:r>
              <a:rPr lang="en-US" dirty="0"/>
              <a:t>All images resolution edited to be 200X200</a:t>
            </a:r>
          </a:p>
          <a:p>
            <a:r>
              <a:rPr lang="en-US" dirty="0"/>
              <a:t>Train set contains 6003 images (2999 cats and 3004 dogs)</a:t>
            </a:r>
          </a:p>
          <a:p>
            <a:r>
              <a:rPr lang="en-US" dirty="0"/>
              <a:t>Validation set contains 2002 images (roughly 30% of train)</a:t>
            </a:r>
          </a:p>
          <a:p>
            <a:r>
              <a:rPr lang="en-US" dirty="0"/>
              <a:t>Test set is 2023 images </a:t>
            </a:r>
          </a:p>
          <a:p>
            <a:endParaRPr lang="en-US" dirty="0"/>
          </a:p>
          <a:p>
            <a:endParaRPr lang="he-IL" dirty="0"/>
          </a:p>
        </p:txBody>
      </p:sp>
    </p:spTree>
    <p:extLst>
      <p:ext uri="{BB962C8B-B14F-4D97-AF65-F5344CB8AC3E}">
        <p14:creationId xmlns:p14="http://schemas.microsoft.com/office/powerpoint/2010/main" val="2464631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EB2D0-F572-4F2A-9973-2AE5B1438888}"/>
              </a:ext>
            </a:extLst>
          </p:cNvPr>
          <p:cNvSpPr>
            <a:spLocks noGrp="1"/>
          </p:cNvSpPr>
          <p:nvPr>
            <p:ph type="title"/>
          </p:nvPr>
        </p:nvSpPr>
        <p:spPr/>
        <p:txBody>
          <a:bodyPr/>
          <a:lstStyle/>
          <a:p>
            <a:r>
              <a:rPr lang="en-US" b="1" dirty="0"/>
              <a:t>Architectural Decisions:</a:t>
            </a:r>
            <a:endParaRPr lang="he-IL" dirty="0"/>
          </a:p>
        </p:txBody>
      </p:sp>
      <p:sp>
        <p:nvSpPr>
          <p:cNvPr id="3" name="Content Placeholder 2">
            <a:extLst>
              <a:ext uri="{FF2B5EF4-FFF2-40B4-BE49-F238E27FC236}">
                <a16:creationId xmlns:a16="http://schemas.microsoft.com/office/drawing/2014/main" id="{12220D82-A92B-4ED4-AD6F-BD38180CEEF1}"/>
              </a:ext>
            </a:extLst>
          </p:cNvPr>
          <p:cNvSpPr>
            <a:spLocks noGrp="1"/>
          </p:cNvSpPr>
          <p:nvPr>
            <p:ph idx="1"/>
          </p:nvPr>
        </p:nvSpPr>
        <p:spPr/>
        <p:txBody>
          <a:bodyPr/>
          <a:lstStyle/>
          <a:p>
            <a:r>
              <a:rPr lang="en-US" dirty="0"/>
              <a:t>We’ll use the VGG model [</a:t>
            </a:r>
            <a:r>
              <a:rPr lang="en-US" dirty="0">
                <a:hlinkClick r:id="rId2"/>
              </a:rPr>
              <a:t>https://arxiv.org/abs/1409.1556</a:t>
            </a:r>
            <a:r>
              <a:rPr lang="en-US" dirty="0"/>
              <a:t>] which is known for being capable of classifying images with large accuracy</a:t>
            </a:r>
          </a:p>
          <a:p>
            <a:r>
              <a:rPr lang="en-US" dirty="0"/>
              <a:t>VGG blocks are Convolutional Layers followed – connected to a Max Pooling layer, while both kernels are usually small matrix 3X3 and 2X2 respectively, and the amount of  filters start usually from 32 and grows by powers of 2 – 64,128,etc..</a:t>
            </a:r>
          </a:p>
          <a:p>
            <a:endParaRPr lang="he-IL" dirty="0"/>
          </a:p>
        </p:txBody>
      </p:sp>
      <p:pic>
        <p:nvPicPr>
          <p:cNvPr id="5" name="Picture 4">
            <a:extLst>
              <a:ext uri="{FF2B5EF4-FFF2-40B4-BE49-F238E27FC236}">
                <a16:creationId xmlns:a16="http://schemas.microsoft.com/office/drawing/2014/main" id="{F0242DB0-50B2-4494-9581-E70DA2075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631" y="3989782"/>
            <a:ext cx="5942377" cy="2187181"/>
          </a:xfrm>
          <a:prstGeom prst="rect">
            <a:avLst/>
          </a:prstGeom>
        </p:spPr>
      </p:pic>
    </p:spTree>
    <p:extLst>
      <p:ext uri="{BB962C8B-B14F-4D97-AF65-F5344CB8AC3E}">
        <p14:creationId xmlns:p14="http://schemas.microsoft.com/office/powerpoint/2010/main" val="4028783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CF300-8E1E-4B45-ACDD-2C4A498B128B}"/>
              </a:ext>
            </a:extLst>
          </p:cNvPr>
          <p:cNvSpPr>
            <a:spLocks noGrp="1"/>
          </p:cNvSpPr>
          <p:nvPr>
            <p:ph type="title"/>
          </p:nvPr>
        </p:nvSpPr>
        <p:spPr>
          <a:xfrm>
            <a:off x="838200" y="269050"/>
            <a:ext cx="10515600" cy="1325563"/>
          </a:xfrm>
        </p:spPr>
        <p:txBody>
          <a:bodyPr/>
          <a:lstStyle/>
          <a:p>
            <a:r>
              <a:rPr lang="en-US" b="1" dirty="0"/>
              <a:t>First Attempt:</a:t>
            </a:r>
            <a:endParaRPr lang="he-IL" dirty="0"/>
          </a:p>
        </p:txBody>
      </p:sp>
      <p:sp>
        <p:nvSpPr>
          <p:cNvPr id="3" name="Content Placeholder 2">
            <a:extLst>
              <a:ext uri="{FF2B5EF4-FFF2-40B4-BE49-F238E27FC236}">
                <a16:creationId xmlns:a16="http://schemas.microsoft.com/office/drawing/2014/main" id="{7FE92C89-2E1F-4BDB-BE63-B989FCF04F45}"/>
              </a:ext>
            </a:extLst>
          </p:cNvPr>
          <p:cNvSpPr>
            <a:spLocks noGrp="1"/>
          </p:cNvSpPr>
          <p:nvPr>
            <p:ph idx="1"/>
          </p:nvPr>
        </p:nvSpPr>
        <p:spPr/>
        <p:txBody>
          <a:bodyPr/>
          <a:lstStyle/>
          <a:p>
            <a:r>
              <a:rPr lang="en-US" dirty="0"/>
              <a:t>Our first try is the next architecture:</a:t>
            </a:r>
          </a:p>
          <a:p>
            <a:endParaRPr lang="he-IL" dirty="0"/>
          </a:p>
        </p:txBody>
      </p:sp>
      <p:pic>
        <p:nvPicPr>
          <p:cNvPr id="4" name="Picture 3">
            <a:extLst>
              <a:ext uri="{FF2B5EF4-FFF2-40B4-BE49-F238E27FC236}">
                <a16:creationId xmlns:a16="http://schemas.microsoft.com/office/drawing/2014/main" id="{D53F63B7-1443-4727-98E8-215AA202B39B}"/>
              </a:ext>
            </a:extLst>
          </p:cNvPr>
          <p:cNvPicPr>
            <a:picLocks noChangeAspect="1"/>
          </p:cNvPicPr>
          <p:nvPr/>
        </p:nvPicPr>
        <p:blipFill>
          <a:blip r:embed="rId2"/>
          <a:stretch>
            <a:fillRect/>
          </a:stretch>
        </p:blipFill>
        <p:spPr>
          <a:xfrm>
            <a:off x="935855" y="2343414"/>
            <a:ext cx="4461768" cy="4309662"/>
          </a:xfrm>
          <a:prstGeom prst="rect">
            <a:avLst/>
          </a:prstGeom>
        </p:spPr>
      </p:pic>
      <p:sp>
        <p:nvSpPr>
          <p:cNvPr id="8" name="TextBox 7">
            <a:extLst>
              <a:ext uri="{FF2B5EF4-FFF2-40B4-BE49-F238E27FC236}">
                <a16:creationId xmlns:a16="http://schemas.microsoft.com/office/drawing/2014/main" id="{32C57718-8257-4AED-9221-768AE3FABDA7}"/>
              </a:ext>
            </a:extLst>
          </p:cNvPr>
          <p:cNvSpPr txBox="1"/>
          <p:nvPr/>
        </p:nvSpPr>
        <p:spPr>
          <a:xfrm>
            <a:off x="7253057" y="1825625"/>
            <a:ext cx="2698812" cy="2862322"/>
          </a:xfrm>
          <a:prstGeom prst="rect">
            <a:avLst/>
          </a:prstGeom>
          <a:noFill/>
        </p:spPr>
        <p:txBody>
          <a:bodyPr wrap="square" rtlCol="1">
            <a:spAutoFit/>
          </a:bodyPr>
          <a:lstStyle/>
          <a:p>
            <a:r>
              <a:rPr lang="en-US" dirty="0"/>
              <a:t>We’re using ADAM optimizer with </a:t>
            </a:r>
            <a:r>
              <a:rPr lang="he-IL" dirty="0"/>
              <a:t>0.001</a:t>
            </a:r>
            <a:r>
              <a:rPr lang="en-US" dirty="0"/>
              <a:t> learning rate (default rate), binary cross entropy loss function, </a:t>
            </a:r>
            <a:r>
              <a:rPr lang="en-US" dirty="0" err="1"/>
              <a:t>Relu</a:t>
            </a:r>
            <a:r>
              <a:rPr lang="en-US" dirty="0"/>
              <a:t> activation function between all layers except for</a:t>
            </a:r>
            <a:r>
              <a:rPr lang="he-IL" dirty="0"/>
              <a:t> </a:t>
            </a:r>
            <a:r>
              <a:rPr lang="en-US" dirty="0"/>
              <a:t>the logistic – final layer in which we use sigmoid function to output predicated class</a:t>
            </a:r>
            <a:endParaRPr lang="he-IL" dirty="0"/>
          </a:p>
        </p:txBody>
      </p:sp>
    </p:spTree>
    <p:extLst>
      <p:ext uri="{BB962C8B-B14F-4D97-AF65-F5344CB8AC3E}">
        <p14:creationId xmlns:p14="http://schemas.microsoft.com/office/powerpoint/2010/main" val="3022594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7C86-C6E0-417A-8C0B-FC5145914B48}"/>
              </a:ext>
            </a:extLst>
          </p:cNvPr>
          <p:cNvSpPr>
            <a:spLocks noGrp="1"/>
          </p:cNvSpPr>
          <p:nvPr>
            <p:ph type="title"/>
          </p:nvPr>
        </p:nvSpPr>
        <p:spPr/>
        <p:txBody>
          <a:bodyPr/>
          <a:lstStyle/>
          <a:p>
            <a:r>
              <a:rPr lang="en-US" b="1" dirty="0"/>
              <a:t>Results:</a:t>
            </a:r>
            <a:endParaRPr lang="he-IL" b="1" dirty="0"/>
          </a:p>
        </p:txBody>
      </p:sp>
      <p:pic>
        <p:nvPicPr>
          <p:cNvPr id="5" name="Content Placeholder 4">
            <a:extLst>
              <a:ext uri="{FF2B5EF4-FFF2-40B4-BE49-F238E27FC236}">
                <a16:creationId xmlns:a16="http://schemas.microsoft.com/office/drawing/2014/main" id="{2FD5ED4C-9AC5-4AB4-BC1C-D01F68ABFF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919" y="1376002"/>
            <a:ext cx="7735712" cy="4351338"/>
          </a:xfrm>
        </p:spPr>
      </p:pic>
      <p:sp>
        <p:nvSpPr>
          <p:cNvPr id="6" name="TextBox 5">
            <a:extLst>
              <a:ext uri="{FF2B5EF4-FFF2-40B4-BE49-F238E27FC236}">
                <a16:creationId xmlns:a16="http://schemas.microsoft.com/office/drawing/2014/main" id="{07FACCFD-14BF-47E8-88A6-CED58AFE8DE9}"/>
              </a:ext>
            </a:extLst>
          </p:cNvPr>
          <p:cNvSpPr txBox="1"/>
          <p:nvPr/>
        </p:nvSpPr>
        <p:spPr>
          <a:xfrm>
            <a:off x="6096000" y="4540356"/>
            <a:ext cx="3923930" cy="923330"/>
          </a:xfrm>
          <a:prstGeom prst="rect">
            <a:avLst/>
          </a:prstGeom>
          <a:noFill/>
        </p:spPr>
        <p:txBody>
          <a:bodyPr wrap="square" rtlCol="1">
            <a:spAutoFit/>
          </a:bodyPr>
          <a:lstStyle/>
          <a:p>
            <a:r>
              <a:rPr lang="en-US" dirty="0"/>
              <a:t>Test accuracy: 72.66%</a:t>
            </a:r>
          </a:p>
          <a:p>
            <a:r>
              <a:rPr lang="en-US" dirty="0"/>
              <a:t>F-Measure: 0.7050</a:t>
            </a:r>
          </a:p>
          <a:p>
            <a:endParaRPr lang="he-IL" dirty="0"/>
          </a:p>
        </p:txBody>
      </p:sp>
      <p:sp>
        <p:nvSpPr>
          <p:cNvPr id="7" name="TextBox 6">
            <a:extLst>
              <a:ext uri="{FF2B5EF4-FFF2-40B4-BE49-F238E27FC236}">
                <a16:creationId xmlns:a16="http://schemas.microsoft.com/office/drawing/2014/main" id="{0C2B1CA4-02BD-4ECA-9867-70F042E3F2E0}"/>
              </a:ext>
            </a:extLst>
          </p:cNvPr>
          <p:cNvSpPr txBox="1"/>
          <p:nvPr/>
        </p:nvSpPr>
        <p:spPr>
          <a:xfrm>
            <a:off x="6019060" y="1914124"/>
            <a:ext cx="2494625" cy="2585323"/>
          </a:xfrm>
          <a:prstGeom prst="rect">
            <a:avLst/>
          </a:prstGeom>
          <a:noFill/>
        </p:spPr>
        <p:txBody>
          <a:bodyPr wrap="square" rtlCol="1">
            <a:spAutoFit/>
          </a:bodyPr>
          <a:lstStyle/>
          <a:p>
            <a:r>
              <a:rPr lang="en-US" dirty="0"/>
              <a:t>Seems we got tendency to overfit the train set – even after small amount of epochs, notice how validation loss is starting to raise from the 4</a:t>
            </a:r>
            <a:r>
              <a:rPr lang="en-US" baseline="30000" dirty="0"/>
              <a:t>th</a:t>
            </a:r>
            <a:r>
              <a:rPr lang="en-US" dirty="0"/>
              <a:t> epoch, in addition, our train acc is 94.83% while test is much lower</a:t>
            </a:r>
            <a:endParaRPr lang="he-IL" dirty="0"/>
          </a:p>
        </p:txBody>
      </p:sp>
      <p:sp>
        <p:nvSpPr>
          <p:cNvPr id="8" name="TextBox 7">
            <a:extLst>
              <a:ext uri="{FF2B5EF4-FFF2-40B4-BE49-F238E27FC236}">
                <a16:creationId xmlns:a16="http://schemas.microsoft.com/office/drawing/2014/main" id="{F6B0EA0D-860B-470B-AB7E-7EA4FB90D126}"/>
              </a:ext>
            </a:extLst>
          </p:cNvPr>
          <p:cNvSpPr txBox="1"/>
          <p:nvPr/>
        </p:nvSpPr>
        <p:spPr>
          <a:xfrm>
            <a:off x="6019060" y="949885"/>
            <a:ext cx="1677879" cy="923330"/>
          </a:xfrm>
          <a:prstGeom prst="rect">
            <a:avLst/>
          </a:prstGeom>
          <a:noFill/>
        </p:spPr>
        <p:txBody>
          <a:bodyPr wrap="square" rtlCol="1">
            <a:spAutoFit/>
          </a:bodyPr>
          <a:lstStyle/>
          <a:p>
            <a:r>
              <a:rPr lang="en-US" dirty="0"/>
              <a:t>We ran the model for 7 epochs</a:t>
            </a:r>
            <a:endParaRPr lang="he-IL" dirty="0"/>
          </a:p>
        </p:txBody>
      </p:sp>
    </p:spTree>
    <p:extLst>
      <p:ext uri="{BB962C8B-B14F-4D97-AF65-F5344CB8AC3E}">
        <p14:creationId xmlns:p14="http://schemas.microsoft.com/office/powerpoint/2010/main" val="216973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22F8-584A-442C-B77E-6DDD8D5F84F3}"/>
              </a:ext>
            </a:extLst>
          </p:cNvPr>
          <p:cNvSpPr>
            <a:spLocks noGrp="1"/>
          </p:cNvSpPr>
          <p:nvPr>
            <p:ph type="title"/>
          </p:nvPr>
        </p:nvSpPr>
        <p:spPr/>
        <p:txBody>
          <a:bodyPr/>
          <a:lstStyle/>
          <a:p>
            <a:r>
              <a:rPr lang="en-US" b="1" dirty="0"/>
              <a:t>Second Attempt:</a:t>
            </a:r>
            <a:endParaRPr lang="he-IL" dirty="0"/>
          </a:p>
        </p:txBody>
      </p:sp>
      <p:sp>
        <p:nvSpPr>
          <p:cNvPr id="3" name="Content Placeholder 2">
            <a:extLst>
              <a:ext uri="{FF2B5EF4-FFF2-40B4-BE49-F238E27FC236}">
                <a16:creationId xmlns:a16="http://schemas.microsoft.com/office/drawing/2014/main" id="{B6D627D2-7E68-4FCC-964E-320A6E521C96}"/>
              </a:ext>
            </a:extLst>
          </p:cNvPr>
          <p:cNvSpPr>
            <a:spLocks noGrp="1"/>
          </p:cNvSpPr>
          <p:nvPr>
            <p:ph idx="1"/>
          </p:nvPr>
        </p:nvSpPr>
        <p:spPr/>
        <p:txBody>
          <a:bodyPr/>
          <a:lstStyle/>
          <a:p>
            <a:r>
              <a:rPr lang="en-US" dirty="0"/>
              <a:t>We’ll use the same architecture, but now with Dropout regularization – as we try to reduce overfitting to the train set, dropout layers inserted between 1</a:t>
            </a:r>
            <a:r>
              <a:rPr lang="en-US" baseline="30000" dirty="0"/>
              <a:t>st</a:t>
            </a:r>
            <a:r>
              <a:rPr lang="en-US" dirty="0"/>
              <a:t> and 3</a:t>
            </a:r>
            <a:r>
              <a:rPr lang="en-US" baseline="30000" dirty="0"/>
              <a:t>rd</a:t>
            </a:r>
            <a:r>
              <a:rPr lang="en-US" dirty="0"/>
              <a:t> VGG block</a:t>
            </a:r>
          </a:p>
          <a:p>
            <a:endParaRPr lang="en-US" dirty="0"/>
          </a:p>
        </p:txBody>
      </p:sp>
      <p:pic>
        <p:nvPicPr>
          <p:cNvPr id="4" name="Picture 3">
            <a:extLst>
              <a:ext uri="{FF2B5EF4-FFF2-40B4-BE49-F238E27FC236}">
                <a16:creationId xmlns:a16="http://schemas.microsoft.com/office/drawing/2014/main" id="{99E0C147-DC67-4B82-8E96-F90A3673E693}"/>
              </a:ext>
            </a:extLst>
          </p:cNvPr>
          <p:cNvPicPr>
            <a:picLocks noChangeAspect="1"/>
          </p:cNvPicPr>
          <p:nvPr/>
        </p:nvPicPr>
        <p:blipFill>
          <a:blip r:embed="rId2"/>
          <a:stretch>
            <a:fillRect/>
          </a:stretch>
        </p:blipFill>
        <p:spPr>
          <a:xfrm>
            <a:off x="7018909" y="2850104"/>
            <a:ext cx="2831977" cy="3502707"/>
          </a:xfrm>
          <a:prstGeom prst="rect">
            <a:avLst/>
          </a:prstGeom>
        </p:spPr>
      </p:pic>
      <p:sp>
        <p:nvSpPr>
          <p:cNvPr id="6" name="TextBox 5">
            <a:extLst>
              <a:ext uri="{FF2B5EF4-FFF2-40B4-BE49-F238E27FC236}">
                <a16:creationId xmlns:a16="http://schemas.microsoft.com/office/drawing/2014/main" id="{7A76818C-F9F3-41B7-A54F-EC617A24A1A7}"/>
              </a:ext>
            </a:extLst>
          </p:cNvPr>
          <p:cNvSpPr txBox="1"/>
          <p:nvPr/>
        </p:nvSpPr>
        <p:spPr>
          <a:xfrm>
            <a:off x="961750" y="3401129"/>
            <a:ext cx="4554245" cy="923330"/>
          </a:xfrm>
          <a:prstGeom prst="rect">
            <a:avLst/>
          </a:prstGeom>
          <a:noFill/>
        </p:spPr>
        <p:txBody>
          <a:bodyPr wrap="square" rtlCol="1">
            <a:spAutoFit/>
          </a:bodyPr>
          <a:lstStyle/>
          <a:p>
            <a:r>
              <a:rPr lang="en-US" dirty="0"/>
              <a:t>With all the same settings as before we now run the training for 10 epochs  </a:t>
            </a:r>
            <a:endParaRPr lang="he-IL" dirty="0"/>
          </a:p>
          <a:p>
            <a:endParaRPr lang="he-IL" dirty="0"/>
          </a:p>
        </p:txBody>
      </p:sp>
    </p:spTree>
    <p:extLst>
      <p:ext uri="{BB962C8B-B14F-4D97-AF65-F5344CB8AC3E}">
        <p14:creationId xmlns:p14="http://schemas.microsoft.com/office/powerpoint/2010/main" val="3311926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90FF6-7B31-4CFF-A32A-2A294CF718DC}"/>
              </a:ext>
            </a:extLst>
          </p:cNvPr>
          <p:cNvSpPr>
            <a:spLocks noGrp="1"/>
          </p:cNvSpPr>
          <p:nvPr>
            <p:ph type="title"/>
          </p:nvPr>
        </p:nvSpPr>
        <p:spPr/>
        <p:txBody>
          <a:bodyPr/>
          <a:lstStyle/>
          <a:p>
            <a:r>
              <a:rPr lang="en-US" b="1" dirty="0"/>
              <a:t>Results</a:t>
            </a:r>
            <a:r>
              <a:rPr lang="en-US" dirty="0"/>
              <a:t>:</a:t>
            </a:r>
            <a:endParaRPr lang="he-IL" dirty="0"/>
          </a:p>
        </p:txBody>
      </p:sp>
      <p:pic>
        <p:nvPicPr>
          <p:cNvPr id="4" name="Content Placeholder 3">
            <a:extLst>
              <a:ext uri="{FF2B5EF4-FFF2-40B4-BE49-F238E27FC236}">
                <a16:creationId xmlns:a16="http://schemas.microsoft.com/office/drawing/2014/main" id="{0ECC70A6-E118-40A5-B642-68EF0162DCCA}"/>
              </a:ext>
            </a:extLst>
          </p:cNvPr>
          <p:cNvPicPr>
            <a:picLocks noGrp="1" noChangeAspect="1"/>
          </p:cNvPicPr>
          <p:nvPr>
            <p:ph idx="1"/>
          </p:nvPr>
        </p:nvPicPr>
        <p:blipFill>
          <a:blip r:embed="rId3"/>
          <a:stretch>
            <a:fillRect/>
          </a:stretch>
        </p:blipFill>
        <p:spPr>
          <a:xfrm>
            <a:off x="406563" y="1690688"/>
            <a:ext cx="4667356" cy="4351338"/>
          </a:xfrm>
          <a:prstGeom prst="rect">
            <a:avLst/>
          </a:prstGeom>
        </p:spPr>
      </p:pic>
      <p:sp>
        <p:nvSpPr>
          <p:cNvPr id="5" name="TextBox 4">
            <a:extLst>
              <a:ext uri="{FF2B5EF4-FFF2-40B4-BE49-F238E27FC236}">
                <a16:creationId xmlns:a16="http://schemas.microsoft.com/office/drawing/2014/main" id="{25C37B70-F3E5-4B2F-9A4F-7EB15A219E41}"/>
              </a:ext>
            </a:extLst>
          </p:cNvPr>
          <p:cNvSpPr txBox="1"/>
          <p:nvPr/>
        </p:nvSpPr>
        <p:spPr>
          <a:xfrm>
            <a:off x="6615878" y="1690688"/>
            <a:ext cx="2574525" cy="4247317"/>
          </a:xfrm>
          <a:prstGeom prst="rect">
            <a:avLst/>
          </a:prstGeom>
          <a:noFill/>
        </p:spPr>
        <p:txBody>
          <a:bodyPr wrap="square" rtlCol="1">
            <a:spAutoFit/>
          </a:bodyPr>
          <a:lstStyle/>
          <a:p>
            <a:r>
              <a:rPr lang="en-US" dirty="0"/>
              <a:t>We got 97.58% acc in train, much less in test, quite easy to see we’re still overfitting the train data, in addition notice how validation and train losses are splitting after certain amount of epochs</a:t>
            </a:r>
          </a:p>
          <a:p>
            <a:endParaRPr lang="en-US" dirty="0"/>
          </a:p>
          <a:p>
            <a:r>
              <a:rPr lang="en-US" dirty="0"/>
              <a:t>Train acc – 75.43%, which is slightly better but still pretty low,</a:t>
            </a:r>
          </a:p>
          <a:p>
            <a:r>
              <a:rPr lang="en-US" dirty="0"/>
              <a:t>F-measure: 0.76589,</a:t>
            </a:r>
          </a:p>
          <a:p>
            <a:r>
              <a:rPr lang="en-US" dirty="0"/>
              <a:t>Overall better results but still not good enough</a:t>
            </a:r>
          </a:p>
        </p:txBody>
      </p:sp>
    </p:spTree>
    <p:extLst>
      <p:ext uri="{BB962C8B-B14F-4D97-AF65-F5344CB8AC3E}">
        <p14:creationId xmlns:p14="http://schemas.microsoft.com/office/powerpoint/2010/main" val="58876163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3698-3814-4AA8-9841-83F1BE4E1952}"/>
              </a:ext>
            </a:extLst>
          </p:cNvPr>
          <p:cNvSpPr>
            <a:spLocks noGrp="1"/>
          </p:cNvSpPr>
          <p:nvPr>
            <p:ph type="title"/>
          </p:nvPr>
        </p:nvSpPr>
        <p:spPr/>
        <p:txBody>
          <a:bodyPr/>
          <a:lstStyle/>
          <a:p>
            <a:r>
              <a:rPr lang="en-US" b="1" dirty="0"/>
              <a:t>Data augmentation:</a:t>
            </a:r>
            <a:endParaRPr lang="he-IL" b="1" dirty="0"/>
          </a:p>
        </p:txBody>
      </p:sp>
      <p:sp>
        <p:nvSpPr>
          <p:cNvPr id="3" name="Content Placeholder 2">
            <a:extLst>
              <a:ext uri="{FF2B5EF4-FFF2-40B4-BE49-F238E27FC236}">
                <a16:creationId xmlns:a16="http://schemas.microsoft.com/office/drawing/2014/main" id="{85344D26-BC2F-4066-A8A0-A99AD66D359C}"/>
              </a:ext>
            </a:extLst>
          </p:cNvPr>
          <p:cNvSpPr>
            <a:spLocks noGrp="1"/>
          </p:cNvSpPr>
          <p:nvPr>
            <p:ph idx="1"/>
          </p:nvPr>
        </p:nvSpPr>
        <p:spPr/>
        <p:txBody>
          <a:bodyPr>
            <a:normAutofit/>
          </a:bodyPr>
          <a:lstStyle/>
          <a:p>
            <a:r>
              <a:rPr lang="en-US" sz="2000" dirty="0"/>
              <a:t>Data augmentation is a strategy that enables practitioners to significantly increase the diversity of data available for training models, without actually collecting new data. Data augmentation techniques such as cropping, padding, and horizontal flipping are commonly used to train large neural networks. However, most approaches used in training neural networks only use basic types of augmentation. While neural network architectures have been investigated in depth, less focus has been put into discovering strong types of data augmentation and data augmentation policies that capture data invariances.[</a:t>
            </a:r>
            <a:r>
              <a:rPr lang="en-US" sz="2000" dirty="0">
                <a:hlinkClick r:id="rId2"/>
              </a:rPr>
              <a:t>https://bair.berkeley.edu/blog/2019/06/07/data_aug/</a:t>
            </a:r>
            <a:r>
              <a:rPr lang="en-US" sz="2000" dirty="0"/>
              <a:t>]</a:t>
            </a:r>
          </a:p>
          <a:p>
            <a:endParaRPr lang="he-IL" dirty="0"/>
          </a:p>
        </p:txBody>
      </p:sp>
      <p:pic>
        <p:nvPicPr>
          <p:cNvPr id="5" name="Picture 4">
            <a:extLst>
              <a:ext uri="{FF2B5EF4-FFF2-40B4-BE49-F238E27FC236}">
                <a16:creationId xmlns:a16="http://schemas.microsoft.com/office/drawing/2014/main" id="{C1BCEAA1-1EA4-42CA-A643-5F51D30A4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581" y="3890760"/>
            <a:ext cx="8717027" cy="2286203"/>
          </a:xfrm>
          <a:prstGeom prst="rect">
            <a:avLst/>
          </a:prstGeom>
        </p:spPr>
      </p:pic>
    </p:spTree>
    <p:extLst>
      <p:ext uri="{BB962C8B-B14F-4D97-AF65-F5344CB8AC3E}">
        <p14:creationId xmlns:p14="http://schemas.microsoft.com/office/powerpoint/2010/main" val="3626915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3221</TotalTime>
  <Words>965</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Dog And Cat CNN Classifier </vt:lpstr>
      <vt:lpstr>Objective:</vt:lpstr>
      <vt:lpstr>Data Set:</vt:lpstr>
      <vt:lpstr>Architectural Decisions:</vt:lpstr>
      <vt:lpstr>First Attempt:</vt:lpstr>
      <vt:lpstr>Results:</vt:lpstr>
      <vt:lpstr>Second Attempt:</vt:lpstr>
      <vt:lpstr>Results:</vt:lpstr>
      <vt:lpstr>Data augmentation:</vt:lpstr>
      <vt:lpstr>Third Attempt:</vt:lpstr>
      <vt:lpstr>Results:</vt:lpstr>
      <vt:lpstr>Fourth Attempt:</vt:lpstr>
      <vt:lpstr>Results:</vt:lpstr>
      <vt:lpstr>EXAMPLE ON 100 RANDOM IMAGES  </vt:lpstr>
      <vt:lpstr>What's Next?</vt:lpstr>
      <vt:lpstr>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And Cat CNN Classifier </dc:title>
  <dc:creator>evgeny vendrov</dc:creator>
  <cp:lastModifiedBy>evgeny vendrov</cp:lastModifiedBy>
  <cp:revision>31</cp:revision>
  <dcterms:created xsi:type="dcterms:W3CDTF">2020-01-15T10:13:06Z</dcterms:created>
  <dcterms:modified xsi:type="dcterms:W3CDTF">2020-01-19T07:23:38Z</dcterms:modified>
</cp:coreProperties>
</file>