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IBM Plex Sans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  <p:embeddedFont>
      <p:font typeface="IBM Plex Sa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2D4BA-85E0-45B9-AF2D-DF3E482893AC}">
  <a:tblStyle styleId="{AD42D4BA-85E0-45B9-AF2D-DF3E482893A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6.xml"/><Relationship Id="rId44" Type="http://schemas.openxmlformats.org/officeDocument/2006/relationships/font" Target="fonts/IBMPlexSansSemiBold-bold.fntdata"/><Relationship Id="rId21" Type="http://schemas.openxmlformats.org/officeDocument/2006/relationships/slide" Target="slides/slide15.xml"/><Relationship Id="rId43" Type="http://schemas.openxmlformats.org/officeDocument/2006/relationships/font" Target="fonts/IBMPlexSansSemiBold-regular.fntdata"/><Relationship Id="rId24" Type="http://schemas.openxmlformats.org/officeDocument/2006/relationships/slide" Target="slides/slide18.xml"/><Relationship Id="rId46" Type="http://schemas.openxmlformats.org/officeDocument/2006/relationships/font" Target="fonts/IBMPlexSansSemiBold-boldItalic.fntdata"/><Relationship Id="rId23" Type="http://schemas.openxmlformats.org/officeDocument/2006/relationships/slide" Target="slides/slide17.xml"/><Relationship Id="rId45" Type="http://schemas.openxmlformats.org/officeDocument/2006/relationships/font" Target="fonts/IBMPlex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BMPlexSans-italic.fntdata"/><Relationship Id="rId10" Type="http://schemas.openxmlformats.org/officeDocument/2006/relationships/slide" Target="slides/slide4.xml"/><Relationship Id="rId32" Type="http://schemas.openxmlformats.org/officeDocument/2006/relationships/font" Target="fonts/IBMPlexSans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IBMPlexSans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51eaa00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451eaa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51eaa0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451eaa00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51eaa0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451eaa00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451eaa0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f451eaa00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51eaa005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451eaa0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51eaa0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51eaa0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51eaa005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f451eaa00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451eaa0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451eaa0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451eaa005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f451eaa0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451eaa00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451eaa0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451eaa00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451eaa00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51eaa00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451eaa0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451eaa00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451eaa0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451eaa00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451eaa0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451eaa0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f451eaa005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451eaa00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f451eaa005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451eaa005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451eaa00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51eaa00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451eaa0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51eaa0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451eaa00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451eaa0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f451eaa00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51eaa0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f451eaa00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51eaa005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f451eaa0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51eaa0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f451eaa00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51eaa0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451eaa00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ans SemiBold"/>
              <a:buNone/>
              <a:defRPr b="0" i="0" sz="5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18138" y="3821531"/>
            <a:ext cx="8084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146" y="558856"/>
            <a:ext cx="2077350" cy="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581485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091367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AutoNum type="arabicPeriod"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18138" y="519113"/>
            <a:ext cx="81075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581485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9144000" cy="1238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8138" y="1685832"/>
            <a:ext cx="81075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AutoNum type="arabicPeriod"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  <a:defRPr b="0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581485" y="4588781"/>
            <a:ext cx="904922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 1">
  <p:cSld name="Заголовок | Текст — Текст (01)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None/>
              <a:defRPr b="1" i="0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>
            <a:off x="4572000" y="0"/>
            <a:ext cx="4572000" cy="2571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4572000" y="2571750"/>
            <a:ext cx="4572000" cy="25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5091356" y="519133"/>
            <a:ext cx="35109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5091356" y="3097267"/>
            <a:ext cx="35109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Заголовок | Текст — Текст — Текст (01)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4572000" y="0"/>
            <a:ext cx="4572000" cy="17139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4572000" y="1713867"/>
            <a:ext cx="4572000" cy="1713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4572000" y="3429633"/>
            <a:ext cx="4572000" cy="171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581475" y="4588781"/>
            <a:ext cx="904950" cy="1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5091356" y="519113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5091356" y="2209004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5091356" y="3947147"/>
            <a:ext cx="3510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518138" y="1274944"/>
            <a:ext cx="80841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u" sz="3600"/>
              <a:t>Bootcamp</a:t>
            </a:r>
            <a:endParaRPr sz="3600"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518138" y="3821531"/>
            <a:ext cx="8084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sz="1100"/>
              <a:t>DAX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/>
              <a:t>Как это выглядит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3557"/>
            <a:ext cx="9144001" cy="327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0" y="3080587"/>
            <a:ext cx="294900" cy="311100"/>
          </a:xfrm>
          <a:prstGeom prst="rect">
            <a:avLst/>
          </a:prstGeom>
          <a:noFill/>
          <a:ln cap="flat" cmpd="sng" w="57150">
            <a:solidFill>
              <a:srgbClr val="FDB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 sz="3300">
                <a:solidFill>
                  <a:schemeClr val="lt1"/>
                </a:solidFill>
              </a:rPr>
              <a:t>Настройка связи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88" y="1238213"/>
            <a:ext cx="7559750" cy="387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518138" y="1685832"/>
            <a:ext cx="44436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/>
              <a:t>Связи в Power BI:</a:t>
            </a:r>
            <a:endParaRPr sz="1500"/>
          </a:p>
          <a:p>
            <a:pPr indent="-26035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IBM Plex Sans"/>
              <a:buChar char="●"/>
            </a:pPr>
            <a:r>
              <a:rPr lang="ru" sz="1500"/>
              <a:t>а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втоматически ищутся;</a:t>
            </a:r>
            <a:endParaRPr sz="1500"/>
          </a:p>
          <a:p>
            <a:pPr indent="-2603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Char char="●"/>
            </a:pPr>
            <a:r>
              <a:rPr lang="ru" sz="1500"/>
              <a:t>н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айденная автоматически связь делается активной;</a:t>
            </a:r>
            <a:endParaRPr sz="1500"/>
          </a:p>
          <a:p>
            <a:pPr indent="-2603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Char char="●"/>
            </a:pPr>
            <a:r>
              <a:rPr lang="ru" sz="1500"/>
              <a:t>ч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ем-то похоже на функцию ВПР / VLOOKUP в </a:t>
            </a:r>
            <a:r>
              <a:rPr lang="ru" sz="1500"/>
              <a:t>E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xcel.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/>
              <a:t>Какие есть особенности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553" y="1350606"/>
            <a:ext cx="3943823" cy="355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518138" y="519113"/>
            <a:ext cx="81075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3) Что такое DAX?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600"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DAX?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518138" y="1685832"/>
            <a:ext cx="8107500" cy="290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AutoNum type="arabicParenR"/>
            </a:pPr>
            <a:r>
              <a:rPr lang="ru"/>
              <a:t>Алгоритм функций, похожий на Excel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/>
              <a:t>Позволяет создавать многомерные кубы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/>
              <a:t>По DAX существует много качественной документации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/>
              <a:t>Многие функции доступны из коробки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/>
              <a:t>В DAX можно делать как столбцы, так и виртуальные меры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518143" y="519125"/>
            <a:ext cx="33666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4) Что такое меры?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600">
              <a:solidFill>
                <a:srgbClr val="B187FF"/>
              </a:solidFill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405" y="0"/>
            <a:ext cx="52715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70"/>
              <a:t>Что такое меры и чем отличаются от столбцов?</a:t>
            </a:r>
            <a:endParaRPr sz="267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7488"/>
            <a:ext cx="88392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518138" y="519113"/>
            <a:ext cx="81075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5) Основные функции</a:t>
            </a:r>
            <a:endParaRPr sz="3600"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70"/>
              <a:t>Sumif/суммаесли</a:t>
            </a:r>
            <a:endParaRPr sz="2670"/>
          </a:p>
        </p:txBody>
      </p:sp>
      <p:sp>
        <p:nvSpPr>
          <p:cNvPr id="201" name="Google Shape;201;p36"/>
          <p:cNvSpPr txBox="1"/>
          <p:nvPr/>
        </p:nvSpPr>
        <p:spPr>
          <a:xfrm>
            <a:off x="687525" y="1604200"/>
            <a:ext cx="7938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SumIf​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Возможные функции в Power BI:​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CALCULATE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FILTER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25" y="3358950"/>
            <a:ext cx="6096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70"/>
              <a:t>Vlookup/ВПР</a:t>
            </a:r>
            <a:endParaRPr sz="2670"/>
          </a:p>
        </p:txBody>
      </p:sp>
      <p:sp>
        <p:nvSpPr>
          <p:cNvPr id="208" name="Google Shape;208;p37"/>
          <p:cNvSpPr txBox="1"/>
          <p:nvPr/>
        </p:nvSpPr>
        <p:spPr>
          <a:xfrm>
            <a:off x="687525" y="1604200"/>
            <a:ext cx="7938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Эта функция менее применима, чем в Excel, так как в Power BI есть связи.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ru" sz="1200">
                <a:solidFill>
                  <a:schemeClr val="dk1"/>
                </a:solidFill>
              </a:rPr>
              <a:t>RELATED – подтягивает связанные значения.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LOOKUPVALUE – аналог VLOOKUP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Related(‘Таблица’[Имя столбца]) –  возвращает значение из указанного столбца связанной таблицы. 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</a:t>
            </a: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работает только в том случае, если между таблицами есть связь.​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LOOKUPVALUE([столбец, в котором нужное значение], [столбец, по которому искать], условие поиска, альтернативный результат)​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полноценный ВПР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572000" y="519113"/>
            <a:ext cx="45720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Что такое связи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Кратность и кроссфильтрация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Что такое DAX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Что такое меры и чем они отличаются от столбцов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Основные функции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Что будет на уроке</a:t>
            </a:r>
            <a:endParaRPr sz="3600"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70"/>
              <a:t>Еще полезные функции</a:t>
            </a:r>
            <a:endParaRPr sz="2670"/>
          </a:p>
        </p:txBody>
      </p:sp>
      <p:sp>
        <p:nvSpPr>
          <p:cNvPr id="214" name="Google Shape;214;p38"/>
          <p:cNvSpPr txBox="1"/>
          <p:nvPr/>
        </p:nvSpPr>
        <p:spPr>
          <a:xfrm>
            <a:off x="687525" y="1604200"/>
            <a:ext cx="7938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1) Text​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FORMAT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2) Concatenate​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CONCATENATE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3) Sum​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Sum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4) Деление​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DIVIDE – </a:t>
            </a:r>
            <a:r>
              <a:rPr lang="ru" sz="1200">
                <a:solidFill>
                  <a:schemeClr val="dk1"/>
                </a:solidFill>
              </a:rPr>
              <a:t>лучше, так как не выдает ошибку при делении на ноль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5) </a:t>
            </a:r>
            <a:r>
              <a:rPr b="1" lang="ru" sz="1200">
                <a:solidFill>
                  <a:schemeClr val="dk1"/>
                </a:solidFill>
              </a:rPr>
              <a:t>Distinct </a:t>
            </a:r>
            <a:r>
              <a:rPr lang="ru" sz="1200">
                <a:solidFill>
                  <a:schemeClr val="dk1"/>
                </a:solidFill>
              </a:rPr>
              <a:t>- выводит уникальные значения​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If Text contains в Power Query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70"/>
              <a:t>Идентичные с Excel</a:t>
            </a:r>
            <a:endParaRPr sz="2670"/>
          </a:p>
        </p:txBody>
      </p:sp>
      <p:sp>
        <p:nvSpPr>
          <p:cNvPr id="220" name="Google Shape;220;p39"/>
          <p:cNvSpPr txBox="1"/>
          <p:nvPr/>
        </p:nvSpPr>
        <p:spPr>
          <a:xfrm>
            <a:off x="687525" y="1604200"/>
            <a:ext cx="79380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1) if​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IF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2) Concatenate​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CONCATENATE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3) Left/Right​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Left/Right</a:t>
            </a: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​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518135" y="519113"/>
            <a:ext cx="35109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ru" sz="2100"/>
              <a:t>Выводы</a:t>
            </a:r>
            <a:endParaRPr sz="2100"/>
          </a:p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4838700" y="160020"/>
            <a:ext cx="4099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Связи помогают объединять таблицы и фильтровать их показателями из другой таблицы.</a:t>
            </a:r>
            <a:endParaRPr sz="1500"/>
          </a:p>
        </p:txBody>
      </p:sp>
      <p:sp>
        <p:nvSpPr>
          <p:cNvPr id="227" name="Google Shape;227;p40"/>
          <p:cNvSpPr txBox="1"/>
          <p:nvPr>
            <p:ph idx="2" type="subTitle"/>
          </p:nvPr>
        </p:nvSpPr>
        <p:spPr>
          <a:xfrm>
            <a:off x="4838700" y="1965960"/>
            <a:ext cx="40995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lang="ru" sz="1500"/>
              <a:t>DAX помогает производить аналитический расчеты по данным.</a:t>
            </a:r>
            <a:endParaRPr b="0" sz="1500"/>
          </a:p>
        </p:txBody>
      </p:sp>
      <p:sp>
        <p:nvSpPr>
          <p:cNvPr id="228" name="Google Shape;228;p40"/>
          <p:cNvSpPr txBox="1"/>
          <p:nvPr>
            <p:ph idx="3" type="subTitle"/>
          </p:nvPr>
        </p:nvSpPr>
        <p:spPr>
          <a:xfrm>
            <a:off x="4838700" y="3649980"/>
            <a:ext cx="41604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В DAX есть возможность делать расчеты в дополнительных столбцах и виртуальные меры.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518138" y="1440180"/>
            <a:ext cx="81075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Свяжите данные из предыдущего задания через отдельный справочник Client ID так, чтобы каждая таблица фильтровала другую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Свяжите курсы валют со справочником, а справочник с Маркетинговыми данными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Рассчитайте следующие показатели и выведете из в виде карточки в отчет: количество конверсий в Краснодаре, Сочи и Москве, сумму продаж марки BMW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518138" y="519113"/>
            <a:ext cx="8107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</a:pPr>
            <a:r>
              <a:rPr lang="ru" sz="3600"/>
              <a:t>Домашнее задание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990" y="0"/>
            <a:ext cx="5527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>
            <p:ph type="title"/>
          </p:nvPr>
        </p:nvSpPr>
        <p:spPr>
          <a:xfrm>
            <a:off x="518138" y="519113"/>
            <a:ext cx="81075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Спасибо!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>
                <a:solidFill>
                  <a:srgbClr val="B187FF"/>
                </a:solidFill>
              </a:rPr>
              <a:t>Каждый день</a:t>
            </a:r>
            <a:endParaRPr sz="3600">
              <a:solidFill>
                <a:srgbClr val="B187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>
                <a:solidFill>
                  <a:srgbClr val="B187FF"/>
                </a:solidFill>
              </a:rPr>
              <a:t>вы становитесь</a:t>
            </a:r>
            <a:endParaRPr sz="3600">
              <a:solidFill>
                <a:srgbClr val="B187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>
                <a:solidFill>
                  <a:srgbClr val="B187FF"/>
                </a:solidFill>
              </a:rPr>
              <a:t>лучше :)</a:t>
            </a:r>
            <a:endParaRPr sz="3600"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518138" y="519113"/>
            <a:ext cx="81075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1) Что такое связи?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600"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518138" y="1487887"/>
            <a:ext cx="81078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"/>
              <a:t>.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Связи позволяют объединять таблицы по общему признаку.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"/>
              <a:t>.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/>
              <a:t>Н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астраиваются для конкретного столбца в каждой из связанных таблиц.</a:t>
            </a:r>
            <a:endParaRPr/>
          </a:p>
          <a:p>
            <a:pPr indent="0" lvl="0" marL="63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/>
              <a:t>Связи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518138" y="1487887"/>
            <a:ext cx="81078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51515"/>
              <a:buNone/>
            </a:pPr>
            <a:r>
              <a:t/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b="1" lang="ru"/>
              <a:t>Задача</a:t>
            </a:r>
            <a:r>
              <a:rPr lang="ru"/>
              <a:t> — построить простой прогноз продаж на будущий год по текущим клиентам.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b="1" lang="ru"/>
              <a:t>Дано</a:t>
            </a:r>
            <a:r>
              <a:rPr lang="ru"/>
              <a:t> — 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данные о фактических продажах из 1С и клиентские данные из CRM.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b="1" lang="ru"/>
              <a:t>Решение</a:t>
            </a:r>
            <a:r>
              <a:rPr lang="ru"/>
              <a:t> — 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возьм</a:t>
            </a:r>
            <a:r>
              <a:rPr lang="ru"/>
              <a:t>ём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из 1С данные по среднему чеку за период, а из CRM данные о частоте покупок.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Чтобы связать данные между собой, сдела</a:t>
            </a:r>
            <a:r>
              <a:rPr lang="ru"/>
              <a:t>ем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отдельную таблицу с уникальными названиями клиентов и </a:t>
            </a:r>
            <a:r>
              <a:rPr lang="ru"/>
              <a:t>свяжем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/>
              <a:t>её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с двумя другими.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b="1" lang="ru"/>
              <a:t>Результат</a:t>
            </a:r>
            <a:r>
              <a:rPr lang="ru"/>
              <a:t> — у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 нас получится единая база для анализа из тр</a:t>
            </a:r>
            <a:r>
              <a:rPr lang="ru"/>
              <a:t>ё</a:t>
            </a: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х таблиц, где одна вспомогательная.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/>
              <a:t>Связи: пример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Как это выглядит</a:t>
            </a:r>
            <a:endParaRPr/>
          </a:p>
        </p:txBody>
      </p:sp>
      <p:graphicFrame>
        <p:nvGraphicFramePr>
          <p:cNvPr id="119" name="Google Shape;119;p24"/>
          <p:cNvGraphicFramePr/>
          <p:nvPr/>
        </p:nvGraphicFramePr>
        <p:xfrm>
          <a:off x="3843670" y="2154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{AD42D4BA-85E0-45B9-AF2D-DF3E482893AC}</a:tableStyleId>
              </a:tblPr>
              <a:tblGrid>
                <a:gridCol w="15629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А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Б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Клиент В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AAA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24"/>
          <p:cNvGraphicFramePr/>
          <p:nvPr/>
        </p:nvGraphicFramePr>
        <p:xfrm>
          <a:off x="6584213" y="2154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{AD42D4BA-85E0-45B9-AF2D-DF3E482893AC}</a:tableStyleId>
              </a:tblPr>
              <a:tblGrid>
                <a:gridCol w="1055300"/>
                <a:gridCol w="10553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А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Раз в 6 дней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Б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Раз в 2 дня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Клиент В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Раз в 8 дней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AAA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24"/>
          <p:cNvGraphicFramePr/>
          <p:nvPr/>
        </p:nvGraphicFramePr>
        <p:xfrm>
          <a:off x="280508" y="1737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{AD42D4BA-85E0-45B9-AF2D-DF3E482893AC}</a:tableStyleId>
              </a:tblPr>
              <a:tblGrid>
                <a:gridCol w="831300"/>
                <a:gridCol w="11509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А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1000 рублей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Б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2000 рублей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А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1500 рублей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Б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3000 рублей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00B05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Клиент А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>
                          <a:solidFill>
                            <a:srgbClr val="FFFFFF"/>
                          </a:solidFill>
                        </a:rPr>
                        <a:t>900 рублей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6E32E0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Клиент В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8000 рублей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AAAAAA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4"/>
          <p:cNvSpPr txBox="1"/>
          <p:nvPr/>
        </p:nvSpPr>
        <p:spPr>
          <a:xfrm flipH="1">
            <a:off x="1044585" y="1373044"/>
            <a:ext cx="4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1С</a:t>
            </a:r>
            <a:endParaRPr sz="1400"/>
          </a:p>
        </p:txBody>
      </p:sp>
      <p:sp>
        <p:nvSpPr>
          <p:cNvPr id="123" name="Google Shape;123;p24"/>
          <p:cNvSpPr txBox="1"/>
          <p:nvPr/>
        </p:nvSpPr>
        <p:spPr>
          <a:xfrm flipH="1">
            <a:off x="3843656" y="1373052"/>
            <a:ext cx="156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Справочник</a:t>
            </a:r>
            <a:endParaRPr sz="1400"/>
          </a:p>
        </p:txBody>
      </p:sp>
      <p:sp>
        <p:nvSpPr>
          <p:cNvPr id="124" name="Google Shape;124;p24"/>
          <p:cNvSpPr txBox="1"/>
          <p:nvPr/>
        </p:nvSpPr>
        <p:spPr>
          <a:xfrm flipH="1">
            <a:off x="6857988" y="1373052"/>
            <a:ext cx="156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4"/>
          <p:cNvCxnSpPr/>
          <p:nvPr/>
        </p:nvCxnSpPr>
        <p:spPr>
          <a:xfrm rot="10800000">
            <a:off x="226297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54258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4"/>
          <p:cNvCxnSpPr/>
          <p:nvPr/>
        </p:nvCxnSpPr>
        <p:spPr>
          <a:xfrm>
            <a:off x="2262778" y="2571750"/>
            <a:ext cx="1581000" cy="0"/>
          </a:xfrm>
          <a:prstGeom prst="straightConnector1">
            <a:avLst/>
          </a:prstGeom>
          <a:noFill/>
          <a:ln cap="flat" cmpd="sng" w="9525">
            <a:solidFill>
              <a:srgbClr val="54258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5406656" y="2571750"/>
            <a:ext cx="1177500" cy="0"/>
          </a:xfrm>
          <a:prstGeom prst="straightConnector1">
            <a:avLst/>
          </a:prstGeom>
          <a:noFill/>
          <a:ln cap="flat" cmpd="sng" w="9525">
            <a:solidFill>
              <a:srgbClr val="54258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24"/>
          <p:cNvSpPr txBox="1"/>
          <p:nvPr/>
        </p:nvSpPr>
        <p:spPr>
          <a:xfrm>
            <a:off x="628650" y="3784397"/>
            <a:ext cx="80661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</a:pPr>
            <a:r>
              <a:rPr b="1" i="0" lang="ru" sz="15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Важно!</a:t>
            </a:r>
            <a:r>
              <a:rPr b="0" i="0" lang="ru" sz="15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После настройки связей вы сможете работать с данными в двух таблицах так, как будто это одна таблица.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518138" y="519113"/>
            <a:ext cx="81075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" sz="3600"/>
              <a:t>2) Кратность и кроссфильтрация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600"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518138" y="1377994"/>
            <a:ext cx="81078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b="1" lang="ru" sz="1500">
                <a:latin typeface="IBM Plex Sans"/>
                <a:ea typeface="IBM Plex Sans"/>
                <a:cs typeface="IBM Plex Sans"/>
                <a:sym typeface="IBM Plex Sans"/>
              </a:rPr>
              <a:t>Многие к одному (*:1)</a:t>
            </a:r>
            <a:r>
              <a:rPr lang="ru" sz="1500"/>
              <a:t> — н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аиболее распространенный тип кратности. У первой таблицы несколько значений, у второй только уникальн</a:t>
            </a:r>
            <a:r>
              <a:rPr lang="ru" sz="1500"/>
              <a:t>о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е значение в нужном столбце.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b="1" lang="ru" sz="1500">
                <a:latin typeface="IBM Plex Sans"/>
                <a:ea typeface="IBM Plex Sans"/>
                <a:cs typeface="IBM Plex Sans"/>
                <a:sym typeface="IBM Plex Sans"/>
              </a:rPr>
              <a:t>Один к одному (1:1)</a:t>
            </a:r>
            <a:r>
              <a:rPr lang="ru" sz="1500"/>
              <a:t> — у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 обеих таблиц в связанных столбцах только уникальные значения.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b="1" lang="ru" sz="1500">
                <a:latin typeface="IBM Plex Sans"/>
                <a:ea typeface="IBM Plex Sans"/>
                <a:cs typeface="IBM Plex Sans"/>
                <a:sym typeface="IBM Plex Sans"/>
              </a:rPr>
              <a:t>Один ко многим (1:*)</a:t>
            </a:r>
            <a:r>
              <a:rPr lang="ru" sz="1500"/>
              <a:t> — а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налогичная первой связи, только наоборот.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b="1" lang="ru" sz="1500">
                <a:latin typeface="IBM Plex Sans"/>
                <a:ea typeface="IBM Plex Sans"/>
                <a:cs typeface="IBM Plex Sans"/>
                <a:sym typeface="IBM Plex Sans"/>
              </a:rPr>
              <a:t>Многие ко многим (*:*)</a:t>
            </a:r>
            <a:r>
              <a:rPr lang="ru" sz="1500"/>
              <a:t> — 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В обоих столбцах неуникальные значения.</a:t>
            </a:r>
            <a:r>
              <a:rPr lang="ru" sz="1500"/>
              <a:t> </a:t>
            </a:r>
            <a:r>
              <a:rPr lang="ru" sz="1500">
                <a:latin typeface="IBM Plex Sans"/>
                <a:ea typeface="IBM Plex Sans"/>
                <a:cs typeface="IBM Plex Sans"/>
                <a:sym typeface="IBM Plex Sans"/>
              </a:rPr>
              <a:t>Маловероятно, что понадобится.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88603" y="389334"/>
            <a:ext cx="608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IBM Plex Sans"/>
              <a:buNone/>
            </a:pPr>
            <a:r>
              <a:rPr lang="ru"/>
              <a:t>Кратность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657" y="3123427"/>
            <a:ext cx="3750469" cy="176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518135" y="519113"/>
            <a:ext cx="35109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/>
              <a:buNone/>
            </a:pPr>
            <a:r>
              <a:rPr lang="ru"/>
              <a:t>Кросс-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BM Plex Sans"/>
              <a:buNone/>
            </a:pPr>
            <a:r>
              <a:rPr lang="ru"/>
              <a:t>фильтрация</a:t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4800600" y="519133"/>
            <a:ext cx="42126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ru" sz="1500">
                <a:latin typeface="IBM Plex Sans"/>
                <a:ea typeface="IBM Plex Sans"/>
                <a:cs typeface="IBM Plex Sans"/>
                <a:sym typeface="IBM Plex Sans"/>
              </a:rPr>
              <a:t>Однонаправленная: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lang="ru" sz="1500"/>
              <a:t>с</a:t>
            </a:r>
            <a:r>
              <a:rPr b="0" lang="ru" sz="1500">
                <a:latin typeface="IBM Plex Sans"/>
                <a:ea typeface="IBM Plex Sans"/>
                <a:cs typeface="IBM Plex Sans"/>
                <a:sym typeface="IBM Plex Sans"/>
              </a:rPr>
              <a:t>тандартный метод, когда фильтрация происходит в таблице, где значения агрегируются;</a:t>
            </a:r>
            <a:endParaRPr b="0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lang="ru" sz="1500">
                <a:latin typeface="IBM Plex Sans"/>
                <a:ea typeface="IBM Plex Sans"/>
                <a:cs typeface="IBM Plex Sans"/>
                <a:sym typeface="IBM Plex Sans"/>
              </a:rPr>
              <a:t>По умолчанию лучше делать связь однонаправленной.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800599" y="2757216"/>
            <a:ext cx="42126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ru" sz="15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Двунаправленная</a:t>
            </a:r>
            <a:endParaRPr sz="1100"/>
          </a:p>
          <a:p>
            <a:pPr indent="-152400" lvl="0" marL="25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476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ru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b="0" i="0" lang="ru" sz="15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бе таблицы обрабатываются как одна;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ru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</a:t>
            </a:r>
            <a:r>
              <a:rPr b="0" i="0" lang="ru" sz="15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ктуально для вспомогательных таблиц-справочников;</a:t>
            </a:r>
            <a:endParaRPr sz="1100"/>
          </a:p>
          <a:p>
            <a:pPr indent="-2476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ru" sz="15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0" i="0" lang="ru" sz="15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вунаправленную связь нужно настраивать осознанно, когда вы понимаете, зачем это.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