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4" r:id="rId12"/>
    <p:sldId id="265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0A6A233-C2F4-4EB0-9CF5-B7351AC60352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9E87EDB-0407-4E1F-A466-A4A251D9E4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A233-C2F4-4EB0-9CF5-B7351AC60352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7EDB-0407-4E1F-A466-A4A251D9E4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A233-C2F4-4EB0-9CF5-B7351AC60352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7EDB-0407-4E1F-A466-A4A251D9E4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A233-C2F4-4EB0-9CF5-B7351AC60352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7EDB-0407-4E1F-A466-A4A251D9E46C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A233-C2F4-4EB0-9CF5-B7351AC60352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7EDB-0407-4E1F-A466-A4A251D9E4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A233-C2F4-4EB0-9CF5-B7351AC60352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7EDB-0407-4E1F-A466-A4A251D9E4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A233-C2F4-4EB0-9CF5-B7351AC60352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7EDB-0407-4E1F-A466-A4A251D9E4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A233-C2F4-4EB0-9CF5-B7351AC60352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7EDB-0407-4E1F-A466-A4A251D9E4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A233-C2F4-4EB0-9CF5-B7351AC60352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7EDB-0407-4E1F-A466-A4A251D9E4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A233-C2F4-4EB0-9CF5-B7351AC60352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7EDB-0407-4E1F-A466-A4A251D9E4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A233-C2F4-4EB0-9CF5-B7351AC60352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7EDB-0407-4E1F-A466-A4A251D9E4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A233-C2F4-4EB0-9CF5-B7351AC60352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7EDB-0407-4E1F-A466-A4A251D9E4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A233-C2F4-4EB0-9CF5-B7351AC60352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7EDB-0407-4E1F-A466-A4A251D9E4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A233-C2F4-4EB0-9CF5-B7351AC60352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7EDB-0407-4E1F-A466-A4A251D9E4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A233-C2F4-4EB0-9CF5-B7351AC60352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7EDB-0407-4E1F-A466-A4A251D9E4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A233-C2F4-4EB0-9CF5-B7351AC60352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7EDB-0407-4E1F-A466-A4A251D9E4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A233-C2F4-4EB0-9CF5-B7351AC60352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7EDB-0407-4E1F-A466-A4A251D9E4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6A233-C2F4-4EB0-9CF5-B7351AC60352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87EDB-0407-4E1F-A466-A4A251D9E46C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Системы контроля версий.</a:t>
            </a:r>
            <a:br>
              <a:rPr lang="ru-RU" dirty="0"/>
            </a:br>
            <a:r>
              <a:rPr lang="ru-RU" dirty="0"/>
              <a:t>Какие существуют и как представлены.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036996" y="4153710"/>
            <a:ext cx="3155004" cy="3161489"/>
          </a:xfrm>
        </p:spPr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 err="1"/>
              <a:t>Зухта</a:t>
            </a:r>
            <a:r>
              <a:rPr lang="ru-RU" dirty="0"/>
              <a:t> К.М.</a:t>
            </a:r>
          </a:p>
          <a:p>
            <a:r>
              <a:rPr lang="ru-RU" dirty="0"/>
              <a:t>Медведский Е.В.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0793" y="260378"/>
            <a:ext cx="9905998" cy="1478570"/>
          </a:xfrm>
        </p:spPr>
        <p:txBody>
          <a:bodyPr/>
          <a:lstStyle/>
          <a:p>
            <a:r>
              <a:rPr lang="ru-RU" altLang="en-US"/>
              <a:t>Три состояния</a:t>
            </a: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791845" y="1407795"/>
            <a:ext cx="4283710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>
                <a:solidFill>
                  <a:schemeClr val="tx1"/>
                </a:solidFill>
                <a:latin typeface="1ba426"/>
                <a:ea typeface="1ba426"/>
              </a:rPr>
              <a:t>У </a:t>
            </a:r>
            <a:r>
              <a:rPr>
                <a:solidFill>
                  <a:schemeClr val="tx1"/>
                </a:solidFill>
                <a:latin typeface="40a64e"/>
                <a:ea typeface="40a64e"/>
              </a:rPr>
              <a:t>Git </a:t>
            </a:r>
            <a:r>
              <a:rPr>
                <a:solidFill>
                  <a:schemeClr val="tx1"/>
                </a:solidFill>
                <a:latin typeface="1ba426"/>
                <a:ea typeface="1ba426"/>
              </a:rPr>
              <a:t>есть три основных </a:t>
            </a:r>
          </a:p>
          <a:p>
            <a:r>
              <a:rPr>
                <a:solidFill>
                  <a:schemeClr val="tx1"/>
                </a:solidFill>
                <a:latin typeface="1ba426"/>
                <a:ea typeface="1ba426"/>
              </a:rPr>
              <a:t>состояния</a:t>
            </a:r>
            <a:r>
              <a:rPr>
                <a:solidFill>
                  <a:schemeClr val="tx1"/>
                </a:solidFill>
                <a:latin typeface="40a64e"/>
                <a:ea typeface="40a64e"/>
              </a:rPr>
              <a:t>, </a:t>
            </a:r>
            <a:r>
              <a:rPr>
                <a:solidFill>
                  <a:schemeClr val="tx1"/>
                </a:solidFill>
                <a:latin typeface="1ba426"/>
                <a:ea typeface="1ba426"/>
              </a:rPr>
              <a:t>в которых могут находиться ваши файлы</a:t>
            </a:r>
            <a:r>
              <a:rPr>
                <a:solidFill>
                  <a:schemeClr val="tx1"/>
                </a:solidFill>
                <a:latin typeface="40a64e"/>
                <a:ea typeface="40a64e"/>
              </a:rPr>
              <a:t>: </a:t>
            </a:r>
            <a:r>
              <a:rPr i="1">
                <a:solidFill>
                  <a:schemeClr val="tx1"/>
                </a:solidFill>
                <a:latin typeface="602b7b"/>
                <a:ea typeface="602b7b"/>
              </a:rPr>
              <a:t>изменён</a:t>
            </a:r>
            <a:r>
              <a:rPr>
                <a:solidFill>
                  <a:schemeClr val="tx1"/>
                </a:solidFill>
                <a:latin typeface="40a64e"/>
                <a:ea typeface="40a64e"/>
              </a:rPr>
              <a:t> (modified), </a:t>
            </a:r>
            <a:r>
              <a:rPr i="1">
                <a:solidFill>
                  <a:schemeClr val="tx1"/>
                </a:solidFill>
                <a:latin typeface="602b7b"/>
                <a:ea typeface="602b7b"/>
              </a:rPr>
              <a:t>индексирован </a:t>
            </a:r>
          </a:p>
          <a:p>
            <a:r>
              <a:rPr>
                <a:solidFill>
                  <a:schemeClr val="tx1"/>
                </a:solidFill>
                <a:latin typeface="40a64e"/>
                <a:ea typeface="40a64e"/>
              </a:rPr>
              <a:t>(staged) </a:t>
            </a:r>
            <a:r>
              <a:rPr>
                <a:solidFill>
                  <a:schemeClr val="tx1"/>
                </a:solidFill>
                <a:latin typeface="1ba426"/>
                <a:ea typeface="1ba426"/>
              </a:rPr>
              <a:t>и </a:t>
            </a:r>
            <a:r>
              <a:rPr i="1">
                <a:solidFill>
                  <a:schemeClr val="tx1"/>
                </a:solidFill>
                <a:latin typeface="602b7b"/>
                <a:ea typeface="602b7b"/>
              </a:rPr>
              <a:t>зафиксирован</a:t>
            </a:r>
            <a:r>
              <a:rPr>
                <a:solidFill>
                  <a:schemeClr val="tx1"/>
                </a:solidFill>
                <a:latin typeface="40a64e"/>
                <a:ea typeface="40a64e"/>
              </a:rPr>
              <a:t> (committed): </a:t>
            </a:r>
          </a:p>
          <a:p>
            <a:r>
              <a:rPr>
                <a:solidFill>
                  <a:schemeClr val="tx1"/>
                </a:solidFill>
                <a:latin typeface="40a64e"/>
                <a:ea typeface="40a64e"/>
              </a:rPr>
              <a:t>• </a:t>
            </a:r>
            <a:r>
              <a:rPr>
                <a:solidFill>
                  <a:schemeClr val="tx1"/>
                </a:solidFill>
                <a:latin typeface="1ba426"/>
                <a:ea typeface="1ba426"/>
              </a:rPr>
              <a:t>К изменённым относятся файлы</a:t>
            </a:r>
            <a:r>
              <a:rPr>
                <a:solidFill>
                  <a:schemeClr val="tx1"/>
                </a:solidFill>
                <a:latin typeface="40a64e"/>
                <a:ea typeface="40a64e"/>
              </a:rPr>
              <a:t>, </a:t>
            </a:r>
            <a:r>
              <a:rPr>
                <a:solidFill>
                  <a:schemeClr val="tx1"/>
                </a:solidFill>
                <a:latin typeface="1ba426"/>
                <a:ea typeface="1ba426"/>
              </a:rPr>
              <a:t>которые поменялись</a:t>
            </a:r>
            <a:r>
              <a:rPr>
                <a:solidFill>
                  <a:schemeClr val="tx1"/>
                </a:solidFill>
                <a:latin typeface="40a64e"/>
                <a:ea typeface="40a64e"/>
              </a:rPr>
              <a:t>, </a:t>
            </a:r>
            <a:r>
              <a:rPr>
                <a:solidFill>
                  <a:schemeClr val="tx1"/>
                </a:solidFill>
                <a:latin typeface="1ba426"/>
                <a:ea typeface="1ba426"/>
              </a:rPr>
              <a:t>но ещё не были зафиксированы</a:t>
            </a:r>
            <a:r>
              <a:rPr>
                <a:solidFill>
                  <a:schemeClr val="tx1"/>
                </a:solidFill>
                <a:latin typeface="40a64e"/>
                <a:ea typeface="40a64e"/>
              </a:rPr>
              <a:t>. </a:t>
            </a:r>
          </a:p>
          <a:p>
            <a:r>
              <a:rPr>
                <a:solidFill>
                  <a:schemeClr val="tx1"/>
                </a:solidFill>
                <a:latin typeface="40a64e"/>
                <a:ea typeface="40a64e"/>
              </a:rPr>
              <a:t>• </a:t>
            </a:r>
            <a:r>
              <a:rPr>
                <a:solidFill>
                  <a:schemeClr val="tx1"/>
                </a:solidFill>
                <a:latin typeface="1ba426"/>
                <a:ea typeface="1ba426"/>
              </a:rPr>
              <a:t>Индексированный </a:t>
            </a:r>
            <a:r>
              <a:rPr>
                <a:solidFill>
                  <a:schemeClr val="tx1"/>
                </a:solidFill>
                <a:latin typeface="40a64e"/>
                <a:ea typeface="40a64e"/>
              </a:rPr>
              <a:t>—</a:t>
            </a:r>
            <a:r>
              <a:rPr>
                <a:solidFill>
                  <a:schemeClr val="tx1"/>
                </a:solidFill>
                <a:latin typeface="1ba426"/>
                <a:ea typeface="1ba426"/>
              </a:rPr>
              <a:t> это изменённый файл в его текущей версии</a:t>
            </a:r>
            <a:r>
              <a:rPr>
                <a:solidFill>
                  <a:schemeClr val="tx1"/>
                </a:solidFill>
                <a:latin typeface="40a64e"/>
                <a:ea typeface="40a64e"/>
              </a:rPr>
              <a:t>, </a:t>
            </a:r>
            <a:r>
              <a:rPr>
                <a:solidFill>
                  <a:schemeClr val="tx1"/>
                </a:solidFill>
                <a:latin typeface="1ba426"/>
                <a:ea typeface="1ba426"/>
              </a:rPr>
              <a:t>отмеченный для </a:t>
            </a:r>
          </a:p>
          <a:p>
            <a:r>
              <a:rPr>
                <a:solidFill>
                  <a:schemeClr val="tx1"/>
                </a:solidFill>
                <a:latin typeface="1ba426"/>
                <a:ea typeface="1ba426"/>
              </a:rPr>
              <a:t>включения в следующий коммит</a:t>
            </a:r>
            <a:r>
              <a:rPr>
                <a:solidFill>
                  <a:schemeClr val="tx1"/>
                </a:solidFill>
                <a:latin typeface="40a64e"/>
                <a:ea typeface="40a64e"/>
              </a:rPr>
              <a:t>. </a:t>
            </a:r>
          </a:p>
          <a:p>
            <a:r>
              <a:rPr>
                <a:solidFill>
                  <a:schemeClr val="tx1"/>
                </a:solidFill>
                <a:latin typeface="40a64e"/>
                <a:ea typeface="40a64e"/>
              </a:rPr>
              <a:t>• </a:t>
            </a:r>
            <a:r>
              <a:rPr>
                <a:solidFill>
                  <a:schemeClr val="tx1"/>
                </a:solidFill>
                <a:latin typeface="1ba426"/>
                <a:ea typeface="1ba426"/>
              </a:rPr>
              <a:t>Зафиксированный значит</a:t>
            </a:r>
            <a:r>
              <a:rPr>
                <a:solidFill>
                  <a:schemeClr val="tx1"/>
                </a:solidFill>
                <a:latin typeface="40a64e"/>
                <a:ea typeface="40a64e"/>
              </a:rPr>
              <a:t>, </a:t>
            </a:r>
            <a:r>
              <a:rPr>
                <a:solidFill>
                  <a:schemeClr val="tx1"/>
                </a:solidFill>
                <a:latin typeface="1ba426"/>
                <a:ea typeface="1ba426"/>
              </a:rPr>
              <a:t>что файл уже сохранён в локальной базе</a:t>
            </a:r>
            <a:r>
              <a:rPr>
                <a:solidFill>
                  <a:schemeClr val="tx1"/>
                </a:solidFill>
                <a:latin typeface="40a64e"/>
                <a:ea typeface="40a64e"/>
              </a:rPr>
              <a:t>.</a:t>
            </a:r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245" y="1905000"/>
            <a:ext cx="6480175" cy="3268345"/>
          </a:xfrm>
          <a:prstGeom prst="rect">
            <a:avLst/>
          </a:prstGeom>
        </p:spPr>
      </p:pic>
      <p:sp>
        <p:nvSpPr>
          <p:cNvPr id="6" name="Текстовое поле 5"/>
          <p:cNvSpPr txBox="1"/>
          <p:nvPr/>
        </p:nvSpPr>
        <p:spPr>
          <a:xfrm>
            <a:off x="6038215" y="545401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/>
              <a:t>Рис. Рабочая копия, область индексирования и каталог </a:t>
            </a:r>
            <a:r>
              <a:rPr lang="en-AU" altLang="en-US"/>
              <a:t>Git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Основные концепции</a:t>
            </a:r>
            <a:r>
              <a:rPr lang="en-US" dirty="0"/>
              <a:t> </a:t>
            </a:r>
            <a:r>
              <a:rPr lang="ru-RU" dirty="0"/>
              <a:t>и команды </a:t>
            </a:r>
            <a:r>
              <a:rPr lang="ru-RU" dirty="0" err="1"/>
              <a:t>Git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43582" y="1546698"/>
            <a:ext cx="12821055" cy="6653719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Концепции:</a:t>
            </a:r>
          </a:p>
          <a:p>
            <a:pPr marL="0" indent="0">
              <a:buNone/>
            </a:pPr>
            <a:r>
              <a:rPr lang="ru-RU" dirty="0"/>
              <a:t>- Коммит: Снимок состояния проекта в определённый момент времени.</a:t>
            </a:r>
          </a:p>
          <a:p>
            <a:pPr marL="0" indent="0">
              <a:buNone/>
            </a:pPr>
            <a:r>
              <a:rPr lang="ru-RU" dirty="0"/>
              <a:t>- Ветка: Отдельная линия разработки, позволяющая работать над разными функциями или исправлениями.</a:t>
            </a:r>
          </a:p>
          <a:p>
            <a:pPr marL="0" indent="0">
              <a:buNone/>
            </a:pPr>
            <a:r>
              <a:rPr lang="ru-RU" dirty="0"/>
              <a:t>- Слияние: Процесс объединения изменений из одной ветки в другую.</a:t>
            </a:r>
          </a:p>
          <a:p>
            <a:pPr marL="0" indent="0">
              <a:buNone/>
            </a:pPr>
            <a:r>
              <a:rPr lang="ru-RU" dirty="0"/>
              <a:t>- Удалённый репозиторий: Репозиторий, находящийся на сервере (например, </a:t>
            </a:r>
            <a:r>
              <a:rPr lang="ru-RU" dirty="0" err="1"/>
              <a:t>GitHub</a:t>
            </a:r>
            <a:r>
              <a:rPr lang="ru-RU" dirty="0"/>
              <a:t>, </a:t>
            </a:r>
            <a:r>
              <a:rPr lang="ru-RU" dirty="0" err="1"/>
              <a:t>GitLab</a:t>
            </a:r>
            <a:r>
              <a:rPr lang="ru-RU" dirty="0"/>
              <a:t>).</a:t>
            </a:r>
          </a:p>
          <a:p>
            <a:r>
              <a:rPr lang="ru-RU" dirty="0" err="1"/>
              <a:t>Комманды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en-US" dirty="0"/>
              <a:t> git </a:t>
            </a:r>
            <a:r>
              <a:rPr lang="en-US" dirty="0" err="1"/>
              <a:t>init</a:t>
            </a:r>
            <a:r>
              <a:rPr lang="ru-RU" dirty="0"/>
              <a:t> -  Инициализация репозитория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git clone &lt;</a:t>
            </a:r>
            <a:r>
              <a:rPr lang="en-US" dirty="0" err="1"/>
              <a:t>url</a:t>
            </a:r>
            <a:r>
              <a:rPr lang="en-US" dirty="0"/>
              <a:t>&gt;</a:t>
            </a:r>
            <a:r>
              <a:rPr lang="ru-RU" dirty="0"/>
              <a:t> - Клонирование репозитория</a:t>
            </a:r>
          </a:p>
          <a:p>
            <a:pPr marL="0" indent="0">
              <a:buNone/>
            </a:pPr>
            <a:r>
              <a:rPr lang="en-US" dirty="0"/>
              <a:t> git add &lt;file&gt;</a:t>
            </a:r>
            <a:r>
              <a:rPr lang="ru-RU" dirty="0"/>
              <a:t> - Добавление изменений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commit</a:t>
            </a:r>
            <a:r>
              <a:rPr lang="ru-RU" dirty="0"/>
              <a:t> -m "Сообщение коммита« - Фиксация изменений</a:t>
            </a:r>
          </a:p>
          <a:p>
            <a:pPr marL="0" indent="0">
              <a:buNone/>
            </a:pPr>
            <a:r>
              <a:rPr lang="en-US" dirty="0"/>
              <a:t> git push</a:t>
            </a:r>
            <a:r>
              <a:rPr lang="ru-RU" dirty="0"/>
              <a:t> - Отправка изменений в удалённый репозиторий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528983"/>
            <a:ext cx="9905998" cy="1478570"/>
          </a:xfrm>
        </p:spPr>
        <p:txBody>
          <a:bodyPr/>
          <a:lstStyle/>
          <a:p>
            <a:r>
              <a:rPr lang="ru-RU" altLang="en-US">
                <a:sym typeface="+mn-ea"/>
              </a:rPr>
              <a:t>GitHub</a:t>
            </a:r>
            <a:r>
              <a:rPr lang="en-AU" altLang="ru-RU">
                <a:sym typeface="+mn-ea"/>
              </a:rPr>
              <a:t> </a:t>
            </a:r>
            <a:r>
              <a:rPr lang="ru-RU" altLang="ru-RU">
                <a:sym typeface="+mn-ea"/>
              </a:rPr>
              <a:t>и </a:t>
            </a:r>
            <a:r>
              <a:rPr lang="en-AU" altLang="ru-RU">
                <a:sym typeface="+mn-ea"/>
              </a:rPr>
              <a:t>Gitlab</a:t>
            </a:r>
            <a:endParaRPr lang="en-AU" altLang="ru-RU" dirty="0">
              <a:sym typeface="+mn-ea"/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991870" y="2169795"/>
            <a:ext cx="4064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/>
              <a:t>GitHub и </a:t>
            </a:r>
            <a:r>
              <a:rPr lang="en-AU" altLang="en-US"/>
              <a:t>GitLab</a:t>
            </a:r>
            <a:r>
              <a:rPr lang="ru-RU" altLang="en-US"/>
              <a:t>- это крупнейший сервис для хостинга и совместной работы над IT-проектами на основе системы контроля версий Git.</a:t>
            </a:r>
          </a:p>
        </p:txBody>
      </p:sp>
      <p:pic>
        <p:nvPicPr>
          <p:cNvPr id="8" name="Изображение 7"/>
          <p:cNvPicPr/>
          <p:nvPr/>
        </p:nvPicPr>
        <p:blipFill>
          <a:blip r:embed="rId2"/>
        </p:blipFill>
        <p:spPr>
          <a:xfrm>
            <a:off x="6216650" y="1918335"/>
            <a:ext cx="4933950" cy="24669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 err="1"/>
              <a:t>GitHub</a:t>
            </a:r>
            <a:endParaRPr lang="en-AU" altLang="en-US" dirty="0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1141412" y="1585609"/>
            <a:ext cx="9905999" cy="4205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en-US" dirty="0"/>
              <a:t> </a:t>
            </a:r>
          </a:p>
          <a:p>
            <a:r>
              <a:rPr lang="ru-RU" altLang="en-US" dirty="0"/>
              <a:t>Основан: 2008 год. </a:t>
            </a:r>
          </a:p>
          <a:p>
            <a:r>
              <a:rPr lang="ru-RU" altLang="en-US" dirty="0"/>
              <a:t>Владельцы: Microsoft. </a:t>
            </a:r>
          </a:p>
          <a:p>
            <a:r>
              <a:rPr lang="ru-RU" altLang="en-US" dirty="0"/>
              <a:t>Основные функции: Хостинг репозиториев, система контроля версий </a:t>
            </a:r>
            <a:r>
              <a:rPr lang="ru-RU" altLang="en-US" dirty="0" err="1"/>
              <a:t>Git</a:t>
            </a:r>
            <a:r>
              <a:rPr lang="ru-RU" altLang="en-US" dirty="0"/>
              <a:t>, </a:t>
            </a:r>
            <a:r>
              <a:rPr lang="ru-RU" altLang="en-US" dirty="0" err="1"/>
              <a:t>GitHub</a:t>
            </a:r>
            <a:r>
              <a:rPr lang="ru-RU" altLang="en-US" dirty="0"/>
              <a:t> </a:t>
            </a:r>
            <a:r>
              <a:rPr lang="ru-RU" altLang="en-US" dirty="0" err="1"/>
              <a:t>Actions</a:t>
            </a:r>
            <a:r>
              <a:rPr lang="ru-RU" altLang="en-US" dirty="0"/>
              <a:t> для CI/CD, </a:t>
            </a:r>
            <a:r>
              <a:rPr lang="ru-RU" altLang="en-US" dirty="0" err="1"/>
              <a:t>GitHub</a:t>
            </a:r>
            <a:r>
              <a:rPr lang="ru-RU" altLang="en-US" dirty="0"/>
              <a:t> </a:t>
            </a:r>
            <a:r>
              <a:rPr lang="ru-RU" altLang="en-US" dirty="0" err="1"/>
              <a:t>Pages</a:t>
            </a:r>
            <a:r>
              <a:rPr lang="ru-RU" altLang="en-US" dirty="0"/>
              <a:t> для хостинга статических сайтов, </a:t>
            </a:r>
            <a:r>
              <a:rPr lang="ru-RU" altLang="en-US" dirty="0" err="1"/>
              <a:t>GitHub</a:t>
            </a:r>
            <a:r>
              <a:rPr lang="ru-RU" altLang="en-US" dirty="0"/>
              <a:t> </a:t>
            </a:r>
            <a:r>
              <a:rPr lang="ru-RU" altLang="en-US" dirty="0" err="1"/>
              <a:t>Codespaces</a:t>
            </a:r>
            <a:r>
              <a:rPr lang="ru-RU" altLang="en-US" dirty="0"/>
              <a:t> для облачных сред разработки. </a:t>
            </a:r>
          </a:p>
          <a:p>
            <a:r>
              <a:rPr lang="ru-RU" altLang="en-US" dirty="0"/>
              <a:t>Преимущества: Широкая интеграция с другими сервисами, большая пользовательская база, множество открытых проектов. </a:t>
            </a:r>
          </a:p>
        </p:txBody>
      </p:sp>
      <p:pic>
        <p:nvPicPr>
          <p:cNvPr id="1026" name="Picture 2" descr="GitHub Logo and symbol, meaning, history, PNG, brand">
            <a:extLst>
              <a:ext uri="{FF2B5EF4-FFF2-40B4-BE49-F238E27FC236}">
                <a16:creationId xmlns:a16="http://schemas.microsoft.com/office/drawing/2014/main" id="{51082EDE-9401-834B-2ED9-21EDD8C9E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468" y="350162"/>
            <a:ext cx="5214026" cy="293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67F2FD-B3A6-F36C-B5BD-1FCC98885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GitLab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EF2323-8C10-AE51-856E-ED59DC981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Основан: 2011 год. </a:t>
            </a:r>
          </a:p>
          <a:p>
            <a:r>
              <a:rPr lang="ru-RU" dirty="0"/>
              <a:t>Владельцы: </a:t>
            </a:r>
            <a:r>
              <a:rPr lang="ru-RU" dirty="0" err="1"/>
              <a:t>GitLab</a:t>
            </a:r>
            <a:r>
              <a:rPr lang="ru-RU" dirty="0"/>
              <a:t> Inc. </a:t>
            </a:r>
          </a:p>
          <a:p>
            <a:r>
              <a:rPr lang="ru-RU" dirty="0"/>
              <a:t>Основные функции: Хостинг репозиториев, система контроля версий </a:t>
            </a:r>
            <a:r>
              <a:rPr lang="ru-RU" dirty="0" err="1"/>
              <a:t>Git</a:t>
            </a:r>
            <a:r>
              <a:rPr lang="ru-RU" dirty="0"/>
              <a:t>, встроенные CI/CD инструменты, </a:t>
            </a:r>
            <a:r>
              <a:rPr lang="ru-RU" dirty="0" err="1"/>
              <a:t>GitLab</a:t>
            </a:r>
            <a:r>
              <a:rPr lang="ru-RU" dirty="0"/>
              <a:t> </a:t>
            </a:r>
            <a:r>
              <a:rPr lang="ru-RU" dirty="0" err="1"/>
              <a:t>Pages</a:t>
            </a:r>
            <a:r>
              <a:rPr lang="ru-RU" dirty="0"/>
              <a:t> для хостинга статических сайтов, возможность установки на собственные серверы (</a:t>
            </a:r>
            <a:r>
              <a:rPr lang="ru-RU" dirty="0" err="1"/>
              <a:t>self-hosted</a:t>
            </a:r>
            <a:r>
              <a:rPr lang="ru-RU" dirty="0"/>
              <a:t>). </a:t>
            </a:r>
          </a:p>
          <a:p>
            <a:r>
              <a:rPr lang="ru-RU" dirty="0"/>
              <a:t>Преимущества: Полный </a:t>
            </a:r>
            <a:r>
              <a:rPr lang="ru-RU" dirty="0" err="1"/>
              <a:t>DevOps</a:t>
            </a:r>
            <a:r>
              <a:rPr lang="ru-RU" dirty="0"/>
              <a:t> цикл в одном инструменте, гибкость в настройке, возможность использования как облачного сервиса, так и установки на собственные серверы.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06E4B4-93B1-5588-0011-B5A87CCEA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182" y="915988"/>
            <a:ext cx="3876675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584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6337F6-F6FF-A531-ADEE-366E192B8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различия </a:t>
            </a:r>
            <a:r>
              <a:rPr lang="en-US" dirty="0"/>
              <a:t>GITHUB </a:t>
            </a:r>
            <a:r>
              <a:rPr lang="ru-RU" dirty="0"/>
              <a:t>и </a:t>
            </a:r>
            <a:r>
              <a:rPr lang="en-US" dirty="0"/>
              <a:t>GITLAB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60EA19-CF72-9E1C-C5BE-27F8E5A6F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578" y="1741250"/>
            <a:ext cx="8219873" cy="4727643"/>
          </a:xfrm>
        </p:spPr>
        <p:txBody>
          <a:bodyPr>
            <a:normAutofit fontScale="92500" lnSpcReduction="20000"/>
          </a:bodyPr>
          <a:lstStyle/>
          <a:p>
            <a:r>
              <a:rPr lang="ru-RU" dirty="0" err="1"/>
              <a:t>GitHub</a:t>
            </a:r>
            <a:r>
              <a:rPr lang="ru-RU" dirty="0"/>
              <a:t> имеет более широкую интеграцию с другими сервисами Microsoft и сторонними инструментами. </a:t>
            </a:r>
          </a:p>
          <a:p>
            <a:r>
              <a:rPr lang="ru-RU" dirty="0" err="1"/>
              <a:t>GitLab</a:t>
            </a:r>
            <a:r>
              <a:rPr lang="ru-RU" dirty="0"/>
              <a:t> предлагает более комплексное решение для </a:t>
            </a:r>
            <a:r>
              <a:rPr lang="ru-RU" dirty="0" err="1"/>
              <a:t>DevOps</a:t>
            </a:r>
            <a:r>
              <a:rPr lang="ru-RU" dirty="0"/>
              <a:t>, включая встроенные CI/CD инструменты и возможность </a:t>
            </a:r>
            <a:r>
              <a:rPr lang="ru-RU" dirty="0" err="1"/>
              <a:t>self-hosted</a:t>
            </a:r>
            <a:r>
              <a:rPr lang="ru-RU" dirty="0"/>
              <a:t> установки. </a:t>
            </a:r>
          </a:p>
          <a:p>
            <a:r>
              <a:rPr lang="ru-RU" dirty="0"/>
              <a:t>Цены и лицензии: </a:t>
            </a:r>
          </a:p>
          <a:p>
            <a:r>
              <a:rPr lang="ru-RU" dirty="0" err="1"/>
              <a:t>GitHub</a:t>
            </a:r>
            <a:r>
              <a:rPr lang="ru-RU" dirty="0"/>
              <a:t> предлагает бесплатные и платные тарифы, с бесплатными публичными репозиториями и ограниченными приватными репозиториями. </a:t>
            </a:r>
          </a:p>
          <a:p>
            <a:r>
              <a:rPr lang="ru-RU" dirty="0" err="1"/>
              <a:t>GitLab</a:t>
            </a:r>
            <a:r>
              <a:rPr lang="ru-RU" dirty="0"/>
              <a:t> также имеет бесплатные и платные тарифы, но предоставляет больше возможностей в бесплатной версии, включая приватные репозитории и CI/CD.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7E73BDF-8DF0-F9DC-20ED-99FEA58CA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373" y="4116961"/>
            <a:ext cx="3080627" cy="205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418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Что такое система контроля версий?</a:t>
            </a:r>
          </a:p>
          <a:p>
            <a:pPr marL="0" indent="0">
              <a:buNone/>
            </a:pPr>
            <a:r>
              <a:rPr lang="ru-RU" dirty="0"/>
              <a:t>- Это инструмент, позволяющий отслеживать изменения в файлах и координировать работу нескольких людей над проектом.</a:t>
            </a:r>
          </a:p>
          <a:p>
            <a:r>
              <a:rPr lang="ru-RU" dirty="0"/>
              <a:t>Значение СКВ:</a:t>
            </a:r>
          </a:p>
          <a:p>
            <a:pPr marL="0" indent="0">
              <a:buNone/>
            </a:pPr>
            <a:r>
              <a:rPr lang="ru-RU" dirty="0"/>
              <a:t>  - Упрощение совместной работы.</a:t>
            </a:r>
          </a:p>
          <a:p>
            <a:pPr marL="0" indent="0">
              <a:buNone/>
            </a:pPr>
            <a:r>
              <a:rPr lang="ru-RU" dirty="0"/>
              <a:t>  - Обеспечение сохранности и доступности истории изменений.</a:t>
            </a:r>
          </a:p>
          <a:p>
            <a:pPr marL="0" indent="0">
              <a:buNone/>
            </a:pPr>
            <a:r>
              <a:rPr lang="ru-RU" dirty="0"/>
              <a:t>  - Упрощение процесса отката к предыдущим версиям.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Зачем нужны СКВ(системы контроля версий)?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- История изменений: Ведение полного журнала всех изменений.</a:t>
            </a:r>
          </a:p>
          <a:p>
            <a:pPr marL="0" indent="0">
              <a:buNone/>
            </a:pPr>
            <a:r>
              <a:rPr lang="ru-RU" dirty="0"/>
              <a:t>- Совместная работа: Разработчики могут одновременно работать над одним проектом.</a:t>
            </a:r>
          </a:p>
          <a:p>
            <a:pPr marL="0" indent="0">
              <a:buNone/>
            </a:pPr>
            <a:r>
              <a:rPr lang="ru-RU" dirty="0"/>
              <a:t>- Безопасность: Защита от потери данных и возможность восстановления.</a:t>
            </a:r>
          </a:p>
          <a:p>
            <a:pPr marL="0" indent="0">
              <a:buNone/>
            </a:pPr>
            <a:r>
              <a:rPr lang="ru-RU" dirty="0"/>
              <a:t>- Управление версиями: Возможность выпускать стабильные версии продукта.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Основные типы систем контроля версий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ru-RU" dirty="0"/>
              <a:t>Локальные системы контроля версий</a:t>
            </a:r>
          </a:p>
          <a:p>
            <a:pPr marL="0" indent="0">
              <a:buNone/>
            </a:pPr>
            <a:r>
              <a:rPr lang="ru-RU" dirty="0"/>
              <a:t>2.  Централизованные системы контроля версий</a:t>
            </a:r>
          </a:p>
          <a:p>
            <a:pPr marL="0" indent="0">
              <a:buNone/>
            </a:pPr>
            <a:r>
              <a:rPr lang="ru-RU" dirty="0"/>
              <a:t>3.  Распределённые системы контроля версий</a:t>
            </a:r>
          </a:p>
          <a:p>
            <a:pPr marL="0" indent="0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Локальные системы контроля версий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 Все версии хранятся на локальной машине.</a:t>
            </a:r>
          </a:p>
          <a:p>
            <a:pPr marL="0" indent="0">
              <a:buNone/>
            </a:pPr>
            <a:r>
              <a:rPr lang="ru-RU" dirty="0"/>
              <a:t>   - Пример: RCS (</a:t>
            </a:r>
            <a:r>
              <a:rPr lang="ru-RU" dirty="0" err="1"/>
              <a:t>Revision</a:t>
            </a:r>
            <a:r>
              <a:rPr lang="ru-RU" dirty="0"/>
              <a:t> Control System).</a:t>
            </a:r>
          </a:p>
          <a:p>
            <a:pPr marL="0" indent="0">
              <a:buNone/>
            </a:pPr>
            <a:r>
              <a:rPr lang="ru-RU" dirty="0"/>
              <a:t>   - Плюсы: Простота использования, отсутствие зависимости от сети.</a:t>
            </a:r>
          </a:p>
          <a:p>
            <a:pPr marL="0" indent="0">
              <a:buNone/>
            </a:pPr>
            <a:r>
              <a:rPr lang="ru-RU" dirty="0"/>
              <a:t>  - Минусы: Отсутствие совместной работы, низкая степень защиты данных.</a:t>
            </a:r>
          </a:p>
        </p:txBody>
      </p:sp>
      <p:pic>
        <p:nvPicPr>
          <p:cNvPr id="1026" name="Picture 2" descr="Programming Term - RCS - Revision Control System - 3D image Stock  Illustration | Adobe Sto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189" y="4942935"/>
            <a:ext cx="2669666" cy="178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Централизованные системы контроля версий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Все данные хранятся на центральном сервере.</a:t>
            </a:r>
          </a:p>
          <a:p>
            <a:pPr marL="0" indent="0">
              <a:buNone/>
            </a:pPr>
            <a:r>
              <a:rPr lang="ru-RU" dirty="0"/>
              <a:t>  - Пример: SVN (</a:t>
            </a:r>
            <a:r>
              <a:rPr lang="ru-RU" dirty="0" err="1"/>
              <a:t>Subversion</a:t>
            </a:r>
            <a:r>
              <a:rPr lang="ru-RU" dirty="0"/>
              <a:t>).</a:t>
            </a:r>
          </a:p>
          <a:p>
            <a:pPr marL="0" indent="0">
              <a:buNone/>
            </a:pPr>
            <a:r>
              <a:rPr lang="ru-RU" dirty="0"/>
              <a:t>  - Плюсы: Централизованное управление, легче администрировать.</a:t>
            </a:r>
          </a:p>
          <a:p>
            <a:pPr marL="0" indent="0">
              <a:buNone/>
            </a:pPr>
            <a:r>
              <a:rPr lang="ru-RU" dirty="0"/>
              <a:t>  - Минусы: Зависимость от сервера, возможные конфликты при параллельной работе.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486" y="5386388"/>
            <a:ext cx="56578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Распределённые системы контроля версий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Каждая копия репозитория содержит полную историю.</a:t>
            </a:r>
          </a:p>
          <a:p>
            <a:pPr marL="0" indent="0">
              <a:buNone/>
            </a:pPr>
            <a:r>
              <a:rPr lang="ru-RU" dirty="0"/>
              <a:t>   - Пример: </a:t>
            </a:r>
            <a:r>
              <a:rPr lang="ru-RU" dirty="0" err="1"/>
              <a:t>Git</a:t>
            </a:r>
            <a:r>
              <a:rPr lang="ru-RU" dirty="0"/>
              <a:t>, </a:t>
            </a:r>
            <a:r>
              <a:rPr lang="ru-RU" dirty="0" err="1"/>
              <a:t>Mercurial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   - Плюсы: Высокая степень автономности, возможность работы без подключения к интернету.</a:t>
            </a:r>
          </a:p>
          <a:p>
            <a:pPr marL="0" indent="0">
              <a:buNone/>
            </a:pPr>
            <a:r>
              <a:rPr lang="ru-RU" dirty="0"/>
              <a:t>   - Минусы: Более сложное управление, требуется больше ресурсов.</a:t>
            </a:r>
          </a:p>
        </p:txBody>
      </p:sp>
      <p:pic>
        <p:nvPicPr>
          <p:cNvPr id="3074" name="Picture 2" descr="What is the Difference between Mercurial and Git - Developers, Designers &amp;  Freelancers - FreelancingG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950" y="5030119"/>
            <a:ext cx="3224922" cy="152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Подробнее про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141412" y="2249487"/>
            <a:ext cx="10084307" cy="4404232"/>
          </a:xfrm>
        </p:spPr>
        <p:txBody>
          <a:bodyPr>
            <a:normAutofit fontScale="82500" lnSpcReduction="10000"/>
          </a:bodyPr>
          <a:lstStyle/>
          <a:p>
            <a:r>
              <a:rPr lang="ru-RU" dirty="0"/>
              <a:t>Преимущества использования </a:t>
            </a:r>
            <a:r>
              <a:rPr lang="ru-RU" dirty="0" err="1"/>
              <a:t>Git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- История изменений: Позволяет отслеживать изменения, кто и когда их внёс.</a:t>
            </a:r>
          </a:p>
          <a:p>
            <a:pPr marL="0" indent="0">
              <a:buNone/>
            </a:pPr>
            <a:r>
              <a:rPr lang="ru-RU" dirty="0"/>
              <a:t>- Ветвление и слияние: Позволяет разработчикам создавать отдельные ветки для новых функций, исправлений и экспериментов, не затрагивая основную кодовую базу.</a:t>
            </a:r>
          </a:p>
          <a:p>
            <a:pPr marL="0" indent="0">
              <a:buNone/>
            </a:pPr>
            <a:r>
              <a:rPr lang="ru-RU" dirty="0"/>
              <a:t>- Работа в оффлайн-режиме: Пользователи могут работать с локальной копией репозитория без доступа к сети.</a:t>
            </a:r>
          </a:p>
          <a:p>
            <a:pPr>
              <a:buFontTx/>
              <a:buChar char="-"/>
            </a:pPr>
            <a:r>
              <a:rPr lang="ru-RU" dirty="0"/>
              <a:t>Совместная работа: Упрощает совместную работу над проектами, позволяя нескольким разработчикам вносить изменения одновременно.</a:t>
            </a:r>
            <a:endParaRPr lang="en-US" dirty="0"/>
          </a:p>
          <a:p>
            <a:pPr>
              <a:buFontTx/>
              <a:buChar char="-"/>
            </a:pPr>
            <a:r>
              <a:rPr lang="ru-RU" dirty="0"/>
              <a:t> Гибкость: Поддерживает различные модели рабочего процесса, включая ветвление и слияние.</a:t>
            </a:r>
          </a:p>
        </p:txBody>
      </p:sp>
      <p:sp>
        <p:nvSpPr>
          <p:cNvPr id="6" name="AutoShape 2" descr="Mercurial vs Git - Difference and Comparison | Diffen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605" y="130175"/>
            <a:ext cx="2183765" cy="2422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970" y="963295"/>
            <a:ext cx="2528570" cy="15894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е поле 3"/>
          <p:cNvSpPr txBox="1"/>
          <p:nvPr/>
        </p:nvSpPr>
        <p:spPr>
          <a:xfrm>
            <a:off x="878205" y="1704340"/>
            <a:ext cx="4771390" cy="432498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/>
            <a:r>
              <a:rPr lang="ru-RU" b="0" i="0">
                <a:solidFill>
                  <a:srgbClr val="FFFFFF"/>
                </a:solidFill>
                <a:latin typeface="Times New Roman" panose="02020603050405020304" charset="0"/>
                <a:ea typeface="Roboto"/>
                <a:cs typeface="Times New Roman" panose="02020603050405020304" charset="0"/>
              </a:rPr>
              <a:t>П</a:t>
            </a:r>
            <a:r>
              <a:rPr b="0" i="0">
                <a:solidFill>
                  <a:srgbClr val="FFFFFF"/>
                </a:solidFill>
                <a:latin typeface="Times New Roman" panose="02020603050405020304" charset="0"/>
                <a:ea typeface="Roboto"/>
                <a:cs typeface="Times New Roman" panose="02020603050405020304" charset="0"/>
              </a:rPr>
              <a:t>одход Git к хранению данных больше похож на набор снимков миниатюрной файловой системы. Каждый раз, когда вы делаете коммит, то есть сохраняете состояние своего проекта в Git, система запоминает, как выглядит каждый файл в этот момент, и сохраняет ссылку на этот снимок. Для увеличения эффективности, если файлы не были изменены, Git не запоминает эти файлы вновь, а только создаёт ссылку на предыдущую версию идентичного файла, который уже сохранён. Git представляет свои данные как, скажем, поток снимков.</a:t>
            </a:r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595" y="1870075"/>
            <a:ext cx="6251575" cy="2449195"/>
          </a:xfrm>
          <a:prstGeom prst="rect">
            <a:avLst/>
          </a:prstGeom>
        </p:spPr>
      </p:pic>
      <p:sp>
        <p:nvSpPr>
          <p:cNvPr id="7" name="Текстовое поле 6"/>
          <p:cNvSpPr txBox="1"/>
          <p:nvPr/>
        </p:nvSpPr>
        <p:spPr>
          <a:xfrm>
            <a:off x="6910705" y="455168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/>
              <a:t>Рис. Хранение данных, как снимков проекта во времени</a:t>
            </a: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1050290" y="1010285"/>
            <a:ext cx="7127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sz="2800"/>
              <a:t>Подход </a:t>
            </a:r>
            <a:r>
              <a:rPr lang="en-AU" altLang="en-US" sz="2800"/>
              <a:t>Git </a:t>
            </a:r>
            <a:r>
              <a:rPr lang="ru-RU" altLang="en-US" sz="2800"/>
              <a:t>к хранению данных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Синий и зеленый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Контур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72</TotalTime>
  <Words>912</Words>
  <Application>Microsoft Office PowerPoint</Application>
  <PresentationFormat>Широкоэкранный</PresentationFormat>
  <Paragraphs>93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1ba426</vt:lpstr>
      <vt:lpstr>40a64e</vt:lpstr>
      <vt:lpstr>602b7b</vt:lpstr>
      <vt:lpstr>Arial</vt:lpstr>
      <vt:lpstr>Times New Roman</vt:lpstr>
      <vt:lpstr>Tw Cen MT</vt:lpstr>
      <vt:lpstr>Контур</vt:lpstr>
      <vt:lpstr>Системы контроля версий. Какие существуют и как представлены.</vt:lpstr>
      <vt:lpstr>Введение</vt:lpstr>
      <vt:lpstr>Зачем нужны СКВ(системы контроля версий)? </vt:lpstr>
      <vt:lpstr> Основные типы систем контроля версий</vt:lpstr>
      <vt:lpstr>Локальные системы контроля версий </vt:lpstr>
      <vt:lpstr>Централизованные системы контроля версий</vt:lpstr>
      <vt:lpstr>Распределённые системы контроля версий</vt:lpstr>
      <vt:lpstr>Подробнее про GIT</vt:lpstr>
      <vt:lpstr>Презентация PowerPoint</vt:lpstr>
      <vt:lpstr>Три состояния</vt:lpstr>
      <vt:lpstr> Основные концепции и команды Git </vt:lpstr>
      <vt:lpstr>GitHub и Gitlab</vt:lpstr>
      <vt:lpstr>GitHub</vt:lpstr>
      <vt:lpstr>GitLab</vt:lpstr>
      <vt:lpstr>Основные различия GITHUB и GITLAB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Kirill Zuhta</dc:creator>
  <cp:lastModifiedBy>Kirill Zuhta</cp:lastModifiedBy>
  <cp:revision>6</cp:revision>
  <dcterms:created xsi:type="dcterms:W3CDTF">2024-09-10T18:58:00Z</dcterms:created>
  <dcterms:modified xsi:type="dcterms:W3CDTF">2024-09-12T08:02:24Z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1049-12.2.0.17562</vt:lpwstr>
  </property>
</Properties>
</file>