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6"/>
  </p:notesMasterIdLst>
  <p:sldIdLst>
    <p:sldId id="306" r:id="rId3"/>
    <p:sldId id="469" r:id="rId4"/>
    <p:sldId id="329" r:id="rId5"/>
    <p:sldId id="470" r:id="rId7"/>
    <p:sldId id="471" r:id="rId8"/>
    <p:sldId id="472" r:id="rId9"/>
    <p:sldId id="473" r:id="rId10"/>
    <p:sldId id="474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94" r:id="rId31"/>
    <p:sldId id="495" r:id="rId32"/>
    <p:sldId id="496" r:id="rId33"/>
    <p:sldId id="497" r:id="rId34"/>
    <p:sldId id="499" r:id="rId35"/>
    <p:sldId id="500" r:id="rId36"/>
    <p:sldId id="501" r:id="rId37"/>
    <p:sldId id="503" r:id="rId38"/>
    <p:sldId id="504" r:id="rId39"/>
    <p:sldId id="506" r:id="rId40"/>
    <p:sldId id="507" r:id="rId41"/>
    <p:sldId id="508" r:id="rId42"/>
    <p:sldId id="510" r:id="rId43"/>
    <p:sldId id="511" r:id="rId44"/>
    <p:sldId id="512" r:id="rId45"/>
    <p:sldId id="513" r:id="rId46"/>
    <p:sldId id="514" r:id="rId47"/>
    <p:sldId id="515" r:id="rId48"/>
    <p:sldId id="516" r:id="rId49"/>
    <p:sldId id="517" r:id="rId50"/>
    <p:sldId id="518" r:id="rId51"/>
    <p:sldId id="519" r:id="rId52"/>
    <p:sldId id="520" r:id="rId53"/>
    <p:sldId id="521" r:id="rId54"/>
    <p:sldId id="523" r:id="rId55"/>
    <p:sldId id="522" r:id="rId56"/>
    <p:sldId id="466" r:id="rId57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469"/>
            <p14:sldId id="32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9"/>
            <p14:sldId id="500"/>
            <p14:sldId id="501"/>
            <p14:sldId id="503"/>
            <p14:sldId id="504"/>
            <p14:sldId id="506"/>
            <p14:sldId id="507"/>
            <p14:sldId id="508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3"/>
            <p14:sldId id="522"/>
            <p14:sldId id="466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8019" userDrawn="1">
          <p15:clr>
            <a:srgbClr val="A4A3A4"/>
          </p15:clr>
        </p15:guide>
        <p15:guide id="4" pos="10384" userDrawn="1">
          <p15:clr>
            <a:srgbClr val="A4A3A4"/>
          </p15:clr>
        </p15:guide>
        <p15:guide id="5" pos="5495" userDrawn="1">
          <p15:clr>
            <a:srgbClr val="A4A3A4"/>
          </p15:clr>
        </p15:guide>
        <p15:guide id="7" pos="671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25" userDrawn="1">
          <p15:clr>
            <a:srgbClr val="A4A3A4"/>
          </p15:clr>
        </p15:guide>
        <p15:guide id="14" pos="11331" userDrawn="1">
          <p15:clr>
            <a:srgbClr val="A4A3A4"/>
          </p15:clr>
        </p15:guide>
        <p15:guide id="15" pos="4268" userDrawn="1">
          <p15:clr>
            <a:srgbClr val="A4A3A4"/>
          </p15:clr>
        </p15:guide>
        <p15:guide id="16" orient="horz" pos="257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D29"/>
    <a:srgbClr val="0072BC"/>
    <a:srgbClr val="7CB683"/>
    <a:srgbClr val="3E3E3E"/>
    <a:srgbClr val="525252"/>
    <a:srgbClr val="68045E"/>
    <a:srgbClr val="99CA89"/>
    <a:srgbClr val="CFE09A"/>
    <a:srgbClr val="DAED05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8019"/>
        <p:guide pos="10384"/>
        <p:guide pos="5495"/>
        <p:guide pos="671"/>
        <p:guide pos="14908"/>
        <p:guide orient="horz" pos="8058"/>
        <p:guide orient="horz" pos="1825"/>
        <p:guide pos="11331"/>
        <p:guide pos="4268"/>
        <p:guide orient="horz" pos="2579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commentAuthors" Target="commentAuthors.xml"/><Relationship Id="rId60" Type="http://schemas.openxmlformats.org/officeDocument/2006/relationships/tableStyles" Target="tableStyles.xml"/><Relationship Id="rId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530850" y="6137910"/>
            <a:ext cx="13543915" cy="3062605"/>
          </a:xfrm>
        </p:spPr>
        <p:txBody>
          <a:bodyPr/>
          <a:lstStyle/>
          <a:p>
            <a:r>
              <a:rPr lang="en-US" altLang="en-US" sz="8800" dirty="0">
                <a:solidFill>
                  <a:schemeClr val="bg1"/>
                </a:solidFill>
              </a:rPr>
              <a:t>Числовые</a:t>
            </a:r>
            <a:r>
              <a:rPr lang="en-US" altLang="ru-RU" sz="8800" dirty="0">
                <a:solidFill>
                  <a:schemeClr val="bg1"/>
                </a:solidFill>
              </a:rPr>
              <a:t> </a:t>
            </a:r>
            <a:r>
              <a:rPr lang="en-US" altLang="en-US" sz="8800" dirty="0">
                <a:solidFill>
                  <a:schemeClr val="bg1"/>
                </a:solidFill>
              </a:rPr>
              <a:t>типы</a:t>
            </a:r>
            <a:r>
              <a:rPr lang="en-US" altLang="ru-RU" sz="8800" dirty="0">
                <a:solidFill>
                  <a:schemeClr val="bg1"/>
                </a:solidFill>
              </a:rPr>
              <a:t> </a:t>
            </a:r>
            <a:r>
              <a:rPr lang="en-US" altLang="en-US" sz="8800" dirty="0">
                <a:solidFill>
                  <a:schemeClr val="bg1"/>
                </a:solidFill>
              </a:rPr>
              <a:t>данных</a:t>
            </a:r>
            <a:endParaRPr lang="en-US" altLang="en-US" sz="88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ru-RU" dirty="0"/>
              <a:t>Разные системы счисления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3041650"/>
            <a:ext cx="10640695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"101"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base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"123"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base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8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"ABC"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base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16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Вывод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5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83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2748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35040" y="5201920"/>
            <a:ext cx="126504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Числа</a:t>
            </a:r>
            <a:r>
              <a:rPr lang="en-US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</a:t>
            </a:r>
            <a:r>
              <a:rPr lang="en-US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плавающей</a:t>
            </a:r>
            <a:r>
              <a:rPr lang="en-US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точкой</a:t>
            </a:r>
            <a:endParaRPr lang="en-US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7784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35381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ru-RU" dirty="0"/>
              <a:t>Ограничения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753360"/>
            <a:ext cx="16374745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sys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"max float: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sys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float_info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max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"min info: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sys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float_info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max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Вывод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max float: 1.7976931348623157e+308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min info: -1.7976931348623157e+308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ru-RU" dirty="0"/>
              <a:t>Выход из диапазона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753360"/>
            <a:ext cx="16374745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sys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sys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float_info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max 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10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sys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float_info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max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Вывод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inf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-inf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ru-RU" dirty="0"/>
              <a:t>Литералы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3833495"/>
            <a:ext cx="1637474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            # 3.14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-3.14           # -3.14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00003.14        # 3.14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.314            # 0.314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3.14e0          # 3.14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314e-2          # 3.14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ru-RU" dirty="0"/>
              <a:t>Эквивалентные литералы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537460"/>
            <a:ext cx="22567265" cy="96939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num_float1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42.0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num_float2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42.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num_float1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num_float2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"with part after point: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num_float1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"without part after point: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num_float2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48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Вывод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True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with part after point: 42.0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without part after point: 42.0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ru-RU" dirty="0"/>
              <a:t>Экспоненциальная запись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3905885"/>
            <a:ext cx="1552829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экспоненциальная форма записи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1.7976931348623157e+308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эквивалент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1.7976931348623157 * (10 ** 308)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en-US" dirty="0"/>
              <a:t>float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1961515"/>
            <a:ext cx="8002905" cy="10925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(True)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123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"56.7"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"+inf"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"-inf"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"nan"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Вывод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1.0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123.0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56.7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inf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-inf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nan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35040" y="5201920"/>
            <a:ext cx="126504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Логический</a:t>
            </a:r>
            <a:r>
              <a:rPr lang="en-US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тип</a:t>
            </a:r>
            <a:r>
              <a:rPr lang="en-US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данных</a:t>
            </a:r>
            <a:endParaRPr lang="en-US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7784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35381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en-US" dirty="0"/>
              <a:t>True </a:t>
            </a:r>
            <a:r>
              <a:rPr lang="ru-RU" dirty="0"/>
              <a:t>и </a:t>
            </a:r>
            <a:r>
              <a:rPr lang="en-US" dirty="0"/>
              <a:t>False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177415"/>
            <a:ext cx="8002905" cy="10063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var1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var2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var1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 True</a:t>
            </a:r>
            <a:r>
              <a:rPr lang="en-US" altLang="ru-RU" sz="54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var2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 True</a:t>
            </a:r>
            <a:r>
              <a:rPr lang="en-US" altLang="ru-RU" sz="54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var1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var2</a:t>
            </a:r>
            <a:r>
              <a:rPr lang="en-US" altLang="ru-RU" sz="54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accent6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Вывод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Вступление</a:t>
            </a:r>
            <a:endParaRPr lang="ru-RU" altLang="ru-RU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8843010" y="2753360"/>
            <a:ext cx="6264910" cy="210502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400" b="1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Числовые типы данных</a:t>
            </a:r>
            <a:endParaRPr lang="ru-RU" altLang="en-US" sz="5400" b="1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426210" y="5805805"/>
            <a:ext cx="6264910" cy="2082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5400" b="1">
                <a:latin typeface="Arial Black" panose="020B0A04020102020204" pitchFamily="34" charset="0"/>
                <a:cs typeface="Arial Black" panose="020B0A04020102020204" pitchFamily="34" charset="0"/>
              </a:rPr>
              <a:t>int</a:t>
            </a:r>
            <a:endParaRPr lang="en-US" altLang="ru-RU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843010" y="5805805"/>
            <a:ext cx="6264910" cy="21050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5400" b="1">
                <a:latin typeface="Arial Black" panose="020B0A04020102020204" pitchFamily="34" charset="0"/>
                <a:cs typeface="Arial Black" panose="020B0A04020102020204" pitchFamily="34" charset="0"/>
              </a:rPr>
              <a:t>float</a:t>
            </a:r>
            <a:endParaRPr lang="en-US" altLang="ru-RU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6" name="Прямая со стрелкой 15"/>
          <p:cNvCxnSpPr>
            <a:stCxn id="3" idx="2"/>
            <a:endCxn id="7" idx="0"/>
          </p:cNvCxnSpPr>
          <p:nvPr/>
        </p:nvCxnSpPr>
        <p:spPr>
          <a:xfrm flipH="1">
            <a:off x="4558665" y="4858385"/>
            <a:ext cx="7416800" cy="9474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3" idx="2"/>
            <a:endCxn id="14" idx="0"/>
          </p:cNvCxnSpPr>
          <p:nvPr/>
        </p:nvCxnSpPr>
        <p:spPr>
          <a:xfrm>
            <a:off x="11975465" y="4858385"/>
            <a:ext cx="0" cy="9474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Скругленный прямоугольник 4"/>
          <p:cNvSpPr/>
          <p:nvPr/>
        </p:nvSpPr>
        <p:spPr>
          <a:xfrm>
            <a:off x="16259810" y="5786120"/>
            <a:ext cx="6193155" cy="21056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5400" b="1">
                <a:latin typeface="Arial Black" panose="020B0A04020102020204" pitchFamily="34" charset="0"/>
                <a:cs typeface="Arial Black" panose="020B0A04020102020204" pitchFamily="34" charset="0"/>
              </a:rPr>
              <a:t>complex</a:t>
            </a:r>
            <a:endParaRPr lang="en-US" altLang="ru-RU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426210" y="8813165"/>
            <a:ext cx="6264910" cy="2082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 sz="5400" b="1">
                <a:latin typeface="Arial Black" panose="020B0A04020102020204" pitchFamily="34" charset="0"/>
                <a:cs typeface="Arial Black" panose="020B0A04020102020204" pitchFamily="34" charset="0"/>
              </a:rPr>
              <a:t>bool</a:t>
            </a:r>
            <a:endParaRPr lang="en-US" altLang="ru-RU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8" name="Прямая со стрелкой 7"/>
          <p:cNvCxnSpPr>
            <a:stCxn id="3" idx="2"/>
            <a:endCxn id="5" idx="0"/>
          </p:cNvCxnSpPr>
          <p:nvPr/>
        </p:nvCxnSpPr>
        <p:spPr>
          <a:xfrm>
            <a:off x="11975465" y="4858385"/>
            <a:ext cx="7381240" cy="9277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558665" y="7865745"/>
            <a:ext cx="0" cy="9474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4" grpId="0" animBg="1"/>
      <p:bldP spid="1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ru-RU" dirty="0"/>
              <a:t>Логические представления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177415"/>
            <a:ext cx="8002905" cy="10063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-3.14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(None)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Вывод</a:t>
            </a:r>
            <a:endParaRPr lang="en-US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False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False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ru-RU" altLang="ru-RU" dirty="0"/>
              <a:t>Хороший тон работы с </a:t>
            </a:r>
            <a:r>
              <a:rPr lang="en-US" altLang="ru-RU" dirty="0"/>
              <a:t>bool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897505"/>
            <a:ext cx="16308070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42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плохой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стиль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"point of life: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хороший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стиль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"point of life: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en-US" dirty="0"/>
              <a:t>bool </a:t>
            </a:r>
            <a:r>
              <a:rPr lang="ru-RU" dirty="0"/>
              <a:t>как </a:t>
            </a:r>
            <a:r>
              <a:rPr lang="en-US" dirty="0"/>
              <a:t>int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4409440"/>
            <a:ext cx="1703768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mro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&lt;class 'bool'&gt;,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&lt;class 'int'&gt;,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&lt;class 'object'&gt;,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35040" y="5201920"/>
            <a:ext cx="126504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Комплексные</a:t>
            </a:r>
            <a:r>
              <a:rPr lang="en-US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числа</a:t>
            </a:r>
            <a:endParaRPr lang="en-US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77842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35381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ru-RU" dirty="0"/>
              <a:t>Комплексные числа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249170"/>
            <a:ext cx="17037685" cy="10063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2.72j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"complex num: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"real part: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real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"imaginary part: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imag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Вывод</a:t>
            </a:r>
            <a:endParaRPr lang="en-US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complex num: (3.14+2.72j)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real part: 3.14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imaginary part: 2.72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35040" y="5201920"/>
            <a:ext cx="126504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Операции</a:t>
            </a:r>
            <a:r>
              <a:rPr lang="en-US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</a:t>
            </a:r>
            <a:r>
              <a:rPr lang="en-US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числами</a:t>
            </a:r>
            <a:endParaRPr lang="en-US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77842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353812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6929120" cy="1755140"/>
          </a:xfrm>
        </p:spPr>
        <p:txBody>
          <a:bodyPr/>
          <a:lstStyle/>
          <a:p>
            <a:r>
              <a:rPr lang="ru-RU" dirty="0"/>
              <a:t>Унарный +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249170"/>
            <a:ext cx="17037685" cy="10063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"original num: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"+num: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Вывод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original num: 42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+num: 42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6929120" cy="1755140"/>
          </a:xfrm>
        </p:spPr>
        <p:txBody>
          <a:bodyPr/>
          <a:lstStyle/>
          <a:p>
            <a:r>
              <a:rPr lang="ru-RU" dirty="0"/>
              <a:t>Унарный -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249170"/>
            <a:ext cx="17037685" cy="10063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"original num: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ru-RU" altLang="en-US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ru-RU" altLang="en-US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Вывод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original num: 42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num: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False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1360" y="557530"/>
            <a:ext cx="23689310" cy="1755140"/>
          </a:xfrm>
        </p:spPr>
        <p:txBody>
          <a:bodyPr/>
          <a:lstStyle/>
          <a:p>
            <a:r>
              <a:rPr lang="ru-RU" altLang="ru-RU" dirty="0"/>
              <a:t>Бинарные арифметические операции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3257550"/>
            <a:ext cx="1703768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сложение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3.14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вычитание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умножение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3.14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честное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деление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(truediv)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3.14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целая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часть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от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деления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3.14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остаток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от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деления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возведение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степень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dirty="0"/>
              <a:t>Приведение типов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3977640"/>
            <a:ext cx="596519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2.14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True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35040" y="5201920"/>
            <a:ext cx="126504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Целые</a:t>
            </a:r>
            <a:r>
              <a:rPr lang="en-US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числа</a:t>
            </a:r>
            <a:endParaRPr lang="en-US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7784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35381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dirty="0"/>
              <a:t>Деление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537460"/>
            <a:ext cx="5965190" cy="923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1.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2.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0.5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1.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0.5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2.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0.5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0.5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dirty="0"/>
              <a:t>Целочисленное деление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537460"/>
            <a:ext cx="5965190" cy="9570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1. 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0.0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2.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0.0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1. 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2.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0.0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-3 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-2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>
                <a:sym typeface="+mn-ea"/>
              </a:rPr>
              <a:t>Модульное деление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537460"/>
            <a:ext cx="5965190" cy="923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1.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1.0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2.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1.0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1.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2.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1.0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6055" cy="1755140"/>
          </a:xfrm>
        </p:spPr>
        <p:txBody>
          <a:bodyPr/>
          <a:lstStyle/>
          <a:p>
            <a:r>
              <a:rPr lang="ru-RU">
                <a:sym typeface="+mn-ea"/>
              </a:rPr>
              <a:t>Особенности модульного деления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537460"/>
            <a:ext cx="16636365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result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y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-3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-5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-5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-3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46055" cy="1755140"/>
          </a:xfrm>
        </p:spPr>
        <p:txBody>
          <a:bodyPr/>
          <a:lstStyle/>
          <a:p>
            <a:r>
              <a:rPr lang="ru-RU">
                <a:sym typeface="+mn-ea"/>
              </a:rPr>
              <a:t>Деление на ноль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969260"/>
            <a:ext cx="2277681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ZeroDivisionError: division by zero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ZeroDivisionError: integer division or modulo by zero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%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ZeroDivisionError: integer modulo by zero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en-US" altLang="en-US" dirty="0"/>
              <a:t>Возведение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/>
              <a:t>степень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537460"/>
            <a:ext cx="10812780" cy="923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8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-3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0.125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0.5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1.4142135623730951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(-1)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0.5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6.123233995736766e-17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1j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altLang="en-US" dirty="0"/>
              <a:t>Загадка Жака Фреско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4913630"/>
            <a:ext cx="10812780" cy="1111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6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6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0.1</a:t>
            </a:r>
            <a:r>
              <a:rPr lang="en-US" altLang="ru-RU" sz="66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en-US" altLang="ru-RU" sz="66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0.2</a:t>
            </a:r>
            <a:endParaRPr lang="en-US" altLang="ru-RU" sz="66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6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786745" y="5057775"/>
            <a:ext cx="13799185" cy="740918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1138555" y="5929630"/>
            <a:ext cx="108127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6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0.30000000000000004</a:t>
            </a:r>
            <a:endParaRPr lang="en-US" altLang="ru-RU" sz="66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en-US" altLang="en-US" dirty="0"/>
              <a:t>not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1889125"/>
            <a:ext cx="10812780" cy="10925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 False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-3.14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"nan"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"inf"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Вывод</a:t>
            </a:r>
            <a:endParaRPr lang="en-US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True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False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False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True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False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False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altLang="en-US" dirty="0"/>
              <a:t>Специальная форма </a:t>
            </a:r>
            <a:r>
              <a:rPr lang="en-US" altLang="en-US" dirty="0"/>
              <a:t>not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825750"/>
            <a:ext cx="13106400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42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можно так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is None)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"num is not None!"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но так лучше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 not None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"num is not None!"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dirty="0"/>
              <a:t>Логическое 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graphicFrame>
        <p:nvGraphicFramePr>
          <p:cNvPr id="3" name="Таблица 2"/>
          <p:cNvGraphicFramePr/>
          <p:nvPr/>
        </p:nvGraphicFramePr>
        <p:xfrm>
          <a:off x="3711575" y="3761740"/>
          <a:ext cx="17318355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785"/>
                <a:gridCol w="5772785"/>
                <a:gridCol w="5772785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6000">
                          <a:latin typeface="Consolas" panose="020B0609020204030204" charset="0"/>
                          <a:cs typeface="Consolas" panose="020B0609020204030204" charset="0"/>
                        </a:rPr>
                        <a:t>x</a:t>
                      </a:r>
                      <a:endParaRPr lang="en-US" altLang="en-US" sz="60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latin typeface="Consolas" panose="020B0609020204030204" charset="0"/>
                          <a:cs typeface="Consolas" panose="020B0609020204030204" charset="0"/>
                        </a:rPr>
                        <a:t>y</a:t>
                      </a:r>
                      <a:endParaRPr lang="en-US" altLang="ru-RU" sz="60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latin typeface="Consolas" panose="020B0609020204030204" charset="0"/>
                          <a:cs typeface="Consolas" panose="020B0609020204030204" charset="0"/>
                        </a:rPr>
                        <a:t>x and y</a:t>
                      </a:r>
                      <a:endParaRPr lang="en-US" altLang="ru-RU" sz="60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False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False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False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False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True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False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True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False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False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True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True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True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703425" cy="1755140"/>
          </a:xfrm>
        </p:spPr>
        <p:txBody>
          <a:bodyPr/>
          <a:lstStyle/>
          <a:p>
            <a:r>
              <a:rPr lang="ru-RU" dirty="0"/>
              <a:t>Два способа создания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4504055"/>
            <a:ext cx="2013331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использование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литерала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для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создания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объекта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использование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int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для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создания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объекта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"42"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and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312670"/>
            <a:ext cx="13106400" cy="10063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None and False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and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"+inf"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"-inf"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and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and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Вывод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None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3.14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/>
              <a:t>and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753360"/>
            <a:ext cx="16162655" cy="923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do_expensive_computition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"compute..."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and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do_expensive_computition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ничего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будет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напечатано</a:t>
            </a:r>
            <a:endParaRPr lang="en-US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 and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do_expensive_computition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compute...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dirty="0"/>
              <a:t>Логическое ИЛИ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graphicFrame>
        <p:nvGraphicFramePr>
          <p:cNvPr id="3" name="Таблица 2"/>
          <p:cNvGraphicFramePr/>
          <p:nvPr/>
        </p:nvGraphicFramePr>
        <p:xfrm>
          <a:off x="3711575" y="3761740"/>
          <a:ext cx="17318355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785"/>
                <a:gridCol w="5772785"/>
                <a:gridCol w="5772785"/>
              </a:tblGrid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en-US" sz="6000">
                          <a:latin typeface="Consolas" panose="020B0609020204030204" charset="0"/>
                          <a:cs typeface="Consolas" panose="020B0609020204030204" charset="0"/>
                        </a:rPr>
                        <a:t>x</a:t>
                      </a:r>
                      <a:endParaRPr lang="en-US" altLang="en-US" sz="60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latin typeface="Consolas" panose="020B0609020204030204" charset="0"/>
                          <a:cs typeface="Consolas" panose="020B0609020204030204" charset="0"/>
                        </a:rPr>
                        <a:t>y</a:t>
                      </a:r>
                      <a:endParaRPr lang="en-US" altLang="ru-RU" sz="60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latin typeface="Consolas" panose="020B0609020204030204" charset="0"/>
                          <a:cs typeface="Consolas" panose="020B0609020204030204" charset="0"/>
                        </a:rPr>
                        <a:t>x or y</a:t>
                      </a:r>
                      <a:endParaRPr lang="en-US" altLang="ru-RU" sz="6000"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False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False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False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False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True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True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True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False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True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True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True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ru-RU" sz="6000">
                          <a:solidFill>
                            <a:schemeClr val="accent1"/>
                          </a:solidFill>
                          <a:latin typeface="Consolas" panose="020B0609020204030204" charset="0"/>
                          <a:cs typeface="Consolas" panose="020B0609020204030204" charset="0"/>
                        </a:rPr>
                        <a:t>True</a:t>
                      </a:r>
                      <a:endParaRPr lang="en-US" altLang="ru-RU" sz="6000">
                        <a:solidFill>
                          <a:schemeClr val="accent1"/>
                        </a:solidFill>
                        <a:latin typeface="Consolas" panose="020B0609020204030204" charset="0"/>
                        <a:cs typeface="Consolas" panose="020B0609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or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312670"/>
            <a:ext cx="13106400" cy="10063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None or False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or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"+inf"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"-inf"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or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or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Вывод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False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inf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-inf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42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en-US" altLang="en-US" dirty="0"/>
              <a:t>Операции</a:t>
            </a:r>
            <a:r>
              <a:rPr lang="en-US" altLang="ru-RU" dirty="0"/>
              <a:t> </a:t>
            </a:r>
            <a:r>
              <a:rPr lang="en-US" altLang="en-US" dirty="0"/>
              <a:t>сравнения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3761740"/>
            <a:ext cx="131064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42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1337  # False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42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!=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1337  # True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42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1337   # False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42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1337   # True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42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1337  # False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42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1337  # True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altLang="en-US" dirty="0"/>
              <a:t>Цепочки операций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321560"/>
            <a:ext cx="13106400" cy="923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 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1.0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1.0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altLang="en-US" dirty="0"/>
              <a:t>Эквиваленты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321560"/>
            <a:ext cx="17031970" cy="923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and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and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and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1.0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and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1.0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and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1.0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and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1.0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altLang="ru-RU" dirty="0"/>
              <a:t>Вывод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4986020"/>
            <a:ext cx="170319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будет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ZeroDivisionError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//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altLang="ru-RU" dirty="0"/>
              <a:t>Мотивация использования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3113405"/>
            <a:ext cx="17031970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compute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-&gt;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None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"compute"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True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compute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compute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compute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 and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compute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compute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compute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altLang="ru-RU" dirty="0"/>
              <a:t>Составные присваивания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3329305"/>
            <a:ext cx="1703197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без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составного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присваивания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41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  # num == 42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41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        # num == 42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ru-RU" dirty="0"/>
              <a:t>Разновидности литералов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4504055"/>
            <a:ext cx="201333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0b101010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двоичный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литерал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0o52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восьмеричный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литерал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  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десятичный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литерал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0x2A        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шестнадцатеричный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литерал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altLang="ru-RU" dirty="0"/>
              <a:t>Объяснение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3617595"/>
            <a:ext cx="1703197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41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# 140710912780328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# 140710912780360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ru-RU" altLang="ru-RU" dirty="0"/>
              <a:t>Ограничения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4481830"/>
            <a:ext cx="170319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переменная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num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не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определена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+=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NameError: name 'num' is not defined.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en-US" altLang="ru-RU" dirty="0"/>
              <a:t>abs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3833495"/>
            <a:ext cx="1703197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abs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abs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-3.14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330160" cy="1755140"/>
          </a:xfrm>
        </p:spPr>
        <p:txBody>
          <a:bodyPr/>
          <a:lstStyle/>
          <a:p>
            <a:r>
              <a:rPr lang="en-US" altLang="ru-RU" dirty="0"/>
              <a:t>abs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312670"/>
            <a:ext cx="7599045" cy="9570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round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3.1415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3.142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round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3.1415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round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3.1415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round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2.5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round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3.5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6035040" y="5201920"/>
            <a:ext cx="126504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en-US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altLang="en-US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77842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353812" y="12258675"/>
            <a:ext cx="29413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ru-RU" dirty="0"/>
              <a:t>Ограничения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681605"/>
            <a:ext cx="22373590" cy="923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num_bin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0b2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SyntaxError: invalid digit '2' in binary literal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num_oct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0o9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SyntaxError: invalid digit '9' in octal literal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00101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SyntaxError: leading zeros in decimal integer literals...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num_hex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0xG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SyntaxError: invalid hexadecimal literal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ru-RU" dirty="0"/>
              <a:t>Замечание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361565"/>
            <a:ext cx="9384030" cy="10063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num_bin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0b101010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num_hex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0x2A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num_bin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num_hex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"bin: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num_bin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"hex: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num_hex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bin: 42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hex: 42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ru-RU" dirty="0"/>
              <a:t>Разделители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5129530"/>
            <a:ext cx="93840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1_000_000_000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0xF1C5_910D_FF0A</a:t>
            </a:r>
            <a:endParaRPr lang="en-US" altLang="ru-RU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025235" cy="1755140"/>
          </a:xfrm>
        </p:spPr>
        <p:txBody>
          <a:bodyPr/>
          <a:lstStyle/>
          <a:p>
            <a:r>
              <a:rPr lang="en-US" dirty="0"/>
              <a:t>int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002155"/>
            <a:ext cx="8044815" cy="104330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(True)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"42"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  0042    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(b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"42"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Вывод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1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3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42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42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42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6270</Words>
  <Application>WPS Presentation</Application>
  <PresentationFormat>Произвольный</PresentationFormat>
  <Paragraphs>737</Paragraphs>
  <Slides>54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6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Анатомия Python-программ</vt:lpstr>
      <vt:lpstr>Разновидности типов данных</vt:lpstr>
      <vt:lpstr>Текстовый файл</vt:lpstr>
      <vt:lpstr>Пустые строки</vt:lpstr>
      <vt:lpstr>Два способа создания</vt:lpstr>
      <vt:lpstr>Разновидности литералов</vt:lpstr>
      <vt:lpstr>Ограничения</vt:lpstr>
      <vt:lpstr>Замечание</vt:lpstr>
      <vt:lpstr>Разделители</vt:lpstr>
      <vt:lpstr>int</vt:lpstr>
      <vt:lpstr>Целые числа</vt:lpstr>
      <vt:lpstr>Разные системы счисления</vt:lpstr>
      <vt:lpstr>Ограничения</vt:lpstr>
      <vt:lpstr>Выход из диапазона</vt:lpstr>
      <vt:lpstr>Литералы</vt:lpstr>
      <vt:lpstr>Эквивалентные литералы</vt:lpstr>
      <vt:lpstr>Экспоненциальная запись</vt:lpstr>
      <vt:lpstr>Числа с плавающей точкой</vt:lpstr>
      <vt:lpstr>float</vt:lpstr>
      <vt:lpstr>True и False</vt:lpstr>
      <vt:lpstr>Логические представления</vt:lpstr>
      <vt:lpstr>Хороший тон работы с bool</vt:lpstr>
      <vt:lpstr>Логический тип данных</vt:lpstr>
      <vt:lpstr>bool как int</vt:lpstr>
      <vt:lpstr>Комплексные числа</vt:lpstr>
      <vt:lpstr>Комплексные числа</vt:lpstr>
      <vt:lpstr>Унарный +</vt:lpstr>
      <vt:lpstr>Унарный -</vt:lpstr>
      <vt:lpstr>Унарный -</vt:lpstr>
      <vt:lpstr>Приведение типов</vt:lpstr>
      <vt:lpstr>Деление</vt:lpstr>
      <vt:lpstr>Деление</vt:lpstr>
      <vt:lpstr>Модульное деление</vt:lpstr>
      <vt:lpstr>Особенности модульного деления</vt:lpstr>
      <vt:lpstr>Модульное деление</vt:lpstr>
      <vt:lpstr>Возведение в степень</vt:lpstr>
      <vt:lpstr>Возведение в степень</vt:lpstr>
      <vt:lpstr>not</vt:lpstr>
      <vt:lpstr>Специальная форма not</vt:lpstr>
      <vt:lpstr>Специальная форма not</vt:lpstr>
      <vt:lpstr>Оператор and</vt:lpstr>
      <vt:lpstr>Логическое И</vt:lpstr>
      <vt:lpstr>Оператор and</vt:lpstr>
      <vt:lpstr>Оператор or</vt:lpstr>
      <vt:lpstr>Операции сравнения</vt:lpstr>
      <vt:lpstr>Цепочки операций</vt:lpstr>
      <vt:lpstr>Эквиваленты</vt:lpstr>
      <vt:lpstr>Вывод</vt:lpstr>
      <vt:lpstr>Мотивация использования</vt:lpstr>
      <vt:lpstr>Составные присваивания</vt:lpstr>
      <vt:lpstr>Объяснение</vt:lpstr>
      <vt:lpstr>abs</vt:lpstr>
      <vt:lpstr>Ограничения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574</cp:revision>
  <dcterms:created xsi:type="dcterms:W3CDTF">2023-09-07T15:23:00Z</dcterms:created>
  <dcterms:modified xsi:type="dcterms:W3CDTF">2025-10-03T22:02:24Z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1049-12.2.0.23131</vt:lpwstr>
  </property>
</Properties>
</file>