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434" r:id="rId6"/>
    <p:sldId id="352" r:id="rId7"/>
    <p:sldId id="435" r:id="rId8"/>
    <p:sldId id="394" r:id="rId9"/>
    <p:sldId id="395" r:id="rId10"/>
    <p:sldId id="437" r:id="rId11"/>
    <p:sldId id="396" r:id="rId12"/>
    <p:sldId id="438" r:id="rId13"/>
    <p:sldId id="440" r:id="rId14"/>
    <p:sldId id="463" r:id="rId15"/>
    <p:sldId id="441" r:id="rId16"/>
    <p:sldId id="464" r:id="rId17"/>
    <p:sldId id="443" r:id="rId18"/>
    <p:sldId id="444" r:id="rId19"/>
    <p:sldId id="445" r:id="rId20"/>
    <p:sldId id="446" r:id="rId21"/>
    <p:sldId id="447" r:id="rId22"/>
    <p:sldId id="448" r:id="rId23"/>
    <p:sldId id="412" r:id="rId24"/>
    <p:sldId id="414" r:id="rId25"/>
    <p:sldId id="449" r:id="rId26"/>
    <p:sldId id="401" r:id="rId27"/>
    <p:sldId id="450" r:id="rId28"/>
    <p:sldId id="451" r:id="rId29"/>
    <p:sldId id="415" r:id="rId30"/>
    <p:sldId id="416" r:id="rId31"/>
    <p:sldId id="453" r:id="rId32"/>
    <p:sldId id="402" r:id="rId33"/>
    <p:sldId id="404" r:id="rId34"/>
    <p:sldId id="454" r:id="rId35"/>
    <p:sldId id="405" r:id="rId36"/>
    <p:sldId id="406" r:id="rId37"/>
    <p:sldId id="455" r:id="rId38"/>
    <p:sldId id="456" r:id="rId39"/>
    <p:sldId id="398" r:id="rId40"/>
    <p:sldId id="399" r:id="rId41"/>
    <p:sldId id="427" r:id="rId42"/>
    <p:sldId id="428" r:id="rId43"/>
    <p:sldId id="431" r:id="rId44"/>
    <p:sldId id="457" r:id="rId45"/>
    <p:sldId id="458" r:id="rId46"/>
    <p:sldId id="459" r:id="rId47"/>
    <p:sldId id="460" r:id="rId48"/>
    <p:sldId id="461" r:id="rId49"/>
    <p:sldId id="462" r:id="rId50"/>
    <p:sldId id="432" r:id="rId51"/>
    <p:sldId id="465" r:id="rId52"/>
    <p:sldId id="468" r:id="rId53"/>
    <p:sldId id="467" r:id="rId54"/>
    <p:sldId id="466" r:id="rId5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434"/>
            <p14:sldId id="352"/>
            <p14:sldId id="435"/>
            <p14:sldId id="394"/>
            <p14:sldId id="395"/>
            <p14:sldId id="437"/>
            <p14:sldId id="396"/>
            <p14:sldId id="438"/>
            <p14:sldId id="440"/>
            <p14:sldId id="463"/>
            <p14:sldId id="441"/>
            <p14:sldId id="464"/>
            <p14:sldId id="443"/>
            <p14:sldId id="444"/>
            <p14:sldId id="445"/>
            <p14:sldId id="446"/>
            <p14:sldId id="447"/>
            <p14:sldId id="448"/>
            <p14:sldId id="412"/>
            <p14:sldId id="414"/>
            <p14:sldId id="449"/>
            <p14:sldId id="401"/>
            <p14:sldId id="450"/>
            <p14:sldId id="451"/>
            <p14:sldId id="415"/>
            <p14:sldId id="416"/>
            <p14:sldId id="453"/>
            <p14:sldId id="402"/>
            <p14:sldId id="404"/>
            <p14:sldId id="454"/>
            <p14:sldId id="405"/>
            <p14:sldId id="406"/>
            <p14:sldId id="455"/>
            <p14:sldId id="456"/>
            <p14:sldId id="398"/>
            <p14:sldId id="399"/>
            <p14:sldId id="427"/>
            <p14:sldId id="428"/>
            <p14:sldId id="431"/>
            <p14:sldId id="457"/>
            <p14:sldId id="458"/>
            <p14:sldId id="459"/>
            <p14:sldId id="460"/>
            <p14:sldId id="461"/>
            <p14:sldId id="462"/>
            <p14:sldId id="432"/>
            <p14:sldId id="465"/>
            <p14:sldId id="468"/>
            <p14:sldId id="467"/>
            <p14:sldId id="466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8019" userDrawn="1">
          <p15:clr>
            <a:srgbClr val="A4A3A4"/>
          </p15:clr>
        </p15:guide>
        <p15:guide id="4" pos="1038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71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54" userDrawn="1">
          <p15:clr>
            <a:srgbClr val="A4A3A4"/>
          </p15:clr>
        </p15:guide>
        <p15:guide id="14" pos="11331" userDrawn="1">
          <p15:clr>
            <a:srgbClr val="A4A3A4"/>
          </p15:clr>
        </p15:guide>
        <p15:guide id="15" pos="4268" userDrawn="1">
          <p15:clr>
            <a:srgbClr val="A4A3A4"/>
          </p15:clr>
        </p15:guide>
        <p15:guide id="16" orient="horz" pos="25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C09D29"/>
    <a:srgbClr val="0072BC"/>
    <a:srgbClr val="7CB683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8019"/>
        <p:guide pos="10384"/>
        <p:guide pos="5495"/>
        <p:guide pos="671"/>
        <p:guide pos="14908"/>
        <p:guide orient="horz" pos="8058"/>
        <p:guide orient="horz" pos="1854"/>
        <p:guide pos="11331"/>
        <p:guide pos="4268"/>
        <p:guide orient="horz" pos="257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2" Type="http://schemas.openxmlformats.org/officeDocument/2006/relationships/slideLayout" Target="../slideLayouts/slideLayout3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602605" y="5327015"/>
            <a:ext cx="13543915" cy="3062605"/>
          </a:xfrm>
        </p:spPr>
        <p:txBody>
          <a:bodyPr/>
          <a:lstStyle/>
          <a:p>
            <a:r>
              <a:rPr lang="en-US" altLang="en-US" sz="8800" dirty="0">
                <a:solidFill>
                  <a:schemeClr val="bg1"/>
                </a:solidFill>
              </a:rPr>
              <a:t>Анатомия</a:t>
            </a:r>
            <a:br>
              <a:rPr lang="en-US" altLang="en-US" sz="8800" dirty="0">
                <a:solidFill>
                  <a:schemeClr val="bg1"/>
                </a:solidFill>
              </a:rPr>
            </a:br>
            <a:r>
              <a:rPr lang="en-US" altLang="ru-RU" sz="8800" dirty="0">
                <a:solidFill>
                  <a:schemeClr val="bg1"/>
                </a:solidFill>
              </a:rPr>
              <a:t>Python-</a:t>
            </a:r>
            <a:r>
              <a:rPr lang="en-US" altLang="en-US" sz="8800" dirty="0">
                <a:solidFill>
                  <a:schemeClr val="bg1"/>
                </a:solidFill>
              </a:rPr>
              <a:t>программ</a:t>
            </a:r>
            <a:endParaRPr lang="en-US" altLang="en-US" sz="88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 dirty="0"/>
              <a:t>Разбиения длинных строк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80110" y="3113405"/>
            <a:ext cx="19898995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разбиение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длинной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строки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стиле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c_style_split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verylong string so long 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 you need to postpone its part"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разбиение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длинной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строки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стиле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Python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py_style_split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very long string so long 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"so you need to postpone its part"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Отступы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94410" y="4049395"/>
            <a:ext cx="141598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factorial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"init value: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factorial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factorial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"[ITER_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]: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factorial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764000" y="4625340"/>
            <a:ext cx="5452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первый блок кода</a:t>
            </a:r>
            <a:endParaRPr lang="ru-RU" altLang="ru-RU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15467965" y="4121785"/>
            <a:ext cx="774700" cy="1674495"/>
          </a:xfrm>
          <a:prstGeom prst="rightBrace">
            <a:avLst>
              <a:gd name="adj1" fmla="val 8333"/>
              <a:gd name="adj2" fmla="val 5107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5467965" y="7433945"/>
            <a:ext cx="774700" cy="1674495"/>
          </a:xfrm>
          <a:prstGeom prst="rightBrace">
            <a:avLst>
              <a:gd name="adj1" fmla="val 8333"/>
              <a:gd name="adj2" fmla="val 5107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764000" y="7898765"/>
            <a:ext cx="5452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второй блок кода</a:t>
            </a:r>
            <a:endParaRPr lang="ru-RU" altLang="ru-RU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1411605" y="9104630"/>
            <a:ext cx="708025" cy="1399540"/>
          </a:xfrm>
          <a:prstGeom prst="rightBrace">
            <a:avLst>
              <a:gd name="adj1" fmla="val 8333"/>
              <a:gd name="adj2" fmla="val 5107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880110" y="10386060"/>
            <a:ext cx="5452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отступ - 4 пробела</a:t>
            </a:r>
            <a:endParaRPr lang="ru-RU" altLang="ru-RU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1" grpId="1" animBg="1"/>
      <p:bldP spid="8" grpId="1"/>
      <p:bldP spid="3" grpId="0" animBg="1"/>
      <p:bldP spid="5" grpId="0"/>
      <p:bldP spid="3" grpId="1" animBg="1"/>
      <p:bldP spid="5" grpId="1"/>
      <p:bldP spid="9" grpId="0" animBg="1"/>
      <p:bldP spid="10" grpId="0"/>
      <p:bldP spid="9" grpId="1" animBg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Вызов</a:t>
            </a:r>
            <a:r>
              <a:rPr lang="en-US" altLang="ru-RU" sz="8535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</a:t>
            </a:r>
            <a:r>
              <a:rPr lang="en-US" altLang="en-US" sz="8535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интерпретатора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 dirty="0"/>
              <a:t>Вызов</a:t>
            </a:r>
            <a:r>
              <a:rPr lang="en-US" altLang="ru-RU" dirty="0"/>
              <a:t> </a:t>
            </a:r>
            <a:r>
              <a:rPr lang="en-US" altLang="en-US" dirty="0"/>
              <a:t>интерпретатора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434590" y="4913630"/>
            <a:ext cx="4157980" cy="496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3010535" y="5489575"/>
            <a:ext cx="147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.py</a:t>
            </a:r>
            <a:endParaRPr lang="en-US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2"/>
        </p:blipFill>
        <p:spPr>
          <a:xfrm>
            <a:off x="15323820" y="3329305"/>
            <a:ext cx="7955915" cy="804164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426210" y="10386060"/>
            <a:ext cx="632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файл с </a:t>
            </a:r>
            <a:r>
              <a:rPr lang="en-US" altLang="en-US" sz="40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python-</a:t>
            </a:r>
            <a:r>
              <a:rPr lang="ru-RU" altLang="en-US" sz="40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кодом</a:t>
            </a:r>
            <a:endParaRPr lang="ru-RU" altLang="en-US" sz="400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7036415" y="10386060"/>
            <a:ext cx="4530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40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интерпретатор</a:t>
            </a:r>
            <a:endParaRPr lang="ru-RU" sz="400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7878445" y="6130925"/>
            <a:ext cx="8562340" cy="2438400"/>
          </a:xfrm>
          <a:prstGeom prst="rightArrow">
            <a:avLst>
              <a:gd name="adj1" fmla="val 50000"/>
              <a:gd name="adj2" fmla="val 11403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latin typeface="Consolas" panose="020B0609020204030204" charset="0"/>
                <a:cs typeface="Consolas" panose="020B0609020204030204" charset="0"/>
              </a:rPr>
              <a:t>python /path/to/script.py</a:t>
            </a:r>
            <a:endParaRPr lang="en-US" altLang="ru-RU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Парсинг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Токены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1529080"/>
            <a:ext cx="20267930" cy="9113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идентификаторы</a:t>
            </a: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разделители</a:t>
            </a: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литералы</a:t>
            </a: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операторы</a:t>
            </a: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ключевые слова</a:t>
            </a:r>
            <a:endParaRPr lang="ru-RU" altLang="en-US" sz="66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7360920" cy="1755140"/>
          </a:xfrm>
        </p:spPr>
        <p:txBody>
          <a:bodyPr/>
          <a:lstStyle/>
          <a:p>
            <a:r>
              <a:rPr lang="ru-RU" altLang="ru-RU" dirty="0"/>
              <a:t>Объекты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2681605"/>
            <a:ext cx="11417935" cy="4953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2434590" y="458978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450715" y="458978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8338820" y="458978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395085" y="458978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0283190" y="458978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70355" y="2897505"/>
            <a:ext cx="12677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данные в памяти компьютера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6898640" y="6955155"/>
            <a:ext cx="720090" cy="2087880"/>
          </a:xfrm>
          <a:prstGeom prst="downArrow">
            <a:avLst>
              <a:gd name="adj1" fmla="val 31746"/>
              <a:gd name="adj2" fmla="val 8633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810760" y="10386060"/>
            <a:ext cx="46399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PyObject</a:t>
            </a:r>
            <a:endParaRPr lang="en-US" altLang="en-US" sz="66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642110" y="9286875"/>
            <a:ext cx="1164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данные в </a:t>
            </a:r>
            <a:r>
              <a:rPr lang="en-US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python-</a:t>
            </a: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программе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8" grpId="0"/>
      <p:bldP spid="9" grpId="1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Характеристики объекта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3185160"/>
            <a:ext cx="202679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идентичность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 данных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72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значение</a:t>
            </a:r>
            <a:endParaRPr lang="ru-RU" altLang="en-US" sz="72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Идентичность в </a:t>
            </a:r>
            <a:r>
              <a:rPr lang="en-US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CPython</a:t>
            </a:r>
            <a:endParaRPr 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917575" y="5528945"/>
            <a:ext cx="9296400" cy="403288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80110" y="2312670"/>
            <a:ext cx="602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ячейки памяти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0211435" y="3905250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xAAAA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211435" y="551116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xBBBB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211435" y="708469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xCCCC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0211435" y="865822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xDDDD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0211435" y="1031430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xEEEE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3010" y="2320925"/>
            <a:ext cx="5786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адреса ячеек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458460" y="441007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458460" y="599376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5458460" y="757745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458460" y="9161780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458460" y="1077531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Правая фигурная скобка 18"/>
          <p:cNvSpPr/>
          <p:nvPr/>
        </p:nvSpPr>
        <p:spPr>
          <a:xfrm>
            <a:off x="14675485" y="4049395"/>
            <a:ext cx="1354455" cy="7200265"/>
          </a:xfrm>
          <a:prstGeom prst="rightBrace">
            <a:avLst>
              <a:gd name="adj1" fmla="val 85664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16331565" y="6758940"/>
            <a:ext cx="57372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идентичности объектов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9" grpId="0"/>
      <p:bldP spid="10" grpId="0"/>
      <p:bldP spid="11" grpId="0"/>
      <p:bldP spid="12" grpId="0"/>
      <p:bldP spid="13" grpId="1"/>
      <p:bldP spid="7" grpId="1"/>
      <p:bldP spid="9" grpId="1"/>
      <p:bldP spid="10" grpId="1"/>
      <p:bldP spid="11" grpId="1"/>
      <p:bldP spid="12" grpId="1"/>
      <p:bldP spid="20" grpId="0"/>
      <p:bldP spid="19" grpId="0" animBg="1"/>
      <p:bldP spid="20" grpId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Работа с идентичностью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8555" y="3617595"/>
            <a:ext cx="21960205" cy="6875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получение идентичности объекта с помощью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id()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ru-RU" altLang="en-US" sz="6000">
                <a:solidFill>
                  <a:srgbClr val="0072BC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ru-RU" altLang="en-US" sz="6000">
                <a:solidFill>
                  <a:srgbClr val="0072BC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140723671524264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сравнение идентичностей объекта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 None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Текстовый файл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Тип данных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917575" y="5528945"/>
            <a:ext cx="9296400" cy="403288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80110" y="2312670"/>
            <a:ext cx="602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ячейки памяти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2"/>
            </p:custDataLst>
          </p:nvPr>
        </p:nvSpPr>
        <p:spPr>
          <a:xfrm>
            <a:off x="10211435" y="3905250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>
            <p:custDataLst>
              <p:tags r:id="rId3"/>
            </p:custDataLst>
          </p:nvPr>
        </p:nvSpPr>
        <p:spPr>
          <a:xfrm>
            <a:off x="10211435" y="551116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>
            <p:custDataLst>
              <p:tags r:id="rId4"/>
            </p:custDataLst>
          </p:nvPr>
        </p:nvSpPr>
        <p:spPr>
          <a:xfrm>
            <a:off x="10211435" y="708469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5"/>
            </p:custDataLst>
          </p:nvPr>
        </p:nvSpPr>
        <p:spPr>
          <a:xfrm>
            <a:off x="10211435" y="865822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6"/>
            </p:custDataLst>
          </p:nvPr>
        </p:nvSpPr>
        <p:spPr>
          <a:xfrm>
            <a:off x="10211435" y="1031430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3010" y="2320925"/>
            <a:ext cx="5786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 данных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/>
          <p:nvPr>
            <p:custDataLst>
              <p:tags r:id="rId7"/>
            </p:custDataLst>
          </p:nvPr>
        </p:nvCxnSpPr>
        <p:spPr>
          <a:xfrm flipH="1">
            <a:off x="5458460" y="441007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>
            <p:custDataLst>
              <p:tags r:id="rId8"/>
            </p:custDataLst>
          </p:nvPr>
        </p:nvCxnSpPr>
        <p:spPr>
          <a:xfrm flipH="1">
            <a:off x="5458460" y="599376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>
            <p:custDataLst>
              <p:tags r:id="rId9"/>
            </p:custDataLst>
          </p:nvPr>
        </p:nvCxnSpPr>
        <p:spPr>
          <a:xfrm flipH="1">
            <a:off x="5458460" y="757745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>
            <p:custDataLst>
              <p:tags r:id="rId10"/>
            </p:custDataLst>
          </p:nvPr>
        </p:nvCxnSpPr>
        <p:spPr>
          <a:xfrm flipH="1">
            <a:off x="5458460" y="9161780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>
            <p:custDataLst>
              <p:tags r:id="rId11"/>
            </p:custDataLst>
          </p:nvPr>
        </p:nvCxnSpPr>
        <p:spPr>
          <a:xfrm flipH="1">
            <a:off x="5458460" y="1077531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Текстовое поле 19"/>
          <p:cNvSpPr txBox="1"/>
          <p:nvPr/>
        </p:nvSpPr>
        <p:spPr>
          <a:xfrm>
            <a:off x="13955395" y="4769485"/>
            <a:ext cx="9870440" cy="537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200000"/>
              </a:lnSpc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 данных определяет: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допустимые значения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допустимые операции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9" grpId="0"/>
      <p:bldP spid="10" grpId="0"/>
      <p:bldP spid="11" grpId="0"/>
      <p:bldP spid="12" grpId="0"/>
      <p:bldP spid="13" grpId="1"/>
      <p:bldP spid="7" grpId="1"/>
      <p:bldP spid="9" grpId="1"/>
      <p:bldP spid="10" grpId="1"/>
      <p:bldP spid="11" grpId="1"/>
      <p:bldP spid="12" grpId="1"/>
      <p:bldP spid="20" grpId="0"/>
      <p:bldP spid="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типом данных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2249170"/>
            <a:ext cx="1700339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определение типа данных объекта с помощью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(None)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'NoneType'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(None)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'NoneType'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проверка типа данных объекта с помощью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проверка типа данных объекта с помощью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isinstance()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bool_flag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Разновидности типов данных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818245" y="3473450"/>
            <a:ext cx="7105650" cy="25203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Типы данных</a:t>
            </a:r>
            <a:endParaRPr lang="ru-RU" altLang="en-US" sz="5400" b="1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125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Изменяемые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0508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Неизменяемые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3" idx="2"/>
            <a:endCxn id="7" idx="0"/>
          </p:cNvCxnSpPr>
          <p:nvPr/>
        </p:nvCxnSpPr>
        <p:spPr>
          <a:xfrm flipH="1">
            <a:off x="5265420" y="5993765"/>
            <a:ext cx="710565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4" idx="0"/>
          </p:cNvCxnSpPr>
          <p:nvPr/>
        </p:nvCxnSpPr>
        <p:spPr>
          <a:xfrm>
            <a:off x="12299315" y="5993765"/>
            <a:ext cx="7304405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Значения объектов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917575" y="5528945"/>
            <a:ext cx="9296400" cy="403288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80110" y="2312670"/>
            <a:ext cx="602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ячейки памяти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2"/>
            </p:custDataLst>
          </p:nvPr>
        </p:nvSpPr>
        <p:spPr>
          <a:xfrm>
            <a:off x="10211435" y="3905250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>
            <p:custDataLst>
              <p:tags r:id="rId3"/>
            </p:custDataLst>
          </p:nvPr>
        </p:nvSpPr>
        <p:spPr>
          <a:xfrm>
            <a:off x="10211435" y="551116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>
            <p:custDataLst>
              <p:tags r:id="rId4"/>
            </p:custDataLst>
          </p:nvPr>
        </p:nvSpPr>
        <p:spPr>
          <a:xfrm>
            <a:off x="10211435" y="708469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5"/>
            </p:custDataLst>
          </p:nvPr>
        </p:nvSpPr>
        <p:spPr>
          <a:xfrm>
            <a:off x="10211435" y="865822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6"/>
            </p:custDataLst>
          </p:nvPr>
        </p:nvSpPr>
        <p:spPr>
          <a:xfrm>
            <a:off x="10211435" y="1031430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3010" y="2320925"/>
            <a:ext cx="5786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 данных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/>
          <p:nvPr>
            <p:custDataLst>
              <p:tags r:id="rId7"/>
            </p:custDataLst>
          </p:nvPr>
        </p:nvCxnSpPr>
        <p:spPr>
          <a:xfrm flipH="1">
            <a:off x="5458460" y="441007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>
            <p:custDataLst>
              <p:tags r:id="rId8"/>
            </p:custDataLst>
          </p:nvPr>
        </p:nvCxnSpPr>
        <p:spPr>
          <a:xfrm flipH="1">
            <a:off x="5458460" y="599376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>
            <p:custDataLst>
              <p:tags r:id="rId9"/>
            </p:custDataLst>
          </p:nvPr>
        </p:nvCxnSpPr>
        <p:spPr>
          <a:xfrm flipH="1">
            <a:off x="5458460" y="757745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>
            <p:custDataLst>
              <p:tags r:id="rId10"/>
            </p:custDataLst>
          </p:nvPr>
        </p:nvCxnSpPr>
        <p:spPr>
          <a:xfrm flipH="1">
            <a:off x="5458460" y="9161780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>
            <p:custDataLst>
              <p:tags r:id="rId11"/>
            </p:custDataLst>
          </p:nvPr>
        </p:nvCxnSpPr>
        <p:spPr>
          <a:xfrm flipH="1">
            <a:off x="5458460" y="1077531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>
            <p:custDataLst>
              <p:tags r:id="rId12"/>
            </p:custDataLst>
          </p:nvPr>
        </p:nvSpPr>
        <p:spPr>
          <a:xfrm>
            <a:off x="18639155" y="3905250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>
            <p:custDataLst>
              <p:tags r:id="rId13"/>
            </p:custDataLst>
          </p:nvPr>
        </p:nvSpPr>
        <p:spPr>
          <a:xfrm>
            <a:off x="18634075" y="551116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Текстовое поле 18"/>
          <p:cNvSpPr txBox="1"/>
          <p:nvPr>
            <p:custDataLst>
              <p:tags r:id="rId14"/>
            </p:custDataLst>
          </p:nvPr>
        </p:nvSpPr>
        <p:spPr>
          <a:xfrm>
            <a:off x="18639155" y="708088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Текстовое поле 20"/>
          <p:cNvSpPr txBox="1"/>
          <p:nvPr>
            <p:custDataLst>
              <p:tags r:id="rId15"/>
            </p:custDataLst>
          </p:nvPr>
        </p:nvSpPr>
        <p:spPr>
          <a:xfrm>
            <a:off x="18635980" y="8650605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2" name="Прямая со стрелкой 21"/>
          <p:cNvCxnSpPr/>
          <p:nvPr>
            <p:custDataLst>
              <p:tags r:id="rId16"/>
            </p:custDataLst>
          </p:nvPr>
        </p:nvCxnSpPr>
        <p:spPr>
          <a:xfrm flipH="1">
            <a:off x="13886180" y="441007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>
            <p:custDataLst>
              <p:tags r:id="rId17"/>
            </p:custDataLst>
          </p:nvPr>
        </p:nvCxnSpPr>
        <p:spPr>
          <a:xfrm flipH="1">
            <a:off x="13883640" y="599376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>
            <p:custDataLst>
              <p:tags r:id="rId18"/>
            </p:custDataLst>
          </p:nvPr>
        </p:nvCxnSpPr>
        <p:spPr>
          <a:xfrm flipH="1">
            <a:off x="13886180" y="7578090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>
            <p:custDataLst>
              <p:tags r:id="rId19"/>
            </p:custDataLst>
          </p:nvPr>
        </p:nvCxnSpPr>
        <p:spPr>
          <a:xfrm flipH="1">
            <a:off x="13886180" y="9162415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>
            <p:custDataLst>
              <p:tags r:id="rId20"/>
            </p:custDataLst>
          </p:nvPr>
        </p:nvCxnSpPr>
        <p:spPr>
          <a:xfrm flipH="1">
            <a:off x="13883640" y="10779760"/>
            <a:ext cx="4032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Текстовое поле 26"/>
          <p:cNvSpPr txBox="1"/>
          <p:nvPr>
            <p:custDataLst>
              <p:tags r:id="rId21"/>
            </p:custDataLst>
          </p:nvPr>
        </p:nvSpPr>
        <p:spPr>
          <a:xfrm>
            <a:off x="18634075" y="10256520"/>
            <a:ext cx="295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1j</a:t>
            </a:r>
            <a:endParaRPr 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17267555" y="2322830"/>
            <a:ext cx="5786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значения</a:t>
            </a:r>
            <a:endParaRPr lang="ru-RU" altLang="ru-RU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/>
      <p:bldP spid="21" grpId="0"/>
      <p:bldP spid="27" grpId="0"/>
      <p:bldP spid="28" grpId="0"/>
      <p:bldP spid="5" grpId="1"/>
      <p:bldP spid="8" grpId="1"/>
      <p:bldP spid="19" grpId="1"/>
      <p:bldP spid="21" grpId="1"/>
      <p:bldP spid="27" grpId="1"/>
      <p:bldP spid="2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Идентификаторы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401695"/>
            <a:ext cx="2292032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my_variable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валидный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MyVariable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валидный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_var1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валидный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валидный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= 2  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валидный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2var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       # SyntaxError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my_$uper_variable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  # SyntaxError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Соглашения об именовании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2393315"/>
            <a:ext cx="17239615" cy="969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идентификаторы переменных в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snake_case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3e8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идентификаторы функций в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snake_case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get_filtered_data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идентификаторы модулей в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snake_case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numpy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as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np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идентификаторы классов в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PascalCase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DataSelector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Переменные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833495"/>
            <a:ext cx="214153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создание переменных с помощью оператора =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перепривязка переменной с помощью оператора =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"spam"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39720" cy="1755140"/>
          </a:xfrm>
        </p:spPr>
        <p:txBody>
          <a:bodyPr/>
          <a:lstStyle/>
          <a:p>
            <a:r>
              <a:rPr lang="ru-RU" alt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переменными</a:t>
            </a:r>
            <a:endParaRPr lang="ru-RU" alt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5427345"/>
            <a:ext cx="5000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402830" y="3114040"/>
            <a:ext cx="44488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076160" y="260985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b="1">
                <a:latin typeface="Arial Black" panose="020B0A04020102020204" pitchFamily="34" charset="0"/>
                <a:cs typeface="Arial Black" panose="020B0A04020102020204" pitchFamily="34" charset="0"/>
              </a:rPr>
              <a:t>36</a:t>
            </a:r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5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099540" y="3114040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7" idx="3"/>
            <a:endCxn id="5" idx="1"/>
          </p:cNvCxnSpPr>
          <p:nvPr/>
        </p:nvCxnSpPr>
        <p:spPr>
          <a:xfrm flipV="1">
            <a:off x="16092170" y="3618230"/>
            <a:ext cx="398399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7402830" y="6350635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99540" y="6350635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</p:cNvCxnSpPr>
          <p:nvPr/>
        </p:nvCxnSpPr>
        <p:spPr>
          <a:xfrm flipV="1">
            <a:off x="16092170" y="3689350"/>
            <a:ext cx="3983990" cy="316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5" grpId="1" animBg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965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переменными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5427345"/>
            <a:ext cx="5000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402830" y="3114040"/>
            <a:ext cx="4821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076160" y="260985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b="1">
                <a:latin typeface="Arial Black" panose="020B0A04020102020204" pitchFamily="34" charset="0"/>
                <a:cs typeface="Arial Black" panose="020B0A04020102020204" pitchFamily="34" charset="0"/>
              </a:rPr>
              <a:t>36</a:t>
            </a:r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5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099540" y="3114040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6092170" y="3618230"/>
            <a:ext cx="398399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7402830" y="6350635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99540" y="6350635"/>
            <a:ext cx="1992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</p:cNvCxnSpPr>
          <p:nvPr/>
        </p:nvCxnSpPr>
        <p:spPr>
          <a:xfrm flipV="1">
            <a:off x="16092170" y="3689350"/>
            <a:ext cx="3983990" cy="316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7402830" y="10069830"/>
            <a:ext cx="5059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36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076160" y="9450070"/>
            <a:ext cx="2087880" cy="2016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b="1">
                <a:latin typeface="Arial Black" panose="020B0A04020102020204" pitchFamily="34" charset="0"/>
                <a:cs typeface="Arial Black" panose="020B0A04020102020204" pitchFamily="34" charset="0"/>
              </a:rPr>
              <a:t>36</a:t>
            </a:r>
            <a:r>
              <a:rPr lang="ru-RU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6</a:t>
            </a:r>
            <a:endParaRPr lang="ru-RU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7" idx="3"/>
            <a:endCxn id="13" idx="1"/>
          </p:cNvCxnSpPr>
          <p:nvPr/>
        </p:nvCxnSpPr>
        <p:spPr>
          <a:xfrm>
            <a:off x="16092170" y="3621405"/>
            <a:ext cx="3983990" cy="683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Проверка</a:t>
            </a:r>
            <a:endParaRPr lang="ru-RU" alt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113405"/>
            <a:ext cx="1061021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365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366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 dirty="0"/>
              <a:t>Строки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910" y="4986020"/>
            <a:ext cx="4157980" cy="496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649855" y="5561965"/>
            <a:ext cx="147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.py</a:t>
            </a:r>
            <a:endParaRPr lang="en-US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802870" y="3977640"/>
            <a:ext cx="9351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371070" y="2680335"/>
            <a:ext cx="9340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физическая строка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755130" y="4193540"/>
            <a:ext cx="5544185" cy="295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12802870" y="9450070"/>
            <a:ext cx="9351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02870" y="8298180"/>
            <a:ext cx="90525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 еще одна 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755130" y="7362190"/>
            <a:ext cx="5688330" cy="201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9" grpId="1"/>
      <p:bldP spid="7" grpId="1"/>
      <p:bldP spid="5" grpId="0"/>
      <p:bldP spid="6" grpId="0"/>
      <p:bldP spid="5" grpId="1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Разделители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5346065"/>
            <a:ext cx="22920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       )       [       ]       {       }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      :       .       ;       @       =       -&gt;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      -=      *=      /=      //=     %=      @=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&amp;=      |=      ^=      &gt;&gt;=     &lt;&lt;=     **=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Литералы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3689350"/>
            <a:ext cx="229203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  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целочисленный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число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числа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плавающей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точкой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1.0j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комплексного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числа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"Hello!"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строковый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списковый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словарный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Магические константы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2537460"/>
            <a:ext cx="1747012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так делать не надо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get_random_number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seed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num_other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get_random_number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seed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лучше делать так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seed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get_random_number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seed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seed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num_other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get_random_number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seed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seed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Операторы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11785" y="5706110"/>
            <a:ext cx="24158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       -       *       **      /       //      %      @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&lt;&lt;      &gt;&gt;      &amp;       |       ^       ~       :=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       &gt;       &lt;=      &gt;=      ==      !=</a:t>
            </a:r>
            <a:endParaRPr lang="ru-RU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Ключевые слова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3761740"/>
            <a:ext cx="211493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await      else       import     pass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      except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       class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   for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lambda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try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assert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async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       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or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   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yield</a:t>
            </a:r>
            <a:endParaRPr lang="ru-RU" altLang="en-US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Мягкие ключевые слова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26210" y="5489575"/>
            <a:ext cx="21149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match      case    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 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Инструкции</a:t>
            </a:r>
            <a:endParaRPr lang="ru-RU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818245" y="3473450"/>
            <a:ext cx="7105650" cy="25203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Инструкции</a:t>
            </a:r>
            <a:endParaRPr lang="ru-RU" altLang="en-US" sz="5400" b="1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125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Простые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050895" y="7793990"/>
            <a:ext cx="7105650" cy="2520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Составные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3" idx="2"/>
            <a:endCxn id="7" idx="0"/>
          </p:cNvCxnSpPr>
          <p:nvPr/>
        </p:nvCxnSpPr>
        <p:spPr>
          <a:xfrm flipH="1">
            <a:off x="5265420" y="5993765"/>
            <a:ext cx="710565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4" idx="0"/>
          </p:cNvCxnSpPr>
          <p:nvPr/>
        </p:nvCxnSpPr>
        <p:spPr>
          <a:xfrm>
            <a:off x="12299315" y="5993765"/>
            <a:ext cx="7304405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4" grpId="0" bldLvl="0" animBg="1"/>
      <p:bldP spid="1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Простые инструкции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113405"/>
            <a:ext cx="1973453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операция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связки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простая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инструкция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en-US" altLang="ru-RU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арифметические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операции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простые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инструкции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endParaRPr lang="en-US" altLang="ru-RU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вызов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функции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простая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инструкция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Составные инструкции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465705"/>
            <a:ext cx="1773237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первый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сложной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инструкции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заголовок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первого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блока</a:t>
            </a:r>
            <a:endParaRPr lang="en-US" altLang="en-US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тело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первого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блока</a:t>
            </a:r>
            <a:endParaRPr lang="en-US" altLang="en-US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"even"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второй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сложной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инструкции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заголовок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второго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блока</a:t>
            </a:r>
            <a:endParaRPr lang="en-US" altLang="en-US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тело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второго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блока</a:t>
            </a:r>
            <a:endParaRPr lang="en-US" altLang="en-US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"odd"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этот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относится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сложной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инструкции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 got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number"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Ветвление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2825750"/>
            <a:ext cx="794004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expression1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do_something1</a:t>
            </a:r>
            <a:r>
              <a:rPr lang="ru-RU" altLang="en-US" sz="4800">
                <a:solidFill>
                  <a:srgbClr val="0072BC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expression2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expression3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ng3()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" name="Изображение 9" descr="for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7560" y="2393315"/>
            <a:ext cx="9996170" cy="970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Разновидности строк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910" y="4986020"/>
            <a:ext cx="4157980" cy="496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649855" y="5561965"/>
            <a:ext cx="147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latin typeface="Arial Black" panose="020B0A04020102020204" pitchFamily="34" charset="0"/>
                <a:cs typeface="Arial Black" panose="020B0A04020102020204" pitchFamily="34" charset="0"/>
              </a:rPr>
              <a:t>.py</a:t>
            </a:r>
            <a:endParaRPr lang="en-US" altLang="en-US" sz="6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2802870" y="3977640"/>
            <a:ext cx="9351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light_velocity </a:t>
            </a:r>
            <a:r>
              <a:rPr lang="ru-RU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2802870" y="8442325"/>
            <a:ext cx="89839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371070" y="2680335"/>
            <a:ext cx="9340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физические строки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515215" y="7362190"/>
            <a:ext cx="9340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логические строки</a:t>
            </a:r>
            <a:endParaRPr lang="ru-RU" altLang="ru-RU" sz="6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776085" y="4193540"/>
            <a:ext cx="5523230" cy="3020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795135" y="7541895"/>
            <a:ext cx="5504180" cy="2124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Другие варианты ветвления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5129530"/>
            <a:ext cx="63049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18880" y="5057775"/>
            <a:ext cx="63049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condition1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condition2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do_elif_case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620490" y="5057775"/>
            <a:ext cx="6304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do_if_case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69720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</a:t>
            </a:r>
            <a:r>
              <a:rPr lang="en-US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elif</a:t>
            </a:r>
            <a:endParaRPr lang="en-US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203055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else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6744315" y="3548380"/>
            <a:ext cx="504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только </a:t>
            </a:r>
            <a:r>
              <a:rPr 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if</a:t>
            </a:r>
            <a:endParaRPr 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Цикл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while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17905" y="5993765"/>
            <a:ext cx="848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expression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Изображение 5" descr="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3415" y="3761740"/>
            <a:ext cx="9089390" cy="707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break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22020" y="2825115"/>
            <a:ext cx="2183892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1024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завершим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цикла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перейдем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выполнению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do_something()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будет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выполнено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8986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break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вложенные циклы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22020" y="2825115"/>
            <a:ext cx="2183892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condition_external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внешний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condition_internal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внутренний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прервет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внутреннего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внешний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продолжит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свое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выполнение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89862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Практический пример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22020" y="4049395"/>
            <a:ext cx="218389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user_input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your command: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user_input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"exit"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continue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22020" y="2681605"/>
            <a:ext cx="22644735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1024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  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переход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следующей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итерации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далее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все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команды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теле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будут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пропущены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будет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выполнено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будет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когда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num == 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70811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continue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вложенные циклы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22020" y="2825115"/>
            <a:ext cx="2304161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condition_external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внешний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condition_internal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внутренний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пропустит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итерацию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внутреннего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выполнение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внешнего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цикла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никак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влияет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89862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Практический пример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138555" y="2393315"/>
            <a:ext cx="951484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было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без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continue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get_condition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стало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continue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get_condition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continue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Использование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else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93775" y="2609850"/>
            <a:ext cx="21540470" cy="932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condition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get_break_condition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update_condition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finish_while_loop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Компиляция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выполнение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Комментарии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5273675"/>
            <a:ext cx="2243201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вся эта строка является комментарием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distance_max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72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1852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эта часть строки - комментарий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python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байт-кода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93775" y="3833495"/>
            <a:ext cx="2154047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3          32 LOAD_NAME                0 (lsp)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34 LOAD_METHOD              3 (append)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56 LOAD_NAME                2 (i)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58 PRECALL                  1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62 CALL                     1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72 POP_TOP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74 JUMP_BACKWARD           24 (to 28)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Компиляция и выполнение</a:t>
            </a:r>
            <a:endParaRPr lang="en-US" altLang="en-US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26210" y="2465070"/>
            <a:ext cx="2640965" cy="3257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1858010" y="2896870"/>
            <a:ext cx="1123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.py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7114540" y="2681605"/>
            <a:ext cx="6045835" cy="249110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solidFill>
                  <a:schemeClr val="tx2"/>
                </a:solidFill>
                <a:latin typeface="+mj-lt"/>
                <a:cs typeface="+mj-lt"/>
              </a:rPr>
              <a:t>есть </a:t>
            </a:r>
            <a:r>
              <a:rPr lang="en-US" altLang="en-US" sz="4000">
                <a:solidFill>
                  <a:schemeClr val="tx2"/>
                </a:solidFill>
                <a:latin typeface="+mj-lt"/>
                <a:cs typeface="+mj-lt"/>
              </a:rPr>
              <a:t>.pyc </a:t>
            </a:r>
            <a:r>
              <a:rPr lang="ru-RU" altLang="en-US" sz="4000">
                <a:solidFill>
                  <a:schemeClr val="tx2"/>
                </a:solidFill>
                <a:latin typeface="+mj-lt"/>
                <a:cs typeface="+mj-lt"/>
              </a:rPr>
              <a:t>файл?</a:t>
            </a:r>
            <a:endParaRPr lang="ru-RU" altLang="en-US" sz="40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9" name="Блок-схема: решение 8"/>
          <p:cNvSpPr/>
          <p:nvPr/>
        </p:nvSpPr>
        <p:spPr>
          <a:xfrm>
            <a:off x="16207740" y="2681605"/>
            <a:ext cx="6045835" cy="249110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solidFill>
                  <a:schemeClr val="tx2"/>
                </a:solidFill>
                <a:latin typeface="+mj-lt"/>
                <a:cs typeface="+mj-lt"/>
              </a:rPr>
              <a:t>.pyc &gt;</a:t>
            </a:r>
            <a:r>
              <a:rPr lang="ru-RU" altLang="en-US" sz="40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4000">
                <a:solidFill>
                  <a:schemeClr val="tx2"/>
                </a:solidFill>
                <a:latin typeface="+mj-lt"/>
                <a:cs typeface="+mj-lt"/>
              </a:rPr>
              <a:t>.py</a:t>
            </a:r>
            <a:r>
              <a:rPr lang="ru-RU" altLang="en-US" sz="4000">
                <a:solidFill>
                  <a:schemeClr val="tx2"/>
                </a:solidFill>
                <a:latin typeface="+mj-lt"/>
                <a:cs typeface="+mj-lt"/>
              </a:rPr>
              <a:t>?</a:t>
            </a:r>
            <a:endParaRPr lang="ru-RU" altLang="en-US" sz="40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7509510" y="5994400"/>
            <a:ext cx="5256530" cy="237617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000">
                <a:latin typeface="+mj-lt"/>
                <a:cs typeface="+mj-lt"/>
              </a:rPr>
              <a:t>парсинг </a:t>
            </a:r>
            <a:r>
              <a:rPr lang="en-US" altLang="ru-RU" sz="4000">
                <a:latin typeface="+mj-lt"/>
                <a:cs typeface="+mj-lt"/>
              </a:rPr>
              <a:t>.py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7474585" y="9234805"/>
            <a:ext cx="5256530" cy="237617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>
                <a:latin typeface="+mj-lt"/>
                <a:cs typeface="+mj-lt"/>
              </a:rPr>
              <a:t>компиляция</a:t>
            </a:r>
            <a:endParaRPr lang="ru-RU" sz="4000"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6619855" y="9234805"/>
            <a:ext cx="5256530" cy="237617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>
                <a:latin typeface="+mj-lt"/>
                <a:cs typeface="+mj-lt"/>
              </a:rPr>
              <a:t>интерпретация</a:t>
            </a:r>
            <a:endParaRPr lang="ru-RU" sz="4000">
              <a:latin typeface="+mj-lt"/>
              <a:cs typeface="+mj-lt"/>
            </a:endParaRPr>
          </a:p>
        </p:txBody>
      </p: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>
            <a:off x="4378325" y="3905250"/>
            <a:ext cx="2736215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9" idx="1"/>
          </p:cNvCxnSpPr>
          <p:nvPr/>
        </p:nvCxnSpPr>
        <p:spPr>
          <a:xfrm>
            <a:off x="13160375" y="3927475"/>
            <a:ext cx="30473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2"/>
            <a:endCxn id="10" idx="0"/>
          </p:cNvCxnSpPr>
          <p:nvPr/>
        </p:nvCxnSpPr>
        <p:spPr>
          <a:xfrm>
            <a:off x="10137775" y="5172710"/>
            <a:ext cx="0" cy="821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0139045" y="8370570"/>
            <a:ext cx="0" cy="864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2" idx="1"/>
          </p:cNvCxnSpPr>
          <p:nvPr/>
        </p:nvCxnSpPr>
        <p:spPr>
          <a:xfrm>
            <a:off x="12731115" y="10422890"/>
            <a:ext cx="3888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9" idx="2"/>
            <a:endCxn id="10" idx="3"/>
          </p:cNvCxnSpPr>
          <p:nvPr/>
        </p:nvCxnSpPr>
        <p:spPr>
          <a:xfrm rot="5400000">
            <a:off x="14993620" y="2944495"/>
            <a:ext cx="2009775" cy="646493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3"/>
            <a:endCxn id="12" idx="3"/>
          </p:cNvCxnSpPr>
          <p:nvPr/>
        </p:nvCxnSpPr>
        <p:spPr>
          <a:xfrm flipH="1">
            <a:off x="21876385" y="3927475"/>
            <a:ext cx="377190" cy="6495415"/>
          </a:xfrm>
          <a:prstGeom prst="bentConnector3">
            <a:avLst>
              <a:gd name="adj1" fmla="val -242087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Текстовое поле 23"/>
          <p:cNvSpPr txBox="1"/>
          <p:nvPr/>
        </p:nvSpPr>
        <p:spPr>
          <a:xfrm>
            <a:off x="13160375" y="3185160"/>
            <a:ext cx="1062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22236430" y="3220720"/>
            <a:ext cx="1062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10139045" y="5172075"/>
            <a:ext cx="147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19211925" y="5172075"/>
            <a:ext cx="147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27" grpId="0"/>
      <p:bldP spid="10" grpId="1" animBg="1"/>
      <p:bldP spid="27" grpId="1"/>
      <p:bldP spid="11" grpId="0" animBg="1"/>
      <p:bldP spid="11" grpId="1" animBg="1"/>
      <p:bldP spid="12" grpId="0" animBg="1"/>
      <p:bldP spid="12" grpId="1" animBg="1"/>
      <p:bldP spid="24" grpId="0"/>
      <p:bldP spid="9" grpId="0" animBg="1"/>
      <p:bldP spid="24" grpId="1"/>
      <p:bldP spid="9" grpId="1" animBg="1"/>
      <p:bldP spid="28" grpId="0"/>
      <p:bldP spid="28" grpId="1"/>
      <p:bldP spid="26" grpId="0"/>
      <p:bldP spid="2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Использование комментариев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4050030"/>
            <a:ext cx="224320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максимальная дальность обзора РЛС в морских милях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согласно протоколу использования РЛС, с.3 таб.1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distance_max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1852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9378315"/>
            <a:ext cx="21494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distance_max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1852 # определили переменную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137920" y="2673985"/>
            <a:ext cx="19121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использование комментариев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138555" y="8009890"/>
            <a:ext cx="20417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неправильное использование комментариев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Пустые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8555" y="4193540"/>
            <a:ext cx="153460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"even"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"odd"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 got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number"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16835755" y="4337685"/>
            <a:ext cx="774700" cy="1674495"/>
          </a:xfrm>
          <a:prstGeom prst="rightBrace">
            <a:avLst>
              <a:gd name="adj1" fmla="val 8333"/>
              <a:gd name="adj2" fmla="val 5107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16835755" y="6065520"/>
            <a:ext cx="774700" cy="1739900"/>
          </a:xfrm>
          <a:prstGeom prst="rightBrace">
            <a:avLst>
              <a:gd name="adj1" fmla="val 8333"/>
              <a:gd name="adj2" fmla="val 5107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16835755" y="7858760"/>
            <a:ext cx="774700" cy="869950"/>
          </a:xfrm>
          <a:prstGeom prst="rightBrace">
            <a:avLst>
              <a:gd name="adj1" fmla="val 8333"/>
              <a:gd name="adj2" fmla="val 5107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009870" y="4553585"/>
            <a:ext cx="6383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первый логический 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 кода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016855" y="6209665"/>
            <a:ext cx="62528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второй логический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 кода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016855" y="7578090"/>
            <a:ext cx="64357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третий логический блок кода</a:t>
            </a:r>
            <a:endParaRPr lang="ru-RU" altLang="en-US" sz="4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210310" y="10674350"/>
            <a:ext cx="19954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Вывод: без пустых строк читать код сложнее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1" grpId="1" animBg="1"/>
      <p:bldP spid="14" grpId="1"/>
      <p:bldP spid="12" grpId="0" animBg="1"/>
      <p:bldP spid="15" grpId="0"/>
      <p:bldP spid="12" grpId="1" animBg="1"/>
      <p:bldP spid="15" grpId="1"/>
      <p:bldP spid="13" grpId="0" bldLvl="0" animBg="1"/>
      <p:bldP spid="16" grpId="0"/>
      <p:bldP spid="13" grpId="1" animBg="1"/>
      <p:bldP spid="16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Пустые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8555" y="3041650"/>
            <a:ext cx="1534604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"even"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"odd"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 got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number_type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number"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210310" y="10674350"/>
            <a:ext cx="19954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Вывод: с пустыми строками читать код легче 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 dirty="0"/>
              <a:t>Работа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длинными</a:t>
            </a:r>
            <a:r>
              <a:rPr lang="en-US" altLang="ru-RU" dirty="0"/>
              <a:t> </a:t>
            </a:r>
            <a:r>
              <a:rPr lang="en-US" altLang="en-US" dirty="0"/>
              <a:t>строками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93775" y="4193540"/>
            <a:ext cx="22663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очень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длинная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физическая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long_line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very very very long string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138555" y="8801735"/>
            <a:ext cx="19954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Что делать с такими строками?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1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2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3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4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5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6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7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8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19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1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2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3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4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5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6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7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8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29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31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32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33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34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6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7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8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ags/tag9.xml><?xml version="1.0" encoding="utf-8"?>
<p:tagLst xmlns:p="http://schemas.openxmlformats.org/presentationml/2006/main">
  <p:tag name="KSO_WM_DIAGRAM_VIRTUALLY_FRAME" val="{&quot;height&quot;:577.25,&quot;left&quot;:798.35,&quot;top&quot;:307.5,&quot;width&quot;:238.35}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8029</Words>
  <Application>WPS Presentation</Application>
  <PresentationFormat>Произвольный</PresentationFormat>
  <Paragraphs>702</Paragraphs>
  <Slides>52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Анатомия Python-программ</vt:lpstr>
      <vt:lpstr>Текстовый файл</vt:lpstr>
      <vt:lpstr>Строки</vt:lpstr>
      <vt:lpstr>Разновидности строк</vt:lpstr>
      <vt:lpstr>Комментарии</vt:lpstr>
      <vt:lpstr>Использование комментариев</vt:lpstr>
      <vt:lpstr>Пустые строки</vt:lpstr>
      <vt:lpstr>Пустые строки</vt:lpstr>
      <vt:lpstr>Работа с длинными строками</vt:lpstr>
      <vt:lpstr>Разбиения длинных строк</vt:lpstr>
      <vt:lpstr>Отступы</vt:lpstr>
      <vt:lpstr>Вызов интерпретатора</vt:lpstr>
      <vt:lpstr>Вызов интерпретатора</vt:lpstr>
      <vt:lpstr>Парсинг</vt:lpstr>
      <vt:lpstr>Токены</vt:lpstr>
      <vt:lpstr>Объекты</vt:lpstr>
      <vt:lpstr>Характеристики объекта</vt:lpstr>
      <vt:lpstr>Идентичность в CPython</vt:lpstr>
      <vt:lpstr>Работа с идентичностью</vt:lpstr>
      <vt:lpstr>Тип данных</vt:lpstr>
      <vt:lpstr>Работа с типом данных</vt:lpstr>
      <vt:lpstr>Разновидности типов данных</vt:lpstr>
      <vt:lpstr>Значения объектов</vt:lpstr>
      <vt:lpstr>Идентификаторы</vt:lpstr>
      <vt:lpstr>Соглашения об именовании</vt:lpstr>
      <vt:lpstr>Переменные</vt:lpstr>
      <vt:lpstr>Работа с переменными</vt:lpstr>
      <vt:lpstr>Работа с переменными</vt:lpstr>
      <vt:lpstr>Проверка</vt:lpstr>
      <vt:lpstr>Разделители</vt:lpstr>
      <vt:lpstr>Литералы</vt:lpstr>
      <vt:lpstr>Магические константы</vt:lpstr>
      <vt:lpstr>Операторы</vt:lpstr>
      <vt:lpstr>Ключевые слова</vt:lpstr>
      <vt:lpstr>Мягкие ключевые слова</vt:lpstr>
      <vt:lpstr>Инструкции</vt:lpstr>
      <vt:lpstr>Простые инструкции</vt:lpstr>
      <vt:lpstr>Составные инструкции</vt:lpstr>
      <vt:lpstr>Ветвление</vt:lpstr>
      <vt:lpstr>Другие варианты ветвления</vt:lpstr>
      <vt:lpstr>Цикл while</vt:lpstr>
      <vt:lpstr>break</vt:lpstr>
      <vt:lpstr>break и вложенные циклы</vt:lpstr>
      <vt:lpstr>Практический пример</vt:lpstr>
      <vt:lpstr>continue</vt:lpstr>
      <vt:lpstr>continue и вложенные циклы</vt:lpstr>
      <vt:lpstr>Практический пример</vt:lpstr>
      <vt:lpstr>Использование else</vt:lpstr>
      <vt:lpstr>Компиляция и выполнение</vt:lpstr>
      <vt:lpstr>Пример python байт-кода</vt:lpstr>
      <vt:lpstr>Компиляция и выполнение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538</cp:revision>
  <dcterms:created xsi:type="dcterms:W3CDTF">2023-09-07T15:23:00Z</dcterms:created>
  <dcterms:modified xsi:type="dcterms:W3CDTF">2025-09-19T21:04:42Z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1049-12.2.0.22549</vt:lpwstr>
  </property>
</Properties>
</file>