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2" r:id="rId5"/>
    <p:sldId id="264" r:id="rId6"/>
    <p:sldId id="259" r:id="rId7"/>
    <p:sldId id="261" r:id="rId8"/>
    <p:sldId id="266" r:id="rId9"/>
    <p:sldId id="267" r:id="rId10"/>
    <p:sldId id="268" r:id="rId11"/>
    <p:sldId id="269" r:id="rId12"/>
    <p:sldId id="265" r:id="rId13"/>
    <p:sldId id="270" r:id="rId14"/>
    <p:sldId id="271" r:id="rId15"/>
    <p:sldId id="287" r:id="rId16"/>
    <p:sldId id="286" r:id="rId17"/>
    <p:sldId id="273" r:id="rId18"/>
    <p:sldId id="288" r:id="rId19"/>
    <p:sldId id="289" r:id="rId20"/>
    <p:sldId id="290" r:id="rId21"/>
    <p:sldId id="291" r:id="rId22"/>
    <p:sldId id="274" r:id="rId23"/>
    <p:sldId id="275" r:id="rId24"/>
    <p:sldId id="276" r:id="rId25"/>
    <p:sldId id="277" r:id="rId26"/>
    <p:sldId id="278" r:id="rId27"/>
    <p:sldId id="279" r:id="rId28"/>
    <p:sldId id="258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0" autoAdjust="0"/>
    <p:restoredTop sz="94660"/>
  </p:normalViewPr>
  <p:slideViewPr>
    <p:cSldViewPr>
      <p:cViewPr varScale="1">
        <p:scale>
          <a:sx n="122" d="100"/>
          <a:sy n="122" d="100"/>
        </p:scale>
        <p:origin x="2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56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32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4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24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0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02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4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2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27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186F-3C3E-4172-A2C9-05E2B6964DE0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5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Оценка сложности вычислительных </a:t>
            </a:r>
            <a:r>
              <a:rPr lang="ru-RU" sz="4000" dirty="0" smtClean="0"/>
              <a:t>программ</a:t>
            </a:r>
            <a:endParaRPr lang="ru-R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0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2/3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Величина </a:t>
            </a:r>
            <a:r>
              <a:rPr lang="en-US" u="sng" dirty="0" smtClean="0"/>
              <a:t>S</a:t>
            </a:r>
            <a:r>
              <a:rPr lang="en-US" dirty="0" smtClean="0"/>
              <a:t>(A, n) =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Space(A, x</a:t>
            </a:r>
            <a:r>
              <a:rPr lang="en-US" dirty="0"/>
              <a:t>) </a:t>
            </a:r>
            <a:r>
              <a:rPr lang="en-US" dirty="0" smtClean="0"/>
              <a:t>P(n, x) </a:t>
            </a:r>
            <a:r>
              <a:rPr lang="ru-RU" dirty="0" smtClean="0"/>
              <a:t>называется сложностью по памяти программы А в среднем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1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Связь между разными мерами 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Сложность в среднем не превосходит сложность в худшем случае</a:t>
            </a:r>
          </a:p>
          <a:p>
            <a:pPr marL="0" indent="0" algn="ctr">
              <a:buNone/>
            </a:pPr>
            <a:r>
              <a:rPr lang="en-US" u="sng" dirty="0"/>
              <a:t>T</a:t>
            </a:r>
            <a:r>
              <a:rPr lang="en-US" dirty="0"/>
              <a:t>(A, n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&lt;=</a:t>
            </a:r>
            <a:r>
              <a:rPr lang="en-US" dirty="0"/>
              <a:t> T(A, n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 algn="ctr">
              <a:buNone/>
            </a:pPr>
            <a:r>
              <a:rPr lang="en-US" u="sng" dirty="0"/>
              <a:t>S</a:t>
            </a:r>
            <a:r>
              <a:rPr lang="en-US" dirty="0"/>
              <a:t>(A, n) &lt;= S(A, </a:t>
            </a:r>
            <a:r>
              <a:rPr lang="en-US" dirty="0" smtClean="0"/>
              <a:t>n)</a:t>
            </a:r>
            <a:endParaRPr lang="ru-RU" dirty="0"/>
          </a:p>
          <a:p>
            <a:pPr marL="0" indent="0" algn="ctr">
              <a:buNone/>
            </a:pPr>
            <a:endParaRPr lang="ru-RU" u="sng" dirty="0" smtClean="0"/>
          </a:p>
          <a:p>
            <a:pPr marL="457200" lvl="1" indent="0" algn="ctr">
              <a:buNone/>
            </a:pPr>
            <a:r>
              <a:rPr lang="en-US" u="sng" dirty="0" smtClean="0"/>
              <a:t>T</a:t>
            </a:r>
            <a:r>
              <a:rPr lang="en-US" dirty="0" smtClean="0"/>
              <a:t>(A</a:t>
            </a:r>
            <a:r>
              <a:rPr lang="en-US" dirty="0"/>
              <a:t>, n) 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Time(A, x) P(n, x)</a:t>
            </a:r>
            <a:r>
              <a:rPr lang="ru-RU" dirty="0" smtClean="0"/>
              <a:t> </a:t>
            </a:r>
            <a:r>
              <a:rPr lang="en-US" dirty="0" smtClean="0"/>
              <a:t>&lt;=</a:t>
            </a:r>
            <a:br>
              <a:rPr lang="en-US" dirty="0" smtClean="0"/>
            </a:br>
            <a:r>
              <a:rPr lang="en-US" dirty="0" smtClean="0"/>
              <a:t>	&lt;=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max { Time(A, x) | |x| = n } P(n, x)</a:t>
            </a:r>
            <a:r>
              <a:rPr lang="ru-RU" dirty="0" smtClean="0"/>
              <a:t> =</a:t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= T(A, n) 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P(n, x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en-US" dirty="0"/>
              <a:t>T(A, 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Сложность по памяти не превосходит сложность по времени</a:t>
            </a:r>
          </a:p>
          <a:p>
            <a:pPr marL="0" indent="0" algn="ctr">
              <a:buNone/>
            </a:pPr>
            <a:r>
              <a:rPr lang="en-US" dirty="0" smtClean="0"/>
              <a:t>S(A, n) &lt; = T(A, n)</a:t>
            </a:r>
            <a:endParaRPr lang="ru-RU" dirty="0" smtClean="0"/>
          </a:p>
          <a:p>
            <a:pPr lvl="1"/>
            <a:r>
              <a:rPr lang="ru-RU" dirty="0" smtClean="0"/>
              <a:t>В каждую ячейку памяти нужно хотя бы записать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701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Пример вычисления сложности по </a:t>
            </a:r>
            <a:r>
              <a:rPr lang="ru-RU" sz="3600" dirty="0"/>
              <a:t>времени в среднем</a:t>
            </a:r>
            <a:r>
              <a:rPr lang="en-US" sz="3600" dirty="0"/>
              <a:t> </a:t>
            </a:r>
            <a:r>
              <a:rPr lang="ru-RU" sz="3600" dirty="0" smtClean="0"/>
              <a:t> 1/3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Возведение </a:t>
            </a:r>
            <a:r>
              <a:rPr lang="en-US" sz="2400" dirty="0" smtClean="0"/>
              <a:t>a </a:t>
            </a:r>
            <a:r>
              <a:rPr lang="ru-RU" sz="2400" dirty="0" smtClean="0"/>
              <a:t>в степень </a:t>
            </a:r>
            <a:r>
              <a:rPr lang="en-US" sz="2400" dirty="0" smtClean="0"/>
              <a:t>x </a:t>
            </a:r>
            <a:r>
              <a:rPr lang="ru-RU" sz="2400" dirty="0" smtClean="0"/>
              <a:t>методом повторных квадратов </a:t>
            </a:r>
            <a:r>
              <a:rPr lang="en-US" sz="2400" dirty="0" smtClean="0"/>
              <a:t>RS</a:t>
            </a:r>
          </a:p>
          <a:p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RS(a, x):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	q = a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u = 1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latin typeface="Consolas" panose="020B0609020204030204" pitchFamily="49" charset="0"/>
              </a:rPr>
              <a:t> bit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запись х в двоичной </a:t>
            </a:r>
            <a:r>
              <a:rPr lang="ru-RU" sz="2400" dirty="0" err="1">
                <a:latin typeface="Consolas" panose="020B0609020204030204" pitchFamily="49" charset="0"/>
              </a:rPr>
              <a:t>с.с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l-GR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		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bit == 1: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			u *= q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q *= q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u</a:t>
            </a:r>
            <a:endParaRPr lang="ru-RU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 вычисления сложности по времени в среднем</a:t>
            </a:r>
            <a:r>
              <a:rPr lang="en-US" sz="3200" dirty="0"/>
              <a:t> </a:t>
            </a:r>
            <a:r>
              <a:rPr lang="ru-RU" sz="3200" dirty="0"/>
              <a:t> </a:t>
            </a:r>
            <a:r>
              <a:rPr lang="ru-RU" sz="3200" dirty="0" smtClean="0"/>
              <a:t>2/3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Input(n) </a:t>
            </a:r>
            <a:r>
              <a:rPr lang="en-US" sz="2800" dirty="0"/>
              <a:t>= { x |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n – 1</a:t>
            </a:r>
            <a:r>
              <a:rPr lang="en-US" sz="2800" dirty="0" smtClean="0"/>
              <a:t> </a:t>
            </a:r>
            <a:r>
              <a:rPr lang="en-US" sz="2800" dirty="0"/>
              <a:t>&lt;= x &lt;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n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1</a:t>
            </a:r>
            <a:r>
              <a:rPr lang="en-US" sz="2800" dirty="0" smtClean="0"/>
              <a:t> }</a:t>
            </a:r>
            <a:endParaRPr lang="en-US" sz="2800" dirty="0"/>
          </a:p>
          <a:p>
            <a:endParaRPr lang="ru-RU" sz="2800" dirty="0" smtClean="0"/>
          </a:p>
          <a:p>
            <a:r>
              <a:rPr lang="en-US" sz="2800" dirty="0" smtClean="0"/>
              <a:t>|</a:t>
            </a:r>
            <a:r>
              <a:rPr lang="en-US" sz="2800" dirty="0"/>
              <a:t>x| = </a:t>
            </a:r>
            <a:r>
              <a:rPr lang="ru-RU" sz="2800" dirty="0"/>
              <a:t>число битов в </a:t>
            </a:r>
            <a:r>
              <a:rPr lang="en-US" sz="2800" dirty="0"/>
              <a:t>x</a:t>
            </a:r>
          </a:p>
          <a:p>
            <a:endParaRPr lang="ru-RU" sz="2800" dirty="0" smtClean="0"/>
          </a:p>
          <a:p>
            <a:r>
              <a:rPr lang="en-US" sz="2800" dirty="0" smtClean="0"/>
              <a:t>P(n, x</a:t>
            </a:r>
            <a:r>
              <a:rPr lang="en-US" sz="2800" dirty="0"/>
              <a:t>) = </a:t>
            </a:r>
            <a:r>
              <a:rPr lang="en-US" sz="2800" dirty="0" smtClean="0"/>
              <a:t>1 / (</a:t>
            </a:r>
            <a:r>
              <a:rPr lang="ru-RU" sz="2800" dirty="0"/>
              <a:t>число элементов в </a:t>
            </a:r>
            <a:r>
              <a:rPr lang="en-US" sz="2800" dirty="0" smtClean="0"/>
              <a:t>Input(n)) </a:t>
            </a:r>
            <a:r>
              <a:rPr lang="en-US" sz="2800" dirty="0"/>
              <a:t>= </a:t>
            </a:r>
            <a:r>
              <a:rPr lang="en-US" sz="2800" dirty="0" smtClean="0"/>
              <a:t>1 / 2</a:t>
            </a:r>
            <a:r>
              <a:rPr lang="en-US" sz="2800" baseline="30000" dirty="0" smtClean="0"/>
              <a:t>n – 1</a:t>
            </a:r>
            <a:endParaRPr lang="en-US" sz="2800" baseline="30000" dirty="0"/>
          </a:p>
          <a:p>
            <a:endParaRPr lang="ru-RU" sz="2800" u="sng" dirty="0" smtClean="0"/>
          </a:p>
          <a:p>
            <a:r>
              <a:rPr lang="en-US" sz="2800" u="sng" dirty="0" smtClean="0"/>
              <a:t>T</a:t>
            </a:r>
            <a:r>
              <a:rPr lang="en-US" sz="2800" dirty="0" smtClean="0"/>
              <a:t>(RS</a:t>
            </a:r>
            <a:r>
              <a:rPr lang="en-US" sz="2800" dirty="0"/>
              <a:t>, n) </a:t>
            </a:r>
            <a:r>
              <a:rPr lang="en-US" sz="2800" dirty="0" smtClean="0"/>
              <a:t>= </a:t>
            </a:r>
            <a:r>
              <a:rPr lang="en-US" sz="2800" dirty="0"/>
              <a:t>(1 / 2</a:t>
            </a:r>
            <a:r>
              <a:rPr lang="en-US" sz="2800" baseline="30000" dirty="0"/>
              <a:t>n – 1</a:t>
            </a:r>
            <a:r>
              <a:rPr lang="en-US" sz="2800" dirty="0" smtClean="0"/>
              <a:t>) </a:t>
            </a:r>
            <a:r>
              <a:rPr lang="el-GR" sz="2800" dirty="0" smtClean="0"/>
              <a:t>Σ</a:t>
            </a:r>
            <a:r>
              <a:rPr lang="en-US" sz="2800" baseline="-25000" dirty="0"/>
              <a:t>x</a:t>
            </a:r>
            <a:r>
              <a:rPr lang="el-GR" sz="2800" baseline="-25000" dirty="0"/>
              <a:t> ∈ </a:t>
            </a:r>
            <a:r>
              <a:rPr lang="en-US" sz="2800" baseline="-25000" dirty="0" smtClean="0"/>
              <a:t>Input(n)</a:t>
            </a:r>
            <a:r>
              <a:rPr lang="en-US" sz="2800" dirty="0" smtClean="0"/>
              <a:t>( |</a:t>
            </a:r>
            <a:r>
              <a:rPr lang="en-US" sz="2800" dirty="0"/>
              <a:t>x</a:t>
            </a:r>
            <a:r>
              <a:rPr lang="en-US" sz="2800" dirty="0" smtClean="0"/>
              <a:t>| + </a:t>
            </a:r>
            <a:r>
              <a:rPr lang="ru-RU" sz="2800" dirty="0" smtClean="0"/>
              <a:t>(</a:t>
            </a:r>
            <a:r>
              <a:rPr lang="ru-RU" sz="2800" dirty="0"/>
              <a:t>число </a:t>
            </a:r>
            <a:r>
              <a:rPr lang="ru-RU" sz="2800" dirty="0" smtClean="0"/>
              <a:t>битов</a:t>
            </a:r>
            <a:r>
              <a:rPr lang="en-US" sz="2800" dirty="0" smtClean="0"/>
              <a:t> </a:t>
            </a:r>
            <a:r>
              <a:rPr lang="ru-RU" sz="2800" dirty="0" smtClean="0"/>
              <a:t>=</a:t>
            </a:r>
            <a:r>
              <a:rPr lang="en-US" sz="2800" dirty="0" smtClean="0"/>
              <a:t> </a:t>
            </a:r>
            <a:r>
              <a:rPr lang="ru-RU" sz="2800" dirty="0" smtClean="0"/>
              <a:t>1 </a:t>
            </a:r>
            <a:r>
              <a:rPr lang="ru-RU" sz="2800" dirty="0"/>
              <a:t>в х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2</a:t>
            </a:r>
            <a:r>
              <a:rPr lang="en-US" sz="2800" dirty="0" smtClean="0"/>
              <a:t> )</a:t>
            </a:r>
            <a:r>
              <a:rPr lang="ru-RU" sz="2800" dirty="0" smtClean="0"/>
              <a:t> =</a:t>
            </a:r>
          </a:p>
          <a:p>
            <a:pPr marL="0" indent="0" algn="ctr">
              <a:buNone/>
            </a:pP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n – 2 + 1 + </a:t>
            </a:r>
            <a:r>
              <a:rPr lang="en-US" sz="2800" dirty="0"/>
              <a:t>(1 / 2</a:t>
            </a:r>
            <a:r>
              <a:rPr lang="en-US" sz="2800" baseline="30000" dirty="0"/>
              <a:t>n – 1</a:t>
            </a:r>
            <a:r>
              <a:rPr lang="en-US" sz="2800" dirty="0" smtClean="0"/>
              <a:t>) </a:t>
            </a:r>
            <a:r>
              <a:rPr lang="el-GR" sz="2800" dirty="0"/>
              <a:t>Σ</a:t>
            </a:r>
            <a:r>
              <a:rPr lang="en-US" sz="2800" baseline="-25000" dirty="0"/>
              <a:t>x</a:t>
            </a:r>
            <a:r>
              <a:rPr lang="el-GR" sz="2800" baseline="-25000" dirty="0"/>
              <a:t> ∈ </a:t>
            </a:r>
            <a:r>
              <a:rPr lang="en-US" sz="2800" baseline="-25000" dirty="0" smtClean="0"/>
              <a:t>Input(n) </a:t>
            </a:r>
            <a:r>
              <a:rPr lang="ru-RU" sz="2800" dirty="0" smtClean="0"/>
              <a:t>(</a:t>
            </a:r>
            <a:r>
              <a:rPr lang="en-US" sz="2800" dirty="0" smtClean="0"/>
              <a:t> </a:t>
            </a:r>
            <a:r>
              <a:rPr lang="ru-RU" sz="2800" dirty="0" smtClean="0"/>
              <a:t>число битов</a:t>
            </a:r>
            <a:r>
              <a:rPr lang="en-US" sz="2800" dirty="0" smtClean="0"/>
              <a:t> </a:t>
            </a:r>
            <a:r>
              <a:rPr lang="ru-RU" sz="2800" dirty="0" smtClean="0"/>
              <a:t>=</a:t>
            </a:r>
            <a:r>
              <a:rPr lang="en-US" sz="2800" dirty="0" smtClean="0"/>
              <a:t> </a:t>
            </a:r>
            <a:r>
              <a:rPr lang="ru-RU" sz="2800" dirty="0" smtClean="0"/>
              <a:t>1 </a:t>
            </a:r>
            <a:r>
              <a:rPr lang="ru-RU" sz="2800" dirty="0"/>
              <a:t>в </a:t>
            </a:r>
            <a:r>
              <a:rPr lang="ru-RU" sz="2800" dirty="0" smtClean="0"/>
              <a:t>х</a:t>
            </a:r>
            <a:r>
              <a:rPr lang="en-US" sz="2800" dirty="0" smtClean="0"/>
              <a:t> </a:t>
            </a:r>
            <a:r>
              <a:rPr lang="ru-RU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4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 вычисления сложности по времени в среднем</a:t>
            </a:r>
            <a:r>
              <a:rPr lang="en-US" sz="3200" dirty="0"/>
              <a:t> </a:t>
            </a:r>
            <a:r>
              <a:rPr lang="ru-RU" sz="3200" dirty="0"/>
              <a:t> </a:t>
            </a:r>
            <a:r>
              <a:rPr lang="ru-RU" sz="3200" dirty="0" smtClean="0"/>
              <a:t>3/3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известно, </a:t>
            </a:r>
            <a:r>
              <a:rPr lang="en-US" dirty="0" smtClean="0"/>
              <a:t>k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C(n,</a:t>
            </a:r>
            <a:r>
              <a:rPr lang="ru-RU" dirty="0" smtClean="0"/>
              <a:t> </a:t>
            </a:r>
            <a:r>
              <a:rPr lang="en-US" dirty="0" smtClean="0"/>
              <a:t>k) = 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C(n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1)</a:t>
            </a:r>
            <a:endParaRPr lang="ru-RU" dirty="0" smtClean="0"/>
          </a:p>
          <a:p>
            <a:endParaRPr lang="en-US" dirty="0" smtClean="0"/>
          </a:p>
          <a:p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ru-RU" dirty="0" smtClean="0"/>
              <a:t>число битов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/>
              <a:t>в х</a:t>
            </a:r>
            <a:r>
              <a:rPr lang="ru-RU" dirty="0" smtClean="0"/>
              <a:t>)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baseline="-25000" dirty="0" smtClean="0"/>
              <a:t>0&lt;=k&lt;=n-1</a:t>
            </a:r>
            <a:r>
              <a:rPr lang="en-US" dirty="0" smtClean="0"/>
              <a:t> k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C(n – 1, k) = </a:t>
            </a:r>
            <a:r>
              <a:rPr lang="el-GR" dirty="0" smtClean="0"/>
              <a:t>Σ</a:t>
            </a:r>
            <a:r>
              <a:rPr lang="en-US" baseline="-25000" dirty="0" smtClean="0"/>
              <a:t>1&lt;=</a:t>
            </a:r>
            <a:r>
              <a:rPr lang="en-US" baseline="-25000" dirty="0"/>
              <a:t>k&lt;=</a:t>
            </a:r>
            <a:r>
              <a:rPr lang="en-US" baseline="-25000" dirty="0" smtClean="0"/>
              <a:t>n-1</a:t>
            </a:r>
            <a:r>
              <a:rPr lang="en-US" dirty="0" smtClean="0"/>
              <a:t> (n – 1)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C(n – 2, k – 1)</a:t>
            </a:r>
            <a:r>
              <a:rPr lang="ru-RU" dirty="0" smtClean="0"/>
              <a:t> 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(n – 1)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l-GR" dirty="0" smtClean="0"/>
              <a:t>Σ</a:t>
            </a:r>
            <a:r>
              <a:rPr lang="en-US" baseline="-25000" dirty="0" smtClean="0"/>
              <a:t>0&lt;=</a:t>
            </a:r>
            <a:r>
              <a:rPr lang="en-US" baseline="-25000" dirty="0"/>
              <a:t>k&lt;=</a:t>
            </a:r>
            <a:r>
              <a:rPr lang="en-US" baseline="-25000" dirty="0" smtClean="0"/>
              <a:t>n-2</a:t>
            </a:r>
            <a:r>
              <a:rPr lang="en-US" dirty="0" smtClean="0"/>
              <a:t> C(n – 2, k) = (n – 1)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∙ </a:t>
            </a:r>
            <a:r>
              <a:rPr lang="en-US" dirty="0" smtClean="0"/>
              <a:t>2</a:t>
            </a:r>
            <a:r>
              <a:rPr lang="en-US" baseline="30000" dirty="0" smtClean="0"/>
              <a:t>n – 2</a:t>
            </a:r>
          </a:p>
          <a:p>
            <a:endParaRPr lang="en-US" dirty="0" smtClean="0"/>
          </a:p>
          <a:p>
            <a:r>
              <a:rPr lang="en-US" dirty="0" smtClean="0"/>
              <a:t>T(RS</a:t>
            </a:r>
            <a:r>
              <a:rPr lang="en-US" dirty="0"/>
              <a:t>, n) =</a:t>
            </a:r>
            <a:r>
              <a:rPr lang="ru-RU" dirty="0"/>
              <a:t> </a:t>
            </a:r>
            <a:r>
              <a:rPr lang="en-US" dirty="0" smtClean="0"/>
              <a:t>n – 1 + </a:t>
            </a:r>
            <a:r>
              <a:rPr lang="en-US" dirty="0"/>
              <a:t>(1 / 2</a:t>
            </a:r>
            <a:r>
              <a:rPr lang="en-US" baseline="30000" dirty="0"/>
              <a:t>n – 1</a:t>
            </a:r>
            <a:r>
              <a:rPr lang="en-US" dirty="0" smtClean="0"/>
              <a:t>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ru-RU" dirty="0" smtClean="0"/>
              <a:t>(</a:t>
            </a:r>
            <a:r>
              <a:rPr lang="ru-RU" dirty="0"/>
              <a:t>число </a:t>
            </a:r>
            <a:r>
              <a:rPr lang="ru-RU" dirty="0" smtClean="0"/>
              <a:t>битов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/>
              <a:t>в х</a:t>
            </a:r>
            <a:r>
              <a:rPr lang="ru-RU" dirty="0" smtClean="0"/>
              <a:t>)</a:t>
            </a:r>
            <a:r>
              <a:rPr lang="en-US" dirty="0" smtClean="0"/>
              <a:t> = </a:t>
            </a:r>
          </a:p>
          <a:p>
            <a:pPr marL="0" indent="0" algn="ctr">
              <a:buNone/>
            </a:pPr>
            <a:r>
              <a:rPr lang="en-US" dirty="0" smtClean="0"/>
              <a:t>= n – 1 + </a:t>
            </a:r>
            <a:r>
              <a:rPr lang="en-US" dirty="0"/>
              <a:t>(1 / 2</a:t>
            </a:r>
            <a:r>
              <a:rPr lang="en-US" baseline="30000" dirty="0"/>
              <a:t>n – 1</a:t>
            </a:r>
            <a:r>
              <a:rPr lang="en-US" dirty="0" smtClean="0"/>
              <a:t>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∙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(n – 1 )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2</a:t>
            </a:r>
            <a:r>
              <a:rPr lang="en-US" baseline="30000" dirty="0" smtClean="0"/>
              <a:t>n – 2</a:t>
            </a:r>
            <a:r>
              <a:rPr lang="en-US" dirty="0" smtClean="0"/>
              <a:t> = 3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(n – 1) / 2</a:t>
            </a:r>
          </a:p>
        </p:txBody>
      </p:sp>
    </p:spTree>
    <p:extLst>
      <p:ext uri="{BB962C8B-B14F-4D97-AF65-F5344CB8AC3E}">
        <p14:creationId xmlns:p14="http://schemas.microsoft.com/office/powerpoint/2010/main" val="4533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сложности с практической точки зрения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Точное число команд и ячеек памяти на практике не важно</a:t>
            </a:r>
          </a:p>
          <a:p>
            <a:pPr lvl="1"/>
            <a:r>
              <a:rPr lang="ru-RU" dirty="0" smtClean="0"/>
              <a:t>Зависит от набора команд</a:t>
            </a:r>
          </a:p>
          <a:p>
            <a:pPr lvl="1"/>
            <a:r>
              <a:rPr lang="ru-RU" dirty="0" smtClean="0"/>
              <a:t>Для входных данных большого размера слагаемые низших </a:t>
            </a:r>
            <a:r>
              <a:rPr lang="ru-RU" dirty="0" smtClean="0"/>
              <a:t>порядков составляют </a:t>
            </a:r>
            <a:r>
              <a:rPr lang="ru-RU" dirty="0" smtClean="0"/>
              <a:t>исчезающий % от общего числа команд и ячеек памяти</a:t>
            </a:r>
          </a:p>
          <a:p>
            <a:endParaRPr lang="ru-RU" dirty="0" smtClean="0"/>
          </a:p>
          <a:p>
            <a:r>
              <a:rPr lang="ru-RU" dirty="0" smtClean="0"/>
              <a:t>Обычно приближенно оценивают сверху самое быстро растущее слагаемое в зависимости от размера данных</a:t>
            </a:r>
          </a:p>
          <a:p>
            <a:endParaRPr lang="ru-RU" dirty="0" smtClean="0"/>
          </a:p>
          <a:p>
            <a:r>
              <a:rPr lang="ru-RU" dirty="0" smtClean="0"/>
              <a:t>Существуют разные методы построения приближенных оценок </a:t>
            </a:r>
            <a:r>
              <a:rPr lang="ru-RU" dirty="0"/>
              <a:t> </a:t>
            </a:r>
            <a:r>
              <a:rPr lang="ru-RU" dirty="0" smtClean="0"/>
              <a:t>сверху для сложности </a:t>
            </a:r>
            <a:r>
              <a:rPr lang="ru-RU" dirty="0"/>
              <a:t>программ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79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Как оценить сложность программы на языке Си?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Обозначим</a:t>
            </a:r>
            <a:r>
              <a:rPr lang="en-US" dirty="0">
                <a:latin typeface="Goudy Old Style" panose="02020502050305020303" pitchFamily="18" charset="0"/>
              </a:rPr>
              <a:t> </a:t>
            </a:r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(A, n)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оценку сверху для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T(A, n)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основе записи А на языке Си</a:t>
            </a:r>
            <a:endParaRPr lang="ru-RU" dirty="0"/>
          </a:p>
          <a:p>
            <a:endParaRPr lang="ru-RU" dirty="0" smtClean="0">
              <a:latin typeface="Old English Text MT" panose="03040902040508030806" pitchFamily="66" charset="0"/>
            </a:endParaRPr>
          </a:p>
          <a:p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({ </a:t>
            </a:r>
            <a:r>
              <a:rPr lang="ru-RU" dirty="0" smtClean="0"/>
              <a:t>А1;</a:t>
            </a:r>
            <a:r>
              <a:rPr lang="en-US" dirty="0" smtClean="0"/>
              <a:t> </a:t>
            </a:r>
            <a:r>
              <a:rPr lang="ru-RU" dirty="0" smtClean="0"/>
              <a:t>А2</a:t>
            </a:r>
            <a:r>
              <a:rPr lang="en-US" dirty="0" smtClean="0"/>
              <a:t>; }</a:t>
            </a:r>
            <a:r>
              <a:rPr lang="ru-RU" dirty="0" smtClean="0"/>
              <a:t>, </a:t>
            </a:r>
            <a:r>
              <a:rPr lang="en-US" dirty="0" smtClean="0"/>
              <a:t>n) = </a:t>
            </a:r>
            <a:r>
              <a:rPr lang="en-US" dirty="0">
                <a:latin typeface="Old English Text MT" panose="03040902040508030806" pitchFamily="66" charset="0"/>
              </a:rPr>
              <a:t>T </a:t>
            </a:r>
            <a:r>
              <a:rPr lang="en-US" dirty="0" smtClean="0"/>
              <a:t>(A1, n) + </a:t>
            </a:r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(A2, n)</a:t>
            </a:r>
            <a:endParaRPr lang="en-US" dirty="0" smtClean="0">
              <a:latin typeface="Old English Text MT" panose="03040902040508030806" pitchFamily="66" charset="0"/>
            </a:endParaRPr>
          </a:p>
          <a:p>
            <a:endParaRPr lang="en-US" dirty="0" smtClean="0"/>
          </a:p>
          <a:p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({ if (C) A1; else A2; }, n) = </a:t>
            </a:r>
            <a:r>
              <a:rPr lang="en-US" dirty="0">
                <a:latin typeface="Old English Text MT" panose="03040902040508030806" pitchFamily="66" charset="0"/>
              </a:rPr>
              <a:t>T </a:t>
            </a:r>
            <a:r>
              <a:rPr lang="en-US" dirty="0" smtClean="0"/>
              <a:t>(C, n) + max(</a:t>
            </a:r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(A1, n), </a:t>
            </a:r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(A2, n))</a:t>
            </a:r>
          </a:p>
          <a:p>
            <a:endParaRPr lang="en-US" dirty="0" smtClean="0"/>
          </a:p>
          <a:p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({ for (</a:t>
            </a:r>
            <a:r>
              <a:rPr lang="en-US" dirty="0" err="1" smtClean="0"/>
              <a:t>i</a:t>
            </a:r>
            <a:r>
              <a:rPr lang="en-US" dirty="0" smtClean="0"/>
              <a:t> = N(n); </a:t>
            </a:r>
            <a:r>
              <a:rPr lang="en-US" dirty="0" err="1" smtClean="0"/>
              <a:t>i</a:t>
            </a:r>
            <a:r>
              <a:rPr lang="en-US" dirty="0" smtClean="0"/>
              <a:t> &gt; 0; --</a:t>
            </a:r>
            <a:r>
              <a:rPr lang="en-US" dirty="0" err="1" smtClean="0"/>
              <a:t>i</a:t>
            </a:r>
            <a:r>
              <a:rPr lang="en-US" dirty="0" smtClean="0"/>
              <a:t>) A(</a:t>
            </a:r>
            <a:r>
              <a:rPr lang="en-US" dirty="0" err="1" smtClean="0"/>
              <a:t>i</a:t>
            </a:r>
            <a:r>
              <a:rPr lang="en-US" dirty="0" smtClean="0"/>
              <a:t>); }, n) =</a:t>
            </a:r>
            <a:r>
              <a:rPr lang="ru-RU" dirty="0" smtClean="0"/>
              <a:t> </a:t>
            </a:r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(N(n), n) +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0&lt;</a:t>
            </a:r>
            <a:r>
              <a:rPr lang="en-US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&lt;=N(n)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(A(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), n)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({ F(A1, A2, …, AN); }, n) = </a:t>
            </a:r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(A1, n) + … + </a:t>
            </a:r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(AN, n) + </a:t>
            </a:r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</a:t>
            </a:r>
            <a:r>
              <a:rPr lang="ru-RU" dirty="0" smtClean="0"/>
              <a:t>тело(</a:t>
            </a:r>
            <a:r>
              <a:rPr lang="en-US" dirty="0" smtClean="0"/>
              <a:t>F</a:t>
            </a:r>
            <a:r>
              <a:rPr lang="ru-RU" dirty="0" smtClean="0"/>
              <a:t>)</a:t>
            </a:r>
            <a:r>
              <a:rPr lang="en-US" dirty="0" smtClean="0"/>
              <a:t>, n)</a:t>
            </a:r>
          </a:p>
          <a:p>
            <a:pPr lvl="1"/>
            <a:r>
              <a:rPr lang="ru-RU" dirty="0" smtClean="0"/>
              <a:t>Не применимо, если </a:t>
            </a:r>
            <a:r>
              <a:rPr lang="en-US" dirty="0" smtClean="0"/>
              <a:t>F </a:t>
            </a:r>
            <a:r>
              <a:rPr lang="ru-RU" dirty="0" smtClean="0"/>
              <a:t>является рекурсивной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6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Оптимальные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Программа А</a:t>
            </a:r>
            <a:r>
              <a:rPr lang="en-US" dirty="0" smtClean="0"/>
              <a:t>*</a:t>
            </a:r>
            <a:r>
              <a:rPr lang="ru-RU" dirty="0" smtClean="0"/>
              <a:t> называется оптимальной по времени в классе программ АА, если для любой программы А из АА и любого размера </a:t>
            </a:r>
            <a:r>
              <a:rPr lang="en-US" dirty="0" smtClean="0"/>
              <a:t>n </a:t>
            </a:r>
            <a:r>
              <a:rPr lang="ru-RU" dirty="0" smtClean="0"/>
              <a:t>входных данных </a:t>
            </a:r>
            <a:r>
              <a:rPr lang="en-US" dirty="0" smtClean="0"/>
              <a:t>T(A*</a:t>
            </a:r>
            <a:r>
              <a:rPr lang="ru-RU" dirty="0" smtClean="0"/>
              <a:t>, </a:t>
            </a:r>
            <a:r>
              <a:rPr lang="en-US" dirty="0" smtClean="0"/>
              <a:t>n) &lt;= T(A, n)</a:t>
            </a:r>
          </a:p>
          <a:p>
            <a:endParaRPr lang="en-US" dirty="0"/>
          </a:p>
          <a:p>
            <a:r>
              <a:rPr lang="ru-RU" dirty="0" smtClean="0"/>
              <a:t>Для доказательства оптимальности программы по времени требуется оценка </a:t>
            </a:r>
            <a:r>
              <a:rPr lang="en-US" dirty="0"/>
              <a:t>T(A, n</a:t>
            </a:r>
            <a:r>
              <a:rPr lang="en-US" dirty="0" smtClean="0"/>
              <a:t>)</a:t>
            </a:r>
            <a:r>
              <a:rPr lang="ru-RU" dirty="0" smtClean="0"/>
              <a:t> снизу</a:t>
            </a:r>
          </a:p>
          <a:p>
            <a:endParaRPr lang="ru-RU" dirty="0" smtClean="0"/>
          </a:p>
          <a:p>
            <a:r>
              <a:rPr lang="ru-RU" dirty="0" smtClean="0"/>
              <a:t>Существуют </a:t>
            </a:r>
            <a:r>
              <a:rPr lang="ru-RU" dirty="0"/>
              <a:t>разные методы построения приближенных оценок  </a:t>
            </a:r>
            <a:r>
              <a:rPr lang="ru-RU" dirty="0" smtClean="0"/>
              <a:t>снизу для сложности </a:t>
            </a:r>
            <a:r>
              <a:rPr lang="ru-RU" dirty="0"/>
              <a:t>программ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476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трасс исполнения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Трасса исполнения программы для входных данных х – это множество пар вида (номер шага</a:t>
            </a:r>
            <a:r>
              <a:rPr lang="en-US" dirty="0"/>
              <a:t> </a:t>
            </a:r>
            <a:r>
              <a:rPr lang="ru-RU" dirty="0"/>
              <a:t>при обработке х</a:t>
            </a:r>
            <a:r>
              <a:rPr lang="ru-RU" dirty="0" smtClean="0"/>
              <a:t>, исполненная на этом шаге команда)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Дерево трасс исполнения для входных данных размера </a:t>
            </a:r>
            <a:r>
              <a:rPr lang="en-US" dirty="0" smtClean="0"/>
              <a:t>n</a:t>
            </a:r>
            <a:endParaRPr lang="ru-RU" dirty="0" smtClean="0"/>
          </a:p>
          <a:p>
            <a:pPr lvl="1"/>
            <a:r>
              <a:rPr lang="ru-RU" dirty="0" smtClean="0"/>
              <a:t>Множество вершин = объединение трасс для всех входных данных размера </a:t>
            </a:r>
            <a:r>
              <a:rPr lang="en-US" dirty="0" smtClean="0"/>
              <a:t>n</a:t>
            </a:r>
          </a:p>
          <a:p>
            <a:pPr lvl="1"/>
            <a:r>
              <a:rPr lang="ru-RU" dirty="0" smtClean="0"/>
              <a:t>Вершина (</a:t>
            </a:r>
            <a:r>
              <a:rPr lang="en-US" dirty="0"/>
              <a:t>q</a:t>
            </a:r>
            <a:r>
              <a:rPr lang="en-US" dirty="0" smtClean="0"/>
              <a:t>, c1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родителем вершины </a:t>
            </a:r>
            <a:r>
              <a:rPr lang="en-US" dirty="0" smtClean="0"/>
              <a:t>(r, c2)</a:t>
            </a:r>
            <a:r>
              <a:rPr lang="ru-RU" dirty="0" smtClean="0"/>
              <a:t>, если </a:t>
            </a:r>
            <a:r>
              <a:rPr lang="en-US" dirty="0" smtClean="0"/>
              <a:t>q </a:t>
            </a:r>
            <a:r>
              <a:rPr lang="en-US" dirty="0"/>
              <a:t>= r + 1 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«Дерево трасс исполнения получается склеиванием общих префиксов»</a:t>
            </a:r>
            <a:endParaRPr lang="en-US" dirty="0" smtClean="0"/>
          </a:p>
          <a:p>
            <a:pPr lvl="2"/>
            <a:endParaRPr lang="ru-RU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7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дерева трасс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b)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c)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a;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(b &lt; c)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b;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  <p:sp>
        <p:nvSpPr>
          <p:cNvPr id="38" name="Content Placeholder 3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0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</a:t>
            </a:r>
            <a:r>
              <a:rPr lang="ru-RU" dirty="0" smtClean="0"/>
              <a:t>программы по времени и по памяти</a:t>
            </a:r>
          </a:p>
          <a:p>
            <a:pPr lvl="1"/>
            <a:r>
              <a:rPr lang="ru-RU" dirty="0"/>
              <a:t>Основные </a:t>
            </a:r>
            <a:r>
              <a:rPr lang="ru-RU" dirty="0" smtClean="0"/>
              <a:t>понятия</a:t>
            </a:r>
          </a:p>
          <a:p>
            <a:pPr lvl="1"/>
            <a:r>
              <a:rPr lang="ru-RU" dirty="0" smtClean="0"/>
              <a:t>Сложность в худшем случае, сложность в среднем</a:t>
            </a:r>
          </a:p>
          <a:p>
            <a:pPr lvl="1"/>
            <a:r>
              <a:rPr lang="ru-RU" dirty="0" smtClean="0"/>
              <a:t>Оценка сложности для программы на языке </a:t>
            </a:r>
            <a:r>
              <a:rPr lang="ru-RU" dirty="0" smtClean="0"/>
              <a:t>Си</a:t>
            </a:r>
          </a:p>
          <a:p>
            <a:pPr lvl="1"/>
            <a:r>
              <a:rPr lang="ru-RU" dirty="0"/>
              <a:t>Асимптотическая сложность</a:t>
            </a:r>
          </a:p>
          <a:p>
            <a:r>
              <a:rPr lang="ru-RU" dirty="0" smtClean="0"/>
              <a:t>Понятие </a:t>
            </a:r>
            <a:r>
              <a:rPr lang="ru-RU" dirty="0" smtClean="0"/>
              <a:t>оптимальной программы</a:t>
            </a:r>
          </a:p>
          <a:p>
            <a:pPr lvl="1"/>
            <a:r>
              <a:rPr lang="ru-RU" dirty="0" smtClean="0"/>
              <a:t>Пример доказательства </a:t>
            </a:r>
            <a:r>
              <a:rPr lang="ru-RU" dirty="0" smtClean="0"/>
              <a:t>оптимальности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6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дерева трасс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b)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c)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a;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(b &lt; c)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256881"/>
              </p:ext>
            </p:extLst>
          </p:nvPr>
        </p:nvGraphicFramePr>
        <p:xfrm>
          <a:off x="3857141" y="1600201"/>
          <a:ext cx="4183074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1537"/>
                <a:gridCol w="2091537"/>
              </a:tblGrid>
              <a:tr h="141991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a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a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991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 &lt; 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b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с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86143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 &lt; 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b</a:t>
                      </a:r>
                      <a:endParaRPr lang="ru-RU" sz="2000" dirty="0" smtClean="0"/>
                    </a:p>
                    <a:p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2000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 &lt; c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c</a:t>
                      </a:r>
                      <a:endParaRPr lang="ru-RU" sz="2000" dirty="0" smtClean="0"/>
                    </a:p>
                    <a:p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дерева трасс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b)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(a &lt; c)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a;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(b &lt; c)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 = c;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429950"/>
              </p:ext>
            </p:extLst>
          </p:nvPr>
        </p:nvGraphicFramePr>
        <p:xfrm>
          <a:off x="3857143" y="1600201"/>
          <a:ext cx="3589866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4933"/>
                <a:gridCol w="1794933"/>
              </a:tblGrid>
              <a:tr h="141991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a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a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991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 &lt; 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b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с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8614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 &lt; 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b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 b, c 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=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 &lt; b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 &lt; c</a:t>
                      </a:r>
                    </a:p>
                    <a:p>
                      <a:r>
                        <a:rPr lang="en-US" b="0" dirty="0" smtClean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c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9198707" y="2437261"/>
            <a:ext cx="914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&lt; b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7740433" y="4475121"/>
            <a:ext cx="7200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a</a:t>
            </a:r>
            <a:endParaRPr lang="ru-RU" dirty="0"/>
          </a:p>
        </p:txBody>
      </p:sp>
      <p:sp>
        <p:nvSpPr>
          <p:cNvPr id="11" name="Rounded Rectangle 10"/>
          <p:cNvSpPr/>
          <p:nvPr/>
        </p:nvSpPr>
        <p:spPr>
          <a:xfrm>
            <a:off x="11048954" y="4440381"/>
            <a:ext cx="7200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c</a:t>
            </a:r>
            <a:endParaRPr lang="ru-RU" dirty="0"/>
          </a:p>
        </p:txBody>
      </p:sp>
      <p:sp>
        <p:nvSpPr>
          <p:cNvPr id="12" name="Rounded Rectangle 11"/>
          <p:cNvSpPr/>
          <p:nvPr/>
        </p:nvSpPr>
        <p:spPr>
          <a:xfrm>
            <a:off x="9907032" y="4451531"/>
            <a:ext cx="7200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b</a:t>
            </a:r>
            <a:endParaRPr lang="ru-RU" dirty="0"/>
          </a:p>
        </p:txBody>
      </p:sp>
      <p:sp>
        <p:nvSpPr>
          <p:cNvPr id="13" name="Rounded Rectangle 12"/>
          <p:cNvSpPr/>
          <p:nvPr/>
        </p:nvSpPr>
        <p:spPr>
          <a:xfrm>
            <a:off x="8808488" y="4509120"/>
            <a:ext cx="7200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c</a:t>
            </a:r>
            <a:endParaRPr lang="ru-RU" dirty="0"/>
          </a:p>
        </p:txBody>
      </p:sp>
      <p:sp>
        <p:nvSpPr>
          <p:cNvPr id="31" name="Freeform 30"/>
          <p:cNvSpPr/>
          <p:nvPr/>
        </p:nvSpPr>
        <p:spPr>
          <a:xfrm>
            <a:off x="8081108" y="2775258"/>
            <a:ext cx="1047262" cy="1680308"/>
          </a:xfrm>
          <a:custGeom>
            <a:avLst/>
            <a:gdLst>
              <a:gd name="connsiteX0" fmla="*/ 1016000 w 1016000"/>
              <a:gd name="connsiteY0" fmla="*/ 0 h 1688123"/>
              <a:gd name="connsiteX1" fmla="*/ 531446 w 1016000"/>
              <a:gd name="connsiteY1" fmla="*/ 703385 h 1688123"/>
              <a:gd name="connsiteX2" fmla="*/ 0 w 1016000"/>
              <a:gd name="connsiteY2" fmla="*/ 1688123 h 1688123"/>
              <a:gd name="connsiteX0" fmla="*/ 1047262 w 1047262"/>
              <a:gd name="connsiteY0" fmla="*/ 0 h 1680308"/>
              <a:gd name="connsiteX1" fmla="*/ 531446 w 1047262"/>
              <a:gd name="connsiteY1" fmla="*/ 695570 h 1680308"/>
              <a:gd name="connsiteX2" fmla="*/ 0 w 1047262"/>
              <a:gd name="connsiteY2" fmla="*/ 1680308 h 1680308"/>
              <a:gd name="connsiteX0" fmla="*/ 1047262 w 1047262"/>
              <a:gd name="connsiteY0" fmla="*/ 0 h 1680308"/>
              <a:gd name="connsiteX1" fmla="*/ 500185 w 1047262"/>
              <a:gd name="connsiteY1" fmla="*/ 687755 h 1680308"/>
              <a:gd name="connsiteX2" fmla="*/ 0 w 1047262"/>
              <a:gd name="connsiteY2" fmla="*/ 1680308 h 168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262" h="1680308">
                <a:moveTo>
                  <a:pt x="1047262" y="0"/>
                </a:moveTo>
                <a:cubicBezTo>
                  <a:pt x="889651" y="211015"/>
                  <a:pt x="674729" y="407704"/>
                  <a:pt x="500185" y="687755"/>
                </a:cubicBezTo>
                <a:cubicBezTo>
                  <a:pt x="325641" y="967806"/>
                  <a:pt x="181056" y="1328616"/>
                  <a:pt x="0" y="16803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8253044" y="2861227"/>
            <a:ext cx="906585" cy="1555261"/>
          </a:xfrm>
          <a:custGeom>
            <a:avLst/>
            <a:gdLst>
              <a:gd name="connsiteX0" fmla="*/ 486840 w 486840"/>
              <a:gd name="connsiteY0" fmla="*/ 0 h 1539631"/>
              <a:gd name="connsiteX1" fmla="*/ 2286 w 486840"/>
              <a:gd name="connsiteY1" fmla="*/ 719016 h 1539631"/>
              <a:gd name="connsiteX2" fmla="*/ 338347 w 486840"/>
              <a:gd name="connsiteY2" fmla="*/ 1539631 h 1539631"/>
              <a:gd name="connsiteX0" fmla="*/ 510961 w 510961"/>
              <a:gd name="connsiteY0" fmla="*/ 0 h 1563077"/>
              <a:gd name="connsiteX1" fmla="*/ 2961 w 510961"/>
              <a:gd name="connsiteY1" fmla="*/ 742462 h 1563077"/>
              <a:gd name="connsiteX2" fmla="*/ 339022 w 510961"/>
              <a:gd name="connsiteY2" fmla="*/ 1563077 h 1563077"/>
              <a:gd name="connsiteX0" fmla="*/ 842040 w 842040"/>
              <a:gd name="connsiteY0" fmla="*/ 0 h 1563077"/>
              <a:gd name="connsiteX1" fmla="*/ 334040 w 842040"/>
              <a:gd name="connsiteY1" fmla="*/ 742462 h 1563077"/>
              <a:gd name="connsiteX2" fmla="*/ 52686 w 842040"/>
              <a:gd name="connsiteY2" fmla="*/ 1563077 h 1563077"/>
              <a:gd name="connsiteX0" fmla="*/ 789354 w 789354"/>
              <a:gd name="connsiteY0" fmla="*/ 0 h 1563077"/>
              <a:gd name="connsiteX1" fmla="*/ 281354 w 789354"/>
              <a:gd name="connsiteY1" fmla="*/ 742462 h 1563077"/>
              <a:gd name="connsiteX2" fmla="*/ 0 w 789354"/>
              <a:gd name="connsiteY2" fmla="*/ 1563077 h 1563077"/>
              <a:gd name="connsiteX0" fmla="*/ 906585 w 906585"/>
              <a:gd name="connsiteY0" fmla="*/ 0 h 1555261"/>
              <a:gd name="connsiteX1" fmla="*/ 398585 w 906585"/>
              <a:gd name="connsiteY1" fmla="*/ 742462 h 1555261"/>
              <a:gd name="connsiteX2" fmla="*/ 0 w 906585"/>
              <a:gd name="connsiteY2" fmla="*/ 1555261 h 155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6585" h="1555261">
                <a:moveTo>
                  <a:pt x="906585" y="0"/>
                </a:moveTo>
                <a:cubicBezTo>
                  <a:pt x="676682" y="231205"/>
                  <a:pt x="549682" y="483252"/>
                  <a:pt x="398585" y="742462"/>
                </a:cubicBezTo>
                <a:cubicBezTo>
                  <a:pt x="247488" y="1001672"/>
                  <a:pt x="100949" y="1226364"/>
                  <a:pt x="0" y="1555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Freeform 33"/>
          <p:cNvSpPr/>
          <p:nvPr/>
        </p:nvSpPr>
        <p:spPr>
          <a:xfrm>
            <a:off x="10128738" y="2689289"/>
            <a:ext cx="658180" cy="1735015"/>
          </a:xfrm>
          <a:custGeom>
            <a:avLst/>
            <a:gdLst>
              <a:gd name="connsiteX0" fmla="*/ 0 w 658180"/>
              <a:gd name="connsiteY0" fmla="*/ 0 h 1735015"/>
              <a:gd name="connsiteX1" fmla="*/ 656493 w 658180"/>
              <a:gd name="connsiteY1" fmla="*/ 1062892 h 1735015"/>
              <a:gd name="connsiteX2" fmla="*/ 203200 w 658180"/>
              <a:gd name="connsiteY2" fmla="*/ 1735015 h 1735015"/>
              <a:gd name="connsiteX3" fmla="*/ 203200 w 658180"/>
              <a:gd name="connsiteY3" fmla="*/ 1735015 h 173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180" h="1735015">
                <a:moveTo>
                  <a:pt x="0" y="0"/>
                </a:moveTo>
                <a:cubicBezTo>
                  <a:pt x="311313" y="386861"/>
                  <a:pt x="622626" y="773723"/>
                  <a:pt x="656493" y="1062892"/>
                </a:cubicBezTo>
                <a:cubicBezTo>
                  <a:pt x="690360" y="1352061"/>
                  <a:pt x="203200" y="1735015"/>
                  <a:pt x="203200" y="1735015"/>
                </a:cubicBezTo>
                <a:lnTo>
                  <a:pt x="203200" y="173501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Freeform 34"/>
          <p:cNvSpPr/>
          <p:nvPr/>
        </p:nvSpPr>
        <p:spPr>
          <a:xfrm>
            <a:off x="10214706" y="2650210"/>
            <a:ext cx="1234831" cy="1774093"/>
          </a:xfrm>
          <a:custGeom>
            <a:avLst/>
            <a:gdLst>
              <a:gd name="connsiteX0" fmla="*/ 0 w 1141046"/>
              <a:gd name="connsiteY0" fmla="*/ 0 h 1727200"/>
              <a:gd name="connsiteX1" fmla="*/ 640862 w 1141046"/>
              <a:gd name="connsiteY1" fmla="*/ 1031631 h 1727200"/>
              <a:gd name="connsiteX2" fmla="*/ 1141046 w 1141046"/>
              <a:gd name="connsiteY2" fmla="*/ 1727200 h 1727200"/>
              <a:gd name="connsiteX0" fmla="*/ 0 w 1234831"/>
              <a:gd name="connsiteY0" fmla="*/ 0 h 1774093"/>
              <a:gd name="connsiteX1" fmla="*/ 734647 w 1234831"/>
              <a:gd name="connsiteY1" fmla="*/ 1078524 h 1774093"/>
              <a:gd name="connsiteX2" fmla="*/ 1234831 w 1234831"/>
              <a:gd name="connsiteY2" fmla="*/ 1774093 h 1774093"/>
              <a:gd name="connsiteX0" fmla="*/ 0 w 1234831"/>
              <a:gd name="connsiteY0" fmla="*/ 0 h 1774093"/>
              <a:gd name="connsiteX1" fmla="*/ 765908 w 1234831"/>
              <a:gd name="connsiteY1" fmla="*/ 1062893 h 1774093"/>
              <a:gd name="connsiteX2" fmla="*/ 1234831 w 1234831"/>
              <a:gd name="connsiteY2" fmla="*/ 1774093 h 1774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831" h="1774093">
                <a:moveTo>
                  <a:pt x="0" y="0"/>
                </a:moveTo>
                <a:cubicBezTo>
                  <a:pt x="225344" y="371882"/>
                  <a:pt x="560103" y="767211"/>
                  <a:pt x="765908" y="1062893"/>
                </a:cubicBezTo>
                <a:cubicBezTo>
                  <a:pt x="971713" y="1358575"/>
                  <a:pt x="1079826" y="1570242"/>
                  <a:pt x="1234831" y="17740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Freeform 35"/>
          <p:cNvSpPr/>
          <p:nvPr/>
        </p:nvSpPr>
        <p:spPr>
          <a:xfrm>
            <a:off x="10105292" y="2814335"/>
            <a:ext cx="532082" cy="1570892"/>
          </a:xfrm>
          <a:custGeom>
            <a:avLst/>
            <a:gdLst>
              <a:gd name="connsiteX0" fmla="*/ 0 w 532082"/>
              <a:gd name="connsiteY0" fmla="*/ 0 h 1570892"/>
              <a:gd name="connsiteX1" fmla="*/ 531446 w 532082"/>
              <a:gd name="connsiteY1" fmla="*/ 828430 h 1570892"/>
              <a:gd name="connsiteX2" fmla="*/ 85970 w 532082"/>
              <a:gd name="connsiteY2" fmla="*/ 1570892 h 157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082" h="1570892">
                <a:moveTo>
                  <a:pt x="0" y="0"/>
                </a:moveTo>
                <a:cubicBezTo>
                  <a:pt x="258559" y="283307"/>
                  <a:pt x="517118" y="566615"/>
                  <a:pt x="531446" y="828430"/>
                </a:cubicBezTo>
                <a:cubicBezTo>
                  <a:pt x="545774" y="1090245"/>
                  <a:pt x="315872" y="1330568"/>
                  <a:pt x="85970" y="15708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Freeform 36"/>
          <p:cNvSpPr/>
          <p:nvPr/>
        </p:nvSpPr>
        <p:spPr>
          <a:xfrm>
            <a:off x="8784763" y="2882718"/>
            <a:ext cx="453307" cy="1617785"/>
          </a:xfrm>
          <a:custGeom>
            <a:avLst/>
            <a:gdLst>
              <a:gd name="connsiteX0" fmla="*/ 0 w 1367693"/>
              <a:gd name="connsiteY0" fmla="*/ 0 h 1844431"/>
              <a:gd name="connsiteX1" fmla="*/ 844062 w 1367693"/>
              <a:gd name="connsiteY1" fmla="*/ 1117600 h 1844431"/>
              <a:gd name="connsiteX2" fmla="*/ 1367693 w 1367693"/>
              <a:gd name="connsiteY2" fmla="*/ 1844431 h 1844431"/>
              <a:gd name="connsiteX0" fmla="*/ 343876 w 1711569"/>
              <a:gd name="connsiteY0" fmla="*/ 0 h 1844431"/>
              <a:gd name="connsiteX1" fmla="*/ 0 w 1711569"/>
              <a:gd name="connsiteY1" fmla="*/ 859693 h 1844431"/>
              <a:gd name="connsiteX2" fmla="*/ 1711569 w 1711569"/>
              <a:gd name="connsiteY2" fmla="*/ 1844431 h 1844431"/>
              <a:gd name="connsiteX0" fmla="*/ 343897 w 359528"/>
              <a:gd name="connsiteY0" fmla="*/ 0 h 1617785"/>
              <a:gd name="connsiteX1" fmla="*/ 21 w 359528"/>
              <a:gd name="connsiteY1" fmla="*/ 859693 h 1617785"/>
              <a:gd name="connsiteX2" fmla="*/ 359528 w 359528"/>
              <a:gd name="connsiteY2" fmla="*/ 1617785 h 1617785"/>
              <a:gd name="connsiteX0" fmla="*/ 437676 w 453307"/>
              <a:gd name="connsiteY0" fmla="*/ 0 h 1617785"/>
              <a:gd name="connsiteX1" fmla="*/ 15 w 453307"/>
              <a:gd name="connsiteY1" fmla="*/ 828431 h 1617785"/>
              <a:gd name="connsiteX2" fmla="*/ 453307 w 453307"/>
              <a:gd name="connsiteY2" fmla="*/ 1617785 h 161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307" h="1617785">
                <a:moveTo>
                  <a:pt x="437676" y="0"/>
                </a:moveTo>
                <a:cubicBezTo>
                  <a:pt x="323051" y="286564"/>
                  <a:pt x="-2590" y="558800"/>
                  <a:pt x="15" y="828431"/>
                </a:cubicBezTo>
                <a:cubicBezTo>
                  <a:pt x="2620" y="1098062"/>
                  <a:pt x="305466" y="1408072"/>
                  <a:pt x="453307" y="16177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10344472" y="3453506"/>
            <a:ext cx="914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 b &lt; c</a:t>
            </a:r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8202799" y="3495376"/>
            <a:ext cx="914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 a &lt; 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Построение оценки снизу для поиска </a:t>
            </a:r>
            <a:r>
              <a:rPr lang="en-US" sz="3600" dirty="0" smtClean="0"/>
              <a:t>min </a:t>
            </a:r>
            <a:r>
              <a:rPr lang="ru-RU" sz="3600" dirty="0" smtClean="0"/>
              <a:t>и </a:t>
            </a:r>
            <a:r>
              <a:rPr lang="en-US" sz="3600" dirty="0" smtClean="0"/>
              <a:t>max</a:t>
            </a:r>
            <a:r>
              <a:rPr lang="ru-RU" sz="3600" dirty="0" smtClean="0"/>
              <a:t> </a:t>
            </a:r>
            <a:r>
              <a:rPr lang="en-US" sz="3600" dirty="0" smtClean="0"/>
              <a:t>-- </a:t>
            </a:r>
            <a:r>
              <a:rPr lang="ru-RU" sz="3600" dirty="0" smtClean="0"/>
              <a:t>1/</a:t>
            </a:r>
            <a:r>
              <a:rPr lang="en-US" sz="3600" dirty="0" smtClean="0"/>
              <a:t>4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АА – все программы для одновременного нахождения минимума и максимума в массиве</a:t>
            </a:r>
          </a:p>
          <a:p>
            <a:endParaRPr lang="ru-RU" dirty="0" smtClean="0"/>
          </a:p>
          <a:p>
            <a:r>
              <a:rPr lang="ru-RU" dirty="0" smtClean="0"/>
              <a:t>Покажем, что сложность по числу сравнений оптимальной программы </a:t>
            </a:r>
            <a:r>
              <a:rPr lang="en-US" dirty="0" smtClean="0"/>
              <a:t>3n/2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и приведем оптимальную программу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4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оценки снизу для поиска </a:t>
            </a:r>
            <a:r>
              <a:rPr lang="en-US" sz="3600" dirty="0"/>
              <a:t>min </a:t>
            </a:r>
            <a:r>
              <a:rPr lang="ru-RU" sz="3600" dirty="0"/>
              <a:t>и </a:t>
            </a:r>
            <a:r>
              <a:rPr lang="en-US" sz="3600" dirty="0"/>
              <a:t>max</a:t>
            </a:r>
            <a:r>
              <a:rPr lang="ru-RU" sz="3600" dirty="0"/>
              <a:t> </a:t>
            </a:r>
            <a:r>
              <a:rPr lang="en-US" sz="3600" dirty="0"/>
              <a:t>-- </a:t>
            </a:r>
            <a:r>
              <a:rPr lang="ru-RU" sz="3600" dirty="0" smtClean="0"/>
              <a:t>2/</a:t>
            </a:r>
            <a:r>
              <a:rPr lang="en-US" sz="3600" dirty="0" smtClean="0"/>
              <a:t>4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</a:t>
            </a:r>
            <a:r>
              <a:rPr lang="ru-RU" dirty="0" smtClean="0"/>
              <a:t>шаг произвольной программы, решающей </a:t>
            </a:r>
            <a:r>
              <a:rPr lang="ru-RU" dirty="0"/>
              <a:t>эту задачу, </a:t>
            </a:r>
            <a:r>
              <a:rPr lang="ru-RU" dirty="0" smtClean="0"/>
              <a:t>характеризуется 4 множествами </a:t>
            </a:r>
            <a:r>
              <a:rPr lang="ru-RU" dirty="0"/>
              <a:t>элементов </a:t>
            </a:r>
            <a:r>
              <a:rPr lang="ru-RU" dirty="0" smtClean="0"/>
              <a:t>массива </a:t>
            </a:r>
            <a:r>
              <a:rPr lang="ru-RU" dirty="0"/>
              <a:t>(A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B,</a:t>
            </a:r>
            <a:r>
              <a:rPr lang="en-US" dirty="0" smtClean="0"/>
              <a:t> </a:t>
            </a:r>
            <a:r>
              <a:rPr lang="ru-RU" dirty="0" smtClean="0"/>
              <a:t>C,</a:t>
            </a:r>
            <a:r>
              <a:rPr lang="en-US" dirty="0" smtClean="0"/>
              <a:t> </a:t>
            </a:r>
            <a:r>
              <a:rPr lang="ru-RU" dirty="0" smtClean="0"/>
              <a:t>D):</a:t>
            </a:r>
          </a:p>
          <a:p>
            <a:pPr lvl="1"/>
            <a:r>
              <a:rPr lang="ru-RU" dirty="0" smtClean="0"/>
              <a:t>A = не участвовали </a:t>
            </a:r>
            <a:r>
              <a:rPr lang="ru-RU" dirty="0"/>
              <a:t>в </a:t>
            </a:r>
            <a:r>
              <a:rPr lang="ru-RU" dirty="0" smtClean="0"/>
              <a:t>сравнениях</a:t>
            </a:r>
          </a:p>
          <a:p>
            <a:pPr lvl="1"/>
            <a:r>
              <a:rPr lang="ru-RU" dirty="0" smtClean="0"/>
              <a:t>B = во всех сравнениях были больше</a:t>
            </a:r>
          </a:p>
          <a:p>
            <a:pPr lvl="1"/>
            <a:r>
              <a:rPr lang="ru-RU" dirty="0" smtClean="0"/>
              <a:t>C = во </a:t>
            </a:r>
            <a:r>
              <a:rPr lang="ru-RU" dirty="0"/>
              <a:t>всех </a:t>
            </a:r>
            <a:r>
              <a:rPr lang="ru-RU" dirty="0" smtClean="0"/>
              <a:t>сравнениях были меньше</a:t>
            </a:r>
          </a:p>
          <a:p>
            <a:pPr lvl="1"/>
            <a:r>
              <a:rPr lang="ru-RU" dirty="0" smtClean="0"/>
              <a:t>D </a:t>
            </a:r>
            <a:r>
              <a:rPr lang="ru-RU" dirty="0"/>
              <a:t>=</a:t>
            </a:r>
            <a:r>
              <a:rPr lang="ru-RU" dirty="0" smtClean="0"/>
              <a:t> в одних сравнениях были больше</a:t>
            </a:r>
            <a:r>
              <a:rPr lang="ru-RU" dirty="0"/>
              <a:t>, а в других — </a:t>
            </a:r>
            <a:r>
              <a:rPr lang="ru-RU" dirty="0" smtClean="0"/>
              <a:t>меньше</a:t>
            </a:r>
          </a:p>
        </p:txBody>
      </p:sp>
    </p:spTree>
    <p:extLst>
      <p:ext uri="{BB962C8B-B14F-4D97-AF65-F5344CB8AC3E}">
        <p14:creationId xmlns:p14="http://schemas.microsoft.com/office/powerpoint/2010/main" val="28034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оценки снизу для поиска </a:t>
            </a:r>
            <a:r>
              <a:rPr lang="en-US" sz="3600" dirty="0"/>
              <a:t>min </a:t>
            </a:r>
            <a:r>
              <a:rPr lang="ru-RU" sz="3600" dirty="0"/>
              <a:t>и </a:t>
            </a:r>
            <a:r>
              <a:rPr lang="en-US" sz="3600" dirty="0"/>
              <a:t>max</a:t>
            </a:r>
            <a:r>
              <a:rPr lang="ru-RU" sz="3600" dirty="0"/>
              <a:t> </a:t>
            </a:r>
            <a:r>
              <a:rPr lang="en-US" sz="3600" dirty="0"/>
              <a:t>-- </a:t>
            </a:r>
            <a:r>
              <a:rPr lang="ru-RU" sz="3600" dirty="0" smtClean="0"/>
              <a:t>3/</a:t>
            </a:r>
            <a:r>
              <a:rPr lang="en-US" sz="3600" dirty="0" smtClean="0"/>
              <a:t>4</a:t>
            </a:r>
            <a:endParaRPr lang="ru-RU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Пусть λ(a, b, c) = 3*a/2 + b + c − 2</a:t>
            </a:r>
          </a:p>
          <a:p>
            <a:pPr lvl="1"/>
            <a:r>
              <a:rPr lang="ru-RU" sz="2000" dirty="0" smtClean="0"/>
              <a:t>a, b и c -- число элементов в A, B и C</a:t>
            </a:r>
          </a:p>
          <a:p>
            <a:r>
              <a:rPr lang="ru-RU" sz="2400" dirty="0" smtClean="0"/>
              <a:t>Начинаем </a:t>
            </a:r>
            <a:r>
              <a:rPr lang="ru-RU" sz="2400" dirty="0"/>
              <a:t>с </a:t>
            </a:r>
            <a:r>
              <a:rPr lang="ru-RU" sz="2400" dirty="0" smtClean="0"/>
              <a:t>λ(n</a:t>
            </a:r>
            <a:r>
              <a:rPr lang="ru-RU" sz="2400" dirty="0"/>
              <a:t>, 0, </a:t>
            </a:r>
            <a:r>
              <a:rPr lang="ru-RU" sz="2400" dirty="0" smtClean="0"/>
              <a:t>0) </a:t>
            </a:r>
            <a:r>
              <a:rPr lang="ru-RU" sz="2400" dirty="0"/>
              <a:t>= 3</a:t>
            </a:r>
            <a:r>
              <a:rPr lang="en-US" sz="2400" dirty="0" smtClean="0"/>
              <a:t>n/2-2</a:t>
            </a:r>
            <a:endParaRPr lang="ru-RU" sz="2400" dirty="0"/>
          </a:p>
          <a:p>
            <a:r>
              <a:rPr lang="ru-RU" sz="2400" dirty="0"/>
              <a:t>Заканчиваем </a:t>
            </a:r>
            <a:r>
              <a:rPr lang="ru-RU" sz="2400" dirty="0" smtClean="0"/>
              <a:t>λ(0</a:t>
            </a:r>
            <a:r>
              <a:rPr lang="ru-RU" sz="2400" dirty="0"/>
              <a:t>, 1, </a:t>
            </a:r>
            <a:r>
              <a:rPr lang="ru-RU" sz="2400" dirty="0" smtClean="0"/>
              <a:t>1) </a:t>
            </a:r>
            <a:r>
              <a:rPr lang="ru-RU" sz="2400" dirty="0"/>
              <a:t>= 0</a:t>
            </a:r>
          </a:p>
          <a:p>
            <a:endParaRPr lang="ru-RU" sz="2400" dirty="0" smtClean="0"/>
          </a:p>
          <a:p>
            <a:r>
              <a:rPr lang="ru-RU" sz="2400" dirty="0" smtClean="0"/>
              <a:t>При </a:t>
            </a:r>
            <a:r>
              <a:rPr lang="ru-RU" sz="2400" dirty="0"/>
              <a:t>движении в дереве трасс исполнения от </a:t>
            </a:r>
            <a:r>
              <a:rPr lang="ru-RU" sz="2400" dirty="0" smtClean="0"/>
              <a:t>корня к самому глубокому листу λ уменьшается </a:t>
            </a:r>
            <a:r>
              <a:rPr lang="ru-RU" sz="2400" dirty="0"/>
              <a:t>не более, чем на </a:t>
            </a:r>
            <a:r>
              <a:rPr lang="ru-RU" sz="2400" dirty="0" smtClean="0"/>
              <a:t>1 – см. таблицу справа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Следовательно, в худшем случае требуется не </a:t>
            </a:r>
            <a:r>
              <a:rPr lang="ru-RU" sz="2400" dirty="0"/>
              <a:t>менее 3</a:t>
            </a:r>
            <a:r>
              <a:rPr lang="en-US" sz="2400" dirty="0" smtClean="0"/>
              <a:t>n/2</a:t>
            </a:r>
            <a:r>
              <a:rPr lang="ru-RU" sz="2400" dirty="0" smtClean="0"/>
              <a:t> </a:t>
            </a:r>
            <a:r>
              <a:rPr lang="en-US" sz="2400" dirty="0" smtClean="0"/>
              <a:t>–</a:t>
            </a:r>
            <a:r>
              <a:rPr lang="ru-RU" sz="2400" dirty="0" smtClean="0"/>
              <a:t> </a:t>
            </a:r>
            <a:r>
              <a:rPr lang="en-US" sz="2400" dirty="0" smtClean="0"/>
              <a:t>2</a:t>
            </a:r>
            <a:r>
              <a:rPr lang="ru-RU" sz="2400" dirty="0" smtClean="0"/>
              <a:t> сравнений</a:t>
            </a:r>
            <a:endParaRPr lang="ru-RU" sz="2400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82793"/>
              </p:ext>
            </p:extLst>
          </p:nvPr>
        </p:nvGraphicFramePr>
        <p:xfrm>
          <a:off x="6225703" y="1600207"/>
          <a:ext cx="5328593" cy="455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9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301"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err="1" smtClean="0">
                          <a:latin typeface="+mn-lt"/>
                        </a:rPr>
                        <a:t>Сравне</a:t>
                      </a:r>
                      <a:r>
                        <a:rPr lang="en-US" sz="1800" i="0" dirty="0" smtClean="0">
                          <a:latin typeface="+mn-lt"/>
                        </a:rPr>
                        <a:t>-</a:t>
                      </a:r>
                      <a:r>
                        <a:rPr lang="ru-RU" sz="1800" i="0" dirty="0" err="1" smtClean="0">
                          <a:latin typeface="+mn-lt"/>
                        </a:rPr>
                        <a:t>ние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(</a:t>
                      </a:r>
                      <a:r>
                        <a:rPr lang="en-US" sz="1800" i="0" dirty="0" smtClean="0">
                          <a:latin typeface="+mn-lt"/>
                        </a:rPr>
                        <a:t>a, b, c, d</a:t>
                      </a:r>
                      <a:r>
                        <a:rPr lang="ru-RU" sz="1800" i="0" dirty="0" smtClean="0">
                          <a:latin typeface="+mn-lt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Измене</a:t>
                      </a:r>
                      <a:r>
                        <a:rPr lang="en-US" sz="1800" i="0" dirty="0" smtClean="0">
                          <a:latin typeface="+mn-lt"/>
                        </a:rPr>
                        <a:t>-</a:t>
                      </a:r>
                      <a:r>
                        <a:rPr lang="ru-RU" sz="1800" i="0" dirty="0" err="1" smtClean="0">
                          <a:latin typeface="+mn-lt"/>
                        </a:rPr>
                        <a:t>ние</a:t>
                      </a:r>
                      <a:r>
                        <a:rPr lang="ru-RU" sz="1800" i="0" dirty="0" smtClean="0">
                          <a:latin typeface="+mn-lt"/>
                        </a:rPr>
                        <a:t> λ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АА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baseline="0" dirty="0" smtClean="0">
                          <a:latin typeface="+mn-lt"/>
                        </a:rPr>
                        <a:t>(a − 2,b +1,c +1,d) 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baseline="0" dirty="0" smtClean="0">
                          <a:latin typeface="+mn-lt"/>
                        </a:rPr>
                        <a:t>−1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AB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baseline="0" dirty="0" smtClean="0">
                          <a:latin typeface="+mn-lt"/>
                        </a:rPr>
                        <a:t>(a−1,b,c+1,d) | (a−1,b,c,d+1)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baseline="0" dirty="0" smtClean="0">
                          <a:latin typeface="+mn-lt"/>
                        </a:rPr>
                        <a:t>-1/2 </a:t>
                      </a:r>
                      <a:r>
                        <a:rPr lang="ru-RU" sz="1800" b="0" i="0" u="none" strike="noStrike" baseline="0" dirty="0" smtClean="0">
                          <a:latin typeface="+mn-lt"/>
                        </a:rPr>
                        <a:t>|</a:t>
                      </a:r>
                      <a:r>
                        <a:rPr lang="en-US" sz="1800" b="0" i="0" u="none" strike="noStrike" baseline="0" dirty="0" smtClean="0">
                          <a:latin typeface="+mn-lt"/>
                        </a:rPr>
                        <a:t> -3/2</a:t>
                      </a:r>
                      <a:endParaRPr lang="ru-RU" sz="1800" b="0" i="0" u="none" strike="noStrike" baseline="0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AC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−1,b +1,c,d) | (a −1,b,c,d 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latin typeface="+mn-lt"/>
                        </a:rPr>
                        <a:t>-1/2 </a:t>
                      </a:r>
                      <a:r>
                        <a:rPr lang="ru-RU" sz="1800" b="0" i="0" u="none" strike="noStrike" baseline="0" dirty="0" smtClean="0">
                          <a:latin typeface="+mn-lt"/>
                        </a:rPr>
                        <a:t>|</a:t>
                      </a:r>
                      <a:r>
                        <a:rPr lang="en-US" sz="1800" b="0" i="0" u="none" strike="noStrike" baseline="0" dirty="0" smtClean="0">
                          <a:latin typeface="+mn-lt"/>
                        </a:rPr>
                        <a:t> -3/2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AD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−1,b +1,c,d) | (a −1,b,c +1,d)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-1/2 |-1/2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BB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−1,c,d 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BC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(a,b −1,c −1,d + 2) | (a,b,c,d)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-2</a:t>
                      </a:r>
                      <a:r>
                        <a:rPr lang="en-US" sz="1800" i="0" dirty="0" smtClean="0">
                          <a:latin typeface="+mn-lt"/>
                        </a:rPr>
                        <a:t>|0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BD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−1,c,d +1) | 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-1|0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CC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−1,d 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CD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−1,d +1) | 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-1|0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DD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2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оценки снизу для поиска </a:t>
            </a:r>
            <a:r>
              <a:rPr lang="en-US" sz="3600" dirty="0"/>
              <a:t>min </a:t>
            </a:r>
            <a:r>
              <a:rPr lang="ru-RU" sz="3600" dirty="0"/>
              <a:t>и </a:t>
            </a:r>
            <a:r>
              <a:rPr lang="en-US" sz="3600" dirty="0"/>
              <a:t>max</a:t>
            </a:r>
            <a:r>
              <a:rPr lang="ru-RU" sz="3600" dirty="0"/>
              <a:t> </a:t>
            </a:r>
            <a:r>
              <a:rPr lang="en-US" sz="3600" dirty="0"/>
              <a:t>-- </a:t>
            </a:r>
            <a:r>
              <a:rPr lang="ru-RU" sz="3600" dirty="0" smtClean="0"/>
              <a:t>4/</a:t>
            </a:r>
            <a:r>
              <a:rPr lang="en-US" sz="3600" dirty="0" smtClean="0"/>
              <a:t>4</a:t>
            </a:r>
            <a:endParaRPr lang="ru-RU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Дан массив </a:t>
            </a:r>
            <a:r>
              <a:rPr lang="ru-RU" dirty="0"/>
              <a:t>из n элементов </a:t>
            </a:r>
            <a:r>
              <a:rPr lang="ru-RU" dirty="0" smtClean="0"/>
              <a:t>x1, ..., x</a:t>
            </a:r>
            <a:r>
              <a:rPr lang="en-US" dirty="0" smtClean="0"/>
              <a:t>n</a:t>
            </a:r>
            <a:endParaRPr lang="ru-RU" dirty="0" smtClean="0"/>
          </a:p>
          <a:p>
            <a:r>
              <a:rPr lang="ru-RU" dirty="0" smtClean="0"/>
              <a:t>Образуем пары x</a:t>
            </a:r>
            <a:r>
              <a:rPr lang="en-US" dirty="0" smtClean="0"/>
              <a:t>1</a:t>
            </a:r>
            <a:r>
              <a:rPr lang="ru-RU" dirty="0" smtClean="0"/>
              <a:t>, x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/>
              <a:t>; </a:t>
            </a:r>
            <a:r>
              <a:rPr lang="ru-RU" dirty="0" smtClean="0"/>
              <a:t>x</a:t>
            </a:r>
            <a:r>
              <a:rPr lang="en-US" dirty="0" smtClean="0"/>
              <a:t>3</a:t>
            </a:r>
            <a:r>
              <a:rPr lang="ru-RU" dirty="0" smtClean="0"/>
              <a:t>, x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/>
              <a:t>; … </a:t>
            </a:r>
            <a:endParaRPr lang="en-US" dirty="0" smtClean="0"/>
          </a:p>
          <a:p>
            <a:r>
              <a:rPr lang="ru-RU" dirty="0" smtClean="0"/>
              <a:t>В каждой паре </a:t>
            </a:r>
            <a:r>
              <a:rPr lang="ru-RU" dirty="0"/>
              <a:t>найдём минимум и максимум за одно </a:t>
            </a:r>
            <a:r>
              <a:rPr lang="ru-RU" dirty="0" smtClean="0"/>
              <a:t>сравнение</a:t>
            </a:r>
          </a:p>
          <a:p>
            <a:r>
              <a:rPr lang="ru-RU" dirty="0" smtClean="0"/>
              <a:t>Пусть m1</a:t>
            </a:r>
            <a:r>
              <a:rPr lang="en-US" dirty="0" smtClean="0"/>
              <a:t>,</a:t>
            </a:r>
            <a:r>
              <a:rPr lang="ru-RU" dirty="0" smtClean="0"/>
              <a:t> m2,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массив минимальных элементов пар размера </a:t>
            </a:r>
            <a:r>
              <a:rPr lang="en-US" dirty="0" smtClean="0"/>
              <a:t>n/2</a:t>
            </a:r>
          </a:p>
          <a:p>
            <a:r>
              <a:rPr lang="ru-RU" dirty="0" smtClean="0"/>
              <a:t>Пусть M1, M2, ... – массив максимальных элементов пар </a:t>
            </a:r>
            <a:r>
              <a:rPr lang="ru-RU" dirty="0"/>
              <a:t>размера </a:t>
            </a:r>
            <a:r>
              <a:rPr lang="en-US" dirty="0"/>
              <a:t>n/2</a:t>
            </a:r>
            <a:endParaRPr lang="ru-RU" dirty="0" smtClean="0"/>
          </a:p>
          <a:p>
            <a:r>
              <a:rPr lang="ru-RU" dirty="0" smtClean="0"/>
              <a:t>Минимальный элемент исходного массива среди </a:t>
            </a:r>
            <a:r>
              <a:rPr lang="en-US" dirty="0" smtClean="0"/>
              <a:t>mi</a:t>
            </a:r>
            <a:endParaRPr lang="ru-RU" dirty="0" smtClean="0"/>
          </a:p>
          <a:p>
            <a:r>
              <a:rPr lang="ru-RU" dirty="0" smtClean="0"/>
              <a:t>Максимальный элемент исходного массива </a:t>
            </a:r>
            <a:r>
              <a:rPr lang="ru-RU" dirty="0"/>
              <a:t>среди </a:t>
            </a:r>
            <a:r>
              <a:rPr lang="en-US" dirty="0" err="1"/>
              <a:t>M</a:t>
            </a:r>
            <a:r>
              <a:rPr lang="en-US" dirty="0" err="1" smtClean="0"/>
              <a:t>i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на первом шаге был </a:t>
            </a:r>
            <a:r>
              <a:rPr lang="ru-RU" dirty="0" smtClean="0"/>
              <a:t>непарный</a:t>
            </a:r>
            <a:r>
              <a:rPr lang="en-US" dirty="0" smtClean="0"/>
              <a:t> </a:t>
            </a:r>
            <a:r>
              <a:rPr lang="ru-RU" dirty="0" smtClean="0"/>
              <a:t>элемент </a:t>
            </a:r>
            <a:r>
              <a:rPr lang="ru-RU" dirty="0"/>
              <a:t>(n — нечётное), то на него потребуется ещё два сравнения с </a:t>
            </a:r>
            <a:r>
              <a:rPr lang="ru-RU" dirty="0" smtClean="0"/>
              <a:t>найденными</a:t>
            </a:r>
            <a:r>
              <a:rPr lang="en-US" dirty="0" smtClean="0"/>
              <a:t> </a:t>
            </a:r>
            <a:r>
              <a:rPr lang="ru-RU" dirty="0" smtClean="0"/>
              <a:t>минимумом </a:t>
            </a:r>
            <a:r>
              <a:rPr lang="ru-RU" dirty="0"/>
              <a:t>и </a:t>
            </a:r>
            <a:r>
              <a:rPr lang="ru-RU" dirty="0" smtClean="0"/>
              <a:t>максимумом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итоге на каждую пару тратится 3 </a:t>
            </a:r>
            <a:r>
              <a:rPr lang="ru-RU" dirty="0" smtClean="0"/>
              <a:t>сравнения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Асимптотически 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А* называется асимптотически оптимальной в классе АА, если </a:t>
            </a:r>
            <a:r>
              <a:rPr lang="ru-RU" dirty="0" smtClean="0"/>
              <a:t>для любой другой программы</a:t>
            </a:r>
            <a:r>
              <a:rPr lang="pt-BR" dirty="0" smtClean="0"/>
              <a:t> A </a:t>
            </a:r>
            <a:r>
              <a:rPr lang="ru-RU" dirty="0" smtClean="0"/>
              <a:t>из класса АА T(А</a:t>
            </a:r>
            <a:r>
              <a:rPr lang="ru-RU" dirty="0" smtClean="0"/>
              <a:t>, n) = </a:t>
            </a:r>
            <a:r>
              <a:rPr lang="pt-BR" dirty="0" smtClean="0"/>
              <a:t>Ω</a:t>
            </a:r>
            <a:r>
              <a:rPr lang="ru-RU" dirty="0" smtClean="0"/>
              <a:t>(Т(А</a:t>
            </a:r>
            <a:r>
              <a:rPr lang="en-US" dirty="0" smtClean="0"/>
              <a:t>*, n))</a:t>
            </a:r>
            <a:r>
              <a:rPr lang="ru-RU" dirty="0" smtClean="0"/>
              <a:t>, т.е. </a:t>
            </a:r>
            <a:r>
              <a:rPr lang="ru-RU" dirty="0" smtClean="0"/>
              <a:t>найдется </a:t>
            </a:r>
            <a:r>
              <a:rPr lang="ru-RU" dirty="0"/>
              <a:t>такая константа </a:t>
            </a:r>
            <a:r>
              <a:rPr lang="pt-BR" dirty="0" smtClean="0"/>
              <a:t>c</a:t>
            </a:r>
            <a:r>
              <a:rPr lang="ru-RU" dirty="0" smtClean="0"/>
              <a:t> </a:t>
            </a:r>
            <a:r>
              <a:rPr lang="en-US" dirty="0" smtClean="0"/>
              <a:t>&gt; 0</a:t>
            </a:r>
            <a:r>
              <a:rPr lang="ru-RU" dirty="0" smtClean="0"/>
              <a:t>, что </a:t>
            </a:r>
            <a:r>
              <a:rPr lang="en-US" dirty="0" smtClean="0"/>
              <a:t>T(A, n) &gt; </a:t>
            </a:r>
            <a:r>
              <a:rPr lang="ru-RU" dirty="0" smtClean="0"/>
              <a:t>с∙</a:t>
            </a:r>
            <a:r>
              <a:rPr lang="en-US" dirty="0" smtClean="0"/>
              <a:t>T(A*, n)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881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Оптимальная </a:t>
            </a:r>
            <a:r>
              <a:rPr lang="ru-RU" dirty="0" smtClean="0"/>
              <a:t>а</a:t>
            </a:r>
            <a:r>
              <a:rPr lang="ru-RU" dirty="0" smtClean="0"/>
              <a:t>симптотическая сложность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каждого класса программ определена оптимальная асимптотическая сложность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A* </a:t>
            </a:r>
            <a:r>
              <a:rPr lang="ru-RU" dirty="0" smtClean="0"/>
              <a:t>и </a:t>
            </a:r>
            <a:r>
              <a:rPr lang="en-US" dirty="0" smtClean="0"/>
              <a:t>B*</a:t>
            </a:r>
            <a:r>
              <a:rPr lang="ru-RU" dirty="0" smtClean="0"/>
              <a:t> -- оптимальные программы в классе АА, то </a:t>
            </a:r>
            <a:r>
              <a:rPr lang="ru-RU" dirty="0"/>
              <a:t>T(А*, n) = </a:t>
            </a:r>
            <a:r>
              <a:rPr lang="pt-BR" dirty="0"/>
              <a:t>Ω</a:t>
            </a:r>
            <a:r>
              <a:rPr lang="ru-RU" dirty="0" smtClean="0"/>
              <a:t>(Т(</a:t>
            </a:r>
            <a:r>
              <a:rPr lang="en-US" dirty="0" smtClean="0"/>
              <a:t>B*, </a:t>
            </a:r>
            <a:r>
              <a:rPr lang="en-US" dirty="0"/>
              <a:t>n)) </a:t>
            </a:r>
            <a:r>
              <a:rPr lang="ru-RU" dirty="0" smtClean="0"/>
              <a:t>и </a:t>
            </a:r>
            <a:r>
              <a:rPr lang="ru-RU" dirty="0" smtClean="0"/>
              <a:t>T(В*, </a:t>
            </a:r>
            <a:r>
              <a:rPr lang="ru-RU" dirty="0"/>
              <a:t>n) = </a:t>
            </a:r>
            <a:r>
              <a:rPr lang="pt-BR" dirty="0"/>
              <a:t>Ω</a:t>
            </a:r>
            <a:r>
              <a:rPr lang="ru-RU" dirty="0" smtClean="0"/>
              <a:t>(Т(А*</a:t>
            </a:r>
            <a:r>
              <a:rPr lang="en-US" dirty="0" smtClean="0"/>
              <a:t>, </a:t>
            </a:r>
            <a:r>
              <a:rPr lang="en-US" dirty="0"/>
              <a:t>n</a:t>
            </a:r>
            <a:r>
              <a:rPr lang="en-US" dirty="0" smtClean="0"/>
              <a:t>))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Следовательно, с1</a:t>
            </a:r>
            <a:r>
              <a:rPr lang="en-US" dirty="0" smtClean="0"/>
              <a:t>∙T(A*, n) &lt; T(B*, n) &lt; c2∙T(A*, n) </a:t>
            </a:r>
            <a:r>
              <a:rPr lang="ru-RU" dirty="0" smtClean="0"/>
              <a:t>для </a:t>
            </a:r>
            <a:r>
              <a:rPr lang="en-US" dirty="0" smtClean="0"/>
              <a:t>c1 &gt; 0, c2 &gt; 0</a:t>
            </a:r>
            <a:r>
              <a:rPr lang="ru-RU" dirty="0" smtClean="0"/>
              <a:t>. т.е. </a:t>
            </a:r>
            <a:r>
              <a:rPr lang="en-US" dirty="0"/>
              <a:t>T(A*, n)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T(B*, n</a:t>
            </a:r>
            <a:r>
              <a:rPr lang="en-US" dirty="0" smtClean="0"/>
              <a:t>)</a:t>
            </a:r>
            <a:r>
              <a:rPr lang="ru-RU" dirty="0" smtClean="0"/>
              <a:t> эквивалентны по поведению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программы по времени и по памяти</a:t>
            </a:r>
          </a:p>
          <a:p>
            <a:pPr lvl="1"/>
            <a:r>
              <a:rPr lang="ru-RU" dirty="0"/>
              <a:t>Основные понятия</a:t>
            </a:r>
          </a:p>
          <a:p>
            <a:pPr lvl="1"/>
            <a:r>
              <a:rPr lang="ru-RU" dirty="0"/>
              <a:t>Сложность в худшем случае, сложность в среднем</a:t>
            </a:r>
          </a:p>
          <a:p>
            <a:pPr lvl="1"/>
            <a:r>
              <a:rPr lang="ru-RU" dirty="0"/>
              <a:t>Оценка сложности для программы на языке </a:t>
            </a:r>
            <a:r>
              <a:rPr lang="ru-RU" dirty="0" smtClean="0"/>
              <a:t>Си</a:t>
            </a:r>
          </a:p>
          <a:p>
            <a:pPr lvl="1"/>
            <a:r>
              <a:rPr lang="ru-RU" dirty="0" smtClean="0"/>
              <a:t>Асимптотическая сложность</a:t>
            </a:r>
            <a:endParaRPr lang="ru-RU" dirty="0"/>
          </a:p>
          <a:p>
            <a:r>
              <a:rPr lang="ru-RU" dirty="0"/>
              <a:t>Понятие оптимальной программы</a:t>
            </a:r>
          </a:p>
          <a:p>
            <a:pPr lvl="1"/>
            <a:r>
              <a:rPr lang="ru-RU" dirty="0"/>
              <a:t>Пример доказательства </a:t>
            </a:r>
            <a:r>
              <a:rPr lang="ru-RU" dirty="0" smtClean="0"/>
              <a:t>оптимальности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сложности задач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 </a:t>
            </a:r>
            <a:r>
              <a:rPr lang="ru-RU" dirty="0"/>
              <a:t>«задачей» будем понимать </a:t>
            </a:r>
            <a:r>
              <a:rPr lang="ru-RU" dirty="0" smtClean="0"/>
              <a:t>набор из трех объектов:</a:t>
            </a:r>
            <a:endParaRPr lang="ru-RU" dirty="0"/>
          </a:p>
          <a:p>
            <a:pPr lvl="1"/>
            <a:r>
              <a:rPr lang="ru-RU" dirty="0" smtClean="0"/>
              <a:t>функция </a:t>
            </a:r>
            <a:r>
              <a:rPr lang="en-US" dirty="0" smtClean="0"/>
              <a:t>P</a:t>
            </a:r>
            <a:r>
              <a:rPr lang="ru-RU" dirty="0" smtClean="0"/>
              <a:t>(.), которую требуется вычислить</a:t>
            </a:r>
            <a:endParaRPr lang="ru-RU" dirty="0"/>
          </a:p>
          <a:p>
            <a:pPr lvl="1"/>
            <a:r>
              <a:rPr lang="ru-RU" dirty="0" smtClean="0"/>
              <a:t>функция измерения входных данных </a:t>
            </a:r>
            <a:r>
              <a:rPr lang="en-US" dirty="0" smtClean="0"/>
              <a:t>|.|</a:t>
            </a:r>
            <a:endParaRPr lang="ru-RU" dirty="0" smtClean="0"/>
          </a:p>
          <a:p>
            <a:pPr lvl="1"/>
            <a:r>
              <a:rPr lang="ru-RU" dirty="0"/>
              <a:t>функция измерения числа </a:t>
            </a:r>
            <a:r>
              <a:rPr lang="ru-RU" dirty="0" smtClean="0"/>
              <a:t>операций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(.,.) </a:t>
            </a:r>
            <a:r>
              <a:rPr lang="ru-RU" dirty="0" smtClean="0"/>
              <a:t>в </a:t>
            </a:r>
            <a:r>
              <a:rPr lang="ru-RU" dirty="0"/>
              <a:t>алгоритме </a:t>
            </a:r>
            <a:r>
              <a:rPr lang="ru-RU" dirty="0" smtClean="0"/>
              <a:t>вычисления</a:t>
            </a:r>
            <a:r>
              <a:rPr lang="en-US" dirty="0" smtClean="0"/>
              <a:t> </a:t>
            </a:r>
            <a:r>
              <a:rPr lang="ru-RU" dirty="0" smtClean="0"/>
              <a:t>функции </a:t>
            </a:r>
            <a:r>
              <a:rPr lang="en-US" dirty="0" smtClean="0"/>
              <a:t>P</a:t>
            </a:r>
            <a:r>
              <a:rPr lang="ru-RU" dirty="0" smtClean="0"/>
              <a:t>(.)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382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параметры вычислений и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число необходимых команд и ячеек памяти зависит от размера входных данных?</a:t>
            </a:r>
          </a:p>
          <a:p>
            <a:endParaRPr lang="ru-RU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Time</a:t>
            </a:r>
            <a:r>
              <a:rPr lang="ru-RU" dirty="0" smtClean="0"/>
              <a:t>(А</a:t>
            </a:r>
            <a:r>
              <a:rPr lang="ru-RU" dirty="0"/>
              <a:t>, х) и </a:t>
            </a:r>
            <a:r>
              <a:rPr lang="en-US" dirty="0" smtClean="0"/>
              <a:t>Space(A</a:t>
            </a:r>
            <a:r>
              <a:rPr lang="en-US" dirty="0"/>
              <a:t>, x) </a:t>
            </a:r>
            <a:r>
              <a:rPr lang="ru-RU" dirty="0" smtClean="0"/>
              <a:t>число команд и ячеек памяти, необходимых программе А для обработки входных данных х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|</a:t>
            </a:r>
            <a:r>
              <a:rPr lang="ru-RU" dirty="0" smtClean="0"/>
              <a:t>x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smtClean="0"/>
              <a:t>&gt;= 0</a:t>
            </a:r>
            <a:r>
              <a:rPr lang="ru-RU" dirty="0" smtClean="0"/>
              <a:t> размер входных данных </a:t>
            </a:r>
            <a:r>
              <a:rPr lang="en-US" dirty="0" smtClean="0"/>
              <a:t>x</a:t>
            </a:r>
            <a:endParaRPr lang="ru-RU" dirty="0" smtClean="0"/>
          </a:p>
          <a:p>
            <a:endParaRPr lang="ru-RU" dirty="0"/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89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сложности задач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dirty="0"/>
              <a:t>P </a:t>
            </a:r>
            <a:r>
              <a:rPr lang="ru-RU" dirty="0"/>
              <a:t>не сложнее </a:t>
            </a:r>
            <a:r>
              <a:rPr lang="en-US" dirty="0"/>
              <a:t>Q, </a:t>
            </a:r>
            <a:r>
              <a:rPr lang="ru-RU" dirty="0"/>
              <a:t>если для </a:t>
            </a:r>
            <a:r>
              <a:rPr lang="ru-RU" dirty="0" smtClean="0"/>
              <a:t>любой программы </a:t>
            </a:r>
            <a:r>
              <a:rPr lang="en-US" dirty="0" smtClean="0"/>
              <a:t>QA,</a:t>
            </a:r>
            <a:r>
              <a:rPr lang="ru-RU" dirty="0" smtClean="0"/>
              <a:t> решающей </a:t>
            </a:r>
            <a:r>
              <a:rPr lang="ru-RU" dirty="0"/>
              <a:t>задачу </a:t>
            </a:r>
            <a:r>
              <a:rPr lang="en-US" dirty="0" smtClean="0"/>
              <a:t>Q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/>
              <a:t>найдётся </a:t>
            </a:r>
            <a:r>
              <a:rPr lang="ru-RU" dirty="0" smtClean="0"/>
              <a:t>программа </a:t>
            </a:r>
            <a:r>
              <a:rPr lang="en-US" dirty="0" smtClean="0"/>
              <a:t>PA, </a:t>
            </a:r>
            <a:r>
              <a:rPr lang="ru-RU" dirty="0" smtClean="0"/>
              <a:t>решающая </a:t>
            </a:r>
            <a:r>
              <a:rPr lang="ru-RU" dirty="0"/>
              <a:t>задачу </a:t>
            </a:r>
            <a:r>
              <a:rPr lang="en-US" dirty="0"/>
              <a:t>P, </a:t>
            </a:r>
            <a:r>
              <a:rPr lang="ru-RU" dirty="0" smtClean="0"/>
              <a:t>такая </a:t>
            </a:r>
            <a:r>
              <a:rPr lang="ru-RU" dirty="0"/>
              <a:t>что </a:t>
            </a:r>
            <a:r>
              <a:rPr lang="en-US" dirty="0" smtClean="0"/>
              <a:t>T(PA, n</a:t>
            </a:r>
            <a:r>
              <a:rPr lang="en-US" dirty="0"/>
              <a:t>) </a:t>
            </a:r>
            <a:r>
              <a:rPr lang="en-US" dirty="0" smtClean="0"/>
              <a:t>= O(T(QA</a:t>
            </a:r>
            <a:r>
              <a:rPr lang="ru-RU" dirty="0"/>
              <a:t>,</a:t>
            </a:r>
            <a:r>
              <a:rPr lang="en-US" dirty="0" smtClean="0"/>
              <a:t> n))</a:t>
            </a:r>
            <a:endParaRPr lang="en-US" dirty="0"/>
          </a:p>
          <a:p>
            <a:r>
              <a:rPr lang="ru-RU" dirty="0" smtClean="0"/>
              <a:t>Обозначение </a:t>
            </a:r>
            <a:r>
              <a:rPr lang="en-US" dirty="0"/>
              <a:t>P ≤ </a:t>
            </a:r>
            <a:r>
              <a:rPr lang="en-US" dirty="0" smtClean="0"/>
              <a:t>Q</a:t>
            </a:r>
          </a:p>
          <a:p>
            <a:r>
              <a:rPr lang="ru-RU" dirty="0"/>
              <a:t>Задачи P и Q, для которых одновременно верно P ≤ Q и Q ≤ P , </a:t>
            </a:r>
            <a:r>
              <a:rPr lang="ru-RU" dirty="0" smtClean="0"/>
              <a:t>называются </a:t>
            </a:r>
            <a:r>
              <a:rPr lang="ru-RU" dirty="0"/>
              <a:t>эквивалентными (по сложности</a:t>
            </a:r>
            <a:r>
              <a:rPr lang="ru-RU" dirty="0" smtClean="0"/>
              <a:t>)</a:t>
            </a:r>
          </a:p>
          <a:p>
            <a:r>
              <a:rPr lang="ru-RU" dirty="0"/>
              <a:t>Обозначение </a:t>
            </a:r>
            <a:r>
              <a:rPr lang="en-US" dirty="0" smtClean="0"/>
              <a:t>P &gt;&lt; Q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05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Рассмотрим следующие задачи:</a:t>
            </a:r>
          </a:p>
          <a:p>
            <a:pPr lvl="1"/>
            <a:r>
              <a:rPr lang="ru-RU" dirty="0"/>
              <a:t>M: умножение 2-х целых чисел a и b</a:t>
            </a:r>
          </a:p>
          <a:p>
            <a:pPr lvl="1"/>
            <a:r>
              <a:rPr lang="ru-RU" dirty="0"/>
              <a:t>D: деление целого a битовой длины ≤ 2m на целое b битовой длины m</a:t>
            </a:r>
          </a:p>
          <a:p>
            <a:pPr lvl="1"/>
            <a:r>
              <a:rPr lang="ru-RU" dirty="0"/>
              <a:t>S: возведение в квадрат целого a</a:t>
            </a:r>
          </a:p>
          <a:p>
            <a:pPr lvl="1"/>
            <a:r>
              <a:rPr lang="en-US" dirty="0"/>
              <a:t>R: </a:t>
            </a:r>
            <a:r>
              <a:rPr lang="ru-RU" dirty="0"/>
              <a:t>обращение целого </a:t>
            </a:r>
            <a:r>
              <a:rPr lang="en-US" dirty="0" smtClean="0"/>
              <a:t>a</a:t>
            </a:r>
            <a:endParaRPr lang="ru-RU" dirty="0" smtClean="0"/>
          </a:p>
          <a:p>
            <a:r>
              <a:rPr lang="ru-RU" dirty="0" smtClean="0"/>
              <a:t>Покажем, что </a:t>
            </a:r>
            <a:r>
              <a:rPr lang="en-US" dirty="0" smtClean="0"/>
              <a:t>M &gt;&lt; D &gt;&lt; S &gt;&lt; 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175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 доказать, что для </a:t>
            </a:r>
            <a:r>
              <a:rPr lang="en-US" dirty="0" smtClean="0"/>
              <a:t>|x| = </a:t>
            </a:r>
            <a:r>
              <a:rPr lang="ru-RU" dirty="0" smtClean="0"/>
              <a:t>число битов в </a:t>
            </a:r>
            <a:r>
              <a:rPr lang="en-US" dirty="0" smtClean="0"/>
              <a:t>x c</a:t>
            </a:r>
            <a:r>
              <a:rPr lang="ru-RU" dirty="0" smtClean="0"/>
              <a:t>ложность </a:t>
            </a:r>
            <a:r>
              <a:rPr lang="en-US" dirty="0" smtClean="0"/>
              <a:t>f(.) </a:t>
            </a:r>
            <a:r>
              <a:rPr lang="ru-RU" dirty="0" smtClean="0"/>
              <a:t>любого из этих алгоритмов</a:t>
            </a:r>
            <a:endParaRPr lang="en-US" dirty="0" smtClean="0"/>
          </a:p>
          <a:p>
            <a:pPr lvl="1"/>
            <a:r>
              <a:rPr lang="ru-RU" dirty="0" smtClean="0"/>
              <a:t>не убывает</a:t>
            </a:r>
            <a:endParaRPr lang="en-US" dirty="0" smtClean="0"/>
          </a:p>
          <a:p>
            <a:pPr lvl="1"/>
            <a:r>
              <a:rPr lang="en-US" dirty="0" smtClean="0"/>
              <a:t>f(m) &gt;= m</a:t>
            </a:r>
          </a:p>
          <a:p>
            <a:pPr lvl="1"/>
            <a:r>
              <a:rPr lang="en-US" dirty="0" err="1" smtClean="0"/>
              <a:t>af</a:t>
            </a:r>
            <a:r>
              <a:rPr lang="en-US" dirty="0" smtClean="0"/>
              <a:t>(m) &lt;= f(am) &lt;= a^2f(m) </a:t>
            </a:r>
            <a:r>
              <a:rPr lang="ru-RU" dirty="0" smtClean="0"/>
              <a:t>для </a:t>
            </a:r>
            <a:r>
              <a:rPr lang="en-US" dirty="0" smtClean="0"/>
              <a:t>a &gt; 1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731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 &lt; S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 = ((</a:t>
            </a:r>
            <a:r>
              <a:rPr lang="en-US" dirty="0" err="1" smtClean="0"/>
              <a:t>a+b</a:t>
            </a:r>
            <a:r>
              <a:rPr lang="en-US" dirty="0" smtClean="0"/>
              <a:t>)^2-a^2-b^2)/2</a:t>
            </a:r>
          </a:p>
          <a:p>
            <a:pPr lvl="1"/>
            <a:r>
              <a:rPr lang="en-US" dirty="0" smtClean="0"/>
              <a:t>T(MA, m) = T(SA, m+1)+2T(</a:t>
            </a:r>
            <a:r>
              <a:rPr lang="en-US" dirty="0" err="1" smtClean="0"/>
              <a:t>SA,m</a:t>
            </a:r>
            <a:r>
              <a:rPr lang="en-US" dirty="0" smtClean="0"/>
              <a:t>)+O(m) = O(T(</a:t>
            </a:r>
            <a:r>
              <a:rPr lang="en-US" dirty="0" err="1" smtClean="0"/>
              <a:t>SA,m</a:t>
            </a:r>
            <a:r>
              <a:rPr lang="en-US" dirty="0" smtClean="0"/>
              <a:t>))</a:t>
            </a:r>
          </a:p>
          <a:p>
            <a:r>
              <a:rPr lang="en-US" dirty="0" smtClean="0"/>
              <a:t>S &lt; R</a:t>
            </a:r>
          </a:p>
          <a:p>
            <a:pPr lvl="1"/>
            <a:r>
              <a:rPr lang="en-US" dirty="0" smtClean="0"/>
              <a:t>a^2 = 1/(1/a-1/(a+1))-a</a:t>
            </a:r>
          </a:p>
          <a:p>
            <a:pPr lvl="1"/>
            <a:r>
              <a:rPr lang="en-US" dirty="0" smtClean="0"/>
              <a:t>T(SA, m) = O(T(RA, </a:t>
            </a:r>
            <a:r>
              <a:rPr lang="ru-RU" dirty="0" smtClean="0"/>
              <a:t>с*</a:t>
            </a:r>
            <a:r>
              <a:rPr lang="en-US" dirty="0" smtClean="0"/>
              <a:t>m)) – </a:t>
            </a:r>
            <a:r>
              <a:rPr lang="ru-RU" dirty="0" smtClean="0"/>
              <a:t>так как делить нужно в с раз более точно </a:t>
            </a:r>
          </a:p>
        </p:txBody>
      </p:sp>
    </p:spTree>
    <p:extLst>
      <p:ext uri="{BB962C8B-B14F-4D97-AF65-F5344CB8AC3E}">
        <p14:creationId xmlns:p14="http://schemas.microsoft.com/office/powerpoint/2010/main" val="8749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 &lt; M</a:t>
            </a:r>
          </a:p>
          <a:p>
            <a:pPr lvl="1"/>
            <a:r>
              <a:rPr lang="en-US" dirty="0" smtClean="0"/>
              <a:t>x[i]=2*x[i-1]-a*x[i-1]^2</a:t>
            </a:r>
          </a:p>
          <a:p>
            <a:pPr lvl="1"/>
            <a:r>
              <a:rPr lang="en-US" dirty="0" smtClean="0"/>
              <a:t>C</a:t>
            </a:r>
            <a:r>
              <a:rPr lang="ru-RU" dirty="0" smtClean="0"/>
              <a:t>ходится к 1/а и </a:t>
            </a:r>
            <a:r>
              <a:rPr lang="en-US" dirty="0" smtClean="0"/>
              <a:t>x[i-1]=1/a*(1-</a:t>
            </a:r>
            <a:r>
              <a:rPr lang="el-GR" dirty="0"/>
              <a:t> ε</a:t>
            </a:r>
            <a:r>
              <a:rPr lang="en-US" dirty="0" smtClean="0"/>
              <a:t>) ==&gt; x[i]=</a:t>
            </a:r>
            <a:r>
              <a:rPr lang="en-US" dirty="0"/>
              <a:t>1/a*(1-</a:t>
            </a:r>
            <a:r>
              <a:rPr lang="el-GR" dirty="0"/>
              <a:t> </a:t>
            </a:r>
            <a:r>
              <a:rPr lang="el-GR" dirty="0" smtClean="0"/>
              <a:t>ε</a:t>
            </a:r>
            <a:r>
              <a:rPr lang="en-US" dirty="0" smtClean="0"/>
              <a:t>^2)</a:t>
            </a:r>
            <a:endParaRPr lang="ru-RU" dirty="0" smtClean="0"/>
          </a:p>
          <a:p>
            <a:pPr lvl="2"/>
            <a:r>
              <a:rPr lang="ru-RU" dirty="0" smtClean="0"/>
              <a:t>Почему?</a:t>
            </a:r>
            <a:endParaRPr lang="en-US" dirty="0" smtClean="0"/>
          </a:p>
          <a:p>
            <a:pPr lvl="1"/>
            <a:r>
              <a:rPr lang="en-US" dirty="0" smtClean="0"/>
              <a:t>T(RA, m) = O(T(</a:t>
            </a:r>
            <a:r>
              <a:rPr lang="en-US" dirty="0" err="1" smtClean="0"/>
              <a:t>MA,m</a:t>
            </a:r>
            <a:r>
              <a:rPr lang="en-US" dirty="0" smtClean="0"/>
              <a:t>))</a:t>
            </a:r>
          </a:p>
          <a:p>
            <a:r>
              <a:rPr lang="en-US" dirty="0" smtClean="0"/>
              <a:t>M &gt;&lt; S &gt;&lt; R</a:t>
            </a:r>
          </a:p>
          <a:p>
            <a:r>
              <a:rPr lang="en-US" dirty="0" smtClean="0"/>
              <a:t>D &lt; M</a:t>
            </a:r>
          </a:p>
          <a:p>
            <a:pPr lvl="1"/>
            <a:r>
              <a:rPr lang="en-US" dirty="0" smtClean="0"/>
              <a:t>a/b = a*(1/b)</a:t>
            </a:r>
          </a:p>
          <a:p>
            <a:r>
              <a:rPr lang="en-US" dirty="0" smtClean="0"/>
              <a:t>R &lt; D -- </a:t>
            </a:r>
            <a:r>
              <a:rPr lang="ru-RU" dirty="0" smtClean="0"/>
              <a:t>очевидно</a:t>
            </a:r>
          </a:p>
        </p:txBody>
      </p:sp>
    </p:spTree>
    <p:extLst>
      <p:ext uri="{BB962C8B-B14F-4D97-AF65-F5344CB8AC3E}">
        <p14:creationId xmlns:p14="http://schemas.microsoft.com/office/powerpoint/2010/main" val="1164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Умножение матриц </a:t>
            </a:r>
            <a:r>
              <a:rPr lang="en-US" dirty="0" smtClean="0"/>
              <a:t>MM</a:t>
            </a:r>
          </a:p>
          <a:p>
            <a:pPr lvl="1"/>
            <a:r>
              <a:rPr lang="en-US" dirty="0" smtClean="0"/>
              <a:t>|x| = </a:t>
            </a:r>
            <a:r>
              <a:rPr lang="ru-RU" dirty="0" smtClean="0"/>
              <a:t>порядок матрицы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Space(MM, x) = </a:t>
            </a:r>
            <a:r>
              <a:rPr lang="ru-RU" dirty="0" smtClean="0"/>
              <a:t>3*</a:t>
            </a:r>
            <a:r>
              <a:rPr lang="en-US" dirty="0" smtClean="0"/>
              <a:t>|x|^</a:t>
            </a:r>
            <a:r>
              <a:rPr lang="ru-RU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Time(MM, x) = </a:t>
            </a:r>
            <a:r>
              <a:rPr lang="ru-RU" dirty="0" smtClean="0"/>
              <a:t>число умножений</a:t>
            </a:r>
            <a:r>
              <a:rPr lang="en-US" dirty="0" smtClean="0"/>
              <a:t> </a:t>
            </a:r>
            <a:r>
              <a:rPr lang="ru-RU" dirty="0" smtClean="0"/>
              <a:t>и сложений = 2 * </a:t>
            </a:r>
            <a:r>
              <a:rPr lang="en-US" dirty="0" smtClean="0"/>
              <a:t>|x|^3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Сортировка массива простыми вставками </a:t>
            </a:r>
            <a:r>
              <a:rPr lang="en-US" dirty="0" smtClean="0"/>
              <a:t>I</a:t>
            </a:r>
          </a:p>
          <a:p>
            <a:pPr lvl="1"/>
            <a:r>
              <a:rPr lang="en-US" dirty="0" smtClean="0"/>
              <a:t>|</a:t>
            </a:r>
            <a:r>
              <a:rPr lang="en-US" dirty="0"/>
              <a:t>x| = </a:t>
            </a:r>
            <a:r>
              <a:rPr lang="ru-RU" dirty="0" smtClean="0"/>
              <a:t>длина массива х</a:t>
            </a:r>
            <a:endParaRPr lang="en-US" dirty="0"/>
          </a:p>
          <a:p>
            <a:pPr lvl="1"/>
            <a:r>
              <a:rPr lang="en-US" dirty="0" smtClean="0"/>
              <a:t>Space(I, </a:t>
            </a:r>
            <a:r>
              <a:rPr lang="en-US" dirty="0"/>
              <a:t>x) = |x|</a:t>
            </a:r>
            <a:endParaRPr lang="en-US" dirty="0" smtClean="0"/>
          </a:p>
          <a:p>
            <a:pPr lvl="1"/>
            <a:r>
              <a:rPr lang="en-US" dirty="0" smtClean="0"/>
              <a:t>|</a:t>
            </a:r>
            <a:r>
              <a:rPr lang="en-US" dirty="0"/>
              <a:t>x|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en-US" dirty="0" smtClean="0"/>
              <a:t>1 &lt;= Time(I, </a:t>
            </a:r>
            <a:r>
              <a:rPr lang="en-US" dirty="0"/>
              <a:t>x) </a:t>
            </a:r>
            <a:r>
              <a:rPr lang="en-US" dirty="0" smtClean="0"/>
              <a:t>= </a:t>
            </a:r>
            <a:r>
              <a:rPr lang="ru-RU" dirty="0" smtClean="0"/>
              <a:t>число сравнений </a:t>
            </a:r>
            <a:r>
              <a:rPr lang="en-US" dirty="0" smtClean="0"/>
              <a:t>&lt;</a:t>
            </a:r>
            <a:r>
              <a:rPr lang="ru-RU" dirty="0" smtClean="0"/>
              <a:t>= </a:t>
            </a:r>
            <a:r>
              <a:rPr lang="en-US" dirty="0"/>
              <a:t>|x| </a:t>
            </a:r>
            <a:r>
              <a:rPr lang="en-US" dirty="0" smtClean="0"/>
              <a:t>*(|</a:t>
            </a:r>
            <a:r>
              <a:rPr lang="en-US" dirty="0"/>
              <a:t>x|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en-US" dirty="0" smtClean="0"/>
              <a:t>1)/2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Проверка на простоту пробными делениями </a:t>
            </a:r>
            <a:r>
              <a:rPr lang="en-US" dirty="0"/>
              <a:t>TD</a:t>
            </a:r>
          </a:p>
          <a:p>
            <a:pPr lvl="1"/>
            <a:r>
              <a:rPr lang="en-US" dirty="0"/>
              <a:t>|x| = x</a:t>
            </a:r>
          </a:p>
          <a:p>
            <a:pPr lvl="1"/>
            <a:r>
              <a:rPr lang="en-US" dirty="0"/>
              <a:t>Space(TD, x) = |x|</a:t>
            </a:r>
          </a:p>
          <a:p>
            <a:pPr lvl="1"/>
            <a:r>
              <a:rPr lang="en-US" dirty="0"/>
              <a:t>1 &lt;= Time(TD, x) </a:t>
            </a:r>
            <a:r>
              <a:rPr lang="ru-RU" dirty="0"/>
              <a:t>= число делений </a:t>
            </a:r>
            <a:r>
              <a:rPr lang="en-US" dirty="0"/>
              <a:t>&lt;= </a:t>
            </a:r>
            <a:r>
              <a:rPr lang="en-US" dirty="0" err="1"/>
              <a:t>sqrt</a:t>
            </a:r>
            <a:r>
              <a:rPr lang="en-US" dirty="0"/>
              <a:t>(|x|)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en-US" dirty="0"/>
              <a:t>1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Как </a:t>
            </a:r>
            <a:r>
              <a:rPr lang="ru-RU" dirty="0"/>
              <a:t>изменится выражение для </a:t>
            </a:r>
            <a:r>
              <a:rPr lang="en-US" dirty="0"/>
              <a:t>Time(TD, x)</a:t>
            </a:r>
            <a:r>
              <a:rPr lang="ru-RU" dirty="0"/>
              <a:t>, если взять </a:t>
            </a:r>
            <a:r>
              <a:rPr lang="en-US" dirty="0"/>
              <a:t>|x| = </a:t>
            </a:r>
            <a:r>
              <a:rPr lang="ru-RU" dirty="0"/>
              <a:t>число бит в записи </a:t>
            </a:r>
            <a:r>
              <a:rPr lang="en-US" dirty="0"/>
              <a:t>x?</a:t>
            </a:r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Минимальные требования к </a:t>
            </a:r>
            <a:r>
              <a:rPr lang="en-US" dirty="0" smtClean="0"/>
              <a:t>|.|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команд, необходимых программе для обработки входных данных, должно стремиться к </a:t>
            </a:r>
            <a:r>
              <a:rPr lang="ru-RU" dirty="0"/>
              <a:t>∞ </a:t>
            </a:r>
            <a:r>
              <a:rPr lang="ru-RU" dirty="0" smtClean="0"/>
              <a:t>когда размер входных данных стремится к ∞</a:t>
            </a:r>
          </a:p>
          <a:p>
            <a:pPr lvl="1"/>
            <a:r>
              <a:rPr lang="en-US" dirty="0" smtClean="0"/>
              <a:t>Time(A, </a:t>
            </a:r>
            <a:r>
              <a:rPr lang="en-US" dirty="0" err="1" smtClean="0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) -&gt; </a:t>
            </a:r>
            <a:r>
              <a:rPr lang="ru-RU" dirty="0" smtClean="0"/>
              <a:t>∞ при </a:t>
            </a:r>
            <a:r>
              <a:rPr lang="en-US" dirty="0" smtClean="0"/>
              <a:t>|</a:t>
            </a:r>
            <a:r>
              <a:rPr lang="en-US" dirty="0" err="1" smtClean="0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| -&gt; </a:t>
            </a:r>
            <a:r>
              <a:rPr lang="ru-RU" dirty="0"/>
              <a:t>∞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</a:t>
            </a:r>
            <a:r>
              <a:rPr lang="en-US" dirty="0" smtClean="0"/>
              <a:t>TD (</a:t>
            </a:r>
            <a:r>
              <a:rPr lang="ru-RU" dirty="0" smtClean="0"/>
              <a:t>проверка на простоту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|x| = </a:t>
            </a:r>
            <a:r>
              <a:rPr lang="ru-RU" dirty="0"/>
              <a:t>число битов в </a:t>
            </a:r>
            <a:r>
              <a:rPr lang="en-US" dirty="0" smtClean="0"/>
              <a:t>x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|x| = x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89163"/>
              </p:ext>
            </p:extLst>
          </p:nvPr>
        </p:nvGraphicFramePr>
        <p:xfrm>
          <a:off x="6267177" y="3047360"/>
          <a:ext cx="52565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339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|x|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8-15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16-31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32-63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64-127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x*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Time(TD, x)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1-10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43038"/>
              </p:ext>
            </p:extLst>
          </p:nvPr>
        </p:nvGraphicFramePr>
        <p:xfrm>
          <a:off x="6265434" y="5207600"/>
          <a:ext cx="52583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1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8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88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88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88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88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88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68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|x|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Time(TD, x)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</a:t>
            </a:r>
            <a:r>
              <a:rPr lang="ru-RU" u="sng" dirty="0" smtClean="0"/>
              <a:t>а</a:t>
            </a:r>
            <a:r>
              <a:rPr lang="ru-RU" dirty="0" smtClean="0"/>
              <a:t>я сложность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Временн</a:t>
            </a:r>
            <a:r>
              <a:rPr lang="ru-RU" u="sng" dirty="0" smtClean="0"/>
              <a:t>о</a:t>
            </a:r>
            <a:r>
              <a:rPr lang="ru-RU" dirty="0" smtClean="0"/>
              <a:t>й сложностью (сложностью по времени в худшем случае) программы А называется функция от размера входных данных Т(А, </a:t>
            </a:r>
            <a:r>
              <a:rPr lang="en-US" dirty="0" smtClean="0"/>
              <a:t>n) = max{ Time(A, x) | |x|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 }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308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</a:t>
            </a:r>
            <a:r>
              <a:rPr lang="ru-RU" dirty="0"/>
              <a:t>по памяти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Сложностью </a:t>
            </a:r>
            <a:r>
              <a:rPr lang="ru-RU" dirty="0"/>
              <a:t>по </a:t>
            </a:r>
            <a:r>
              <a:rPr lang="ru-RU" dirty="0" smtClean="0"/>
              <a:t>памяти </a:t>
            </a:r>
            <a:r>
              <a:rPr lang="ru-RU" dirty="0"/>
              <a:t>в худшем случае </a:t>
            </a:r>
            <a:r>
              <a:rPr lang="ru-RU" dirty="0" smtClean="0"/>
              <a:t>(пространственной сложностью) программы А </a:t>
            </a:r>
            <a:r>
              <a:rPr lang="ru-RU" dirty="0"/>
              <a:t>называется функция от размера входных данных </a:t>
            </a:r>
            <a:r>
              <a:rPr lang="en-US" dirty="0" smtClean="0"/>
              <a:t>S</a:t>
            </a:r>
            <a:r>
              <a:rPr lang="ru-RU" dirty="0" smtClean="0"/>
              <a:t>(А</a:t>
            </a:r>
            <a:r>
              <a:rPr lang="ru-RU" dirty="0"/>
              <a:t>, </a:t>
            </a:r>
            <a:r>
              <a:rPr lang="en-US" dirty="0"/>
              <a:t>n) = max{ </a:t>
            </a:r>
            <a:r>
              <a:rPr lang="en-US" dirty="0" smtClean="0"/>
              <a:t>Space(A</a:t>
            </a:r>
            <a:r>
              <a:rPr lang="en-US" dirty="0"/>
              <a:t>, x) | |x|=n }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805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1/3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Обозначим </a:t>
            </a:r>
            <a:r>
              <a:rPr lang="en-US" dirty="0" smtClean="0"/>
              <a:t>Input</a:t>
            </a:r>
            <a:r>
              <a:rPr lang="ru-RU" dirty="0" smtClean="0"/>
              <a:t>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r>
              <a:rPr lang="en-US" dirty="0" smtClean="0"/>
              <a:t> = { x ||x| = n } </a:t>
            </a:r>
            <a:r>
              <a:rPr lang="ru-RU" dirty="0" smtClean="0"/>
              <a:t>множество входных данных размера </a:t>
            </a:r>
            <a:r>
              <a:rPr lang="en-US" dirty="0" smtClean="0"/>
              <a:t>n</a:t>
            </a:r>
          </a:p>
          <a:p>
            <a:endParaRPr lang="en-US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P(n, x) </a:t>
            </a:r>
            <a:r>
              <a:rPr lang="ru-RU" dirty="0" smtClean="0"/>
              <a:t>вероятность входных данных </a:t>
            </a:r>
            <a:r>
              <a:rPr lang="en-US" dirty="0" smtClean="0"/>
              <a:t>x</a:t>
            </a:r>
            <a:r>
              <a:rPr lang="el-GR" dirty="0"/>
              <a:t> ∈</a:t>
            </a:r>
            <a:r>
              <a:rPr lang="en-US" dirty="0" smtClean="0"/>
              <a:t> Input(n)</a:t>
            </a:r>
          </a:p>
          <a:p>
            <a:pPr lvl="1"/>
            <a:r>
              <a:rPr lang="ru-RU" dirty="0" smtClean="0"/>
              <a:t>Можно считать </a:t>
            </a:r>
            <a:r>
              <a:rPr lang="en-US" dirty="0" smtClean="0"/>
              <a:t>P(n, x)</a:t>
            </a:r>
            <a:r>
              <a:rPr lang="ru-RU" dirty="0" smtClean="0"/>
              <a:t> = 1</a:t>
            </a:r>
            <a:r>
              <a:rPr lang="en-US" dirty="0" smtClean="0"/>
              <a:t> </a:t>
            </a:r>
            <a:r>
              <a:rPr lang="ru-RU" dirty="0" smtClean="0"/>
              <a:t>/</a:t>
            </a:r>
            <a:r>
              <a:rPr lang="en-US" dirty="0" smtClean="0"/>
              <a:t> (</a:t>
            </a:r>
            <a:r>
              <a:rPr lang="ru-RU" dirty="0" smtClean="0"/>
              <a:t>число элементов в </a:t>
            </a:r>
            <a:r>
              <a:rPr lang="en-US" dirty="0" smtClean="0"/>
              <a:t>Input(n))</a:t>
            </a:r>
          </a:p>
          <a:p>
            <a:pPr lvl="1"/>
            <a:r>
              <a:rPr lang="ru-RU" dirty="0" smtClean="0"/>
              <a:t>Иногда считают, что вероятность разных входных данных разная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По определению вероятности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P(n, x) = 1</a:t>
            </a:r>
          </a:p>
        </p:txBody>
      </p:sp>
    </p:spTree>
    <p:extLst>
      <p:ext uri="{BB962C8B-B14F-4D97-AF65-F5344CB8AC3E}">
        <p14:creationId xmlns:p14="http://schemas.microsoft.com/office/powerpoint/2010/main" val="42419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2/3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Величина </a:t>
            </a:r>
            <a:r>
              <a:rPr lang="en-US" u="sng" dirty="0" smtClean="0"/>
              <a:t>T</a:t>
            </a:r>
            <a:r>
              <a:rPr lang="en-US" dirty="0" smtClean="0"/>
              <a:t>(A, n) =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Time(A, x) P(n, x) </a:t>
            </a:r>
            <a:r>
              <a:rPr lang="ru-RU" dirty="0" smtClean="0"/>
              <a:t>называется временн</a:t>
            </a:r>
            <a:r>
              <a:rPr lang="ru-RU" u="sng" dirty="0" smtClean="0"/>
              <a:t>о</a:t>
            </a:r>
            <a:r>
              <a:rPr lang="ru-RU" dirty="0" smtClean="0"/>
              <a:t>й сложностью программы А в среднем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31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22612</TotalTime>
  <Words>2166</Words>
  <Application>Microsoft Office PowerPoint</Application>
  <PresentationFormat>Widescreen</PresentationFormat>
  <Paragraphs>399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Goudy Old Style</vt:lpstr>
      <vt:lpstr>Old English Text MT</vt:lpstr>
      <vt:lpstr>Office Theme</vt:lpstr>
      <vt:lpstr>Оценка сложности вычислительных программ</vt:lpstr>
      <vt:lpstr>План лекции</vt:lpstr>
      <vt:lpstr>Основные параметры вычислений и данных</vt:lpstr>
      <vt:lpstr>Примеры</vt:lpstr>
      <vt:lpstr>Минимальные требования к |.|</vt:lpstr>
      <vt:lpstr>Временная сложность</vt:lpstr>
      <vt:lpstr>Сложность по памяти</vt:lpstr>
      <vt:lpstr>Сложность в среднем 1/3</vt:lpstr>
      <vt:lpstr>Сложность в среднем 2/3</vt:lpstr>
      <vt:lpstr>Сложность в среднем 2/3</vt:lpstr>
      <vt:lpstr>Связь между разными мерами сложности</vt:lpstr>
      <vt:lpstr>Пример вычисления сложности по времени в среднем  1/3</vt:lpstr>
      <vt:lpstr>Пример вычисления сложности по времени в среднем  2/3</vt:lpstr>
      <vt:lpstr>Пример вычисления сложности по времени в среднем  3/3</vt:lpstr>
      <vt:lpstr>Оценка сложности с практической точки зрения</vt:lpstr>
      <vt:lpstr>Как оценить сложность программы на языке Си?</vt:lpstr>
      <vt:lpstr>Оптимальные программы</vt:lpstr>
      <vt:lpstr>Дерево трасс исполнения</vt:lpstr>
      <vt:lpstr>Пример дерева трасс</vt:lpstr>
      <vt:lpstr>Пример дерева трасс</vt:lpstr>
      <vt:lpstr>Пример дерева трасс</vt:lpstr>
      <vt:lpstr>Построение оценки снизу для поиска min и max -- 1/4</vt:lpstr>
      <vt:lpstr>Построение оценки снизу для поиска min и max -- 2/4</vt:lpstr>
      <vt:lpstr>Построение оценки снизу для поиска min и max -- 3/4</vt:lpstr>
      <vt:lpstr>Построение оценки снизу для поиска min и max -- 4/4</vt:lpstr>
      <vt:lpstr>Асимптотически оптимальная программа</vt:lpstr>
      <vt:lpstr>Оптимальная асимптотическая сложность</vt:lpstr>
      <vt:lpstr>Заключение</vt:lpstr>
      <vt:lpstr>Классы сложности задач</vt:lpstr>
      <vt:lpstr>Классы сложности задач</vt:lpstr>
      <vt:lpstr>Пример</vt:lpstr>
      <vt:lpstr>Пример</vt:lpstr>
      <vt:lpstr>Пример</vt:lpstr>
      <vt:lpstr>Пример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сложности вычислительных алгоритмов</dc:title>
  <dc:creator>Petrov, Evgueni S</dc:creator>
  <cp:lastModifiedBy>Evgenii Petrov</cp:lastModifiedBy>
  <cp:revision>154</cp:revision>
  <dcterms:created xsi:type="dcterms:W3CDTF">2013-04-11T02:12:16Z</dcterms:created>
  <dcterms:modified xsi:type="dcterms:W3CDTF">2020-04-16T18:51:52Z</dcterms:modified>
</cp:coreProperties>
</file>