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3"/>
  </p:notesMasterIdLst>
  <p:sldIdLst>
    <p:sldId id="256" r:id="rId2"/>
    <p:sldId id="358" r:id="rId3"/>
    <p:sldId id="343" r:id="rId4"/>
    <p:sldId id="366" r:id="rId5"/>
    <p:sldId id="367" r:id="rId6"/>
    <p:sldId id="368" r:id="rId7"/>
    <p:sldId id="369" r:id="rId8"/>
    <p:sldId id="370" r:id="rId9"/>
    <p:sldId id="590" r:id="rId10"/>
    <p:sldId id="365" r:id="rId11"/>
    <p:sldId id="591" r:id="rId12"/>
    <p:sldId id="372" r:id="rId13"/>
    <p:sldId id="373" r:id="rId14"/>
    <p:sldId id="374" r:id="rId15"/>
    <p:sldId id="258" r:id="rId16"/>
    <p:sldId id="375" r:id="rId17"/>
    <p:sldId id="376" r:id="rId18"/>
    <p:sldId id="377" r:id="rId19"/>
    <p:sldId id="378" r:id="rId20"/>
    <p:sldId id="379" r:id="rId21"/>
    <p:sldId id="259" r:id="rId22"/>
    <p:sldId id="380" r:id="rId23"/>
    <p:sldId id="381" r:id="rId24"/>
    <p:sldId id="382" r:id="rId25"/>
    <p:sldId id="383" r:id="rId26"/>
    <p:sldId id="384" r:id="rId27"/>
    <p:sldId id="387" r:id="rId28"/>
    <p:sldId id="388" r:id="rId29"/>
    <p:sldId id="389" r:id="rId30"/>
    <p:sldId id="390" r:id="rId31"/>
    <p:sldId id="391" r:id="rId32"/>
    <p:sldId id="392" r:id="rId33"/>
    <p:sldId id="385" r:id="rId34"/>
    <p:sldId id="386" r:id="rId35"/>
    <p:sldId id="269" r:id="rId36"/>
    <p:sldId id="393" r:id="rId37"/>
    <p:sldId id="394" r:id="rId38"/>
    <p:sldId id="395" r:id="rId39"/>
    <p:sldId id="396" r:id="rId40"/>
    <p:sldId id="397" r:id="rId41"/>
    <p:sldId id="266" r:id="rId42"/>
    <p:sldId id="398" r:id="rId43"/>
    <p:sldId id="399" r:id="rId44"/>
    <p:sldId id="401" r:id="rId45"/>
    <p:sldId id="402" r:id="rId46"/>
    <p:sldId id="400" r:id="rId47"/>
    <p:sldId id="261" r:id="rId48"/>
    <p:sldId id="403" r:id="rId49"/>
    <p:sldId id="404" r:id="rId50"/>
    <p:sldId id="405" r:id="rId51"/>
    <p:sldId id="406" r:id="rId52"/>
    <p:sldId id="407" r:id="rId53"/>
    <p:sldId id="408" r:id="rId54"/>
    <p:sldId id="264" r:id="rId55"/>
    <p:sldId id="409" r:id="rId56"/>
    <p:sldId id="410" r:id="rId57"/>
    <p:sldId id="411" r:id="rId58"/>
    <p:sldId id="412" r:id="rId59"/>
    <p:sldId id="345" r:id="rId60"/>
    <p:sldId id="413" r:id="rId61"/>
    <p:sldId id="414" r:id="rId62"/>
    <p:sldId id="415" r:id="rId63"/>
    <p:sldId id="347" r:id="rId64"/>
    <p:sldId id="416" r:id="rId65"/>
    <p:sldId id="417" r:id="rId66"/>
    <p:sldId id="418" r:id="rId67"/>
    <p:sldId id="419" r:id="rId68"/>
    <p:sldId id="331" r:id="rId69"/>
    <p:sldId id="420" r:id="rId70"/>
    <p:sldId id="421" r:id="rId71"/>
    <p:sldId id="422" r:id="rId72"/>
    <p:sldId id="423" r:id="rId73"/>
    <p:sldId id="592" r:id="rId74"/>
    <p:sldId id="601" r:id="rId75"/>
    <p:sldId id="602" r:id="rId76"/>
    <p:sldId id="603" r:id="rId77"/>
    <p:sldId id="604" r:id="rId78"/>
    <p:sldId id="605" r:id="rId79"/>
    <p:sldId id="606" r:id="rId80"/>
    <p:sldId id="607" r:id="rId81"/>
    <p:sldId id="608" r:id="rId82"/>
    <p:sldId id="323" r:id="rId83"/>
    <p:sldId id="475" r:id="rId84"/>
    <p:sldId id="476" r:id="rId85"/>
    <p:sldId id="477" r:id="rId86"/>
    <p:sldId id="478" r:id="rId87"/>
    <p:sldId id="479" r:id="rId88"/>
    <p:sldId id="593" r:id="rId89"/>
    <p:sldId id="335" r:id="rId90"/>
    <p:sldId id="480" r:id="rId91"/>
    <p:sldId id="481" r:id="rId92"/>
    <p:sldId id="482" r:id="rId93"/>
    <p:sldId id="483" r:id="rId94"/>
    <p:sldId id="484" r:id="rId95"/>
    <p:sldId id="485" r:id="rId96"/>
    <p:sldId id="486" r:id="rId97"/>
    <p:sldId id="487" r:id="rId98"/>
    <p:sldId id="488" r:id="rId99"/>
    <p:sldId id="489" r:id="rId100"/>
    <p:sldId id="490" r:id="rId101"/>
    <p:sldId id="491" r:id="rId102"/>
    <p:sldId id="492" r:id="rId103"/>
    <p:sldId id="493" r:id="rId104"/>
    <p:sldId id="494" r:id="rId105"/>
    <p:sldId id="495" r:id="rId106"/>
    <p:sldId id="515" r:id="rId107"/>
    <p:sldId id="336" r:id="rId108"/>
    <p:sldId id="511" r:id="rId109"/>
    <p:sldId id="512" r:id="rId110"/>
    <p:sldId id="513" r:id="rId111"/>
    <p:sldId id="514" r:id="rId112"/>
    <p:sldId id="496" r:id="rId113"/>
    <p:sldId id="497" r:id="rId114"/>
    <p:sldId id="498" r:id="rId115"/>
    <p:sldId id="499" r:id="rId116"/>
    <p:sldId id="500" r:id="rId117"/>
    <p:sldId id="501" r:id="rId118"/>
    <p:sldId id="502" r:id="rId119"/>
    <p:sldId id="503" r:id="rId120"/>
    <p:sldId id="504" r:id="rId121"/>
    <p:sldId id="505" r:id="rId122"/>
    <p:sldId id="506" r:id="rId123"/>
    <p:sldId id="338" r:id="rId124"/>
    <p:sldId id="516" r:id="rId125"/>
    <p:sldId id="517" r:id="rId126"/>
    <p:sldId id="518" r:id="rId127"/>
    <p:sldId id="519" r:id="rId128"/>
    <p:sldId id="520" r:id="rId129"/>
    <p:sldId id="521" r:id="rId130"/>
    <p:sldId id="522" r:id="rId131"/>
    <p:sldId id="354" r:id="rId132"/>
    <p:sldId id="523" r:id="rId133"/>
    <p:sldId id="524" r:id="rId134"/>
    <p:sldId id="525" r:id="rId135"/>
    <p:sldId id="526" r:id="rId136"/>
    <p:sldId id="527" r:id="rId137"/>
    <p:sldId id="280" r:id="rId138"/>
    <p:sldId id="424" r:id="rId139"/>
    <p:sldId id="425" r:id="rId140"/>
    <p:sldId id="600" r:id="rId141"/>
    <p:sldId id="426" r:id="rId142"/>
    <p:sldId id="303" r:id="rId143"/>
    <p:sldId id="427" r:id="rId144"/>
    <p:sldId id="428" r:id="rId145"/>
    <p:sldId id="429" r:id="rId146"/>
    <p:sldId id="430" r:id="rId147"/>
    <p:sldId id="360" r:id="rId148"/>
    <p:sldId id="446" r:id="rId149"/>
    <p:sldId id="359" r:id="rId150"/>
    <p:sldId id="447" r:id="rId151"/>
    <p:sldId id="448" r:id="rId152"/>
    <p:sldId id="449" r:id="rId153"/>
    <p:sldId id="450" r:id="rId154"/>
    <p:sldId id="451" r:id="rId155"/>
    <p:sldId id="452" r:id="rId156"/>
    <p:sldId id="453" r:id="rId157"/>
    <p:sldId id="454" r:id="rId158"/>
    <p:sldId id="456" r:id="rId159"/>
    <p:sldId id="594" r:id="rId160"/>
    <p:sldId id="595" r:id="rId161"/>
    <p:sldId id="596" r:id="rId162"/>
    <p:sldId id="597" r:id="rId163"/>
    <p:sldId id="598" r:id="rId164"/>
    <p:sldId id="311" r:id="rId165"/>
    <p:sldId id="460" r:id="rId166"/>
    <p:sldId id="461" r:id="rId167"/>
    <p:sldId id="462" r:id="rId168"/>
    <p:sldId id="463" r:id="rId169"/>
    <p:sldId id="464" r:id="rId170"/>
    <p:sldId id="465" r:id="rId171"/>
    <p:sldId id="466" r:id="rId172"/>
    <p:sldId id="467" r:id="rId173"/>
    <p:sldId id="468" r:id="rId174"/>
    <p:sldId id="469" r:id="rId175"/>
    <p:sldId id="305" r:id="rId176"/>
    <p:sldId id="470" r:id="rId177"/>
    <p:sldId id="471" r:id="rId178"/>
    <p:sldId id="472" r:id="rId179"/>
    <p:sldId id="473" r:id="rId180"/>
    <p:sldId id="474" r:id="rId181"/>
    <p:sldId id="306" r:id="rId182"/>
    <p:sldId id="528" r:id="rId183"/>
    <p:sldId id="529" r:id="rId184"/>
    <p:sldId id="530" r:id="rId185"/>
    <p:sldId id="531" r:id="rId186"/>
    <p:sldId id="532" r:id="rId187"/>
    <p:sldId id="363" r:id="rId188"/>
    <p:sldId id="307" r:id="rId189"/>
    <p:sldId id="549" r:id="rId190"/>
    <p:sldId id="550" r:id="rId191"/>
    <p:sldId id="551" r:id="rId192"/>
    <p:sldId id="552" r:id="rId193"/>
    <p:sldId id="553" r:id="rId194"/>
    <p:sldId id="554" r:id="rId195"/>
    <p:sldId id="555" r:id="rId196"/>
    <p:sldId id="556" r:id="rId197"/>
    <p:sldId id="557" r:id="rId198"/>
    <p:sldId id="558" r:id="rId199"/>
    <p:sldId id="559" r:id="rId200"/>
    <p:sldId id="560" r:id="rId201"/>
    <p:sldId id="561" r:id="rId202"/>
    <p:sldId id="547" r:id="rId203"/>
    <p:sldId id="548" r:id="rId204"/>
    <p:sldId id="362" r:id="rId205"/>
    <p:sldId id="565" r:id="rId206"/>
    <p:sldId id="566" r:id="rId207"/>
    <p:sldId id="567" r:id="rId208"/>
    <p:sldId id="568" r:id="rId209"/>
    <p:sldId id="569" r:id="rId210"/>
    <p:sldId id="570" r:id="rId211"/>
    <p:sldId id="571" r:id="rId212"/>
    <p:sldId id="572" r:id="rId213"/>
    <p:sldId id="573" r:id="rId214"/>
    <p:sldId id="574" r:id="rId215"/>
    <p:sldId id="562" r:id="rId216"/>
    <p:sldId id="563" r:id="rId217"/>
    <p:sldId id="564" r:id="rId218"/>
    <p:sldId id="356" r:id="rId219"/>
    <p:sldId id="575" r:id="rId220"/>
    <p:sldId id="576" r:id="rId221"/>
    <p:sldId id="577" r:id="rId222"/>
    <p:sldId id="578" r:id="rId223"/>
    <p:sldId id="579" r:id="rId224"/>
    <p:sldId id="580" r:id="rId225"/>
    <p:sldId id="364" r:id="rId226"/>
    <p:sldId id="361" r:id="rId227"/>
    <p:sldId id="581" r:id="rId228"/>
    <p:sldId id="582" r:id="rId229"/>
    <p:sldId id="583" r:id="rId230"/>
    <p:sldId id="584" r:id="rId231"/>
    <p:sldId id="585" r:id="rId232"/>
    <p:sldId id="586" r:id="rId233"/>
    <p:sldId id="587" r:id="rId234"/>
    <p:sldId id="588" r:id="rId235"/>
    <p:sldId id="589" r:id="rId236"/>
    <p:sldId id="344" r:id="rId237"/>
    <p:sldId id="289" r:id="rId238"/>
    <p:sldId id="313" r:id="rId239"/>
    <p:sldId id="274" r:id="rId240"/>
    <p:sldId id="278" r:id="rId241"/>
    <p:sldId id="334" r:id="rId242"/>
  </p:sldIdLst>
  <p:sldSz cx="12192000" cy="6858000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20324" autoAdjust="0"/>
    <p:restoredTop sz="95044" autoAdjust="0"/>
  </p:normalViewPr>
  <p:slideViewPr>
    <p:cSldViewPr>
      <p:cViewPr varScale="1">
        <p:scale>
          <a:sx n="90" d="100"/>
          <a:sy n="90" d="100"/>
        </p:scale>
        <p:origin x="114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01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35895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11163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88603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17488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15441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6770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97746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915741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979445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378246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926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66475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20991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79487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327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992300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974158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92590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6415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881668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76951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020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764565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3791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38076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195227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796210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32996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38526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125976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06518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57807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479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3858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858863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2133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1574861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423993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403090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97701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582371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199232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894306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4327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349210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49200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98139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758933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258940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66007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117259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559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358574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442083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162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95304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70131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11116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67422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851469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40961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963840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785397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316163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289079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0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482061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274719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7516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578807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707850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614523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082221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76642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632993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82641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20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04228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62229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624130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89616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893972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8328749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569296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62388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000253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7265155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61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745426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629439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416141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876611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652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17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1264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023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4637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7593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735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8260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89441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294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977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153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211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6152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7540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6882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207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0568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81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82424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6151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2443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5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7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46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8775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4768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7575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9602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5316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8880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337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4219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7806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13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10745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2814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076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682585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1954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58868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70222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58376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08809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4527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7555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992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6403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72601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73828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23874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98490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1212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991268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21094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81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98312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3574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40657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069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26395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1179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037844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81997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97737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67742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942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52308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53824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7683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19792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94703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40118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7365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09595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38419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10068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357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654976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26902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8953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92793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34527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7350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57897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607773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70426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3378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93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1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Обходы </a:t>
            </a:r>
            <a:r>
              <a:rPr lang="ru-RU" dirty="0" smtClean="0"/>
              <a:t>и </a:t>
            </a:r>
            <a:r>
              <a:rPr lang="ru-RU" dirty="0"/>
              <a:t>каркасы графов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16 </a:t>
            </a:r>
            <a:r>
              <a:rPr lang="ru-RU" dirty="0" smtClean="0"/>
              <a:t>и17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алгебра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7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6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3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/>
              <a:t>На все элементы потратим </a:t>
            </a:r>
            <a:r>
              <a:rPr lang="ru-RU" dirty="0" smtClean="0"/>
              <a:t>O(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алгебра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31764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0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4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алгебра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1963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/>
              <a:t>Каждая операция </a:t>
            </a:r>
            <a:r>
              <a:rPr lang="ru-RU" sz="2000" dirty="0" err="1" smtClean="0"/>
              <a:t>FindSet</a:t>
            </a:r>
            <a:r>
              <a:rPr lang="ru-RU" sz="2000" dirty="0" smtClean="0"/>
              <a:t> – </a:t>
            </a:r>
            <a:r>
              <a:rPr lang="en-US" sz="2000" dirty="0" smtClean="0"/>
              <a:t>O(log N)</a:t>
            </a:r>
            <a:endParaRPr lang="ru-RU" sz="2000" dirty="0" smtClean="0"/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1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1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6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алгебра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1924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 </a:t>
            </a:r>
            <a:r>
              <a:rPr lang="ru-RU" dirty="0" smtClean="0"/>
              <a:t>оценки числа операций см. в учебнике </a:t>
            </a:r>
            <a:r>
              <a:rPr lang="ru-RU" dirty="0" err="1" smtClean="0"/>
              <a:t>Кормена</a:t>
            </a:r>
            <a:endParaRPr lang="en-US" dirty="0" smtClean="0"/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TDSU;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580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Неориентированный </a:t>
            </a:r>
            <a:r>
              <a:rPr lang="ru-RU" dirty="0">
                <a:solidFill>
                  <a:schemeClr val="bg1"/>
                </a:solidFill>
              </a:rPr>
              <a:t>связный граф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, E)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алгебра</a:t>
            </a:r>
          </a:p>
          <a:p>
            <a:endParaRPr lang="ru-RU" dirty="0" smtClean="0"/>
          </a:p>
          <a:p>
            <a:r>
              <a:rPr lang="ru-RU" dirty="0" smtClean="0"/>
              <a:t>Алгоритмы на основе обхода в глубину</a:t>
            </a:r>
          </a:p>
          <a:p>
            <a:pPr lvl="1"/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Поиск 1-, 2-, 3-связных компонент</a:t>
            </a:r>
            <a:endParaRPr lang="en-US" dirty="0"/>
          </a:p>
          <a:p>
            <a:pPr lvl="1"/>
            <a:r>
              <a:rPr lang="ru-RU" dirty="0" smtClean="0"/>
              <a:t>Поиск мостов, поиск шарниров</a:t>
            </a:r>
          </a:p>
          <a:p>
            <a:pPr lvl="1"/>
            <a:r>
              <a:rPr lang="ru-RU" dirty="0" smtClean="0"/>
              <a:t>Поиск 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14882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47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/>
              <a:t>Минимальным каркасом</a:t>
            </a:r>
            <a:r>
              <a:rPr lang="en-US" dirty="0" smtClean="0"/>
              <a:t> (</a:t>
            </a:r>
            <a:r>
              <a:rPr lang="ru-RU" dirty="0" err="1" smtClean="0"/>
              <a:t>остовным</a:t>
            </a:r>
            <a:r>
              <a:rPr lang="ru-RU" dirty="0" smtClean="0"/>
              <a:t> деревом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  <a:r>
              <a:rPr lang="ru-RU" dirty="0" smtClean="0"/>
              <a:t> </a:t>
            </a:r>
            <a:r>
              <a:rPr lang="ru-RU" dirty="0"/>
              <a:t>называется такой</a:t>
            </a:r>
            <a:r>
              <a:rPr lang="en-US" dirty="0"/>
              <a:t> </a:t>
            </a:r>
            <a:r>
              <a:rPr lang="ru-RU" dirty="0" smtClean="0"/>
              <a:t>каркас</a:t>
            </a:r>
            <a:r>
              <a:rPr lang="en-US" dirty="0" smtClean="0"/>
              <a:t> G</a:t>
            </a:r>
            <a:r>
              <a:rPr lang="ru-RU" dirty="0" smtClean="0"/>
              <a:t>, </a:t>
            </a:r>
            <a:r>
              <a:rPr lang="ru-RU" dirty="0"/>
              <a:t>сумма весов ребер которого </a:t>
            </a:r>
            <a:r>
              <a:rPr lang="ru-RU" dirty="0" smtClean="0"/>
              <a:t>минимальна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9376" y="1430716"/>
            <a:ext cx="11305256" cy="480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100" dirty="0" smtClean="0"/>
              <a:t>(анимация на 14 шагов)</a:t>
            </a:r>
            <a:endParaRPr lang="ru-RU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ребер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вершин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в дереве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4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4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6312024" y="4437112"/>
            <a:ext cx="2088234" cy="410415"/>
          </a:xfrm>
          <a:prstGeom prst="borderCallout2">
            <a:avLst>
              <a:gd name="adj1" fmla="val 47633"/>
              <a:gd name="adj2" fmla="val -6775"/>
              <a:gd name="adj3" fmla="val 47633"/>
              <a:gd name="adj4" fmla="val -21367"/>
              <a:gd name="adj5" fmla="val 119438"/>
              <a:gd name="adj6" fmla="val -7798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вершин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дереве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>
                <a:solidFill>
                  <a:schemeClr val="bg1"/>
                </a:solidFill>
              </a:rPr>
              <a:t>N = #</a:t>
            </a:r>
            <a:r>
              <a:rPr lang="ru-RU" sz="2800" dirty="0">
                <a:solidFill>
                  <a:schemeClr val="bg1"/>
                </a:solidFill>
              </a:rPr>
              <a:t> вершин, </a:t>
            </a:r>
            <a:r>
              <a:rPr lang="en-US" sz="2800" dirty="0">
                <a:solidFill>
                  <a:schemeClr val="bg1"/>
                </a:solidFill>
              </a:rPr>
              <a:t>M = # </a:t>
            </a:r>
            <a:r>
              <a:rPr lang="ru-RU" sz="2800" dirty="0" smtClean="0">
                <a:solidFill>
                  <a:schemeClr val="bg1"/>
                </a:solidFill>
              </a:rPr>
              <a:t>ребер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68630"/>
            <a:endParaRPr lang="en-US" sz="3000" dirty="0" smtClean="0">
              <a:solidFill>
                <a:schemeClr val="bg1"/>
              </a:solidFill>
            </a:endParaRPr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 smtClean="0"/>
              <a:t>операций в алгоритме </a:t>
            </a:r>
            <a:r>
              <a:rPr lang="ru-RU" sz="3000" dirty="0" err="1" smtClean="0"/>
              <a:t>Краскала</a:t>
            </a:r>
            <a:r>
              <a:rPr lang="en-US" sz="3000" dirty="0" smtClean="0"/>
              <a:t> </a:t>
            </a:r>
            <a:r>
              <a:rPr lang="ru-RU" sz="3000" dirty="0" smtClean="0"/>
              <a:t>= O(</a:t>
            </a:r>
            <a:r>
              <a:rPr lang="en-US" sz="3000" dirty="0" smtClean="0"/>
              <a:t>M</a:t>
            </a:r>
            <a:r>
              <a:rPr lang="ru-RU" sz="3000" dirty="0" smtClean="0"/>
              <a:t> </a:t>
            </a:r>
            <a:r>
              <a:rPr lang="ru-RU" sz="3000" dirty="0"/>
              <a:t>* </a:t>
            </a:r>
            <a:r>
              <a:rPr lang="en-US" sz="3000" dirty="0" smtClean="0"/>
              <a:t>log(M)</a:t>
            </a:r>
            <a:r>
              <a:rPr lang="ru-RU" sz="3000" dirty="0" smtClean="0"/>
              <a:t> + </a:t>
            </a:r>
            <a:r>
              <a:rPr lang="en-US" sz="3000" dirty="0" smtClean="0"/>
              <a:t>N *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/>
              <a:t>(N</a:t>
            </a:r>
            <a:r>
              <a:rPr lang="en-US" sz="3000" dirty="0" smtClean="0"/>
              <a:t>)</a:t>
            </a:r>
            <a:r>
              <a:rPr lang="ru-RU" sz="3000" dirty="0" smtClean="0"/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452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Robert Clay Prim 1921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/>
              <a:t>Построение минимального </a:t>
            </a:r>
            <a:r>
              <a:rPr lang="ru-RU" sz="2400" dirty="0" smtClean="0"/>
              <a:t>каркаса</a:t>
            </a:r>
            <a:r>
              <a:rPr lang="en-US" sz="2400" dirty="0" smtClean="0"/>
              <a:t> </a:t>
            </a:r>
            <a:r>
              <a:rPr lang="ru-RU" sz="2400" dirty="0" smtClean="0"/>
              <a:t>связного </a:t>
            </a:r>
            <a:r>
              <a:rPr lang="ru-RU" sz="2400" dirty="0"/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1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200" dirty="0" smtClean="0"/>
              <a:t>(анимация на 20 шагов)</a:t>
            </a:r>
            <a:endParaRPr lang="ru-RU" sz="1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Начинаем с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</a:p>
        </p:txBody>
      </p:sp>
      <p:pic>
        <p:nvPicPr>
          <p:cNvPr id="7" name="Picture 4" descr="12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ru-RU" sz="1600" baseline="-25000" dirty="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6</a:t>
            </a:r>
            <a:endParaRPr lang="ru-RU" sz="1600" baseline="-25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ru-RU" sz="1600" baseline="-25000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7</a:t>
            </a:r>
            <a:endParaRPr lang="ru-RU" sz="1600" baseline="-25000" dirty="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ru-RU" sz="1600" baseline="-25000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ru-RU" sz="1600" baseline="-250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9</a:t>
            </a:r>
            <a:endParaRPr lang="ru-RU" sz="1600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50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</a:p>
          <a:p>
            <a:endParaRPr lang="ru-RU" dirty="0" smtClean="0"/>
          </a:p>
          <a:p>
            <a:r>
              <a:rPr lang="ru-RU" dirty="0" smtClean="0"/>
              <a:t>Обход </a:t>
            </a:r>
            <a:r>
              <a:rPr lang="ru-RU" dirty="0"/>
              <a:t>вершин графа в </a:t>
            </a:r>
            <a:r>
              <a:rPr lang="ru-RU" dirty="0" smtClean="0"/>
              <a:t>ширину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Построение каркаса графа</a:t>
            </a:r>
          </a:p>
          <a:p>
            <a:pPr lvl="1"/>
            <a:r>
              <a:rPr lang="ru-RU" dirty="0" smtClean="0"/>
              <a:t>Компоненты связности и система непересекающихся множеств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 smtClean="0"/>
          </a:p>
          <a:p>
            <a:pPr lvl="1"/>
            <a:r>
              <a:rPr lang="ru-RU" dirty="0" smtClean="0"/>
              <a:t>Алгоритм </a:t>
            </a:r>
            <a:r>
              <a:rPr lang="ru-RU" dirty="0" smtClean="0"/>
              <a:t>Прима-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24043" y="2471630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055440" y="2907026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815808" y="3098436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55440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815808" y="4519025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287688" y="3119702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424042" y="5322594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2732890" y="2906072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7968208" y="2107230"/>
            <a:ext cx="157038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493"/>
              <a:gd name="adj6" fmla="val -3376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>
                <a:solidFill>
                  <a:schemeClr val="tx1"/>
                </a:solidFill>
              </a:rPr>
              <a:t>ребер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479376" y="1430716"/>
            <a:ext cx="1094521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8544272" y="4005064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 </a:t>
            </a:r>
            <a:r>
              <a:rPr lang="ru-RU" sz="2400" dirty="0">
                <a:solidFill>
                  <a:schemeClr val="bg1"/>
                </a:solidFill>
              </a:rPr>
              <a:t>каждом шаге в каркас обязательно включается одно ребро из </a:t>
            </a:r>
            <a:r>
              <a:rPr lang="ru-RU" sz="2400" dirty="0" smtClean="0">
                <a:solidFill>
                  <a:schemeClr val="bg1"/>
                </a:solidFill>
              </a:rPr>
              <a:t>среза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2688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Rectangle 17"/>
          <p:cNvSpPr/>
          <p:nvPr/>
        </p:nvSpPr>
        <p:spPr>
          <a:xfrm>
            <a:off x="479376" y="1430716"/>
            <a:ext cx="58912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353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31311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2210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833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/>
              <a:t>Следовательно, ребро </a:t>
            </a:r>
            <a:r>
              <a:rPr lang="en-US" sz="2400" dirty="0" err="1" smtClean="0"/>
              <a:t>e</a:t>
            </a:r>
            <a:r>
              <a:rPr lang="en-US" sz="2400" baseline="-25000" dirty="0" err="1"/>
              <a:t>min</a:t>
            </a:r>
            <a:r>
              <a:rPr lang="en-US" sz="2400" dirty="0" smtClean="0"/>
              <a:t> </a:t>
            </a:r>
            <a:r>
              <a:rPr lang="ru-RU" sz="2400" dirty="0" smtClean="0"/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0978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бъект 1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4" name="Стрелка вправо 163"/>
          <p:cNvSpPr/>
          <p:nvPr/>
        </p:nvSpPr>
        <p:spPr>
          <a:xfrm>
            <a:off x="5453904" y="3584433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TextBox 164"/>
          <p:cNvSpPr txBox="1"/>
          <p:nvPr/>
        </p:nvSpPr>
        <p:spPr>
          <a:xfrm>
            <a:off x="5931463" y="357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ru-RU"/>
          </a:p>
        </p:txBody>
      </p:sp>
      <p:sp>
        <p:nvSpPr>
          <p:cNvPr id="166" name="Стрелка вправо 165"/>
          <p:cNvSpPr/>
          <p:nvPr/>
        </p:nvSpPr>
        <p:spPr>
          <a:xfrm>
            <a:off x="6312024" y="3601704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1" name="Группа 170"/>
          <p:cNvGrpSpPr/>
          <p:nvPr/>
        </p:nvGrpSpPr>
        <p:grpSpPr>
          <a:xfrm>
            <a:off x="639762" y="2071162"/>
            <a:ext cx="4736158" cy="3467296"/>
            <a:chOff x="639762" y="2071162"/>
            <a:chExt cx="4736158" cy="3467296"/>
          </a:xfrm>
        </p:grpSpPr>
        <p:cxnSp>
          <p:nvCxnSpPr>
            <p:cNvPr id="5" name="Прямая соединительная линия 4"/>
            <p:cNvCxnSpPr>
              <a:stCxn id="24" idx="3"/>
              <a:endCxn id="25" idx="7"/>
            </p:cNvCxnSpPr>
            <p:nvPr/>
          </p:nvCxnSpPr>
          <p:spPr>
            <a:xfrm flipV="1">
              <a:off x="2546914" y="2349876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stCxn id="24" idx="7"/>
              <a:endCxn id="23" idx="4"/>
            </p:cNvCxnSpPr>
            <p:nvPr/>
          </p:nvCxnSpPr>
          <p:spPr>
            <a:xfrm flipH="1">
              <a:off x="1997438" y="2840451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21" idx="4"/>
              <a:endCxn id="24" idx="0"/>
            </p:cNvCxnSpPr>
            <p:nvPr/>
          </p:nvCxnSpPr>
          <p:spPr>
            <a:xfrm flipV="1">
              <a:off x="2448535" y="2856751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stCxn id="22" idx="5"/>
              <a:endCxn id="24" idx="1"/>
            </p:cNvCxnSpPr>
            <p:nvPr/>
          </p:nvCxnSpPr>
          <p:spPr>
            <a:xfrm flipH="1" flipV="1">
              <a:off x="2546914" y="2840451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20" idx="5"/>
              <a:endCxn id="25" idx="1"/>
            </p:cNvCxnSpPr>
            <p:nvPr/>
          </p:nvCxnSpPr>
          <p:spPr>
            <a:xfrm flipH="1" flipV="1">
              <a:off x="2982876" y="2349876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19" idx="4"/>
              <a:endCxn id="20" idx="0"/>
            </p:cNvCxnSpPr>
            <p:nvPr/>
          </p:nvCxnSpPr>
          <p:spPr>
            <a:xfrm flipH="1" flipV="1">
              <a:off x="3681493" y="2827129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33" idx="1"/>
              <a:endCxn id="32" idx="5"/>
            </p:cNvCxnSpPr>
            <p:nvPr/>
          </p:nvCxnSpPr>
          <p:spPr>
            <a:xfrm>
              <a:off x="1981138" y="4349651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34" idx="7"/>
              <a:endCxn id="32" idx="4"/>
            </p:cNvCxnSpPr>
            <p:nvPr/>
          </p:nvCxnSpPr>
          <p:spPr>
            <a:xfrm flipH="1">
              <a:off x="2358725" y="4405303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32" idx="1"/>
              <a:endCxn id="18" idx="5"/>
            </p:cNvCxnSpPr>
            <p:nvPr/>
          </p:nvCxnSpPr>
          <p:spPr>
            <a:xfrm>
              <a:off x="2398077" y="4794868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30" idx="0"/>
              <a:endCxn id="31" idx="3"/>
            </p:cNvCxnSpPr>
            <p:nvPr/>
          </p:nvCxnSpPr>
          <p:spPr>
            <a:xfrm flipH="1">
              <a:off x="4095921" y="4699864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>
            <a:xfrm flipH="1" flipV="1">
              <a:off x="2685143" y="503423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9" name="Овал 18"/>
            <p:cNvSpPr/>
            <p:nvPr/>
          </p:nvSpPr>
          <p:spPr>
            <a:xfrm flipH="1" flipV="1">
              <a:off x="3656793" y="323860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0" name="Овал 19"/>
            <p:cNvSpPr/>
            <p:nvPr/>
          </p:nvSpPr>
          <p:spPr>
            <a:xfrm flipH="1" flipV="1">
              <a:off x="3625840" y="271582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1" name="Овал 20"/>
            <p:cNvSpPr/>
            <p:nvPr/>
          </p:nvSpPr>
          <p:spPr>
            <a:xfrm flipH="1" flipV="1">
              <a:off x="2392883" y="322150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2" name="Овал 21"/>
            <p:cNvSpPr/>
            <p:nvPr/>
          </p:nvSpPr>
          <p:spPr>
            <a:xfrm flipH="1" flipV="1">
              <a:off x="2915439" y="323189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Овал 22"/>
            <p:cNvSpPr/>
            <p:nvPr/>
          </p:nvSpPr>
          <p:spPr>
            <a:xfrm flipH="1" flipV="1">
              <a:off x="1941786" y="3220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4" name="Овал 23"/>
            <p:cNvSpPr/>
            <p:nvPr/>
          </p:nvSpPr>
          <p:spPr>
            <a:xfrm flipH="1" flipV="1">
              <a:off x="2451910" y="2745447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5" name="Овал 24"/>
            <p:cNvSpPr/>
            <p:nvPr/>
          </p:nvSpPr>
          <p:spPr>
            <a:xfrm flipH="1" flipV="1">
              <a:off x="2887872" y="225487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1985472" y="5256838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9" name="Овал 28"/>
            <p:cNvSpPr/>
            <p:nvPr/>
          </p:nvSpPr>
          <p:spPr>
            <a:xfrm flipH="1" flipV="1">
              <a:off x="3511416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0" name="Овал 29"/>
            <p:cNvSpPr/>
            <p:nvPr/>
          </p:nvSpPr>
          <p:spPr>
            <a:xfrm flipH="1" flipV="1">
              <a:off x="4164603" y="458856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1" name="Овал 30"/>
            <p:cNvSpPr/>
            <p:nvPr/>
          </p:nvSpPr>
          <p:spPr>
            <a:xfrm flipH="1" flipV="1">
              <a:off x="4000917" y="515310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2" name="Овал 31"/>
            <p:cNvSpPr/>
            <p:nvPr/>
          </p:nvSpPr>
          <p:spPr>
            <a:xfrm flipH="1" flipV="1">
              <a:off x="2303073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Овал 32"/>
            <p:cNvSpPr/>
            <p:nvPr/>
          </p:nvSpPr>
          <p:spPr>
            <a:xfrm flipH="1" flipV="1">
              <a:off x="1886134" y="425464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Овал 33"/>
            <p:cNvSpPr/>
            <p:nvPr/>
          </p:nvSpPr>
          <p:spPr>
            <a:xfrm flipH="1" flipV="1">
              <a:off x="2685143" y="4310299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55" name="Прямая соединительная линия 54"/>
            <p:cNvCxnSpPr>
              <a:stCxn id="30" idx="5"/>
              <a:endCxn id="29" idx="3"/>
            </p:cNvCxnSpPr>
            <p:nvPr/>
          </p:nvCxnSpPr>
          <p:spPr>
            <a:xfrm flipH="1">
              <a:off x="3606420" y="4604860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31" idx="0"/>
              <a:endCxn id="29" idx="7"/>
            </p:cNvCxnSpPr>
            <p:nvPr/>
          </p:nvCxnSpPr>
          <p:spPr>
            <a:xfrm flipH="1" flipV="1">
              <a:off x="3527716" y="4794868"/>
              <a:ext cx="528853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26" idx="2"/>
              <a:endCxn id="31" idx="7"/>
            </p:cNvCxnSpPr>
            <p:nvPr/>
          </p:nvCxnSpPr>
          <p:spPr>
            <a:xfrm flipV="1">
              <a:off x="2096777" y="5248111"/>
              <a:ext cx="1920441" cy="6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26" idx="3"/>
              <a:endCxn id="32" idx="6"/>
            </p:cNvCxnSpPr>
            <p:nvPr/>
          </p:nvCxnSpPr>
          <p:spPr>
            <a:xfrm flipV="1">
              <a:off x="2080476" y="4755516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32" idx="3"/>
              <a:endCxn id="29" idx="6"/>
            </p:cNvCxnSpPr>
            <p:nvPr/>
          </p:nvCxnSpPr>
          <p:spPr>
            <a:xfrm>
              <a:off x="2398077" y="4716165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>
              <a:stCxn id="24" idx="5"/>
              <a:endCxn id="33" idx="6"/>
            </p:cNvCxnSpPr>
            <p:nvPr/>
          </p:nvCxnSpPr>
          <p:spPr>
            <a:xfrm rot="16200000" flipH="1" flipV="1">
              <a:off x="1402896" y="3244984"/>
              <a:ext cx="1548552" cy="582076"/>
            </a:xfrm>
            <a:prstGeom prst="curvedConnector4">
              <a:avLst>
                <a:gd name="adj1" fmla="val -9378"/>
                <a:gd name="adj2" fmla="val 186136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92"/>
            <p:cNvCxnSpPr>
              <a:stCxn id="25" idx="7"/>
              <a:endCxn id="30" idx="5"/>
            </p:cNvCxnSpPr>
            <p:nvPr/>
          </p:nvCxnSpPr>
          <p:spPr>
            <a:xfrm rot="16200000" flipH="1">
              <a:off x="2415045" y="2839003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кругленная соединительная линия 96"/>
            <p:cNvCxnSpPr>
              <a:stCxn id="22" idx="0"/>
              <a:endCxn id="34" idx="4"/>
            </p:cNvCxnSpPr>
            <p:nvPr/>
          </p:nvCxnSpPr>
          <p:spPr>
            <a:xfrm rot="5400000">
              <a:off x="2372393" y="3711601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Скругленная соединительная линия 99"/>
            <p:cNvCxnSpPr>
              <a:stCxn id="20" idx="2"/>
              <a:endCxn id="26" idx="7"/>
            </p:cNvCxnSpPr>
            <p:nvPr/>
          </p:nvCxnSpPr>
          <p:spPr>
            <a:xfrm flipH="1">
              <a:off x="2001773" y="2771477"/>
              <a:ext cx="1735372" cy="2580365"/>
            </a:xfrm>
            <a:prstGeom prst="curvedConnector4">
              <a:avLst>
                <a:gd name="adj1" fmla="val -76769"/>
                <a:gd name="adj2" fmla="val 113031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645485" y="2071162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64210" y="2112150"/>
              <a:ext cx="1479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начало каркаса</a:t>
              </a:r>
              <a:endParaRPr lang="ru-RU" sz="1400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45485" y="4086336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9762" y="4597803"/>
              <a:ext cx="1639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не обработанные</a:t>
              </a:r>
            </a:p>
            <a:p>
              <a:r>
                <a:rPr lang="ru-RU" sz="1400" dirty="0" smtClean="0"/>
                <a:t>вершины</a:t>
              </a:r>
              <a:endParaRPr lang="ru-RU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5485" y="3684027"/>
              <a:ext cx="550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срез</a:t>
              </a:r>
              <a:endParaRPr lang="ru-RU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70702" y="3651775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64664" y="36450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88088" y="2071162"/>
            <a:ext cx="4730435" cy="3467296"/>
            <a:chOff x="6888088" y="2071162"/>
            <a:chExt cx="4730435" cy="3467296"/>
          </a:xfrm>
        </p:grpSpPr>
        <p:cxnSp>
          <p:nvCxnSpPr>
            <p:cNvPr id="124" name="Прямая соединительная линия 123"/>
            <p:cNvCxnSpPr>
              <a:stCxn id="140" idx="3"/>
              <a:endCxn id="141" idx="7"/>
            </p:cNvCxnSpPr>
            <p:nvPr/>
          </p:nvCxnSpPr>
          <p:spPr>
            <a:xfrm flipV="1">
              <a:off x="8262127" y="2339562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140" idx="7"/>
              <a:endCxn id="139" idx="4"/>
            </p:cNvCxnSpPr>
            <p:nvPr/>
          </p:nvCxnSpPr>
          <p:spPr>
            <a:xfrm flipH="1">
              <a:off x="7712651" y="2830137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>
              <a:stCxn id="137" idx="4"/>
              <a:endCxn id="140" idx="0"/>
            </p:cNvCxnSpPr>
            <p:nvPr/>
          </p:nvCxnSpPr>
          <p:spPr>
            <a:xfrm flipV="1">
              <a:off x="8163748" y="2846437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138" idx="5"/>
              <a:endCxn id="140" idx="1"/>
            </p:cNvCxnSpPr>
            <p:nvPr/>
          </p:nvCxnSpPr>
          <p:spPr>
            <a:xfrm flipH="1" flipV="1">
              <a:off x="8262127" y="2830137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36" idx="5"/>
              <a:endCxn id="141" idx="1"/>
            </p:cNvCxnSpPr>
            <p:nvPr/>
          </p:nvCxnSpPr>
          <p:spPr>
            <a:xfrm flipH="1" flipV="1">
              <a:off x="8698089" y="2339562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135" idx="4"/>
              <a:endCxn id="136" idx="0"/>
            </p:cNvCxnSpPr>
            <p:nvPr/>
          </p:nvCxnSpPr>
          <p:spPr>
            <a:xfrm flipH="1" flipV="1">
              <a:off x="9396705" y="2816815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47" idx="1"/>
              <a:endCxn id="146" idx="5"/>
            </p:cNvCxnSpPr>
            <p:nvPr/>
          </p:nvCxnSpPr>
          <p:spPr>
            <a:xfrm>
              <a:off x="7696351" y="4339337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>
              <a:stCxn id="148" idx="7"/>
              <a:endCxn id="146" idx="4"/>
            </p:cNvCxnSpPr>
            <p:nvPr/>
          </p:nvCxnSpPr>
          <p:spPr>
            <a:xfrm flipH="1">
              <a:off x="8073938" y="4394989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46" idx="1"/>
              <a:endCxn id="134" idx="5"/>
            </p:cNvCxnSpPr>
            <p:nvPr/>
          </p:nvCxnSpPr>
          <p:spPr>
            <a:xfrm>
              <a:off x="8113290" y="4784554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144" idx="0"/>
              <a:endCxn id="145" idx="3"/>
            </p:cNvCxnSpPr>
            <p:nvPr/>
          </p:nvCxnSpPr>
          <p:spPr>
            <a:xfrm flipH="1">
              <a:off x="9811133" y="4689550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 flipH="1" flipV="1">
              <a:off x="8400356" y="502391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5" name="Овал 134"/>
            <p:cNvSpPr/>
            <p:nvPr/>
          </p:nvSpPr>
          <p:spPr>
            <a:xfrm flipH="1" flipV="1">
              <a:off x="9372005" y="322828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6" name="Овал 135"/>
            <p:cNvSpPr/>
            <p:nvPr/>
          </p:nvSpPr>
          <p:spPr>
            <a:xfrm flipH="1" flipV="1">
              <a:off x="9341053" y="2705511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7" name="Овал 136"/>
            <p:cNvSpPr/>
            <p:nvPr/>
          </p:nvSpPr>
          <p:spPr>
            <a:xfrm flipH="1" flipV="1">
              <a:off x="8108095" y="321119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8" name="Овал 137"/>
            <p:cNvSpPr/>
            <p:nvPr/>
          </p:nvSpPr>
          <p:spPr>
            <a:xfrm flipH="1" flipV="1">
              <a:off x="8630652" y="322158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9" name="Овал 138"/>
            <p:cNvSpPr/>
            <p:nvPr/>
          </p:nvSpPr>
          <p:spPr>
            <a:xfrm flipH="1" flipV="1">
              <a:off x="7656999" y="320993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0" name="Овал 139"/>
            <p:cNvSpPr/>
            <p:nvPr/>
          </p:nvSpPr>
          <p:spPr>
            <a:xfrm flipH="1" flipV="1">
              <a:off x="8167123" y="27351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1" name="Овал 140"/>
            <p:cNvSpPr/>
            <p:nvPr/>
          </p:nvSpPr>
          <p:spPr>
            <a:xfrm flipH="1" flipV="1">
              <a:off x="8603085" y="2244558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2" name="Овал 141"/>
            <p:cNvSpPr/>
            <p:nvPr/>
          </p:nvSpPr>
          <p:spPr>
            <a:xfrm flipH="1" flipV="1">
              <a:off x="7700685" y="524652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3" name="Овал 142"/>
            <p:cNvSpPr/>
            <p:nvPr/>
          </p:nvSpPr>
          <p:spPr>
            <a:xfrm flipH="1" flipV="1">
              <a:off x="9226629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4" name="Овал 143"/>
            <p:cNvSpPr/>
            <p:nvPr/>
          </p:nvSpPr>
          <p:spPr>
            <a:xfrm flipH="1" flipV="1">
              <a:off x="9879815" y="4578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5" name="Овал 144"/>
            <p:cNvSpPr/>
            <p:nvPr/>
          </p:nvSpPr>
          <p:spPr>
            <a:xfrm flipH="1" flipV="1">
              <a:off x="9716129" y="514279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6" name="Овал 145"/>
            <p:cNvSpPr/>
            <p:nvPr/>
          </p:nvSpPr>
          <p:spPr>
            <a:xfrm flipH="1" flipV="1">
              <a:off x="8018286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7" name="Овал 146"/>
            <p:cNvSpPr/>
            <p:nvPr/>
          </p:nvSpPr>
          <p:spPr>
            <a:xfrm flipH="1" flipV="1">
              <a:off x="7601347" y="42443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8" name="Овал 147"/>
            <p:cNvSpPr/>
            <p:nvPr/>
          </p:nvSpPr>
          <p:spPr>
            <a:xfrm flipH="1" flipV="1">
              <a:off x="8400356" y="429998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49" name="Прямая соединительная линия 148"/>
            <p:cNvCxnSpPr>
              <a:stCxn id="144" idx="5"/>
              <a:endCxn id="143" idx="3"/>
            </p:cNvCxnSpPr>
            <p:nvPr/>
          </p:nvCxnSpPr>
          <p:spPr>
            <a:xfrm flipH="1">
              <a:off x="9321633" y="4594546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2" idx="3"/>
              <a:endCxn id="146" idx="6"/>
            </p:cNvCxnSpPr>
            <p:nvPr/>
          </p:nvCxnSpPr>
          <p:spPr>
            <a:xfrm flipV="1">
              <a:off x="7795689" y="4745203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6" idx="3"/>
              <a:endCxn id="143" idx="6"/>
            </p:cNvCxnSpPr>
            <p:nvPr/>
          </p:nvCxnSpPr>
          <p:spPr>
            <a:xfrm>
              <a:off x="8113290" y="4705851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Скругленная соединительная линия 154"/>
            <p:cNvCxnSpPr>
              <a:stCxn id="141" idx="7"/>
              <a:endCxn id="144" idx="5"/>
            </p:cNvCxnSpPr>
            <p:nvPr/>
          </p:nvCxnSpPr>
          <p:spPr>
            <a:xfrm rot="16200000" flipH="1">
              <a:off x="8130258" y="2828689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Скругленная соединительная линия 155"/>
            <p:cNvCxnSpPr>
              <a:stCxn id="138" idx="0"/>
              <a:endCxn id="148" idx="4"/>
            </p:cNvCxnSpPr>
            <p:nvPr/>
          </p:nvCxnSpPr>
          <p:spPr>
            <a:xfrm rot="5400000">
              <a:off x="8087606" y="3701287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>
              <a:off x="6888088" y="2071162"/>
              <a:ext cx="4730435" cy="3467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579423" y="2101836"/>
              <a:ext cx="737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каркас</a:t>
              </a:r>
              <a:endParaRPr lang="ru-RU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85916" y="364146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87420" y="36517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sp>
        <p:nvSpPr>
          <p:cNvPr id="169" name="Заголовок 1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Доказательство корректности алгоритма Прима</a:t>
            </a:r>
          </a:p>
        </p:txBody>
      </p:sp>
    </p:spTree>
    <p:extLst>
      <p:ext uri="{BB962C8B-B14F-4D97-AF65-F5344CB8AC3E}">
        <p14:creationId xmlns:p14="http://schemas.microsoft.com/office/powerpoint/2010/main" val="15617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#</a:t>
            </a:r>
            <a:r>
              <a:rPr lang="ru-RU" dirty="0" smtClean="0">
                <a:solidFill>
                  <a:schemeClr val="bg1"/>
                </a:solidFill>
              </a:rPr>
              <a:t> вершин, </a:t>
            </a:r>
            <a:r>
              <a:rPr lang="en-US" dirty="0" smtClean="0">
                <a:solidFill>
                  <a:schemeClr val="bg1"/>
                </a:solidFill>
              </a:rPr>
              <a:t>M = # </a:t>
            </a:r>
            <a:r>
              <a:rPr lang="ru-RU" dirty="0" smtClean="0">
                <a:solidFill>
                  <a:schemeClr val="bg1"/>
                </a:solidFill>
              </a:rPr>
              <a:t>ребер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9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примерно равен по скорости алгоритму </a:t>
            </a:r>
            <a:r>
              <a:rPr lang="ru-RU" dirty="0"/>
              <a:t>Прима </a:t>
            </a:r>
            <a:r>
              <a:rPr lang="ru-RU" dirty="0" smtClean="0"/>
              <a:t>с </a:t>
            </a:r>
            <a:r>
              <a:rPr lang="en-US" dirty="0" err="1" smtClean="0"/>
              <a:t>ArgMin</a:t>
            </a:r>
            <a:r>
              <a:rPr lang="en-US" dirty="0" smtClean="0"/>
              <a:t> </a:t>
            </a:r>
            <a:r>
              <a:rPr lang="ru-RU" dirty="0" smtClean="0"/>
              <a:t>на основе пирамиды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глубину</a:t>
            </a:r>
          </a:p>
          <a:p>
            <a:endParaRPr lang="ru-RU" dirty="0"/>
          </a:p>
          <a:p>
            <a:r>
              <a:rPr lang="ru-RU" dirty="0"/>
              <a:t>Обход вершин графа в ширину</a:t>
            </a:r>
          </a:p>
          <a:p>
            <a:endParaRPr lang="ru-RU" dirty="0"/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/>
              <a:t>Компоненты связности и система </a:t>
            </a:r>
            <a:r>
              <a:rPr lang="ru-RU" dirty="0" smtClean="0"/>
              <a:t>непересекающихся </a:t>
            </a:r>
            <a:r>
              <a:rPr lang="ru-RU" dirty="0"/>
              <a:t>множеств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endParaRPr lang="ru-RU" dirty="0"/>
          </a:p>
          <a:p>
            <a:pPr lvl="1"/>
            <a:r>
              <a:rPr lang="ru-RU" dirty="0" smtClean="0"/>
              <a:t>Алгоритм </a:t>
            </a:r>
            <a:r>
              <a:rPr lang="ru-RU" dirty="0"/>
              <a:t>Прима-</a:t>
            </a:r>
            <a:r>
              <a:rPr lang="ru-RU" dirty="0" err="1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100263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216276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16276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216276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2445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2445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4116388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124451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631190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31190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2408239" y="2332039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2460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2408239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3524251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3576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3397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5305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3524251" y="2332039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5484814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3524250" y="2332039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3576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5432426" y="2332039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5484814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6492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3397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260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880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3179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3863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5340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2681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5772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3648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6240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2747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4481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4332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3179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2752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5629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992314" y="476251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1919289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267493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33956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267493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33956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555625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555625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303530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7560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48355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37560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303530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8355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63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163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302416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3024167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409573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09573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4751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44751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51958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51958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481011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481011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445292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445292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6419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54050"/>
          </a:xfrm>
        </p:spPr>
        <p:txBody>
          <a:bodyPr/>
          <a:lstStyle/>
          <a:p>
            <a:pPr algn="l"/>
            <a:r>
              <a:rPr lang="ru-RU" sz="360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739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308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8893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6372225" y="35607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95408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80295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8893175" y="48561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7164389" y="4856164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7524751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9109076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8245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8316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53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89714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7453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9324976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8605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8893176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6516689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7956550" y="4640263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524626" y="3857626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381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7596189" y="2357439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667501" y="3643314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9167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10564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096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9453563" y="27860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096125" y="33575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381875" y="407193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596063" y="435768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8310563" y="421481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43564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279651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540126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835526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40126" y="274563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835526" y="328538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540126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79651" y="332030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79651" y="454585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135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7215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674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56431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95960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35647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775176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1486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854392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80076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061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061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6384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6384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708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7032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7356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7680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004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8328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383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3756025" y="4641106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3792539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88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881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27689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279651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40126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835526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540126" y="21336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835526" y="267335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40126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79651" y="27082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279651" y="39338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3721100" y="141287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848101" y="186531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3848101" y="298132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2135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772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680076" y="2424114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880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56026" y="4041776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6203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6527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6851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175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7500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824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8148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3792539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3792539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6637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62039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75009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70675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83645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7931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8796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r>
              <a:rPr lang="ru-RU" sz="3200" dirty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95473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4564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50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53126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4439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4376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53189" y="1500189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57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532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957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32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957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957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532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32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957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53251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5689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956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5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56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95625" y="221456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95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955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9568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95625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5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2431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95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2437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5563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443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5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95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4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530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4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024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531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4313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524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4438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3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3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24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53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31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53313" y="1143001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039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003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375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17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983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Графы – это модели систем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процессов,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r>
              <a:rPr lang="ru-RU" dirty="0" smtClean="0">
                <a:solidFill>
                  <a:schemeClr val="bg1"/>
                </a:solidFill>
              </a:rPr>
              <a:t>,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8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869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16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73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503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9376" y="1430716"/>
            <a:ext cx="1130525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3352" y="1430716"/>
            <a:ext cx="57231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по мере удаления от стартовой вершины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/>
              <a:t>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957575" y="2327614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106182" y="2863569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8381413" y="2733578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19238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381413" y="4553940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118636" y="3332361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957575" y="526259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2898172" y="288480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360" y="1600201"/>
            <a:ext cx="11665296" cy="4708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9976" y="1600201"/>
            <a:ext cx="6120680" cy="4708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9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1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1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15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АТД СНМ: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компонент связности через СНМ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components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components, u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components,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components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 глубину, в ширину и другие</a:t>
            </a:r>
          </a:p>
          <a:p>
            <a:pPr lvl="2"/>
            <a:r>
              <a:rPr lang="ru-RU" dirty="0" smtClean="0"/>
              <a:t>Множество </a:t>
            </a:r>
            <a:r>
              <a:rPr lang="ru-RU" dirty="0"/>
              <a:t>дуг </a:t>
            </a:r>
            <a:r>
              <a:rPr lang="ru-RU" dirty="0" smtClean="0"/>
              <a:t>у большинства графов задает порядок обработки не до конца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16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0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9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4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5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1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3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82848</TotalTime>
  <Words>21476</Words>
  <Application>Microsoft Office PowerPoint</Application>
  <PresentationFormat>Widescreen</PresentationFormat>
  <Paragraphs>4157</Paragraphs>
  <Slides>241</Slides>
  <Notes>183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241</vt:i4>
      </vt:variant>
    </vt:vector>
  </HeadingPairs>
  <TitlesOfParts>
    <vt:vector size="248" baseType="lpstr">
      <vt:lpstr>Arial</vt:lpstr>
      <vt:lpstr>Calibri</vt:lpstr>
      <vt:lpstr>Cambria Math</vt:lpstr>
      <vt:lpstr>Consolas</vt:lpstr>
      <vt:lpstr>Symbol</vt:lpstr>
      <vt:lpstr>Times New Roman</vt:lpstr>
      <vt:lpstr>Office Theme</vt:lpstr>
      <vt:lpstr>Обходы и каркасы графов</vt:lpstr>
      <vt:lpstr>План лекции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Построение компонент связности через СНМ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Минимальный каркас графа</vt:lpstr>
      <vt:lpstr>Минимальный каркас графа</vt:lpstr>
      <vt:lpstr>Минимальный каркас графа</vt:lpstr>
      <vt:lpstr>Минимальный каркас графа</vt:lpstr>
      <vt:lpstr>Минимальный каркас графа</vt:lpstr>
      <vt:lpstr>Алгоритм Крáскала</vt:lpstr>
      <vt:lpstr>Алгоритм Крáскала</vt:lpstr>
      <vt:lpstr>Алгоритм Крáскала</vt:lpstr>
      <vt:lpstr>Алгоритм Крáскала</vt:lpstr>
      <vt:lpstr>Алгоритм Крáскала</vt:lpstr>
      <vt:lpstr>Пример (анимация на 14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Пример (анимация на 20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Заключение</vt:lpstr>
      <vt:lpstr>PowerPoint Presentation</vt:lpstr>
      <vt:lpstr>Пример</vt:lpstr>
      <vt:lpstr>Использование стека для обхода графа</vt:lpstr>
      <vt:lpstr>PowerPoint Presentation</vt:lpstr>
      <vt:lpstr>Нахождение кратчайшего пути в лабиринте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keywords>CTPClassification=CTP_PUBLIC:VisualMarkings=</cp:keywords>
  <cp:lastModifiedBy>Evgenii Petrov</cp:lastModifiedBy>
  <cp:revision>748</cp:revision>
  <dcterms:created xsi:type="dcterms:W3CDTF">2009-09-24T12:02:26Z</dcterms:created>
  <dcterms:modified xsi:type="dcterms:W3CDTF">2021-02-19T03:47:04Z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73036b2e-2e0a-4211-bebc-019fc008aafc</vt:lpwstr>
  </property>
  <property fmtid="{D5CDD505-2E9C-101B-9397-08002B2CF9AE}" pid="3" name="CTP_TimeStamp">
    <vt:lpwstr>2016-04-15 09:00:54Z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