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260" r:id="rId8"/>
    <p:sldId id="307" r:id="rId9"/>
    <p:sldId id="308" r:id="rId10"/>
    <p:sldId id="309" r:id="rId11"/>
    <p:sldId id="310" r:id="rId12"/>
    <p:sldId id="262" r:id="rId13"/>
    <p:sldId id="311" r:id="rId14"/>
    <p:sldId id="312" r:id="rId15"/>
    <p:sldId id="313" r:id="rId16"/>
    <p:sldId id="314" r:id="rId17"/>
    <p:sldId id="315" r:id="rId18"/>
    <p:sldId id="316" r:id="rId19"/>
    <p:sldId id="264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59" r:id="rId28"/>
    <p:sldId id="324" r:id="rId29"/>
    <p:sldId id="261" r:id="rId30"/>
    <p:sldId id="325" r:id="rId31"/>
    <p:sldId id="266" r:id="rId32"/>
    <p:sldId id="326" r:id="rId33"/>
    <p:sldId id="327" r:id="rId34"/>
    <p:sldId id="328" r:id="rId35"/>
    <p:sldId id="329" r:id="rId36"/>
    <p:sldId id="267" r:id="rId37"/>
    <p:sldId id="330" r:id="rId38"/>
    <p:sldId id="268" r:id="rId39"/>
    <p:sldId id="331" r:id="rId40"/>
    <p:sldId id="269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265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270" r:id="rId59"/>
    <p:sldId id="348" r:id="rId60"/>
    <p:sldId id="349" r:id="rId61"/>
    <p:sldId id="350" r:id="rId62"/>
    <p:sldId id="351" r:id="rId63"/>
    <p:sldId id="352" r:id="rId64"/>
    <p:sldId id="271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287" r:id="rId76"/>
    <p:sldId id="363" r:id="rId77"/>
    <p:sldId id="364" r:id="rId78"/>
    <p:sldId id="365" r:id="rId79"/>
    <p:sldId id="366" r:id="rId80"/>
    <p:sldId id="367" r:id="rId81"/>
    <p:sldId id="286" r:id="rId82"/>
    <p:sldId id="368" r:id="rId83"/>
    <p:sldId id="369" r:id="rId84"/>
    <p:sldId id="370" r:id="rId85"/>
    <p:sldId id="371" r:id="rId86"/>
    <p:sldId id="372" r:id="rId87"/>
    <p:sldId id="373" r:id="rId88"/>
    <p:sldId id="301" r:id="rId89"/>
    <p:sldId id="293" r:id="rId90"/>
    <p:sldId id="302" r:id="rId91"/>
    <p:sldId id="297" r:id="rId92"/>
    <p:sldId id="294" r:id="rId93"/>
    <p:sldId id="295" r:id="rId94"/>
    <p:sldId id="296" r:id="rId95"/>
    <p:sldId id="298" r:id="rId96"/>
    <p:sldId id="299" r:id="rId97"/>
    <p:sldId id="300" r:id="rId98"/>
    <p:sldId id="273" r:id="rId99"/>
    <p:sldId id="374" r:id="rId100"/>
    <p:sldId id="375" r:id="rId101"/>
    <p:sldId id="278" r:id="rId102"/>
    <p:sldId id="376" r:id="rId103"/>
    <p:sldId id="377" r:id="rId104"/>
    <p:sldId id="378" r:id="rId105"/>
    <p:sldId id="379" r:id="rId106"/>
    <p:sldId id="288" r:id="rId107"/>
    <p:sldId id="384" r:id="rId108"/>
    <p:sldId id="405" r:id="rId109"/>
    <p:sldId id="406" r:id="rId110"/>
    <p:sldId id="407" r:id="rId111"/>
    <p:sldId id="408" r:id="rId112"/>
    <p:sldId id="409" r:id="rId113"/>
    <p:sldId id="289" r:id="rId114"/>
    <p:sldId id="290" r:id="rId115"/>
    <p:sldId id="291" r:id="rId116"/>
    <p:sldId id="274" r:id="rId117"/>
    <p:sldId id="385" r:id="rId118"/>
    <p:sldId id="386" r:id="rId119"/>
    <p:sldId id="387" r:id="rId120"/>
    <p:sldId id="275" r:id="rId121"/>
    <p:sldId id="388" r:id="rId122"/>
    <p:sldId id="389" r:id="rId123"/>
    <p:sldId id="390" r:id="rId124"/>
    <p:sldId id="391" r:id="rId125"/>
    <p:sldId id="276" r:id="rId126"/>
    <p:sldId id="392" r:id="rId127"/>
    <p:sldId id="393" r:id="rId128"/>
    <p:sldId id="394" r:id="rId129"/>
    <p:sldId id="395" r:id="rId130"/>
    <p:sldId id="396" r:id="rId131"/>
    <p:sldId id="397" r:id="rId132"/>
    <p:sldId id="277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258" r:id="rId141"/>
    <p:sldId id="280" r:id="rId142"/>
    <p:sldId id="281" r:id="rId143"/>
    <p:sldId id="282" r:id="rId144"/>
    <p:sldId id="283" r:id="rId145"/>
    <p:sldId id="284" r:id="rId146"/>
    <p:sldId id="285" r:id="rId1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6" autoAdjust="0"/>
    <p:restoredTop sz="94714" autoAdjust="0"/>
  </p:normalViewPr>
  <p:slideViewPr>
    <p:cSldViewPr>
      <p:cViewPr varScale="1">
        <p:scale>
          <a:sx n="92" d="100"/>
          <a:sy n="92" d="100"/>
        </p:scale>
        <p:origin x="8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186F-3C3E-4172-A2C9-05E2B6964DE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Оценка </a:t>
            </a:r>
            <a:r>
              <a:rPr lang="ru-RU" sz="4000" dirty="0" smtClean="0"/>
              <a:t>вычислительной </a:t>
            </a:r>
            <a:r>
              <a:rPr lang="ru-RU" sz="4000" dirty="0"/>
              <a:t>сложности программ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Объём вычислений, памяти </a:t>
            </a:r>
            <a:r>
              <a:rPr lang="ru-RU" dirty="0" smtClean="0"/>
              <a:t>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программа </a:t>
            </a:r>
            <a:r>
              <a:rPr lang="en-US" dirty="0" smtClean="0"/>
              <a:t>A</a:t>
            </a:r>
            <a:r>
              <a:rPr lang="ru-RU" dirty="0" smtClean="0"/>
              <a:t> обрабатывает входные данные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&gt;= 0</a:t>
            </a:r>
            <a:r>
              <a:rPr lang="ru-RU" dirty="0" smtClean="0"/>
              <a:t> 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Time</a:t>
            </a:r>
            <a:r>
              <a:rPr lang="ru-RU" dirty="0" smtClean="0"/>
              <a:t>(А</a:t>
            </a:r>
            <a:r>
              <a:rPr lang="ru-RU" dirty="0"/>
              <a:t>, х) </a:t>
            </a:r>
            <a:r>
              <a:rPr lang="ru-RU" dirty="0"/>
              <a:t>число </a:t>
            </a:r>
            <a:r>
              <a:rPr lang="ru-RU" dirty="0" smtClean="0"/>
              <a:t>команд, выполняемых программой </a:t>
            </a:r>
            <a:r>
              <a:rPr lang="en-US" dirty="0" smtClean="0"/>
              <a:t>A </a:t>
            </a:r>
            <a:r>
              <a:rPr lang="ru-RU" dirty="0" smtClean="0"/>
              <a:t>для данных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Space(A</a:t>
            </a:r>
            <a:r>
              <a:rPr lang="en-US" dirty="0">
                <a:solidFill>
                  <a:schemeClr val="bg1"/>
                </a:solidFill>
              </a:rPr>
              <a:t>, x) </a:t>
            </a:r>
            <a:r>
              <a:rPr lang="ru-RU" dirty="0">
                <a:solidFill>
                  <a:schemeClr val="bg1"/>
                </a:solidFill>
              </a:rPr>
              <a:t>ячеек </a:t>
            </a:r>
            <a:r>
              <a:rPr lang="ru-RU" dirty="0" smtClean="0">
                <a:solidFill>
                  <a:schemeClr val="bg1"/>
                </a:solidFill>
              </a:rPr>
              <a:t>памяти, используемых командами программы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для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09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по времени в классе программ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</a:t>
            </a:r>
            <a:r>
              <a:rPr lang="en-US" dirty="0" smtClean="0"/>
              <a:t>≤ </a:t>
            </a:r>
            <a:r>
              <a:rPr lang="en-US" dirty="0" smtClean="0"/>
              <a:t>T(A, n)</a:t>
            </a:r>
          </a:p>
          <a:p>
            <a:endParaRPr lang="en-US" dirty="0"/>
          </a:p>
          <a:p>
            <a:r>
              <a:rPr lang="ru-RU" dirty="0" smtClean="0"/>
              <a:t>Для доказательства оптимальности программы по времени требуется оценка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r>
              <a:rPr lang="ru-RU" dirty="0" smtClean="0"/>
              <a:t> снизу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73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А* называется асимптотически оптимальной в классе АА, если для любой другой программы</a:t>
            </a:r>
            <a:r>
              <a:rPr lang="pt-BR" dirty="0" smtClean="0">
                <a:solidFill>
                  <a:schemeClr val="bg1"/>
                </a:solidFill>
              </a:rPr>
              <a:t> A </a:t>
            </a:r>
            <a:r>
              <a:rPr lang="ru-RU" dirty="0" smtClean="0">
                <a:solidFill>
                  <a:schemeClr val="bg1"/>
                </a:solidFill>
              </a:rPr>
              <a:t>из класса АА T(А, n) = </a:t>
            </a:r>
            <a:r>
              <a:rPr lang="pt-BR" dirty="0" smtClean="0">
                <a:solidFill>
                  <a:schemeClr val="bg1"/>
                </a:solidFill>
              </a:rPr>
              <a:t>Ω</a:t>
            </a:r>
            <a:r>
              <a:rPr lang="ru-RU" dirty="0" smtClean="0">
                <a:solidFill>
                  <a:schemeClr val="bg1"/>
                </a:solidFill>
              </a:rPr>
              <a:t>(Т(А</a:t>
            </a:r>
            <a:r>
              <a:rPr lang="en-US" dirty="0" smtClean="0">
                <a:solidFill>
                  <a:schemeClr val="bg1"/>
                </a:solidFill>
              </a:rPr>
              <a:t>*, n))</a:t>
            </a:r>
            <a:r>
              <a:rPr lang="ru-RU" dirty="0" smtClean="0">
                <a:solidFill>
                  <a:schemeClr val="bg1"/>
                </a:solidFill>
              </a:rPr>
              <a:t>, т.е. найдется </a:t>
            </a:r>
            <a:r>
              <a:rPr lang="ru-RU" dirty="0">
                <a:solidFill>
                  <a:schemeClr val="bg1"/>
                </a:solidFill>
              </a:rPr>
              <a:t>такая константа </a:t>
            </a:r>
            <a:r>
              <a:rPr lang="pt-BR" dirty="0" smtClean="0">
                <a:solidFill>
                  <a:schemeClr val="bg1"/>
                </a:solidFill>
              </a:rPr>
              <a:t>c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r>
              <a:rPr lang="ru-RU" dirty="0" smtClean="0">
                <a:solidFill>
                  <a:schemeClr val="bg1"/>
                </a:solidFill>
              </a:rPr>
              <a:t>, что </a:t>
            </a:r>
            <a:r>
              <a:rPr lang="ru-RU" dirty="0">
                <a:solidFill>
                  <a:schemeClr val="bg1"/>
                </a:solidFill>
              </a:rPr>
              <a:t>с∙</a:t>
            </a:r>
            <a:r>
              <a:rPr lang="en-US" dirty="0">
                <a:solidFill>
                  <a:schemeClr val="bg1"/>
                </a:solidFill>
              </a:rPr>
              <a:t>T(A*, n) </a:t>
            </a:r>
            <a:r>
              <a:rPr lang="en-US" dirty="0" smtClean="0">
                <a:solidFill>
                  <a:schemeClr val="bg1"/>
                </a:solidFill>
              </a:rPr>
              <a:t> ≤ T(A</a:t>
            </a:r>
            <a:r>
              <a:rPr lang="en-US" dirty="0" smtClean="0">
                <a:solidFill>
                  <a:schemeClr val="bg1"/>
                </a:solidFill>
              </a:rPr>
              <a:t>, n)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всех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Эквивалентное определение: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Программа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* называется асимптотически оптимальной в классе АА, если </a:t>
            </a:r>
            <a:r>
              <a:rPr lang="en-US" dirty="0" smtClean="0">
                <a:solidFill>
                  <a:schemeClr val="bg1"/>
                </a:solidFill>
              </a:rPr>
              <a:t>T(A*, n) </a:t>
            </a:r>
            <a:r>
              <a:rPr lang="en-US" dirty="0">
                <a:solidFill>
                  <a:schemeClr val="bg1"/>
                </a:solidFill>
              </a:rPr>
              <a:t>≤ T(A, 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n ≥ 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min{ T(A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k) / T(A</a:t>
            </a:r>
            <a:r>
              <a:rPr lang="en-US" dirty="0">
                <a:solidFill>
                  <a:schemeClr val="bg1"/>
                </a:solidFill>
              </a:rPr>
              <a:t>*, </a:t>
            </a:r>
            <a:r>
              <a:rPr lang="en-US" dirty="0" smtClean="0">
                <a:solidFill>
                  <a:schemeClr val="bg1"/>
                </a:solidFill>
              </a:rPr>
              <a:t>k) | k = 1 … N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 А* называется асимптотически оптимальной в классе АА, если 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класса АА T(А, n) 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*, n))</a:t>
            </a:r>
            <a:r>
              <a:rPr lang="ru-RU" dirty="0" smtClean="0"/>
              <a:t>, т.е. найдется </a:t>
            </a:r>
            <a:r>
              <a:rPr lang="ru-RU" dirty="0"/>
              <a:t>такая константа </a:t>
            </a:r>
            <a:r>
              <a:rPr lang="pt-BR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r>
              <a:rPr lang="ru-RU" dirty="0" smtClean="0"/>
              <a:t>, что </a:t>
            </a:r>
            <a:r>
              <a:rPr lang="ru-RU" dirty="0"/>
              <a:t>с∙</a:t>
            </a:r>
            <a:r>
              <a:rPr lang="en-US" dirty="0"/>
              <a:t>T(A*, n) </a:t>
            </a:r>
            <a:r>
              <a:rPr lang="en-US" dirty="0" smtClean="0"/>
              <a:t> ≤ T(A</a:t>
            </a:r>
            <a:r>
              <a:rPr lang="en-US" dirty="0" smtClean="0"/>
              <a:t>, n) </a:t>
            </a:r>
            <a:r>
              <a:rPr lang="ru-RU" dirty="0" smtClean="0"/>
              <a:t>для </a:t>
            </a:r>
            <a:r>
              <a:rPr lang="ru-RU" dirty="0" smtClean="0"/>
              <a:t>всех </a:t>
            </a:r>
            <a:r>
              <a:rPr lang="en-US" dirty="0" smtClean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Эквивалентное определение: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Программа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* называется асимптотически оптимальной в классе АА, если </a:t>
            </a:r>
            <a:r>
              <a:rPr lang="en-US" dirty="0" smtClean="0">
                <a:solidFill>
                  <a:schemeClr val="bg1"/>
                </a:solidFill>
              </a:rPr>
              <a:t>T(A*, n) </a:t>
            </a:r>
            <a:r>
              <a:rPr lang="en-US" dirty="0">
                <a:solidFill>
                  <a:schemeClr val="bg1"/>
                </a:solidFill>
              </a:rPr>
              <a:t>≤ T(A, 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n ≥ 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min{ T(A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k) / T(A</a:t>
            </a:r>
            <a:r>
              <a:rPr lang="en-US" dirty="0">
                <a:solidFill>
                  <a:schemeClr val="bg1"/>
                </a:solidFill>
              </a:rPr>
              <a:t>*, </a:t>
            </a:r>
            <a:r>
              <a:rPr lang="en-US" dirty="0" smtClean="0">
                <a:solidFill>
                  <a:schemeClr val="bg1"/>
                </a:solidFill>
              </a:rPr>
              <a:t>k) | k = 1 … N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 А* называется асимптотически оптимальной в классе АА, если 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класса АА T(А, n) 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*, n))</a:t>
            </a:r>
            <a:r>
              <a:rPr lang="ru-RU" dirty="0" smtClean="0"/>
              <a:t>, т.е. найдется </a:t>
            </a:r>
            <a:r>
              <a:rPr lang="ru-RU" dirty="0"/>
              <a:t>такая константа </a:t>
            </a:r>
            <a:r>
              <a:rPr lang="pt-BR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r>
              <a:rPr lang="ru-RU" dirty="0" smtClean="0"/>
              <a:t>, что </a:t>
            </a:r>
            <a:r>
              <a:rPr lang="ru-RU" dirty="0"/>
              <a:t>с∙</a:t>
            </a:r>
            <a:r>
              <a:rPr lang="en-US" dirty="0"/>
              <a:t>T(A*, n) </a:t>
            </a:r>
            <a:r>
              <a:rPr lang="en-US" dirty="0" smtClean="0"/>
              <a:t> ≤ T(A</a:t>
            </a:r>
            <a:r>
              <a:rPr lang="en-US" dirty="0" smtClean="0"/>
              <a:t>, n) </a:t>
            </a:r>
            <a:r>
              <a:rPr lang="ru-RU" dirty="0" smtClean="0"/>
              <a:t>для </a:t>
            </a:r>
            <a:r>
              <a:rPr lang="ru-RU" dirty="0" smtClean="0"/>
              <a:t>всех </a:t>
            </a:r>
            <a:r>
              <a:rPr lang="en-US" dirty="0" smtClean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Эквивалентное определение: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Программа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* называется асимптотически оптимальной в классе АА, если </a:t>
            </a:r>
            <a:r>
              <a:rPr lang="en-US" dirty="0" smtClean="0">
                <a:solidFill>
                  <a:schemeClr val="bg1"/>
                </a:solidFill>
              </a:rPr>
              <a:t>T(A*, n) </a:t>
            </a:r>
            <a:r>
              <a:rPr lang="en-US" dirty="0">
                <a:solidFill>
                  <a:schemeClr val="bg1"/>
                </a:solidFill>
              </a:rPr>
              <a:t>≤ T(A, 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n ≥ 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min{ T(A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k) / T(A</a:t>
            </a:r>
            <a:r>
              <a:rPr lang="en-US" dirty="0">
                <a:solidFill>
                  <a:schemeClr val="bg1"/>
                </a:solidFill>
              </a:rPr>
              <a:t>*, </a:t>
            </a:r>
            <a:r>
              <a:rPr lang="en-US" dirty="0" smtClean="0">
                <a:solidFill>
                  <a:schemeClr val="bg1"/>
                </a:solidFill>
              </a:rPr>
              <a:t>k) | k = 1 … N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 А* называется асимптотически оптимальной в классе АА, если 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класса АА T(А, n) 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*, n))</a:t>
            </a:r>
            <a:r>
              <a:rPr lang="ru-RU" dirty="0" smtClean="0"/>
              <a:t>, т.е. найдется </a:t>
            </a:r>
            <a:r>
              <a:rPr lang="ru-RU" dirty="0"/>
              <a:t>такая константа </a:t>
            </a:r>
            <a:r>
              <a:rPr lang="pt-BR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r>
              <a:rPr lang="ru-RU" dirty="0" smtClean="0"/>
              <a:t>, что </a:t>
            </a:r>
            <a:r>
              <a:rPr lang="ru-RU" dirty="0"/>
              <a:t>с∙</a:t>
            </a:r>
            <a:r>
              <a:rPr lang="en-US" dirty="0"/>
              <a:t>T(A*, n) </a:t>
            </a:r>
            <a:r>
              <a:rPr lang="en-US" dirty="0" smtClean="0"/>
              <a:t> ≤ T(A</a:t>
            </a:r>
            <a:r>
              <a:rPr lang="en-US" dirty="0" smtClean="0"/>
              <a:t>, n) </a:t>
            </a:r>
            <a:r>
              <a:rPr lang="ru-RU" dirty="0" smtClean="0"/>
              <a:t>для </a:t>
            </a:r>
            <a:r>
              <a:rPr lang="ru-RU" dirty="0" smtClean="0"/>
              <a:t>всех </a:t>
            </a:r>
            <a:r>
              <a:rPr lang="en-US" dirty="0" smtClean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Эквивалентное определение:</a:t>
            </a:r>
            <a:endParaRPr lang="en-US" dirty="0" smtClean="0"/>
          </a:p>
          <a:p>
            <a:pPr lvl="1"/>
            <a:r>
              <a:rPr lang="ru-RU" dirty="0" smtClean="0"/>
              <a:t>Программа </a:t>
            </a:r>
            <a:r>
              <a:rPr lang="ru-RU" dirty="0"/>
              <a:t>А</a:t>
            </a:r>
            <a:r>
              <a:rPr lang="ru-RU" dirty="0" smtClean="0"/>
              <a:t>* называется асимптотически оптимальной в классе АА, если </a:t>
            </a:r>
            <a:r>
              <a:rPr lang="en-US" dirty="0" smtClean="0"/>
              <a:t>T(A*, n) </a:t>
            </a:r>
            <a:r>
              <a:rPr lang="en-US" dirty="0"/>
              <a:t>≤ T(A, n</a:t>
            </a:r>
            <a:r>
              <a:rPr lang="en-US" dirty="0" smtClean="0"/>
              <a:t>) </a:t>
            </a:r>
            <a:r>
              <a:rPr lang="ru-RU" dirty="0" smtClean="0"/>
              <a:t>для всех </a:t>
            </a:r>
            <a:r>
              <a:rPr lang="en-US" dirty="0" smtClean="0"/>
              <a:t>n ≥ 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min{ T(A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k) / T(A</a:t>
            </a:r>
            <a:r>
              <a:rPr lang="en-US" dirty="0">
                <a:solidFill>
                  <a:schemeClr val="bg1"/>
                </a:solidFill>
              </a:rPr>
              <a:t>*, </a:t>
            </a:r>
            <a:r>
              <a:rPr lang="en-US" dirty="0" smtClean="0">
                <a:solidFill>
                  <a:schemeClr val="bg1"/>
                </a:solidFill>
              </a:rPr>
              <a:t>k) | k = 1 … N }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 А* называется асимптотически оптимальной в классе АА, если 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класса АА T(А, n) 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*, n))</a:t>
            </a:r>
            <a:r>
              <a:rPr lang="ru-RU" dirty="0" smtClean="0"/>
              <a:t>, т.е. найдется </a:t>
            </a:r>
            <a:r>
              <a:rPr lang="ru-RU" dirty="0"/>
              <a:t>такая константа </a:t>
            </a:r>
            <a:r>
              <a:rPr lang="pt-BR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r>
              <a:rPr lang="ru-RU" dirty="0" smtClean="0"/>
              <a:t>, что </a:t>
            </a:r>
            <a:r>
              <a:rPr lang="ru-RU" dirty="0"/>
              <a:t>с∙</a:t>
            </a:r>
            <a:r>
              <a:rPr lang="en-US" dirty="0"/>
              <a:t>T(A*, n) </a:t>
            </a:r>
            <a:r>
              <a:rPr lang="en-US" dirty="0" smtClean="0"/>
              <a:t> ≤ T(A</a:t>
            </a:r>
            <a:r>
              <a:rPr lang="en-US" dirty="0" smtClean="0"/>
              <a:t>, n) </a:t>
            </a:r>
            <a:r>
              <a:rPr lang="ru-RU" dirty="0" smtClean="0"/>
              <a:t>для </a:t>
            </a:r>
            <a:r>
              <a:rPr lang="ru-RU" dirty="0" smtClean="0"/>
              <a:t>всех </a:t>
            </a:r>
            <a:r>
              <a:rPr lang="en-US" dirty="0" smtClean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Эквивалентное определение:</a:t>
            </a:r>
            <a:endParaRPr lang="en-US" dirty="0" smtClean="0"/>
          </a:p>
          <a:p>
            <a:pPr lvl="1"/>
            <a:r>
              <a:rPr lang="ru-RU" dirty="0" smtClean="0"/>
              <a:t>Программа </a:t>
            </a:r>
            <a:r>
              <a:rPr lang="ru-RU" dirty="0"/>
              <a:t>А</a:t>
            </a:r>
            <a:r>
              <a:rPr lang="ru-RU" dirty="0" smtClean="0"/>
              <a:t>* называется асимптотически оптимальной в классе АА, если </a:t>
            </a:r>
            <a:r>
              <a:rPr lang="en-US" dirty="0" smtClean="0"/>
              <a:t>T(A*, n) </a:t>
            </a:r>
            <a:r>
              <a:rPr lang="en-US" dirty="0"/>
              <a:t>≤ T(A, n</a:t>
            </a:r>
            <a:r>
              <a:rPr lang="en-US" dirty="0" smtClean="0"/>
              <a:t>) </a:t>
            </a:r>
            <a:r>
              <a:rPr lang="ru-RU" dirty="0" smtClean="0"/>
              <a:t>для всех </a:t>
            </a:r>
            <a:r>
              <a:rPr lang="en-US" dirty="0" smtClean="0"/>
              <a:t>n ≥ N</a:t>
            </a:r>
          </a:p>
          <a:p>
            <a:pPr lvl="2"/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min{ T(A</a:t>
            </a:r>
            <a:r>
              <a:rPr lang="en-US" dirty="0"/>
              <a:t>, </a:t>
            </a:r>
            <a:r>
              <a:rPr lang="en-US" dirty="0" smtClean="0"/>
              <a:t>k) / T(A</a:t>
            </a:r>
            <a:r>
              <a:rPr lang="en-US" dirty="0"/>
              <a:t>*, </a:t>
            </a:r>
            <a:r>
              <a:rPr lang="en-US" dirty="0" smtClean="0"/>
              <a:t>k) | k = 1 … N 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630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Трасса исполнения программы для входных данных х – это множество пар вида (номер шага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 обработке х</a:t>
            </a:r>
            <a:r>
              <a:rPr lang="ru-RU" dirty="0" smtClean="0">
                <a:solidFill>
                  <a:schemeClr val="bg1"/>
                </a:solidFill>
              </a:rPr>
              <a:t>, исполненная на этом шаге команда)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для входных данных размера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вершин = объединение трасс для всех входных данных размера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Вершина (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dirty="0" smtClean="0">
                <a:solidFill>
                  <a:schemeClr val="bg1"/>
                </a:solidFill>
              </a:rPr>
              <a:t>, c1</a:t>
            </a:r>
            <a:r>
              <a:rPr lang="ru-RU" dirty="0" smtClean="0">
                <a:solidFill>
                  <a:schemeClr val="bg1"/>
                </a:solidFill>
              </a:rPr>
              <a:t>) из трассы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родителем вершины </a:t>
            </a:r>
            <a:r>
              <a:rPr lang="en-US" dirty="0" smtClean="0">
                <a:solidFill>
                  <a:schemeClr val="bg1"/>
                </a:solidFill>
              </a:rPr>
              <a:t>(r, c2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из трассы </a:t>
            </a:r>
            <a:r>
              <a:rPr lang="en-US" dirty="0" smtClean="0">
                <a:solidFill>
                  <a:schemeClr val="bg1"/>
                </a:solidFill>
              </a:rPr>
              <a:t>Y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q </a:t>
            </a:r>
            <a:r>
              <a:rPr lang="en-US" dirty="0">
                <a:solidFill>
                  <a:schemeClr val="bg1"/>
                </a:solidFill>
              </a:rPr>
              <a:t>= r + 1 </a:t>
            </a:r>
            <a:r>
              <a:rPr lang="ru-RU" dirty="0" smtClean="0">
                <a:solidFill>
                  <a:schemeClr val="bg1"/>
                </a:solidFill>
              </a:rPr>
              <a:t>и первые </a:t>
            </a:r>
            <a:r>
              <a:rPr lang="en-US" dirty="0" smtClean="0">
                <a:solidFill>
                  <a:schemeClr val="bg1"/>
                </a:solidFill>
              </a:rPr>
              <a:t>q </a:t>
            </a:r>
            <a:r>
              <a:rPr lang="ru-RU" dirty="0" smtClean="0">
                <a:solidFill>
                  <a:schemeClr val="bg1"/>
                </a:solidFill>
              </a:rPr>
              <a:t>шагов в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Y </a:t>
            </a:r>
            <a:r>
              <a:rPr lang="ru-RU" dirty="0" smtClean="0">
                <a:solidFill>
                  <a:schemeClr val="bg1"/>
                </a:solidFill>
              </a:rPr>
              <a:t>совпадают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получается склеиванием общих </a:t>
            </a:r>
            <a:r>
              <a:rPr lang="ru-RU" dirty="0" smtClean="0">
                <a:solidFill>
                  <a:schemeClr val="bg1"/>
                </a:solidFill>
              </a:rPr>
              <a:t>префиксов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отдельных трасс»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</a:t>
            </a:r>
            <a:r>
              <a:rPr lang="ru-RU" dirty="0" smtClean="0"/>
              <a:t>последовательность команд в порядке </a:t>
            </a:r>
            <a:r>
              <a:rPr lang="ru-RU" dirty="0"/>
              <a:t>их исполнения при обработке х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Первые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последовательных команд трассы называются префиксом трассы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для входных данных размера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Множество вершин = множество всех префиксов трасс для всех входных данных размера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является родителем префикса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ru-RU" dirty="0">
                <a:solidFill>
                  <a:schemeClr val="bg1"/>
                </a:solidFill>
              </a:rPr>
              <a:t>, если </a:t>
            </a:r>
            <a:r>
              <a:rPr lang="en-US" dirty="0">
                <a:solidFill>
                  <a:schemeClr val="bg1"/>
                </a:solidFill>
              </a:rPr>
              <a:t>Y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command)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получается склеиванием общих </a:t>
            </a:r>
            <a:r>
              <a:rPr lang="ru-RU" dirty="0" smtClean="0">
                <a:solidFill>
                  <a:schemeClr val="bg1"/>
                </a:solidFill>
              </a:rPr>
              <a:t>префиксов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отдельных трасс»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1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</a:t>
            </a:r>
            <a:r>
              <a:rPr lang="ru-RU" dirty="0" smtClean="0"/>
              <a:t>последовательность команд в порядке </a:t>
            </a:r>
            <a:r>
              <a:rPr lang="ru-RU" dirty="0"/>
              <a:t>их исполнения при обработке х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Первые </a:t>
            </a:r>
            <a:r>
              <a:rPr lang="en-US" dirty="0" smtClean="0"/>
              <a:t>K </a:t>
            </a:r>
            <a:r>
              <a:rPr lang="ru-RU" dirty="0" smtClean="0"/>
              <a:t>последовательных команд трассы называются префиксом трассы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для входных данных размера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Множество вершин = множество всех префиксов трасс для всех входных данных размера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является родителем префикса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ru-RU" dirty="0">
                <a:solidFill>
                  <a:schemeClr val="bg1"/>
                </a:solidFill>
              </a:rPr>
              <a:t>, если </a:t>
            </a:r>
            <a:r>
              <a:rPr lang="en-US" dirty="0">
                <a:solidFill>
                  <a:schemeClr val="bg1"/>
                </a:solidFill>
              </a:rPr>
              <a:t>Y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command)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получается склеиванием общих </a:t>
            </a:r>
            <a:r>
              <a:rPr lang="ru-RU" dirty="0" smtClean="0">
                <a:solidFill>
                  <a:schemeClr val="bg1"/>
                </a:solidFill>
              </a:rPr>
              <a:t>префиксов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отдельных трасс»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9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</a:t>
            </a:r>
            <a:r>
              <a:rPr lang="ru-RU" dirty="0" smtClean="0"/>
              <a:t>последовательность команд в порядке </a:t>
            </a:r>
            <a:r>
              <a:rPr lang="ru-RU" dirty="0"/>
              <a:t>их исполнения при обработке х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Первые </a:t>
            </a:r>
            <a:r>
              <a:rPr lang="en-US" dirty="0" smtClean="0"/>
              <a:t>K </a:t>
            </a:r>
            <a:r>
              <a:rPr lang="ru-RU" dirty="0" smtClean="0"/>
              <a:t>последовательных команд трассы называются префиксом трассы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Дерево</a:t>
            </a:r>
            <a:r>
              <a:rPr lang="en-US" dirty="0" smtClean="0"/>
              <a:t> </a:t>
            </a:r>
            <a:r>
              <a:rPr lang="ru-RU" dirty="0" smtClean="0"/>
              <a:t>трасс </a:t>
            </a:r>
            <a:r>
              <a:rPr lang="ru-RU" dirty="0" smtClean="0"/>
              <a:t>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Множество вершин = множество всех префиксов трасс для всех входных данных размера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является родителем префикса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ru-RU" dirty="0">
                <a:solidFill>
                  <a:schemeClr val="bg1"/>
                </a:solidFill>
              </a:rPr>
              <a:t>, если </a:t>
            </a:r>
            <a:r>
              <a:rPr lang="en-US" dirty="0">
                <a:solidFill>
                  <a:schemeClr val="bg1"/>
                </a:solidFill>
              </a:rPr>
              <a:t>Y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command)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получается склеиванием общих </a:t>
            </a:r>
            <a:r>
              <a:rPr lang="ru-RU" dirty="0" smtClean="0">
                <a:solidFill>
                  <a:schemeClr val="bg1"/>
                </a:solidFill>
              </a:rPr>
              <a:t>префиксов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отдельных трасс»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Объём вычислений, памяти </a:t>
            </a:r>
            <a:r>
              <a:rPr lang="ru-RU" dirty="0" smtClean="0"/>
              <a:t>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программа </a:t>
            </a:r>
            <a:r>
              <a:rPr lang="en-US" dirty="0" smtClean="0"/>
              <a:t>A</a:t>
            </a:r>
            <a:r>
              <a:rPr lang="ru-RU" dirty="0" smtClean="0"/>
              <a:t> обрабатывает входные данные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&gt;= 0</a:t>
            </a:r>
            <a:r>
              <a:rPr lang="ru-RU" dirty="0" smtClean="0"/>
              <a:t> 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Time</a:t>
            </a:r>
            <a:r>
              <a:rPr lang="ru-RU" dirty="0" smtClean="0"/>
              <a:t>(А</a:t>
            </a:r>
            <a:r>
              <a:rPr lang="ru-RU" dirty="0"/>
              <a:t>, х) </a:t>
            </a:r>
            <a:r>
              <a:rPr lang="ru-RU" dirty="0"/>
              <a:t>число </a:t>
            </a:r>
            <a:r>
              <a:rPr lang="ru-RU" dirty="0" smtClean="0"/>
              <a:t>команд, выполняемых программой </a:t>
            </a:r>
            <a:r>
              <a:rPr lang="en-US" dirty="0" smtClean="0"/>
              <a:t>A </a:t>
            </a:r>
            <a:r>
              <a:rPr lang="ru-RU" dirty="0" smtClean="0"/>
              <a:t>для данных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Space(A</a:t>
            </a:r>
            <a:r>
              <a:rPr lang="en-US" dirty="0"/>
              <a:t>, x) </a:t>
            </a:r>
            <a:r>
              <a:rPr lang="ru-RU" dirty="0" smtClean="0"/>
              <a:t>число </a:t>
            </a:r>
            <a:r>
              <a:rPr lang="ru-RU" dirty="0" smtClean="0"/>
              <a:t>ячеек памяти, читаемых и/или записываемых командами программы </a:t>
            </a:r>
            <a:r>
              <a:rPr lang="en-US" dirty="0"/>
              <a:t>A </a:t>
            </a:r>
            <a:r>
              <a:rPr lang="ru-RU" dirty="0"/>
              <a:t>для данных </a:t>
            </a:r>
            <a:r>
              <a:rPr lang="en-US" dirty="0"/>
              <a:t>x</a:t>
            </a:r>
            <a:r>
              <a:rPr lang="ru-RU" dirty="0"/>
              <a:t> 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0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</a:t>
            </a:r>
            <a:r>
              <a:rPr lang="ru-RU" dirty="0" smtClean="0"/>
              <a:t>последовательность команд в порядке </a:t>
            </a:r>
            <a:r>
              <a:rPr lang="ru-RU" dirty="0"/>
              <a:t>их исполнения при обработке х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Первые </a:t>
            </a:r>
            <a:r>
              <a:rPr lang="en-US" dirty="0" smtClean="0"/>
              <a:t>K </a:t>
            </a:r>
            <a:r>
              <a:rPr lang="ru-RU" dirty="0" smtClean="0"/>
              <a:t>последовательных команд трассы называются префиксом трассы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Дерево</a:t>
            </a:r>
            <a:r>
              <a:rPr lang="en-US" dirty="0" smtClean="0"/>
              <a:t> </a:t>
            </a:r>
            <a:r>
              <a:rPr lang="ru-RU" dirty="0" smtClean="0"/>
              <a:t>трасс </a:t>
            </a:r>
            <a:r>
              <a:rPr lang="ru-RU" dirty="0" smtClean="0"/>
              <a:t>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/>
              <a:t>Множество вершин = множество всех префиксов трасс для всех входных данных размера </a:t>
            </a:r>
            <a:r>
              <a:rPr lang="en-US" dirty="0"/>
              <a:t>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является родителем префикса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ru-RU" dirty="0">
                <a:solidFill>
                  <a:schemeClr val="bg1"/>
                </a:solidFill>
              </a:rPr>
              <a:t>, если </a:t>
            </a:r>
            <a:r>
              <a:rPr lang="en-US" dirty="0">
                <a:solidFill>
                  <a:schemeClr val="bg1"/>
                </a:solidFill>
              </a:rPr>
              <a:t>Y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command)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получается склеиванием общих </a:t>
            </a:r>
            <a:r>
              <a:rPr lang="ru-RU" dirty="0" smtClean="0">
                <a:solidFill>
                  <a:schemeClr val="bg1"/>
                </a:solidFill>
              </a:rPr>
              <a:t>префиксов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отдельных трасс»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</a:t>
            </a:r>
            <a:r>
              <a:rPr lang="ru-RU" dirty="0" smtClean="0"/>
              <a:t>последовательность команд в порядке </a:t>
            </a:r>
            <a:r>
              <a:rPr lang="ru-RU" dirty="0"/>
              <a:t>их исполнения при обработке х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Первые </a:t>
            </a:r>
            <a:r>
              <a:rPr lang="en-US" dirty="0" smtClean="0"/>
              <a:t>K </a:t>
            </a:r>
            <a:r>
              <a:rPr lang="ru-RU" dirty="0" smtClean="0"/>
              <a:t>последовательных команд трассы называются префиксом трассы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Дерево</a:t>
            </a:r>
            <a:r>
              <a:rPr lang="en-US" dirty="0" smtClean="0"/>
              <a:t> </a:t>
            </a:r>
            <a:r>
              <a:rPr lang="ru-RU" dirty="0" smtClean="0"/>
              <a:t>трасс </a:t>
            </a:r>
            <a:r>
              <a:rPr lang="ru-RU" dirty="0" smtClean="0"/>
              <a:t>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/>
              <a:t>Множество вершин = множество всех префиксов трасс для всех входных данных размера </a:t>
            </a:r>
            <a:r>
              <a:rPr lang="en-US" dirty="0"/>
              <a:t>n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X </a:t>
            </a:r>
            <a:r>
              <a:rPr lang="ru-RU" dirty="0"/>
              <a:t>является родителем префикса </a:t>
            </a:r>
            <a:r>
              <a:rPr lang="en-US" dirty="0"/>
              <a:t>Y</a:t>
            </a:r>
            <a:r>
              <a:rPr lang="ru-RU" dirty="0"/>
              <a:t>, если </a:t>
            </a:r>
            <a:r>
              <a:rPr lang="en-US" dirty="0"/>
              <a:t>Y </a:t>
            </a:r>
            <a:r>
              <a:rPr lang="ru-RU" dirty="0"/>
              <a:t>=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>
                <a:sym typeface="Symbol" panose="05050102010706020507" pitchFamily="18" charset="2"/>
              </a:rPr>
              <a:t>command)</a:t>
            </a:r>
            <a:endParaRPr lang="ru-RU" dirty="0"/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«Дерево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трасс </a:t>
            </a:r>
            <a:r>
              <a:rPr lang="ru-RU" dirty="0" smtClean="0">
                <a:solidFill>
                  <a:schemeClr val="bg1"/>
                </a:solidFill>
              </a:rPr>
              <a:t>исполнения получается склеиванием общих </a:t>
            </a:r>
            <a:r>
              <a:rPr lang="ru-RU" dirty="0" smtClean="0">
                <a:solidFill>
                  <a:schemeClr val="bg1"/>
                </a:solidFill>
              </a:rPr>
              <a:t>префиксов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отдельных трасс»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7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</a:t>
            </a:r>
            <a:r>
              <a:rPr lang="ru-RU" dirty="0" smtClean="0"/>
              <a:t>трасс </a:t>
            </a:r>
            <a:r>
              <a:rPr lang="ru-RU" dirty="0" smtClean="0"/>
              <a:t>исполнения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</a:t>
            </a:r>
            <a:r>
              <a:rPr lang="ru-RU" dirty="0" smtClean="0"/>
              <a:t>последовательность команд в порядке </a:t>
            </a:r>
            <a:r>
              <a:rPr lang="ru-RU" dirty="0"/>
              <a:t>их исполнения при обработке х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Первые </a:t>
            </a:r>
            <a:r>
              <a:rPr lang="en-US" dirty="0" smtClean="0"/>
              <a:t>K </a:t>
            </a:r>
            <a:r>
              <a:rPr lang="ru-RU" dirty="0" smtClean="0"/>
              <a:t>последовательных команд трассы называются префиксом трассы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Дерево</a:t>
            </a:r>
            <a:r>
              <a:rPr lang="en-US" dirty="0" smtClean="0"/>
              <a:t> </a:t>
            </a:r>
            <a:r>
              <a:rPr lang="ru-RU" dirty="0" smtClean="0"/>
              <a:t>трасс </a:t>
            </a:r>
            <a:r>
              <a:rPr lang="ru-RU" dirty="0" smtClean="0"/>
              <a:t>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/>
              <a:t>Множество вершин = множество всех префиксов трасс для всех входных данных размера </a:t>
            </a:r>
            <a:r>
              <a:rPr lang="en-US" dirty="0"/>
              <a:t>n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X </a:t>
            </a:r>
            <a:r>
              <a:rPr lang="ru-RU" dirty="0"/>
              <a:t>является родителем префикса </a:t>
            </a:r>
            <a:r>
              <a:rPr lang="en-US" dirty="0"/>
              <a:t>Y</a:t>
            </a:r>
            <a:r>
              <a:rPr lang="ru-RU" dirty="0"/>
              <a:t>, если </a:t>
            </a:r>
            <a:r>
              <a:rPr lang="en-US" dirty="0"/>
              <a:t>Y </a:t>
            </a:r>
            <a:r>
              <a:rPr lang="ru-RU" dirty="0"/>
              <a:t>=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>
                <a:sym typeface="Symbol" panose="05050102010706020507" pitchFamily="18" charset="2"/>
              </a:rPr>
              <a:t>command)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«Дерево</a:t>
            </a:r>
            <a:r>
              <a:rPr lang="en-US" dirty="0" smtClean="0"/>
              <a:t> </a:t>
            </a:r>
            <a:r>
              <a:rPr lang="ru-RU" dirty="0" smtClean="0"/>
              <a:t>трасс </a:t>
            </a:r>
            <a:r>
              <a:rPr lang="ru-RU" dirty="0" smtClean="0"/>
              <a:t>исполнения получается склеиванием общих </a:t>
            </a:r>
            <a:r>
              <a:rPr lang="ru-RU" dirty="0" smtClean="0"/>
              <a:t>префиксов</a:t>
            </a:r>
            <a:r>
              <a:rPr lang="en-US" dirty="0" smtClean="0"/>
              <a:t> </a:t>
            </a:r>
            <a:r>
              <a:rPr lang="ru-RU" dirty="0" smtClean="0"/>
              <a:t>отдельных трасс»</a:t>
            </a:r>
            <a:endParaRPr lang="en-US" dirty="0" smtClean="0"/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smtClean="0"/>
              <a:t>дерева</a:t>
            </a:r>
            <a:r>
              <a:rPr lang="en-US" dirty="0" smtClean="0"/>
              <a:t> </a:t>
            </a:r>
            <a:r>
              <a:rPr lang="ru-RU" dirty="0" smtClean="0"/>
              <a:t>трасс простой программы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38" name="Content Placeholder 3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дерева</a:t>
            </a:r>
            <a:r>
              <a:rPr lang="en-US" dirty="0"/>
              <a:t> </a:t>
            </a:r>
            <a:r>
              <a:rPr lang="ru-RU" dirty="0"/>
              <a:t>трасс простой программы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256881"/>
              </p:ext>
            </p:extLst>
          </p:nvPr>
        </p:nvGraphicFramePr>
        <p:xfrm>
          <a:off x="3857141" y="1600201"/>
          <a:ext cx="418307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537"/>
                <a:gridCol w="2091537"/>
              </a:tblGrid>
              <a:tr h="141991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991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&lt; 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с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614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c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дерева</a:t>
            </a:r>
            <a:r>
              <a:rPr lang="en-US" dirty="0"/>
              <a:t> </a:t>
            </a:r>
            <a:r>
              <a:rPr lang="ru-RU" dirty="0"/>
              <a:t>трасс простой программы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429950"/>
              </p:ext>
            </p:extLst>
          </p:nvPr>
        </p:nvGraphicFramePr>
        <p:xfrm>
          <a:off x="3857143" y="1600201"/>
          <a:ext cx="3589866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933"/>
                <a:gridCol w="1794933"/>
              </a:tblGrid>
              <a:tr h="14199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99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&lt; 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с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614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c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98707" y="2437261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&lt; b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7740433" y="447512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a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11048954" y="444038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c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9907032" y="445153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b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8808488" y="4509120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c</a:t>
            </a:r>
            <a:endParaRPr lang="ru-RU" dirty="0"/>
          </a:p>
        </p:txBody>
      </p:sp>
      <p:sp>
        <p:nvSpPr>
          <p:cNvPr id="31" name="Freeform 30"/>
          <p:cNvSpPr/>
          <p:nvPr/>
        </p:nvSpPr>
        <p:spPr>
          <a:xfrm>
            <a:off x="8081108" y="2775258"/>
            <a:ext cx="1047262" cy="1680308"/>
          </a:xfrm>
          <a:custGeom>
            <a:avLst/>
            <a:gdLst>
              <a:gd name="connsiteX0" fmla="*/ 1016000 w 1016000"/>
              <a:gd name="connsiteY0" fmla="*/ 0 h 1688123"/>
              <a:gd name="connsiteX1" fmla="*/ 531446 w 1016000"/>
              <a:gd name="connsiteY1" fmla="*/ 703385 h 1688123"/>
              <a:gd name="connsiteX2" fmla="*/ 0 w 1016000"/>
              <a:gd name="connsiteY2" fmla="*/ 1688123 h 1688123"/>
              <a:gd name="connsiteX0" fmla="*/ 1047262 w 1047262"/>
              <a:gd name="connsiteY0" fmla="*/ 0 h 1680308"/>
              <a:gd name="connsiteX1" fmla="*/ 531446 w 1047262"/>
              <a:gd name="connsiteY1" fmla="*/ 695570 h 1680308"/>
              <a:gd name="connsiteX2" fmla="*/ 0 w 1047262"/>
              <a:gd name="connsiteY2" fmla="*/ 1680308 h 1680308"/>
              <a:gd name="connsiteX0" fmla="*/ 1047262 w 1047262"/>
              <a:gd name="connsiteY0" fmla="*/ 0 h 1680308"/>
              <a:gd name="connsiteX1" fmla="*/ 500185 w 1047262"/>
              <a:gd name="connsiteY1" fmla="*/ 687755 h 1680308"/>
              <a:gd name="connsiteX2" fmla="*/ 0 w 1047262"/>
              <a:gd name="connsiteY2" fmla="*/ 1680308 h 168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262" h="1680308">
                <a:moveTo>
                  <a:pt x="1047262" y="0"/>
                </a:moveTo>
                <a:cubicBezTo>
                  <a:pt x="889651" y="211015"/>
                  <a:pt x="674729" y="407704"/>
                  <a:pt x="500185" y="687755"/>
                </a:cubicBezTo>
                <a:cubicBezTo>
                  <a:pt x="325641" y="967806"/>
                  <a:pt x="181056" y="1328616"/>
                  <a:pt x="0" y="16803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8253044" y="2861227"/>
            <a:ext cx="906585" cy="1555261"/>
          </a:xfrm>
          <a:custGeom>
            <a:avLst/>
            <a:gdLst>
              <a:gd name="connsiteX0" fmla="*/ 486840 w 486840"/>
              <a:gd name="connsiteY0" fmla="*/ 0 h 1539631"/>
              <a:gd name="connsiteX1" fmla="*/ 2286 w 486840"/>
              <a:gd name="connsiteY1" fmla="*/ 719016 h 1539631"/>
              <a:gd name="connsiteX2" fmla="*/ 338347 w 486840"/>
              <a:gd name="connsiteY2" fmla="*/ 1539631 h 1539631"/>
              <a:gd name="connsiteX0" fmla="*/ 510961 w 510961"/>
              <a:gd name="connsiteY0" fmla="*/ 0 h 1563077"/>
              <a:gd name="connsiteX1" fmla="*/ 2961 w 510961"/>
              <a:gd name="connsiteY1" fmla="*/ 742462 h 1563077"/>
              <a:gd name="connsiteX2" fmla="*/ 339022 w 510961"/>
              <a:gd name="connsiteY2" fmla="*/ 1563077 h 1563077"/>
              <a:gd name="connsiteX0" fmla="*/ 842040 w 842040"/>
              <a:gd name="connsiteY0" fmla="*/ 0 h 1563077"/>
              <a:gd name="connsiteX1" fmla="*/ 334040 w 842040"/>
              <a:gd name="connsiteY1" fmla="*/ 742462 h 1563077"/>
              <a:gd name="connsiteX2" fmla="*/ 52686 w 842040"/>
              <a:gd name="connsiteY2" fmla="*/ 1563077 h 1563077"/>
              <a:gd name="connsiteX0" fmla="*/ 789354 w 789354"/>
              <a:gd name="connsiteY0" fmla="*/ 0 h 1563077"/>
              <a:gd name="connsiteX1" fmla="*/ 281354 w 789354"/>
              <a:gd name="connsiteY1" fmla="*/ 742462 h 1563077"/>
              <a:gd name="connsiteX2" fmla="*/ 0 w 789354"/>
              <a:gd name="connsiteY2" fmla="*/ 1563077 h 1563077"/>
              <a:gd name="connsiteX0" fmla="*/ 906585 w 906585"/>
              <a:gd name="connsiteY0" fmla="*/ 0 h 1555261"/>
              <a:gd name="connsiteX1" fmla="*/ 398585 w 906585"/>
              <a:gd name="connsiteY1" fmla="*/ 742462 h 1555261"/>
              <a:gd name="connsiteX2" fmla="*/ 0 w 906585"/>
              <a:gd name="connsiteY2" fmla="*/ 1555261 h 15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585" h="1555261">
                <a:moveTo>
                  <a:pt x="906585" y="0"/>
                </a:moveTo>
                <a:cubicBezTo>
                  <a:pt x="676682" y="231205"/>
                  <a:pt x="549682" y="483252"/>
                  <a:pt x="398585" y="742462"/>
                </a:cubicBezTo>
                <a:cubicBezTo>
                  <a:pt x="247488" y="1001672"/>
                  <a:pt x="100949" y="1226364"/>
                  <a:pt x="0" y="1555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reeform 33"/>
          <p:cNvSpPr/>
          <p:nvPr/>
        </p:nvSpPr>
        <p:spPr>
          <a:xfrm>
            <a:off x="10128738" y="2689289"/>
            <a:ext cx="658180" cy="1735015"/>
          </a:xfrm>
          <a:custGeom>
            <a:avLst/>
            <a:gdLst>
              <a:gd name="connsiteX0" fmla="*/ 0 w 658180"/>
              <a:gd name="connsiteY0" fmla="*/ 0 h 1735015"/>
              <a:gd name="connsiteX1" fmla="*/ 656493 w 658180"/>
              <a:gd name="connsiteY1" fmla="*/ 1062892 h 1735015"/>
              <a:gd name="connsiteX2" fmla="*/ 203200 w 658180"/>
              <a:gd name="connsiteY2" fmla="*/ 1735015 h 1735015"/>
              <a:gd name="connsiteX3" fmla="*/ 203200 w 658180"/>
              <a:gd name="connsiteY3" fmla="*/ 1735015 h 173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180" h="1735015">
                <a:moveTo>
                  <a:pt x="0" y="0"/>
                </a:moveTo>
                <a:cubicBezTo>
                  <a:pt x="311313" y="386861"/>
                  <a:pt x="622626" y="773723"/>
                  <a:pt x="656493" y="1062892"/>
                </a:cubicBezTo>
                <a:cubicBezTo>
                  <a:pt x="690360" y="1352061"/>
                  <a:pt x="203200" y="1735015"/>
                  <a:pt x="203200" y="1735015"/>
                </a:cubicBezTo>
                <a:lnTo>
                  <a:pt x="203200" y="173501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Freeform 34"/>
          <p:cNvSpPr/>
          <p:nvPr/>
        </p:nvSpPr>
        <p:spPr>
          <a:xfrm>
            <a:off x="10214706" y="2650210"/>
            <a:ext cx="1234831" cy="1774093"/>
          </a:xfrm>
          <a:custGeom>
            <a:avLst/>
            <a:gdLst>
              <a:gd name="connsiteX0" fmla="*/ 0 w 1141046"/>
              <a:gd name="connsiteY0" fmla="*/ 0 h 1727200"/>
              <a:gd name="connsiteX1" fmla="*/ 640862 w 1141046"/>
              <a:gd name="connsiteY1" fmla="*/ 1031631 h 1727200"/>
              <a:gd name="connsiteX2" fmla="*/ 1141046 w 1141046"/>
              <a:gd name="connsiteY2" fmla="*/ 1727200 h 1727200"/>
              <a:gd name="connsiteX0" fmla="*/ 0 w 1234831"/>
              <a:gd name="connsiteY0" fmla="*/ 0 h 1774093"/>
              <a:gd name="connsiteX1" fmla="*/ 734647 w 1234831"/>
              <a:gd name="connsiteY1" fmla="*/ 1078524 h 1774093"/>
              <a:gd name="connsiteX2" fmla="*/ 1234831 w 1234831"/>
              <a:gd name="connsiteY2" fmla="*/ 1774093 h 1774093"/>
              <a:gd name="connsiteX0" fmla="*/ 0 w 1234831"/>
              <a:gd name="connsiteY0" fmla="*/ 0 h 1774093"/>
              <a:gd name="connsiteX1" fmla="*/ 765908 w 1234831"/>
              <a:gd name="connsiteY1" fmla="*/ 1062893 h 1774093"/>
              <a:gd name="connsiteX2" fmla="*/ 1234831 w 1234831"/>
              <a:gd name="connsiteY2" fmla="*/ 1774093 h 177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831" h="1774093">
                <a:moveTo>
                  <a:pt x="0" y="0"/>
                </a:moveTo>
                <a:cubicBezTo>
                  <a:pt x="225344" y="371882"/>
                  <a:pt x="560103" y="767211"/>
                  <a:pt x="765908" y="1062893"/>
                </a:cubicBezTo>
                <a:cubicBezTo>
                  <a:pt x="971713" y="1358575"/>
                  <a:pt x="1079826" y="1570242"/>
                  <a:pt x="1234831" y="17740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Freeform 35"/>
          <p:cNvSpPr/>
          <p:nvPr/>
        </p:nvSpPr>
        <p:spPr>
          <a:xfrm>
            <a:off x="10105292" y="2814335"/>
            <a:ext cx="532082" cy="1570892"/>
          </a:xfrm>
          <a:custGeom>
            <a:avLst/>
            <a:gdLst>
              <a:gd name="connsiteX0" fmla="*/ 0 w 532082"/>
              <a:gd name="connsiteY0" fmla="*/ 0 h 1570892"/>
              <a:gd name="connsiteX1" fmla="*/ 531446 w 532082"/>
              <a:gd name="connsiteY1" fmla="*/ 828430 h 1570892"/>
              <a:gd name="connsiteX2" fmla="*/ 85970 w 532082"/>
              <a:gd name="connsiteY2" fmla="*/ 1570892 h 157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82" h="1570892">
                <a:moveTo>
                  <a:pt x="0" y="0"/>
                </a:moveTo>
                <a:cubicBezTo>
                  <a:pt x="258559" y="283307"/>
                  <a:pt x="517118" y="566615"/>
                  <a:pt x="531446" y="828430"/>
                </a:cubicBezTo>
                <a:cubicBezTo>
                  <a:pt x="545774" y="1090245"/>
                  <a:pt x="315872" y="1330568"/>
                  <a:pt x="85970" y="1570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reeform 36"/>
          <p:cNvSpPr/>
          <p:nvPr/>
        </p:nvSpPr>
        <p:spPr>
          <a:xfrm>
            <a:off x="8784763" y="2882718"/>
            <a:ext cx="453307" cy="1617785"/>
          </a:xfrm>
          <a:custGeom>
            <a:avLst/>
            <a:gdLst>
              <a:gd name="connsiteX0" fmla="*/ 0 w 1367693"/>
              <a:gd name="connsiteY0" fmla="*/ 0 h 1844431"/>
              <a:gd name="connsiteX1" fmla="*/ 844062 w 1367693"/>
              <a:gd name="connsiteY1" fmla="*/ 1117600 h 1844431"/>
              <a:gd name="connsiteX2" fmla="*/ 1367693 w 1367693"/>
              <a:gd name="connsiteY2" fmla="*/ 1844431 h 1844431"/>
              <a:gd name="connsiteX0" fmla="*/ 343876 w 1711569"/>
              <a:gd name="connsiteY0" fmla="*/ 0 h 1844431"/>
              <a:gd name="connsiteX1" fmla="*/ 0 w 1711569"/>
              <a:gd name="connsiteY1" fmla="*/ 859693 h 1844431"/>
              <a:gd name="connsiteX2" fmla="*/ 1711569 w 1711569"/>
              <a:gd name="connsiteY2" fmla="*/ 1844431 h 1844431"/>
              <a:gd name="connsiteX0" fmla="*/ 343897 w 359528"/>
              <a:gd name="connsiteY0" fmla="*/ 0 h 1617785"/>
              <a:gd name="connsiteX1" fmla="*/ 21 w 359528"/>
              <a:gd name="connsiteY1" fmla="*/ 859693 h 1617785"/>
              <a:gd name="connsiteX2" fmla="*/ 359528 w 359528"/>
              <a:gd name="connsiteY2" fmla="*/ 1617785 h 1617785"/>
              <a:gd name="connsiteX0" fmla="*/ 437676 w 453307"/>
              <a:gd name="connsiteY0" fmla="*/ 0 h 1617785"/>
              <a:gd name="connsiteX1" fmla="*/ 15 w 453307"/>
              <a:gd name="connsiteY1" fmla="*/ 828431 h 1617785"/>
              <a:gd name="connsiteX2" fmla="*/ 453307 w 453307"/>
              <a:gd name="connsiteY2" fmla="*/ 1617785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307" h="1617785">
                <a:moveTo>
                  <a:pt x="437676" y="0"/>
                </a:moveTo>
                <a:cubicBezTo>
                  <a:pt x="323051" y="286564"/>
                  <a:pt x="-2590" y="558800"/>
                  <a:pt x="15" y="828431"/>
                </a:cubicBezTo>
                <a:cubicBezTo>
                  <a:pt x="2620" y="1098062"/>
                  <a:pt x="305466" y="1408072"/>
                  <a:pt x="453307" y="1617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10344472" y="3453506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b &lt; c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8202799" y="3495376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a &lt;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«Скорость света» при </a:t>
            </a:r>
            <a:r>
              <a:rPr lang="ru-RU" sz="3600" dirty="0" smtClean="0"/>
              <a:t>поиске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в массиве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Пусть АА – все программы для одновременного </a:t>
            </a:r>
            <a:r>
              <a:rPr lang="ru-RU" dirty="0" smtClean="0">
                <a:solidFill>
                  <a:schemeClr val="bg1"/>
                </a:solidFill>
              </a:rPr>
              <a:t>поиска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массиве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Докажем</a:t>
            </a:r>
            <a:r>
              <a:rPr lang="ru-RU" dirty="0" smtClean="0">
                <a:solidFill>
                  <a:schemeClr val="bg1"/>
                </a:solidFill>
              </a:rPr>
              <a:t>, что сложность по числу сравнений оптимальной программы </a:t>
            </a:r>
            <a:r>
              <a:rPr lang="en-US" dirty="0" smtClean="0">
                <a:solidFill>
                  <a:schemeClr val="bg1"/>
                </a:solidFill>
              </a:rPr>
              <a:t>3∙n/2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Приведём </a:t>
            </a:r>
            <a:r>
              <a:rPr lang="ru-RU" dirty="0" smtClean="0">
                <a:solidFill>
                  <a:schemeClr val="bg1"/>
                </a:solidFill>
              </a:rPr>
              <a:t>оптимальную программу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«Скорость света» при </a:t>
            </a:r>
            <a:r>
              <a:rPr lang="ru-RU" sz="3600" dirty="0" smtClean="0"/>
              <a:t>поиске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в массиве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</a:t>
            </a:r>
            <a:r>
              <a:rPr lang="ru-RU" dirty="0" smtClean="0"/>
              <a:t>поиска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в </a:t>
            </a:r>
            <a:r>
              <a:rPr lang="ru-RU" dirty="0" smtClean="0"/>
              <a:t>массиве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Докажем</a:t>
            </a:r>
            <a:r>
              <a:rPr lang="ru-RU" dirty="0" smtClean="0">
                <a:solidFill>
                  <a:schemeClr val="bg1"/>
                </a:solidFill>
              </a:rPr>
              <a:t>, что сложность по числу сравнений оптимальной программы </a:t>
            </a:r>
            <a:r>
              <a:rPr lang="en-US" dirty="0" smtClean="0">
                <a:solidFill>
                  <a:schemeClr val="bg1"/>
                </a:solidFill>
              </a:rPr>
              <a:t>3∙n/2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Приведём </a:t>
            </a:r>
            <a:r>
              <a:rPr lang="ru-RU" dirty="0" smtClean="0">
                <a:solidFill>
                  <a:schemeClr val="bg1"/>
                </a:solidFill>
              </a:rPr>
              <a:t>оптимальную программу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«Скорость света» при </a:t>
            </a:r>
            <a:r>
              <a:rPr lang="ru-RU" sz="3600" dirty="0" smtClean="0"/>
              <a:t>поиске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в массиве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</a:t>
            </a:r>
            <a:r>
              <a:rPr lang="ru-RU" dirty="0" smtClean="0"/>
              <a:t>поиска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в </a:t>
            </a:r>
            <a:r>
              <a:rPr lang="ru-RU" dirty="0" smtClean="0"/>
              <a:t>массиве</a:t>
            </a:r>
          </a:p>
          <a:p>
            <a:endParaRPr lang="ru-RU" dirty="0" smtClean="0"/>
          </a:p>
          <a:p>
            <a:r>
              <a:rPr lang="ru-RU" dirty="0" smtClean="0"/>
              <a:t>Докажем</a:t>
            </a:r>
            <a:r>
              <a:rPr lang="ru-RU" dirty="0" smtClean="0"/>
              <a:t>, что сложность по числу сравнений оптимальной программы </a:t>
            </a:r>
            <a:r>
              <a:rPr lang="en-US" dirty="0" smtClean="0"/>
              <a:t>3∙n/2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Приведём </a:t>
            </a:r>
            <a:r>
              <a:rPr lang="ru-RU" dirty="0" smtClean="0">
                <a:solidFill>
                  <a:schemeClr val="bg1"/>
                </a:solidFill>
              </a:rPr>
              <a:t>оптимальную программу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«Скорость света» при </a:t>
            </a:r>
            <a:r>
              <a:rPr lang="ru-RU" sz="3600" dirty="0" smtClean="0"/>
              <a:t>поиске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в массиве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</a:t>
            </a:r>
            <a:r>
              <a:rPr lang="ru-RU" dirty="0" smtClean="0"/>
              <a:t>поиска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в </a:t>
            </a:r>
            <a:r>
              <a:rPr lang="ru-RU" dirty="0" smtClean="0"/>
              <a:t>массиве</a:t>
            </a:r>
          </a:p>
          <a:p>
            <a:endParaRPr lang="ru-RU" dirty="0" smtClean="0"/>
          </a:p>
          <a:p>
            <a:r>
              <a:rPr lang="ru-RU" dirty="0" smtClean="0"/>
              <a:t>Докажем</a:t>
            </a:r>
            <a:r>
              <a:rPr lang="ru-RU" dirty="0" smtClean="0"/>
              <a:t>, что сложность по числу сравнений оптимальной программы </a:t>
            </a:r>
            <a:r>
              <a:rPr lang="en-US" dirty="0" smtClean="0"/>
              <a:t>3∙n/2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Приведём </a:t>
            </a:r>
            <a:r>
              <a:rPr lang="ru-RU" dirty="0" smtClean="0"/>
              <a:t>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6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>
                <a:solidFill>
                  <a:schemeClr val="bg1"/>
                </a:solidFill>
              </a:rPr>
              <a:t>Умножение матриц </a:t>
            </a:r>
            <a:r>
              <a:rPr lang="en-US">
                <a:solidFill>
                  <a:schemeClr val="bg1"/>
                </a:solidFill>
              </a:rPr>
              <a:t>MM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|x| = </a:t>
            </a:r>
            <a:r>
              <a:rPr lang="ru-RU" dirty="0" smtClean="0">
                <a:solidFill>
                  <a:schemeClr val="bg1"/>
                </a:solidFill>
              </a:rPr>
              <a:t>порядок матрицы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Space(MM, x) </a:t>
            </a:r>
            <a:r>
              <a:rPr lang="en-US" smtClean="0">
                <a:solidFill>
                  <a:schemeClr val="bg1"/>
                </a:solidFill>
              </a:rPr>
              <a:t>= </a:t>
            </a:r>
            <a:r>
              <a:rPr lang="ru-RU" smtClean="0">
                <a:solidFill>
                  <a:schemeClr val="bg1"/>
                </a:solidFill>
              </a:rPr>
              <a:t>3 ∙ </a:t>
            </a:r>
            <a:r>
              <a:rPr lang="en-US" smtClean="0">
                <a:solidFill>
                  <a:schemeClr val="bg1"/>
                </a:solidFill>
              </a:rPr>
              <a:t>|x|</a:t>
            </a:r>
            <a:r>
              <a:rPr lang="ru-RU" baseline="30000" smtClean="0">
                <a:solidFill>
                  <a:schemeClr val="bg1"/>
                </a:solidFill>
              </a:rPr>
              <a:t>2</a:t>
            </a:r>
            <a:endParaRPr lang="en-US" baseline="30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Time(MM, x) </a:t>
            </a:r>
            <a:r>
              <a:rPr lang="en-US" smtClean="0">
                <a:solidFill>
                  <a:schemeClr val="bg1"/>
                </a:solidFill>
              </a:rPr>
              <a:t>= </a:t>
            </a:r>
            <a:r>
              <a:rPr lang="ru-RU" smtClean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умножений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сложений </a:t>
            </a:r>
            <a:r>
              <a:rPr lang="ru-RU" smtClean="0">
                <a:solidFill>
                  <a:schemeClr val="bg1"/>
                </a:solidFill>
              </a:rPr>
              <a:t>= </a:t>
            </a:r>
            <a:r>
              <a:rPr lang="ru-RU">
                <a:solidFill>
                  <a:schemeClr val="bg1"/>
                </a:solidFill>
              </a:rPr>
              <a:t>2 ∙ </a:t>
            </a:r>
            <a:r>
              <a:rPr lang="en-US" smtClean="0">
                <a:solidFill>
                  <a:schemeClr val="bg1"/>
                </a:solidFill>
              </a:rPr>
              <a:t>|x|</a:t>
            </a:r>
            <a:r>
              <a:rPr lang="en-US" baseline="30000" smtClean="0">
                <a:solidFill>
                  <a:schemeClr val="bg1"/>
                </a:solidFill>
              </a:rPr>
              <a:t>3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Сортировка массива </a:t>
            </a:r>
            <a:r>
              <a:rPr lang="ru-RU" smtClean="0">
                <a:solidFill>
                  <a:schemeClr val="bg1"/>
                </a:solidFill>
              </a:rPr>
              <a:t>простыми вставками </a:t>
            </a:r>
            <a:r>
              <a:rPr lang="en-US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= </a:t>
            </a:r>
            <a:r>
              <a:rPr lang="ru-RU" dirty="0" smtClean="0">
                <a:solidFill>
                  <a:schemeClr val="bg1"/>
                </a:solidFill>
              </a:rPr>
              <a:t>длина массива 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Space(I, </a:t>
            </a:r>
            <a:r>
              <a:rPr lang="en-US" dirty="0">
                <a:solidFill>
                  <a:schemeClr val="bg1"/>
                </a:solidFill>
              </a:rPr>
              <a:t>x) = |x|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1 </a:t>
            </a:r>
            <a:r>
              <a:rPr lang="ru-RU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Time(I,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>
                <a:solidFill>
                  <a:schemeClr val="bg1"/>
                </a:solidFill>
              </a:rPr>
              <a:t>) = </a:t>
            </a:r>
            <a:endParaRPr lang="ru-RU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smtClean="0">
                <a:solidFill>
                  <a:schemeClr val="bg1"/>
                </a:solidFill>
              </a:rPr>
              <a:t>= </a:t>
            </a:r>
            <a:r>
              <a:rPr lang="ru-RU" sz="2300" dirty="0" smtClean="0">
                <a:solidFill>
                  <a:schemeClr val="bg1"/>
                </a:solidFill>
              </a:rPr>
              <a:t>число </a:t>
            </a:r>
            <a:r>
              <a:rPr lang="ru-RU" sz="2300" smtClean="0">
                <a:solidFill>
                  <a:schemeClr val="bg1"/>
                </a:solidFill>
              </a:rPr>
              <a:t>сравнений</a:t>
            </a:r>
            <a:r>
              <a:rPr lang="ru-RU" smtClean="0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≤ </a:t>
            </a:r>
            <a:r>
              <a:rPr lang="en-US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>
                <a:solidFill>
                  <a:schemeClr val="bg1"/>
                </a:solidFill>
              </a:rPr>
              <a:t>| </a:t>
            </a:r>
            <a:r>
              <a:rPr lang="ru-RU" smtClean="0">
                <a:solidFill>
                  <a:schemeClr val="bg1"/>
                </a:solidFill>
              </a:rPr>
              <a:t>∙ </a:t>
            </a:r>
            <a:r>
              <a:rPr lang="en-US" smtClean="0">
                <a:solidFill>
                  <a:schemeClr val="bg1"/>
                </a:solidFill>
              </a:rPr>
              <a:t>(|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1)/2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Проверка на простоту пробными делениями </a:t>
            </a:r>
            <a:r>
              <a:rPr lang="en-US" dirty="0">
                <a:solidFill>
                  <a:schemeClr val="bg1"/>
                </a:solidFill>
              </a:rPr>
              <a:t>TD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|x| </a:t>
            </a:r>
            <a:r>
              <a:rPr lang="en-US">
                <a:solidFill>
                  <a:schemeClr val="bg1"/>
                </a:solidFill>
              </a:rPr>
              <a:t>= </a:t>
            </a:r>
            <a:r>
              <a:rPr lang="ru-RU">
                <a:solidFill>
                  <a:schemeClr val="bg1"/>
                </a:solidFill>
              </a:rPr>
              <a:t>число бит в записи </a:t>
            </a:r>
            <a:r>
              <a:rPr lang="en-US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Space(TD, x) </a:t>
            </a:r>
            <a:r>
              <a:rPr lang="en-US">
                <a:solidFill>
                  <a:schemeClr val="bg1"/>
                </a:solidFill>
              </a:rPr>
              <a:t>= </a:t>
            </a:r>
            <a:r>
              <a:rPr lang="en-US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1 </a:t>
            </a:r>
            <a:r>
              <a:rPr lang="ru-RU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Time(TD, x) </a:t>
            </a:r>
            <a:r>
              <a:rPr lang="ru-RU" dirty="0">
                <a:solidFill>
                  <a:schemeClr val="bg1"/>
                </a:solidFill>
              </a:rPr>
              <a:t>= число </a:t>
            </a:r>
            <a:r>
              <a:rPr lang="ru-RU">
                <a:solidFill>
                  <a:schemeClr val="bg1"/>
                </a:solidFill>
              </a:rPr>
              <a:t>делений </a:t>
            </a:r>
            <a:r>
              <a:rPr lang="ru-RU" smtClean="0">
                <a:solidFill>
                  <a:schemeClr val="bg1"/>
                </a:solidFill>
              </a:rPr>
              <a:t>≤</a:t>
            </a:r>
            <a:endParaRPr lang="en-US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smtClean="0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x</a:t>
            </a:r>
            <a:r>
              <a:rPr lang="en-US" baseline="30000" smtClean="0">
                <a:solidFill>
                  <a:schemeClr val="bg1"/>
                </a:solidFill>
              </a:rPr>
              <a:t>1/2</a:t>
            </a:r>
            <a:r>
              <a:rPr lang="en-US" smtClean="0">
                <a:solidFill>
                  <a:schemeClr val="bg1"/>
                </a:solidFill>
              </a:rPr>
              <a:t> – 1 </a:t>
            </a:r>
            <a:r>
              <a:rPr lang="ru-RU" smtClean="0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2</a:t>
            </a:r>
            <a:r>
              <a:rPr lang="en-US" baseline="30000" smtClean="0">
                <a:solidFill>
                  <a:schemeClr val="bg1"/>
                </a:solidFill>
              </a:rPr>
              <a:t>|x|/2</a:t>
            </a:r>
            <a:r>
              <a:rPr lang="en-US">
                <a:solidFill>
                  <a:schemeClr val="bg1"/>
                </a:solidFill>
              </a:rPr>
              <a:t> – </a:t>
            </a:r>
            <a:r>
              <a:rPr lang="en-US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Достаточно следить за 4 типами элементов массива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 не участвовали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сравнениях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B = во всех сравнениях были больше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C = во </a:t>
            </a:r>
            <a:r>
              <a:rPr lang="ru-RU" dirty="0">
                <a:solidFill>
                  <a:schemeClr val="bg1"/>
                </a:solidFill>
              </a:rPr>
              <a:t>всех </a:t>
            </a:r>
            <a:r>
              <a:rPr lang="ru-RU" dirty="0" smtClean="0">
                <a:solidFill>
                  <a:schemeClr val="bg1"/>
                </a:solidFill>
              </a:rPr>
              <a:t>сравнениях были меньше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D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в одних сравнениях были больше</a:t>
            </a:r>
            <a:r>
              <a:rPr lang="ru-RU" dirty="0">
                <a:solidFill>
                  <a:schemeClr val="bg1"/>
                </a:solidFill>
              </a:rPr>
              <a:t>, а в других — </a:t>
            </a:r>
            <a:r>
              <a:rPr lang="ru-RU" dirty="0" smtClean="0">
                <a:solidFill>
                  <a:schemeClr val="bg1"/>
                </a:solidFill>
              </a:rPr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Достаточно следить за 4 типами элементов массива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A </a:t>
            </a:r>
            <a:r>
              <a:rPr lang="ru-RU" dirty="0" smtClean="0"/>
              <a:t>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B = во всех сравнениях были больше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C = во </a:t>
            </a:r>
            <a:r>
              <a:rPr lang="ru-RU" dirty="0">
                <a:solidFill>
                  <a:schemeClr val="bg1"/>
                </a:solidFill>
              </a:rPr>
              <a:t>всех </a:t>
            </a:r>
            <a:r>
              <a:rPr lang="ru-RU" dirty="0" smtClean="0">
                <a:solidFill>
                  <a:schemeClr val="bg1"/>
                </a:solidFill>
              </a:rPr>
              <a:t>сравнениях были меньше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D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в одних сравнениях были больше</a:t>
            </a:r>
            <a:r>
              <a:rPr lang="ru-RU" dirty="0">
                <a:solidFill>
                  <a:schemeClr val="bg1"/>
                </a:solidFill>
              </a:rPr>
              <a:t>, а в других — </a:t>
            </a:r>
            <a:r>
              <a:rPr lang="ru-RU" dirty="0" smtClean="0">
                <a:solidFill>
                  <a:schemeClr val="bg1"/>
                </a:solidFill>
              </a:rPr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6282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Достаточно следить за 4 типами элементов массива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A </a:t>
            </a:r>
            <a:r>
              <a:rPr lang="ru-RU" dirty="0" smtClean="0"/>
              <a:t>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r>
              <a:rPr lang="ru-RU" dirty="0" smtClean="0"/>
              <a:t>B = во всех сравнениях были больше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C = во </a:t>
            </a:r>
            <a:r>
              <a:rPr lang="ru-RU" dirty="0">
                <a:solidFill>
                  <a:schemeClr val="bg1"/>
                </a:solidFill>
              </a:rPr>
              <a:t>всех </a:t>
            </a:r>
            <a:r>
              <a:rPr lang="ru-RU" dirty="0" smtClean="0">
                <a:solidFill>
                  <a:schemeClr val="bg1"/>
                </a:solidFill>
              </a:rPr>
              <a:t>сравнениях были меньше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D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в одних сравнениях были больше</a:t>
            </a:r>
            <a:r>
              <a:rPr lang="ru-RU" dirty="0">
                <a:solidFill>
                  <a:schemeClr val="bg1"/>
                </a:solidFill>
              </a:rPr>
              <a:t>, а в других — </a:t>
            </a:r>
            <a:r>
              <a:rPr lang="ru-RU" dirty="0" smtClean="0">
                <a:solidFill>
                  <a:schemeClr val="bg1"/>
                </a:solidFill>
              </a:rPr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5019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Достаточно следить за 4 типами элементов массива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A </a:t>
            </a:r>
            <a:r>
              <a:rPr lang="ru-RU" dirty="0" smtClean="0"/>
              <a:t>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r>
              <a:rPr lang="ru-RU" dirty="0" smtClean="0"/>
              <a:t>B = во всех сравнениях были больше</a:t>
            </a:r>
          </a:p>
          <a:p>
            <a:r>
              <a:rPr lang="ru-RU" dirty="0" smtClean="0"/>
              <a:t>C = во </a:t>
            </a:r>
            <a:r>
              <a:rPr lang="ru-RU" dirty="0"/>
              <a:t>всех </a:t>
            </a:r>
            <a:r>
              <a:rPr lang="ru-RU" dirty="0" smtClean="0"/>
              <a:t>сравнениях были меньше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D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в одних сравнениях были больше</a:t>
            </a:r>
            <a:r>
              <a:rPr lang="ru-RU" dirty="0">
                <a:solidFill>
                  <a:schemeClr val="bg1"/>
                </a:solidFill>
              </a:rPr>
              <a:t>, а в других — </a:t>
            </a:r>
            <a:r>
              <a:rPr lang="ru-RU" dirty="0" smtClean="0">
                <a:solidFill>
                  <a:schemeClr val="bg1"/>
                </a:solidFill>
              </a:rPr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18503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Достаточно следить за 4 типами элементов массива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A </a:t>
            </a:r>
            <a:r>
              <a:rPr lang="ru-RU" dirty="0" smtClean="0"/>
              <a:t>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r>
              <a:rPr lang="ru-RU" dirty="0" smtClean="0"/>
              <a:t>B = во всех сравнениях были больше</a:t>
            </a:r>
          </a:p>
          <a:p>
            <a:r>
              <a:rPr lang="ru-RU" dirty="0" smtClean="0"/>
              <a:t>C = во </a:t>
            </a:r>
            <a:r>
              <a:rPr lang="ru-RU" dirty="0"/>
              <a:t>всех </a:t>
            </a:r>
            <a:r>
              <a:rPr lang="ru-RU" dirty="0" smtClean="0"/>
              <a:t>сравнениях были меньше</a:t>
            </a:r>
          </a:p>
          <a:p>
            <a:r>
              <a:rPr lang="ru-RU" dirty="0" smtClean="0"/>
              <a:t>D </a:t>
            </a:r>
            <a:r>
              <a:rPr lang="ru-RU" dirty="0"/>
              <a:t>=</a:t>
            </a:r>
            <a:r>
              <a:rPr lang="ru-RU" dirty="0" smtClean="0"/>
              <a:t> в одних сравнениях 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1094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Пусть λ(a, b, c) = </a:t>
            </a:r>
            <a:r>
              <a:rPr lang="ru-RU" sz="2400" dirty="0" smtClean="0">
                <a:solidFill>
                  <a:schemeClr val="bg1"/>
                </a:solidFill>
              </a:rPr>
              <a:t>3 ∙ a/2 </a:t>
            </a:r>
            <a:r>
              <a:rPr lang="ru-RU" sz="2400" dirty="0" smtClean="0">
                <a:solidFill>
                  <a:schemeClr val="bg1"/>
                </a:solidFill>
              </a:rPr>
              <a:t>+ b + c − 2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a, b и c -- число элементов в A, B и C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Начинаем </a:t>
            </a:r>
            <a:r>
              <a:rPr lang="ru-RU" sz="2400" dirty="0">
                <a:solidFill>
                  <a:schemeClr val="bg1"/>
                </a:solidFill>
              </a:rPr>
              <a:t>с </a:t>
            </a:r>
            <a:r>
              <a:rPr lang="ru-RU" sz="2400" dirty="0" smtClean="0">
                <a:solidFill>
                  <a:schemeClr val="bg1"/>
                </a:solidFill>
              </a:rPr>
              <a:t>λ(n</a:t>
            </a:r>
            <a:r>
              <a:rPr lang="ru-RU" sz="2400" dirty="0">
                <a:solidFill>
                  <a:schemeClr val="bg1"/>
                </a:solidFill>
              </a:rPr>
              <a:t>, 0, </a:t>
            </a:r>
            <a:r>
              <a:rPr lang="ru-RU" sz="2400" dirty="0" smtClean="0">
                <a:solidFill>
                  <a:schemeClr val="bg1"/>
                </a:solidFill>
              </a:rPr>
              <a:t>0) </a:t>
            </a:r>
            <a:r>
              <a:rPr lang="ru-RU" sz="2400" dirty="0">
                <a:solidFill>
                  <a:schemeClr val="bg1"/>
                </a:solidFill>
              </a:rPr>
              <a:t>=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n/2-2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Заканчиваем </a:t>
            </a:r>
            <a:r>
              <a:rPr lang="ru-RU" sz="2400" dirty="0" smtClean="0">
                <a:solidFill>
                  <a:schemeClr val="bg1"/>
                </a:solidFill>
              </a:rPr>
              <a:t>λ(0</a:t>
            </a:r>
            <a:r>
              <a:rPr lang="ru-RU" sz="2400" dirty="0">
                <a:solidFill>
                  <a:schemeClr val="bg1"/>
                </a:solidFill>
              </a:rPr>
              <a:t>, 1, </a:t>
            </a:r>
            <a:r>
              <a:rPr lang="ru-RU" sz="2400" dirty="0" smtClean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= 0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 </a:t>
            </a:r>
            <a:r>
              <a:rPr lang="ru-RU" sz="2400" dirty="0">
                <a:solidFill>
                  <a:schemeClr val="bg1"/>
                </a:solidFill>
              </a:rPr>
              <a:t>движении в дереве трасс исполнения от </a:t>
            </a:r>
            <a:r>
              <a:rPr lang="ru-RU" sz="2400" dirty="0" smtClean="0">
                <a:solidFill>
                  <a:schemeClr val="bg1"/>
                </a:solidFill>
              </a:rPr>
              <a:t>корня к самому глубокому листу λ уменьшается </a:t>
            </a:r>
            <a:r>
              <a:rPr lang="ru-RU" sz="2400" dirty="0">
                <a:solidFill>
                  <a:schemeClr val="bg1"/>
                </a:solidFill>
              </a:rPr>
              <a:t>не более, чем на </a:t>
            </a:r>
            <a:r>
              <a:rPr lang="ru-RU" sz="2400" dirty="0" smtClean="0">
                <a:solidFill>
                  <a:schemeClr val="bg1"/>
                </a:solidFill>
              </a:rPr>
              <a:t>1 – см. таблицу справа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в худшем случае требуется не </a:t>
            </a:r>
            <a:r>
              <a:rPr lang="ru-RU" sz="2400" dirty="0">
                <a:solidFill>
                  <a:schemeClr val="bg1"/>
                </a:solidFill>
              </a:rPr>
              <a:t>менее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сравнений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</a:t>
            </a:r>
            <a:r>
              <a:rPr lang="ru-RU" sz="2400" dirty="0" smtClean="0"/>
              <a:t>3 ∙ a/2 </a:t>
            </a:r>
            <a:r>
              <a:rPr lang="ru-RU" sz="2400" dirty="0" smtClean="0"/>
              <a:t>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Начинаем </a:t>
            </a:r>
            <a:r>
              <a:rPr lang="ru-RU" sz="2400" dirty="0">
                <a:solidFill>
                  <a:schemeClr val="bg1"/>
                </a:solidFill>
              </a:rPr>
              <a:t>с </a:t>
            </a:r>
            <a:r>
              <a:rPr lang="ru-RU" sz="2400" dirty="0" smtClean="0">
                <a:solidFill>
                  <a:schemeClr val="bg1"/>
                </a:solidFill>
              </a:rPr>
              <a:t>λ(n</a:t>
            </a:r>
            <a:r>
              <a:rPr lang="ru-RU" sz="2400" dirty="0">
                <a:solidFill>
                  <a:schemeClr val="bg1"/>
                </a:solidFill>
              </a:rPr>
              <a:t>, 0, </a:t>
            </a:r>
            <a:r>
              <a:rPr lang="ru-RU" sz="2400" dirty="0" smtClean="0">
                <a:solidFill>
                  <a:schemeClr val="bg1"/>
                </a:solidFill>
              </a:rPr>
              <a:t>0) </a:t>
            </a:r>
            <a:r>
              <a:rPr lang="ru-RU" sz="2400" dirty="0">
                <a:solidFill>
                  <a:schemeClr val="bg1"/>
                </a:solidFill>
              </a:rPr>
              <a:t>=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n/2-2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Заканчиваем </a:t>
            </a:r>
            <a:r>
              <a:rPr lang="ru-RU" sz="2400" dirty="0" smtClean="0">
                <a:solidFill>
                  <a:schemeClr val="bg1"/>
                </a:solidFill>
              </a:rPr>
              <a:t>λ(0</a:t>
            </a:r>
            <a:r>
              <a:rPr lang="ru-RU" sz="2400" dirty="0">
                <a:solidFill>
                  <a:schemeClr val="bg1"/>
                </a:solidFill>
              </a:rPr>
              <a:t>, 1, </a:t>
            </a:r>
            <a:r>
              <a:rPr lang="ru-RU" sz="2400" dirty="0" smtClean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= 0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 </a:t>
            </a:r>
            <a:r>
              <a:rPr lang="ru-RU" sz="2400" dirty="0">
                <a:solidFill>
                  <a:schemeClr val="bg1"/>
                </a:solidFill>
              </a:rPr>
              <a:t>движении в дереве трасс исполнения от </a:t>
            </a:r>
            <a:r>
              <a:rPr lang="ru-RU" sz="2400" dirty="0" smtClean="0">
                <a:solidFill>
                  <a:schemeClr val="bg1"/>
                </a:solidFill>
              </a:rPr>
              <a:t>корня к самому глубокому листу λ уменьшается </a:t>
            </a:r>
            <a:r>
              <a:rPr lang="ru-RU" sz="2400" dirty="0">
                <a:solidFill>
                  <a:schemeClr val="bg1"/>
                </a:solidFill>
              </a:rPr>
              <a:t>не более, чем на </a:t>
            </a:r>
            <a:r>
              <a:rPr lang="ru-RU" sz="2400" dirty="0" smtClean="0">
                <a:solidFill>
                  <a:schemeClr val="bg1"/>
                </a:solidFill>
              </a:rPr>
              <a:t>1 – см. таблицу справа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в худшем случае требуется не </a:t>
            </a:r>
            <a:r>
              <a:rPr lang="ru-RU" sz="2400" dirty="0">
                <a:solidFill>
                  <a:schemeClr val="bg1"/>
                </a:solidFill>
              </a:rPr>
              <a:t>менее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сравнений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</a:t>
            </a:r>
            <a:r>
              <a:rPr lang="ru-RU" sz="2400" dirty="0" smtClean="0"/>
              <a:t>3 ∙ a/2 </a:t>
            </a:r>
            <a:r>
              <a:rPr lang="ru-RU" sz="2400" dirty="0" smtClean="0"/>
              <a:t>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</a:t>
            </a:r>
            <a:r>
              <a:rPr lang="ru-RU" sz="2400" dirty="0"/>
              <a:t>3 ∙ 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Заканчиваем </a:t>
            </a:r>
            <a:r>
              <a:rPr lang="ru-RU" sz="2400" dirty="0" smtClean="0">
                <a:solidFill>
                  <a:schemeClr val="bg1"/>
                </a:solidFill>
              </a:rPr>
              <a:t>λ(0</a:t>
            </a:r>
            <a:r>
              <a:rPr lang="ru-RU" sz="2400" dirty="0">
                <a:solidFill>
                  <a:schemeClr val="bg1"/>
                </a:solidFill>
              </a:rPr>
              <a:t>, 1, </a:t>
            </a:r>
            <a:r>
              <a:rPr lang="ru-RU" sz="2400" dirty="0" smtClean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= 0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 </a:t>
            </a:r>
            <a:r>
              <a:rPr lang="ru-RU" sz="2400" dirty="0">
                <a:solidFill>
                  <a:schemeClr val="bg1"/>
                </a:solidFill>
              </a:rPr>
              <a:t>движении в дереве трасс исполнения от </a:t>
            </a:r>
            <a:r>
              <a:rPr lang="ru-RU" sz="2400" dirty="0" smtClean="0">
                <a:solidFill>
                  <a:schemeClr val="bg1"/>
                </a:solidFill>
              </a:rPr>
              <a:t>корня к самому глубокому листу λ уменьшается </a:t>
            </a:r>
            <a:r>
              <a:rPr lang="ru-RU" sz="2400" dirty="0">
                <a:solidFill>
                  <a:schemeClr val="bg1"/>
                </a:solidFill>
              </a:rPr>
              <a:t>не более, чем на </a:t>
            </a:r>
            <a:r>
              <a:rPr lang="ru-RU" sz="2400" dirty="0" smtClean="0">
                <a:solidFill>
                  <a:schemeClr val="bg1"/>
                </a:solidFill>
              </a:rPr>
              <a:t>1 – см. таблицу справа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в худшем случае требуется не </a:t>
            </a:r>
            <a:r>
              <a:rPr lang="ru-RU" sz="2400" dirty="0">
                <a:solidFill>
                  <a:schemeClr val="bg1"/>
                </a:solidFill>
              </a:rPr>
              <a:t>менее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сравнений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</a:t>
            </a:r>
            <a:r>
              <a:rPr lang="ru-RU" sz="2400" dirty="0" smtClean="0"/>
              <a:t>3 ∙ a/2 </a:t>
            </a:r>
            <a:r>
              <a:rPr lang="ru-RU" sz="2400" dirty="0" smtClean="0"/>
              <a:t>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</a:t>
            </a:r>
            <a:r>
              <a:rPr lang="ru-RU" sz="2400" dirty="0"/>
              <a:t>3 ∙ 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При </a:t>
            </a:r>
            <a:r>
              <a:rPr lang="ru-RU" sz="2400" dirty="0">
                <a:solidFill>
                  <a:schemeClr val="bg1"/>
                </a:solidFill>
              </a:rPr>
              <a:t>движении в дереве трасс исполнения от </a:t>
            </a:r>
            <a:r>
              <a:rPr lang="ru-RU" sz="2400" dirty="0" smtClean="0">
                <a:solidFill>
                  <a:schemeClr val="bg1"/>
                </a:solidFill>
              </a:rPr>
              <a:t>корня к самому глубокому листу λ уменьшается </a:t>
            </a:r>
            <a:r>
              <a:rPr lang="ru-RU" sz="2400" dirty="0">
                <a:solidFill>
                  <a:schemeClr val="bg1"/>
                </a:solidFill>
              </a:rPr>
              <a:t>не более, чем на </a:t>
            </a:r>
            <a:r>
              <a:rPr lang="ru-RU" sz="2400" dirty="0" smtClean="0">
                <a:solidFill>
                  <a:schemeClr val="bg1"/>
                </a:solidFill>
              </a:rPr>
              <a:t>1 – см. таблицу справа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в худшем случае требуется не </a:t>
            </a:r>
            <a:r>
              <a:rPr lang="ru-RU" sz="2400" dirty="0">
                <a:solidFill>
                  <a:schemeClr val="bg1"/>
                </a:solidFill>
              </a:rPr>
              <a:t>менее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сравнений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</a:t>
            </a:r>
            <a:r>
              <a:rPr lang="ru-RU" sz="2400" dirty="0" smtClean="0"/>
              <a:t>3 ∙ a/2 </a:t>
            </a:r>
            <a:r>
              <a:rPr lang="ru-RU" sz="2400" dirty="0" smtClean="0"/>
              <a:t>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</a:t>
            </a:r>
            <a:r>
              <a:rPr lang="ru-RU" sz="2400" dirty="0"/>
              <a:t>3 ∙ 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движении в дереве трасс исполнения от </a:t>
            </a:r>
            <a:r>
              <a:rPr lang="ru-RU" sz="2400" dirty="0" smtClean="0"/>
              <a:t>корня к самому глубокому листу λ уменьшается </a:t>
            </a:r>
            <a:r>
              <a:rPr lang="ru-RU" sz="2400" dirty="0"/>
              <a:t>не более, чем на </a:t>
            </a:r>
            <a:r>
              <a:rPr lang="ru-RU" sz="2400" dirty="0" smtClean="0"/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 – см. таблицу справа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в худшем случае требуется не </a:t>
            </a:r>
            <a:r>
              <a:rPr lang="ru-RU" sz="2400" dirty="0">
                <a:solidFill>
                  <a:schemeClr val="bg1"/>
                </a:solidFill>
              </a:rPr>
              <a:t>менее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сравнений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/>
              <a:t>MM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|x| = </a:t>
            </a:r>
            <a:r>
              <a:rPr lang="ru-RU" dirty="0" smtClean="0">
                <a:solidFill>
                  <a:schemeClr val="bg1"/>
                </a:solidFill>
              </a:rPr>
              <a:t>порядок матрицы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Space(MM, x) = </a:t>
            </a:r>
            <a:r>
              <a:rPr lang="ru-RU" dirty="0" smtClean="0">
                <a:solidFill>
                  <a:schemeClr val="bg1"/>
                </a:solidFill>
              </a:rPr>
              <a:t>3 ∙ </a:t>
            </a:r>
            <a:r>
              <a:rPr lang="en-US" dirty="0" smtClean="0">
                <a:solidFill>
                  <a:schemeClr val="bg1"/>
                </a:solidFill>
              </a:rPr>
              <a:t>|x|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baseline="30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Time(MM, x) = </a:t>
            </a:r>
            <a:r>
              <a:rPr lang="ru-RU" dirty="0" smtClean="0">
                <a:solidFill>
                  <a:schemeClr val="bg1"/>
                </a:solidFill>
              </a:rPr>
              <a:t>число умножений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сложений = </a:t>
            </a:r>
            <a:r>
              <a:rPr lang="ru-RU" dirty="0">
                <a:solidFill>
                  <a:schemeClr val="bg1"/>
                </a:solidFill>
              </a:rPr>
              <a:t>2 ∙ </a:t>
            </a:r>
            <a:r>
              <a:rPr lang="en-US" dirty="0" smtClean="0">
                <a:solidFill>
                  <a:schemeClr val="bg1"/>
                </a:solidFill>
              </a:rPr>
              <a:t>|x|</a:t>
            </a:r>
            <a:r>
              <a:rPr lang="en-US" baseline="30000" dirty="0" smtClean="0">
                <a:solidFill>
                  <a:schemeClr val="bg1"/>
                </a:solidFill>
              </a:rPr>
              <a:t>3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Сортировка массива простыми вставками </a:t>
            </a:r>
            <a:r>
              <a:rPr lang="en-US" dirty="0"/>
              <a:t>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= </a:t>
            </a:r>
            <a:r>
              <a:rPr lang="ru-RU" dirty="0" smtClean="0">
                <a:solidFill>
                  <a:schemeClr val="bg1"/>
                </a:solidFill>
              </a:rPr>
              <a:t>длина массива 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Space(I, </a:t>
            </a:r>
            <a:r>
              <a:rPr lang="en-US" dirty="0">
                <a:solidFill>
                  <a:schemeClr val="bg1"/>
                </a:solidFill>
              </a:rPr>
              <a:t>x) = |x|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Time(I, </a:t>
            </a:r>
            <a:r>
              <a:rPr lang="en-US" dirty="0">
                <a:solidFill>
                  <a:schemeClr val="bg1"/>
                </a:solidFill>
              </a:rPr>
              <a:t>x) = </a:t>
            </a:r>
            <a:endParaRPr lang="ru-RU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sz="2300" dirty="0" smtClean="0">
                <a:solidFill>
                  <a:schemeClr val="bg1"/>
                </a:solidFill>
              </a:rPr>
              <a:t>число сравнений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ru-RU" dirty="0" smtClean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(|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 в записи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Space(TD, x) =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Time(TD, x) </a:t>
            </a:r>
            <a:r>
              <a:rPr lang="ru-RU" dirty="0">
                <a:solidFill>
                  <a:schemeClr val="bg1"/>
                </a:solidFill>
              </a:rPr>
              <a:t>= число делений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r>
              <a:rPr lang="en-US" baseline="30000" dirty="0" smtClean="0">
                <a:solidFill>
                  <a:schemeClr val="bg1"/>
                </a:solidFill>
              </a:rPr>
              <a:t>1/2</a:t>
            </a:r>
            <a:r>
              <a:rPr lang="en-US" dirty="0" smtClean="0">
                <a:solidFill>
                  <a:schemeClr val="bg1"/>
                </a:solidFill>
              </a:rPr>
              <a:t> – 1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r>
              <a:rPr lang="en-US" baseline="30000" dirty="0" smtClean="0">
                <a:solidFill>
                  <a:schemeClr val="bg1"/>
                </a:solidFill>
              </a:rPr>
              <a:t>|x|/2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0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</a:t>
            </a:r>
            <a:r>
              <a:rPr lang="ru-RU" sz="2400" dirty="0" smtClean="0"/>
              <a:t>3 ∙ a/2 </a:t>
            </a:r>
            <a:r>
              <a:rPr lang="ru-RU" sz="2400" dirty="0" smtClean="0"/>
              <a:t>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</a:t>
            </a:r>
            <a:r>
              <a:rPr lang="ru-RU" sz="2400" dirty="0"/>
              <a:t>3 ∙ 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движении в дереве трасс исполнения от </a:t>
            </a:r>
            <a:r>
              <a:rPr lang="ru-RU" sz="2400" dirty="0" smtClean="0"/>
              <a:t>корня к самому глубокому листу λ уменьшается </a:t>
            </a:r>
            <a:r>
              <a:rPr lang="ru-RU" sz="2400" dirty="0"/>
              <a:t>не более, чем на </a:t>
            </a:r>
            <a:r>
              <a:rPr lang="ru-RU" sz="2400" dirty="0" smtClean="0"/>
              <a:t>1 </a:t>
            </a:r>
            <a:r>
              <a:rPr lang="ru-RU" sz="2400" dirty="0" smtClean="0">
                <a:solidFill>
                  <a:schemeClr val="bg1"/>
                </a:solidFill>
              </a:rPr>
              <a:t>– см. таблицу справа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в худшем случае требуется не </a:t>
            </a:r>
            <a:r>
              <a:rPr lang="ru-RU" sz="2400" dirty="0">
                <a:solidFill>
                  <a:schemeClr val="bg1"/>
                </a:solidFill>
              </a:rPr>
              <a:t>менее </a:t>
            </a:r>
            <a:r>
              <a:rPr lang="ru-RU" sz="2400" dirty="0">
                <a:solidFill>
                  <a:schemeClr val="bg1"/>
                </a:solidFill>
              </a:rPr>
              <a:t>3 ∙ </a:t>
            </a:r>
            <a:r>
              <a:rPr lang="en-US" sz="2400" dirty="0" smtClean="0">
                <a:solidFill>
                  <a:schemeClr val="bg1"/>
                </a:solidFill>
              </a:rPr>
              <a:t>n/2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 сравнений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733598"/>
              </p:ext>
            </p:extLst>
          </p:nvPr>
        </p:nvGraphicFramePr>
        <p:xfrm>
          <a:off x="6197600" y="1600207"/>
          <a:ext cx="5384799" cy="45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5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301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err="1" smtClean="0">
                          <a:latin typeface="+mn-lt"/>
                        </a:rPr>
                        <a:t>Сравне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(</a:t>
                      </a:r>
                      <a:r>
                        <a:rPr lang="en-US" sz="1800" i="0" dirty="0" smtClean="0">
                          <a:latin typeface="+mn-lt"/>
                        </a:rPr>
                        <a:t>a, b, c, d</a:t>
                      </a:r>
                      <a:r>
                        <a:rPr lang="ru-RU" sz="1800" i="0" dirty="0" smtClean="0">
                          <a:latin typeface="+mn-lt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Измене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r>
                        <a:rPr lang="ru-RU" sz="1800" i="0" dirty="0" smtClean="0">
                          <a:latin typeface="+mn-lt"/>
                        </a:rPr>
                        <a:t> λ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АА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(a−1,b,c+1,d) | (a−1,b,c,d+1)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b="0" i="0" u="none" strike="noStrike" baseline="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-1/2 |-1/2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-2</a:t>
                      </a:r>
                      <a:r>
                        <a:rPr lang="en-US" sz="1800" i="0" dirty="0" smtClean="0">
                          <a:latin typeface="+mn-lt"/>
                        </a:rPr>
                        <a:t>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DD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4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меняет одно сравнение?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</a:t>
            </a:r>
            <a:r>
              <a:rPr lang="ru-RU" sz="2400" dirty="0" smtClean="0"/>
              <a:t>3 ∙ a/2 </a:t>
            </a:r>
            <a:r>
              <a:rPr lang="ru-RU" sz="2400" dirty="0" smtClean="0"/>
              <a:t>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</a:t>
            </a:r>
            <a:r>
              <a:rPr lang="ru-RU" sz="2400" dirty="0"/>
              <a:t>3 ∙ 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движении в дереве трасс исполнения от </a:t>
            </a:r>
            <a:r>
              <a:rPr lang="ru-RU" sz="2400" dirty="0" smtClean="0"/>
              <a:t>корня к самому глубокому листу λ уменьшается </a:t>
            </a:r>
            <a:r>
              <a:rPr lang="ru-RU" sz="2400" dirty="0"/>
              <a:t>не более, чем на </a:t>
            </a:r>
            <a:r>
              <a:rPr lang="ru-RU" sz="2400" dirty="0" smtClean="0"/>
              <a:t>1</a:t>
            </a:r>
          </a:p>
          <a:p>
            <a:endParaRPr lang="ru-RU" sz="2400" dirty="0" smtClean="0"/>
          </a:p>
          <a:p>
            <a:r>
              <a:rPr lang="ru-RU" sz="2400" dirty="0" smtClean="0"/>
              <a:t>Следовательно</a:t>
            </a:r>
            <a:r>
              <a:rPr lang="ru-RU" sz="2400" dirty="0" smtClean="0"/>
              <a:t>, в худшем случае требуется не </a:t>
            </a:r>
            <a:r>
              <a:rPr lang="ru-RU" sz="2400" dirty="0"/>
              <a:t>менее </a:t>
            </a:r>
            <a:r>
              <a:rPr lang="ru-RU" sz="2400" dirty="0"/>
              <a:t>3 ∙ </a:t>
            </a:r>
            <a:r>
              <a:rPr lang="en-US" sz="2400" dirty="0" smtClean="0"/>
              <a:t>n/2</a:t>
            </a:r>
            <a:r>
              <a:rPr lang="ru-RU" sz="2400" dirty="0" smtClean="0"/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en-US" sz="2400" dirty="0" smtClean="0"/>
              <a:t>2</a:t>
            </a:r>
            <a:r>
              <a:rPr lang="ru-RU" sz="2400" dirty="0" smtClean="0"/>
              <a:t> сравнений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733598"/>
              </p:ext>
            </p:extLst>
          </p:nvPr>
        </p:nvGraphicFramePr>
        <p:xfrm>
          <a:off x="6197600" y="1600207"/>
          <a:ext cx="5384799" cy="45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5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301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err="1" smtClean="0">
                          <a:latin typeface="+mn-lt"/>
                        </a:rPr>
                        <a:t>Сравне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(</a:t>
                      </a:r>
                      <a:r>
                        <a:rPr lang="en-US" sz="1800" i="0" dirty="0" smtClean="0">
                          <a:latin typeface="+mn-lt"/>
                        </a:rPr>
                        <a:t>a, b, c, d</a:t>
                      </a:r>
                      <a:r>
                        <a:rPr lang="ru-RU" sz="1800" i="0" dirty="0" smtClean="0">
                          <a:latin typeface="+mn-lt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Измене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r>
                        <a:rPr lang="ru-RU" sz="1800" i="0" dirty="0" smtClean="0">
                          <a:latin typeface="+mn-lt"/>
                        </a:rPr>
                        <a:t> λ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АА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(a−1,b,c+1,d) | (a−1,b,c,d+1)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b="0" i="0" u="none" strike="noStrike" baseline="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-1/2 |-1/2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-2</a:t>
                      </a:r>
                      <a:r>
                        <a:rPr lang="en-US" sz="1800" i="0" dirty="0" smtClean="0">
                          <a:latin typeface="+mn-lt"/>
                        </a:rPr>
                        <a:t>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DD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Дан массив 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..., x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нечётно, то продублируем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Образуем </a:t>
            </a:r>
            <a:r>
              <a:rPr lang="ru-RU" dirty="0" smtClean="0">
                <a:solidFill>
                  <a:schemeClr val="bg1"/>
                </a:solidFill>
              </a:rPr>
              <a:t>пары 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; …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</a:t>
            </a:r>
            <a:r>
              <a:rPr lang="ru-RU" dirty="0" smtClean="0">
                <a:solidFill>
                  <a:schemeClr val="bg1"/>
                </a:solidFill>
              </a:rPr>
              <a:t>айдём в </a:t>
            </a:r>
            <a:r>
              <a:rPr lang="ru-RU" dirty="0" smtClean="0">
                <a:solidFill>
                  <a:schemeClr val="bg1"/>
                </a:solidFill>
              </a:rPr>
              <a:t>каждой паре </a:t>
            </a:r>
            <a:r>
              <a:rPr lang="ru-RU" dirty="0" smtClean="0">
                <a:solidFill>
                  <a:schemeClr val="bg1"/>
                </a:solidFill>
              </a:rPr>
              <a:t>минимум m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максимум </a:t>
            </a:r>
            <a:r>
              <a:rPr lang="ru-RU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k 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endParaRPr lang="ru-RU" baseline="-25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нечётно, то продублируем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Образуем </a:t>
            </a:r>
            <a:r>
              <a:rPr lang="ru-RU" dirty="0" smtClean="0">
                <a:solidFill>
                  <a:schemeClr val="bg1"/>
                </a:solidFill>
              </a:rPr>
              <a:t>пары 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; …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</a:t>
            </a:r>
            <a:r>
              <a:rPr lang="ru-RU" dirty="0" smtClean="0">
                <a:solidFill>
                  <a:schemeClr val="bg1"/>
                </a:solidFill>
              </a:rPr>
              <a:t>айдём в </a:t>
            </a:r>
            <a:r>
              <a:rPr lang="ru-RU" dirty="0" smtClean="0">
                <a:solidFill>
                  <a:schemeClr val="bg1"/>
                </a:solidFill>
              </a:rPr>
              <a:t>каждой паре </a:t>
            </a:r>
            <a:r>
              <a:rPr lang="ru-RU" dirty="0" smtClean="0">
                <a:solidFill>
                  <a:schemeClr val="bg1"/>
                </a:solidFill>
              </a:rPr>
              <a:t>минимум m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максимум </a:t>
            </a:r>
            <a:r>
              <a:rPr lang="ru-RU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k 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endParaRPr lang="ru-RU" baseline="-25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нечётно, то продублируем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ru-RU" baseline="-25000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Образуем </a:t>
            </a:r>
            <a:r>
              <a:rPr lang="ru-RU" dirty="0" smtClean="0">
                <a:solidFill>
                  <a:schemeClr val="bg1"/>
                </a:solidFill>
              </a:rPr>
              <a:t>пары 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; …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</a:t>
            </a:r>
            <a:r>
              <a:rPr lang="ru-RU" dirty="0" smtClean="0">
                <a:solidFill>
                  <a:schemeClr val="bg1"/>
                </a:solidFill>
              </a:rPr>
              <a:t>айдём в </a:t>
            </a:r>
            <a:r>
              <a:rPr lang="ru-RU" dirty="0" smtClean="0">
                <a:solidFill>
                  <a:schemeClr val="bg1"/>
                </a:solidFill>
              </a:rPr>
              <a:t>каждой паре </a:t>
            </a:r>
            <a:r>
              <a:rPr lang="ru-RU" dirty="0" smtClean="0">
                <a:solidFill>
                  <a:schemeClr val="bg1"/>
                </a:solidFill>
              </a:rPr>
              <a:t>минимум m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максимум </a:t>
            </a:r>
            <a:r>
              <a:rPr lang="ru-RU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k 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endParaRPr lang="ru-RU" baseline="-25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нечётно, то продублируем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ru-RU" baseline="-25000" dirty="0" smtClean="0"/>
          </a:p>
          <a:p>
            <a:r>
              <a:rPr lang="ru-RU" dirty="0" smtClean="0"/>
              <a:t>Образуем </a:t>
            </a:r>
            <a:r>
              <a:rPr lang="ru-RU" dirty="0" smtClean="0"/>
              <a:t>пары x</a:t>
            </a:r>
            <a:r>
              <a:rPr lang="en-US" baseline="-25000" dirty="0" smtClean="0"/>
              <a:t>1</a:t>
            </a:r>
            <a:r>
              <a:rPr lang="ru-RU" dirty="0" smtClean="0"/>
              <a:t>, x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baseline="-25000" dirty="0" smtClean="0"/>
              <a:t>3</a:t>
            </a:r>
            <a:r>
              <a:rPr lang="ru-RU" dirty="0" smtClean="0"/>
              <a:t>, x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Н</a:t>
            </a:r>
            <a:r>
              <a:rPr lang="ru-RU" dirty="0" smtClean="0">
                <a:solidFill>
                  <a:schemeClr val="bg1"/>
                </a:solidFill>
              </a:rPr>
              <a:t>айдём в </a:t>
            </a:r>
            <a:r>
              <a:rPr lang="ru-RU" dirty="0" smtClean="0">
                <a:solidFill>
                  <a:schemeClr val="bg1"/>
                </a:solidFill>
              </a:rPr>
              <a:t>каждой паре </a:t>
            </a:r>
            <a:r>
              <a:rPr lang="ru-RU" dirty="0" smtClean="0">
                <a:solidFill>
                  <a:schemeClr val="bg1"/>
                </a:solidFill>
              </a:rPr>
              <a:t>минимум m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максимум </a:t>
            </a:r>
            <a:r>
              <a:rPr lang="ru-RU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k 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endParaRPr lang="ru-RU" baseline="-25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нечётно, то продублируем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ru-RU" baseline="-25000" dirty="0" smtClean="0"/>
          </a:p>
          <a:p>
            <a:r>
              <a:rPr lang="ru-RU" dirty="0" smtClean="0"/>
              <a:t>Образуем </a:t>
            </a:r>
            <a:r>
              <a:rPr lang="ru-RU" dirty="0" smtClean="0"/>
              <a:t>пары x</a:t>
            </a:r>
            <a:r>
              <a:rPr lang="en-US" baseline="-25000" dirty="0" smtClean="0"/>
              <a:t>1</a:t>
            </a:r>
            <a:r>
              <a:rPr lang="ru-RU" dirty="0" smtClean="0"/>
              <a:t>, x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baseline="-25000" dirty="0" smtClean="0"/>
              <a:t>3</a:t>
            </a:r>
            <a:r>
              <a:rPr lang="ru-RU" dirty="0" smtClean="0"/>
              <a:t>, x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/>
              <a:t>Н</a:t>
            </a:r>
            <a:r>
              <a:rPr lang="ru-RU" dirty="0" smtClean="0"/>
              <a:t>айдём в </a:t>
            </a:r>
            <a:r>
              <a:rPr lang="ru-RU" dirty="0" smtClean="0"/>
              <a:t>каждой паре </a:t>
            </a:r>
            <a:r>
              <a:rPr lang="ru-RU" dirty="0" smtClean="0"/>
              <a:t>минимум m</a:t>
            </a:r>
            <a:r>
              <a:rPr lang="en-US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и максимум </a:t>
            </a:r>
            <a:r>
              <a:rPr lang="ru-RU" dirty="0" smtClean="0"/>
              <a:t>M</a:t>
            </a:r>
            <a:r>
              <a:rPr lang="en-US" baseline="-25000" dirty="0" smtClean="0"/>
              <a:t>k </a:t>
            </a:r>
            <a:r>
              <a:rPr lang="ru-RU" baseline="-25000" dirty="0" smtClean="0"/>
              <a:t> </a:t>
            </a:r>
            <a:endParaRPr lang="en-US" baseline="-25000" dirty="0" smtClean="0"/>
          </a:p>
          <a:p>
            <a:pPr lvl="1"/>
            <a:r>
              <a:rPr lang="en-US" dirty="0" smtClean="0"/>
              <a:t>n/2 </a:t>
            </a:r>
            <a:r>
              <a:rPr lang="ru-RU" dirty="0"/>
              <a:t>сравнений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endParaRPr lang="ru-RU" baseline="-25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нечётно, то продублируем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ru-RU" baseline="-25000" dirty="0" smtClean="0"/>
          </a:p>
          <a:p>
            <a:r>
              <a:rPr lang="ru-RU" dirty="0" smtClean="0"/>
              <a:t>Образуем </a:t>
            </a:r>
            <a:r>
              <a:rPr lang="ru-RU" dirty="0" smtClean="0"/>
              <a:t>пары x</a:t>
            </a:r>
            <a:r>
              <a:rPr lang="en-US" baseline="-25000" dirty="0" smtClean="0"/>
              <a:t>1</a:t>
            </a:r>
            <a:r>
              <a:rPr lang="ru-RU" dirty="0" smtClean="0"/>
              <a:t>, x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baseline="-25000" dirty="0" smtClean="0"/>
              <a:t>3</a:t>
            </a:r>
            <a:r>
              <a:rPr lang="ru-RU" dirty="0" smtClean="0"/>
              <a:t>, x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/>
              <a:t>Н</a:t>
            </a:r>
            <a:r>
              <a:rPr lang="ru-RU" dirty="0" smtClean="0"/>
              <a:t>айдём в </a:t>
            </a:r>
            <a:r>
              <a:rPr lang="ru-RU" dirty="0" smtClean="0"/>
              <a:t>каждой паре </a:t>
            </a:r>
            <a:r>
              <a:rPr lang="ru-RU" dirty="0" smtClean="0"/>
              <a:t>минимум m</a:t>
            </a:r>
            <a:r>
              <a:rPr lang="en-US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и максимум </a:t>
            </a:r>
            <a:r>
              <a:rPr lang="ru-RU" dirty="0" smtClean="0"/>
              <a:t>M</a:t>
            </a:r>
            <a:r>
              <a:rPr lang="en-US" baseline="-25000" dirty="0" smtClean="0"/>
              <a:t>k </a:t>
            </a:r>
            <a:r>
              <a:rPr lang="ru-RU" baseline="-25000" dirty="0" smtClean="0"/>
              <a:t> </a:t>
            </a:r>
            <a:endParaRPr lang="en-US" baseline="-25000" dirty="0" smtClean="0"/>
          </a:p>
          <a:p>
            <a:pPr lvl="1"/>
            <a:r>
              <a:rPr lang="en-US" dirty="0" smtClean="0"/>
              <a:t>n/2 </a:t>
            </a:r>
            <a:r>
              <a:rPr lang="ru-RU" dirty="0"/>
              <a:t>сравнений</a:t>
            </a:r>
          </a:p>
          <a:p>
            <a:r>
              <a:rPr lang="ru-RU" dirty="0" smtClean="0"/>
              <a:t>Найдем </a:t>
            </a:r>
            <a:r>
              <a:rPr lang="en-US" dirty="0" smtClean="0"/>
              <a:t>min </a:t>
            </a:r>
            <a:r>
              <a:rPr lang="ru-RU" dirty="0" smtClean="0"/>
              <a:t>исходного </a:t>
            </a:r>
            <a:r>
              <a:rPr lang="ru-RU" dirty="0" smtClean="0"/>
              <a:t>массива </a:t>
            </a:r>
            <a:r>
              <a:rPr lang="ru-RU" dirty="0" smtClean="0"/>
              <a:t>среди </a:t>
            </a:r>
            <a:r>
              <a:rPr lang="en-US" dirty="0" smtClean="0"/>
              <a:t>m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smtClean="0"/>
              <a:t>n/2 </a:t>
            </a:r>
            <a:r>
              <a:rPr lang="ru-RU" dirty="0" smtClean="0"/>
              <a:t>сравнений</a:t>
            </a:r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Найдем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исходного </a:t>
            </a:r>
            <a:r>
              <a:rPr lang="ru-RU" dirty="0" smtClean="0">
                <a:solidFill>
                  <a:schemeClr val="bg1"/>
                </a:solidFill>
              </a:rPr>
              <a:t>массива </a:t>
            </a:r>
            <a:r>
              <a:rPr lang="ru-RU" dirty="0" smtClean="0">
                <a:solidFill>
                  <a:schemeClr val="bg1"/>
                </a:solidFill>
              </a:rPr>
              <a:t>среди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n/2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endParaRPr lang="ru-RU" baseline="-25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нечётно, то продублируем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ru-RU" baseline="-25000" dirty="0" smtClean="0"/>
          </a:p>
          <a:p>
            <a:r>
              <a:rPr lang="ru-RU" dirty="0" smtClean="0"/>
              <a:t>Образуем </a:t>
            </a:r>
            <a:r>
              <a:rPr lang="ru-RU" dirty="0" smtClean="0"/>
              <a:t>пары x</a:t>
            </a:r>
            <a:r>
              <a:rPr lang="en-US" baseline="-25000" dirty="0" smtClean="0"/>
              <a:t>1</a:t>
            </a:r>
            <a:r>
              <a:rPr lang="ru-RU" dirty="0" smtClean="0"/>
              <a:t>, x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baseline="-25000" dirty="0" smtClean="0"/>
              <a:t>3</a:t>
            </a:r>
            <a:r>
              <a:rPr lang="ru-RU" dirty="0" smtClean="0"/>
              <a:t>, x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/>
              <a:t>Н</a:t>
            </a:r>
            <a:r>
              <a:rPr lang="ru-RU" dirty="0" smtClean="0"/>
              <a:t>айдём в </a:t>
            </a:r>
            <a:r>
              <a:rPr lang="ru-RU" dirty="0" smtClean="0"/>
              <a:t>каждой паре </a:t>
            </a:r>
            <a:r>
              <a:rPr lang="ru-RU" dirty="0" smtClean="0"/>
              <a:t>минимум m</a:t>
            </a:r>
            <a:r>
              <a:rPr lang="en-US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и максимум </a:t>
            </a:r>
            <a:r>
              <a:rPr lang="ru-RU" dirty="0" smtClean="0"/>
              <a:t>M</a:t>
            </a:r>
            <a:r>
              <a:rPr lang="en-US" baseline="-25000" dirty="0" smtClean="0"/>
              <a:t>k </a:t>
            </a:r>
            <a:r>
              <a:rPr lang="ru-RU" baseline="-25000" dirty="0" smtClean="0"/>
              <a:t> </a:t>
            </a:r>
            <a:endParaRPr lang="en-US" baseline="-25000" dirty="0" smtClean="0"/>
          </a:p>
          <a:p>
            <a:pPr lvl="1"/>
            <a:r>
              <a:rPr lang="en-US" dirty="0" smtClean="0"/>
              <a:t>n/2 </a:t>
            </a:r>
            <a:r>
              <a:rPr lang="ru-RU" dirty="0"/>
              <a:t>сравнений</a:t>
            </a:r>
          </a:p>
          <a:p>
            <a:r>
              <a:rPr lang="ru-RU" dirty="0" smtClean="0"/>
              <a:t>Найдем </a:t>
            </a:r>
            <a:r>
              <a:rPr lang="en-US" dirty="0" smtClean="0"/>
              <a:t>min </a:t>
            </a:r>
            <a:r>
              <a:rPr lang="ru-RU" dirty="0" smtClean="0"/>
              <a:t>исходного </a:t>
            </a:r>
            <a:r>
              <a:rPr lang="ru-RU" dirty="0" smtClean="0"/>
              <a:t>массива </a:t>
            </a:r>
            <a:r>
              <a:rPr lang="ru-RU" dirty="0" smtClean="0"/>
              <a:t>среди </a:t>
            </a:r>
            <a:r>
              <a:rPr lang="en-US" dirty="0" smtClean="0"/>
              <a:t>m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smtClean="0"/>
              <a:t>n/2 </a:t>
            </a:r>
            <a:r>
              <a:rPr lang="ru-RU" dirty="0" smtClean="0"/>
              <a:t>сравнений</a:t>
            </a:r>
            <a:endParaRPr lang="ru-RU" dirty="0" smtClean="0"/>
          </a:p>
          <a:p>
            <a:r>
              <a:rPr lang="ru-RU" dirty="0"/>
              <a:t>Найдем </a:t>
            </a:r>
            <a:r>
              <a:rPr lang="en-US" dirty="0" smtClean="0"/>
              <a:t>max </a:t>
            </a:r>
            <a:r>
              <a:rPr lang="ru-RU" dirty="0" smtClean="0"/>
              <a:t>исходного </a:t>
            </a:r>
            <a:r>
              <a:rPr lang="ru-RU" dirty="0" smtClean="0"/>
              <a:t>массива </a:t>
            </a:r>
            <a:r>
              <a:rPr lang="ru-RU" dirty="0" smtClean="0"/>
              <a:t>среди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en-US" dirty="0" smtClean="0"/>
              <a:t>n/2 </a:t>
            </a:r>
            <a:r>
              <a:rPr lang="ru-RU" dirty="0"/>
              <a:t>сравнений</a:t>
            </a:r>
          </a:p>
          <a:p>
            <a:endParaRPr lang="ru-RU" baseline="-25000" dirty="0"/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каждую пару тратится 3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r>
              <a:rPr lang="ru-RU" dirty="0" smtClean="0">
                <a:solidFill>
                  <a:schemeClr val="bg1"/>
                </a:solidFill>
              </a:rPr>
              <a:t> всего </a:t>
            </a:r>
            <a:r>
              <a:rPr lang="en-US" dirty="0">
                <a:solidFill>
                  <a:schemeClr val="bg1"/>
                </a:solidFill>
              </a:rPr>
              <a:t>≥</a:t>
            </a:r>
            <a:r>
              <a:rPr lang="en-US" dirty="0" smtClean="0">
                <a:solidFill>
                  <a:schemeClr val="bg1"/>
                </a:solidFill>
              </a:rPr>
              <a:t> 3∙n/2-2.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Оптимальный алгоритм поиска </a:t>
            </a:r>
            <a:r>
              <a:rPr lang="en-US" sz="3600" dirty="0" smtClean="0"/>
              <a:t>min </a:t>
            </a:r>
            <a:r>
              <a:rPr lang="ru-RU" sz="3600" dirty="0"/>
              <a:t>и </a:t>
            </a:r>
            <a:r>
              <a:rPr lang="en-US" sz="3600" dirty="0" smtClean="0"/>
              <a:t>max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, ..., x</a:t>
            </a:r>
            <a:r>
              <a:rPr lang="en-US" baseline="-25000" dirty="0" smtClean="0"/>
              <a:t>n</a:t>
            </a:r>
            <a:endParaRPr lang="ru-RU" baseline="-25000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нечётно, то продублируем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ru-RU" baseline="-25000" dirty="0" smtClean="0"/>
          </a:p>
          <a:p>
            <a:r>
              <a:rPr lang="ru-RU" dirty="0" smtClean="0"/>
              <a:t>Образуем </a:t>
            </a:r>
            <a:r>
              <a:rPr lang="ru-RU" dirty="0" smtClean="0"/>
              <a:t>пары x</a:t>
            </a:r>
            <a:r>
              <a:rPr lang="en-US" baseline="-25000" dirty="0" smtClean="0"/>
              <a:t>1</a:t>
            </a:r>
            <a:r>
              <a:rPr lang="ru-RU" dirty="0" smtClean="0"/>
              <a:t>, x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baseline="-25000" dirty="0" smtClean="0"/>
              <a:t>3</a:t>
            </a:r>
            <a:r>
              <a:rPr lang="ru-RU" dirty="0" smtClean="0"/>
              <a:t>, x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/>
              <a:t>Н</a:t>
            </a:r>
            <a:r>
              <a:rPr lang="ru-RU" dirty="0" smtClean="0"/>
              <a:t>айдём в </a:t>
            </a:r>
            <a:r>
              <a:rPr lang="ru-RU" dirty="0" smtClean="0"/>
              <a:t>каждой паре </a:t>
            </a:r>
            <a:r>
              <a:rPr lang="ru-RU" dirty="0" smtClean="0"/>
              <a:t>минимум m</a:t>
            </a:r>
            <a:r>
              <a:rPr lang="en-US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и максимум </a:t>
            </a:r>
            <a:r>
              <a:rPr lang="ru-RU" dirty="0" smtClean="0"/>
              <a:t>M</a:t>
            </a:r>
            <a:r>
              <a:rPr lang="en-US" baseline="-25000" dirty="0" smtClean="0"/>
              <a:t>k </a:t>
            </a:r>
            <a:r>
              <a:rPr lang="ru-RU" baseline="-25000" dirty="0" smtClean="0"/>
              <a:t> </a:t>
            </a:r>
            <a:endParaRPr lang="en-US" baseline="-25000" dirty="0" smtClean="0"/>
          </a:p>
          <a:p>
            <a:pPr lvl="1"/>
            <a:r>
              <a:rPr lang="en-US" dirty="0" smtClean="0"/>
              <a:t>n/2 </a:t>
            </a:r>
            <a:r>
              <a:rPr lang="ru-RU" dirty="0"/>
              <a:t>сравнений</a:t>
            </a:r>
          </a:p>
          <a:p>
            <a:r>
              <a:rPr lang="ru-RU" dirty="0" smtClean="0"/>
              <a:t>Найдем </a:t>
            </a:r>
            <a:r>
              <a:rPr lang="en-US" dirty="0" smtClean="0"/>
              <a:t>min </a:t>
            </a:r>
            <a:r>
              <a:rPr lang="ru-RU" dirty="0" smtClean="0"/>
              <a:t>исходного </a:t>
            </a:r>
            <a:r>
              <a:rPr lang="ru-RU" dirty="0" smtClean="0"/>
              <a:t>массива </a:t>
            </a:r>
            <a:r>
              <a:rPr lang="ru-RU" dirty="0" smtClean="0"/>
              <a:t>среди </a:t>
            </a:r>
            <a:r>
              <a:rPr lang="en-US" dirty="0" smtClean="0"/>
              <a:t>m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smtClean="0"/>
              <a:t>n/2 </a:t>
            </a:r>
            <a:r>
              <a:rPr lang="ru-RU" dirty="0" smtClean="0"/>
              <a:t>сравнений</a:t>
            </a:r>
            <a:endParaRPr lang="ru-RU" dirty="0" smtClean="0"/>
          </a:p>
          <a:p>
            <a:r>
              <a:rPr lang="ru-RU" dirty="0"/>
              <a:t>Найдем </a:t>
            </a:r>
            <a:r>
              <a:rPr lang="en-US" dirty="0" smtClean="0"/>
              <a:t>max </a:t>
            </a:r>
            <a:r>
              <a:rPr lang="ru-RU" dirty="0" smtClean="0"/>
              <a:t>исходного </a:t>
            </a:r>
            <a:r>
              <a:rPr lang="ru-RU" dirty="0" smtClean="0"/>
              <a:t>массива </a:t>
            </a:r>
            <a:r>
              <a:rPr lang="ru-RU" dirty="0" smtClean="0"/>
              <a:t>среди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en-US" dirty="0" smtClean="0"/>
              <a:t>n/2 </a:t>
            </a:r>
            <a:r>
              <a:rPr lang="ru-RU" dirty="0"/>
              <a:t>сравнений</a:t>
            </a:r>
          </a:p>
          <a:p>
            <a:endParaRPr lang="ru-RU" baseline="-25000" dirty="0"/>
          </a:p>
          <a:p>
            <a:r>
              <a:rPr lang="ru-RU" dirty="0" smtClean="0"/>
              <a:t>На </a:t>
            </a:r>
            <a:r>
              <a:rPr lang="ru-RU" dirty="0"/>
              <a:t>каждую пару тратится 3 </a:t>
            </a:r>
            <a:r>
              <a:rPr lang="ru-RU" dirty="0" smtClean="0"/>
              <a:t>сравнения</a:t>
            </a:r>
            <a:r>
              <a:rPr lang="en-US" dirty="0" smtClean="0"/>
              <a:t>. </a:t>
            </a:r>
            <a:r>
              <a:rPr lang="ru-RU" dirty="0" smtClean="0"/>
              <a:t>Следовательно</a:t>
            </a:r>
            <a:r>
              <a:rPr lang="ru-RU" dirty="0" smtClean="0"/>
              <a:t> всего </a:t>
            </a:r>
            <a:r>
              <a:rPr lang="en-US" dirty="0"/>
              <a:t>≥</a:t>
            </a:r>
            <a:r>
              <a:rPr lang="en-US" dirty="0" smtClean="0"/>
              <a:t> 3∙n/2-2.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7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/>
              <a:t>MM</a:t>
            </a:r>
            <a:endParaRPr lang="en-US" dirty="0" smtClean="0"/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= </a:t>
            </a:r>
            <a:r>
              <a:rPr lang="ru-RU" dirty="0" smtClean="0"/>
              <a:t>3 ∙ </a:t>
            </a:r>
            <a:r>
              <a:rPr lang="en-US" dirty="0" smtClean="0"/>
              <a:t>|x|</a:t>
            </a:r>
            <a:r>
              <a:rPr lang="ru-RU" baseline="30000" dirty="0" smtClean="0"/>
              <a:t>2</a:t>
            </a:r>
            <a:endParaRPr lang="en-US" baseline="30000" dirty="0" smtClean="0"/>
          </a:p>
          <a:p>
            <a:pPr lvl="1"/>
            <a:r>
              <a:rPr lang="en-US" dirty="0" smtClean="0"/>
              <a:t>Time(MM, x) = </a:t>
            </a:r>
            <a:r>
              <a:rPr lang="ru-RU" dirty="0" smtClean="0"/>
              <a:t>число 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= </a:t>
            </a:r>
            <a:r>
              <a:rPr lang="ru-RU" dirty="0"/>
              <a:t>2 ∙ </a:t>
            </a:r>
            <a:r>
              <a:rPr lang="en-US" dirty="0" smtClean="0"/>
              <a:t>|x|</a:t>
            </a:r>
            <a:r>
              <a:rPr lang="en-US" baseline="30000" dirty="0" smtClean="0"/>
              <a:t>3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простыми вставками </a:t>
            </a:r>
            <a:r>
              <a:rPr lang="en-US" dirty="0"/>
              <a:t>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= </a:t>
            </a:r>
            <a:r>
              <a:rPr lang="ru-RU" dirty="0" smtClean="0">
                <a:solidFill>
                  <a:schemeClr val="bg1"/>
                </a:solidFill>
              </a:rPr>
              <a:t>длина массива 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Space(I, </a:t>
            </a:r>
            <a:r>
              <a:rPr lang="en-US" dirty="0">
                <a:solidFill>
                  <a:schemeClr val="bg1"/>
                </a:solidFill>
              </a:rPr>
              <a:t>x) = |x|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Time(I, </a:t>
            </a:r>
            <a:r>
              <a:rPr lang="en-US" dirty="0">
                <a:solidFill>
                  <a:schemeClr val="bg1"/>
                </a:solidFill>
              </a:rPr>
              <a:t>x) = </a:t>
            </a:r>
            <a:endParaRPr lang="ru-RU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sz="2300" dirty="0" smtClean="0">
                <a:solidFill>
                  <a:schemeClr val="bg1"/>
                </a:solidFill>
              </a:rPr>
              <a:t>число сравнений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ru-RU" dirty="0" smtClean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(|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 в записи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Space(TD, x) =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Time(TD, x) </a:t>
            </a:r>
            <a:r>
              <a:rPr lang="ru-RU" dirty="0">
                <a:solidFill>
                  <a:schemeClr val="bg1"/>
                </a:solidFill>
              </a:rPr>
              <a:t>= число делений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r>
              <a:rPr lang="en-US" baseline="30000" dirty="0" smtClean="0">
                <a:solidFill>
                  <a:schemeClr val="bg1"/>
                </a:solidFill>
              </a:rPr>
              <a:t>1/2</a:t>
            </a:r>
            <a:r>
              <a:rPr lang="en-US" dirty="0" smtClean="0">
                <a:solidFill>
                  <a:schemeClr val="bg1"/>
                </a:solidFill>
              </a:rPr>
              <a:t> – 1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r>
              <a:rPr lang="en-US" baseline="30000" dirty="0" smtClean="0">
                <a:solidFill>
                  <a:schemeClr val="bg1"/>
                </a:solidFill>
              </a:rPr>
              <a:t>|x|/2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программы по времени и по памяти</a:t>
            </a:r>
          </a:p>
          <a:p>
            <a:pPr lvl="1"/>
            <a:r>
              <a:rPr lang="ru-RU" dirty="0"/>
              <a:t>Основные понятия</a:t>
            </a:r>
          </a:p>
          <a:p>
            <a:pPr lvl="1"/>
            <a:r>
              <a:rPr lang="ru-RU" dirty="0"/>
              <a:t>Сложность в худшем случае, сложность в среднем</a:t>
            </a:r>
          </a:p>
          <a:p>
            <a:pPr lvl="1"/>
            <a:r>
              <a:rPr lang="ru-RU" dirty="0"/>
              <a:t>Оценка сложности для программы на языке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Асимптотическая сложность</a:t>
            </a:r>
            <a:endParaRPr lang="ru-RU" dirty="0"/>
          </a:p>
          <a:p>
            <a:r>
              <a:rPr lang="ru-RU" dirty="0"/>
              <a:t>Понятие оптимальной программы</a:t>
            </a:r>
          </a:p>
          <a:p>
            <a:pPr lvl="1"/>
            <a:r>
              <a:rPr lang="ru-RU" dirty="0"/>
              <a:t>Пример доказательства </a:t>
            </a:r>
            <a:r>
              <a:rPr lang="ru-RU" dirty="0" smtClean="0"/>
              <a:t>оптимальности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</a:t>
            </a:r>
            <a:r>
              <a:rPr lang="ru-RU" dirty="0" smtClean="0"/>
              <a:t>набор из трех объектов:</a:t>
            </a:r>
            <a:endParaRPr lang="ru-RU" dirty="0"/>
          </a:p>
          <a:p>
            <a:pPr lvl="1"/>
            <a:r>
              <a:rPr lang="ru-RU" dirty="0" smtClean="0"/>
              <a:t>функция </a:t>
            </a:r>
            <a:r>
              <a:rPr lang="en-US" dirty="0" smtClean="0"/>
              <a:t>P</a:t>
            </a:r>
            <a:r>
              <a:rPr lang="ru-RU" dirty="0" smtClean="0"/>
              <a:t>(.), которую требуется вычислить</a:t>
            </a:r>
            <a:endParaRPr lang="ru-RU" dirty="0"/>
          </a:p>
          <a:p>
            <a:pPr lvl="1"/>
            <a:r>
              <a:rPr lang="ru-RU" dirty="0" smtClean="0"/>
              <a:t>функция измерения входных данных </a:t>
            </a:r>
            <a:r>
              <a:rPr lang="en-US" dirty="0" smtClean="0"/>
              <a:t>|.|</a:t>
            </a:r>
            <a:endParaRPr lang="ru-RU" dirty="0" smtClean="0"/>
          </a:p>
          <a:p>
            <a:pPr lvl="1"/>
            <a:r>
              <a:rPr lang="ru-RU" dirty="0"/>
              <a:t>функция измерения числа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(.,.) </a:t>
            </a:r>
            <a:r>
              <a:rPr lang="ru-RU" dirty="0" smtClean="0"/>
              <a:t>в </a:t>
            </a:r>
            <a:r>
              <a:rPr lang="ru-RU" dirty="0"/>
              <a:t>алгоритме </a:t>
            </a:r>
            <a:r>
              <a:rPr lang="ru-RU" dirty="0" smtClean="0"/>
              <a:t>вычисления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en-US" dirty="0" smtClean="0"/>
              <a:t>P</a:t>
            </a:r>
            <a:r>
              <a:rPr lang="ru-RU" dirty="0" smtClean="0"/>
              <a:t>(.)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</a:t>
            </a:r>
            <a:r>
              <a:rPr lang="ru-RU" dirty="0"/>
              <a:t>,</a:t>
            </a:r>
            <a:r>
              <a:rPr lang="en-US" dirty="0" smtClean="0"/>
              <a:t>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</a:t>
            </a:r>
            <a:r>
              <a:rPr lang="en-US" dirty="0" smtClean="0"/>
              <a:t>f(.) </a:t>
            </a:r>
            <a:r>
              <a:rPr lang="ru-RU" dirty="0" smtClean="0"/>
              <a:t>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/>
              <a:t>MM</a:t>
            </a:r>
            <a:endParaRPr lang="en-US" dirty="0" smtClean="0"/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= </a:t>
            </a:r>
            <a:r>
              <a:rPr lang="ru-RU" dirty="0" smtClean="0"/>
              <a:t>3 ∙ </a:t>
            </a:r>
            <a:r>
              <a:rPr lang="en-US" dirty="0" smtClean="0"/>
              <a:t>|x|</a:t>
            </a:r>
            <a:r>
              <a:rPr lang="ru-RU" baseline="30000" dirty="0" smtClean="0"/>
              <a:t>2</a:t>
            </a:r>
            <a:endParaRPr lang="en-US" baseline="30000" dirty="0" smtClean="0"/>
          </a:p>
          <a:p>
            <a:pPr lvl="1"/>
            <a:r>
              <a:rPr lang="en-US" dirty="0" smtClean="0"/>
              <a:t>Time(MM, x) = </a:t>
            </a:r>
            <a:r>
              <a:rPr lang="ru-RU" dirty="0" smtClean="0"/>
              <a:t>число 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= </a:t>
            </a:r>
            <a:r>
              <a:rPr lang="ru-RU" dirty="0"/>
              <a:t>2 ∙ </a:t>
            </a:r>
            <a:r>
              <a:rPr lang="en-US" dirty="0" smtClean="0"/>
              <a:t>|x|</a:t>
            </a:r>
            <a:r>
              <a:rPr lang="en-US" baseline="30000" dirty="0" smtClean="0"/>
              <a:t>3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простыми вставками </a:t>
            </a:r>
            <a:r>
              <a:rPr lang="en-US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Time(I, </a:t>
            </a:r>
            <a:r>
              <a:rPr lang="en-US" dirty="0"/>
              <a:t>x) = </a:t>
            </a:r>
            <a:endParaRPr lang="ru-RU" dirty="0" smtClean="0"/>
          </a:p>
          <a:p>
            <a:pPr marL="457200" lvl="1" indent="0" algn="ctr">
              <a:buNone/>
            </a:pPr>
            <a:r>
              <a:rPr lang="en-US" dirty="0" smtClean="0"/>
              <a:t>= </a:t>
            </a:r>
            <a:r>
              <a:rPr lang="ru-RU" sz="2300" dirty="0" smtClean="0"/>
              <a:t>число сравнений</a:t>
            </a:r>
            <a:r>
              <a:rPr lang="ru-RU" dirty="0" smtClean="0"/>
              <a:t> </a:t>
            </a:r>
            <a:r>
              <a:rPr lang="ru-RU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ru-RU" dirty="0" smtClean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(|</a:t>
            </a:r>
            <a:r>
              <a:rPr lang="en-US" dirty="0">
                <a:solidFill>
                  <a:schemeClr val="bg1"/>
                </a:solidFill>
              </a:rPr>
              <a:t>x|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 в записи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Space(TD, x) =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Time(TD, x) </a:t>
            </a:r>
            <a:r>
              <a:rPr lang="ru-RU" dirty="0">
                <a:solidFill>
                  <a:schemeClr val="bg1"/>
                </a:solidFill>
              </a:rPr>
              <a:t>= число делений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r>
              <a:rPr lang="en-US" baseline="30000" dirty="0" smtClean="0">
                <a:solidFill>
                  <a:schemeClr val="bg1"/>
                </a:solidFill>
              </a:rPr>
              <a:t>1/2</a:t>
            </a:r>
            <a:r>
              <a:rPr lang="en-US" dirty="0" smtClean="0">
                <a:solidFill>
                  <a:schemeClr val="bg1"/>
                </a:solidFill>
              </a:rPr>
              <a:t> – 1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r>
              <a:rPr lang="en-US" baseline="30000" dirty="0" smtClean="0">
                <a:solidFill>
                  <a:schemeClr val="bg1"/>
                </a:solidFill>
              </a:rPr>
              <a:t>|x|/2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3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/>
              <a:t>Умножение матриц </a:t>
            </a:r>
            <a:r>
              <a:rPr lang="en-US"/>
              <a:t>MM</a:t>
            </a:r>
            <a:endParaRPr lang="en-US" dirty="0" smtClean="0"/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</a:t>
            </a:r>
            <a:r>
              <a:rPr lang="en-US" smtClean="0"/>
              <a:t>= </a:t>
            </a:r>
            <a:r>
              <a:rPr lang="ru-RU" smtClean="0"/>
              <a:t>3 ∙ </a:t>
            </a:r>
            <a:r>
              <a:rPr lang="en-US" smtClean="0"/>
              <a:t>|x|</a:t>
            </a:r>
            <a:r>
              <a:rPr lang="ru-RU" baseline="30000" smtClean="0"/>
              <a:t>2</a:t>
            </a:r>
            <a:endParaRPr lang="en-US" baseline="30000" dirty="0" smtClean="0"/>
          </a:p>
          <a:p>
            <a:pPr lvl="1"/>
            <a:r>
              <a:rPr lang="en-US" dirty="0" smtClean="0"/>
              <a:t>Time(MM, x) </a:t>
            </a:r>
            <a:r>
              <a:rPr lang="en-US" smtClean="0"/>
              <a:t>= </a:t>
            </a:r>
            <a:r>
              <a:rPr lang="ru-RU" smtClean="0"/>
              <a:t>число </a:t>
            </a:r>
            <a:r>
              <a:rPr lang="ru-RU" dirty="0" smtClean="0"/>
              <a:t>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</a:t>
            </a:r>
            <a:r>
              <a:rPr lang="ru-RU" smtClean="0"/>
              <a:t>= </a:t>
            </a:r>
            <a:r>
              <a:rPr lang="ru-RU"/>
              <a:t>2 ∙ </a:t>
            </a:r>
            <a:r>
              <a:rPr lang="en-US" smtClean="0"/>
              <a:t>|x|</a:t>
            </a:r>
            <a:r>
              <a:rPr lang="en-US" baseline="30000" smtClean="0"/>
              <a:t>3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</a:t>
            </a:r>
            <a:r>
              <a:rPr lang="ru-RU" smtClean="0"/>
              <a:t>простыми вставками </a:t>
            </a:r>
            <a:r>
              <a:rPr lang="en-US"/>
              <a:t>I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smtClean="0"/>
              <a:t>1 </a:t>
            </a:r>
            <a:r>
              <a:rPr lang="ru-RU"/>
              <a:t>≤</a:t>
            </a:r>
            <a:r>
              <a:rPr lang="en-US" smtClean="0"/>
              <a:t> </a:t>
            </a:r>
            <a:r>
              <a:rPr lang="en-US" dirty="0" smtClean="0"/>
              <a:t>Time(I, </a:t>
            </a:r>
            <a:r>
              <a:rPr lang="en-US" dirty="0"/>
              <a:t>x</a:t>
            </a:r>
            <a:r>
              <a:rPr lang="en-US"/>
              <a:t>) = </a:t>
            </a:r>
            <a:endParaRPr lang="ru-RU" smtClean="0"/>
          </a:p>
          <a:p>
            <a:pPr marL="457200" lvl="1" indent="0" algn="ctr">
              <a:buNone/>
            </a:pPr>
            <a:r>
              <a:rPr lang="en-US" smtClean="0"/>
              <a:t>= </a:t>
            </a:r>
            <a:r>
              <a:rPr lang="ru-RU" sz="2300" dirty="0" smtClean="0"/>
              <a:t>число </a:t>
            </a:r>
            <a:r>
              <a:rPr lang="ru-RU" sz="2300" smtClean="0"/>
              <a:t>сравнений</a:t>
            </a:r>
            <a:r>
              <a:rPr lang="ru-RU" smtClean="0"/>
              <a:t> </a:t>
            </a:r>
            <a:r>
              <a:rPr lang="ru-RU"/>
              <a:t>≤ </a:t>
            </a:r>
            <a:r>
              <a:rPr lang="en-US" smtClean="0"/>
              <a:t>|</a:t>
            </a:r>
            <a:r>
              <a:rPr lang="en-US" dirty="0"/>
              <a:t>x</a:t>
            </a:r>
            <a:r>
              <a:rPr lang="en-US"/>
              <a:t>| </a:t>
            </a:r>
            <a:r>
              <a:rPr lang="ru-RU" smtClean="0"/>
              <a:t>∙ </a:t>
            </a:r>
            <a:r>
              <a:rPr lang="en-US" smtClean="0"/>
              <a:t>(|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 в записи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Space(TD, x) =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Time(TD, x) </a:t>
            </a:r>
            <a:r>
              <a:rPr lang="ru-RU" dirty="0">
                <a:solidFill>
                  <a:schemeClr val="bg1"/>
                </a:solidFill>
              </a:rPr>
              <a:t>= число делений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r>
              <a:rPr lang="en-US" baseline="30000" dirty="0" smtClean="0">
                <a:solidFill>
                  <a:schemeClr val="bg1"/>
                </a:solidFill>
              </a:rPr>
              <a:t>1/2</a:t>
            </a:r>
            <a:r>
              <a:rPr lang="en-US" dirty="0" smtClean="0">
                <a:solidFill>
                  <a:schemeClr val="bg1"/>
                </a:solidFill>
              </a:rPr>
              <a:t> – 1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r>
              <a:rPr lang="en-US" baseline="30000" dirty="0" smtClean="0">
                <a:solidFill>
                  <a:schemeClr val="bg1"/>
                </a:solidFill>
              </a:rPr>
              <a:t>|x|/2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/>
              <a:t>Умножение матриц </a:t>
            </a:r>
            <a:r>
              <a:rPr lang="en-US"/>
              <a:t>MM</a:t>
            </a:r>
            <a:endParaRPr lang="en-US" dirty="0" smtClean="0"/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</a:t>
            </a:r>
            <a:r>
              <a:rPr lang="en-US" smtClean="0"/>
              <a:t>= </a:t>
            </a:r>
            <a:r>
              <a:rPr lang="ru-RU" smtClean="0"/>
              <a:t>3 ∙ </a:t>
            </a:r>
            <a:r>
              <a:rPr lang="en-US" smtClean="0"/>
              <a:t>|x|</a:t>
            </a:r>
            <a:r>
              <a:rPr lang="ru-RU" baseline="30000" smtClean="0"/>
              <a:t>2</a:t>
            </a:r>
            <a:endParaRPr lang="en-US" baseline="30000" dirty="0" smtClean="0"/>
          </a:p>
          <a:p>
            <a:pPr lvl="1"/>
            <a:r>
              <a:rPr lang="en-US" dirty="0" smtClean="0"/>
              <a:t>Time(MM, x) </a:t>
            </a:r>
            <a:r>
              <a:rPr lang="en-US" smtClean="0"/>
              <a:t>= </a:t>
            </a:r>
            <a:r>
              <a:rPr lang="ru-RU" smtClean="0"/>
              <a:t>число </a:t>
            </a:r>
            <a:r>
              <a:rPr lang="ru-RU" dirty="0" smtClean="0"/>
              <a:t>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</a:t>
            </a:r>
            <a:r>
              <a:rPr lang="ru-RU" smtClean="0"/>
              <a:t>= </a:t>
            </a:r>
            <a:r>
              <a:rPr lang="ru-RU"/>
              <a:t>2 ∙ </a:t>
            </a:r>
            <a:r>
              <a:rPr lang="en-US" smtClean="0"/>
              <a:t>|x|</a:t>
            </a:r>
            <a:r>
              <a:rPr lang="en-US" baseline="30000" smtClean="0"/>
              <a:t>3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</a:t>
            </a:r>
            <a:r>
              <a:rPr lang="ru-RU" smtClean="0"/>
              <a:t>простыми вставками </a:t>
            </a:r>
            <a:r>
              <a:rPr lang="en-US"/>
              <a:t>I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smtClean="0"/>
              <a:t>1 </a:t>
            </a:r>
            <a:r>
              <a:rPr lang="ru-RU"/>
              <a:t>≤</a:t>
            </a:r>
            <a:r>
              <a:rPr lang="en-US" smtClean="0"/>
              <a:t> </a:t>
            </a:r>
            <a:r>
              <a:rPr lang="en-US" dirty="0" smtClean="0"/>
              <a:t>Time(I, </a:t>
            </a:r>
            <a:r>
              <a:rPr lang="en-US" dirty="0"/>
              <a:t>x</a:t>
            </a:r>
            <a:r>
              <a:rPr lang="en-US"/>
              <a:t>) = </a:t>
            </a:r>
            <a:endParaRPr lang="ru-RU" smtClean="0"/>
          </a:p>
          <a:p>
            <a:pPr marL="457200" lvl="1" indent="0" algn="ctr">
              <a:buNone/>
            </a:pPr>
            <a:r>
              <a:rPr lang="en-US" smtClean="0"/>
              <a:t>= </a:t>
            </a:r>
            <a:r>
              <a:rPr lang="ru-RU" sz="2300" dirty="0" smtClean="0"/>
              <a:t>число </a:t>
            </a:r>
            <a:r>
              <a:rPr lang="ru-RU" sz="2300" smtClean="0"/>
              <a:t>сравнений</a:t>
            </a:r>
            <a:r>
              <a:rPr lang="ru-RU" smtClean="0"/>
              <a:t> </a:t>
            </a:r>
            <a:r>
              <a:rPr lang="ru-RU"/>
              <a:t>≤ </a:t>
            </a:r>
            <a:r>
              <a:rPr lang="en-US" smtClean="0"/>
              <a:t>|</a:t>
            </a:r>
            <a:r>
              <a:rPr lang="en-US" dirty="0"/>
              <a:t>x</a:t>
            </a:r>
            <a:r>
              <a:rPr lang="en-US"/>
              <a:t>| </a:t>
            </a:r>
            <a:r>
              <a:rPr lang="ru-RU" smtClean="0"/>
              <a:t>∙ </a:t>
            </a:r>
            <a:r>
              <a:rPr lang="en-US" smtClean="0"/>
              <a:t>(|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/>
              <a:t>|x| = </a:t>
            </a:r>
            <a:r>
              <a:rPr lang="ru-RU" dirty="0"/>
              <a:t>число бит в записи </a:t>
            </a:r>
            <a:r>
              <a:rPr lang="en-US" dirty="0" smtClean="0"/>
              <a:t>x</a:t>
            </a:r>
            <a:endParaRPr lang="en-US" dirty="0"/>
          </a:p>
          <a:p>
            <a:pPr lvl="1"/>
            <a:r>
              <a:rPr lang="en-US" dirty="0"/>
              <a:t>Space(TD, x) = </a:t>
            </a:r>
            <a:r>
              <a:rPr lang="en-US" dirty="0" err="1" smtClean="0"/>
              <a:t>const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Time(TD, x) </a:t>
            </a:r>
            <a:r>
              <a:rPr lang="ru-RU" dirty="0"/>
              <a:t>= число делений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r>
              <a:rPr lang="en-US" baseline="30000" dirty="0" smtClean="0">
                <a:solidFill>
                  <a:schemeClr val="bg1"/>
                </a:solidFill>
              </a:rPr>
              <a:t>1/2</a:t>
            </a:r>
            <a:r>
              <a:rPr lang="en-US" dirty="0" smtClean="0">
                <a:solidFill>
                  <a:schemeClr val="bg1"/>
                </a:solidFill>
              </a:rPr>
              <a:t> – 1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r>
              <a:rPr lang="en-US" baseline="30000" dirty="0" smtClean="0">
                <a:solidFill>
                  <a:schemeClr val="bg1"/>
                </a:solidFill>
              </a:rPr>
              <a:t>|x|/2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/>
              <a:t>Умножение матриц </a:t>
            </a:r>
            <a:r>
              <a:rPr lang="en-US"/>
              <a:t>MM</a:t>
            </a:r>
            <a:endParaRPr lang="en-US" dirty="0" smtClean="0"/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</a:t>
            </a:r>
            <a:r>
              <a:rPr lang="en-US" smtClean="0"/>
              <a:t>= </a:t>
            </a:r>
            <a:r>
              <a:rPr lang="ru-RU" smtClean="0"/>
              <a:t>3 ∙ </a:t>
            </a:r>
            <a:r>
              <a:rPr lang="en-US" smtClean="0"/>
              <a:t>|x|</a:t>
            </a:r>
            <a:r>
              <a:rPr lang="ru-RU" baseline="30000" smtClean="0"/>
              <a:t>2</a:t>
            </a:r>
            <a:endParaRPr lang="en-US" baseline="30000" dirty="0" smtClean="0"/>
          </a:p>
          <a:p>
            <a:pPr lvl="1"/>
            <a:r>
              <a:rPr lang="en-US" dirty="0" smtClean="0"/>
              <a:t>Time(MM, x) </a:t>
            </a:r>
            <a:r>
              <a:rPr lang="en-US" smtClean="0"/>
              <a:t>= </a:t>
            </a:r>
            <a:r>
              <a:rPr lang="ru-RU" smtClean="0"/>
              <a:t>число </a:t>
            </a:r>
            <a:r>
              <a:rPr lang="ru-RU" dirty="0" smtClean="0"/>
              <a:t>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</a:t>
            </a:r>
            <a:r>
              <a:rPr lang="ru-RU" smtClean="0"/>
              <a:t>= </a:t>
            </a:r>
            <a:r>
              <a:rPr lang="ru-RU"/>
              <a:t>2 ∙ </a:t>
            </a:r>
            <a:r>
              <a:rPr lang="en-US" smtClean="0"/>
              <a:t>|x|</a:t>
            </a:r>
            <a:r>
              <a:rPr lang="en-US" baseline="30000" smtClean="0"/>
              <a:t>3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</a:t>
            </a:r>
            <a:r>
              <a:rPr lang="ru-RU" smtClean="0"/>
              <a:t>простыми вставками </a:t>
            </a:r>
            <a:r>
              <a:rPr lang="en-US"/>
              <a:t>I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smtClean="0"/>
              <a:t>1 </a:t>
            </a:r>
            <a:r>
              <a:rPr lang="ru-RU"/>
              <a:t>≤</a:t>
            </a:r>
            <a:r>
              <a:rPr lang="en-US" smtClean="0"/>
              <a:t> </a:t>
            </a:r>
            <a:r>
              <a:rPr lang="en-US" dirty="0" smtClean="0"/>
              <a:t>Time(I, </a:t>
            </a:r>
            <a:r>
              <a:rPr lang="en-US" dirty="0"/>
              <a:t>x</a:t>
            </a:r>
            <a:r>
              <a:rPr lang="en-US"/>
              <a:t>) = </a:t>
            </a:r>
            <a:endParaRPr lang="ru-RU" smtClean="0"/>
          </a:p>
          <a:p>
            <a:pPr marL="457200" lvl="1" indent="0" algn="ctr">
              <a:buNone/>
            </a:pPr>
            <a:r>
              <a:rPr lang="en-US" smtClean="0"/>
              <a:t>= </a:t>
            </a:r>
            <a:r>
              <a:rPr lang="ru-RU" sz="2300" dirty="0" smtClean="0"/>
              <a:t>число </a:t>
            </a:r>
            <a:r>
              <a:rPr lang="ru-RU" sz="2300" smtClean="0"/>
              <a:t>сравнений</a:t>
            </a:r>
            <a:r>
              <a:rPr lang="ru-RU" smtClean="0"/>
              <a:t> </a:t>
            </a:r>
            <a:r>
              <a:rPr lang="ru-RU"/>
              <a:t>≤ </a:t>
            </a:r>
            <a:r>
              <a:rPr lang="en-US" smtClean="0"/>
              <a:t>|</a:t>
            </a:r>
            <a:r>
              <a:rPr lang="en-US" dirty="0"/>
              <a:t>x</a:t>
            </a:r>
            <a:r>
              <a:rPr lang="en-US"/>
              <a:t>| </a:t>
            </a:r>
            <a:r>
              <a:rPr lang="ru-RU" smtClean="0"/>
              <a:t>∙ </a:t>
            </a:r>
            <a:r>
              <a:rPr lang="en-US" smtClean="0"/>
              <a:t>(|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/>
              <a:t>|x| = </a:t>
            </a:r>
            <a:r>
              <a:rPr lang="ru-RU" dirty="0"/>
              <a:t>число бит в записи </a:t>
            </a:r>
            <a:r>
              <a:rPr lang="en-US" dirty="0" smtClean="0"/>
              <a:t>x</a:t>
            </a:r>
            <a:endParaRPr lang="en-US" dirty="0"/>
          </a:p>
          <a:p>
            <a:pPr lvl="1"/>
            <a:r>
              <a:rPr lang="en-US" dirty="0"/>
              <a:t>Space(TD, x) = </a:t>
            </a:r>
            <a:r>
              <a:rPr lang="en-US" dirty="0" err="1" smtClean="0"/>
              <a:t>const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Time(TD, x) </a:t>
            </a:r>
            <a:r>
              <a:rPr lang="ru-RU" dirty="0"/>
              <a:t>= число делений </a:t>
            </a:r>
            <a:r>
              <a:rPr lang="ru-RU" dirty="0" smtClean="0"/>
              <a:t>≤</a:t>
            </a:r>
            <a:endParaRPr lang="en-US" dirty="0" smtClean="0"/>
          </a:p>
          <a:p>
            <a:pPr marL="457200" lvl="1" indent="0" algn="ctr">
              <a:buNone/>
            </a:pPr>
            <a:r>
              <a:rPr lang="ru-RU" dirty="0" smtClean="0"/>
              <a:t>≤</a:t>
            </a:r>
            <a:r>
              <a:rPr lang="en-US" dirty="0" smtClean="0"/>
              <a:t> x</a:t>
            </a:r>
            <a:r>
              <a:rPr lang="en-US" baseline="30000" dirty="0" smtClean="0"/>
              <a:t>1/2</a:t>
            </a:r>
            <a:r>
              <a:rPr lang="en-US" dirty="0" smtClean="0"/>
              <a:t> – 1 </a:t>
            </a:r>
            <a:r>
              <a:rPr lang="ru-RU" dirty="0" smtClean="0"/>
              <a:t>≤</a:t>
            </a:r>
            <a:r>
              <a:rPr lang="en-US" dirty="0" smtClean="0"/>
              <a:t> 2</a:t>
            </a:r>
            <a:r>
              <a:rPr lang="en-US" baseline="30000" dirty="0" smtClean="0"/>
              <a:t>|x|/2</a:t>
            </a:r>
            <a:r>
              <a:rPr lang="en-US" dirty="0"/>
              <a:t> – </a:t>
            </a:r>
            <a:r>
              <a:rPr lang="en-US" dirty="0" smtClean="0"/>
              <a:t>1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4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Размер входных данных должен быть неограниченным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| -&gt; </a:t>
            </a:r>
            <a:r>
              <a:rPr lang="ru-RU" dirty="0" smtClean="0">
                <a:solidFill>
                  <a:schemeClr val="bg1"/>
                </a:solidFill>
              </a:rPr>
              <a:t>∞ для некоторой последовательности входных данных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объём вычислений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ru-RU" dirty="0" smtClean="0">
                <a:solidFill>
                  <a:schemeClr val="bg1"/>
                </a:solidFill>
              </a:rPr>
              <a:t>∞</a:t>
            </a:r>
            <a:r>
              <a:rPr lang="ru-RU" dirty="0" smtClean="0">
                <a:solidFill>
                  <a:schemeClr val="bg1"/>
                </a:solidFill>
              </a:rPr>
              <a:t>, то размер входных данных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en-US" dirty="0" smtClean="0">
                <a:solidFill>
                  <a:schemeClr val="bg1"/>
                </a:solidFill>
              </a:rPr>
              <a:t>Time(A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-&gt; </a:t>
            </a:r>
            <a:r>
              <a:rPr lang="ru-RU" dirty="0" smtClean="0">
                <a:solidFill>
                  <a:schemeClr val="bg1"/>
                </a:solidFill>
              </a:rPr>
              <a:t>∞ </a:t>
            </a:r>
            <a:r>
              <a:rPr lang="ru-RU" dirty="0" smtClean="0">
                <a:solidFill>
                  <a:schemeClr val="bg1"/>
                </a:solidFill>
              </a:rPr>
              <a:t>следует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| 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-- проверка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простоту пробными делениями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битов в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неограниченно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</a:t>
            </a:r>
            <a:r>
              <a:rPr lang="ru-RU" dirty="0" smtClean="0"/>
              <a:t>программы по времени и по памяти</a:t>
            </a:r>
          </a:p>
          <a:p>
            <a:pPr lvl="1"/>
            <a:r>
              <a:rPr lang="ru-RU" dirty="0"/>
              <a:t>Основные </a:t>
            </a:r>
            <a:r>
              <a:rPr lang="ru-RU" dirty="0" smtClean="0"/>
              <a:t>понятия</a:t>
            </a:r>
          </a:p>
          <a:p>
            <a:pPr lvl="1"/>
            <a:r>
              <a:rPr lang="ru-RU" dirty="0" smtClean="0"/>
              <a:t>Сложность в худшем случае, сложность в среднем</a:t>
            </a:r>
          </a:p>
          <a:p>
            <a:pPr lvl="1"/>
            <a:r>
              <a:rPr lang="ru-RU" dirty="0" smtClean="0"/>
              <a:t>Оценка сложности для программы на языке Си</a:t>
            </a:r>
          </a:p>
          <a:p>
            <a:pPr lvl="1"/>
            <a:r>
              <a:rPr lang="ru-RU" dirty="0"/>
              <a:t>Асимптотическая сложность</a:t>
            </a:r>
          </a:p>
          <a:p>
            <a:r>
              <a:rPr lang="ru-RU" dirty="0" smtClean="0"/>
              <a:t>Понятие оптимальной программы</a:t>
            </a:r>
          </a:p>
          <a:p>
            <a:pPr lvl="1"/>
            <a:r>
              <a:rPr lang="ru-RU" dirty="0" smtClean="0"/>
              <a:t>Пример доказательства оптимальности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| -&gt; </a:t>
            </a:r>
            <a:r>
              <a:rPr lang="ru-RU" dirty="0" smtClean="0">
                <a:solidFill>
                  <a:schemeClr val="bg1"/>
                </a:solidFill>
              </a:rPr>
              <a:t>∞ для некоторой последовательности входных данных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объём вычислений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ru-RU" dirty="0" smtClean="0">
                <a:solidFill>
                  <a:schemeClr val="bg1"/>
                </a:solidFill>
              </a:rPr>
              <a:t>∞</a:t>
            </a:r>
            <a:r>
              <a:rPr lang="ru-RU" dirty="0" smtClean="0">
                <a:solidFill>
                  <a:schemeClr val="bg1"/>
                </a:solidFill>
              </a:rPr>
              <a:t>, то размер входных данных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en-US" dirty="0" smtClean="0">
                <a:solidFill>
                  <a:schemeClr val="bg1"/>
                </a:solidFill>
              </a:rPr>
              <a:t>Time(A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-&gt; </a:t>
            </a:r>
            <a:r>
              <a:rPr lang="ru-RU" dirty="0" smtClean="0">
                <a:solidFill>
                  <a:schemeClr val="bg1"/>
                </a:solidFill>
              </a:rPr>
              <a:t>∞ </a:t>
            </a:r>
            <a:r>
              <a:rPr lang="ru-RU" dirty="0" smtClean="0">
                <a:solidFill>
                  <a:schemeClr val="bg1"/>
                </a:solidFill>
              </a:rPr>
              <a:t>следует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| 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-- проверка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простоту пробными делениями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битов в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неограниченно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| -&gt; </a:t>
            </a:r>
            <a:r>
              <a:rPr lang="ru-RU" dirty="0" smtClean="0"/>
              <a:t>∞ для некоторой последовательности входных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объём вычислений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ru-RU" dirty="0" smtClean="0">
                <a:solidFill>
                  <a:schemeClr val="bg1"/>
                </a:solidFill>
              </a:rPr>
              <a:t>∞</a:t>
            </a:r>
            <a:r>
              <a:rPr lang="ru-RU" dirty="0" smtClean="0">
                <a:solidFill>
                  <a:schemeClr val="bg1"/>
                </a:solidFill>
              </a:rPr>
              <a:t>, то размер входных данных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en-US" dirty="0" smtClean="0">
                <a:solidFill>
                  <a:schemeClr val="bg1"/>
                </a:solidFill>
              </a:rPr>
              <a:t>Time(A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-&gt; </a:t>
            </a:r>
            <a:r>
              <a:rPr lang="ru-RU" dirty="0" smtClean="0">
                <a:solidFill>
                  <a:schemeClr val="bg1"/>
                </a:solidFill>
              </a:rPr>
              <a:t>∞ </a:t>
            </a:r>
            <a:r>
              <a:rPr lang="ru-RU" dirty="0" smtClean="0">
                <a:solidFill>
                  <a:schemeClr val="bg1"/>
                </a:solidFill>
              </a:rPr>
              <a:t>следует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| 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-- проверка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простоту пробными делениями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битов в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неограниченно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| -&gt; </a:t>
            </a:r>
            <a:r>
              <a:rPr lang="ru-RU" dirty="0" smtClean="0"/>
              <a:t>∞ для некоторой последовательности входных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объём вычислений </a:t>
            </a:r>
            <a:r>
              <a:rPr lang="en-US" dirty="0"/>
              <a:t>-&gt; </a:t>
            </a:r>
            <a:r>
              <a:rPr lang="ru-RU" dirty="0" smtClean="0"/>
              <a:t>∞</a:t>
            </a:r>
            <a:r>
              <a:rPr lang="ru-RU" dirty="0" smtClean="0"/>
              <a:t>, то размер входных данных </a:t>
            </a:r>
            <a:r>
              <a:rPr lang="en-US" dirty="0" smtClean="0"/>
              <a:t>-&gt; </a:t>
            </a:r>
            <a:r>
              <a:rPr lang="ru-RU" dirty="0"/>
              <a:t>∞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en-US" dirty="0" smtClean="0">
                <a:solidFill>
                  <a:schemeClr val="bg1"/>
                </a:solidFill>
              </a:rPr>
              <a:t>Time(A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-&gt; </a:t>
            </a:r>
            <a:r>
              <a:rPr lang="ru-RU" dirty="0" smtClean="0">
                <a:solidFill>
                  <a:schemeClr val="bg1"/>
                </a:solidFill>
              </a:rPr>
              <a:t>∞ </a:t>
            </a:r>
            <a:r>
              <a:rPr lang="ru-RU" dirty="0" smtClean="0">
                <a:solidFill>
                  <a:schemeClr val="bg1"/>
                </a:solidFill>
              </a:rPr>
              <a:t>следует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| -&gt;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-- проверка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простоту пробными делениями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битов в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неограниченно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| -&gt; </a:t>
            </a:r>
            <a:r>
              <a:rPr lang="ru-RU" dirty="0" smtClean="0"/>
              <a:t>∞ для некоторой последовательности входных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объём вычислений </a:t>
            </a:r>
            <a:r>
              <a:rPr lang="en-US" dirty="0"/>
              <a:t>-&gt; </a:t>
            </a:r>
            <a:r>
              <a:rPr lang="ru-RU" dirty="0" smtClean="0"/>
              <a:t>∞</a:t>
            </a:r>
            <a:r>
              <a:rPr lang="ru-RU" dirty="0" smtClean="0"/>
              <a:t>, то размер входных данных </a:t>
            </a:r>
            <a:r>
              <a:rPr lang="en-US" dirty="0" smtClean="0"/>
              <a:t>-&gt; </a:t>
            </a:r>
            <a:r>
              <a:rPr lang="ru-RU" dirty="0"/>
              <a:t>∞</a:t>
            </a:r>
            <a:endParaRPr lang="ru-RU" dirty="0" smtClean="0"/>
          </a:p>
          <a:p>
            <a:pPr lvl="1"/>
            <a:r>
              <a:rPr lang="ru-RU" dirty="0" smtClean="0"/>
              <a:t>из </a:t>
            </a:r>
            <a:r>
              <a:rPr lang="en-US" dirty="0" smtClean="0"/>
              <a:t>Time(A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</a:t>
            </a:r>
            <a:r>
              <a:rPr lang="ru-RU" dirty="0" smtClean="0"/>
              <a:t>следует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-- проверка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простоту пробными делениями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битов в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неограниченно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| -&gt; </a:t>
            </a:r>
            <a:r>
              <a:rPr lang="ru-RU" dirty="0" smtClean="0"/>
              <a:t>∞ для некоторой последовательности входных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объём вычислений </a:t>
            </a:r>
            <a:r>
              <a:rPr lang="en-US" dirty="0"/>
              <a:t>-&gt; </a:t>
            </a:r>
            <a:r>
              <a:rPr lang="ru-RU" dirty="0" smtClean="0"/>
              <a:t>∞</a:t>
            </a:r>
            <a:r>
              <a:rPr lang="ru-RU" dirty="0" smtClean="0"/>
              <a:t>, то размер входных данных </a:t>
            </a:r>
            <a:r>
              <a:rPr lang="en-US" dirty="0" smtClean="0"/>
              <a:t>-&gt; </a:t>
            </a:r>
            <a:r>
              <a:rPr lang="ru-RU" dirty="0"/>
              <a:t>∞</a:t>
            </a:r>
            <a:endParaRPr lang="ru-RU" dirty="0" smtClean="0"/>
          </a:p>
          <a:p>
            <a:pPr lvl="1"/>
            <a:r>
              <a:rPr lang="ru-RU" dirty="0" smtClean="0"/>
              <a:t>из </a:t>
            </a:r>
            <a:r>
              <a:rPr lang="en-US" dirty="0" smtClean="0"/>
              <a:t>Time(A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</a:t>
            </a:r>
            <a:r>
              <a:rPr lang="ru-RU" dirty="0" smtClean="0"/>
              <a:t>следует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– </a:t>
            </a:r>
            <a:r>
              <a:rPr lang="en-US" dirty="0" smtClean="0"/>
              <a:t>TD (</a:t>
            </a:r>
            <a:r>
              <a:rPr lang="ru-RU" dirty="0" smtClean="0"/>
              <a:t>проверка </a:t>
            </a:r>
            <a:r>
              <a:rPr lang="ru-RU" dirty="0" smtClean="0"/>
              <a:t>на </a:t>
            </a:r>
            <a:r>
              <a:rPr lang="ru-RU" dirty="0" smtClean="0"/>
              <a:t>простоту пробными делениями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bg1"/>
                </a:solidFill>
              </a:rPr>
              <a:t>|x| = </a:t>
            </a:r>
            <a:r>
              <a:rPr lang="ru-RU" dirty="0">
                <a:solidFill>
                  <a:schemeClr val="bg1"/>
                </a:solidFill>
              </a:rPr>
              <a:t>число битов в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неограниченно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| -&gt; </a:t>
            </a:r>
            <a:r>
              <a:rPr lang="ru-RU" dirty="0" smtClean="0"/>
              <a:t>∞ для некоторой последовательности входных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объём вычислений </a:t>
            </a:r>
            <a:r>
              <a:rPr lang="en-US" dirty="0"/>
              <a:t>-&gt; </a:t>
            </a:r>
            <a:r>
              <a:rPr lang="ru-RU" dirty="0" smtClean="0"/>
              <a:t>∞</a:t>
            </a:r>
            <a:r>
              <a:rPr lang="ru-RU" dirty="0" smtClean="0"/>
              <a:t>, то размер входных данных </a:t>
            </a:r>
            <a:r>
              <a:rPr lang="en-US" dirty="0" smtClean="0"/>
              <a:t>-&gt; </a:t>
            </a:r>
            <a:r>
              <a:rPr lang="ru-RU" dirty="0"/>
              <a:t>∞</a:t>
            </a:r>
            <a:endParaRPr lang="ru-RU" dirty="0" smtClean="0"/>
          </a:p>
          <a:p>
            <a:pPr lvl="1"/>
            <a:r>
              <a:rPr lang="ru-RU" dirty="0" smtClean="0"/>
              <a:t>из </a:t>
            </a:r>
            <a:r>
              <a:rPr lang="en-US" dirty="0" smtClean="0"/>
              <a:t>Time(A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</a:t>
            </a:r>
            <a:r>
              <a:rPr lang="ru-RU" dirty="0" smtClean="0"/>
              <a:t>следует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</a:t>
            </a:r>
            <a:r>
              <a:rPr lang="en-US" dirty="0"/>
              <a:t>TD (</a:t>
            </a:r>
            <a:r>
              <a:rPr lang="ru-RU" dirty="0"/>
              <a:t>проверка на простоту пробными делениями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/>
              <a:t>число битов в </a:t>
            </a:r>
            <a:r>
              <a:rPr lang="en-US" dirty="0" smtClean="0"/>
              <a:t>x</a:t>
            </a:r>
            <a:r>
              <a:rPr lang="ru-RU" dirty="0" smtClean="0"/>
              <a:t> неограниченно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</a:t>
            </a:r>
            <a:r>
              <a:rPr lang="en-US" dirty="0" smtClean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делений, </a:t>
            </a:r>
            <a:r>
              <a:rPr lang="en-US" dirty="0">
                <a:solidFill>
                  <a:schemeClr val="bg1"/>
                </a:solidFill>
              </a:rPr>
              <a:t>Time(TD,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c </a:t>
            </a:r>
            <a:r>
              <a:rPr lang="ru-RU" dirty="0" smtClean="0">
                <a:solidFill>
                  <a:schemeClr val="bg1"/>
                </a:solidFill>
              </a:rPr>
              <a:t>означает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r>
              <a:rPr lang="ru-RU" dirty="0" smtClean="0"/>
              <a:t> и </a:t>
            </a:r>
            <a:r>
              <a:rPr lang="en-US" dirty="0"/>
              <a:t>Time</a:t>
            </a:r>
            <a:r>
              <a:rPr lang="en-US" dirty="0" smtClean="0"/>
              <a:t>(.</a:t>
            </a:r>
            <a:r>
              <a:rPr lang="en-US" dirty="0"/>
              <a:t> </a:t>
            </a:r>
            <a:r>
              <a:rPr lang="en-US" dirty="0" smtClean="0"/>
              <a:t>, 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Размер входных данных должен быть неограниченным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| -&gt; </a:t>
            </a:r>
            <a:r>
              <a:rPr lang="ru-RU" dirty="0" smtClean="0"/>
              <a:t>∞ для некоторой последовательности входных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объём вычислений </a:t>
            </a:r>
            <a:r>
              <a:rPr lang="en-US" dirty="0"/>
              <a:t>-&gt; </a:t>
            </a:r>
            <a:r>
              <a:rPr lang="ru-RU" dirty="0" smtClean="0"/>
              <a:t>∞</a:t>
            </a:r>
            <a:r>
              <a:rPr lang="ru-RU" dirty="0" smtClean="0"/>
              <a:t>, то размер входных данных </a:t>
            </a:r>
            <a:r>
              <a:rPr lang="en-US" dirty="0" smtClean="0"/>
              <a:t>-&gt; </a:t>
            </a:r>
            <a:r>
              <a:rPr lang="ru-RU" dirty="0"/>
              <a:t>∞</a:t>
            </a:r>
            <a:endParaRPr lang="ru-RU" dirty="0" smtClean="0"/>
          </a:p>
          <a:p>
            <a:pPr lvl="1"/>
            <a:r>
              <a:rPr lang="ru-RU" dirty="0" smtClean="0"/>
              <a:t>из </a:t>
            </a:r>
            <a:r>
              <a:rPr lang="en-US" dirty="0" smtClean="0"/>
              <a:t>Time(A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</a:t>
            </a:r>
            <a:r>
              <a:rPr lang="ru-RU" dirty="0" smtClean="0"/>
              <a:t>следует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</a:t>
            </a:r>
            <a:r>
              <a:rPr lang="en-US" dirty="0"/>
              <a:t>TD (</a:t>
            </a:r>
            <a:r>
              <a:rPr lang="ru-RU" dirty="0"/>
              <a:t>проверка на простоту пробными делениями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/>
              <a:t>число битов в </a:t>
            </a:r>
            <a:r>
              <a:rPr lang="en-US" dirty="0" smtClean="0"/>
              <a:t>x</a:t>
            </a:r>
            <a:r>
              <a:rPr lang="ru-RU" dirty="0" smtClean="0"/>
              <a:t> неограниченно</a:t>
            </a:r>
            <a:endParaRPr lang="ru-RU" dirty="0" smtClean="0"/>
          </a:p>
          <a:p>
            <a:pPr lvl="1"/>
            <a:r>
              <a:rPr lang="ru-RU" dirty="0" smtClean="0"/>
              <a:t>т.к. </a:t>
            </a:r>
            <a:r>
              <a:rPr lang="en-US" dirty="0" smtClean="0"/>
              <a:t>Time(TD, </a:t>
            </a:r>
            <a:r>
              <a:rPr lang="en-US" dirty="0" err="1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число делений, </a:t>
            </a:r>
            <a:r>
              <a:rPr lang="en-US" dirty="0"/>
              <a:t>Time(TD,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&gt; c </a:t>
            </a:r>
            <a:r>
              <a:rPr lang="ru-RU" dirty="0" smtClean="0"/>
              <a:t>означает</a:t>
            </a:r>
            <a:r>
              <a:rPr lang="ru-RU" dirty="0" smtClean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с</a:t>
            </a:r>
            <a:r>
              <a:rPr lang="ru-RU" baseline="30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1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а</a:t>
            </a:r>
            <a:r>
              <a:rPr lang="ru-RU" dirty="0" smtClean="0"/>
              <a:t>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Временн</a:t>
            </a:r>
            <a:r>
              <a:rPr lang="ru-RU" u="sng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>
                <a:solidFill>
                  <a:schemeClr val="bg1"/>
                </a:solidFill>
              </a:rPr>
              <a:t>n) = max{ Time(A, x) | |x|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}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а</a:t>
            </a:r>
            <a:r>
              <a:rPr lang="ru-RU" dirty="0" smtClean="0"/>
              <a:t>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Time(A, x) | |x|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18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/>
              <a:t>по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Сложностью </a:t>
            </a:r>
            <a:r>
              <a:rPr lang="ru-RU" dirty="0">
                <a:solidFill>
                  <a:schemeClr val="bg1"/>
                </a:solidFill>
              </a:rPr>
              <a:t>по </a:t>
            </a:r>
            <a:r>
              <a:rPr lang="ru-RU" dirty="0" smtClean="0">
                <a:solidFill>
                  <a:schemeClr val="bg1"/>
                </a:solidFill>
              </a:rPr>
              <a:t>памяти </a:t>
            </a:r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ru-RU" dirty="0" smtClean="0">
                <a:solidFill>
                  <a:schemeClr val="bg1"/>
                </a:solidFill>
              </a:rPr>
              <a:t>(пространственной сложностью) программы А </a:t>
            </a:r>
            <a:r>
              <a:rPr lang="ru-RU" dirty="0">
                <a:solidFill>
                  <a:schemeClr val="bg1"/>
                </a:solidFill>
              </a:rPr>
              <a:t>называется функция от размера входных данных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(А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n) = max{ </a:t>
            </a:r>
            <a:r>
              <a:rPr lang="en-US" dirty="0" smtClean="0">
                <a:solidFill>
                  <a:schemeClr val="bg1"/>
                </a:solidFill>
              </a:rPr>
              <a:t>Space(A</a:t>
            </a:r>
            <a:r>
              <a:rPr lang="en-US" dirty="0">
                <a:solidFill>
                  <a:schemeClr val="bg1"/>
                </a:solidFill>
              </a:rPr>
              <a:t>, x) | |x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Зачем оценивать вычислительную сложность программ?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Оптимальное использование ресурсов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распределить вычисления по серверам ДЦ для минимизации времени вычислений?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Решение задач в реальном времени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Какое необходимо оборудование, чтобы обеспечить заданное время реакции на внешние события?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30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/>
              <a:t>по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Сложностью </a:t>
            </a:r>
            <a:r>
              <a:rPr lang="ru-RU" dirty="0"/>
              <a:t>по </a:t>
            </a:r>
            <a:r>
              <a:rPr lang="ru-RU" dirty="0" smtClean="0"/>
              <a:t>памяти </a:t>
            </a:r>
            <a:r>
              <a:rPr lang="ru-RU" dirty="0"/>
              <a:t>в худшем случае </a:t>
            </a:r>
            <a:r>
              <a:rPr lang="ru-RU" dirty="0" smtClean="0"/>
              <a:t>(пространственной сложностью) 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Space(A</a:t>
            </a:r>
            <a:r>
              <a:rPr lang="en-US" dirty="0"/>
              <a:t>, x) | |x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en-US" dirty="0"/>
              <a:t>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76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Вероятность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{ x ||x| = n } </a:t>
            </a:r>
            <a:r>
              <a:rPr lang="ru-RU" dirty="0" smtClean="0">
                <a:solidFill>
                  <a:schemeClr val="bg1"/>
                </a:solidFill>
              </a:rPr>
              <a:t>множество входных данных размера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P(n, x) </a:t>
            </a:r>
            <a:r>
              <a:rPr lang="ru-RU" dirty="0" smtClean="0">
                <a:solidFill>
                  <a:schemeClr val="bg1"/>
                </a:solidFill>
              </a:rPr>
              <a:t>вероятность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l-GR" dirty="0">
                <a:solidFill>
                  <a:schemeClr val="bg1"/>
                </a:solidFill>
              </a:rPr>
              <a:t> ∈</a:t>
            </a:r>
            <a:r>
              <a:rPr lang="en-US" dirty="0" smtClean="0">
                <a:solidFill>
                  <a:schemeClr val="bg1"/>
                </a:solidFill>
              </a:rPr>
              <a:t> Input(n)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проектировании вычислительной системы вероятности входных данных оценивают экспериментально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 определению вероятности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Вероятность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P(n, x) </a:t>
            </a:r>
            <a:r>
              <a:rPr lang="ru-RU" dirty="0" smtClean="0">
                <a:solidFill>
                  <a:schemeClr val="bg1"/>
                </a:solidFill>
              </a:rPr>
              <a:t>вероятность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l-GR" dirty="0">
                <a:solidFill>
                  <a:schemeClr val="bg1"/>
                </a:solidFill>
              </a:rPr>
              <a:t> ∈</a:t>
            </a:r>
            <a:r>
              <a:rPr lang="en-US" dirty="0" smtClean="0">
                <a:solidFill>
                  <a:schemeClr val="bg1"/>
                </a:solidFill>
              </a:rPr>
              <a:t> Input(n)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проектировании вычислительной системы вероятности входных данных оценивают экспериментально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 определению вероятности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35070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Вероятность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P(n, 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Input(n)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проектировании вычислительной системы вероятности входных данных оценивают экспериментально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 определению вероятности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42190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Вероятность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P(n, 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Input(n)</a:t>
            </a:r>
          </a:p>
          <a:p>
            <a:pPr lvl="1"/>
            <a:r>
              <a:rPr lang="ru-RU" dirty="0" smtClean="0"/>
              <a:t>При проектировании вычислительной системы вероятности входных данных оценивают экспериментально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 определению вероятности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24553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Вероятность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P(n, 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Input(n)</a:t>
            </a:r>
          </a:p>
          <a:p>
            <a:pPr lvl="1"/>
            <a:r>
              <a:rPr lang="ru-RU" dirty="0" smtClean="0"/>
              <a:t>При проектировании вычислительной системы вероятности входных данных оценивают экспериментально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14722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 smtClean="0"/>
              <a:t>по времени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Величина </a:t>
            </a:r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(A, n)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Time(A, x) P(n, x) </a:t>
            </a:r>
            <a:r>
              <a:rPr lang="ru-RU" dirty="0" smtClean="0">
                <a:solidFill>
                  <a:schemeClr val="bg1"/>
                </a:solidFill>
              </a:rPr>
              <a:t>называется временн</a:t>
            </a:r>
            <a:r>
              <a:rPr lang="ru-RU" u="sng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й сложностью программы А в среднем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 smtClean="0"/>
              <a:t>по времени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 </a:t>
            </a:r>
            <a:r>
              <a:rPr lang="ru-RU" dirty="0" smtClean="0"/>
              <a:t>называется 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8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 smtClean="0"/>
              <a:t>по памяти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Величина </a:t>
            </a:r>
            <a:r>
              <a:rPr lang="en-US" u="sng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(A, n)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Space(A, x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P(n, x) </a:t>
            </a:r>
            <a:r>
              <a:rPr lang="ru-RU" dirty="0" smtClean="0">
                <a:solidFill>
                  <a:schemeClr val="bg1"/>
                </a:solidFill>
              </a:rPr>
              <a:t>называется сложностью по памяти программы А в среднем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 smtClean="0"/>
              <a:t>по памяти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Space(A, x</a:t>
            </a:r>
            <a:r>
              <a:rPr lang="en-US" dirty="0"/>
              <a:t>) </a:t>
            </a:r>
            <a:r>
              <a:rPr lang="en-US" dirty="0" smtClean="0"/>
              <a:t>P(n, x) </a:t>
            </a:r>
            <a:r>
              <a:rPr lang="ru-RU" dirty="0" smtClean="0"/>
              <a:t>называется сложностью по памяти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2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Зачем оценивать вычислительную сложность программ?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Оптимальное использование ресурсов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распределить вычисления по серверам ДЦ для минимизации времени вычислений?</a:t>
            </a:r>
          </a:p>
          <a:p>
            <a:endParaRPr lang="ru-RU" dirty="0" smtClean="0"/>
          </a:p>
          <a:p>
            <a:r>
              <a:rPr lang="ru-RU" dirty="0" smtClean="0"/>
              <a:t>Решение задач в реальном времени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Какое необходимо оборудование, чтобы обеспечить заданное время реакции на внешние события?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7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(A, n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(A, n</a:t>
            </a:r>
            <a:r>
              <a:rPr lang="en-US">
                <a:solidFill>
                  <a:schemeClr val="bg1"/>
                </a:solidFill>
              </a:rPr>
              <a:t>) </a:t>
            </a:r>
            <a:r>
              <a:rPr lang="ru-RU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S(A, </a:t>
            </a:r>
            <a:r>
              <a:rPr lang="en-US" dirty="0" smtClean="0">
                <a:solidFill>
                  <a:schemeClr val="bg1"/>
                </a:solidFill>
              </a:rPr>
              <a:t>n)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dirty="0">
                <a:solidFill>
                  <a:schemeClr val="bg1"/>
                </a:solidFill>
              </a:rPr>
              <a:t>, n) =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Time(A, x) P(n, x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r>
              <a:rPr lang="ru-RU" smtClean="0">
                <a:solidFill>
                  <a:schemeClr val="bg1"/>
                </a:solidFill>
              </a:rPr>
              <a:t> ≤</a:t>
            </a:r>
          </a:p>
          <a:p>
            <a:pPr marL="457200" lvl="1" indent="0" algn="ctr">
              <a:buNone/>
            </a:pPr>
            <a:r>
              <a:rPr lang="ru-RU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max { Time(A, x) | |x| = n } P(n, x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r>
              <a:rPr lang="ru-RU" smtClean="0">
                <a:solidFill>
                  <a:schemeClr val="bg1"/>
                </a:solidFill>
              </a:rPr>
              <a:t> =</a:t>
            </a:r>
          </a:p>
          <a:p>
            <a:pPr marL="457200" lvl="1" indent="0" algn="ctr">
              <a:buNone/>
            </a:pPr>
            <a:r>
              <a:rPr lang="en-US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T(A, n) 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</a:t>
            </a:r>
            <a:r>
              <a:rPr lang="en-US" smtClean="0">
                <a:solidFill>
                  <a:schemeClr val="bg1"/>
                </a:solidFill>
              </a:rPr>
              <a:t>) </a:t>
            </a:r>
            <a:r>
              <a:rPr lang="ru-RU">
                <a:solidFill>
                  <a:schemeClr val="bg1"/>
                </a:solidFill>
              </a:rPr>
              <a:t>≤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S(A, </a:t>
            </a:r>
            <a:r>
              <a:rPr lang="en-US" dirty="0" smtClean="0">
                <a:solidFill>
                  <a:schemeClr val="bg1"/>
                </a:solidFill>
              </a:rPr>
              <a:t>n)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dirty="0">
                <a:solidFill>
                  <a:schemeClr val="bg1"/>
                </a:solidFill>
              </a:rPr>
              <a:t>, n) =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Time(A, x) P(n, x)</a:t>
            </a:r>
            <a:r>
              <a:rPr lang="ru-RU" dirty="0" smtClean="0">
                <a:solidFill>
                  <a:schemeClr val="bg1"/>
                </a:solidFill>
              </a:rPr>
              <a:t> ≤</a:t>
            </a:r>
          </a:p>
          <a:p>
            <a:pPr marL="457200" lvl="1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max { Time(A, x) | |x| = n } P(n, x)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T(A, n) 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8667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dirty="0">
                <a:solidFill>
                  <a:schemeClr val="bg1"/>
                </a:solidFill>
              </a:rPr>
              <a:t>, n) =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Time(A, x) P(n, x)</a:t>
            </a:r>
            <a:r>
              <a:rPr lang="ru-RU" dirty="0" smtClean="0">
                <a:solidFill>
                  <a:schemeClr val="bg1"/>
                </a:solidFill>
              </a:rPr>
              <a:t> ≤</a:t>
            </a:r>
          </a:p>
          <a:p>
            <a:pPr marL="457200" lvl="1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max { Time(A, x) | |x| = n } P(n, x)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T(A, n) 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9807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</a:p>
          <a:p>
            <a:pPr marL="457200" lvl="1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max { Time(A, x) | |x| = n } P(n, x)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T(A, n) 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9487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≤</a:t>
            </a:r>
          </a:p>
          <a:p>
            <a:pPr marL="457200" lvl="1" indent="0" algn="ctr">
              <a:buNone/>
            </a:pP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T(A, n) 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en-US" dirty="0" smtClean="0">
                <a:solidFill>
                  <a:schemeClr val="bg1"/>
                </a:solidFill>
              </a:rPr>
              <a:t> P(n, x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2357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≤</a:t>
            </a:r>
          </a:p>
          <a:p>
            <a:pPr marL="457200" lvl="1" indent="0" algn="ctr">
              <a:buNone/>
            </a:pP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=</a:t>
            </a:r>
          </a:p>
          <a:p>
            <a:pPr marL="457200" lvl="1" indent="0" algn="ctr">
              <a:buNone/>
            </a:pP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9030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≤</a:t>
            </a:r>
          </a:p>
          <a:p>
            <a:pPr marL="457200" lvl="1" indent="0" algn="ctr">
              <a:buNone/>
            </a:pP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=</a:t>
            </a:r>
          </a:p>
          <a:p>
            <a:pPr marL="457200" lvl="1" indent="0" algn="ctr">
              <a:buNone/>
            </a:pP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S(A, n)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T(A, 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622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</a:t>
            </a: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≤</a:t>
            </a:r>
          </a:p>
          <a:p>
            <a:pPr marL="457200" lvl="1" indent="0" algn="ctr">
              <a:buNone/>
            </a:pPr>
            <a:r>
              <a:rPr lang="ru-RU" dirty="0"/>
              <a:t>≤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=</a:t>
            </a:r>
          </a:p>
          <a:p>
            <a:pPr marL="457200" lvl="1" indent="0" algn="ctr">
              <a:buNone/>
            </a:pP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/>
              <a:t>S(A, n) </a:t>
            </a:r>
            <a:r>
              <a:rPr lang="ru-RU" dirty="0"/>
              <a:t>≤</a:t>
            </a:r>
            <a:r>
              <a:rPr lang="en-US" dirty="0" smtClean="0"/>
              <a:t> T(A, n)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22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smtClean="0"/>
              <a:t>)</a:t>
            </a:r>
            <a:r>
              <a:rPr lang="en-US"/>
              <a:t> </a:t>
            </a:r>
            <a:r>
              <a:rPr lang="ru-RU"/>
              <a:t>≤</a:t>
            </a:r>
            <a:r>
              <a:rPr lang="en-US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</a:t>
            </a:r>
            <a:r>
              <a:rPr lang="en-US"/>
              <a:t>) </a:t>
            </a:r>
            <a:r>
              <a:rPr lang="ru-RU"/>
              <a:t>≤</a:t>
            </a:r>
            <a:r>
              <a:rPr lang="en-US" smtClean="0"/>
              <a:t> </a:t>
            </a:r>
            <a:r>
              <a:rPr lang="en-US" dirty="0"/>
              <a:t>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</a:t>
            </a:r>
            <a:r>
              <a:rPr lang="en-US" smtClean="0"/>
              <a:t>)</a:t>
            </a:r>
            <a:r>
              <a:rPr lang="ru-RU" smtClean="0"/>
              <a:t> ≤</a:t>
            </a:r>
          </a:p>
          <a:p>
            <a:pPr marL="457200" lvl="1" indent="0" algn="ctr">
              <a:buNone/>
            </a:pPr>
            <a:r>
              <a:rPr lang="ru-RU"/>
              <a:t>≤</a:t>
            </a:r>
            <a:r>
              <a:rPr lang="en-US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</a:t>
            </a:r>
            <a:r>
              <a:rPr lang="en-US" smtClean="0"/>
              <a:t>)</a:t>
            </a:r>
            <a:r>
              <a:rPr lang="ru-RU" smtClean="0"/>
              <a:t> =</a:t>
            </a:r>
          </a:p>
          <a:p>
            <a:pPr marL="457200" lvl="1" indent="0" algn="ctr">
              <a:buNone/>
            </a:pPr>
            <a:r>
              <a:rPr lang="en-US" smtClean="0"/>
              <a:t>= </a:t>
            </a:r>
            <a:r>
              <a:rPr lang="en-US" dirty="0" smtClean="0"/>
              <a:t>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/>
              <a:t>S(A, n</a:t>
            </a:r>
            <a:r>
              <a:rPr lang="en-US" smtClean="0"/>
              <a:t>) </a:t>
            </a:r>
            <a:r>
              <a:rPr lang="ru-RU"/>
              <a:t>≤</a:t>
            </a:r>
            <a:r>
              <a:rPr lang="en-US" smtClean="0"/>
              <a:t> </a:t>
            </a:r>
            <a:r>
              <a:rPr lang="en-US" dirty="0" smtClean="0"/>
              <a:t>T(A, n)</a:t>
            </a:r>
            <a:endParaRPr lang="ru-RU" dirty="0" smtClean="0"/>
          </a:p>
          <a:p>
            <a:pPr lvl="1"/>
            <a:r>
              <a:rPr lang="ru-RU" dirty="0" smtClean="0"/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3539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Пример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a</a:t>
            </a:r>
            <a:r>
              <a:rPr lang="en-US" sz="2600" baseline="30000" dirty="0" smtClean="0">
                <a:solidFill>
                  <a:schemeClr val="bg1"/>
                </a:solidFill>
              </a:rPr>
              <a:t>27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a</a:t>
            </a:r>
            <a:r>
              <a:rPr lang="en-US" sz="2600" baseline="30000" dirty="0" smtClean="0">
                <a:solidFill>
                  <a:schemeClr val="bg1"/>
                </a:solidFill>
              </a:rPr>
              <a:t>16 + 8 + 2 + 1</a:t>
            </a:r>
            <a:r>
              <a:rPr lang="en-US" sz="2600" dirty="0" smtClean="0">
                <a:solidFill>
                  <a:schemeClr val="bg1"/>
                </a:solidFill>
              </a:rPr>
              <a:t> = a</a:t>
            </a:r>
            <a:r>
              <a:rPr lang="en-US" sz="2600" baseline="30000" dirty="0" smtClean="0">
                <a:solidFill>
                  <a:schemeClr val="bg1"/>
                </a:solidFill>
              </a:rPr>
              <a:t>16</a:t>
            </a:r>
            <a:r>
              <a:rPr lang="en-US" sz="2600" dirty="0" smtClean="0">
                <a:solidFill>
                  <a:schemeClr val="bg1"/>
                </a:solidFill>
              </a:rPr>
              <a:t> ∙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a</a:t>
            </a:r>
            <a:r>
              <a:rPr lang="en-US" sz="2600" baseline="30000" dirty="0" smtClean="0">
                <a:solidFill>
                  <a:schemeClr val="bg1"/>
                </a:solidFill>
              </a:rPr>
              <a:t>8 </a:t>
            </a:r>
            <a:r>
              <a:rPr lang="en-US" sz="2600" dirty="0" smtClean="0">
                <a:solidFill>
                  <a:schemeClr val="bg1"/>
                </a:solidFill>
              </a:rPr>
              <a:t>∙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a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 ∙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a</a:t>
            </a:r>
            <a:r>
              <a:rPr lang="en-US" sz="2600" baseline="30000" dirty="0" smtClean="0">
                <a:solidFill>
                  <a:schemeClr val="bg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2"/>
            <a:r>
              <a:rPr lang="en-US" sz="2200" dirty="0" smtClean="0">
                <a:solidFill>
                  <a:schemeClr val="bg1"/>
                </a:solidFill>
              </a:rPr>
              <a:t>3 </a:t>
            </a:r>
            <a:r>
              <a:rPr lang="en-US" sz="2200" dirty="0" smtClean="0">
                <a:solidFill>
                  <a:schemeClr val="bg1"/>
                </a:solidFill>
              </a:rPr>
              <a:t>+ 4 = 7 </a:t>
            </a:r>
            <a:r>
              <a:rPr lang="ru-RU" sz="2200" dirty="0" smtClean="0">
                <a:solidFill>
                  <a:schemeClr val="bg1"/>
                </a:solidFill>
              </a:rPr>
              <a:t>умножений 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/>
            <a:r>
              <a:rPr lang="ru-RU" sz="2200" dirty="0" smtClean="0">
                <a:solidFill>
                  <a:schemeClr val="bg1"/>
                </a:solidFill>
              </a:rPr>
              <a:t>вместо 26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для последовательного умножения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/>
            <a:endParaRPr lang="en-US" sz="1900" dirty="0" smtClean="0">
              <a:solidFill>
                <a:schemeClr val="bg1"/>
              </a:solidFill>
            </a:endParaRPr>
          </a:p>
          <a:p>
            <a:pPr lvl="1"/>
            <a:r>
              <a:rPr lang="en-US" sz="2300" dirty="0" smtClean="0">
                <a:solidFill>
                  <a:schemeClr val="bg1"/>
                </a:solidFill>
              </a:rPr>
              <a:t>RS </a:t>
            </a:r>
            <a:r>
              <a:rPr lang="ru-RU" sz="2300" dirty="0" smtClean="0">
                <a:solidFill>
                  <a:schemeClr val="bg1"/>
                </a:solidFill>
              </a:rPr>
              <a:t>не являетс</a:t>
            </a:r>
            <a:r>
              <a:rPr lang="ru-RU" sz="2300" dirty="0" smtClean="0">
                <a:solidFill>
                  <a:schemeClr val="bg1"/>
                </a:solidFill>
              </a:rPr>
              <a:t>я оптимальным</a:t>
            </a:r>
            <a:endParaRPr lang="en-US" sz="2300" dirty="0" smtClean="0">
              <a:solidFill>
                <a:schemeClr val="bg1"/>
              </a:solidFill>
            </a:endParaRPr>
          </a:p>
          <a:p>
            <a:pPr lvl="2"/>
            <a:r>
              <a:rPr lang="en-US" sz="1900" dirty="0" smtClean="0">
                <a:solidFill>
                  <a:schemeClr val="bg1"/>
                </a:solidFill>
              </a:rPr>
              <a:t>a</a:t>
            </a:r>
            <a:r>
              <a:rPr lang="en-US" sz="1900" baseline="30000" dirty="0" smtClean="0">
                <a:solidFill>
                  <a:schemeClr val="bg1"/>
                </a:solidFill>
              </a:rPr>
              <a:t>27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</a:t>
            </a:r>
            <a:r>
              <a:rPr lang="ru-RU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((a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ru-RU" sz="1900" baseline="30000" dirty="0" smtClean="0">
                <a:solidFill>
                  <a:schemeClr val="bg1"/>
                </a:solidFill>
              </a:rPr>
              <a:t> 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возведение </a:t>
            </a:r>
            <a:r>
              <a:rPr lang="ru-RU" sz="1900" dirty="0" smtClean="0">
                <a:solidFill>
                  <a:schemeClr val="bg1"/>
                </a:solidFill>
              </a:rPr>
              <a:t>в куб 2 </a:t>
            </a:r>
            <a:r>
              <a:rPr lang="ru-RU" sz="1900" dirty="0" smtClean="0">
                <a:solidFill>
                  <a:schemeClr val="bg1"/>
                </a:solidFill>
              </a:rPr>
              <a:t>умножения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Зачем оценивать вычислительную сложность программ?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Оптимальное использование ресурсов</a:t>
            </a:r>
          </a:p>
          <a:p>
            <a:pPr lvl="1"/>
            <a:r>
              <a:rPr lang="ru-RU" dirty="0" smtClean="0"/>
              <a:t>Как распределить вычисления по серверам ДЦ для минимизации времени вычислений?</a:t>
            </a:r>
          </a:p>
          <a:p>
            <a:endParaRPr lang="ru-RU" dirty="0" smtClean="0"/>
          </a:p>
          <a:p>
            <a:r>
              <a:rPr lang="ru-RU" dirty="0" smtClean="0"/>
              <a:t>Решение задач в реальном времени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Какое необходимо оборудование, чтобы обеспечить заданное время реакции на внешние события?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34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>
                <a:solidFill>
                  <a:schemeClr val="bg1"/>
                </a:solidFill>
              </a:rPr>
              <a:t>3 </a:t>
            </a:r>
            <a:r>
              <a:rPr lang="en-US" sz="2200" dirty="0" smtClean="0">
                <a:solidFill>
                  <a:schemeClr val="bg1"/>
                </a:solidFill>
              </a:rPr>
              <a:t>+ 4 = 7 </a:t>
            </a:r>
            <a:r>
              <a:rPr lang="ru-RU" sz="2200" dirty="0" smtClean="0">
                <a:solidFill>
                  <a:schemeClr val="bg1"/>
                </a:solidFill>
              </a:rPr>
              <a:t>умножений 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/>
            <a:r>
              <a:rPr lang="ru-RU" sz="2200" dirty="0" smtClean="0">
                <a:solidFill>
                  <a:schemeClr val="bg1"/>
                </a:solidFill>
              </a:rPr>
              <a:t>вместо 26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для последовательного умножения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/>
            <a:endParaRPr lang="en-US" sz="1900" dirty="0" smtClean="0">
              <a:solidFill>
                <a:schemeClr val="bg1"/>
              </a:solidFill>
            </a:endParaRPr>
          </a:p>
          <a:p>
            <a:pPr lvl="1"/>
            <a:r>
              <a:rPr lang="en-US" sz="2300" dirty="0" smtClean="0">
                <a:solidFill>
                  <a:schemeClr val="bg1"/>
                </a:solidFill>
              </a:rPr>
              <a:t>RS </a:t>
            </a:r>
            <a:r>
              <a:rPr lang="ru-RU" sz="2300" dirty="0" smtClean="0">
                <a:solidFill>
                  <a:schemeClr val="bg1"/>
                </a:solidFill>
              </a:rPr>
              <a:t>не являетс</a:t>
            </a:r>
            <a:r>
              <a:rPr lang="ru-RU" sz="2300" dirty="0" smtClean="0">
                <a:solidFill>
                  <a:schemeClr val="bg1"/>
                </a:solidFill>
              </a:rPr>
              <a:t>я оптимальным</a:t>
            </a:r>
            <a:endParaRPr lang="en-US" sz="2300" dirty="0" smtClean="0">
              <a:solidFill>
                <a:schemeClr val="bg1"/>
              </a:solidFill>
            </a:endParaRPr>
          </a:p>
          <a:p>
            <a:pPr lvl="2"/>
            <a:r>
              <a:rPr lang="en-US" sz="1900" dirty="0" smtClean="0">
                <a:solidFill>
                  <a:schemeClr val="bg1"/>
                </a:solidFill>
              </a:rPr>
              <a:t>a</a:t>
            </a:r>
            <a:r>
              <a:rPr lang="en-US" sz="1900" baseline="30000" dirty="0" smtClean="0">
                <a:solidFill>
                  <a:schemeClr val="bg1"/>
                </a:solidFill>
              </a:rPr>
              <a:t>27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</a:t>
            </a:r>
            <a:r>
              <a:rPr lang="ru-RU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((a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ru-RU" sz="1900" baseline="30000" dirty="0" smtClean="0">
                <a:solidFill>
                  <a:schemeClr val="bg1"/>
                </a:solidFill>
              </a:rPr>
              <a:t> 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возведение </a:t>
            </a:r>
            <a:r>
              <a:rPr lang="ru-RU" sz="1900" dirty="0" smtClean="0">
                <a:solidFill>
                  <a:schemeClr val="bg1"/>
                </a:solidFill>
              </a:rPr>
              <a:t>в куб 2 </a:t>
            </a:r>
            <a:r>
              <a:rPr lang="ru-RU" sz="1900" dirty="0" smtClean="0">
                <a:solidFill>
                  <a:schemeClr val="bg1"/>
                </a:solidFill>
              </a:rPr>
              <a:t>умножения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>
                <a:solidFill>
                  <a:schemeClr val="bg1"/>
                </a:solidFill>
              </a:rPr>
              <a:t>вместо 26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для последовательного умножения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2"/>
            <a:endParaRPr lang="en-US" sz="1900" dirty="0" smtClean="0">
              <a:solidFill>
                <a:schemeClr val="bg1"/>
              </a:solidFill>
            </a:endParaRPr>
          </a:p>
          <a:p>
            <a:pPr lvl="1"/>
            <a:r>
              <a:rPr lang="en-US" sz="2300" dirty="0" smtClean="0">
                <a:solidFill>
                  <a:schemeClr val="bg1"/>
                </a:solidFill>
              </a:rPr>
              <a:t>RS </a:t>
            </a:r>
            <a:r>
              <a:rPr lang="ru-RU" sz="2300" dirty="0" smtClean="0">
                <a:solidFill>
                  <a:schemeClr val="bg1"/>
                </a:solidFill>
              </a:rPr>
              <a:t>не являетс</a:t>
            </a:r>
            <a:r>
              <a:rPr lang="ru-RU" sz="2300" dirty="0" smtClean="0">
                <a:solidFill>
                  <a:schemeClr val="bg1"/>
                </a:solidFill>
              </a:rPr>
              <a:t>я оптимальным</a:t>
            </a:r>
            <a:endParaRPr lang="en-US" sz="2300" dirty="0" smtClean="0">
              <a:solidFill>
                <a:schemeClr val="bg1"/>
              </a:solidFill>
            </a:endParaRPr>
          </a:p>
          <a:p>
            <a:pPr lvl="2"/>
            <a:r>
              <a:rPr lang="en-US" sz="1900" dirty="0" smtClean="0">
                <a:solidFill>
                  <a:schemeClr val="bg1"/>
                </a:solidFill>
              </a:rPr>
              <a:t>a</a:t>
            </a:r>
            <a:r>
              <a:rPr lang="en-US" sz="1900" baseline="30000" dirty="0" smtClean="0">
                <a:solidFill>
                  <a:schemeClr val="bg1"/>
                </a:solidFill>
              </a:rPr>
              <a:t>27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</a:t>
            </a:r>
            <a:r>
              <a:rPr lang="ru-RU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((a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ru-RU" sz="1900" baseline="30000" dirty="0" smtClean="0">
                <a:solidFill>
                  <a:schemeClr val="bg1"/>
                </a:solidFill>
              </a:rPr>
              <a:t> 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возведение </a:t>
            </a:r>
            <a:r>
              <a:rPr lang="ru-RU" sz="1900" dirty="0" smtClean="0">
                <a:solidFill>
                  <a:schemeClr val="bg1"/>
                </a:solidFill>
              </a:rPr>
              <a:t>в куб 2 </a:t>
            </a:r>
            <a:r>
              <a:rPr lang="ru-RU" sz="1900" dirty="0" smtClean="0">
                <a:solidFill>
                  <a:schemeClr val="bg1"/>
                </a:solidFill>
              </a:rPr>
              <a:t>умножения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/>
              <a:t>вместо 26</a:t>
            </a:r>
            <a:r>
              <a:rPr lang="en-US" sz="2200" dirty="0" smtClean="0"/>
              <a:t> </a:t>
            </a:r>
            <a:r>
              <a:rPr lang="ru-RU" sz="2200" dirty="0" smtClean="0"/>
              <a:t>для последовательного умножения</a:t>
            </a:r>
            <a:endParaRPr lang="en-US" sz="2200" dirty="0" smtClean="0"/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>
                <a:solidFill>
                  <a:schemeClr val="bg1"/>
                </a:solidFill>
              </a:rPr>
              <a:t>RS </a:t>
            </a:r>
            <a:r>
              <a:rPr lang="ru-RU" sz="2300" dirty="0" smtClean="0">
                <a:solidFill>
                  <a:schemeClr val="bg1"/>
                </a:solidFill>
              </a:rPr>
              <a:t>не являетс</a:t>
            </a:r>
            <a:r>
              <a:rPr lang="ru-RU" sz="2300" dirty="0" smtClean="0">
                <a:solidFill>
                  <a:schemeClr val="bg1"/>
                </a:solidFill>
              </a:rPr>
              <a:t>я оптимальным</a:t>
            </a:r>
            <a:endParaRPr lang="en-US" sz="2300" dirty="0" smtClean="0">
              <a:solidFill>
                <a:schemeClr val="bg1"/>
              </a:solidFill>
            </a:endParaRPr>
          </a:p>
          <a:p>
            <a:pPr lvl="2"/>
            <a:r>
              <a:rPr lang="en-US" sz="1900" dirty="0" smtClean="0">
                <a:solidFill>
                  <a:schemeClr val="bg1"/>
                </a:solidFill>
              </a:rPr>
              <a:t>a</a:t>
            </a:r>
            <a:r>
              <a:rPr lang="en-US" sz="1900" baseline="30000" dirty="0" smtClean="0">
                <a:solidFill>
                  <a:schemeClr val="bg1"/>
                </a:solidFill>
              </a:rPr>
              <a:t>27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</a:t>
            </a:r>
            <a:r>
              <a:rPr lang="ru-RU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((a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ru-RU" sz="1900" baseline="30000" dirty="0" smtClean="0">
                <a:solidFill>
                  <a:schemeClr val="bg1"/>
                </a:solidFill>
              </a:rPr>
              <a:t> 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возведение </a:t>
            </a:r>
            <a:r>
              <a:rPr lang="ru-RU" sz="1900" dirty="0" smtClean="0">
                <a:solidFill>
                  <a:schemeClr val="bg1"/>
                </a:solidFill>
              </a:rPr>
              <a:t>в куб 2 </a:t>
            </a:r>
            <a:r>
              <a:rPr lang="ru-RU" sz="1900" dirty="0" smtClean="0">
                <a:solidFill>
                  <a:schemeClr val="bg1"/>
                </a:solidFill>
              </a:rPr>
              <a:t>умножения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/>
              <a:t>вместо 26</a:t>
            </a:r>
            <a:r>
              <a:rPr lang="en-US" sz="2200" dirty="0" smtClean="0"/>
              <a:t> </a:t>
            </a:r>
            <a:r>
              <a:rPr lang="ru-RU" sz="2200" dirty="0" smtClean="0"/>
              <a:t>для последовательного умножения</a:t>
            </a:r>
            <a:endParaRPr lang="en-US" sz="2200" dirty="0" smtClean="0"/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RS </a:t>
            </a:r>
            <a:r>
              <a:rPr lang="ru-RU" sz="2300" dirty="0" smtClean="0"/>
              <a:t>не являетс</a:t>
            </a:r>
            <a:r>
              <a:rPr lang="ru-RU" sz="2300" dirty="0" smtClean="0"/>
              <a:t>я оптимальным</a:t>
            </a:r>
            <a:endParaRPr lang="en-US" sz="2300" dirty="0" smtClean="0"/>
          </a:p>
          <a:p>
            <a:pPr lvl="2"/>
            <a:r>
              <a:rPr lang="en-US" sz="1900" dirty="0" smtClean="0">
                <a:solidFill>
                  <a:schemeClr val="bg1"/>
                </a:solidFill>
              </a:rPr>
              <a:t>a</a:t>
            </a:r>
            <a:r>
              <a:rPr lang="en-US" sz="1900" baseline="30000" dirty="0" smtClean="0">
                <a:solidFill>
                  <a:schemeClr val="bg1"/>
                </a:solidFill>
              </a:rPr>
              <a:t>27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=</a:t>
            </a:r>
            <a:r>
              <a:rPr lang="ru-RU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((a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en-US" sz="1900" dirty="0" smtClean="0">
                <a:solidFill>
                  <a:schemeClr val="bg1"/>
                </a:solidFill>
              </a:rPr>
              <a:t>)</a:t>
            </a:r>
            <a:r>
              <a:rPr lang="en-US" sz="1900" baseline="30000" dirty="0" smtClean="0">
                <a:solidFill>
                  <a:schemeClr val="bg1"/>
                </a:solidFill>
              </a:rPr>
              <a:t>3</a:t>
            </a:r>
            <a:r>
              <a:rPr lang="ru-RU" sz="1900" baseline="30000" dirty="0" smtClean="0">
                <a:solidFill>
                  <a:schemeClr val="bg1"/>
                </a:solidFill>
              </a:rPr>
              <a:t> 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возведение </a:t>
            </a:r>
            <a:r>
              <a:rPr lang="ru-RU" sz="1900" dirty="0" smtClean="0">
                <a:solidFill>
                  <a:schemeClr val="bg1"/>
                </a:solidFill>
              </a:rPr>
              <a:t>в куб 2 </a:t>
            </a:r>
            <a:r>
              <a:rPr lang="ru-RU" sz="1900" dirty="0" smtClean="0">
                <a:solidFill>
                  <a:schemeClr val="bg1"/>
                </a:solidFill>
              </a:rPr>
              <a:t>умножения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/>
              <a:t>вместо 26</a:t>
            </a:r>
            <a:r>
              <a:rPr lang="en-US" sz="2200" dirty="0" smtClean="0"/>
              <a:t> </a:t>
            </a:r>
            <a:r>
              <a:rPr lang="ru-RU" sz="2200" dirty="0" smtClean="0"/>
              <a:t>для последовательного умножения</a:t>
            </a:r>
            <a:endParaRPr lang="en-US" sz="2200" dirty="0" smtClean="0"/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RS </a:t>
            </a:r>
            <a:r>
              <a:rPr lang="ru-RU" sz="2300" dirty="0" smtClean="0"/>
              <a:t>не являетс</a:t>
            </a:r>
            <a:r>
              <a:rPr lang="ru-RU" sz="2300" dirty="0" smtClean="0"/>
              <a:t>я оптимальным</a:t>
            </a:r>
            <a:endParaRPr lang="en-US" sz="2300" dirty="0" smtClean="0"/>
          </a:p>
          <a:p>
            <a:pPr lvl="2"/>
            <a:r>
              <a:rPr lang="en-US" sz="1900" dirty="0" smtClean="0"/>
              <a:t>a</a:t>
            </a:r>
            <a:r>
              <a:rPr lang="en-US" sz="1900" baseline="30000" dirty="0" smtClean="0"/>
              <a:t>27</a:t>
            </a:r>
            <a:r>
              <a:rPr lang="en-US" sz="1900" dirty="0" smtClean="0"/>
              <a:t> </a:t>
            </a:r>
            <a:r>
              <a:rPr lang="en-US" sz="1900" dirty="0" smtClean="0"/>
              <a:t>=</a:t>
            </a:r>
            <a:r>
              <a:rPr lang="ru-RU" sz="1900" dirty="0" smtClean="0"/>
              <a:t> </a:t>
            </a:r>
            <a:r>
              <a:rPr lang="en-US" sz="1900" dirty="0" smtClean="0"/>
              <a:t>((a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ru-RU" sz="1900" baseline="30000" dirty="0" smtClean="0"/>
              <a:t> </a:t>
            </a:r>
            <a:endParaRPr lang="en-US" sz="1900" dirty="0" smtClean="0"/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возведение </a:t>
            </a:r>
            <a:r>
              <a:rPr lang="ru-RU" sz="1900" dirty="0" smtClean="0">
                <a:solidFill>
                  <a:schemeClr val="bg1"/>
                </a:solidFill>
              </a:rPr>
              <a:t>в куб 2 </a:t>
            </a:r>
            <a:r>
              <a:rPr lang="ru-RU" sz="1900" dirty="0" smtClean="0">
                <a:solidFill>
                  <a:schemeClr val="bg1"/>
                </a:solidFill>
              </a:rPr>
              <a:t>умножения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/>
              <a:t>вместо 26</a:t>
            </a:r>
            <a:r>
              <a:rPr lang="en-US" sz="2200" dirty="0" smtClean="0"/>
              <a:t> </a:t>
            </a:r>
            <a:r>
              <a:rPr lang="ru-RU" sz="2200" dirty="0" smtClean="0"/>
              <a:t>для последовательного умножения</a:t>
            </a:r>
            <a:endParaRPr lang="en-US" sz="2200" dirty="0" smtClean="0"/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RS </a:t>
            </a:r>
            <a:r>
              <a:rPr lang="ru-RU" sz="2300" dirty="0" smtClean="0"/>
              <a:t>не являетс</a:t>
            </a:r>
            <a:r>
              <a:rPr lang="ru-RU" sz="2300" dirty="0" smtClean="0"/>
              <a:t>я оптимальным</a:t>
            </a:r>
            <a:endParaRPr lang="en-US" sz="2300" dirty="0" smtClean="0"/>
          </a:p>
          <a:p>
            <a:pPr lvl="2"/>
            <a:r>
              <a:rPr lang="en-US" sz="1900" dirty="0" smtClean="0"/>
              <a:t>a</a:t>
            </a:r>
            <a:r>
              <a:rPr lang="en-US" sz="1900" baseline="30000" dirty="0" smtClean="0"/>
              <a:t>27</a:t>
            </a:r>
            <a:r>
              <a:rPr lang="en-US" sz="1900" dirty="0" smtClean="0"/>
              <a:t> </a:t>
            </a:r>
            <a:r>
              <a:rPr lang="en-US" sz="1900" dirty="0" smtClean="0"/>
              <a:t>=</a:t>
            </a:r>
            <a:r>
              <a:rPr lang="ru-RU" sz="1900" dirty="0" smtClean="0"/>
              <a:t> </a:t>
            </a:r>
            <a:r>
              <a:rPr lang="en-US" sz="1900" dirty="0" smtClean="0"/>
              <a:t>((a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ru-RU" sz="1900" baseline="30000" dirty="0" smtClean="0"/>
              <a:t> </a:t>
            </a:r>
            <a:endParaRPr lang="en-US" sz="1900" dirty="0" smtClean="0"/>
          </a:p>
          <a:p>
            <a:pPr lvl="2"/>
            <a:r>
              <a:rPr lang="ru-RU" sz="1900" dirty="0" smtClean="0"/>
              <a:t>возведение </a:t>
            </a:r>
            <a:r>
              <a:rPr lang="ru-RU" sz="1900" dirty="0" smtClean="0"/>
              <a:t>в куб </a:t>
            </a:r>
            <a:r>
              <a:rPr lang="ru-RU" sz="1900" dirty="0" smtClean="0"/>
              <a:t>-- 2 умножения</a:t>
            </a:r>
            <a:endParaRPr lang="en-US" sz="1900" dirty="0" smtClean="0"/>
          </a:p>
          <a:p>
            <a:pPr lvl="2"/>
            <a:r>
              <a:rPr lang="ru-RU" sz="1900" dirty="0" smtClean="0">
                <a:solidFill>
                  <a:schemeClr val="bg1"/>
                </a:solidFill>
              </a:rPr>
              <a:t>всего </a:t>
            </a:r>
            <a:r>
              <a:rPr lang="ru-RU" sz="1900" dirty="0" smtClean="0">
                <a:solidFill>
                  <a:schemeClr val="bg1"/>
                </a:solidFill>
              </a:rPr>
              <a:t>6 </a:t>
            </a:r>
            <a:r>
              <a:rPr lang="ru-RU" sz="1900" dirty="0" smtClean="0">
                <a:solidFill>
                  <a:schemeClr val="bg1"/>
                </a:solidFill>
              </a:rPr>
              <a:t>умножений</a:t>
            </a:r>
            <a:r>
              <a:rPr lang="en-US" sz="1900" dirty="0" smtClean="0">
                <a:solidFill>
                  <a:schemeClr val="bg1"/>
                </a:solidFill>
              </a:rPr>
              <a:t> – </a:t>
            </a:r>
            <a:r>
              <a:rPr lang="ru-RU" sz="1900" dirty="0" smtClean="0">
                <a:solidFill>
                  <a:schemeClr val="bg1"/>
                </a:solidFill>
              </a:rPr>
              <a:t>меньше, чем у </a:t>
            </a:r>
            <a:r>
              <a:rPr lang="en-US" sz="1900" dirty="0" smtClean="0">
                <a:solidFill>
                  <a:schemeClr val="bg1"/>
                </a:solidFill>
              </a:rPr>
              <a:t>RS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/>
              <a:t>вместо 26</a:t>
            </a:r>
            <a:r>
              <a:rPr lang="en-US" sz="2200" dirty="0" smtClean="0"/>
              <a:t> </a:t>
            </a:r>
            <a:r>
              <a:rPr lang="ru-RU" sz="2200" dirty="0" smtClean="0"/>
              <a:t>для последовательного умножения</a:t>
            </a:r>
            <a:endParaRPr lang="en-US" sz="2200" dirty="0" smtClean="0"/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RS </a:t>
            </a:r>
            <a:r>
              <a:rPr lang="ru-RU" sz="2300" dirty="0" smtClean="0"/>
              <a:t>не являетс</a:t>
            </a:r>
            <a:r>
              <a:rPr lang="ru-RU" sz="2300" dirty="0" smtClean="0"/>
              <a:t>я оптимальным</a:t>
            </a:r>
            <a:endParaRPr lang="en-US" sz="2300" dirty="0" smtClean="0"/>
          </a:p>
          <a:p>
            <a:pPr lvl="2"/>
            <a:r>
              <a:rPr lang="en-US" sz="1900" dirty="0" smtClean="0"/>
              <a:t>a</a:t>
            </a:r>
            <a:r>
              <a:rPr lang="en-US" sz="1900" baseline="30000" dirty="0" smtClean="0"/>
              <a:t>27</a:t>
            </a:r>
            <a:r>
              <a:rPr lang="en-US" sz="1900" dirty="0" smtClean="0"/>
              <a:t> </a:t>
            </a:r>
            <a:r>
              <a:rPr lang="en-US" sz="1900" dirty="0" smtClean="0"/>
              <a:t>=</a:t>
            </a:r>
            <a:r>
              <a:rPr lang="ru-RU" sz="1900" dirty="0" smtClean="0"/>
              <a:t> </a:t>
            </a:r>
            <a:r>
              <a:rPr lang="en-US" sz="1900" dirty="0" smtClean="0"/>
              <a:t>((a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ru-RU" sz="1900" baseline="30000" dirty="0" smtClean="0"/>
              <a:t> </a:t>
            </a:r>
            <a:endParaRPr lang="en-US" sz="1900" dirty="0" smtClean="0"/>
          </a:p>
          <a:p>
            <a:pPr lvl="2"/>
            <a:r>
              <a:rPr lang="ru-RU" sz="1900" dirty="0" smtClean="0"/>
              <a:t>возведение </a:t>
            </a:r>
            <a:r>
              <a:rPr lang="ru-RU" sz="1900" dirty="0" smtClean="0"/>
              <a:t>в куб </a:t>
            </a:r>
            <a:r>
              <a:rPr lang="ru-RU" sz="1900" dirty="0" smtClean="0"/>
              <a:t>-- 2 умножения</a:t>
            </a:r>
            <a:endParaRPr lang="en-US" sz="1900" dirty="0" smtClean="0"/>
          </a:p>
          <a:p>
            <a:pPr lvl="2"/>
            <a:r>
              <a:rPr lang="ru-RU" sz="1900" dirty="0" smtClean="0"/>
              <a:t>всего </a:t>
            </a:r>
            <a:r>
              <a:rPr lang="ru-RU" sz="1900" dirty="0" smtClean="0"/>
              <a:t>6 </a:t>
            </a:r>
            <a:r>
              <a:rPr lang="ru-RU" sz="1900" dirty="0" smtClean="0"/>
              <a:t>умножений</a:t>
            </a:r>
            <a:r>
              <a:rPr lang="en-US" sz="1900" dirty="0" smtClean="0"/>
              <a:t> – </a:t>
            </a:r>
            <a:r>
              <a:rPr lang="ru-RU" sz="1900" dirty="0" smtClean="0"/>
              <a:t>меньше, чем у </a:t>
            </a:r>
            <a:r>
              <a:rPr lang="en-US" sz="1900" dirty="0" smtClean="0"/>
              <a:t>RS</a:t>
            </a:r>
            <a:endParaRPr lang="ru-RU" sz="1900" dirty="0" smtClean="0"/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q = a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get_bits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u *= q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q *= q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u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Возведение </a:t>
            </a:r>
            <a:r>
              <a:rPr lang="ru-RU" sz="3600" dirty="0" smtClean="0"/>
              <a:t>в </a:t>
            </a:r>
            <a:r>
              <a:rPr lang="ru-RU" sz="3600" dirty="0"/>
              <a:t>степень </a:t>
            </a:r>
            <a:r>
              <a:rPr lang="ru-RU" sz="3600" dirty="0" smtClean="0"/>
              <a:t>методом </a:t>
            </a:r>
            <a:r>
              <a:rPr lang="ru-RU" sz="3600" dirty="0"/>
              <a:t>повторных </a:t>
            </a:r>
            <a:r>
              <a:rPr lang="ru-RU" sz="3600" dirty="0" smtClean="0"/>
              <a:t>квадратов -- </a:t>
            </a:r>
            <a:r>
              <a:rPr lang="en-US" sz="3600" dirty="0" smtClean="0"/>
              <a:t>RS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000" dirty="0" smtClean="0"/>
              <a:t>Пример</a:t>
            </a:r>
            <a:endParaRPr lang="en-US" sz="30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baseline="30000" dirty="0" smtClean="0"/>
              <a:t>27</a:t>
            </a:r>
            <a:r>
              <a:rPr lang="en-US" sz="2600" dirty="0" smtClean="0"/>
              <a:t> </a:t>
            </a:r>
            <a:r>
              <a:rPr lang="en-US" sz="2600" dirty="0" smtClean="0"/>
              <a:t>= a</a:t>
            </a:r>
            <a:r>
              <a:rPr lang="en-US" sz="2600" baseline="30000" dirty="0" smtClean="0"/>
              <a:t>16 + 8 + 2 + 1</a:t>
            </a:r>
            <a:r>
              <a:rPr lang="en-US" sz="2600" dirty="0" smtClean="0"/>
              <a:t> = a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8 </a:t>
            </a:r>
            <a:r>
              <a:rPr lang="en-US" sz="2600" dirty="0" smtClean="0"/>
              <a:t>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∙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baseline="30000" dirty="0" smtClean="0"/>
              <a:t>1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/>
            <a:r>
              <a:rPr lang="en-US" sz="2200" dirty="0" smtClean="0"/>
              <a:t>3 </a:t>
            </a:r>
            <a:r>
              <a:rPr lang="en-US" sz="2200" dirty="0" smtClean="0"/>
              <a:t>+ 4 = 7 </a:t>
            </a:r>
            <a:r>
              <a:rPr lang="ru-RU" sz="2200" dirty="0" smtClean="0"/>
              <a:t>умножений </a:t>
            </a:r>
            <a:endParaRPr lang="en-US" sz="2200" dirty="0" smtClean="0"/>
          </a:p>
          <a:p>
            <a:pPr lvl="2"/>
            <a:r>
              <a:rPr lang="ru-RU" sz="2200" dirty="0" smtClean="0"/>
              <a:t>вместо 26</a:t>
            </a:r>
            <a:r>
              <a:rPr lang="en-US" sz="2200" dirty="0" smtClean="0"/>
              <a:t> </a:t>
            </a:r>
            <a:r>
              <a:rPr lang="ru-RU" sz="2200" dirty="0" smtClean="0"/>
              <a:t>для последовательного умножения</a:t>
            </a:r>
            <a:endParaRPr lang="en-US" sz="2200" dirty="0" smtClean="0"/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RS </a:t>
            </a:r>
            <a:r>
              <a:rPr lang="ru-RU" sz="2300" dirty="0" smtClean="0"/>
              <a:t>не являетс</a:t>
            </a:r>
            <a:r>
              <a:rPr lang="ru-RU" sz="2300" dirty="0" smtClean="0"/>
              <a:t>я оптимальным</a:t>
            </a:r>
            <a:endParaRPr lang="en-US" sz="2300" dirty="0" smtClean="0"/>
          </a:p>
          <a:p>
            <a:pPr lvl="2"/>
            <a:r>
              <a:rPr lang="en-US" sz="1900" dirty="0" smtClean="0"/>
              <a:t>a</a:t>
            </a:r>
            <a:r>
              <a:rPr lang="en-US" sz="1900" baseline="30000" dirty="0" smtClean="0"/>
              <a:t>27</a:t>
            </a:r>
            <a:r>
              <a:rPr lang="en-US" sz="1900" dirty="0" smtClean="0"/>
              <a:t> </a:t>
            </a:r>
            <a:r>
              <a:rPr lang="en-US" sz="1900" dirty="0" smtClean="0"/>
              <a:t>=</a:t>
            </a:r>
            <a:r>
              <a:rPr lang="ru-RU" sz="1900" dirty="0" smtClean="0"/>
              <a:t> </a:t>
            </a:r>
            <a:r>
              <a:rPr lang="en-US" sz="1900" dirty="0" smtClean="0"/>
              <a:t>((a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)</a:t>
            </a:r>
            <a:r>
              <a:rPr lang="en-US" sz="1900" baseline="30000" dirty="0" smtClean="0"/>
              <a:t>3</a:t>
            </a:r>
            <a:r>
              <a:rPr lang="ru-RU" sz="1900" baseline="30000" dirty="0" smtClean="0"/>
              <a:t> </a:t>
            </a:r>
            <a:endParaRPr lang="en-US" sz="1900" dirty="0" smtClean="0"/>
          </a:p>
          <a:p>
            <a:pPr lvl="2"/>
            <a:r>
              <a:rPr lang="ru-RU" sz="1900" dirty="0" smtClean="0"/>
              <a:t>возведение </a:t>
            </a:r>
            <a:r>
              <a:rPr lang="ru-RU" sz="1900" dirty="0" smtClean="0"/>
              <a:t>в куб </a:t>
            </a:r>
            <a:r>
              <a:rPr lang="ru-RU" sz="1900" dirty="0" smtClean="0"/>
              <a:t>-- 2 умножения</a:t>
            </a:r>
            <a:endParaRPr lang="en-US" sz="1900" dirty="0" smtClean="0"/>
          </a:p>
          <a:p>
            <a:pPr lvl="2"/>
            <a:r>
              <a:rPr lang="ru-RU" sz="1900" dirty="0" smtClean="0"/>
              <a:t>всего </a:t>
            </a:r>
            <a:r>
              <a:rPr lang="ru-RU" sz="1900" dirty="0" smtClean="0"/>
              <a:t>6 </a:t>
            </a:r>
            <a:r>
              <a:rPr lang="ru-RU" sz="1900" dirty="0" smtClean="0"/>
              <a:t>умножений</a:t>
            </a:r>
            <a:r>
              <a:rPr lang="en-US" sz="1900" dirty="0" smtClean="0"/>
              <a:t> – </a:t>
            </a:r>
            <a:r>
              <a:rPr lang="ru-RU" sz="1900" dirty="0" smtClean="0"/>
              <a:t>меньше, чем у </a:t>
            </a:r>
            <a:r>
              <a:rPr lang="en-US" sz="1900" dirty="0" smtClean="0"/>
              <a:t>RS</a:t>
            </a:r>
            <a:endParaRPr lang="ru-RU" sz="1900" dirty="0" smtClean="0"/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q = a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u = 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bits = </a:t>
            </a:r>
            <a:r>
              <a:rPr lang="en-US" dirty="0" err="1" smtClean="0">
                <a:latin typeface="Consolas" panose="020B0609020204030204" pitchFamily="49" charset="0"/>
              </a:rPr>
              <a:t>get_bits</a:t>
            </a:r>
            <a:r>
              <a:rPr lang="en-US" dirty="0" smtClean="0">
                <a:latin typeface="Consolas" panose="020B0609020204030204" pitchFamily="49" charset="0"/>
              </a:rPr>
              <a:t>(x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bit </a:t>
            </a:r>
            <a:r>
              <a:rPr lang="en-US" b="1" dirty="0"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bits: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u *= q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q *= q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u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3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Сложность </a:t>
            </a:r>
            <a:r>
              <a:rPr lang="en-US" sz="3200" dirty="0" smtClean="0"/>
              <a:t>RS </a:t>
            </a:r>
            <a:r>
              <a:rPr lang="ru-RU" sz="3200" dirty="0" smtClean="0"/>
              <a:t>по </a:t>
            </a:r>
            <a:r>
              <a:rPr lang="ru-RU" sz="3200" dirty="0"/>
              <a:t>времени в </a:t>
            </a:r>
            <a:r>
              <a:rPr lang="ru-RU" sz="3200" dirty="0" smtClean="0"/>
              <a:t>среднем</a:t>
            </a:r>
            <a:r>
              <a:rPr lang="en-US" sz="3200" dirty="0" smtClean="0"/>
              <a:t> – </a:t>
            </a:r>
            <a:r>
              <a:rPr lang="ru-RU" sz="3200" dirty="0" smtClean="0"/>
              <a:t>начало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|x| = </a:t>
            </a:r>
            <a:r>
              <a:rPr lang="ru-RU" sz="2800" dirty="0" smtClean="0">
                <a:solidFill>
                  <a:schemeClr val="bg1"/>
                </a:solidFill>
              </a:rPr>
              <a:t>число битов в </a:t>
            </a:r>
            <a:r>
              <a:rPr lang="en-US" sz="2800" dirty="0" smtClean="0">
                <a:solidFill>
                  <a:schemeClr val="bg1"/>
                </a:solidFill>
              </a:rPr>
              <a:t>x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Input(n) = { x | 2</a:t>
            </a:r>
            <a:r>
              <a:rPr lang="en-US" sz="2800" baseline="30000" dirty="0" smtClean="0">
                <a:solidFill>
                  <a:schemeClr val="bg1"/>
                </a:solidFill>
              </a:rPr>
              <a:t>n – </a:t>
            </a:r>
            <a:r>
              <a:rPr lang="en-US" sz="2800" baseline="30000" smtClean="0">
                <a:solidFill>
                  <a:schemeClr val="bg1"/>
                </a:solidFill>
              </a:rPr>
              <a:t>1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ru-RU" sz="2800">
                <a:solidFill>
                  <a:schemeClr val="bg1"/>
                </a:solidFill>
              </a:rPr>
              <a:t>≤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x &lt; 2</a:t>
            </a:r>
            <a:r>
              <a:rPr lang="en-US" sz="2800" baseline="300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 }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P(n, x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en-US" sz="2800" dirty="0" smtClean="0">
                <a:solidFill>
                  <a:schemeClr val="bg1"/>
                </a:solidFill>
              </a:rPr>
              <a:t>1 / (</a:t>
            </a:r>
            <a:r>
              <a:rPr lang="ru-RU" sz="2800" dirty="0">
                <a:solidFill>
                  <a:schemeClr val="bg1"/>
                </a:solidFill>
              </a:rPr>
              <a:t>число элементов в </a:t>
            </a:r>
            <a:r>
              <a:rPr lang="en-US" sz="2800" dirty="0" smtClean="0">
                <a:solidFill>
                  <a:schemeClr val="bg1"/>
                </a:solidFill>
              </a:rPr>
              <a:t>Input(n))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/ 2</a:t>
            </a:r>
            <a:r>
              <a:rPr lang="en-US" sz="2800" baseline="30000" dirty="0" smtClean="0">
                <a:solidFill>
                  <a:schemeClr val="bg1"/>
                </a:solidFill>
              </a:rPr>
              <a:t>n – 1</a:t>
            </a:r>
            <a:endParaRPr lang="en-US" sz="2800" baseline="30000" dirty="0">
              <a:solidFill>
                <a:schemeClr val="bg1"/>
              </a:solidFill>
            </a:endParaRPr>
          </a:p>
          <a:p>
            <a:endParaRPr lang="ru-RU" sz="2800" u="sng" dirty="0" smtClean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(RS</a:t>
            </a:r>
            <a:r>
              <a:rPr lang="en-US" sz="2800" dirty="0">
                <a:solidFill>
                  <a:schemeClr val="bg1"/>
                </a:solidFill>
              </a:rPr>
              <a:t>, n)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 smtClean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</a:t>
            </a:r>
            <a:r>
              <a:rPr lang="en-US" sz="2800" dirty="0" smtClean="0">
                <a:solidFill>
                  <a:schemeClr val="bg1"/>
                </a:solidFill>
              </a:rPr>
              <a:t>( |</a:t>
            </a:r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| +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число </a:t>
            </a:r>
            <a:r>
              <a:rPr lang="ru-RU" sz="2800" dirty="0" smtClean="0">
                <a:solidFill>
                  <a:schemeClr val="bg1"/>
                </a:solidFill>
              </a:rPr>
              <a:t>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х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 )</a:t>
            </a:r>
            <a:r>
              <a:rPr lang="ru-RU" sz="2800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n – 2 + 1 +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число 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Сложность </a:t>
            </a:r>
            <a:r>
              <a:rPr lang="en-US" sz="3200" dirty="0" smtClean="0"/>
              <a:t>RS </a:t>
            </a:r>
            <a:r>
              <a:rPr lang="ru-RU" sz="3200" dirty="0" smtClean="0"/>
              <a:t>по </a:t>
            </a:r>
            <a:r>
              <a:rPr lang="ru-RU" sz="3200" dirty="0"/>
              <a:t>времени в </a:t>
            </a:r>
            <a:r>
              <a:rPr lang="ru-RU" sz="3200" dirty="0" smtClean="0"/>
              <a:t>среднем</a:t>
            </a:r>
            <a:r>
              <a:rPr lang="en-US" sz="3200" dirty="0" smtClean="0"/>
              <a:t> – </a:t>
            </a:r>
            <a:r>
              <a:rPr lang="ru-RU" sz="3200" dirty="0" smtClean="0"/>
              <a:t>начало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|x| = </a:t>
            </a:r>
            <a:r>
              <a:rPr lang="ru-RU" sz="2800" dirty="0" smtClean="0"/>
              <a:t>число битов в </a:t>
            </a:r>
            <a:r>
              <a:rPr lang="en-US" sz="2800" dirty="0" smtClean="0"/>
              <a:t>x</a:t>
            </a:r>
          </a:p>
          <a:p>
            <a:endParaRPr lang="ru-RU" sz="2800" dirty="0" smtClean="0"/>
          </a:p>
          <a:p>
            <a:r>
              <a:rPr lang="en-US" sz="2800" dirty="0" smtClean="0">
                <a:solidFill>
                  <a:schemeClr val="bg1"/>
                </a:solidFill>
              </a:rPr>
              <a:t>Input(n) = { x | 2</a:t>
            </a:r>
            <a:r>
              <a:rPr lang="en-US" sz="2800" baseline="30000" dirty="0" smtClean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≤</a:t>
            </a:r>
            <a:r>
              <a:rPr lang="en-US" sz="2800" dirty="0" smtClean="0">
                <a:solidFill>
                  <a:schemeClr val="bg1"/>
                </a:solidFill>
              </a:rPr>
              <a:t> x &lt; 2</a:t>
            </a:r>
            <a:r>
              <a:rPr lang="en-US" sz="2800" baseline="300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 }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P(n, x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en-US" sz="2800" dirty="0" smtClean="0">
                <a:solidFill>
                  <a:schemeClr val="bg1"/>
                </a:solidFill>
              </a:rPr>
              <a:t>1 / (</a:t>
            </a:r>
            <a:r>
              <a:rPr lang="ru-RU" sz="2800" dirty="0">
                <a:solidFill>
                  <a:schemeClr val="bg1"/>
                </a:solidFill>
              </a:rPr>
              <a:t>число элементов в </a:t>
            </a:r>
            <a:r>
              <a:rPr lang="en-US" sz="2800" dirty="0" smtClean="0">
                <a:solidFill>
                  <a:schemeClr val="bg1"/>
                </a:solidFill>
              </a:rPr>
              <a:t>Input(n))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/ 2</a:t>
            </a:r>
            <a:r>
              <a:rPr lang="en-US" sz="2800" baseline="30000" dirty="0" smtClean="0">
                <a:solidFill>
                  <a:schemeClr val="bg1"/>
                </a:solidFill>
              </a:rPr>
              <a:t>n – 1</a:t>
            </a:r>
            <a:endParaRPr lang="en-US" sz="2800" baseline="30000" dirty="0">
              <a:solidFill>
                <a:schemeClr val="bg1"/>
              </a:solidFill>
            </a:endParaRPr>
          </a:p>
          <a:p>
            <a:endParaRPr lang="ru-RU" sz="2800" u="sng" dirty="0" smtClean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(RS</a:t>
            </a:r>
            <a:r>
              <a:rPr lang="en-US" sz="2800" dirty="0">
                <a:solidFill>
                  <a:schemeClr val="bg1"/>
                </a:solidFill>
              </a:rPr>
              <a:t>, n)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 smtClean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</a:t>
            </a:r>
            <a:r>
              <a:rPr lang="en-US" sz="2800" dirty="0" smtClean="0">
                <a:solidFill>
                  <a:schemeClr val="bg1"/>
                </a:solidFill>
              </a:rPr>
              <a:t>( |</a:t>
            </a:r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| +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число </a:t>
            </a:r>
            <a:r>
              <a:rPr lang="ru-RU" sz="2800" dirty="0" smtClean="0">
                <a:solidFill>
                  <a:schemeClr val="bg1"/>
                </a:solidFill>
              </a:rPr>
              <a:t>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х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 )</a:t>
            </a:r>
            <a:r>
              <a:rPr lang="ru-RU" sz="2800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n – 2 + 1 +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число 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Зачем оценивать вычислительную сложность программ?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Оптимальное использование ресурсов</a:t>
            </a:r>
          </a:p>
          <a:p>
            <a:pPr lvl="1"/>
            <a:r>
              <a:rPr lang="ru-RU" dirty="0" smtClean="0"/>
              <a:t>Как распределить вычисления по серверам ДЦ для минимизации времени вычислений?</a:t>
            </a:r>
          </a:p>
          <a:p>
            <a:endParaRPr lang="ru-RU" dirty="0" smtClean="0"/>
          </a:p>
          <a:p>
            <a:r>
              <a:rPr lang="ru-RU" dirty="0" smtClean="0"/>
              <a:t>Решение задач в реальном времени</a:t>
            </a:r>
          </a:p>
          <a:p>
            <a:pPr lvl="1"/>
            <a:r>
              <a:rPr lang="ru-RU" dirty="0" smtClean="0"/>
              <a:t>Какое необходимо оборудование, чтобы обеспечить заданное время реакции на внешние события?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920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Сложность </a:t>
            </a:r>
            <a:r>
              <a:rPr lang="en-US" sz="3200" dirty="0" smtClean="0"/>
              <a:t>RS </a:t>
            </a:r>
            <a:r>
              <a:rPr lang="ru-RU" sz="3200" dirty="0" smtClean="0"/>
              <a:t>по </a:t>
            </a:r>
            <a:r>
              <a:rPr lang="ru-RU" sz="3200" dirty="0"/>
              <a:t>времени в </a:t>
            </a:r>
            <a:r>
              <a:rPr lang="ru-RU" sz="3200" dirty="0" smtClean="0"/>
              <a:t>среднем</a:t>
            </a:r>
            <a:r>
              <a:rPr lang="en-US" sz="3200" dirty="0" smtClean="0"/>
              <a:t> – </a:t>
            </a:r>
            <a:r>
              <a:rPr lang="ru-RU" sz="3200" dirty="0" smtClean="0"/>
              <a:t>начало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|x| = </a:t>
            </a:r>
            <a:r>
              <a:rPr lang="ru-RU" sz="2800" dirty="0" smtClean="0"/>
              <a:t>число битов в </a:t>
            </a:r>
            <a:r>
              <a:rPr lang="en-US" sz="2800" dirty="0" smtClean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Input(n) = { x | 2</a:t>
            </a:r>
            <a:r>
              <a:rPr lang="en-US" sz="2800" baseline="30000" dirty="0" smtClean="0"/>
              <a:t>n – 1</a:t>
            </a:r>
            <a:r>
              <a:rPr lang="en-US" sz="2800" dirty="0" smtClean="0"/>
              <a:t> </a:t>
            </a:r>
            <a:r>
              <a:rPr lang="ru-RU" sz="2800" dirty="0"/>
              <a:t>≤</a:t>
            </a:r>
            <a:r>
              <a:rPr lang="en-US" sz="2800" dirty="0" smtClean="0"/>
              <a:t> x &lt; 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</a:p>
          <a:p>
            <a:endParaRPr lang="ru-RU" sz="2800" dirty="0" smtClean="0"/>
          </a:p>
          <a:p>
            <a:r>
              <a:rPr lang="en-US" sz="2800" dirty="0" smtClean="0">
                <a:solidFill>
                  <a:schemeClr val="bg1"/>
                </a:solidFill>
              </a:rPr>
              <a:t>P(n, x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en-US" sz="2800" dirty="0" smtClean="0">
                <a:solidFill>
                  <a:schemeClr val="bg1"/>
                </a:solidFill>
              </a:rPr>
              <a:t>1 / (</a:t>
            </a:r>
            <a:r>
              <a:rPr lang="ru-RU" sz="2800" dirty="0">
                <a:solidFill>
                  <a:schemeClr val="bg1"/>
                </a:solidFill>
              </a:rPr>
              <a:t>число элементов в </a:t>
            </a:r>
            <a:r>
              <a:rPr lang="en-US" sz="2800" dirty="0" smtClean="0">
                <a:solidFill>
                  <a:schemeClr val="bg1"/>
                </a:solidFill>
              </a:rPr>
              <a:t>Input(n))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/ 2</a:t>
            </a:r>
            <a:r>
              <a:rPr lang="en-US" sz="2800" baseline="30000" dirty="0" smtClean="0">
                <a:solidFill>
                  <a:schemeClr val="bg1"/>
                </a:solidFill>
              </a:rPr>
              <a:t>n – 1</a:t>
            </a:r>
            <a:endParaRPr lang="en-US" sz="2800" baseline="30000" dirty="0">
              <a:solidFill>
                <a:schemeClr val="bg1"/>
              </a:solidFill>
            </a:endParaRPr>
          </a:p>
          <a:p>
            <a:endParaRPr lang="ru-RU" sz="2800" u="sng" dirty="0" smtClean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(RS</a:t>
            </a:r>
            <a:r>
              <a:rPr lang="en-US" sz="2800" dirty="0">
                <a:solidFill>
                  <a:schemeClr val="bg1"/>
                </a:solidFill>
              </a:rPr>
              <a:t>, n)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 smtClean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</a:t>
            </a:r>
            <a:r>
              <a:rPr lang="en-US" sz="2800" dirty="0" smtClean="0">
                <a:solidFill>
                  <a:schemeClr val="bg1"/>
                </a:solidFill>
              </a:rPr>
              <a:t>( |</a:t>
            </a:r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| +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число </a:t>
            </a:r>
            <a:r>
              <a:rPr lang="ru-RU" sz="2800" dirty="0" smtClean="0">
                <a:solidFill>
                  <a:schemeClr val="bg1"/>
                </a:solidFill>
              </a:rPr>
              <a:t>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х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 )</a:t>
            </a:r>
            <a:r>
              <a:rPr lang="ru-RU" sz="2800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n – 2 + 1 +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число 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Сложность </a:t>
            </a:r>
            <a:r>
              <a:rPr lang="en-US" sz="3200" dirty="0" smtClean="0"/>
              <a:t>RS </a:t>
            </a:r>
            <a:r>
              <a:rPr lang="ru-RU" sz="3200" dirty="0" smtClean="0"/>
              <a:t>по </a:t>
            </a:r>
            <a:r>
              <a:rPr lang="ru-RU" sz="3200" dirty="0"/>
              <a:t>времени в </a:t>
            </a:r>
            <a:r>
              <a:rPr lang="ru-RU" sz="3200" dirty="0" smtClean="0"/>
              <a:t>среднем</a:t>
            </a:r>
            <a:r>
              <a:rPr lang="en-US" sz="3200" dirty="0" smtClean="0"/>
              <a:t> – </a:t>
            </a:r>
            <a:r>
              <a:rPr lang="ru-RU" sz="3200" dirty="0" smtClean="0"/>
              <a:t>начало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|x| = </a:t>
            </a:r>
            <a:r>
              <a:rPr lang="ru-RU" sz="2800" dirty="0" smtClean="0"/>
              <a:t>число битов в </a:t>
            </a:r>
            <a:r>
              <a:rPr lang="en-US" sz="2800" dirty="0" smtClean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Input(n) = { x | 2</a:t>
            </a:r>
            <a:r>
              <a:rPr lang="en-US" sz="2800" baseline="30000" dirty="0" smtClean="0"/>
              <a:t>n – 1</a:t>
            </a:r>
            <a:r>
              <a:rPr lang="en-US" sz="2800" dirty="0" smtClean="0"/>
              <a:t> </a:t>
            </a:r>
            <a:r>
              <a:rPr lang="ru-RU" sz="2800" dirty="0"/>
              <a:t>≤</a:t>
            </a:r>
            <a:r>
              <a:rPr lang="en-US" sz="2800" dirty="0" smtClean="0"/>
              <a:t> x &lt; 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</a:p>
          <a:p>
            <a:endParaRPr lang="ru-RU" sz="2800" dirty="0" smtClean="0"/>
          </a:p>
          <a:p>
            <a:r>
              <a:rPr lang="en-US" sz="2800" dirty="0" smtClean="0"/>
              <a:t>P(n, x</a:t>
            </a:r>
            <a:r>
              <a:rPr lang="en-US" sz="2800" dirty="0"/>
              <a:t>) = </a:t>
            </a:r>
            <a:r>
              <a:rPr lang="en-US" sz="2800" dirty="0" smtClean="0"/>
              <a:t>1 / (</a:t>
            </a:r>
            <a:r>
              <a:rPr lang="ru-RU" sz="2800" dirty="0"/>
              <a:t>число элементов в </a:t>
            </a:r>
            <a:r>
              <a:rPr lang="en-US" sz="2800" dirty="0" smtClean="0"/>
              <a:t>Input(n)) </a:t>
            </a:r>
            <a:r>
              <a:rPr lang="en-US" sz="2800" dirty="0"/>
              <a:t>= </a:t>
            </a:r>
            <a:r>
              <a:rPr lang="en-US" sz="2800" dirty="0" smtClean="0"/>
              <a:t>1 / 2</a:t>
            </a:r>
            <a:r>
              <a:rPr lang="en-US" sz="2800" baseline="30000" dirty="0" smtClean="0"/>
              <a:t>n – 1</a:t>
            </a:r>
            <a:endParaRPr lang="en-US" sz="2800" baseline="30000" dirty="0"/>
          </a:p>
          <a:p>
            <a:endParaRPr lang="ru-RU" sz="2800" u="sng" dirty="0" smtClean="0"/>
          </a:p>
          <a:p>
            <a:r>
              <a:rPr lang="en-US" sz="2800" u="sng" dirty="0" smtClean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(RS</a:t>
            </a:r>
            <a:r>
              <a:rPr lang="en-US" sz="2800" dirty="0">
                <a:solidFill>
                  <a:schemeClr val="bg1"/>
                </a:solidFill>
              </a:rPr>
              <a:t>, n)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 smtClean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</a:t>
            </a:r>
            <a:r>
              <a:rPr lang="en-US" sz="2800" dirty="0" smtClean="0">
                <a:solidFill>
                  <a:schemeClr val="bg1"/>
                </a:solidFill>
              </a:rPr>
              <a:t>( |</a:t>
            </a:r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| +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число </a:t>
            </a:r>
            <a:r>
              <a:rPr lang="ru-RU" sz="2800" dirty="0" smtClean="0">
                <a:solidFill>
                  <a:schemeClr val="bg1"/>
                </a:solidFill>
              </a:rPr>
              <a:t>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х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 )</a:t>
            </a:r>
            <a:r>
              <a:rPr lang="ru-RU" sz="2800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n – 2 + 1 +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число 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Сложность </a:t>
            </a:r>
            <a:r>
              <a:rPr lang="en-US" sz="3200" dirty="0" smtClean="0"/>
              <a:t>RS </a:t>
            </a:r>
            <a:r>
              <a:rPr lang="ru-RU" sz="3200" dirty="0" smtClean="0"/>
              <a:t>по </a:t>
            </a:r>
            <a:r>
              <a:rPr lang="ru-RU" sz="3200" dirty="0"/>
              <a:t>времени в </a:t>
            </a:r>
            <a:r>
              <a:rPr lang="ru-RU" sz="3200" dirty="0" smtClean="0"/>
              <a:t>среднем</a:t>
            </a:r>
            <a:r>
              <a:rPr lang="en-US" sz="3200" dirty="0" smtClean="0"/>
              <a:t> – </a:t>
            </a:r>
            <a:r>
              <a:rPr lang="ru-RU" sz="3200" dirty="0" smtClean="0"/>
              <a:t>начало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|x| = </a:t>
            </a:r>
            <a:r>
              <a:rPr lang="ru-RU" sz="2800" dirty="0" smtClean="0"/>
              <a:t>число битов в </a:t>
            </a:r>
            <a:r>
              <a:rPr lang="en-US" sz="2800" dirty="0" smtClean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Input(n) = { x | 2</a:t>
            </a:r>
            <a:r>
              <a:rPr lang="en-US" sz="2800" baseline="30000" dirty="0" smtClean="0"/>
              <a:t>n – 1</a:t>
            </a:r>
            <a:r>
              <a:rPr lang="en-US" sz="2800" dirty="0" smtClean="0"/>
              <a:t> </a:t>
            </a:r>
            <a:r>
              <a:rPr lang="ru-RU" sz="2800" dirty="0"/>
              <a:t>≤</a:t>
            </a:r>
            <a:r>
              <a:rPr lang="en-US" sz="2800" dirty="0" smtClean="0"/>
              <a:t> x &lt; 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</a:p>
          <a:p>
            <a:endParaRPr lang="ru-RU" sz="2800" dirty="0" smtClean="0"/>
          </a:p>
          <a:p>
            <a:r>
              <a:rPr lang="en-US" sz="2800" dirty="0" smtClean="0"/>
              <a:t>P(n, x</a:t>
            </a:r>
            <a:r>
              <a:rPr lang="en-US" sz="2800" dirty="0"/>
              <a:t>) = </a:t>
            </a:r>
            <a:r>
              <a:rPr lang="en-US" sz="2800" dirty="0" smtClean="0"/>
              <a:t>1 / (</a:t>
            </a:r>
            <a:r>
              <a:rPr lang="ru-RU" sz="2800" dirty="0"/>
              <a:t>число элементов в </a:t>
            </a:r>
            <a:r>
              <a:rPr lang="en-US" sz="2800" dirty="0" smtClean="0"/>
              <a:t>Input(n)) </a:t>
            </a:r>
            <a:r>
              <a:rPr lang="en-US" sz="2800" dirty="0"/>
              <a:t>= </a:t>
            </a:r>
            <a:r>
              <a:rPr lang="en-US" sz="2800" dirty="0" smtClean="0"/>
              <a:t>1 / 2</a:t>
            </a:r>
            <a:r>
              <a:rPr lang="en-US" sz="2800" baseline="30000" dirty="0" smtClean="0"/>
              <a:t>n – 1</a:t>
            </a:r>
            <a:endParaRPr lang="en-US" sz="2800" baseline="30000" dirty="0"/>
          </a:p>
          <a:p>
            <a:endParaRPr lang="ru-RU" sz="2800" u="sng" dirty="0" smtClean="0"/>
          </a:p>
          <a:p>
            <a:r>
              <a:rPr lang="en-US" sz="2800" u="sng" dirty="0" smtClean="0"/>
              <a:t>T</a:t>
            </a:r>
            <a:r>
              <a:rPr lang="en-US" sz="2800" dirty="0" smtClean="0"/>
              <a:t>(RS</a:t>
            </a:r>
            <a:r>
              <a:rPr lang="en-US" sz="2800" dirty="0"/>
              <a:t>, n) </a:t>
            </a:r>
            <a:r>
              <a:rPr lang="en-US" sz="2800" dirty="0" smtClean="0"/>
              <a:t>=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 smtClean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</a:t>
            </a:r>
            <a:r>
              <a:rPr lang="en-US" sz="2800" dirty="0" smtClean="0"/>
              <a:t>( |</a:t>
            </a:r>
            <a:r>
              <a:rPr lang="en-US" sz="2800" dirty="0"/>
              <a:t>x</a:t>
            </a:r>
            <a:r>
              <a:rPr lang="en-US" sz="2800" dirty="0" smtClean="0"/>
              <a:t>| + </a:t>
            </a:r>
            <a:r>
              <a:rPr lang="ru-RU" sz="2800" dirty="0" smtClean="0"/>
              <a:t>(</a:t>
            </a:r>
            <a:r>
              <a:rPr lang="ru-RU" sz="2800" dirty="0"/>
              <a:t>число </a:t>
            </a:r>
            <a:r>
              <a:rPr lang="ru-RU" sz="2800" dirty="0" smtClean="0"/>
              <a:t>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х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2</a:t>
            </a:r>
            <a:r>
              <a:rPr lang="en-US" sz="2800" dirty="0" smtClean="0"/>
              <a:t> )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n – 2 + 1 + </a:t>
            </a:r>
            <a:r>
              <a:rPr lang="en-US" sz="2800" dirty="0">
                <a:solidFill>
                  <a:schemeClr val="bg1"/>
                </a:solidFill>
              </a:rPr>
              <a:t>(1 / 2</a:t>
            </a:r>
            <a:r>
              <a:rPr lang="en-US" sz="2800" baseline="30000" dirty="0">
                <a:solidFill>
                  <a:schemeClr val="bg1"/>
                </a:solidFill>
              </a:rPr>
              <a:t>n – 1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l-GR" sz="2800" dirty="0">
                <a:solidFill>
                  <a:schemeClr val="bg1"/>
                </a:solidFill>
              </a:rPr>
              <a:t>Σ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l-GR" sz="2800" baseline="-25000" dirty="0">
                <a:solidFill>
                  <a:schemeClr val="bg1"/>
                </a:solidFill>
              </a:rPr>
              <a:t> ∈ </a:t>
            </a:r>
            <a:r>
              <a:rPr lang="en-US" sz="2800" baseline="-25000" dirty="0" smtClean="0">
                <a:solidFill>
                  <a:schemeClr val="bg1"/>
                </a:solidFill>
              </a:rPr>
              <a:t>Input(n)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число битов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=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Сложность </a:t>
            </a:r>
            <a:r>
              <a:rPr lang="en-US" sz="3200" dirty="0" smtClean="0"/>
              <a:t>RS </a:t>
            </a:r>
            <a:r>
              <a:rPr lang="ru-RU" sz="3200" dirty="0" smtClean="0"/>
              <a:t>по </a:t>
            </a:r>
            <a:r>
              <a:rPr lang="ru-RU" sz="3200" dirty="0"/>
              <a:t>времени в </a:t>
            </a:r>
            <a:r>
              <a:rPr lang="ru-RU" sz="3200" dirty="0" smtClean="0"/>
              <a:t>среднем</a:t>
            </a:r>
            <a:r>
              <a:rPr lang="en-US" sz="3200" dirty="0" smtClean="0"/>
              <a:t> – </a:t>
            </a:r>
            <a:r>
              <a:rPr lang="ru-RU" sz="3200" dirty="0" smtClean="0"/>
              <a:t>начало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|x| = </a:t>
            </a:r>
            <a:r>
              <a:rPr lang="ru-RU" sz="2800" dirty="0" smtClean="0"/>
              <a:t>число битов в </a:t>
            </a:r>
            <a:r>
              <a:rPr lang="en-US" sz="2800" dirty="0" smtClean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Input(n) = { x | 2</a:t>
            </a:r>
            <a:r>
              <a:rPr lang="en-US" sz="2800" baseline="30000" dirty="0" smtClean="0"/>
              <a:t>n – </a:t>
            </a:r>
            <a:r>
              <a:rPr lang="en-US" sz="2800" baseline="30000" smtClean="0"/>
              <a:t>1</a:t>
            </a:r>
            <a:r>
              <a:rPr lang="en-US" sz="2800" smtClean="0"/>
              <a:t> </a:t>
            </a:r>
            <a:r>
              <a:rPr lang="ru-RU" sz="2800"/>
              <a:t>≤</a:t>
            </a:r>
            <a:r>
              <a:rPr lang="en-US" sz="2800" smtClean="0"/>
              <a:t> </a:t>
            </a:r>
            <a:r>
              <a:rPr lang="en-US" sz="2800" dirty="0" smtClean="0"/>
              <a:t>x &lt; 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</a:p>
          <a:p>
            <a:endParaRPr lang="ru-RU" sz="2800" dirty="0" smtClean="0"/>
          </a:p>
          <a:p>
            <a:r>
              <a:rPr lang="en-US" sz="2800" dirty="0" smtClean="0"/>
              <a:t>P(n, x</a:t>
            </a:r>
            <a:r>
              <a:rPr lang="en-US" sz="2800" dirty="0"/>
              <a:t>) = </a:t>
            </a:r>
            <a:r>
              <a:rPr lang="en-US" sz="2800" dirty="0" smtClean="0"/>
              <a:t>1 / (</a:t>
            </a:r>
            <a:r>
              <a:rPr lang="ru-RU" sz="2800" dirty="0"/>
              <a:t>число элементов в </a:t>
            </a:r>
            <a:r>
              <a:rPr lang="en-US" sz="2800" dirty="0" smtClean="0"/>
              <a:t>Input(n)) </a:t>
            </a:r>
            <a:r>
              <a:rPr lang="en-US" sz="2800" dirty="0"/>
              <a:t>= </a:t>
            </a:r>
            <a:r>
              <a:rPr lang="en-US" sz="2800" dirty="0" smtClean="0"/>
              <a:t>1 / 2</a:t>
            </a:r>
            <a:r>
              <a:rPr lang="en-US" sz="2800" baseline="30000" dirty="0" smtClean="0"/>
              <a:t>n – 1</a:t>
            </a:r>
            <a:endParaRPr lang="en-US" sz="2800" baseline="30000" dirty="0"/>
          </a:p>
          <a:p>
            <a:endParaRPr lang="ru-RU" sz="2800" u="sng" dirty="0" smtClean="0"/>
          </a:p>
          <a:p>
            <a:r>
              <a:rPr lang="en-US" sz="2800" u="sng" dirty="0" smtClean="0"/>
              <a:t>T</a:t>
            </a:r>
            <a:r>
              <a:rPr lang="en-US" sz="2800" dirty="0" smtClean="0"/>
              <a:t>(RS</a:t>
            </a:r>
            <a:r>
              <a:rPr lang="en-US" sz="2800" dirty="0"/>
              <a:t>, n) </a:t>
            </a:r>
            <a:r>
              <a:rPr lang="en-US" sz="2800" dirty="0" smtClean="0"/>
              <a:t>=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 smtClean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</a:t>
            </a:r>
            <a:r>
              <a:rPr lang="en-US" sz="2800" dirty="0" smtClean="0"/>
              <a:t>( |</a:t>
            </a:r>
            <a:r>
              <a:rPr lang="en-US" sz="2800" dirty="0"/>
              <a:t>x</a:t>
            </a:r>
            <a:r>
              <a:rPr lang="en-US" sz="2800" dirty="0" smtClean="0"/>
              <a:t>| + </a:t>
            </a:r>
            <a:r>
              <a:rPr lang="ru-RU" sz="2800" dirty="0" smtClean="0"/>
              <a:t>(</a:t>
            </a:r>
            <a:r>
              <a:rPr lang="ru-RU" sz="2800" dirty="0"/>
              <a:t>число </a:t>
            </a:r>
            <a:r>
              <a:rPr lang="ru-RU" sz="2800" dirty="0" smtClean="0"/>
              <a:t>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х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2</a:t>
            </a:r>
            <a:r>
              <a:rPr lang="en-US" sz="2800" dirty="0" smtClean="0"/>
              <a:t> )</a:t>
            </a:r>
            <a:r>
              <a:rPr lang="ru-RU" sz="2800" dirty="0" smtClean="0"/>
              <a:t> =</a:t>
            </a:r>
          </a:p>
          <a:p>
            <a:pPr marL="0" indent="0" algn="ctr">
              <a:buNone/>
            </a:pP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n – 2 + 1 +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 </a:t>
            </a:r>
            <a:r>
              <a:rPr lang="ru-RU" sz="2800" dirty="0" smtClean="0"/>
              <a:t>(</a:t>
            </a:r>
            <a:r>
              <a:rPr lang="en-US" sz="2800" dirty="0" smtClean="0"/>
              <a:t> </a:t>
            </a:r>
            <a:r>
              <a:rPr lang="ru-RU" sz="2800" dirty="0" smtClean="0"/>
              <a:t>число 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</a:t>
            </a:r>
            <a:r>
              <a:rPr lang="ru-RU" sz="2800" dirty="0" smtClean="0"/>
              <a:t>х</a:t>
            </a:r>
            <a:r>
              <a:rPr lang="en-US" sz="2800" dirty="0" smtClean="0"/>
              <a:t> </a:t>
            </a:r>
            <a:r>
              <a:rPr lang="ru-RU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1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Свойства числа сочетаний из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предметов по </a:t>
            </a:r>
            <a:r>
              <a:rPr lang="en-US" dirty="0" smtClean="0">
                <a:solidFill>
                  <a:schemeClr val="bg1"/>
                </a:solidFill>
              </a:rPr>
              <a:t>k C(n, k)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k) =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C(n, 0) + C(n, 1) + … + C(n, n) = (1 + 1)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= 2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1, k)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2, k – 1)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k) =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C(n, 0) + C(n, 1) + … + C(n, n) = (1 + 1)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= 2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1, k)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2, k – 1)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26998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C(n, 0) + C(n, 1) + … + C(n, n) = (1 + 1)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= 2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1, k)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2, k – 1)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3918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число 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1, k)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2, k – 1)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42899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1, k)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2, k – 1)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247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1, k)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 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C(n – 2, k – 1)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39206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Объём вычислений, памяти </a:t>
            </a:r>
            <a:r>
              <a:rPr lang="ru-RU" dirty="0" smtClean="0"/>
              <a:t>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программа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обрабатывает входные данные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&gt;= 0</a:t>
            </a:r>
            <a:r>
              <a:rPr lang="ru-RU" dirty="0" smtClean="0">
                <a:solidFill>
                  <a:schemeClr val="bg1"/>
                </a:solidFill>
              </a:rPr>
              <a:t> размер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Time</a:t>
            </a:r>
            <a:r>
              <a:rPr lang="ru-RU" dirty="0" smtClean="0">
                <a:solidFill>
                  <a:schemeClr val="bg1"/>
                </a:solidFill>
              </a:rPr>
              <a:t>(А</a:t>
            </a:r>
            <a:r>
              <a:rPr lang="ru-RU" dirty="0">
                <a:solidFill>
                  <a:schemeClr val="bg1"/>
                </a:solidFill>
              </a:rPr>
              <a:t>, х) 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команд, выполняемых программой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для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Space(A</a:t>
            </a:r>
            <a:r>
              <a:rPr lang="en-US" dirty="0">
                <a:solidFill>
                  <a:schemeClr val="bg1"/>
                </a:solidFill>
              </a:rPr>
              <a:t>, x) </a:t>
            </a:r>
            <a:r>
              <a:rPr lang="ru-RU" dirty="0">
                <a:solidFill>
                  <a:schemeClr val="bg1"/>
                </a:solidFill>
              </a:rPr>
              <a:t>ячеек </a:t>
            </a:r>
            <a:r>
              <a:rPr lang="ru-RU" dirty="0" smtClean="0">
                <a:solidFill>
                  <a:schemeClr val="bg1"/>
                </a:solidFill>
              </a:rPr>
              <a:t>памяти, используемых командами программы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для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2, k – 1)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(n – 1)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>
                <a:solidFill>
                  <a:schemeClr val="bg1"/>
                </a:solidFill>
              </a:rPr>
              <a:t> ≤ 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 C(n – 2, k) 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15542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</a:p>
          <a:p>
            <a:pPr marL="0" indent="0" algn="ctr">
              <a:buNone/>
            </a:pP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</a:t>
            </a:r>
            <a:r>
              <a:rPr lang="en-US" dirty="0" smtClean="0">
                <a:solidFill>
                  <a:schemeClr val="bg1"/>
                </a:solidFill>
              </a:rPr>
              <a:t>= (n – 1)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38069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</a:p>
          <a:p>
            <a:pPr marL="0" indent="0" algn="ctr">
              <a:buNone/>
            </a:pP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= (n – 1)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(RS</a:t>
            </a:r>
            <a:r>
              <a:rPr lang="en-US" dirty="0">
                <a:solidFill>
                  <a:schemeClr val="bg1"/>
                </a:solidFill>
              </a:rPr>
              <a:t>, n)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l-GR" baseline="-25000" dirty="0">
                <a:solidFill>
                  <a:schemeClr val="bg1"/>
                </a:solidFill>
              </a:rPr>
              <a:t> ∈ </a:t>
            </a:r>
            <a:r>
              <a:rPr lang="en-US" baseline="-25000" dirty="0" smtClean="0">
                <a:solidFill>
                  <a:schemeClr val="bg1"/>
                </a:solidFill>
              </a:rPr>
              <a:t>Input(n)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в х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2827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</a:p>
          <a:p>
            <a:pPr marL="0" indent="0" algn="ctr">
              <a:buNone/>
            </a:pP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= (n – 1)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</a:p>
          <a:p>
            <a:endParaRPr lang="en-US" dirty="0" smtClean="0"/>
          </a:p>
          <a:p>
            <a:r>
              <a:rPr lang="en-US" u="sng" dirty="0" smtClean="0"/>
              <a:t>T</a:t>
            </a:r>
            <a:r>
              <a:rPr lang="en-US" dirty="0" smtClean="0"/>
              <a:t>(RS</a:t>
            </a:r>
            <a:r>
              <a:rPr lang="en-US" dirty="0"/>
              <a:t>, n) =</a:t>
            </a:r>
            <a:r>
              <a:rPr lang="ru-RU" dirty="0"/>
              <a:t> </a:t>
            </a:r>
            <a:r>
              <a:rPr lang="en-US" dirty="0" smtClean="0"/>
              <a:t>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ru-RU" dirty="0"/>
              <a:t>число </a:t>
            </a:r>
            <a:r>
              <a:rPr lang="ru-RU" dirty="0" smtClean="0"/>
              <a:t>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= n – 1 + </a:t>
            </a:r>
            <a:r>
              <a:rPr lang="en-US" dirty="0">
                <a:solidFill>
                  <a:schemeClr val="bg1"/>
                </a:solidFill>
              </a:rPr>
              <a:t>(1 / 2</a:t>
            </a:r>
            <a:r>
              <a:rPr lang="en-US" baseline="30000" dirty="0">
                <a:solidFill>
                  <a:schemeClr val="bg1"/>
                </a:solidFill>
              </a:rPr>
              <a:t>n –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1 )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 – 2</a:t>
            </a:r>
            <a:r>
              <a:rPr lang="en-US" dirty="0" smtClean="0">
                <a:solidFill>
                  <a:schemeClr val="bg1"/>
                </a:solidFill>
              </a:rPr>
              <a:t> = 3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26409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RS </a:t>
            </a:r>
            <a:r>
              <a:rPr lang="ru-RU" sz="3200" dirty="0"/>
              <a:t>по времени в среднем</a:t>
            </a:r>
            <a:r>
              <a:rPr lang="en-US" sz="3200" dirty="0"/>
              <a:t> – </a:t>
            </a:r>
            <a:r>
              <a:rPr lang="ru-RU" sz="3200" dirty="0" smtClean="0"/>
              <a:t>конец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 числа сочетаний из </a:t>
            </a:r>
            <a:r>
              <a:rPr lang="en-US" dirty="0" smtClean="0"/>
              <a:t>n </a:t>
            </a:r>
            <a:r>
              <a:rPr lang="ru-RU" dirty="0" smtClean="0"/>
              <a:t>предметов по </a:t>
            </a:r>
            <a:r>
              <a:rPr lang="en-US" dirty="0" smtClean="0"/>
              <a:t>k C(n, k)</a:t>
            </a:r>
            <a:endParaRPr lang="ru-RU" dirty="0" smtClean="0"/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</a:p>
          <a:p>
            <a:pPr marL="0" indent="0" algn="ctr">
              <a:buNone/>
            </a:pP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ru-RU" baseline="-25000" dirty="0"/>
              <a:t> ≤ </a:t>
            </a:r>
            <a:r>
              <a:rPr lang="en-US" baseline="-25000" dirty="0" smtClean="0"/>
              <a:t>k</a:t>
            </a:r>
            <a:r>
              <a:rPr lang="ru-RU" baseline="-25000" dirty="0"/>
              <a:t> ≤ 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= (n – 1)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</a:p>
          <a:p>
            <a:endParaRPr lang="en-US" dirty="0" smtClean="0"/>
          </a:p>
          <a:p>
            <a:r>
              <a:rPr lang="en-US" u="sng" dirty="0" smtClean="0"/>
              <a:t>T</a:t>
            </a:r>
            <a:r>
              <a:rPr lang="en-US" dirty="0" smtClean="0"/>
              <a:t>(RS</a:t>
            </a:r>
            <a:r>
              <a:rPr lang="en-US" dirty="0"/>
              <a:t>, n) =</a:t>
            </a:r>
            <a:r>
              <a:rPr lang="ru-RU" dirty="0"/>
              <a:t> </a:t>
            </a:r>
            <a:r>
              <a:rPr lang="en-US" dirty="0" smtClean="0"/>
              <a:t>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ru-RU" dirty="0"/>
              <a:t>число </a:t>
            </a:r>
            <a:r>
              <a:rPr lang="ru-RU" dirty="0" smtClean="0"/>
              <a:t>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</a:p>
          <a:p>
            <a:pPr marL="0" indent="0" algn="ctr">
              <a:buNone/>
            </a:pPr>
            <a:r>
              <a:rPr lang="en-US" dirty="0" smtClean="0"/>
              <a:t>= 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1 )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  <a:r>
              <a:rPr lang="en-US" dirty="0" smtClean="0"/>
              <a:t> = 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9198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набора команд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входных данных большого размера слагаемые низших порядков составляют исчезающий % от общего числа команд и ячеек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Существуют разные методы построения приближенных оценок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сверху для сложности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набора команд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входных данных большого размера слагаемые низших порядков составляют исчезающий % от общего числа команд и ячеек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Существуют разные методы построения приближенных оценок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сверху для сложности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входных данных большого размера слагаемые низших порядков составляют исчезающий % от общего числа команд и ячеек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Существуют разные методы построения приближенных оценок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сверху для сложности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/>
              <a:t>Для входных данных большого размера слагаемые низших порядков составляют исчезающий % от общего числа команд и ячеек 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Существуют разные методы построения приближенных оценок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сверху для сложности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/>
              <a:t>Для входных данных большого размера слагаемые низших порядков составляют исчезающий % от общего числа команд и ячеек памяти</a:t>
            </a:r>
          </a:p>
          <a:p>
            <a:endParaRPr lang="ru-RU" dirty="0" smtClean="0"/>
          </a:p>
          <a:p>
            <a:r>
              <a:rPr lang="ru-RU" dirty="0" smtClean="0"/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Существуют разные методы построения приближенных оценок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сверху для сложности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0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Объём вычислений, памяти </a:t>
            </a:r>
            <a:r>
              <a:rPr lang="ru-RU" dirty="0" smtClean="0"/>
              <a:t>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программа </a:t>
            </a:r>
            <a:r>
              <a:rPr lang="en-US" dirty="0" smtClean="0"/>
              <a:t>A</a:t>
            </a:r>
            <a:r>
              <a:rPr lang="ru-RU" dirty="0" smtClean="0"/>
              <a:t> обрабатывает входные данные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&gt;= 0</a:t>
            </a:r>
            <a:r>
              <a:rPr lang="ru-RU" dirty="0" smtClean="0">
                <a:solidFill>
                  <a:schemeClr val="bg1"/>
                </a:solidFill>
              </a:rPr>
              <a:t> размер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Time</a:t>
            </a:r>
            <a:r>
              <a:rPr lang="ru-RU" dirty="0" smtClean="0">
                <a:solidFill>
                  <a:schemeClr val="bg1"/>
                </a:solidFill>
              </a:rPr>
              <a:t>(А</a:t>
            </a:r>
            <a:r>
              <a:rPr lang="ru-RU" dirty="0">
                <a:solidFill>
                  <a:schemeClr val="bg1"/>
                </a:solidFill>
              </a:rPr>
              <a:t>, х) 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команд, выполняемых программой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для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Space(A</a:t>
            </a:r>
            <a:r>
              <a:rPr lang="en-US" dirty="0">
                <a:solidFill>
                  <a:schemeClr val="bg1"/>
                </a:solidFill>
              </a:rPr>
              <a:t>, x) </a:t>
            </a:r>
            <a:r>
              <a:rPr lang="ru-RU" dirty="0">
                <a:solidFill>
                  <a:schemeClr val="bg1"/>
                </a:solidFill>
              </a:rPr>
              <a:t>ячеек </a:t>
            </a:r>
            <a:r>
              <a:rPr lang="ru-RU" dirty="0" smtClean="0">
                <a:solidFill>
                  <a:schemeClr val="bg1"/>
                </a:solidFill>
              </a:rPr>
              <a:t>памяти, используемых командами программы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для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3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/>
              <a:t>Для входных данных большого размера слагаемые низших порядков составляют исчезающий % от общего числа команд и ячеек памяти</a:t>
            </a:r>
          </a:p>
          <a:p>
            <a:endParaRPr lang="ru-RU" dirty="0" smtClean="0"/>
          </a:p>
          <a:p>
            <a:r>
              <a:rPr lang="ru-RU" dirty="0" smtClean="0"/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/>
          </a:p>
          <a:p>
            <a:r>
              <a:rPr lang="ru-RU" dirty="0" smtClean="0"/>
              <a:t>Существуют разные методы построения приближенных оценок </a:t>
            </a:r>
            <a:r>
              <a:rPr lang="ru-RU" dirty="0"/>
              <a:t> </a:t>
            </a:r>
            <a:r>
              <a:rPr lang="ru-RU" dirty="0" smtClean="0"/>
              <a:t>сверху для сложности </a:t>
            </a:r>
            <a:r>
              <a:rPr lang="ru-RU" dirty="0"/>
              <a:t>программ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5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Обозначим</a:t>
            </a:r>
            <a:r>
              <a:rPr lang="en-US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  <a:latin typeface="Old English Text MT" panose="03040902040508030806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}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n) =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n) +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n)</a:t>
            </a:r>
            <a:endParaRPr lang="en-US" dirty="0" smtClean="0">
              <a:solidFill>
                <a:schemeClr val="bg1"/>
              </a:solidFill>
              <a:latin typeface="Old English Text MT" panose="03040902040508030806" pitchFamily="66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(E) 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b="1" dirty="0" smtClean="0">
                <a:solidFill>
                  <a:schemeClr val="bg1"/>
                </a:solidFill>
              </a:rPr>
              <a:t>else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}, n) =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(E, n) + max(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n),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n))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(i = N; i &gt; 0; --i) A; }, n) 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(N, n) +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}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n) =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n) +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n)</a:t>
            </a:r>
            <a:endParaRPr lang="en-US" dirty="0" smtClean="0">
              <a:solidFill>
                <a:schemeClr val="bg1"/>
              </a:solidFill>
              <a:latin typeface="Old English Text MT" panose="03040902040508030806" pitchFamily="66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(E) 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b="1" dirty="0" smtClean="0">
                <a:solidFill>
                  <a:schemeClr val="bg1"/>
                </a:solidFill>
              </a:rPr>
              <a:t>else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}, n) =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(E, n) + max(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n),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n))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(i = N; i &gt; 0; --i) A; }, n) 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(N, n) +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7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baseline="-25000" dirty="0" smtClean="0"/>
              <a:t>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 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(E) 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b="1" dirty="0" smtClean="0">
                <a:solidFill>
                  <a:schemeClr val="bg1"/>
                </a:solidFill>
              </a:rPr>
              <a:t>else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}, n) =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(E, n) + max(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n),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n))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(i = N; i &gt; 0; --i) A; }, n) 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(N, n) +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4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baseline="-25000" dirty="0" smtClean="0"/>
              <a:t>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 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if</a:t>
            </a:r>
            <a:r>
              <a:rPr lang="en-US" dirty="0" smtClean="0"/>
              <a:t> (E) A</a:t>
            </a:r>
            <a:r>
              <a:rPr lang="en-US" baseline="-25000" dirty="0" smtClean="0"/>
              <a:t>1</a:t>
            </a:r>
            <a:r>
              <a:rPr lang="en-US" dirty="0" smtClean="0"/>
              <a:t>; </a:t>
            </a:r>
            <a:r>
              <a:rPr lang="en-US" b="1" dirty="0" smtClean="0"/>
              <a:t>else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; }, n)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(E, n) + max(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n))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({ 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(i = N; i &gt; 0; --i) A; }, n) 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</a:rPr>
              <a:t>(N, n) + </a:t>
            </a:r>
            <a:r>
              <a:rPr lang="el-G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8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baseline="-25000" dirty="0" smtClean="0"/>
              <a:t>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 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if</a:t>
            </a:r>
            <a:r>
              <a:rPr lang="en-US" dirty="0" smtClean="0"/>
              <a:t> (E) A</a:t>
            </a:r>
            <a:r>
              <a:rPr lang="en-US" baseline="-25000" dirty="0" smtClean="0"/>
              <a:t>1</a:t>
            </a:r>
            <a:r>
              <a:rPr lang="en-US" dirty="0" smtClean="0"/>
              <a:t>; </a:t>
            </a:r>
            <a:r>
              <a:rPr lang="en-US" b="1" dirty="0" smtClean="0"/>
              <a:t>else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; }, n)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(E, n) + max(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n))</a:t>
            </a: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for</a:t>
            </a:r>
            <a:r>
              <a:rPr lang="en-US" dirty="0" smtClean="0"/>
              <a:t> (i = N; i &gt; 0; --i) A; }, n) =</a:t>
            </a:r>
            <a:r>
              <a:rPr lang="ru-RU" dirty="0" smtClean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(N, n) +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8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baseline="-25000" dirty="0" smtClean="0"/>
              <a:t>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 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if</a:t>
            </a:r>
            <a:r>
              <a:rPr lang="en-US" dirty="0" smtClean="0"/>
              <a:t> (E) A</a:t>
            </a:r>
            <a:r>
              <a:rPr lang="en-US" baseline="-25000" dirty="0" smtClean="0"/>
              <a:t>1</a:t>
            </a:r>
            <a:r>
              <a:rPr lang="en-US" dirty="0" smtClean="0"/>
              <a:t>; </a:t>
            </a:r>
            <a:r>
              <a:rPr lang="en-US" b="1" dirty="0" smtClean="0"/>
              <a:t>else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; }, n)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(E, n) + max(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n))</a:t>
            </a: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for</a:t>
            </a:r>
            <a:r>
              <a:rPr lang="en-US" dirty="0" smtClean="0"/>
              <a:t> (i = N; i &gt; 0; --i) A; }, n) =</a:t>
            </a:r>
            <a:r>
              <a:rPr lang="ru-RU" dirty="0" smtClean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(N, n) +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</a:t>
            </a:r>
            <a:r>
              <a:rPr lang="ru-RU" sz="4000" dirty="0" smtClean="0"/>
              <a:t>функции на </a:t>
            </a:r>
            <a:r>
              <a:rPr lang="ru-RU" sz="4000" dirty="0"/>
              <a:t>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Си 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baseline="-25000" dirty="0" smtClean="0"/>
              <a:t>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 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if</a:t>
            </a:r>
            <a:r>
              <a:rPr lang="en-US" dirty="0" smtClean="0"/>
              <a:t> (E) A</a:t>
            </a:r>
            <a:r>
              <a:rPr lang="en-US" baseline="-25000" dirty="0" smtClean="0"/>
              <a:t>1</a:t>
            </a:r>
            <a:r>
              <a:rPr lang="en-US" dirty="0" smtClean="0"/>
              <a:t>; </a:t>
            </a:r>
            <a:r>
              <a:rPr lang="en-US" b="1" dirty="0" smtClean="0"/>
              <a:t>else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; }, n)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(E, n) + max(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, n),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, n))</a:t>
            </a:r>
          </a:p>
          <a:p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({ </a:t>
            </a:r>
            <a:r>
              <a:rPr lang="en-US" b="1" dirty="0" smtClean="0"/>
              <a:t>for</a:t>
            </a:r>
            <a:r>
              <a:rPr lang="en-US" dirty="0" smtClean="0"/>
              <a:t> (i = N; i &gt; 0; --i) A; }, n) =</a:t>
            </a:r>
            <a:r>
              <a:rPr lang="ru-RU" dirty="0" smtClean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/>
              <a:t>(N, n) +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(N, 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Си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(A(k), n)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CalcMax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(N, n)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максимальное значение выражения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входных данных размера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A(i)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 подстановки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 = k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9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ru-RU" sz="1600" baseline="-25000" dirty="0">
                <a:solidFill>
                  <a:schemeClr val="bg1"/>
                </a:solidFill>
              </a:rPr>
              <a:t>Си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CheckOrder</a:t>
            </a:r>
            <a:r>
              <a:rPr lang="en-US" sz="1600" dirty="0">
                <a:solidFill>
                  <a:schemeClr val="bg1"/>
                </a:solidFill>
              </a:rPr>
              <a:t>, n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1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Объём вычислений, памяти </a:t>
            </a:r>
            <a:r>
              <a:rPr lang="ru-RU" dirty="0" smtClean="0"/>
              <a:t>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программа </a:t>
            </a:r>
            <a:r>
              <a:rPr lang="en-US" dirty="0" smtClean="0"/>
              <a:t>A</a:t>
            </a:r>
            <a:r>
              <a:rPr lang="ru-RU" dirty="0" smtClean="0"/>
              <a:t> обрабатывает входные данные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&gt;= 0</a:t>
            </a:r>
            <a:r>
              <a:rPr lang="ru-RU" dirty="0" smtClean="0"/>
              <a:t> 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Time</a:t>
            </a:r>
            <a:r>
              <a:rPr lang="ru-RU" dirty="0" smtClean="0">
                <a:solidFill>
                  <a:schemeClr val="bg1"/>
                </a:solidFill>
              </a:rPr>
              <a:t>(А</a:t>
            </a:r>
            <a:r>
              <a:rPr lang="ru-RU" dirty="0">
                <a:solidFill>
                  <a:schemeClr val="bg1"/>
                </a:solidFill>
              </a:rPr>
              <a:t>, х) </a:t>
            </a:r>
            <a:r>
              <a:rPr lang="ru-RU" dirty="0">
                <a:solidFill>
                  <a:schemeClr val="bg1"/>
                </a:solidFill>
              </a:rPr>
              <a:t>число </a:t>
            </a:r>
            <a:r>
              <a:rPr lang="ru-RU" dirty="0" smtClean="0">
                <a:solidFill>
                  <a:schemeClr val="bg1"/>
                </a:solidFill>
              </a:rPr>
              <a:t>команд, выполняемых программой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для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</a:rPr>
              <a:t>Space(A</a:t>
            </a:r>
            <a:r>
              <a:rPr lang="en-US" dirty="0">
                <a:solidFill>
                  <a:schemeClr val="bg1"/>
                </a:solidFill>
              </a:rPr>
              <a:t>, x) </a:t>
            </a:r>
            <a:r>
              <a:rPr lang="ru-RU" dirty="0">
                <a:solidFill>
                  <a:schemeClr val="bg1"/>
                </a:solidFill>
              </a:rPr>
              <a:t>ячеек </a:t>
            </a:r>
            <a:r>
              <a:rPr lang="ru-RU" dirty="0" smtClean="0">
                <a:solidFill>
                  <a:schemeClr val="bg1"/>
                </a:solidFill>
              </a:rPr>
              <a:t>памяти, используемых командами программы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для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122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28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= O(1)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033" y="3424570"/>
            <a:ext cx="1763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(«</a:t>
            </a:r>
            <a:r>
              <a:rPr lang="en-US" sz="1600" dirty="0"/>
              <a:t>count-1</a:t>
            </a:r>
            <a:r>
              <a:rPr lang="ru-RU" sz="1600" dirty="0"/>
              <a:t>»</a:t>
            </a:r>
            <a:r>
              <a:rPr lang="en-US" sz="1600" dirty="0"/>
              <a:t>, n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= O(1)</a:t>
            </a:r>
            <a:endParaRPr lang="ru-RU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CalcMax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0" baseline="30000" dirty="0" smtClean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 &gt; …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), 0)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endParaRPr lang="en-US" sz="16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O(n-1)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blipFill rotWithShape="0">
                <a:blip r:embed="rId2"/>
                <a:stretch>
                  <a:fillRect l="-1474" t="-18421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3" idx="0"/>
          </p:cNvCxnSpPr>
          <p:nvPr/>
        </p:nvCxnSpPr>
        <p:spPr>
          <a:xfrm flipH="1">
            <a:off x="7086621" y="3176646"/>
            <a:ext cx="640103" cy="2479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7726724" y="3176646"/>
            <a:ext cx="1375927" cy="10976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033" y="3424570"/>
            <a:ext cx="1763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(«</a:t>
            </a:r>
            <a:r>
              <a:rPr lang="en-US" sz="1600" dirty="0"/>
              <a:t>count-1</a:t>
            </a:r>
            <a:r>
              <a:rPr lang="ru-RU" sz="1600" dirty="0"/>
              <a:t>»</a:t>
            </a:r>
            <a:r>
              <a:rPr lang="en-US" sz="1600" dirty="0"/>
              <a:t>, n</a:t>
            </a:r>
            <a:r>
              <a:rPr lang="en-US" sz="1600" dirty="0" smtClean="0"/>
              <a:t>)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CalcMax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0" baseline="30000" dirty="0" smtClean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 &gt; …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), 0)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endParaRPr lang="en-US" sz="16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O(n-1)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blipFill rotWithShape="0">
                <a:blip r:embed="rId2"/>
                <a:stretch>
                  <a:fillRect l="-1474" t="-18421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3" idx="0"/>
          </p:cNvCxnSpPr>
          <p:nvPr/>
        </p:nvCxnSpPr>
        <p:spPr>
          <a:xfrm flipH="1">
            <a:off x="7086621" y="3176646"/>
            <a:ext cx="640103" cy="2479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7726724" y="3176646"/>
            <a:ext cx="1375927" cy="10976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033" y="3424570"/>
            <a:ext cx="1763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(«</a:t>
            </a:r>
            <a:r>
              <a:rPr lang="en-US" sz="1600" dirty="0"/>
              <a:t>count-1</a:t>
            </a:r>
            <a:r>
              <a:rPr lang="ru-RU" sz="1600" dirty="0"/>
              <a:t>»</a:t>
            </a:r>
            <a:r>
              <a:rPr lang="en-US" sz="1600" dirty="0"/>
              <a:t>, n</a:t>
            </a:r>
            <a:r>
              <a:rPr lang="en-US" sz="1600" dirty="0" smtClean="0"/>
              <a:t>)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CalcMax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</a:p>
              <a:p>
                <a:pPr algn="ctr"/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0" baseline="300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 &gt; …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), 0)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endParaRPr lang="en-US" sz="16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O(n-1)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blipFill rotWithShape="0">
                <a:blip r:embed="rId2"/>
                <a:stretch>
                  <a:fillRect l="-1474" t="-18421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3" idx="0"/>
          </p:cNvCxnSpPr>
          <p:nvPr/>
        </p:nvCxnSpPr>
        <p:spPr>
          <a:xfrm flipH="1">
            <a:off x="7086621" y="3176646"/>
            <a:ext cx="640103" cy="2479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7726724" y="3176646"/>
            <a:ext cx="1375927" cy="10976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033" y="3424570"/>
            <a:ext cx="1763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(«</a:t>
            </a:r>
            <a:r>
              <a:rPr lang="en-US" sz="1600" dirty="0"/>
              <a:t>count-1</a:t>
            </a:r>
            <a:r>
              <a:rPr lang="ru-RU" sz="1600" dirty="0"/>
              <a:t>»</a:t>
            </a:r>
            <a:r>
              <a:rPr lang="en-US" sz="1600" dirty="0"/>
              <a:t>, n</a:t>
            </a:r>
            <a:r>
              <a:rPr lang="en-US" sz="1600" dirty="0" smtClean="0"/>
              <a:t>)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CalcMax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</a:p>
              <a:p>
                <a:pPr algn="ctr"/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0" baseline="300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 &gt; …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), 0)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endParaRPr lang="en-US" sz="16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O(n-1)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blipFill rotWithShape="0">
                <a:blip r:embed="rId2"/>
                <a:stretch>
                  <a:fillRect l="-1474" t="-18421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3" idx="0"/>
          </p:cNvCxnSpPr>
          <p:nvPr/>
        </p:nvCxnSpPr>
        <p:spPr>
          <a:xfrm flipH="1">
            <a:off x="7086621" y="3176646"/>
            <a:ext cx="640103" cy="2479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7726724" y="3176646"/>
            <a:ext cx="1375927" cy="10976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48" y="1619755"/>
            <a:ext cx="172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</a:t>
            </a:r>
            <a:r>
              <a:rPr lang="en-US" sz="1600" dirty="0" err="1"/>
              <a:t>CheckOrder</a:t>
            </a:r>
            <a:r>
              <a:rPr lang="en-US" sz="1600" dirty="0"/>
              <a:t>, n</a:t>
            </a:r>
            <a:r>
              <a:rPr lang="ru-RU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124" y="2838092"/>
            <a:ext cx="14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</a:t>
            </a:r>
            <a:r>
              <a:rPr lang="ru-RU" sz="1600" dirty="0"/>
              <a:t>«</a:t>
            </a:r>
            <a:r>
              <a:rPr lang="en-US" sz="1600" dirty="0"/>
              <a:t>for(…)</a:t>
            </a:r>
            <a:r>
              <a:rPr lang="ru-RU" sz="1600" dirty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7225" y="2821773"/>
            <a:ext cx="2045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 smtClean="0"/>
              <a:t>(«</a:t>
            </a:r>
            <a:r>
              <a:rPr lang="en-US" sz="1600" dirty="0" smtClean="0"/>
              <a:t>return true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ru-RU" sz="1600" dirty="0" smtClean="0"/>
              <a:t>)</a:t>
            </a:r>
            <a:r>
              <a:rPr lang="en-US" sz="1600" dirty="0" smtClean="0"/>
              <a:t>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033" y="3424570"/>
            <a:ext cx="1763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ru-RU" sz="1600" baseline="-25000" dirty="0"/>
              <a:t>Си</a:t>
            </a:r>
            <a:r>
              <a:rPr lang="ru-RU" sz="1600" dirty="0"/>
              <a:t>(«</a:t>
            </a:r>
            <a:r>
              <a:rPr lang="en-US" sz="1600" dirty="0"/>
              <a:t>count-1</a:t>
            </a:r>
            <a:r>
              <a:rPr lang="ru-RU" sz="1600" dirty="0"/>
              <a:t>»</a:t>
            </a:r>
            <a:r>
              <a:rPr lang="en-US" sz="1600" dirty="0"/>
              <a:t>, n</a:t>
            </a:r>
            <a:r>
              <a:rPr lang="en-US" sz="1600" dirty="0" smtClean="0"/>
              <a:t>) =</a:t>
            </a:r>
          </a:p>
          <a:p>
            <a:pPr algn="ctr"/>
            <a:r>
              <a:rPr lang="en-US" sz="1600" dirty="0" smtClean="0"/>
              <a:t>= O(1)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CalcMax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  <m:r>
                          <m:rPr>
                            <m:nor/>
                          </m:rPr>
                          <a:rPr lang="ru-RU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</a:p>
              <a:p>
                <a:pPr algn="ctr"/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0" baseline="300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-1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(…)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:pPr algn="ctr"/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 &gt; …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Си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»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), 0)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O(n)</a:t>
                </a:r>
                <a:endParaRPr lang="ru-RU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01" y="4274310"/>
                <a:ext cx="4959499" cy="1851854"/>
              </a:xfrm>
              <a:prstGeom prst="rect">
                <a:avLst/>
              </a:prstGeom>
              <a:blipFill rotWithShape="0">
                <a:blip r:embed="rId2"/>
                <a:stretch>
                  <a:fillRect l="-1474" t="-18421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726724" y="1958309"/>
            <a:ext cx="1465896" cy="8797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9192620" y="1958309"/>
            <a:ext cx="1367193" cy="863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3" idx="0"/>
          </p:cNvCxnSpPr>
          <p:nvPr/>
        </p:nvCxnSpPr>
        <p:spPr>
          <a:xfrm flipH="1">
            <a:off x="7086621" y="3176646"/>
            <a:ext cx="640103" cy="2479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7726724" y="3176646"/>
            <a:ext cx="1375927" cy="10976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А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называется оптимальной по времени в классе программ АА, если для любой программы А из АА и любого размера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входных данных </a:t>
            </a:r>
            <a:r>
              <a:rPr lang="en-US" dirty="0" smtClean="0">
                <a:solidFill>
                  <a:schemeClr val="bg1"/>
                </a:solidFill>
              </a:rPr>
              <a:t>T(A*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n)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T(A, 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доказательства оптимальности программы по времени требуется оценка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снизу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по времени в классе программ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</a:t>
            </a:r>
            <a:r>
              <a:rPr lang="en-US" dirty="0" smtClean="0"/>
              <a:t>≤ </a:t>
            </a:r>
            <a:r>
              <a:rPr lang="en-US" dirty="0" smtClean="0"/>
              <a:t>T(A, n)</a:t>
            </a:r>
          </a:p>
          <a:p>
            <a:endParaRPr lang="en-US" dirty="0"/>
          </a:p>
          <a:p>
            <a:r>
              <a:rPr lang="ru-RU" dirty="0" smtClean="0">
                <a:solidFill>
                  <a:schemeClr val="bg1"/>
                </a:solidFill>
              </a:rPr>
              <a:t>Для доказательства оптимальности программы по времени требуется оценка </a:t>
            </a:r>
            <a:r>
              <a:rPr lang="en-US" dirty="0">
                <a:solidFill>
                  <a:schemeClr val="bg1"/>
                </a:solidFill>
              </a:rPr>
              <a:t>T(A,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снизу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26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23634</TotalTime>
  <Words>12537</Words>
  <Application>Microsoft Office PowerPoint</Application>
  <PresentationFormat>Widescreen</PresentationFormat>
  <Paragraphs>1599</Paragraphs>
  <Slides>146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4" baseType="lpstr">
      <vt:lpstr>Arial</vt:lpstr>
      <vt:lpstr>Calibri</vt:lpstr>
      <vt:lpstr>Cambria Math</vt:lpstr>
      <vt:lpstr>Consolas</vt:lpstr>
      <vt:lpstr>Goudy Old Style</vt:lpstr>
      <vt:lpstr>Old English Text MT</vt:lpstr>
      <vt:lpstr>Symbol</vt:lpstr>
      <vt:lpstr>Office Theme</vt:lpstr>
      <vt:lpstr>Оценка вычислительной сложности программ</vt:lpstr>
      <vt:lpstr>План лекции</vt:lpstr>
      <vt:lpstr>Зачем оценивать вычислительную сложность программ?</vt:lpstr>
      <vt:lpstr>Зачем оценивать вычислительную сложность программ?</vt:lpstr>
      <vt:lpstr>Зачем оценивать вычислительную сложность программ?</vt:lpstr>
      <vt:lpstr>Зачем оценивать вычислительную сложность программ?</vt:lpstr>
      <vt:lpstr>Объём вычислений, памяти и данных</vt:lpstr>
      <vt:lpstr>Объём вычислений, памяти и данных</vt:lpstr>
      <vt:lpstr>Объём вычислений, памяти и данных</vt:lpstr>
      <vt:lpstr>Объём вычислений, памяти и данных</vt:lpstr>
      <vt:lpstr>Объём вычислений, памяти и данных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Минимальные требования к |.| и Time(. , .)</vt:lpstr>
      <vt:lpstr>Минимальные требования к |.| и Time(. , .)</vt:lpstr>
      <vt:lpstr>Минимальные требования к |.| и Time(. , .)</vt:lpstr>
      <vt:lpstr>Минимальные требования к |.| и Time(. , .)</vt:lpstr>
      <vt:lpstr>Минимальные требования к |.| и Time(. , .)</vt:lpstr>
      <vt:lpstr>Минимальные требования к |.| и Time(. , .)</vt:lpstr>
      <vt:lpstr>Минимальные требования к |.| и Time(. , .)</vt:lpstr>
      <vt:lpstr>Минимальные требования к |.| и Time(. , .)</vt:lpstr>
      <vt:lpstr>Временная сложность</vt:lpstr>
      <vt:lpstr>Временная сложность</vt:lpstr>
      <vt:lpstr>Сложность по памяти</vt:lpstr>
      <vt:lpstr>Сложность по памяти</vt:lpstr>
      <vt:lpstr>Вероятность входных данных</vt:lpstr>
      <vt:lpstr>Вероятность входных данных</vt:lpstr>
      <vt:lpstr>Вероятность входных данных</vt:lpstr>
      <vt:lpstr>Вероятность входных данных</vt:lpstr>
      <vt:lpstr>Вероятность входных данных</vt:lpstr>
      <vt:lpstr>Сложность по времени в среднем</vt:lpstr>
      <vt:lpstr>Сложность по времени в среднем</vt:lpstr>
      <vt:lpstr>Сложность по памяти в среднем</vt:lpstr>
      <vt:lpstr>Сложность по памяти в среднем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Связь между разными мерами сложности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Возведение в степень методом повторных квадратов -- RS</vt:lpstr>
      <vt:lpstr>Сложность RS по времени в среднем – начало</vt:lpstr>
      <vt:lpstr>Сложность RS по времени в среднем – начало</vt:lpstr>
      <vt:lpstr>Сложность RS по времени в среднем – начало</vt:lpstr>
      <vt:lpstr>Сложность RS по времени в среднем – начало</vt:lpstr>
      <vt:lpstr>Сложность RS по времени в среднем – начало</vt:lpstr>
      <vt:lpstr>Сложность RS по времени в среднем – начало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Сложность RS по времени в среднем – конец</vt:lpstr>
      <vt:lpstr>Оценка сложности с практической точки зрения</vt:lpstr>
      <vt:lpstr>Оценка сложности с практической точки зрения</vt:lpstr>
      <vt:lpstr>Оценка сложности с практической точки зрения</vt:lpstr>
      <vt:lpstr>Оценка сложности с практической точки зрения</vt:lpstr>
      <vt:lpstr>Оценка сложности с практической точки зрения</vt:lpstr>
      <vt:lpstr>Оценка сложности с практической точки зрения</vt:lpstr>
      <vt:lpstr>Как оценить сложность функции на языке Си?</vt:lpstr>
      <vt:lpstr>Как оценить сложность функции на языке Си?</vt:lpstr>
      <vt:lpstr>Как оценить сложность функции на языке Си?</vt:lpstr>
      <vt:lpstr>Как оценить сложность функции на языке Си?</vt:lpstr>
      <vt:lpstr>Как оценить сложность функции на языке Си?</vt:lpstr>
      <vt:lpstr>Как оценить сложность функции на языке Си?</vt:lpstr>
      <vt:lpstr>Как оценить сложность функции на языке Си?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Оптимальная программа</vt:lpstr>
      <vt:lpstr>Оптимальная программа</vt:lpstr>
      <vt:lpstr>Оптимальная программа</vt:lpstr>
      <vt:lpstr>Асимптотически оптимальная программа</vt:lpstr>
      <vt:lpstr>Асимптотически оптимальная программа</vt:lpstr>
      <vt:lpstr>Асимптотически оптимальная программа</vt:lpstr>
      <vt:lpstr>Асимптотически оптимальная программа</vt:lpstr>
      <vt:lpstr>Асимптотически оптимальная программа</vt:lpstr>
      <vt:lpstr>Дерево трасс исполнения программы</vt:lpstr>
      <vt:lpstr>Дерево трасс исполнения программы</vt:lpstr>
      <vt:lpstr>Дерево трасс исполнения программы</vt:lpstr>
      <vt:lpstr>Дерево трасс исполнения программы</vt:lpstr>
      <vt:lpstr>Дерево трасс исполнения программы</vt:lpstr>
      <vt:lpstr>Дерево трасс исполнения программы</vt:lpstr>
      <vt:lpstr>Дерево трасс исполнения программы</vt:lpstr>
      <vt:lpstr>Пример дерева трасс простой программы</vt:lpstr>
      <vt:lpstr>Пример дерева трасс простой программы</vt:lpstr>
      <vt:lpstr>Пример дерева трасс простой программы</vt:lpstr>
      <vt:lpstr>«Скорость света» при поиске min и max в массиве</vt:lpstr>
      <vt:lpstr>«Скорость света» при поиске min и max в массиве</vt:lpstr>
      <vt:lpstr>«Скорость света» при поиске min и max в массиве</vt:lpstr>
      <vt:lpstr>«Скорость света» при поиске min и max в массиве</vt:lpstr>
      <vt:lpstr>Достаточно следить за 4 типами элементов массива</vt:lpstr>
      <vt:lpstr>Достаточно следить за 4 типами элементов массива</vt:lpstr>
      <vt:lpstr>Достаточно следить за 4 типами элементов массива</vt:lpstr>
      <vt:lpstr>Достаточно следить за 4 типами элементов массива</vt:lpstr>
      <vt:lpstr>Достаточно следить за 4 типами элементов массива</vt:lpstr>
      <vt:lpstr>Что меняет одно сравнение?</vt:lpstr>
      <vt:lpstr>Что меняет одно сравнение?</vt:lpstr>
      <vt:lpstr>Что меняет одно сравнение?</vt:lpstr>
      <vt:lpstr>Что меняет одно сравнение?</vt:lpstr>
      <vt:lpstr>Что меняет одно сравнение?</vt:lpstr>
      <vt:lpstr>Что меняет одно сравнение?</vt:lpstr>
      <vt:lpstr>Что меняет одно сравнение?</vt:lpstr>
      <vt:lpstr>Оптимальный алгоритм поиска min и max</vt:lpstr>
      <vt:lpstr>Оптимальный алгоритм поиска min и max</vt:lpstr>
      <vt:lpstr>Оптимальный алгоритм поиска min и max</vt:lpstr>
      <vt:lpstr>Оптимальный алгоритм поиска min и max</vt:lpstr>
      <vt:lpstr>Оптимальный алгоритм поиска min и max</vt:lpstr>
      <vt:lpstr>Оптимальный алгоритм поиска min и max</vt:lpstr>
      <vt:lpstr>Оптимальный алгоритм поиска min и max</vt:lpstr>
      <vt:lpstr>Оптимальный алгоритм поиска min и max</vt:lpstr>
      <vt:lpstr>Заключение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Evgenii Petrov</cp:lastModifiedBy>
  <cp:revision>202</cp:revision>
  <dcterms:created xsi:type="dcterms:W3CDTF">2013-04-11T02:12:16Z</dcterms:created>
  <dcterms:modified xsi:type="dcterms:W3CDTF">2021-03-25T19:16:50Z</dcterms:modified>
</cp:coreProperties>
</file>