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5"/>
  </p:notesMasterIdLst>
  <p:sldIdLst>
    <p:sldId id="386" r:id="rId2"/>
    <p:sldId id="350" r:id="rId3"/>
    <p:sldId id="306" r:id="rId4"/>
    <p:sldId id="398" r:id="rId5"/>
    <p:sldId id="399" r:id="rId6"/>
    <p:sldId id="319" r:id="rId7"/>
    <p:sldId id="401" r:id="rId8"/>
    <p:sldId id="387" r:id="rId9"/>
    <p:sldId id="400" r:id="rId10"/>
    <p:sldId id="320" r:id="rId11"/>
    <p:sldId id="402" r:id="rId12"/>
    <p:sldId id="403" r:id="rId13"/>
    <p:sldId id="404" r:id="rId14"/>
    <p:sldId id="405" r:id="rId15"/>
    <p:sldId id="406" r:id="rId16"/>
    <p:sldId id="370" r:id="rId17"/>
    <p:sldId id="407" r:id="rId18"/>
    <p:sldId id="408" r:id="rId19"/>
    <p:sldId id="324" r:id="rId20"/>
    <p:sldId id="409" r:id="rId21"/>
    <p:sldId id="410" r:id="rId22"/>
    <p:sldId id="411" r:id="rId23"/>
    <p:sldId id="412" r:id="rId24"/>
    <p:sldId id="413" r:id="rId25"/>
    <p:sldId id="390" r:id="rId26"/>
    <p:sldId id="414" r:id="rId27"/>
    <p:sldId id="415" r:id="rId28"/>
    <p:sldId id="391" r:id="rId29"/>
    <p:sldId id="416" r:id="rId30"/>
    <p:sldId id="417" r:id="rId31"/>
    <p:sldId id="418" r:id="rId32"/>
    <p:sldId id="419" r:id="rId33"/>
    <p:sldId id="420" r:id="rId34"/>
    <p:sldId id="326" r:id="rId35"/>
    <p:sldId id="388" r:id="rId36"/>
    <p:sldId id="307" r:id="rId37"/>
    <p:sldId id="421" r:id="rId38"/>
    <p:sldId id="422" r:id="rId39"/>
    <p:sldId id="393" r:id="rId40"/>
    <p:sldId id="424" r:id="rId41"/>
    <p:sldId id="425" r:id="rId42"/>
    <p:sldId id="426" r:id="rId43"/>
    <p:sldId id="389" r:id="rId44"/>
    <p:sldId id="427" r:id="rId45"/>
    <p:sldId id="428" r:id="rId46"/>
    <p:sldId id="429" r:id="rId47"/>
    <p:sldId id="369" r:id="rId48"/>
    <p:sldId id="355" r:id="rId49"/>
    <p:sldId id="430" r:id="rId50"/>
    <p:sldId id="431" r:id="rId51"/>
    <p:sldId id="432" r:id="rId52"/>
    <p:sldId id="374" r:id="rId53"/>
    <p:sldId id="433" r:id="rId54"/>
    <p:sldId id="434" r:id="rId55"/>
    <p:sldId id="356" r:id="rId56"/>
    <p:sldId id="435" r:id="rId57"/>
    <p:sldId id="436" r:id="rId58"/>
    <p:sldId id="437" r:id="rId59"/>
    <p:sldId id="358" r:id="rId60"/>
    <p:sldId id="438" r:id="rId61"/>
    <p:sldId id="439" r:id="rId62"/>
    <p:sldId id="440" r:id="rId63"/>
    <p:sldId id="441" r:id="rId64"/>
    <p:sldId id="375" r:id="rId65"/>
    <p:sldId id="442" r:id="rId66"/>
    <p:sldId id="443" r:id="rId67"/>
    <p:sldId id="444" r:id="rId68"/>
    <p:sldId id="445" r:id="rId69"/>
    <p:sldId id="376" r:id="rId70"/>
    <p:sldId id="446" r:id="rId71"/>
    <p:sldId id="447" r:id="rId72"/>
    <p:sldId id="359" r:id="rId73"/>
    <p:sldId id="448" r:id="rId74"/>
    <p:sldId id="449" r:id="rId75"/>
    <p:sldId id="450" r:id="rId76"/>
    <p:sldId id="364" r:id="rId77"/>
    <p:sldId id="451" r:id="rId78"/>
    <p:sldId id="454" r:id="rId79"/>
    <p:sldId id="452" r:id="rId80"/>
    <p:sldId id="394" r:id="rId81"/>
    <p:sldId id="455" r:id="rId82"/>
    <p:sldId id="456" r:id="rId83"/>
    <p:sldId id="457" r:id="rId84"/>
    <p:sldId id="459" r:id="rId85"/>
    <p:sldId id="458" r:id="rId86"/>
    <p:sldId id="461" r:id="rId87"/>
    <p:sldId id="474" r:id="rId88"/>
    <p:sldId id="395" r:id="rId89"/>
    <p:sldId id="460" r:id="rId90"/>
    <p:sldId id="462" r:id="rId91"/>
    <p:sldId id="463" r:id="rId92"/>
    <p:sldId id="366" r:id="rId93"/>
    <p:sldId id="464" r:id="rId94"/>
    <p:sldId id="465" r:id="rId95"/>
    <p:sldId id="466" r:id="rId96"/>
    <p:sldId id="467" r:id="rId97"/>
    <p:sldId id="397" r:id="rId98"/>
    <p:sldId id="468" r:id="rId99"/>
    <p:sldId id="469" r:id="rId100"/>
    <p:sldId id="473" r:id="rId101"/>
    <p:sldId id="367" r:id="rId102"/>
    <p:sldId id="470" r:id="rId103"/>
    <p:sldId id="471" r:id="rId104"/>
    <p:sldId id="472" r:id="rId105"/>
    <p:sldId id="373" r:id="rId106"/>
    <p:sldId id="351" r:id="rId107"/>
    <p:sldId id="352" r:id="rId108"/>
    <p:sldId id="353" r:id="rId109"/>
    <p:sldId id="379" r:id="rId110"/>
    <p:sldId id="380" r:id="rId111"/>
    <p:sldId id="383" r:id="rId112"/>
    <p:sldId id="384" r:id="rId113"/>
    <p:sldId id="385" r:id="rId114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D69B"/>
    <a:srgbClr val="FFFFFF"/>
    <a:srgbClr val="7030A0"/>
    <a:srgbClr val="0070C0"/>
    <a:srgbClr val="0000FF"/>
    <a:srgbClr val="2B91AF"/>
    <a:srgbClr val="78B9CC"/>
    <a:srgbClr val="67603B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0" autoAdjust="0"/>
    <p:restoredTop sz="94660"/>
  </p:normalViewPr>
  <p:slideViewPr>
    <p:cSldViewPr>
      <p:cViewPr varScale="1">
        <p:scale>
          <a:sx n="81" d="100"/>
          <a:sy n="81" d="100"/>
        </p:scale>
        <p:origin x="120" y="84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1C5652F1-D596-4F45-A265-7B8D1230C7E8}" type="datetimeFigureOut">
              <a:rPr lang="ru-RU"/>
              <a:pPr>
                <a:defRPr/>
              </a:pPr>
              <a:t>24.11.2020</a:t>
            </a:fld>
            <a:endParaRPr lang="ru-RU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4C69B91-8AE2-4A32-A317-F8B8FB0CE1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9441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308236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687180548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67255088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29365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9074972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6399677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783939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3083581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9199263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42243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9459423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0413350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448130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723685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0542742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0699673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7172775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3235533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6371652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1049724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2647383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9065355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0579466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431154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419328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2732575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6290251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6351085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826077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7556109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9469405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2471177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340814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592846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769140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0522790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702461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78644837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09364172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02880299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0360526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06602788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9720094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03158549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97281702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974555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61931810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87502169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53085530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4172577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23075065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8006463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77727835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32868942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25423804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17338111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540415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94392550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6415384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506246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4799671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71222372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98596325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5575413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25505391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65733963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23258649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814172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86737834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10183694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17245932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70058459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23989255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22775429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54182794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66995556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8569593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74737621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833910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96886459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32484778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28193276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6887985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84384920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32356323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3662825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8646197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27248242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93960645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13738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36069500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8868186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6558141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10169282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23205964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298329347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693567981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80904555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134474675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772728735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625345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24.11.2020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8837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24.11.2020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3863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24.11.2020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67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24.11.2020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583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24.11.2020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399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24.11.2020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746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24.11.2020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381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24.11.2020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790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24.11.2020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842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24.11.2020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59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24.11.2020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39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24.11.2020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958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Очередь. Дек. Граф.</a:t>
            </a:r>
            <a:endParaRPr lang="ru-RU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9</a:t>
            </a:r>
            <a:r>
              <a:rPr lang="en-US" smtClean="0"/>
              <a:t>, 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310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Реализация через АТД список</a:t>
            </a:r>
            <a:endParaRPr lang="ru-RU" dirty="0"/>
          </a:p>
        </p:txBody>
      </p:sp>
      <p:sp>
        <p:nvSpPr>
          <p:cNvPr id="79874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MakeQueue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(void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queue;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queue.Body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MakeList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queue.End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queue.Body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queue;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Enqueue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* queue, TValue x)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(*queue);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InsertAfter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(&amp;queue-&gt;Body, queue-&gt;End, x);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if 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queue-&gt;End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(queue-&gt;Body);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 else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queue-&gt;End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GetNext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(queue-&gt;End);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TValue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Dequeue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* queue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TValue value 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GetValue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(queue-&gt;Body));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RemoveAfter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&amp;queue-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Body,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(queue-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&gt;Body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value;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DestroyQueue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* </a:t>
            </a:r>
            <a:r>
              <a:rPr lang="fr-FR" sz="1600" dirty="0">
                <a:solidFill>
                  <a:schemeClr val="bg1"/>
                </a:solidFill>
                <a:latin typeface="Consolas" panose="020B0609020204030204" pitchFamily="49" charset="0"/>
              </a:rPr>
              <a:t>queue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DestroyList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(queue-&gt;Body);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queue)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queue.End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queue.Body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Уменьшает накладные расходы памяти, возникающие при хранении небольших структур в динамически распределяемой </a:t>
            </a:r>
            <a:r>
              <a:rPr lang="ru-RU" dirty="0" smtClean="0"/>
              <a:t>памяти</a:t>
            </a:r>
          </a:p>
          <a:p>
            <a:endParaRPr lang="ru-RU" dirty="0" smtClean="0"/>
          </a:p>
          <a:p>
            <a:r>
              <a:rPr lang="ru-RU" dirty="0" smtClean="0"/>
              <a:t>Подходит, если граф не меняется</a:t>
            </a:r>
            <a:endParaRPr lang="ru-RU" dirty="0"/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874694"/>
              </p:ext>
            </p:extLst>
          </p:nvPr>
        </p:nvGraphicFramePr>
        <p:xfrm>
          <a:off x="6204629" y="1654906"/>
          <a:ext cx="2339643" cy="4416552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674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6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8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5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12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6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7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7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8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9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9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5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11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11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5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12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13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13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14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14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8804579" y="2929930"/>
            <a:ext cx="2524844" cy="1866504"/>
            <a:chOff x="1475656" y="4946872"/>
            <a:chExt cx="2524844" cy="1866504"/>
          </a:xfrm>
        </p:grpSpPr>
        <p:sp>
          <p:nvSpPr>
            <p:cNvPr id="5" name="Овал 4"/>
            <p:cNvSpPr/>
            <p:nvPr/>
          </p:nvSpPr>
          <p:spPr>
            <a:xfrm>
              <a:off x="1475656" y="5738961"/>
              <a:ext cx="357188" cy="3571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/>
                <a:t>1</a:t>
              </a:r>
              <a:endParaRPr lang="ru-RU" dirty="0"/>
            </a:p>
          </p:txBody>
        </p:sp>
        <p:sp>
          <p:nvSpPr>
            <p:cNvPr id="6" name="Овал 5"/>
            <p:cNvSpPr/>
            <p:nvPr/>
          </p:nvSpPr>
          <p:spPr>
            <a:xfrm>
              <a:off x="2571750" y="5733801"/>
              <a:ext cx="357188" cy="357188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bg1"/>
                  </a:solidFill>
                </a:rPr>
                <a:t>5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" name="Овал 6"/>
            <p:cNvSpPr/>
            <p:nvPr/>
          </p:nvSpPr>
          <p:spPr>
            <a:xfrm>
              <a:off x="2558347" y="4946872"/>
              <a:ext cx="392906" cy="357188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/>
                <a:t>2</a:t>
              </a:r>
              <a:endParaRPr lang="ru-RU" dirty="0"/>
            </a:p>
          </p:txBody>
        </p:sp>
        <p:sp>
          <p:nvSpPr>
            <p:cNvPr id="8" name="Овал 7"/>
            <p:cNvSpPr/>
            <p:nvPr/>
          </p:nvSpPr>
          <p:spPr>
            <a:xfrm>
              <a:off x="3643313" y="5736108"/>
              <a:ext cx="357187" cy="357188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/>
                <a:t>3</a:t>
              </a:r>
              <a:endParaRPr lang="ru-RU" dirty="0"/>
            </a:p>
          </p:txBody>
        </p:sp>
        <p:cxnSp>
          <p:nvCxnSpPr>
            <p:cNvPr id="12" name="Shape 11"/>
            <p:cNvCxnSpPr>
              <a:stCxn id="5" idx="0"/>
              <a:endCxn id="7" idx="2"/>
            </p:cNvCxnSpPr>
            <p:nvPr/>
          </p:nvCxnSpPr>
          <p:spPr>
            <a:xfrm rot="5400000" flipH="1" flipV="1">
              <a:off x="1799551" y="4980166"/>
              <a:ext cx="613495" cy="904097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hape 12"/>
            <p:cNvCxnSpPr>
              <a:stCxn id="8" idx="4"/>
              <a:endCxn id="6" idx="4"/>
            </p:cNvCxnSpPr>
            <p:nvPr/>
          </p:nvCxnSpPr>
          <p:spPr>
            <a:xfrm rot="5400000" flipH="1">
              <a:off x="3284972" y="5556362"/>
              <a:ext cx="2307" cy="1071563"/>
            </a:xfrm>
            <a:prstGeom prst="curvedConnector3">
              <a:avLst>
                <a:gd name="adj1" fmla="val -9908973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hape 24"/>
            <p:cNvCxnSpPr>
              <a:stCxn id="7" idx="4"/>
              <a:endCxn id="6" idx="0"/>
            </p:cNvCxnSpPr>
            <p:nvPr/>
          </p:nvCxnSpPr>
          <p:spPr>
            <a:xfrm rot="5400000">
              <a:off x="2537702" y="5516702"/>
              <a:ext cx="429741" cy="4456"/>
            </a:xfrm>
            <a:prstGeom prst="curved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4"/>
            <p:cNvCxnSpPr>
              <a:stCxn id="6" idx="0"/>
              <a:endCxn id="8" idx="0"/>
            </p:cNvCxnSpPr>
            <p:nvPr/>
          </p:nvCxnSpPr>
          <p:spPr>
            <a:xfrm rot="16200000" flipH="1">
              <a:off x="3284971" y="5199173"/>
              <a:ext cx="2307" cy="1071563"/>
            </a:xfrm>
            <a:prstGeom prst="curvedConnector3">
              <a:avLst>
                <a:gd name="adj1" fmla="val -9908973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hape 15"/>
            <p:cNvCxnSpPr>
              <a:stCxn id="6" idx="2"/>
              <a:endCxn id="5" idx="6"/>
            </p:cNvCxnSpPr>
            <p:nvPr/>
          </p:nvCxnSpPr>
          <p:spPr>
            <a:xfrm rot="10800000" flipV="1">
              <a:off x="1832844" y="5912395"/>
              <a:ext cx="738906" cy="5160"/>
            </a:xfrm>
            <a:prstGeom prst="curved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hape 16"/>
            <p:cNvCxnSpPr>
              <a:stCxn id="7" idx="6"/>
              <a:endCxn id="8" idx="0"/>
            </p:cNvCxnSpPr>
            <p:nvPr/>
          </p:nvCxnSpPr>
          <p:spPr>
            <a:xfrm>
              <a:off x="2951253" y="5125466"/>
              <a:ext cx="870654" cy="610642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Овал 18"/>
            <p:cNvSpPr/>
            <p:nvPr/>
          </p:nvSpPr>
          <p:spPr>
            <a:xfrm>
              <a:off x="2582636" y="6456188"/>
              <a:ext cx="357188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hape 20"/>
            <p:cNvCxnSpPr>
              <a:stCxn id="5" idx="4"/>
              <a:endCxn id="19" idx="2"/>
            </p:cNvCxnSpPr>
            <p:nvPr/>
          </p:nvCxnSpPr>
          <p:spPr>
            <a:xfrm rot="16200000" flipH="1">
              <a:off x="1849126" y="5901272"/>
              <a:ext cx="538634" cy="928386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hape 20"/>
            <p:cNvCxnSpPr>
              <a:stCxn id="6" idx="4"/>
              <a:endCxn id="19" idx="0"/>
            </p:cNvCxnSpPr>
            <p:nvPr/>
          </p:nvCxnSpPr>
          <p:spPr>
            <a:xfrm rot="16200000" flipH="1">
              <a:off x="2573188" y="6268145"/>
              <a:ext cx="365199" cy="10886"/>
            </a:xfrm>
            <a:prstGeom prst="curved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hape 22"/>
            <p:cNvCxnSpPr>
              <a:stCxn id="8" idx="4"/>
              <a:endCxn id="19" idx="6"/>
            </p:cNvCxnSpPr>
            <p:nvPr/>
          </p:nvCxnSpPr>
          <p:spPr>
            <a:xfrm rot="5400000">
              <a:off x="3110123" y="5922998"/>
              <a:ext cx="541486" cy="882083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Табличное представление списков </a:t>
            </a:r>
            <a:r>
              <a:rPr lang="ru-RU" dirty="0" smtClean="0"/>
              <a:t>смежности</a:t>
            </a:r>
            <a:endParaRPr lang="ru-RU" dirty="0"/>
          </a:p>
        </p:txBody>
      </p:sp>
      <p:sp>
        <p:nvSpPr>
          <p:cNvPr id="24" name="Rectangle 23"/>
          <p:cNvSpPr/>
          <p:nvPr/>
        </p:nvSpPr>
        <p:spPr>
          <a:xfrm>
            <a:off x="407368" y="1600201"/>
            <a:ext cx="11305256" cy="4781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294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Уменьшает накладные расходы памяти, возникающие при хранении небольших структур в динамически распределяемой </a:t>
            </a:r>
            <a:r>
              <a:rPr lang="ru-RU" dirty="0" smtClean="0">
                <a:solidFill>
                  <a:schemeClr val="bg1"/>
                </a:solidFill>
              </a:rPr>
              <a:t>памяти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Подходит, если граф не меняется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874694"/>
              </p:ext>
            </p:extLst>
          </p:nvPr>
        </p:nvGraphicFramePr>
        <p:xfrm>
          <a:off x="6204629" y="1654906"/>
          <a:ext cx="2339643" cy="4416552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674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6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8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5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12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6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7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7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8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9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9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5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11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11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5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12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13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13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14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14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8804579" y="2929930"/>
            <a:ext cx="2524844" cy="1866504"/>
            <a:chOff x="1475656" y="4946872"/>
            <a:chExt cx="2524844" cy="1866504"/>
          </a:xfrm>
        </p:grpSpPr>
        <p:sp>
          <p:nvSpPr>
            <p:cNvPr id="5" name="Овал 4"/>
            <p:cNvSpPr/>
            <p:nvPr/>
          </p:nvSpPr>
          <p:spPr>
            <a:xfrm>
              <a:off x="1475656" y="5738961"/>
              <a:ext cx="357188" cy="3571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/>
                <a:t>1</a:t>
              </a:r>
              <a:endParaRPr lang="ru-RU" dirty="0"/>
            </a:p>
          </p:txBody>
        </p:sp>
        <p:sp>
          <p:nvSpPr>
            <p:cNvPr id="6" name="Овал 5"/>
            <p:cNvSpPr/>
            <p:nvPr/>
          </p:nvSpPr>
          <p:spPr>
            <a:xfrm>
              <a:off x="2571750" y="5733801"/>
              <a:ext cx="357188" cy="357188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bg1"/>
                  </a:solidFill>
                </a:rPr>
                <a:t>5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" name="Овал 6"/>
            <p:cNvSpPr/>
            <p:nvPr/>
          </p:nvSpPr>
          <p:spPr>
            <a:xfrm>
              <a:off x="2558347" y="4946872"/>
              <a:ext cx="392906" cy="357188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/>
                <a:t>2</a:t>
              </a:r>
              <a:endParaRPr lang="ru-RU" dirty="0"/>
            </a:p>
          </p:txBody>
        </p:sp>
        <p:sp>
          <p:nvSpPr>
            <p:cNvPr id="8" name="Овал 7"/>
            <p:cNvSpPr/>
            <p:nvPr/>
          </p:nvSpPr>
          <p:spPr>
            <a:xfrm>
              <a:off x="3643313" y="5736108"/>
              <a:ext cx="357187" cy="357188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/>
                <a:t>3</a:t>
              </a:r>
              <a:endParaRPr lang="ru-RU" dirty="0"/>
            </a:p>
          </p:txBody>
        </p:sp>
        <p:cxnSp>
          <p:nvCxnSpPr>
            <p:cNvPr id="12" name="Shape 11"/>
            <p:cNvCxnSpPr>
              <a:stCxn id="5" idx="0"/>
              <a:endCxn id="7" idx="2"/>
            </p:cNvCxnSpPr>
            <p:nvPr/>
          </p:nvCxnSpPr>
          <p:spPr>
            <a:xfrm rot="5400000" flipH="1" flipV="1">
              <a:off x="1799551" y="4980166"/>
              <a:ext cx="613495" cy="904097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hape 12"/>
            <p:cNvCxnSpPr>
              <a:stCxn id="8" idx="4"/>
              <a:endCxn id="6" idx="4"/>
            </p:cNvCxnSpPr>
            <p:nvPr/>
          </p:nvCxnSpPr>
          <p:spPr>
            <a:xfrm rot="5400000" flipH="1">
              <a:off x="3284972" y="5556362"/>
              <a:ext cx="2307" cy="1071563"/>
            </a:xfrm>
            <a:prstGeom prst="curvedConnector3">
              <a:avLst>
                <a:gd name="adj1" fmla="val -9908973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hape 24"/>
            <p:cNvCxnSpPr>
              <a:stCxn id="7" idx="4"/>
              <a:endCxn id="6" idx="0"/>
            </p:cNvCxnSpPr>
            <p:nvPr/>
          </p:nvCxnSpPr>
          <p:spPr>
            <a:xfrm rot="5400000">
              <a:off x="2537702" y="5516702"/>
              <a:ext cx="429741" cy="4456"/>
            </a:xfrm>
            <a:prstGeom prst="curved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4"/>
            <p:cNvCxnSpPr>
              <a:stCxn id="6" idx="0"/>
              <a:endCxn id="8" idx="0"/>
            </p:cNvCxnSpPr>
            <p:nvPr/>
          </p:nvCxnSpPr>
          <p:spPr>
            <a:xfrm rot="16200000" flipH="1">
              <a:off x="3284971" y="5199173"/>
              <a:ext cx="2307" cy="1071563"/>
            </a:xfrm>
            <a:prstGeom prst="curvedConnector3">
              <a:avLst>
                <a:gd name="adj1" fmla="val -9908973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hape 15"/>
            <p:cNvCxnSpPr>
              <a:stCxn id="6" idx="2"/>
              <a:endCxn id="5" idx="6"/>
            </p:cNvCxnSpPr>
            <p:nvPr/>
          </p:nvCxnSpPr>
          <p:spPr>
            <a:xfrm rot="10800000" flipV="1">
              <a:off x="1832844" y="5912395"/>
              <a:ext cx="738906" cy="5160"/>
            </a:xfrm>
            <a:prstGeom prst="curved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hape 16"/>
            <p:cNvCxnSpPr>
              <a:stCxn id="7" idx="6"/>
              <a:endCxn id="8" idx="0"/>
            </p:cNvCxnSpPr>
            <p:nvPr/>
          </p:nvCxnSpPr>
          <p:spPr>
            <a:xfrm>
              <a:off x="2951253" y="5125466"/>
              <a:ext cx="870654" cy="610642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Овал 18"/>
            <p:cNvSpPr/>
            <p:nvPr/>
          </p:nvSpPr>
          <p:spPr>
            <a:xfrm>
              <a:off x="2582636" y="6456188"/>
              <a:ext cx="357188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hape 20"/>
            <p:cNvCxnSpPr>
              <a:stCxn id="5" idx="4"/>
              <a:endCxn id="19" idx="2"/>
            </p:cNvCxnSpPr>
            <p:nvPr/>
          </p:nvCxnSpPr>
          <p:spPr>
            <a:xfrm rot="16200000" flipH="1">
              <a:off x="1849126" y="5901272"/>
              <a:ext cx="538634" cy="928386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hape 20"/>
            <p:cNvCxnSpPr>
              <a:stCxn id="6" idx="4"/>
              <a:endCxn id="19" idx="0"/>
            </p:cNvCxnSpPr>
            <p:nvPr/>
          </p:nvCxnSpPr>
          <p:spPr>
            <a:xfrm rot="16200000" flipH="1">
              <a:off x="2573188" y="6268145"/>
              <a:ext cx="365199" cy="10886"/>
            </a:xfrm>
            <a:prstGeom prst="curved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hape 22"/>
            <p:cNvCxnSpPr>
              <a:stCxn id="8" idx="4"/>
              <a:endCxn id="19" idx="6"/>
            </p:cNvCxnSpPr>
            <p:nvPr/>
          </p:nvCxnSpPr>
          <p:spPr>
            <a:xfrm rot="5400000">
              <a:off x="3110123" y="5922998"/>
              <a:ext cx="541486" cy="882083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Табличное представление списков </a:t>
            </a:r>
            <a:r>
              <a:rPr lang="ru-RU" dirty="0" smtClean="0"/>
              <a:t>смежности</a:t>
            </a:r>
            <a:endParaRPr lang="ru-RU" dirty="0"/>
          </a:p>
        </p:txBody>
      </p:sp>
      <p:sp>
        <p:nvSpPr>
          <p:cNvPr id="24" name="Rectangle 23"/>
          <p:cNvSpPr/>
          <p:nvPr/>
        </p:nvSpPr>
        <p:spPr>
          <a:xfrm>
            <a:off x="5994400" y="1600201"/>
            <a:ext cx="2735796" cy="4781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58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Уменьшает накладные расходы памяти, возникающие при хранении небольших структур в динамически распределяемой </a:t>
            </a:r>
            <a:r>
              <a:rPr lang="ru-RU" dirty="0" smtClean="0">
                <a:solidFill>
                  <a:schemeClr val="bg1"/>
                </a:solidFill>
              </a:rPr>
              <a:t>памяти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Подходит, если граф не меняется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874694"/>
              </p:ext>
            </p:extLst>
          </p:nvPr>
        </p:nvGraphicFramePr>
        <p:xfrm>
          <a:off x="6204629" y="1654906"/>
          <a:ext cx="2339643" cy="4416552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674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6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8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5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12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6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7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7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8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9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9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5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11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11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5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12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13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13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14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14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8804579" y="2929930"/>
            <a:ext cx="2524844" cy="1866504"/>
            <a:chOff x="1475656" y="4946872"/>
            <a:chExt cx="2524844" cy="1866504"/>
          </a:xfrm>
        </p:grpSpPr>
        <p:sp>
          <p:nvSpPr>
            <p:cNvPr id="5" name="Овал 4"/>
            <p:cNvSpPr/>
            <p:nvPr/>
          </p:nvSpPr>
          <p:spPr>
            <a:xfrm>
              <a:off x="1475656" y="5738961"/>
              <a:ext cx="357188" cy="3571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/>
                <a:t>1</a:t>
              </a:r>
              <a:endParaRPr lang="ru-RU" dirty="0"/>
            </a:p>
          </p:txBody>
        </p:sp>
        <p:sp>
          <p:nvSpPr>
            <p:cNvPr id="6" name="Овал 5"/>
            <p:cNvSpPr/>
            <p:nvPr/>
          </p:nvSpPr>
          <p:spPr>
            <a:xfrm>
              <a:off x="2571750" y="5733801"/>
              <a:ext cx="357188" cy="357188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bg1"/>
                  </a:solidFill>
                </a:rPr>
                <a:t>5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" name="Овал 6"/>
            <p:cNvSpPr/>
            <p:nvPr/>
          </p:nvSpPr>
          <p:spPr>
            <a:xfrm>
              <a:off x="2558347" y="4946872"/>
              <a:ext cx="392906" cy="357188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/>
                <a:t>2</a:t>
              </a:r>
              <a:endParaRPr lang="ru-RU" dirty="0"/>
            </a:p>
          </p:txBody>
        </p:sp>
        <p:sp>
          <p:nvSpPr>
            <p:cNvPr id="8" name="Овал 7"/>
            <p:cNvSpPr/>
            <p:nvPr/>
          </p:nvSpPr>
          <p:spPr>
            <a:xfrm>
              <a:off x="3643313" y="5736108"/>
              <a:ext cx="357187" cy="357188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/>
                <a:t>3</a:t>
              </a:r>
              <a:endParaRPr lang="ru-RU" dirty="0"/>
            </a:p>
          </p:txBody>
        </p:sp>
        <p:cxnSp>
          <p:nvCxnSpPr>
            <p:cNvPr id="12" name="Shape 11"/>
            <p:cNvCxnSpPr>
              <a:stCxn id="5" idx="0"/>
              <a:endCxn id="7" idx="2"/>
            </p:cNvCxnSpPr>
            <p:nvPr/>
          </p:nvCxnSpPr>
          <p:spPr>
            <a:xfrm rot="5400000" flipH="1" flipV="1">
              <a:off x="1799551" y="4980166"/>
              <a:ext cx="613495" cy="904097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hape 12"/>
            <p:cNvCxnSpPr>
              <a:stCxn id="8" idx="4"/>
              <a:endCxn id="6" idx="4"/>
            </p:cNvCxnSpPr>
            <p:nvPr/>
          </p:nvCxnSpPr>
          <p:spPr>
            <a:xfrm rot="5400000" flipH="1">
              <a:off x="3284972" y="5556362"/>
              <a:ext cx="2307" cy="1071563"/>
            </a:xfrm>
            <a:prstGeom prst="curvedConnector3">
              <a:avLst>
                <a:gd name="adj1" fmla="val -9908973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hape 24"/>
            <p:cNvCxnSpPr>
              <a:stCxn id="7" idx="4"/>
              <a:endCxn id="6" idx="0"/>
            </p:cNvCxnSpPr>
            <p:nvPr/>
          </p:nvCxnSpPr>
          <p:spPr>
            <a:xfrm rot="5400000">
              <a:off x="2537702" y="5516702"/>
              <a:ext cx="429741" cy="4456"/>
            </a:xfrm>
            <a:prstGeom prst="curved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4"/>
            <p:cNvCxnSpPr>
              <a:stCxn id="6" idx="0"/>
              <a:endCxn id="8" idx="0"/>
            </p:cNvCxnSpPr>
            <p:nvPr/>
          </p:nvCxnSpPr>
          <p:spPr>
            <a:xfrm rot="16200000" flipH="1">
              <a:off x="3284971" y="5199173"/>
              <a:ext cx="2307" cy="1071563"/>
            </a:xfrm>
            <a:prstGeom prst="curvedConnector3">
              <a:avLst>
                <a:gd name="adj1" fmla="val -9908973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hape 15"/>
            <p:cNvCxnSpPr>
              <a:stCxn id="6" idx="2"/>
              <a:endCxn id="5" idx="6"/>
            </p:cNvCxnSpPr>
            <p:nvPr/>
          </p:nvCxnSpPr>
          <p:spPr>
            <a:xfrm rot="10800000" flipV="1">
              <a:off x="1832844" y="5912395"/>
              <a:ext cx="738906" cy="5160"/>
            </a:xfrm>
            <a:prstGeom prst="curved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hape 16"/>
            <p:cNvCxnSpPr>
              <a:stCxn id="7" idx="6"/>
              <a:endCxn id="8" idx="0"/>
            </p:cNvCxnSpPr>
            <p:nvPr/>
          </p:nvCxnSpPr>
          <p:spPr>
            <a:xfrm>
              <a:off x="2951253" y="5125466"/>
              <a:ext cx="870654" cy="610642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Овал 18"/>
            <p:cNvSpPr/>
            <p:nvPr/>
          </p:nvSpPr>
          <p:spPr>
            <a:xfrm>
              <a:off x="2582636" y="6456188"/>
              <a:ext cx="357188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hape 20"/>
            <p:cNvCxnSpPr>
              <a:stCxn id="5" idx="4"/>
              <a:endCxn id="19" idx="2"/>
            </p:cNvCxnSpPr>
            <p:nvPr/>
          </p:nvCxnSpPr>
          <p:spPr>
            <a:xfrm rot="16200000" flipH="1">
              <a:off x="1849126" y="5901272"/>
              <a:ext cx="538634" cy="928386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hape 20"/>
            <p:cNvCxnSpPr>
              <a:stCxn id="6" idx="4"/>
              <a:endCxn id="19" idx="0"/>
            </p:cNvCxnSpPr>
            <p:nvPr/>
          </p:nvCxnSpPr>
          <p:spPr>
            <a:xfrm rot="16200000" flipH="1">
              <a:off x="2573188" y="6268145"/>
              <a:ext cx="365199" cy="10886"/>
            </a:xfrm>
            <a:prstGeom prst="curved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hape 22"/>
            <p:cNvCxnSpPr>
              <a:stCxn id="8" idx="4"/>
              <a:endCxn id="19" idx="6"/>
            </p:cNvCxnSpPr>
            <p:nvPr/>
          </p:nvCxnSpPr>
          <p:spPr>
            <a:xfrm rot="5400000">
              <a:off x="3110123" y="5922998"/>
              <a:ext cx="541486" cy="882083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Табличное представление списков </a:t>
            </a:r>
            <a:r>
              <a:rPr lang="ru-RU" dirty="0" smtClean="0"/>
              <a:t>смежности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152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Уменьшает накладные расходы памяти, возникающие при хранении небольших структур в динамически распределяемой </a:t>
            </a:r>
            <a:r>
              <a:rPr lang="ru-RU" dirty="0" smtClean="0"/>
              <a:t>памяти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Подходит, если граф не меняется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874694"/>
              </p:ext>
            </p:extLst>
          </p:nvPr>
        </p:nvGraphicFramePr>
        <p:xfrm>
          <a:off x="6204629" y="1654906"/>
          <a:ext cx="2339643" cy="4416552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674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6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8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5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12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6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7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7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8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9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9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5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11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11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5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12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13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13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14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14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8804579" y="2929930"/>
            <a:ext cx="2524844" cy="1866504"/>
            <a:chOff x="1475656" y="4946872"/>
            <a:chExt cx="2524844" cy="1866504"/>
          </a:xfrm>
        </p:grpSpPr>
        <p:sp>
          <p:nvSpPr>
            <p:cNvPr id="5" name="Овал 4"/>
            <p:cNvSpPr/>
            <p:nvPr/>
          </p:nvSpPr>
          <p:spPr>
            <a:xfrm>
              <a:off x="1475656" y="5738961"/>
              <a:ext cx="357188" cy="3571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/>
                <a:t>1</a:t>
              </a:r>
              <a:endParaRPr lang="ru-RU" dirty="0"/>
            </a:p>
          </p:txBody>
        </p:sp>
        <p:sp>
          <p:nvSpPr>
            <p:cNvPr id="6" name="Овал 5"/>
            <p:cNvSpPr/>
            <p:nvPr/>
          </p:nvSpPr>
          <p:spPr>
            <a:xfrm>
              <a:off x="2571750" y="5733801"/>
              <a:ext cx="357188" cy="357188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bg1"/>
                  </a:solidFill>
                </a:rPr>
                <a:t>5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" name="Овал 6"/>
            <p:cNvSpPr/>
            <p:nvPr/>
          </p:nvSpPr>
          <p:spPr>
            <a:xfrm>
              <a:off x="2558347" y="4946872"/>
              <a:ext cx="392906" cy="357188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/>
                <a:t>2</a:t>
              </a:r>
              <a:endParaRPr lang="ru-RU" dirty="0"/>
            </a:p>
          </p:txBody>
        </p:sp>
        <p:sp>
          <p:nvSpPr>
            <p:cNvPr id="8" name="Овал 7"/>
            <p:cNvSpPr/>
            <p:nvPr/>
          </p:nvSpPr>
          <p:spPr>
            <a:xfrm>
              <a:off x="3643313" y="5736108"/>
              <a:ext cx="357187" cy="357188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/>
                <a:t>3</a:t>
              </a:r>
              <a:endParaRPr lang="ru-RU" dirty="0"/>
            </a:p>
          </p:txBody>
        </p:sp>
        <p:cxnSp>
          <p:nvCxnSpPr>
            <p:cNvPr id="12" name="Shape 11"/>
            <p:cNvCxnSpPr>
              <a:stCxn id="5" idx="0"/>
              <a:endCxn id="7" idx="2"/>
            </p:cNvCxnSpPr>
            <p:nvPr/>
          </p:nvCxnSpPr>
          <p:spPr>
            <a:xfrm rot="5400000" flipH="1" flipV="1">
              <a:off x="1799551" y="4980166"/>
              <a:ext cx="613495" cy="904097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hape 12"/>
            <p:cNvCxnSpPr>
              <a:stCxn id="8" idx="4"/>
              <a:endCxn id="6" idx="4"/>
            </p:cNvCxnSpPr>
            <p:nvPr/>
          </p:nvCxnSpPr>
          <p:spPr>
            <a:xfrm rot="5400000" flipH="1">
              <a:off x="3284972" y="5556362"/>
              <a:ext cx="2307" cy="1071563"/>
            </a:xfrm>
            <a:prstGeom prst="curvedConnector3">
              <a:avLst>
                <a:gd name="adj1" fmla="val -9908973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hape 24"/>
            <p:cNvCxnSpPr>
              <a:stCxn id="7" idx="4"/>
              <a:endCxn id="6" idx="0"/>
            </p:cNvCxnSpPr>
            <p:nvPr/>
          </p:nvCxnSpPr>
          <p:spPr>
            <a:xfrm rot="5400000">
              <a:off x="2537702" y="5516702"/>
              <a:ext cx="429741" cy="4456"/>
            </a:xfrm>
            <a:prstGeom prst="curved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4"/>
            <p:cNvCxnSpPr>
              <a:stCxn id="6" idx="0"/>
              <a:endCxn id="8" idx="0"/>
            </p:cNvCxnSpPr>
            <p:nvPr/>
          </p:nvCxnSpPr>
          <p:spPr>
            <a:xfrm rot="16200000" flipH="1">
              <a:off x="3284971" y="5199173"/>
              <a:ext cx="2307" cy="1071563"/>
            </a:xfrm>
            <a:prstGeom prst="curvedConnector3">
              <a:avLst>
                <a:gd name="adj1" fmla="val -9908973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hape 15"/>
            <p:cNvCxnSpPr>
              <a:stCxn id="6" idx="2"/>
              <a:endCxn id="5" idx="6"/>
            </p:cNvCxnSpPr>
            <p:nvPr/>
          </p:nvCxnSpPr>
          <p:spPr>
            <a:xfrm rot="10800000" flipV="1">
              <a:off x="1832844" y="5912395"/>
              <a:ext cx="738906" cy="5160"/>
            </a:xfrm>
            <a:prstGeom prst="curved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hape 16"/>
            <p:cNvCxnSpPr>
              <a:stCxn id="7" idx="6"/>
              <a:endCxn id="8" idx="0"/>
            </p:cNvCxnSpPr>
            <p:nvPr/>
          </p:nvCxnSpPr>
          <p:spPr>
            <a:xfrm>
              <a:off x="2951253" y="5125466"/>
              <a:ext cx="870654" cy="610642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Овал 18"/>
            <p:cNvSpPr/>
            <p:nvPr/>
          </p:nvSpPr>
          <p:spPr>
            <a:xfrm>
              <a:off x="2582636" y="6456188"/>
              <a:ext cx="357188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hape 20"/>
            <p:cNvCxnSpPr>
              <a:stCxn id="5" idx="4"/>
              <a:endCxn id="19" idx="2"/>
            </p:cNvCxnSpPr>
            <p:nvPr/>
          </p:nvCxnSpPr>
          <p:spPr>
            <a:xfrm rot="16200000" flipH="1">
              <a:off x="1849126" y="5901272"/>
              <a:ext cx="538634" cy="928386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hape 20"/>
            <p:cNvCxnSpPr>
              <a:stCxn id="6" idx="4"/>
              <a:endCxn id="19" idx="0"/>
            </p:cNvCxnSpPr>
            <p:nvPr/>
          </p:nvCxnSpPr>
          <p:spPr>
            <a:xfrm rot="16200000" flipH="1">
              <a:off x="2573188" y="6268145"/>
              <a:ext cx="365199" cy="10886"/>
            </a:xfrm>
            <a:prstGeom prst="curved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hape 22"/>
            <p:cNvCxnSpPr>
              <a:stCxn id="8" idx="4"/>
              <a:endCxn id="19" idx="6"/>
            </p:cNvCxnSpPr>
            <p:nvPr/>
          </p:nvCxnSpPr>
          <p:spPr>
            <a:xfrm rot="5400000">
              <a:off x="3110123" y="5922998"/>
              <a:ext cx="541486" cy="882083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Табличное представление списков </a:t>
            </a:r>
            <a:r>
              <a:rPr lang="ru-RU" dirty="0" smtClean="0"/>
              <a:t>смежности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36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Уменьшает накладные расходы памяти, возникающие при хранении небольших структур в динамически распределяемой </a:t>
            </a:r>
            <a:r>
              <a:rPr lang="ru-RU" dirty="0" smtClean="0"/>
              <a:t>памяти</a:t>
            </a:r>
          </a:p>
          <a:p>
            <a:endParaRPr lang="ru-RU" dirty="0" smtClean="0"/>
          </a:p>
          <a:p>
            <a:r>
              <a:rPr lang="ru-RU" dirty="0" smtClean="0"/>
              <a:t>Подходит, если граф не меняется</a:t>
            </a:r>
            <a:endParaRPr lang="ru-RU" dirty="0"/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874694"/>
              </p:ext>
            </p:extLst>
          </p:nvPr>
        </p:nvGraphicFramePr>
        <p:xfrm>
          <a:off x="6204629" y="1654906"/>
          <a:ext cx="2339643" cy="4416552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674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6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8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5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12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6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7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7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8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9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9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5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11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11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5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12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13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13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14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14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8804579" y="2929930"/>
            <a:ext cx="2524844" cy="1866504"/>
            <a:chOff x="1475656" y="4946872"/>
            <a:chExt cx="2524844" cy="1866504"/>
          </a:xfrm>
        </p:grpSpPr>
        <p:sp>
          <p:nvSpPr>
            <p:cNvPr id="5" name="Овал 4"/>
            <p:cNvSpPr/>
            <p:nvPr/>
          </p:nvSpPr>
          <p:spPr>
            <a:xfrm>
              <a:off x="1475656" y="5738961"/>
              <a:ext cx="357188" cy="3571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/>
                <a:t>1</a:t>
              </a:r>
              <a:endParaRPr lang="ru-RU" dirty="0"/>
            </a:p>
          </p:txBody>
        </p:sp>
        <p:sp>
          <p:nvSpPr>
            <p:cNvPr id="6" name="Овал 5"/>
            <p:cNvSpPr/>
            <p:nvPr/>
          </p:nvSpPr>
          <p:spPr>
            <a:xfrm>
              <a:off x="2571750" y="5733801"/>
              <a:ext cx="357188" cy="357188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bg1"/>
                  </a:solidFill>
                </a:rPr>
                <a:t>5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" name="Овал 6"/>
            <p:cNvSpPr/>
            <p:nvPr/>
          </p:nvSpPr>
          <p:spPr>
            <a:xfrm>
              <a:off x="2558347" y="4946872"/>
              <a:ext cx="392906" cy="357188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/>
                <a:t>2</a:t>
              </a:r>
              <a:endParaRPr lang="ru-RU" dirty="0"/>
            </a:p>
          </p:txBody>
        </p:sp>
        <p:sp>
          <p:nvSpPr>
            <p:cNvPr id="8" name="Овал 7"/>
            <p:cNvSpPr/>
            <p:nvPr/>
          </p:nvSpPr>
          <p:spPr>
            <a:xfrm>
              <a:off x="3643313" y="5736108"/>
              <a:ext cx="357187" cy="357188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/>
                <a:t>3</a:t>
              </a:r>
              <a:endParaRPr lang="ru-RU" dirty="0"/>
            </a:p>
          </p:txBody>
        </p:sp>
        <p:cxnSp>
          <p:nvCxnSpPr>
            <p:cNvPr id="12" name="Shape 11"/>
            <p:cNvCxnSpPr>
              <a:stCxn id="5" idx="0"/>
              <a:endCxn id="7" idx="2"/>
            </p:cNvCxnSpPr>
            <p:nvPr/>
          </p:nvCxnSpPr>
          <p:spPr>
            <a:xfrm rot="5400000" flipH="1" flipV="1">
              <a:off x="1799551" y="4980166"/>
              <a:ext cx="613495" cy="904097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hape 12"/>
            <p:cNvCxnSpPr>
              <a:stCxn id="8" idx="4"/>
              <a:endCxn id="6" idx="4"/>
            </p:cNvCxnSpPr>
            <p:nvPr/>
          </p:nvCxnSpPr>
          <p:spPr>
            <a:xfrm rot="5400000" flipH="1">
              <a:off x="3284972" y="5556362"/>
              <a:ext cx="2307" cy="1071563"/>
            </a:xfrm>
            <a:prstGeom prst="curvedConnector3">
              <a:avLst>
                <a:gd name="adj1" fmla="val -9908973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hape 24"/>
            <p:cNvCxnSpPr>
              <a:stCxn id="7" idx="4"/>
              <a:endCxn id="6" idx="0"/>
            </p:cNvCxnSpPr>
            <p:nvPr/>
          </p:nvCxnSpPr>
          <p:spPr>
            <a:xfrm rot="5400000">
              <a:off x="2537702" y="5516702"/>
              <a:ext cx="429741" cy="4456"/>
            </a:xfrm>
            <a:prstGeom prst="curved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4"/>
            <p:cNvCxnSpPr>
              <a:stCxn id="6" idx="0"/>
              <a:endCxn id="8" idx="0"/>
            </p:cNvCxnSpPr>
            <p:nvPr/>
          </p:nvCxnSpPr>
          <p:spPr>
            <a:xfrm rot="16200000" flipH="1">
              <a:off x="3284971" y="5199173"/>
              <a:ext cx="2307" cy="1071563"/>
            </a:xfrm>
            <a:prstGeom prst="curvedConnector3">
              <a:avLst>
                <a:gd name="adj1" fmla="val -9908973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hape 15"/>
            <p:cNvCxnSpPr>
              <a:stCxn id="6" idx="2"/>
              <a:endCxn id="5" idx="6"/>
            </p:cNvCxnSpPr>
            <p:nvPr/>
          </p:nvCxnSpPr>
          <p:spPr>
            <a:xfrm rot="10800000" flipV="1">
              <a:off x="1832844" y="5912395"/>
              <a:ext cx="738906" cy="5160"/>
            </a:xfrm>
            <a:prstGeom prst="curved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hape 16"/>
            <p:cNvCxnSpPr>
              <a:stCxn id="7" idx="6"/>
              <a:endCxn id="8" idx="0"/>
            </p:cNvCxnSpPr>
            <p:nvPr/>
          </p:nvCxnSpPr>
          <p:spPr>
            <a:xfrm>
              <a:off x="2951253" y="5125466"/>
              <a:ext cx="870654" cy="610642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Овал 18"/>
            <p:cNvSpPr/>
            <p:nvPr/>
          </p:nvSpPr>
          <p:spPr>
            <a:xfrm>
              <a:off x="2582636" y="6456188"/>
              <a:ext cx="357188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hape 20"/>
            <p:cNvCxnSpPr>
              <a:stCxn id="5" idx="4"/>
              <a:endCxn id="19" idx="2"/>
            </p:cNvCxnSpPr>
            <p:nvPr/>
          </p:nvCxnSpPr>
          <p:spPr>
            <a:xfrm rot="16200000" flipH="1">
              <a:off x="1849126" y="5901272"/>
              <a:ext cx="538634" cy="928386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hape 20"/>
            <p:cNvCxnSpPr>
              <a:stCxn id="6" idx="4"/>
              <a:endCxn id="19" idx="0"/>
            </p:cNvCxnSpPr>
            <p:nvPr/>
          </p:nvCxnSpPr>
          <p:spPr>
            <a:xfrm rot="16200000" flipH="1">
              <a:off x="2573188" y="6268145"/>
              <a:ext cx="365199" cy="10886"/>
            </a:xfrm>
            <a:prstGeom prst="curved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hape 22"/>
            <p:cNvCxnSpPr>
              <a:stCxn id="8" idx="4"/>
              <a:endCxn id="19" idx="6"/>
            </p:cNvCxnSpPr>
            <p:nvPr/>
          </p:nvCxnSpPr>
          <p:spPr>
            <a:xfrm rot="5400000">
              <a:off x="3110123" y="5922998"/>
              <a:ext cx="541486" cy="882083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Табличное представление списков </a:t>
            </a:r>
            <a:r>
              <a:rPr lang="ru-RU" dirty="0" smtClean="0"/>
              <a:t>смежности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481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Очередь</a:t>
            </a:r>
          </a:p>
          <a:p>
            <a:pPr lvl="1"/>
            <a:r>
              <a:rPr lang="ru-RU" dirty="0" smtClean="0"/>
              <a:t>Реализация </a:t>
            </a:r>
            <a:r>
              <a:rPr lang="ru-RU" dirty="0"/>
              <a:t>с помощью </a:t>
            </a:r>
            <a:r>
              <a:rPr lang="ru-RU" dirty="0" smtClean="0"/>
              <a:t>списка</a:t>
            </a:r>
            <a:endParaRPr lang="ru-RU" dirty="0"/>
          </a:p>
          <a:p>
            <a:pPr lvl="1"/>
            <a:r>
              <a:rPr lang="ru-RU" dirty="0"/>
              <a:t>Реализация </a:t>
            </a:r>
            <a:r>
              <a:rPr lang="ru-RU" dirty="0" smtClean="0"/>
              <a:t>с помощью циклического буфера</a:t>
            </a:r>
          </a:p>
          <a:p>
            <a:r>
              <a:rPr lang="ru-RU" dirty="0" smtClean="0"/>
              <a:t>Графы</a:t>
            </a:r>
          </a:p>
          <a:p>
            <a:pPr lvl="1"/>
            <a:r>
              <a:rPr lang="ru-RU" dirty="0" smtClean="0"/>
              <a:t>Определения</a:t>
            </a:r>
          </a:p>
          <a:p>
            <a:pPr lvl="1"/>
            <a:r>
              <a:rPr lang="ru-RU" dirty="0" smtClean="0"/>
              <a:t>Простые способы хранения графов в памяти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8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</a:t>
            </a:r>
            <a:r>
              <a:rPr lang="ru-RU" dirty="0"/>
              <a:t>в </a:t>
            </a:r>
            <a:r>
              <a:rPr lang="ru-RU" dirty="0" smtClean="0"/>
              <a:t>ширину в графе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Способ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нумерации вершин произвольного графа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(один из)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Проектирование ИС и печатных плат, </a:t>
            </a:r>
            <a:r>
              <a:rPr lang="ru-RU" dirty="0">
                <a:latin typeface="Calibri" pitchFamily="34" charset="0"/>
                <a:cs typeface="Calibri" pitchFamily="34" charset="0"/>
              </a:rPr>
              <a:t>...</a:t>
            </a: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Основа большого числа алгоритмов</a:t>
            </a:r>
          </a:p>
          <a:p>
            <a:pPr lvl="1"/>
            <a:r>
              <a:rPr lang="ru-RU" dirty="0" smtClean="0">
                <a:latin typeface="Calibri" pitchFamily="34" charset="0"/>
                <a:cs typeface="Calibri" pitchFamily="34" charset="0"/>
              </a:rPr>
              <a:t>Поиск кратчайших путей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 smtClean="0">
                <a:latin typeface="Calibri" pitchFamily="34" charset="0"/>
                <a:cs typeface="Calibri" pitchFamily="34" charset="0"/>
              </a:rPr>
              <a:t>Вычисление максимального потока в графе</a:t>
            </a:r>
          </a:p>
          <a:p>
            <a:pPr lvl="1"/>
            <a:r>
              <a:rPr lang="ru-RU" dirty="0" smtClean="0">
                <a:latin typeface="Calibri" pitchFamily="34" charset="0"/>
                <a:cs typeface="Calibri" pitchFamily="34" charset="0"/>
              </a:rPr>
              <a:t>Проверка связности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/>
              <a:t>Breadth-first </a:t>
            </a:r>
            <a:r>
              <a:rPr lang="en-US" dirty="0" smtClean="0"/>
              <a:t>search, BFS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90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Алгоритм </a:t>
            </a:r>
            <a:r>
              <a:rPr lang="ru-RU" dirty="0" smtClean="0"/>
              <a:t>поиска </a:t>
            </a:r>
            <a:r>
              <a:rPr lang="ru-RU" dirty="0"/>
              <a:t>в </a:t>
            </a:r>
            <a:r>
              <a:rPr lang="ru-RU" dirty="0" smtClean="0"/>
              <a:t>ширину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80000"/>
              </a:lnSpc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Пусть дан граф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G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и выбрана некоторая его вершина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s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marL="609600" indent="-609600">
              <a:lnSpc>
                <a:spcPct val="80000"/>
              </a:lnSpc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Поиск в ширину вычисляет для каждой вершины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два номера</a:t>
            </a:r>
          </a:p>
          <a:p>
            <a:pPr marL="938784" lvl="1" indent="-609600">
              <a:lnSpc>
                <a:spcPct val="80000"/>
              </a:lnSpc>
            </a:pPr>
            <a:r>
              <a:rPr lang="ru-RU" sz="2400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П</a:t>
            </a:r>
            <a:r>
              <a:rPr lang="en-US" sz="2400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[u] </a:t>
            </a:r>
            <a:r>
              <a:rPr lang="ru-RU" sz="2400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предшественика вершины </a:t>
            </a:r>
            <a:r>
              <a:rPr lang="en-US" sz="2400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ru-RU" sz="2400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 при поиске в ширину</a:t>
            </a:r>
          </a:p>
          <a:p>
            <a:pPr marL="938784" lvl="1" indent="-609600">
              <a:lnSpc>
                <a:spcPct val="80000"/>
              </a:lnSpc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d[u]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кратчайшее расстояние от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s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до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marL="938784" lvl="1" indent="-609600">
              <a:lnSpc>
                <a:spcPct val="80000"/>
              </a:lnSpc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Схема алгоритма</a:t>
            </a:r>
          </a:p>
          <a:p>
            <a:pPr lvl="1">
              <a:lnSpc>
                <a:spcPct val="80000"/>
              </a:lnSpc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Шаг 1: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d[s] = 0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Шаг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n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: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обрабатываем все вершины на расстоянии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n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-1 от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s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</a:pPr>
            <a:r>
              <a:rPr lang="ru-RU" sz="2200" dirty="0">
                <a:latin typeface="Calibri" pitchFamily="34" charset="0"/>
                <a:cs typeface="Calibri" pitchFamily="34" charset="0"/>
              </a:rPr>
              <a:t>Каждого соседа 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v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 вершины 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u 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с  пометкой 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d[u] = </a:t>
            </a:r>
            <a:r>
              <a:rPr lang="en-US" sz="2200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-1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 нумеруем </a:t>
            </a:r>
            <a:r>
              <a:rPr lang="ru-RU" sz="2200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П</a:t>
            </a:r>
            <a:r>
              <a:rPr lang="en-US" sz="2200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[v] = u 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и 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d[v] = n</a:t>
            </a:r>
            <a:endParaRPr lang="ru-RU" sz="2200" dirty="0">
              <a:latin typeface="Calibri" pitchFamily="34" charset="0"/>
              <a:cs typeface="Calibri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691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smtClean="0"/>
              <a:t>поиска в ширину</a:t>
            </a:r>
            <a:endParaRPr lang="ru-RU" dirty="0"/>
          </a:p>
        </p:txBody>
      </p:sp>
      <p:sp>
        <p:nvSpPr>
          <p:cNvPr id="43010" name="Rectangl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ru-RU" sz="2000" dirty="0">
                <a:latin typeface="+mj-lt"/>
                <a:cs typeface="Courier New" pitchFamily="49" charset="0"/>
              </a:rPr>
              <a:t>BFS (матрица смежности граф </a:t>
            </a:r>
            <a:r>
              <a:rPr lang="en-US" sz="2000" dirty="0">
                <a:latin typeface="+mj-lt"/>
                <a:cs typeface="Courier New" pitchFamily="49" charset="0"/>
              </a:rPr>
              <a:t>G, </a:t>
            </a:r>
            <a:r>
              <a:rPr lang="ru-RU" sz="2000" dirty="0">
                <a:latin typeface="+mj-lt"/>
                <a:cs typeface="Courier New" pitchFamily="49" charset="0"/>
              </a:rPr>
              <a:t>число вершин </a:t>
            </a:r>
            <a:r>
              <a:rPr lang="en-US" sz="2000" dirty="0">
                <a:latin typeface="+mj-lt"/>
                <a:cs typeface="Courier New" pitchFamily="49" charset="0"/>
              </a:rPr>
              <a:t>n, </a:t>
            </a:r>
            <a:r>
              <a:rPr lang="ru-RU" sz="2000" dirty="0">
                <a:latin typeface="+mj-lt"/>
                <a:cs typeface="Courier New" pitchFamily="49" charset="0"/>
              </a:rPr>
              <a:t>вершина </a:t>
            </a:r>
            <a:r>
              <a:rPr lang="en-US" sz="2000" dirty="0">
                <a:latin typeface="+mj-lt"/>
                <a:cs typeface="Courier New" pitchFamily="49" charset="0"/>
              </a:rPr>
              <a:t>s)</a:t>
            </a:r>
            <a:br>
              <a:rPr lang="en-US" sz="2000" dirty="0">
                <a:latin typeface="+mj-lt"/>
                <a:cs typeface="Courier New" pitchFamily="49" charset="0"/>
              </a:rPr>
            </a:br>
            <a:r>
              <a:rPr lang="en-US" sz="2000" dirty="0">
                <a:latin typeface="+mj-lt"/>
                <a:cs typeface="Courier New" pitchFamily="49" charset="0"/>
              </a:rPr>
              <a:t>{</a:t>
            </a:r>
            <a:br>
              <a:rPr lang="en-US" sz="2000" dirty="0">
                <a:latin typeface="+mj-lt"/>
                <a:cs typeface="Courier New" pitchFamily="49" charset="0"/>
              </a:rPr>
            </a:br>
            <a:r>
              <a:rPr lang="en-US" sz="2000" dirty="0">
                <a:latin typeface="+mj-lt"/>
                <a:cs typeface="Courier New" pitchFamily="49" charset="0"/>
              </a:rPr>
              <a:t>	</a:t>
            </a:r>
            <a:r>
              <a:rPr lang="ru-RU" sz="2000" dirty="0">
                <a:latin typeface="+mj-lt"/>
                <a:cs typeface="Courier New" pitchFamily="49" charset="0"/>
              </a:rPr>
              <a:t>for (</a:t>
            </a:r>
            <a:r>
              <a:rPr lang="en-US" sz="2000" dirty="0">
                <a:latin typeface="+mj-lt"/>
                <a:cs typeface="Courier New" pitchFamily="49" charset="0"/>
              </a:rPr>
              <a:t>u = 0; u &lt; n; u++)</a:t>
            </a:r>
            <a:endParaRPr lang="ru-RU" sz="2000" dirty="0">
              <a:latin typeface="+mj-lt"/>
              <a:cs typeface="Courier New" pitchFamily="49" charset="0"/>
            </a:endParaRPr>
          </a:p>
          <a:p>
            <a:pPr marL="68580" indent="0">
              <a:buNone/>
            </a:pPr>
            <a:r>
              <a:rPr lang="en-US" sz="2000" dirty="0">
                <a:latin typeface="+mj-lt"/>
                <a:cs typeface="Courier New" pitchFamily="49" charset="0"/>
              </a:rPr>
              <a:t>		d[u]</a:t>
            </a:r>
            <a:r>
              <a:rPr lang="ru-RU" sz="2000" dirty="0">
                <a:latin typeface="+mj-lt"/>
                <a:cs typeface="Courier New" pitchFamily="49" charset="0"/>
              </a:rPr>
              <a:t> =</a:t>
            </a:r>
            <a:r>
              <a:rPr lang="en-US" sz="2000" dirty="0">
                <a:latin typeface="+mj-lt"/>
                <a:cs typeface="Courier New" pitchFamily="49" charset="0"/>
              </a:rPr>
              <a:t> n; // </a:t>
            </a:r>
            <a:r>
              <a:rPr lang="ru-RU" sz="2000" dirty="0">
                <a:latin typeface="+mj-lt"/>
                <a:cs typeface="Courier New" pitchFamily="49" charset="0"/>
              </a:rPr>
              <a:t>почему?</a:t>
            </a:r>
            <a:r>
              <a:rPr lang="en-US" sz="2000" dirty="0">
                <a:latin typeface="+mj-lt"/>
                <a:cs typeface="Courier New" pitchFamily="49" charset="0"/>
              </a:rPr>
              <a:t/>
            </a:r>
            <a:br>
              <a:rPr lang="en-US" sz="2000" dirty="0">
                <a:latin typeface="+mj-lt"/>
                <a:cs typeface="Courier New" pitchFamily="49" charset="0"/>
              </a:rPr>
            </a:br>
            <a:r>
              <a:rPr lang="en-US" sz="2000" dirty="0">
                <a:latin typeface="+mj-lt"/>
                <a:cs typeface="Courier New" pitchFamily="49" charset="0"/>
              </a:rPr>
              <a:t>	d[s] = 0;</a:t>
            </a:r>
            <a:br>
              <a:rPr lang="en-US" sz="2000" dirty="0">
                <a:latin typeface="+mj-lt"/>
                <a:cs typeface="Courier New" pitchFamily="49" charset="0"/>
              </a:rPr>
            </a:br>
            <a:r>
              <a:rPr lang="en-US" sz="2000" dirty="0">
                <a:latin typeface="+mj-lt"/>
                <a:cs typeface="Courier New" pitchFamily="49" charset="0"/>
              </a:rPr>
              <a:t>	put(s, Q);</a:t>
            </a:r>
            <a:br>
              <a:rPr lang="en-US" sz="2000" dirty="0">
                <a:latin typeface="+mj-lt"/>
                <a:cs typeface="Courier New" pitchFamily="49" charset="0"/>
              </a:rPr>
            </a:br>
            <a:r>
              <a:rPr lang="en-US" sz="2000" dirty="0">
                <a:latin typeface="+mj-lt"/>
                <a:cs typeface="Courier New" pitchFamily="49" charset="0"/>
              </a:rPr>
              <a:t>	while (! empty(Q)) {</a:t>
            </a:r>
            <a:br>
              <a:rPr lang="en-US" sz="2000" dirty="0">
                <a:latin typeface="+mj-lt"/>
                <a:cs typeface="Courier New" pitchFamily="49" charset="0"/>
              </a:rPr>
            </a:br>
            <a:r>
              <a:rPr lang="en-US" sz="2000" dirty="0">
                <a:latin typeface="+mj-lt"/>
                <a:cs typeface="Courier New" pitchFamily="49" charset="0"/>
              </a:rPr>
              <a:t>		u = get(Q);</a:t>
            </a:r>
            <a:br>
              <a:rPr lang="en-US" sz="2000" dirty="0">
                <a:latin typeface="+mj-lt"/>
                <a:cs typeface="Courier New" pitchFamily="49" charset="0"/>
              </a:rPr>
            </a:br>
            <a:r>
              <a:rPr lang="en-US" sz="2000" dirty="0">
                <a:latin typeface="+mj-lt"/>
                <a:cs typeface="Courier New" pitchFamily="49" charset="0"/>
              </a:rPr>
              <a:t>		for (v = 0; v &lt; n; v++) if (G[v][u] == 1) {</a:t>
            </a:r>
            <a:r>
              <a:rPr lang="ru-RU" sz="2000" dirty="0">
                <a:latin typeface="+mj-lt"/>
                <a:cs typeface="Courier New" pitchFamily="49" charset="0"/>
              </a:rPr>
              <a:t> // сосед </a:t>
            </a:r>
            <a:r>
              <a:rPr lang="en-US" sz="2000" dirty="0">
                <a:latin typeface="+mj-lt"/>
                <a:cs typeface="Courier New" pitchFamily="49" charset="0"/>
              </a:rPr>
              <a:t>u</a:t>
            </a:r>
            <a:br>
              <a:rPr lang="en-US" sz="2000" dirty="0">
                <a:latin typeface="+mj-lt"/>
                <a:cs typeface="Courier New" pitchFamily="49" charset="0"/>
              </a:rPr>
            </a:br>
            <a:r>
              <a:rPr lang="en-US" sz="2000" dirty="0">
                <a:latin typeface="+mj-lt"/>
                <a:cs typeface="Courier New" pitchFamily="49" charset="0"/>
              </a:rPr>
              <a:t>			if (d[v] &gt; d[u]+1</a:t>
            </a:r>
            <a:r>
              <a:rPr lang="ru-RU" sz="2000" dirty="0">
                <a:latin typeface="+mj-lt"/>
                <a:cs typeface="Courier New" pitchFamily="49" charset="0"/>
              </a:rPr>
              <a:t>)</a:t>
            </a:r>
            <a:r>
              <a:rPr lang="en-US" sz="2000" dirty="0">
                <a:latin typeface="+mj-lt"/>
                <a:cs typeface="Courier New" pitchFamily="49" charset="0"/>
              </a:rPr>
              <a:t> </a:t>
            </a:r>
            <a:r>
              <a:rPr lang="ru-RU" sz="2000" dirty="0">
                <a:latin typeface="+mj-lt"/>
                <a:cs typeface="Courier New" pitchFamily="49" charset="0"/>
              </a:rPr>
              <a:t>{</a:t>
            </a:r>
            <a:r>
              <a:rPr lang="en-US" sz="2000" dirty="0">
                <a:latin typeface="+mj-lt"/>
                <a:cs typeface="Courier New" pitchFamily="49" charset="0"/>
              </a:rPr>
              <a:t/>
            </a:r>
            <a:br>
              <a:rPr lang="en-US" sz="2000" dirty="0">
                <a:latin typeface="+mj-lt"/>
                <a:cs typeface="Courier New" pitchFamily="49" charset="0"/>
              </a:rPr>
            </a:br>
            <a:r>
              <a:rPr lang="en-US" sz="2000" dirty="0">
                <a:latin typeface="+mj-lt"/>
                <a:cs typeface="Courier New" pitchFamily="49" charset="0"/>
              </a:rPr>
              <a:t>				d[v]= d[u]+1;</a:t>
            </a:r>
            <a:br>
              <a:rPr lang="en-US" sz="2000" dirty="0">
                <a:latin typeface="+mj-lt"/>
                <a:cs typeface="Courier New" pitchFamily="49" charset="0"/>
              </a:rPr>
            </a:br>
            <a:r>
              <a:rPr lang="en-US" sz="2000" dirty="0">
                <a:latin typeface="+mj-lt"/>
                <a:cs typeface="Courier New" pitchFamily="49" charset="0"/>
              </a:rPr>
              <a:t>				put(Q, v);</a:t>
            </a:r>
            <a:br>
              <a:rPr lang="en-US" sz="2000" dirty="0">
                <a:latin typeface="+mj-lt"/>
                <a:cs typeface="Courier New" pitchFamily="49" charset="0"/>
              </a:rPr>
            </a:br>
            <a:r>
              <a:rPr lang="en-US" sz="2000" dirty="0">
                <a:latin typeface="+mj-lt"/>
                <a:cs typeface="Courier New" pitchFamily="49" charset="0"/>
              </a:rPr>
              <a:t>		}}</a:t>
            </a:r>
            <a:br>
              <a:rPr lang="en-US" sz="2000" dirty="0">
                <a:latin typeface="+mj-lt"/>
                <a:cs typeface="Courier New" pitchFamily="49" charset="0"/>
              </a:rPr>
            </a:br>
            <a:r>
              <a:rPr lang="en-US" sz="2000" dirty="0">
                <a:latin typeface="+mj-lt"/>
                <a:cs typeface="Courier New" pitchFamily="49" charset="0"/>
              </a:rPr>
              <a:t>	}</a:t>
            </a:r>
            <a:br>
              <a:rPr lang="en-US" sz="2000" dirty="0">
                <a:latin typeface="+mj-lt"/>
                <a:cs typeface="Courier New" pitchFamily="49" charset="0"/>
              </a:rPr>
            </a:br>
            <a:r>
              <a:rPr lang="ru-RU" sz="2000" dirty="0">
                <a:latin typeface="+mj-lt"/>
                <a:cs typeface="Courier New" pitchFamily="49" charset="0"/>
              </a:rPr>
              <a:t>}</a:t>
            </a:r>
          </a:p>
          <a:p>
            <a:pPr>
              <a:buFont typeface="Arial" charset="0"/>
              <a:buNone/>
            </a:pPr>
            <a:endParaRPr lang="en-US" sz="2000" dirty="0">
              <a:latin typeface="+mj-lt"/>
              <a:cs typeface="Courier New" pitchFamily="49" charset="0"/>
            </a:endParaRPr>
          </a:p>
          <a:p>
            <a:pPr>
              <a:buFont typeface="Arial" charset="0"/>
              <a:buNone/>
            </a:pPr>
            <a:endParaRPr lang="en-US" sz="2000" dirty="0">
              <a:latin typeface="+mj-lt"/>
            </a:endParaRPr>
          </a:p>
          <a:p>
            <a:pPr>
              <a:buFont typeface="Arial" charset="0"/>
              <a:buNone/>
            </a:pPr>
            <a:endParaRPr lang="en-US" sz="2000" dirty="0">
              <a:latin typeface="+mj-lt"/>
            </a:endParaRPr>
          </a:p>
          <a:p>
            <a:pPr>
              <a:buFont typeface="Arial" charset="0"/>
              <a:buNone/>
            </a:pPr>
            <a:endParaRPr lang="ru-RU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6692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поиска в </a:t>
            </a:r>
            <a:r>
              <a:rPr lang="ru-RU" dirty="0" smtClean="0"/>
              <a:t>ширину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1956048" y="2431701"/>
            <a:ext cx="4572000" cy="2413000"/>
            <a:chOff x="408" y="1162"/>
            <a:chExt cx="2880" cy="1520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08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dirty="0" smtClean="0">
                  <a:solidFill>
                    <a:srgbClr val="FFC000"/>
                  </a:solidFill>
                </a:rPr>
                <a:t>10</a:t>
              </a:r>
              <a:endParaRPr lang="ru-RU" dirty="0">
                <a:solidFill>
                  <a:srgbClr val="FFC000"/>
                </a:solidFill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111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2</a:t>
              </a: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11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3</a:t>
              </a: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1111" y="2455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6</a:t>
              </a: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2313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1</a:t>
              </a: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2318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8</a:t>
              </a: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1882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5</a:t>
              </a: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2313" y="2455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7</a:t>
              </a:r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306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4</a:t>
              </a:r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306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9</a:t>
              </a:r>
            </a:p>
          </p:txBody>
        </p:sp>
        <p:cxnSp>
          <p:nvCxnSpPr>
            <p:cNvPr id="16" name="AutoShape 16"/>
            <p:cNvCxnSpPr>
              <a:cxnSpLocks noChangeShapeType="1"/>
              <a:stCxn id="6" idx="7"/>
              <a:endCxn id="7" idx="3"/>
            </p:cNvCxnSpPr>
            <p:nvPr/>
          </p:nvCxnSpPr>
          <p:spPr bwMode="auto">
            <a:xfrm flipV="1">
              <a:off x="602" y="1356"/>
              <a:ext cx="542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" name="AutoShape 17"/>
            <p:cNvCxnSpPr>
              <a:cxnSpLocks noChangeShapeType="1"/>
              <a:stCxn id="6" idx="6"/>
              <a:endCxn id="8" idx="2"/>
            </p:cNvCxnSpPr>
            <p:nvPr/>
          </p:nvCxnSpPr>
          <p:spPr bwMode="auto">
            <a:xfrm>
              <a:off x="635" y="1911"/>
              <a:ext cx="4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" name="AutoShape 18"/>
            <p:cNvCxnSpPr>
              <a:cxnSpLocks noChangeShapeType="1"/>
              <a:stCxn id="6" idx="5"/>
              <a:endCxn id="9" idx="1"/>
            </p:cNvCxnSpPr>
            <p:nvPr/>
          </p:nvCxnSpPr>
          <p:spPr bwMode="auto">
            <a:xfrm>
              <a:off x="602" y="1991"/>
              <a:ext cx="542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" name="AutoShape 19"/>
            <p:cNvCxnSpPr>
              <a:cxnSpLocks noChangeShapeType="1"/>
              <a:stCxn id="9" idx="7"/>
              <a:endCxn id="12" idx="3"/>
            </p:cNvCxnSpPr>
            <p:nvPr/>
          </p:nvCxnSpPr>
          <p:spPr bwMode="auto">
            <a:xfrm flipV="1">
              <a:off x="1305" y="1991"/>
              <a:ext cx="610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" name="AutoShape 20"/>
            <p:cNvCxnSpPr>
              <a:cxnSpLocks noChangeShapeType="1"/>
              <a:stCxn id="9" idx="6"/>
              <a:endCxn id="13" idx="2"/>
            </p:cNvCxnSpPr>
            <p:nvPr/>
          </p:nvCxnSpPr>
          <p:spPr bwMode="auto">
            <a:xfrm>
              <a:off x="1338" y="2569"/>
              <a:ext cx="9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" name="AutoShape 21"/>
            <p:cNvCxnSpPr>
              <a:cxnSpLocks noChangeShapeType="1"/>
              <a:stCxn id="8" idx="0"/>
              <a:endCxn id="7" idx="4"/>
            </p:cNvCxnSpPr>
            <p:nvPr/>
          </p:nvCxnSpPr>
          <p:spPr bwMode="auto">
            <a:xfrm flipV="1">
              <a:off x="122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" name="AutoShape 22"/>
            <p:cNvCxnSpPr>
              <a:cxnSpLocks noChangeShapeType="1"/>
              <a:stCxn id="11" idx="4"/>
              <a:endCxn id="13" idx="0"/>
            </p:cNvCxnSpPr>
            <p:nvPr/>
          </p:nvCxnSpPr>
          <p:spPr bwMode="auto">
            <a:xfrm flipH="1">
              <a:off x="2427" y="2024"/>
              <a:ext cx="5" cy="4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" name="AutoShape 23"/>
            <p:cNvCxnSpPr>
              <a:cxnSpLocks noChangeShapeType="1"/>
              <a:stCxn id="12" idx="1"/>
              <a:endCxn id="7" idx="5"/>
            </p:cNvCxnSpPr>
            <p:nvPr/>
          </p:nvCxnSpPr>
          <p:spPr bwMode="auto">
            <a:xfrm flipH="1" flipV="1">
              <a:off x="1305" y="1356"/>
              <a:ext cx="610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4" name="AutoShape 24"/>
            <p:cNvCxnSpPr>
              <a:cxnSpLocks noChangeShapeType="1"/>
              <a:stCxn id="10" idx="6"/>
              <a:endCxn id="14" idx="2"/>
            </p:cNvCxnSpPr>
            <p:nvPr/>
          </p:nvCxnSpPr>
          <p:spPr bwMode="auto">
            <a:xfrm>
              <a:off x="2540" y="1276"/>
              <a:ext cx="52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" name="AutoShape 25"/>
            <p:cNvCxnSpPr>
              <a:cxnSpLocks noChangeShapeType="1"/>
              <a:stCxn id="11" idx="1"/>
              <a:endCxn id="7" idx="5"/>
            </p:cNvCxnSpPr>
            <p:nvPr/>
          </p:nvCxnSpPr>
          <p:spPr bwMode="auto">
            <a:xfrm flipH="1" flipV="1">
              <a:off x="1305" y="1356"/>
              <a:ext cx="1046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6" name="AutoShape 26"/>
            <p:cNvCxnSpPr>
              <a:cxnSpLocks noChangeShapeType="1"/>
              <a:stCxn id="7" idx="6"/>
              <a:endCxn id="10" idx="2"/>
            </p:cNvCxnSpPr>
            <p:nvPr/>
          </p:nvCxnSpPr>
          <p:spPr bwMode="auto">
            <a:xfrm>
              <a:off x="1338" y="1276"/>
              <a:ext cx="9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" name="AutoShape 27"/>
            <p:cNvCxnSpPr>
              <a:cxnSpLocks noChangeShapeType="1"/>
              <a:stCxn id="11" idx="7"/>
              <a:endCxn id="14" idx="3"/>
            </p:cNvCxnSpPr>
            <p:nvPr/>
          </p:nvCxnSpPr>
          <p:spPr bwMode="auto">
            <a:xfrm flipV="1">
              <a:off x="2512" y="1356"/>
              <a:ext cx="582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" name="AutoShape 28"/>
            <p:cNvCxnSpPr>
              <a:cxnSpLocks noChangeShapeType="1"/>
              <a:stCxn id="11" idx="6"/>
              <a:endCxn id="15" idx="2"/>
            </p:cNvCxnSpPr>
            <p:nvPr/>
          </p:nvCxnSpPr>
          <p:spPr bwMode="auto">
            <a:xfrm>
              <a:off x="2545" y="1911"/>
              <a:ext cx="51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" name="AutoShape 29"/>
            <p:cNvCxnSpPr>
              <a:cxnSpLocks noChangeShapeType="1"/>
              <a:stCxn id="14" idx="4"/>
              <a:endCxn id="15" idx="0"/>
            </p:cNvCxnSpPr>
            <p:nvPr/>
          </p:nvCxnSpPr>
          <p:spPr bwMode="auto">
            <a:xfrm>
              <a:off x="317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" name="AutoShape 30"/>
            <p:cNvCxnSpPr>
              <a:cxnSpLocks noChangeShapeType="1"/>
              <a:stCxn id="9" idx="0"/>
              <a:endCxn id="8" idx="4"/>
            </p:cNvCxnSpPr>
            <p:nvPr/>
          </p:nvCxnSpPr>
          <p:spPr bwMode="auto">
            <a:xfrm flipV="1">
              <a:off x="1225" y="2024"/>
              <a:ext cx="0" cy="4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</p:spTree>
    <p:extLst>
      <p:ext uri="{BB962C8B-B14F-4D97-AF65-F5344CB8AC3E}">
        <p14:creationId xmlns:p14="http://schemas.microsoft.com/office/powerpoint/2010/main" val="119457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Реализация через АТД список</a:t>
            </a:r>
            <a:endParaRPr lang="ru-RU" dirty="0"/>
          </a:p>
        </p:txBody>
      </p:sp>
      <p:sp>
        <p:nvSpPr>
          <p:cNvPr id="79874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MakeQueue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queue;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queue.Body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MakeList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queue.Body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queue;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Enqueue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* queue, TValue x)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(*queue);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InsertAfter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(&amp;queue-&gt;Body, queue-&gt;End, x);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if 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queue-&gt;End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(queue-&gt;Body);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 else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queue-&gt;End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GetNext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(queue-&gt;End);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TValue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Dequeue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* queue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TValue value 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GetValue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(queue-&gt;Body));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RemoveAfter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&amp;queue-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Body,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(queue-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&gt;Body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value;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DestroyQueue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* </a:t>
            </a:r>
            <a:r>
              <a:rPr lang="fr-FR" sz="1600" dirty="0">
                <a:solidFill>
                  <a:schemeClr val="bg1"/>
                </a:solidFill>
                <a:latin typeface="Consolas" panose="020B0609020204030204" pitchFamily="49" charset="0"/>
              </a:rPr>
              <a:t>queue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DestroyList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(queue-&gt;Body);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queue)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queue.End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queue.Body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9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поиска в </a:t>
            </a:r>
            <a:r>
              <a:rPr lang="ru-RU" dirty="0" smtClean="0"/>
              <a:t>ширину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1956048" y="2431701"/>
            <a:ext cx="4572000" cy="2413000"/>
            <a:chOff x="408" y="1162"/>
            <a:chExt cx="2880" cy="1520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08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dirty="0" smtClean="0">
                  <a:solidFill>
                    <a:srgbClr val="FFC000"/>
                  </a:solidFill>
                </a:rPr>
                <a:t>10</a:t>
              </a:r>
              <a:endParaRPr lang="ru-RU" dirty="0">
                <a:solidFill>
                  <a:srgbClr val="FFC000"/>
                </a:solidFill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111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2</a:t>
              </a: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11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3</a:t>
              </a: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1111" y="2455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6</a:t>
              </a: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2313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1</a:t>
              </a: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2318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8</a:t>
              </a: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1882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5</a:t>
              </a: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2313" y="2455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7</a:t>
              </a:r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306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4</a:t>
              </a:r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306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9</a:t>
              </a:r>
            </a:p>
          </p:txBody>
        </p:sp>
        <p:cxnSp>
          <p:nvCxnSpPr>
            <p:cNvPr id="16" name="AutoShape 16"/>
            <p:cNvCxnSpPr>
              <a:cxnSpLocks noChangeShapeType="1"/>
              <a:stCxn id="6" idx="7"/>
              <a:endCxn id="7" idx="3"/>
            </p:cNvCxnSpPr>
            <p:nvPr/>
          </p:nvCxnSpPr>
          <p:spPr bwMode="auto">
            <a:xfrm flipV="1">
              <a:off x="602" y="1356"/>
              <a:ext cx="542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" name="AutoShape 17"/>
            <p:cNvCxnSpPr>
              <a:cxnSpLocks noChangeShapeType="1"/>
              <a:stCxn id="6" idx="6"/>
              <a:endCxn id="8" idx="2"/>
            </p:cNvCxnSpPr>
            <p:nvPr/>
          </p:nvCxnSpPr>
          <p:spPr bwMode="auto">
            <a:xfrm>
              <a:off x="635" y="1911"/>
              <a:ext cx="4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" name="AutoShape 18"/>
            <p:cNvCxnSpPr>
              <a:cxnSpLocks noChangeShapeType="1"/>
              <a:stCxn id="6" idx="5"/>
              <a:endCxn id="9" idx="1"/>
            </p:cNvCxnSpPr>
            <p:nvPr/>
          </p:nvCxnSpPr>
          <p:spPr bwMode="auto">
            <a:xfrm>
              <a:off x="602" y="1991"/>
              <a:ext cx="542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" name="AutoShape 19"/>
            <p:cNvCxnSpPr>
              <a:cxnSpLocks noChangeShapeType="1"/>
              <a:stCxn id="9" idx="7"/>
              <a:endCxn id="12" idx="3"/>
            </p:cNvCxnSpPr>
            <p:nvPr/>
          </p:nvCxnSpPr>
          <p:spPr bwMode="auto">
            <a:xfrm flipV="1">
              <a:off x="1305" y="1991"/>
              <a:ext cx="610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" name="AutoShape 20"/>
            <p:cNvCxnSpPr>
              <a:cxnSpLocks noChangeShapeType="1"/>
              <a:stCxn id="9" idx="6"/>
              <a:endCxn id="13" idx="2"/>
            </p:cNvCxnSpPr>
            <p:nvPr/>
          </p:nvCxnSpPr>
          <p:spPr bwMode="auto">
            <a:xfrm>
              <a:off x="1338" y="2569"/>
              <a:ext cx="9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" name="AutoShape 21"/>
            <p:cNvCxnSpPr>
              <a:cxnSpLocks noChangeShapeType="1"/>
              <a:stCxn id="8" idx="0"/>
              <a:endCxn id="7" idx="4"/>
            </p:cNvCxnSpPr>
            <p:nvPr/>
          </p:nvCxnSpPr>
          <p:spPr bwMode="auto">
            <a:xfrm flipV="1">
              <a:off x="122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" name="AutoShape 22"/>
            <p:cNvCxnSpPr>
              <a:cxnSpLocks noChangeShapeType="1"/>
              <a:stCxn id="11" idx="4"/>
              <a:endCxn id="13" idx="0"/>
            </p:cNvCxnSpPr>
            <p:nvPr/>
          </p:nvCxnSpPr>
          <p:spPr bwMode="auto">
            <a:xfrm flipH="1">
              <a:off x="2427" y="2024"/>
              <a:ext cx="5" cy="4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" name="AutoShape 23"/>
            <p:cNvCxnSpPr>
              <a:cxnSpLocks noChangeShapeType="1"/>
              <a:stCxn id="12" idx="1"/>
              <a:endCxn id="7" idx="5"/>
            </p:cNvCxnSpPr>
            <p:nvPr/>
          </p:nvCxnSpPr>
          <p:spPr bwMode="auto">
            <a:xfrm flipH="1" flipV="1">
              <a:off x="1305" y="1356"/>
              <a:ext cx="610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4" name="AutoShape 24"/>
            <p:cNvCxnSpPr>
              <a:cxnSpLocks noChangeShapeType="1"/>
              <a:stCxn id="10" idx="6"/>
              <a:endCxn id="14" idx="2"/>
            </p:cNvCxnSpPr>
            <p:nvPr/>
          </p:nvCxnSpPr>
          <p:spPr bwMode="auto">
            <a:xfrm>
              <a:off x="2540" y="1276"/>
              <a:ext cx="52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" name="AutoShape 25"/>
            <p:cNvCxnSpPr>
              <a:cxnSpLocks noChangeShapeType="1"/>
              <a:stCxn id="11" idx="1"/>
              <a:endCxn id="7" idx="5"/>
            </p:cNvCxnSpPr>
            <p:nvPr/>
          </p:nvCxnSpPr>
          <p:spPr bwMode="auto">
            <a:xfrm flipH="1" flipV="1">
              <a:off x="1305" y="1356"/>
              <a:ext cx="1046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6" name="AutoShape 26"/>
            <p:cNvCxnSpPr>
              <a:cxnSpLocks noChangeShapeType="1"/>
              <a:stCxn id="7" idx="6"/>
              <a:endCxn id="10" idx="2"/>
            </p:cNvCxnSpPr>
            <p:nvPr/>
          </p:nvCxnSpPr>
          <p:spPr bwMode="auto">
            <a:xfrm>
              <a:off x="1338" y="1276"/>
              <a:ext cx="9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" name="AutoShape 27"/>
            <p:cNvCxnSpPr>
              <a:cxnSpLocks noChangeShapeType="1"/>
              <a:stCxn id="11" idx="7"/>
              <a:endCxn id="14" idx="3"/>
            </p:cNvCxnSpPr>
            <p:nvPr/>
          </p:nvCxnSpPr>
          <p:spPr bwMode="auto">
            <a:xfrm flipV="1">
              <a:off x="2512" y="1356"/>
              <a:ext cx="582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" name="AutoShape 28"/>
            <p:cNvCxnSpPr>
              <a:cxnSpLocks noChangeShapeType="1"/>
              <a:stCxn id="11" idx="6"/>
              <a:endCxn id="15" idx="2"/>
            </p:cNvCxnSpPr>
            <p:nvPr/>
          </p:nvCxnSpPr>
          <p:spPr bwMode="auto">
            <a:xfrm>
              <a:off x="2545" y="1911"/>
              <a:ext cx="51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" name="AutoShape 29"/>
            <p:cNvCxnSpPr>
              <a:cxnSpLocks noChangeShapeType="1"/>
              <a:stCxn id="14" idx="4"/>
              <a:endCxn id="15" idx="0"/>
            </p:cNvCxnSpPr>
            <p:nvPr/>
          </p:nvCxnSpPr>
          <p:spPr bwMode="auto">
            <a:xfrm>
              <a:off x="317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" name="AutoShape 30"/>
            <p:cNvCxnSpPr>
              <a:cxnSpLocks noChangeShapeType="1"/>
              <a:stCxn id="9" idx="0"/>
              <a:endCxn id="8" idx="4"/>
            </p:cNvCxnSpPr>
            <p:nvPr/>
          </p:nvCxnSpPr>
          <p:spPr bwMode="auto">
            <a:xfrm flipV="1">
              <a:off x="1225" y="2024"/>
              <a:ext cx="0" cy="4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3" name="TextBox 2"/>
          <p:cNvSpPr txBox="1"/>
          <p:nvPr/>
        </p:nvSpPr>
        <p:spPr>
          <a:xfrm>
            <a:off x="2855641" y="2051556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d[2] = 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2855641" y="494116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d[6] = 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2855641" y="386104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d[3] = </a:t>
            </a:r>
            <a:r>
              <a:rPr lang="ru-RU" dirty="0" smtClean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6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поиска в </a:t>
            </a:r>
            <a:r>
              <a:rPr lang="ru-RU" dirty="0" smtClean="0"/>
              <a:t>ширину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1956048" y="2431701"/>
            <a:ext cx="4572000" cy="2413000"/>
            <a:chOff x="408" y="1162"/>
            <a:chExt cx="2880" cy="1520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08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dirty="0" smtClean="0">
                  <a:solidFill>
                    <a:srgbClr val="FFC000"/>
                  </a:solidFill>
                </a:rPr>
                <a:t>10</a:t>
              </a:r>
              <a:endParaRPr lang="ru-RU" dirty="0">
                <a:solidFill>
                  <a:srgbClr val="FFC000"/>
                </a:solidFill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111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2</a:t>
              </a: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11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3</a:t>
              </a: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1111" y="2455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6</a:t>
              </a: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2313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1</a:t>
              </a: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2318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8</a:t>
              </a: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1882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5</a:t>
              </a: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2313" y="2455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7</a:t>
              </a:r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306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4</a:t>
              </a:r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306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9</a:t>
              </a:r>
            </a:p>
          </p:txBody>
        </p:sp>
        <p:cxnSp>
          <p:nvCxnSpPr>
            <p:cNvPr id="16" name="AutoShape 16"/>
            <p:cNvCxnSpPr>
              <a:cxnSpLocks noChangeShapeType="1"/>
              <a:stCxn id="6" idx="7"/>
              <a:endCxn id="7" idx="3"/>
            </p:cNvCxnSpPr>
            <p:nvPr/>
          </p:nvCxnSpPr>
          <p:spPr bwMode="auto">
            <a:xfrm flipV="1">
              <a:off x="602" y="1356"/>
              <a:ext cx="542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" name="AutoShape 17"/>
            <p:cNvCxnSpPr>
              <a:cxnSpLocks noChangeShapeType="1"/>
              <a:stCxn id="6" idx="6"/>
              <a:endCxn id="8" idx="2"/>
            </p:cNvCxnSpPr>
            <p:nvPr/>
          </p:nvCxnSpPr>
          <p:spPr bwMode="auto">
            <a:xfrm>
              <a:off x="635" y="1911"/>
              <a:ext cx="4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" name="AutoShape 18"/>
            <p:cNvCxnSpPr>
              <a:cxnSpLocks noChangeShapeType="1"/>
              <a:stCxn id="6" idx="5"/>
              <a:endCxn id="9" idx="1"/>
            </p:cNvCxnSpPr>
            <p:nvPr/>
          </p:nvCxnSpPr>
          <p:spPr bwMode="auto">
            <a:xfrm>
              <a:off x="602" y="1991"/>
              <a:ext cx="542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" name="AutoShape 19"/>
            <p:cNvCxnSpPr>
              <a:cxnSpLocks noChangeShapeType="1"/>
              <a:stCxn id="9" idx="7"/>
              <a:endCxn id="12" idx="3"/>
            </p:cNvCxnSpPr>
            <p:nvPr/>
          </p:nvCxnSpPr>
          <p:spPr bwMode="auto">
            <a:xfrm flipV="1">
              <a:off x="1305" y="1991"/>
              <a:ext cx="610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" name="AutoShape 20"/>
            <p:cNvCxnSpPr>
              <a:cxnSpLocks noChangeShapeType="1"/>
              <a:stCxn id="9" idx="6"/>
              <a:endCxn id="13" idx="2"/>
            </p:cNvCxnSpPr>
            <p:nvPr/>
          </p:nvCxnSpPr>
          <p:spPr bwMode="auto">
            <a:xfrm>
              <a:off x="1338" y="2569"/>
              <a:ext cx="9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" name="AutoShape 21"/>
            <p:cNvCxnSpPr>
              <a:cxnSpLocks noChangeShapeType="1"/>
              <a:stCxn id="8" idx="0"/>
              <a:endCxn id="7" idx="4"/>
            </p:cNvCxnSpPr>
            <p:nvPr/>
          </p:nvCxnSpPr>
          <p:spPr bwMode="auto">
            <a:xfrm flipV="1">
              <a:off x="122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" name="AutoShape 22"/>
            <p:cNvCxnSpPr>
              <a:cxnSpLocks noChangeShapeType="1"/>
              <a:stCxn id="11" idx="4"/>
              <a:endCxn id="13" idx="0"/>
            </p:cNvCxnSpPr>
            <p:nvPr/>
          </p:nvCxnSpPr>
          <p:spPr bwMode="auto">
            <a:xfrm flipH="1">
              <a:off x="2427" y="2024"/>
              <a:ext cx="5" cy="4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" name="AutoShape 23"/>
            <p:cNvCxnSpPr>
              <a:cxnSpLocks noChangeShapeType="1"/>
              <a:stCxn id="12" idx="1"/>
              <a:endCxn id="7" idx="5"/>
            </p:cNvCxnSpPr>
            <p:nvPr/>
          </p:nvCxnSpPr>
          <p:spPr bwMode="auto">
            <a:xfrm flipH="1" flipV="1">
              <a:off x="1305" y="1356"/>
              <a:ext cx="610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4" name="AutoShape 24"/>
            <p:cNvCxnSpPr>
              <a:cxnSpLocks noChangeShapeType="1"/>
              <a:stCxn id="10" idx="6"/>
              <a:endCxn id="14" idx="2"/>
            </p:cNvCxnSpPr>
            <p:nvPr/>
          </p:nvCxnSpPr>
          <p:spPr bwMode="auto">
            <a:xfrm>
              <a:off x="2540" y="1276"/>
              <a:ext cx="52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" name="AutoShape 25"/>
            <p:cNvCxnSpPr>
              <a:cxnSpLocks noChangeShapeType="1"/>
              <a:stCxn id="11" idx="1"/>
              <a:endCxn id="7" idx="5"/>
            </p:cNvCxnSpPr>
            <p:nvPr/>
          </p:nvCxnSpPr>
          <p:spPr bwMode="auto">
            <a:xfrm flipH="1" flipV="1">
              <a:off x="1305" y="1356"/>
              <a:ext cx="1046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6" name="AutoShape 26"/>
            <p:cNvCxnSpPr>
              <a:cxnSpLocks noChangeShapeType="1"/>
              <a:stCxn id="7" idx="6"/>
              <a:endCxn id="10" idx="2"/>
            </p:cNvCxnSpPr>
            <p:nvPr/>
          </p:nvCxnSpPr>
          <p:spPr bwMode="auto">
            <a:xfrm>
              <a:off x="1338" y="1276"/>
              <a:ext cx="9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" name="AutoShape 27"/>
            <p:cNvCxnSpPr>
              <a:cxnSpLocks noChangeShapeType="1"/>
              <a:stCxn id="11" idx="7"/>
              <a:endCxn id="14" idx="3"/>
            </p:cNvCxnSpPr>
            <p:nvPr/>
          </p:nvCxnSpPr>
          <p:spPr bwMode="auto">
            <a:xfrm flipV="1">
              <a:off x="2512" y="1356"/>
              <a:ext cx="582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" name="AutoShape 28"/>
            <p:cNvCxnSpPr>
              <a:cxnSpLocks noChangeShapeType="1"/>
              <a:stCxn id="11" idx="6"/>
              <a:endCxn id="15" idx="2"/>
            </p:cNvCxnSpPr>
            <p:nvPr/>
          </p:nvCxnSpPr>
          <p:spPr bwMode="auto">
            <a:xfrm>
              <a:off x="2545" y="1911"/>
              <a:ext cx="51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" name="AutoShape 29"/>
            <p:cNvCxnSpPr>
              <a:cxnSpLocks noChangeShapeType="1"/>
              <a:stCxn id="14" idx="4"/>
              <a:endCxn id="15" idx="0"/>
            </p:cNvCxnSpPr>
            <p:nvPr/>
          </p:nvCxnSpPr>
          <p:spPr bwMode="auto">
            <a:xfrm>
              <a:off x="317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" name="AutoShape 30"/>
            <p:cNvCxnSpPr>
              <a:cxnSpLocks noChangeShapeType="1"/>
              <a:stCxn id="9" idx="0"/>
              <a:endCxn id="8" idx="4"/>
            </p:cNvCxnSpPr>
            <p:nvPr/>
          </p:nvCxnSpPr>
          <p:spPr bwMode="auto">
            <a:xfrm flipV="1">
              <a:off x="1225" y="2024"/>
              <a:ext cx="0" cy="4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3" name="TextBox 2"/>
          <p:cNvSpPr txBox="1"/>
          <p:nvPr/>
        </p:nvSpPr>
        <p:spPr>
          <a:xfrm>
            <a:off x="2855641" y="2051556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d[2] =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1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55641" y="494116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d[6] =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1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55641" y="386104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d[3] =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1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83354" y="2996952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d[5] = </a:t>
            </a:r>
            <a:r>
              <a:rPr lang="en-US" dirty="0"/>
              <a:t>2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4645690" y="206084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d[1] = </a:t>
            </a:r>
            <a:r>
              <a:rPr lang="en-US" dirty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645690" y="494087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d[7] = 2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4680952" y="385949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d[8] = 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873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поиска в </a:t>
            </a:r>
            <a:r>
              <a:rPr lang="ru-RU" dirty="0" smtClean="0"/>
              <a:t>ширину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1956048" y="2431701"/>
            <a:ext cx="4572000" cy="2413000"/>
            <a:chOff x="408" y="1162"/>
            <a:chExt cx="2880" cy="1520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08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dirty="0" smtClean="0">
                  <a:solidFill>
                    <a:srgbClr val="FFC000"/>
                  </a:solidFill>
                </a:rPr>
                <a:t>10</a:t>
              </a:r>
              <a:endParaRPr lang="ru-RU" dirty="0">
                <a:solidFill>
                  <a:srgbClr val="FFC000"/>
                </a:solidFill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111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2</a:t>
              </a: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11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3</a:t>
              </a: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1111" y="2455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6</a:t>
              </a: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2313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1</a:t>
              </a: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2318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8</a:t>
              </a: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1882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5</a:t>
              </a: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2313" y="2455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7</a:t>
              </a:r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306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4</a:t>
              </a:r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306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9</a:t>
              </a:r>
            </a:p>
          </p:txBody>
        </p:sp>
        <p:cxnSp>
          <p:nvCxnSpPr>
            <p:cNvPr id="16" name="AutoShape 16"/>
            <p:cNvCxnSpPr>
              <a:cxnSpLocks noChangeShapeType="1"/>
              <a:stCxn id="6" idx="7"/>
              <a:endCxn id="7" idx="3"/>
            </p:cNvCxnSpPr>
            <p:nvPr/>
          </p:nvCxnSpPr>
          <p:spPr bwMode="auto">
            <a:xfrm flipV="1">
              <a:off x="602" y="1356"/>
              <a:ext cx="542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" name="AutoShape 17"/>
            <p:cNvCxnSpPr>
              <a:cxnSpLocks noChangeShapeType="1"/>
              <a:stCxn id="6" idx="6"/>
              <a:endCxn id="8" idx="2"/>
            </p:cNvCxnSpPr>
            <p:nvPr/>
          </p:nvCxnSpPr>
          <p:spPr bwMode="auto">
            <a:xfrm>
              <a:off x="635" y="1911"/>
              <a:ext cx="4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" name="AutoShape 18"/>
            <p:cNvCxnSpPr>
              <a:cxnSpLocks noChangeShapeType="1"/>
              <a:stCxn id="6" idx="5"/>
              <a:endCxn id="9" idx="1"/>
            </p:cNvCxnSpPr>
            <p:nvPr/>
          </p:nvCxnSpPr>
          <p:spPr bwMode="auto">
            <a:xfrm>
              <a:off x="602" y="1991"/>
              <a:ext cx="542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" name="AutoShape 19"/>
            <p:cNvCxnSpPr>
              <a:cxnSpLocks noChangeShapeType="1"/>
              <a:stCxn id="9" idx="7"/>
              <a:endCxn id="12" idx="3"/>
            </p:cNvCxnSpPr>
            <p:nvPr/>
          </p:nvCxnSpPr>
          <p:spPr bwMode="auto">
            <a:xfrm flipV="1">
              <a:off x="1305" y="1991"/>
              <a:ext cx="610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" name="AutoShape 20"/>
            <p:cNvCxnSpPr>
              <a:cxnSpLocks noChangeShapeType="1"/>
              <a:stCxn id="9" idx="6"/>
              <a:endCxn id="13" idx="2"/>
            </p:cNvCxnSpPr>
            <p:nvPr/>
          </p:nvCxnSpPr>
          <p:spPr bwMode="auto">
            <a:xfrm>
              <a:off x="1338" y="2569"/>
              <a:ext cx="9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" name="AutoShape 21"/>
            <p:cNvCxnSpPr>
              <a:cxnSpLocks noChangeShapeType="1"/>
              <a:stCxn id="8" idx="0"/>
              <a:endCxn id="7" idx="4"/>
            </p:cNvCxnSpPr>
            <p:nvPr/>
          </p:nvCxnSpPr>
          <p:spPr bwMode="auto">
            <a:xfrm flipV="1">
              <a:off x="122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" name="AutoShape 22"/>
            <p:cNvCxnSpPr>
              <a:cxnSpLocks noChangeShapeType="1"/>
              <a:stCxn id="11" idx="4"/>
              <a:endCxn id="13" idx="0"/>
            </p:cNvCxnSpPr>
            <p:nvPr/>
          </p:nvCxnSpPr>
          <p:spPr bwMode="auto">
            <a:xfrm flipH="1">
              <a:off x="2427" y="2024"/>
              <a:ext cx="5" cy="4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" name="AutoShape 23"/>
            <p:cNvCxnSpPr>
              <a:cxnSpLocks noChangeShapeType="1"/>
              <a:stCxn id="12" idx="1"/>
              <a:endCxn id="7" idx="5"/>
            </p:cNvCxnSpPr>
            <p:nvPr/>
          </p:nvCxnSpPr>
          <p:spPr bwMode="auto">
            <a:xfrm flipH="1" flipV="1">
              <a:off x="1305" y="1356"/>
              <a:ext cx="610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4" name="AutoShape 24"/>
            <p:cNvCxnSpPr>
              <a:cxnSpLocks noChangeShapeType="1"/>
              <a:stCxn id="10" idx="6"/>
              <a:endCxn id="14" idx="2"/>
            </p:cNvCxnSpPr>
            <p:nvPr/>
          </p:nvCxnSpPr>
          <p:spPr bwMode="auto">
            <a:xfrm>
              <a:off x="2540" y="1276"/>
              <a:ext cx="52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" name="AutoShape 25"/>
            <p:cNvCxnSpPr>
              <a:cxnSpLocks noChangeShapeType="1"/>
              <a:stCxn id="11" idx="1"/>
              <a:endCxn id="7" idx="5"/>
            </p:cNvCxnSpPr>
            <p:nvPr/>
          </p:nvCxnSpPr>
          <p:spPr bwMode="auto">
            <a:xfrm flipH="1" flipV="1">
              <a:off x="1305" y="1356"/>
              <a:ext cx="1046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6" name="AutoShape 26"/>
            <p:cNvCxnSpPr>
              <a:cxnSpLocks noChangeShapeType="1"/>
              <a:stCxn id="7" idx="6"/>
              <a:endCxn id="10" idx="2"/>
            </p:cNvCxnSpPr>
            <p:nvPr/>
          </p:nvCxnSpPr>
          <p:spPr bwMode="auto">
            <a:xfrm>
              <a:off x="1338" y="1276"/>
              <a:ext cx="9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" name="AutoShape 27"/>
            <p:cNvCxnSpPr>
              <a:cxnSpLocks noChangeShapeType="1"/>
              <a:stCxn id="11" idx="7"/>
              <a:endCxn id="14" idx="3"/>
            </p:cNvCxnSpPr>
            <p:nvPr/>
          </p:nvCxnSpPr>
          <p:spPr bwMode="auto">
            <a:xfrm flipV="1">
              <a:off x="2512" y="1356"/>
              <a:ext cx="582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" name="AutoShape 28"/>
            <p:cNvCxnSpPr>
              <a:cxnSpLocks noChangeShapeType="1"/>
              <a:stCxn id="11" idx="6"/>
              <a:endCxn id="15" idx="2"/>
            </p:cNvCxnSpPr>
            <p:nvPr/>
          </p:nvCxnSpPr>
          <p:spPr bwMode="auto">
            <a:xfrm>
              <a:off x="2545" y="1911"/>
              <a:ext cx="51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" name="AutoShape 29"/>
            <p:cNvCxnSpPr>
              <a:cxnSpLocks noChangeShapeType="1"/>
              <a:stCxn id="14" idx="4"/>
              <a:endCxn id="15" idx="0"/>
            </p:cNvCxnSpPr>
            <p:nvPr/>
          </p:nvCxnSpPr>
          <p:spPr bwMode="auto">
            <a:xfrm>
              <a:off x="317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" name="AutoShape 30"/>
            <p:cNvCxnSpPr>
              <a:cxnSpLocks noChangeShapeType="1"/>
              <a:stCxn id="9" idx="0"/>
              <a:endCxn id="8" idx="4"/>
            </p:cNvCxnSpPr>
            <p:nvPr/>
          </p:nvCxnSpPr>
          <p:spPr bwMode="auto">
            <a:xfrm flipV="1">
              <a:off x="1225" y="2024"/>
              <a:ext cx="0" cy="4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3" name="TextBox 2"/>
          <p:cNvSpPr txBox="1"/>
          <p:nvPr/>
        </p:nvSpPr>
        <p:spPr>
          <a:xfrm>
            <a:off x="2855641" y="2051556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d[2] =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1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55641" y="494116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d[6] =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1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55641" y="386104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d[3] =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1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83354" y="2996952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d[5] =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2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45690" y="206084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d[1] =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2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645690" y="494087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d[7] = 2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80952" y="385949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d[8] = 2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868402" y="2051556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d[4] = 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868402" y="3957566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d[9] =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460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поиска в </a:t>
            </a:r>
            <a:r>
              <a:rPr lang="ru-RU" dirty="0" smtClean="0"/>
              <a:t>ширину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1956048" y="2431701"/>
            <a:ext cx="4572000" cy="2413000"/>
            <a:chOff x="408" y="1162"/>
            <a:chExt cx="2880" cy="1520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08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dirty="0" smtClean="0">
                  <a:solidFill>
                    <a:srgbClr val="FFC000"/>
                  </a:solidFill>
                </a:rPr>
                <a:t>10</a:t>
              </a:r>
              <a:endParaRPr lang="ru-RU" dirty="0">
                <a:solidFill>
                  <a:srgbClr val="FFC000"/>
                </a:solidFill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111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2</a:t>
              </a: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11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3</a:t>
              </a: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1111" y="2455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6</a:t>
              </a: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2313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1</a:t>
              </a: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2318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8</a:t>
              </a: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1882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5</a:t>
              </a: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2313" y="2455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7</a:t>
              </a:r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306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4</a:t>
              </a:r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306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9</a:t>
              </a:r>
            </a:p>
          </p:txBody>
        </p:sp>
        <p:cxnSp>
          <p:nvCxnSpPr>
            <p:cNvPr id="16" name="AutoShape 16"/>
            <p:cNvCxnSpPr>
              <a:cxnSpLocks noChangeShapeType="1"/>
              <a:stCxn id="6" idx="7"/>
              <a:endCxn id="7" idx="3"/>
            </p:cNvCxnSpPr>
            <p:nvPr/>
          </p:nvCxnSpPr>
          <p:spPr bwMode="auto">
            <a:xfrm flipV="1">
              <a:off x="602" y="1356"/>
              <a:ext cx="542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" name="AutoShape 17"/>
            <p:cNvCxnSpPr>
              <a:cxnSpLocks noChangeShapeType="1"/>
              <a:stCxn id="6" idx="6"/>
              <a:endCxn id="8" idx="2"/>
            </p:cNvCxnSpPr>
            <p:nvPr/>
          </p:nvCxnSpPr>
          <p:spPr bwMode="auto">
            <a:xfrm>
              <a:off x="635" y="1911"/>
              <a:ext cx="4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" name="AutoShape 18"/>
            <p:cNvCxnSpPr>
              <a:cxnSpLocks noChangeShapeType="1"/>
              <a:stCxn id="6" idx="5"/>
              <a:endCxn id="9" idx="1"/>
            </p:cNvCxnSpPr>
            <p:nvPr/>
          </p:nvCxnSpPr>
          <p:spPr bwMode="auto">
            <a:xfrm>
              <a:off x="602" y="1991"/>
              <a:ext cx="542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" name="AutoShape 19"/>
            <p:cNvCxnSpPr>
              <a:cxnSpLocks noChangeShapeType="1"/>
              <a:stCxn id="9" idx="7"/>
              <a:endCxn id="12" idx="3"/>
            </p:cNvCxnSpPr>
            <p:nvPr/>
          </p:nvCxnSpPr>
          <p:spPr bwMode="auto">
            <a:xfrm flipV="1">
              <a:off x="1305" y="1991"/>
              <a:ext cx="610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" name="AutoShape 20"/>
            <p:cNvCxnSpPr>
              <a:cxnSpLocks noChangeShapeType="1"/>
              <a:stCxn id="9" idx="6"/>
              <a:endCxn id="13" idx="2"/>
            </p:cNvCxnSpPr>
            <p:nvPr/>
          </p:nvCxnSpPr>
          <p:spPr bwMode="auto">
            <a:xfrm>
              <a:off x="1338" y="2569"/>
              <a:ext cx="9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" name="AutoShape 21"/>
            <p:cNvCxnSpPr>
              <a:cxnSpLocks noChangeShapeType="1"/>
              <a:stCxn id="8" idx="0"/>
              <a:endCxn id="7" idx="4"/>
            </p:cNvCxnSpPr>
            <p:nvPr/>
          </p:nvCxnSpPr>
          <p:spPr bwMode="auto">
            <a:xfrm flipV="1">
              <a:off x="122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" name="AutoShape 22"/>
            <p:cNvCxnSpPr>
              <a:cxnSpLocks noChangeShapeType="1"/>
              <a:stCxn id="11" idx="4"/>
              <a:endCxn id="13" idx="0"/>
            </p:cNvCxnSpPr>
            <p:nvPr/>
          </p:nvCxnSpPr>
          <p:spPr bwMode="auto">
            <a:xfrm flipH="1">
              <a:off x="2427" y="2024"/>
              <a:ext cx="5" cy="4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" name="AutoShape 23"/>
            <p:cNvCxnSpPr>
              <a:cxnSpLocks noChangeShapeType="1"/>
              <a:stCxn id="12" idx="1"/>
              <a:endCxn id="7" idx="5"/>
            </p:cNvCxnSpPr>
            <p:nvPr/>
          </p:nvCxnSpPr>
          <p:spPr bwMode="auto">
            <a:xfrm flipH="1" flipV="1">
              <a:off x="1305" y="1356"/>
              <a:ext cx="610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4" name="AutoShape 24"/>
            <p:cNvCxnSpPr>
              <a:cxnSpLocks noChangeShapeType="1"/>
              <a:stCxn id="10" idx="6"/>
              <a:endCxn id="14" idx="2"/>
            </p:cNvCxnSpPr>
            <p:nvPr/>
          </p:nvCxnSpPr>
          <p:spPr bwMode="auto">
            <a:xfrm>
              <a:off x="2540" y="1276"/>
              <a:ext cx="52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" name="AutoShape 25"/>
            <p:cNvCxnSpPr>
              <a:cxnSpLocks noChangeShapeType="1"/>
              <a:stCxn id="11" idx="1"/>
              <a:endCxn id="7" idx="5"/>
            </p:cNvCxnSpPr>
            <p:nvPr/>
          </p:nvCxnSpPr>
          <p:spPr bwMode="auto">
            <a:xfrm flipH="1" flipV="1">
              <a:off x="1305" y="1356"/>
              <a:ext cx="1046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6" name="AutoShape 26"/>
            <p:cNvCxnSpPr>
              <a:cxnSpLocks noChangeShapeType="1"/>
              <a:stCxn id="7" idx="6"/>
              <a:endCxn id="10" idx="2"/>
            </p:cNvCxnSpPr>
            <p:nvPr/>
          </p:nvCxnSpPr>
          <p:spPr bwMode="auto">
            <a:xfrm>
              <a:off x="1338" y="1276"/>
              <a:ext cx="9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" name="AutoShape 27"/>
            <p:cNvCxnSpPr>
              <a:cxnSpLocks noChangeShapeType="1"/>
              <a:stCxn id="11" idx="7"/>
              <a:endCxn id="14" idx="3"/>
            </p:cNvCxnSpPr>
            <p:nvPr/>
          </p:nvCxnSpPr>
          <p:spPr bwMode="auto">
            <a:xfrm flipV="1">
              <a:off x="2512" y="1356"/>
              <a:ext cx="582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" name="AutoShape 28"/>
            <p:cNvCxnSpPr>
              <a:cxnSpLocks noChangeShapeType="1"/>
              <a:stCxn id="11" idx="6"/>
              <a:endCxn id="15" idx="2"/>
            </p:cNvCxnSpPr>
            <p:nvPr/>
          </p:nvCxnSpPr>
          <p:spPr bwMode="auto">
            <a:xfrm>
              <a:off x="2545" y="1911"/>
              <a:ext cx="51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" name="AutoShape 29"/>
            <p:cNvCxnSpPr>
              <a:cxnSpLocks noChangeShapeType="1"/>
              <a:stCxn id="14" idx="4"/>
              <a:endCxn id="15" idx="0"/>
            </p:cNvCxnSpPr>
            <p:nvPr/>
          </p:nvCxnSpPr>
          <p:spPr bwMode="auto">
            <a:xfrm>
              <a:off x="317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" name="AutoShape 30"/>
            <p:cNvCxnSpPr>
              <a:cxnSpLocks noChangeShapeType="1"/>
              <a:stCxn id="9" idx="0"/>
              <a:endCxn id="8" idx="4"/>
            </p:cNvCxnSpPr>
            <p:nvPr/>
          </p:nvCxnSpPr>
          <p:spPr bwMode="auto">
            <a:xfrm flipV="1">
              <a:off x="1225" y="2024"/>
              <a:ext cx="0" cy="4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3" name="TextBox 2"/>
          <p:cNvSpPr txBox="1"/>
          <p:nvPr/>
        </p:nvSpPr>
        <p:spPr>
          <a:xfrm>
            <a:off x="2855641" y="2051556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d[2] =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1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55641" y="494116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d[6] =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1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55641" y="386104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d[3] =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1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83354" y="2996952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d[5] =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2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45690" y="206084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d[1] =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2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645690" y="494087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d[7] = 2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80952" y="385949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d[8] = 2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868402" y="2051556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d[4] = 3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868402" y="3957566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d[9] = 3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41" name="Group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5488009"/>
              </p:ext>
            </p:extLst>
          </p:nvPr>
        </p:nvGraphicFramePr>
        <p:xfrm>
          <a:off x="7032104" y="2119932"/>
          <a:ext cx="3672408" cy="42672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V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Расстояние</a:t>
                      </a:r>
                      <a:b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до 10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Путь через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2, 1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 </a:t>
                      </a: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или 6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2, 8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00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Реализация через АТД список</a:t>
            </a:r>
            <a:endParaRPr lang="ru-RU" dirty="0"/>
          </a:p>
        </p:txBody>
      </p:sp>
      <p:sp>
        <p:nvSpPr>
          <p:cNvPr id="79874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MakeQueue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queue;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queue.Body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MakeList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queue.Body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queue;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Enqueue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* queue, TValue x)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(*queue);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InsertAfter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(&amp;queue-&gt;Body, queue-&gt;End, x);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if 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queue-&gt;End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(queue-&gt;Body);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 else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queue-&gt;End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GetNext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(queue-&gt;End);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TValue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Dequeue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* queue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TValue value 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GetValue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(queue-&gt;Body));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RemoveAfter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&amp;queue-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Body,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(queue-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&gt;Body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value;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DestroyQueue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* 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(queue-&gt;Body);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queue)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queue.End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queue.Body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01974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Реализация через АТД список</a:t>
            </a:r>
            <a:endParaRPr lang="ru-RU" dirty="0"/>
          </a:p>
        </p:txBody>
      </p:sp>
      <p:sp>
        <p:nvSpPr>
          <p:cNvPr id="79874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MakeQueue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queue;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queue.Body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MakeList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queue.Body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queue;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Enqueue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(*queue);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InsertAfter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(&amp;queue-&gt;Body, queue-&gt;End, x);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queue-&gt;End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(queue-&gt;Body);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queue-&gt;End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GetNext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(queue-&gt;End);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TValue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Dequeue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* queue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TValue value 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GetValue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(queue-&gt;Body));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RemoveAfter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&amp;queue-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Body,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(queue-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&gt;Body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value;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DestroyQueue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* 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(queue-&gt;Body);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queue)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queue.End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queue.Body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82522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Реализация через АТД список</a:t>
            </a:r>
            <a:endParaRPr lang="ru-RU" dirty="0"/>
          </a:p>
        </p:txBody>
      </p:sp>
      <p:sp>
        <p:nvSpPr>
          <p:cNvPr id="79874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MakeQueue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queue;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queue.Body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MakeList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queue.Body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queue;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Enqueue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(*queue);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InsertAfter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(&amp;queue-&gt;Body, queue-&gt;End, x);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queue-&gt;End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(queue-&gt;Body);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queue-&gt;End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GetNext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(queue-&gt;End);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Dequeue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 TValue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(queue-&gt;Body));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RemoveAfter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&amp;queue-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Body,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(queue-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&gt;Body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value;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DestroyQueue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* 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(queue-&gt;Body);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queue)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queue.End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queue.Body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35200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Реализация через АТД список</a:t>
            </a:r>
            <a:endParaRPr lang="ru-RU" dirty="0"/>
          </a:p>
        </p:txBody>
      </p:sp>
      <p:sp>
        <p:nvSpPr>
          <p:cNvPr id="79874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MakeQueue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queue;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queue.Body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MakeList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queue.Body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queue;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Enqueue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(*queue);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InsertAfter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(&amp;queue-&gt;Body, queue-&gt;End, x);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queue-&gt;End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(queue-&gt;Body);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queue-&gt;End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GetNext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(queue-&gt;End);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Dequeue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 TValue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(queue-&gt;Body));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RemoveAfter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&amp;queue-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Body,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(queue-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&gt;Body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value;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DestroyQueue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* 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(queue-&gt;Body);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queue.Body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58401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</a:t>
            </a:r>
            <a:r>
              <a:rPr lang="ru-RU" dirty="0" smtClean="0"/>
              <a:t>через циклический буфер</a:t>
            </a:r>
            <a:endParaRPr lang="ru-RU" dirty="0"/>
          </a:p>
        </p:txBody>
      </p:sp>
      <p:sp>
        <p:nvSpPr>
          <p:cNvPr id="79874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*Values;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Begin, End, Capacity;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260467" y="2375601"/>
            <a:ext cx="3048000" cy="2967810"/>
            <a:chOff x="6208204" y="1985291"/>
            <a:chExt cx="1791816" cy="1791816"/>
          </a:xfrm>
        </p:grpSpPr>
        <p:sp>
          <p:nvSpPr>
            <p:cNvPr id="5" name="Oval 4"/>
            <p:cNvSpPr/>
            <p:nvPr/>
          </p:nvSpPr>
          <p:spPr>
            <a:xfrm>
              <a:off x="6208204" y="1985291"/>
              <a:ext cx="1791816" cy="17918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Oval 2"/>
            <p:cNvSpPr/>
            <p:nvPr/>
          </p:nvSpPr>
          <p:spPr>
            <a:xfrm>
              <a:off x="6814815" y="2594168"/>
              <a:ext cx="578595" cy="57406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7" name="Straight Connector 6"/>
          <p:cNvCxnSpPr>
            <a:stCxn id="3" idx="2"/>
            <a:endCxn id="5" idx="2"/>
          </p:cNvCxnSpPr>
          <p:nvPr/>
        </p:nvCxnSpPr>
        <p:spPr>
          <a:xfrm flipH="1" flipV="1">
            <a:off x="7260467" y="3859507"/>
            <a:ext cx="1031886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3" idx="3"/>
            <a:endCxn id="5" idx="3"/>
          </p:cNvCxnSpPr>
          <p:nvPr/>
        </p:nvCxnSpPr>
        <p:spPr>
          <a:xfrm flipH="1">
            <a:off x="7706836" y="4195675"/>
            <a:ext cx="729654" cy="7131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4"/>
            <a:endCxn id="5" idx="4"/>
          </p:cNvCxnSpPr>
          <p:nvPr/>
        </p:nvCxnSpPr>
        <p:spPr>
          <a:xfrm flipH="1">
            <a:off x="8784468" y="4334921"/>
            <a:ext cx="1" cy="10084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3" idx="5"/>
            <a:endCxn id="5" idx="5"/>
          </p:cNvCxnSpPr>
          <p:nvPr/>
        </p:nvCxnSpPr>
        <p:spPr>
          <a:xfrm>
            <a:off x="9132446" y="4195675"/>
            <a:ext cx="729653" cy="7131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3" idx="7"/>
            <a:endCxn id="5" idx="7"/>
          </p:cNvCxnSpPr>
          <p:nvPr/>
        </p:nvCxnSpPr>
        <p:spPr>
          <a:xfrm flipV="1">
            <a:off x="9132446" y="2810228"/>
            <a:ext cx="729653" cy="7131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" idx="6"/>
            <a:endCxn id="5" idx="6"/>
          </p:cNvCxnSpPr>
          <p:nvPr/>
        </p:nvCxnSpPr>
        <p:spPr>
          <a:xfrm flipV="1">
            <a:off x="9276583" y="3859507"/>
            <a:ext cx="1031885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" idx="0"/>
            <a:endCxn id="5" idx="0"/>
          </p:cNvCxnSpPr>
          <p:nvPr/>
        </p:nvCxnSpPr>
        <p:spPr>
          <a:xfrm flipH="1" flipV="1">
            <a:off x="8784468" y="2375601"/>
            <a:ext cx="1" cy="10084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" idx="1"/>
            <a:endCxn id="5" idx="1"/>
          </p:cNvCxnSpPr>
          <p:nvPr/>
        </p:nvCxnSpPr>
        <p:spPr>
          <a:xfrm flipH="1" flipV="1">
            <a:off x="7706836" y="2810228"/>
            <a:ext cx="729654" cy="7131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317948" y="4499173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Begin = 5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9163919" y="2068453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 = 0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 rot="17776067">
            <a:off x="8614812" y="2759769"/>
            <a:ext cx="112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Values[0</a:t>
            </a:r>
            <a:r>
              <a:rPr lang="en-US" dirty="0" smtClean="0"/>
              <a:t>]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 rot="20333938">
            <a:off x="9097497" y="3295622"/>
            <a:ext cx="112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Values[1</a:t>
            </a:r>
            <a:r>
              <a:rPr lang="en-US" dirty="0" smtClean="0"/>
              <a:t>]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 rot="3631923">
            <a:off x="8667138" y="4529546"/>
            <a:ext cx="112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Values[3</a:t>
            </a:r>
            <a:r>
              <a:rPr lang="en-US" dirty="0" smtClean="0"/>
              <a:t>]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 rot="1785009">
            <a:off x="9090515" y="4104078"/>
            <a:ext cx="112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Values[2</a:t>
            </a:r>
            <a:r>
              <a:rPr lang="en-US" dirty="0" smtClean="0"/>
              <a:t>]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 rot="20297630">
            <a:off x="7319340" y="4016047"/>
            <a:ext cx="112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Values[5</a:t>
            </a:r>
            <a:r>
              <a:rPr lang="en-US" dirty="0" smtClean="0"/>
              <a:t>]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 rot="18297212">
            <a:off x="7772276" y="4519182"/>
            <a:ext cx="112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Values[4</a:t>
            </a:r>
            <a:r>
              <a:rPr lang="en-US" dirty="0" smtClean="0"/>
              <a:t>]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 rot="660837">
            <a:off x="7290231" y="3274585"/>
            <a:ext cx="112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Values[6</a:t>
            </a:r>
            <a:r>
              <a:rPr lang="en-US" dirty="0" smtClean="0"/>
              <a:t>]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 rot="3869421">
            <a:off x="7868280" y="2759100"/>
            <a:ext cx="112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Values[7</a:t>
            </a:r>
            <a:r>
              <a:rPr lang="en-US" dirty="0" smtClean="0"/>
              <a:t>]</a:t>
            </a:r>
            <a:endParaRPr lang="ru-RU" dirty="0"/>
          </a:p>
        </p:txBody>
      </p:sp>
      <p:sp>
        <p:nvSpPr>
          <p:cNvPr id="79881" name="Circular Arrow 79880"/>
          <p:cNvSpPr/>
          <p:nvPr/>
        </p:nvSpPr>
        <p:spPr>
          <a:xfrm rot="17375239">
            <a:off x="6859848" y="1949806"/>
            <a:ext cx="3662292" cy="3678466"/>
          </a:xfrm>
          <a:prstGeom prst="circularArrow">
            <a:avLst>
              <a:gd name="adj1" fmla="val 4375"/>
              <a:gd name="adj2" fmla="val 484542"/>
              <a:gd name="adj3" fmla="val 18798077"/>
              <a:gd name="adj4" fmla="val 13740833"/>
              <a:gd name="adj5" fmla="val 43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318730" y="5506768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Capacity = 8</a:t>
            </a:r>
            <a:endParaRPr lang="ru-RU" dirty="0"/>
          </a:p>
        </p:txBody>
      </p:sp>
      <p:sp>
        <p:nvSpPr>
          <p:cNvPr id="27" name="TextBox 27"/>
          <p:cNvSpPr txBox="1">
            <a:spLocks noChangeArrowheads="1"/>
          </p:cNvSpPr>
          <p:nvPr/>
        </p:nvSpPr>
        <p:spPr bwMode="auto">
          <a:xfrm>
            <a:off x="9132446" y="1700135"/>
            <a:ext cx="15720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alibri" pitchFamily="34" charset="0"/>
              </a:rPr>
              <a:t>Dequeue</a:t>
            </a:r>
            <a:r>
              <a:rPr lang="en-US" sz="2000" dirty="0" smtClean="0">
                <a:latin typeface="Calibri" pitchFamily="34" charset="0"/>
              </a:rPr>
              <a:t>(…)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28" name="TextBox 29"/>
          <p:cNvSpPr txBox="1">
            <a:spLocks noChangeArrowheads="1"/>
          </p:cNvSpPr>
          <p:nvPr/>
        </p:nvSpPr>
        <p:spPr bwMode="auto">
          <a:xfrm>
            <a:off x="6340555" y="4842533"/>
            <a:ext cx="14542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err="1" smtClean="0">
                <a:latin typeface="Calibri" pitchFamily="34" charset="0"/>
              </a:rPr>
              <a:t>Enqueue</a:t>
            </a:r>
            <a:r>
              <a:rPr lang="en-US" sz="2000" dirty="0" smtClean="0">
                <a:latin typeface="Calibri" pitchFamily="34" charset="0"/>
              </a:rPr>
              <a:t>(…)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5360" y="1447268"/>
            <a:ext cx="11521280" cy="4862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45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</a:t>
            </a:r>
            <a:r>
              <a:rPr lang="ru-RU" dirty="0" smtClean="0"/>
              <a:t>через циклический буфер</a:t>
            </a:r>
            <a:endParaRPr lang="ru-RU" dirty="0"/>
          </a:p>
        </p:txBody>
      </p:sp>
      <p:sp>
        <p:nvSpPr>
          <p:cNvPr id="79874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*Values;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Begin, End, Capacity;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260467" y="2375601"/>
            <a:ext cx="3048000" cy="2967810"/>
            <a:chOff x="6208204" y="1985291"/>
            <a:chExt cx="1791816" cy="1791816"/>
          </a:xfrm>
        </p:grpSpPr>
        <p:sp>
          <p:nvSpPr>
            <p:cNvPr id="5" name="Oval 4"/>
            <p:cNvSpPr/>
            <p:nvPr/>
          </p:nvSpPr>
          <p:spPr>
            <a:xfrm>
              <a:off x="6208204" y="1985291"/>
              <a:ext cx="1791816" cy="17918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Oval 2"/>
            <p:cNvSpPr/>
            <p:nvPr/>
          </p:nvSpPr>
          <p:spPr>
            <a:xfrm>
              <a:off x="6814815" y="2594168"/>
              <a:ext cx="578595" cy="57406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7" name="Straight Connector 6"/>
          <p:cNvCxnSpPr>
            <a:stCxn id="3" idx="2"/>
            <a:endCxn id="5" idx="2"/>
          </p:cNvCxnSpPr>
          <p:nvPr/>
        </p:nvCxnSpPr>
        <p:spPr>
          <a:xfrm flipH="1" flipV="1">
            <a:off x="7260467" y="3859507"/>
            <a:ext cx="1031886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3" idx="3"/>
            <a:endCxn id="5" idx="3"/>
          </p:cNvCxnSpPr>
          <p:nvPr/>
        </p:nvCxnSpPr>
        <p:spPr>
          <a:xfrm flipH="1">
            <a:off x="7706836" y="4195675"/>
            <a:ext cx="729654" cy="7131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4"/>
            <a:endCxn id="5" idx="4"/>
          </p:cNvCxnSpPr>
          <p:nvPr/>
        </p:nvCxnSpPr>
        <p:spPr>
          <a:xfrm flipH="1">
            <a:off x="8784468" y="4334921"/>
            <a:ext cx="1" cy="10084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3" idx="5"/>
            <a:endCxn id="5" idx="5"/>
          </p:cNvCxnSpPr>
          <p:nvPr/>
        </p:nvCxnSpPr>
        <p:spPr>
          <a:xfrm>
            <a:off x="9132446" y="4195675"/>
            <a:ext cx="729653" cy="7131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3" idx="7"/>
            <a:endCxn id="5" idx="7"/>
          </p:cNvCxnSpPr>
          <p:nvPr/>
        </p:nvCxnSpPr>
        <p:spPr>
          <a:xfrm flipV="1">
            <a:off x="9132446" y="2810228"/>
            <a:ext cx="729653" cy="7131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" idx="6"/>
            <a:endCxn id="5" idx="6"/>
          </p:cNvCxnSpPr>
          <p:nvPr/>
        </p:nvCxnSpPr>
        <p:spPr>
          <a:xfrm flipV="1">
            <a:off x="9276583" y="3859507"/>
            <a:ext cx="1031885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" idx="0"/>
            <a:endCxn id="5" idx="0"/>
          </p:cNvCxnSpPr>
          <p:nvPr/>
        </p:nvCxnSpPr>
        <p:spPr>
          <a:xfrm flipH="1" flipV="1">
            <a:off x="8784468" y="2375601"/>
            <a:ext cx="1" cy="10084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" idx="1"/>
            <a:endCxn id="5" idx="1"/>
          </p:cNvCxnSpPr>
          <p:nvPr/>
        </p:nvCxnSpPr>
        <p:spPr>
          <a:xfrm flipH="1" flipV="1">
            <a:off x="7706836" y="2810228"/>
            <a:ext cx="729654" cy="7131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317948" y="4499173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Begin = 5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9163919" y="2068453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 = 0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 rot="17776067">
            <a:off x="8614812" y="2759769"/>
            <a:ext cx="112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Values[0</a:t>
            </a:r>
            <a:r>
              <a:rPr lang="en-US" dirty="0" smtClean="0"/>
              <a:t>]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 rot="20333938">
            <a:off x="9097497" y="3295622"/>
            <a:ext cx="112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Values[1</a:t>
            </a:r>
            <a:r>
              <a:rPr lang="en-US" dirty="0" smtClean="0"/>
              <a:t>]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 rot="3631923">
            <a:off x="8667138" y="4529546"/>
            <a:ext cx="112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Values[3</a:t>
            </a:r>
            <a:r>
              <a:rPr lang="en-US" dirty="0" smtClean="0"/>
              <a:t>]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 rot="1785009">
            <a:off x="9090515" y="4104078"/>
            <a:ext cx="112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Values[2</a:t>
            </a:r>
            <a:r>
              <a:rPr lang="en-US" dirty="0" smtClean="0"/>
              <a:t>]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 rot="20297630">
            <a:off x="7319340" y="4016047"/>
            <a:ext cx="112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Values[5</a:t>
            </a:r>
            <a:r>
              <a:rPr lang="en-US" dirty="0" smtClean="0"/>
              <a:t>]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 rot="18297212">
            <a:off x="7772276" y="4519182"/>
            <a:ext cx="112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Values[4</a:t>
            </a:r>
            <a:r>
              <a:rPr lang="en-US" dirty="0" smtClean="0"/>
              <a:t>]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 rot="660837">
            <a:off x="7290231" y="3274585"/>
            <a:ext cx="112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Values[6</a:t>
            </a:r>
            <a:r>
              <a:rPr lang="en-US" dirty="0" smtClean="0"/>
              <a:t>]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 rot="3869421">
            <a:off x="7868280" y="2759100"/>
            <a:ext cx="112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Values[7</a:t>
            </a:r>
            <a:r>
              <a:rPr lang="en-US" dirty="0" smtClean="0"/>
              <a:t>]</a:t>
            </a:r>
            <a:endParaRPr lang="ru-RU" dirty="0"/>
          </a:p>
        </p:txBody>
      </p:sp>
      <p:sp>
        <p:nvSpPr>
          <p:cNvPr id="79881" name="Circular Arrow 79880"/>
          <p:cNvSpPr/>
          <p:nvPr/>
        </p:nvSpPr>
        <p:spPr>
          <a:xfrm rot="17375239">
            <a:off x="6859848" y="1949806"/>
            <a:ext cx="3662292" cy="3678466"/>
          </a:xfrm>
          <a:prstGeom prst="circularArrow">
            <a:avLst>
              <a:gd name="adj1" fmla="val 4375"/>
              <a:gd name="adj2" fmla="val 484542"/>
              <a:gd name="adj3" fmla="val 18798077"/>
              <a:gd name="adj4" fmla="val 13740833"/>
              <a:gd name="adj5" fmla="val 43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318730" y="5506768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Capacity = 8</a:t>
            </a:r>
            <a:endParaRPr lang="ru-RU" dirty="0"/>
          </a:p>
        </p:txBody>
      </p:sp>
      <p:sp>
        <p:nvSpPr>
          <p:cNvPr id="27" name="TextBox 27"/>
          <p:cNvSpPr txBox="1">
            <a:spLocks noChangeArrowheads="1"/>
          </p:cNvSpPr>
          <p:nvPr/>
        </p:nvSpPr>
        <p:spPr bwMode="auto">
          <a:xfrm>
            <a:off x="6311948" y="4917295"/>
            <a:ext cx="15720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alibri" pitchFamily="34" charset="0"/>
              </a:rPr>
              <a:t>Dequeue</a:t>
            </a:r>
            <a:r>
              <a:rPr lang="en-US" sz="2000" dirty="0" smtClean="0">
                <a:latin typeface="Calibri" pitchFamily="34" charset="0"/>
              </a:rPr>
              <a:t>(…)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28" name="TextBox 29"/>
          <p:cNvSpPr txBox="1">
            <a:spLocks noChangeArrowheads="1"/>
          </p:cNvSpPr>
          <p:nvPr/>
        </p:nvSpPr>
        <p:spPr bwMode="auto">
          <a:xfrm>
            <a:off x="9134977" y="1742206"/>
            <a:ext cx="14542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err="1" smtClean="0">
                <a:latin typeface="Calibri" pitchFamily="34" charset="0"/>
              </a:rPr>
              <a:t>Enqueue</a:t>
            </a:r>
            <a:r>
              <a:rPr lang="en-US" sz="2000" dirty="0" smtClean="0">
                <a:latin typeface="Calibri" pitchFamily="34" charset="0"/>
              </a:rPr>
              <a:t>(…)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5360" y="1447268"/>
            <a:ext cx="5933801" cy="4862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70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</a:t>
            </a:r>
            <a:r>
              <a:rPr lang="ru-RU" dirty="0" smtClean="0"/>
              <a:t>через циклический буфер</a:t>
            </a:r>
            <a:endParaRPr lang="ru-RU" dirty="0"/>
          </a:p>
        </p:txBody>
      </p:sp>
      <p:sp>
        <p:nvSpPr>
          <p:cNvPr id="79874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Values;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Begin, End, Capacity;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7260467" y="2375601"/>
            <a:ext cx="3048000" cy="2967810"/>
            <a:chOff x="6208204" y="1985291"/>
            <a:chExt cx="1791816" cy="1791816"/>
          </a:xfrm>
        </p:grpSpPr>
        <p:sp>
          <p:nvSpPr>
            <p:cNvPr id="65" name="Oval 64"/>
            <p:cNvSpPr/>
            <p:nvPr/>
          </p:nvSpPr>
          <p:spPr>
            <a:xfrm>
              <a:off x="6208204" y="1985291"/>
              <a:ext cx="1791816" cy="17918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" name="Oval 65"/>
            <p:cNvSpPr/>
            <p:nvPr/>
          </p:nvSpPr>
          <p:spPr>
            <a:xfrm>
              <a:off x="6814815" y="2594168"/>
              <a:ext cx="578595" cy="57406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67" name="Straight Connector 66"/>
          <p:cNvCxnSpPr>
            <a:stCxn id="66" idx="2"/>
            <a:endCxn id="65" idx="2"/>
          </p:cNvCxnSpPr>
          <p:nvPr/>
        </p:nvCxnSpPr>
        <p:spPr>
          <a:xfrm flipH="1" flipV="1">
            <a:off x="7260467" y="3859507"/>
            <a:ext cx="1031886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6" idx="3"/>
            <a:endCxn id="65" idx="3"/>
          </p:cNvCxnSpPr>
          <p:nvPr/>
        </p:nvCxnSpPr>
        <p:spPr>
          <a:xfrm flipH="1">
            <a:off x="7706836" y="4195675"/>
            <a:ext cx="729654" cy="7131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6" idx="4"/>
            <a:endCxn id="65" idx="4"/>
          </p:cNvCxnSpPr>
          <p:nvPr/>
        </p:nvCxnSpPr>
        <p:spPr>
          <a:xfrm flipH="1">
            <a:off x="8784468" y="4334921"/>
            <a:ext cx="1" cy="10084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6" idx="5"/>
            <a:endCxn id="65" idx="5"/>
          </p:cNvCxnSpPr>
          <p:nvPr/>
        </p:nvCxnSpPr>
        <p:spPr>
          <a:xfrm>
            <a:off x="9132446" y="4195675"/>
            <a:ext cx="729653" cy="7131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6" idx="7"/>
            <a:endCxn id="65" idx="7"/>
          </p:cNvCxnSpPr>
          <p:nvPr/>
        </p:nvCxnSpPr>
        <p:spPr>
          <a:xfrm flipV="1">
            <a:off x="9132446" y="2810228"/>
            <a:ext cx="729653" cy="7131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6" idx="6"/>
            <a:endCxn id="65" idx="6"/>
          </p:cNvCxnSpPr>
          <p:nvPr/>
        </p:nvCxnSpPr>
        <p:spPr>
          <a:xfrm flipV="1">
            <a:off x="9276583" y="3859507"/>
            <a:ext cx="1031885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6" idx="0"/>
            <a:endCxn id="65" idx="0"/>
          </p:cNvCxnSpPr>
          <p:nvPr/>
        </p:nvCxnSpPr>
        <p:spPr>
          <a:xfrm flipH="1" flipV="1">
            <a:off x="8784468" y="2375601"/>
            <a:ext cx="1" cy="10084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6" idx="1"/>
            <a:endCxn id="65" idx="1"/>
          </p:cNvCxnSpPr>
          <p:nvPr/>
        </p:nvCxnSpPr>
        <p:spPr>
          <a:xfrm flipH="1" flipV="1">
            <a:off x="7706836" y="2810228"/>
            <a:ext cx="729654" cy="7131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317948" y="4499173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Begin = 5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9163919" y="2068453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 = 0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 rot="17776067">
            <a:off x="8614812" y="2759769"/>
            <a:ext cx="112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Values[0</a:t>
            </a:r>
            <a:r>
              <a:rPr lang="en-US" dirty="0" smtClean="0"/>
              <a:t>]</a:t>
            </a:r>
            <a:endParaRPr lang="ru-RU" dirty="0"/>
          </a:p>
        </p:txBody>
      </p:sp>
      <p:sp>
        <p:nvSpPr>
          <p:cNvPr id="78" name="TextBox 77"/>
          <p:cNvSpPr txBox="1"/>
          <p:nvPr/>
        </p:nvSpPr>
        <p:spPr>
          <a:xfrm rot="20333938">
            <a:off x="9097497" y="3295622"/>
            <a:ext cx="112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Values[1</a:t>
            </a:r>
            <a:r>
              <a:rPr lang="en-US" dirty="0" smtClean="0"/>
              <a:t>]</a:t>
            </a:r>
            <a:endParaRPr lang="ru-RU" dirty="0"/>
          </a:p>
        </p:txBody>
      </p:sp>
      <p:sp>
        <p:nvSpPr>
          <p:cNvPr id="79" name="TextBox 78"/>
          <p:cNvSpPr txBox="1"/>
          <p:nvPr/>
        </p:nvSpPr>
        <p:spPr>
          <a:xfrm rot="3631923">
            <a:off x="8667138" y="4529546"/>
            <a:ext cx="112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Values[3</a:t>
            </a:r>
            <a:r>
              <a:rPr lang="en-US" dirty="0" smtClean="0"/>
              <a:t>]</a:t>
            </a:r>
            <a:endParaRPr lang="ru-RU" dirty="0"/>
          </a:p>
        </p:txBody>
      </p:sp>
      <p:sp>
        <p:nvSpPr>
          <p:cNvPr id="80" name="TextBox 79"/>
          <p:cNvSpPr txBox="1"/>
          <p:nvPr/>
        </p:nvSpPr>
        <p:spPr>
          <a:xfrm rot="1785009">
            <a:off x="9090515" y="4104078"/>
            <a:ext cx="112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Values[2</a:t>
            </a:r>
            <a:r>
              <a:rPr lang="en-US" dirty="0" smtClean="0"/>
              <a:t>]</a:t>
            </a:r>
            <a:endParaRPr lang="ru-RU" dirty="0"/>
          </a:p>
        </p:txBody>
      </p:sp>
      <p:sp>
        <p:nvSpPr>
          <p:cNvPr id="81" name="TextBox 80"/>
          <p:cNvSpPr txBox="1"/>
          <p:nvPr/>
        </p:nvSpPr>
        <p:spPr>
          <a:xfrm rot="20297630">
            <a:off x="7319340" y="4016047"/>
            <a:ext cx="112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Values[5</a:t>
            </a:r>
            <a:r>
              <a:rPr lang="en-US" dirty="0" smtClean="0"/>
              <a:t>]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 rot="18297212">
            <a:off x="7772276" y="4519182"/>
            <a:ext cx="112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Values[4</a:t>
            </a:r>
            <a:r>
              <a:rPr lang="en-US" dirty="0" smtClean="0"/>
              <a:t>]</a:t>
            </a:r>
            <a:endParaRPr lang="ru-RU" dirty="0"/>
          </a:p>
        </p:txBody>
      </p:sp>
      <p:sp>
        <p:nvSpPr>
          <p:cNvPr id="83" name="TextBox 82"/>
          <p:cNvSpPr txBox="1"/>
          <p:nvPr/>
        </p:nvSpPr>
        <p:spPr>
          <a:xfrm rot="660837">
            <a:off x="7290231" y="3274585"/>
            <a:ext cx="112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Values[6</a:t>
            </a:r>
            <a:r>
              <a:rPr lang="en-US" dirty="0" smtClean="0"/>
              <a:t>]</a:t>
            </a:r>
            <a:endParaRPr lang="ru-RU" dirty="0"/>
          </a:p>
        </p:txBody>
      </p:sp>
      <p:sp>
        <p:nvSpPr>
          <p:cNvPr id="84" name="TextBox 83"/>
          <p:cNvSpPr txBox="1"/>
          <p:nvPr/>
        </p:nvSpPr>
        <p:spPr>
          <a:xfrm rot="3869421">
            <a:off x="7868280" y="2759100"/>
            <a:ext cx="112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Values[7</a:t>
            </a:r>
            <a:r>
              <a:rPr lang="en-US" dirty="0" smtClean="0"/>
              <a:t>]</a:t>
            </a:r>
            <a:endParaRPr lang="ru-RU" dirty="0"/>
          </a:p>
        </p:txBody>
      </p:sp>
      <p:sp>
        <p:nvSpPr>
          <p:cNvPr id="85" name="Circular Arrow 84"/>
          <p:cNvSpPr/>
          <p:nvPr/>
        </p:nvSpPr>
        <p:spPr>
          <a:xfrm rot="17375239">
            <a:off x="6859848" y="1949806"/>
            <a:ext cx="3662292" cy="3678466"/>
          </a:xfrm>
          <a:prstGeom prst="circularArrow">
            <a:avLst>
              <a:gd name="adj1" fmla="val 4375"/>
              <a:gd name="adj2" fmla="val 484542"/>
              <a:gd name="adj3" fmla="val 18798077"/>
              <a:gd name="adj4" fmla="val 13740833"/>
              <a:gd name="adj5" fmla="val 43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318730" y="5506768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Capacity = 8</a:t>
            </a:r>
            <a:endParaRPr lang="ru-RU" dirty="0"/>
          </a:p>
        </p:txBody>
      </p:sp>
      <p:sp>
        <p:nvSpPr>
          <p:cNvPr id="87" name="TextBox 27"/>
          <p:cNvSpPr txBox="1">
            <a:spLocks noChangeArrowheads="1"/>
          </p:cNvSpPr>
          <p:nvPr/>
        </p:nvSpPr>
        <p:spPr bwMode="auto">
          <a:xfrm>
            <a:off x="6311948" y="4917295"/>
            <a:ext cx="15720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alibri" pitchFamily="34" charset="0"/>
              </a:rPr>
              <a:t>Dequeue</a:t>
            </a:r>
            <a:r>
              <a:rPr lang="en-US" sz="2000" dirty="0" smtClean="0">
                <a:latin typeface="Calibri" pitchFamily="34" charset="0"/>
              </a:rPr>
              <a:t>(…)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88" name="TextBox 29"/>
          <p:cNvSpPr txBox="1">
            <a:spLocks noChangeArrowheads="1"/>
          </p:cNvSpPr>
          <p:nvPr/>
        </p:nvSpPr>
        <p:spPr bwMode="auto">
          <a:xfrm>
            <a:off x="9134977" y="1742206"/>
            <a:ext cx="14542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err="1" smtClean="0">
                <a:latin typeface="Calibri" pitchFamily="34" charset="0"/>
              </a:rPr>
              <a:t>Enqueue</a:t>
            </a:r>
            <a:r>
              <a:rPr lang="en-US" sz="2000" dirty="0" smtClean="0">
                <a:latin typeface="Calibri" pitchFamily="34" charset="0"/>
              </a:rPr>
              <a:t>(…)</a:t>
            </a:r>
            <a:endParaRPr lang="ru-RU" sz="2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32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через циклический буфер</a:t>
            </a:r>
            <a:endParaRPr lang="ru-RU" dirty="0"/>
          </a:p>
        </p:txBody>
      </p:sp>
      <p:sp>
        <p:nvSpPr>
          <p:cNvPr id="81921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MakeQueue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capacity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queue;</a:t>
            </a:r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queue-&gt;Values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malloc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sizeof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(TValue) * size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queue-&gt;Begin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queue-&gt;End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= 0;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queue-&gt;Capacity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capacity;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queue;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Enqueue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* queue,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TValue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endParaRPr lang="fr-FR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ueue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</a:t>
            </a:r>
            <a:r>
              <a:rPr lang="ru-RU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alue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[q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ueue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= a;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++queue-&gt;End;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queue-&gt;End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%=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queue-&gt;Capacity;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TValue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* queue)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buNone/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TValue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value 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endParaRPr lang="fr-FR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queue-&gt;Values[q-&gt;Begin];</a:t>
            </a:r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++queue-&gt;Begin;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queue-&gt;Begin %= queue-&gt;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Capacity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value;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DestroyQueue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*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free(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-&gt;Values);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queue)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queue-&gt;Begin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==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queue-&gt;End;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Очередь</a:t>
            </a:r>
          </a:p>
          <a:p>
            <a:pPr lvl="1"/>
            <a:r>
              <a:rPr lang="ru-RU" dirty="0" smtClean="0"/>
              <a:t>Реализаци</a:t>
            </a:r>
            <a:r>
              <a:rPr lang="ru-RU" dirty="0" smtClean="0"/>
              <a:t>и через список, </a:t>
            </a:r>
            <a:r>
              <a:rPr lang="ru-RU" dirty="0" smtClean="0"/>
              <a:t>циклический буфер, и два стека</a:t>
            </a:r>
            <a:endParaRPr lang="ru-RU" dirty="0" smtClean="0"/>
          </a:p>
          <a:p>
            <a:r>
              <a:rPr lang="ru-RU" dirty="0" err="1" smtClean="0"/>
              <a:t>Дэк</a:t>
            </a:r>
            <a:endParaRPr lang="ru-RU" dirty="0" smtClean="0"/>
          </a:p>
          <a:p>
            <a:pPr lvl="1"/>
            <a:r>
              <a:rPr lang="ru-RU" dirty="0" smtClean="0"/>
              <a:t>Реализация </a:t>
            </a:r>
            <a:r>
              <a:rPr lang="ru-RU" dirty="0"/>
              <a:t>через </a:t>
            </a:r>
            <a:r>
              <a:rPr lang="ru-RU" dirty="0" smtClean="0"/>
              <a:t>двусвязный список</a:t>
            </a:r>
            <a:endParaRPr lang="ru-RU" dirty="0" smtClean="0"/>
          </a:p>
          <a:p>
            <a:r>
              <a:rPr lang="ru-RU" dirty="0" smtClean="0"/>
              <a:t>Графы</a:t>
            </a:r>
            <a:endParaRPr lang="ru-RU" dirty="0" smtClean="0"/>
          </a:p>
          <a:p>
            <a:pPr lvl="1"/>
            <a:r>
              <a:rPr lang="ru-RU" dirty="0" smtClean="0"/>
              <a:t>Определения</a:t>
            </a:r>
          </a:p>
          <a:p>
            <a:pPr lvl="1"/>
            <a:r>
              <a:rPr lang="ru-RU" dirty="0" smtClean="0"/>
              <a:t>Простые с</a:t>
            </a:r>
            <a:r>
              <a:rPr lang="ru-RU" dirty="0" smtClean="0"/>
              <a:t>пособы хранения в памяти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692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через циклический буфер</a:t>
            </a:r>
            <a:endParaRPr lang="ru-RU" dirty="0"/>
          </a:p>
        </p:txBody>
      </p:sp>
      <p:sp>
        <p:nvSpPr>
          <p:cNvPr id="81921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capacity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fr-FR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-&gt;Values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size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-&gt;Begin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-&gt;End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0;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-&gt;Capacity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capacity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queue;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Enqueue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* queue,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TValue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endParaRPr lang="fr-FR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ueue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</a:t>
            </a:r>
            <a:r>
              <a:rPr lang="ru-RU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alue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[q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ueue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= a;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++queue-&gt;End;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queue-&gt;End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%=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queue-&gt;Capacity;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TValue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* queue)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buNone/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TValue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value 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endParaRPr lang="fr-FR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queue-&gt;Values[q-&gt;Begin];</a:t>
            </a:r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++queue-&gt;Begin;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queue-&gt;Begin %= queue-&gt;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Capacity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value;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DestroyQueue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*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free(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-&gt;Values);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queue)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queue-&gt;Begin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==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queue-&gt;End;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56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через циклический буфер</a:t>
            </a:r>
            <a:endParaRPr lang="ru-RU" dirty="0"/>
          </a:p>
        </p:txBody>
      </p:sp>
      <p:sp>
        <p:nvSpPr>
          <p:cNvPr id="81921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capacity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fr-FR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-&gt;Values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size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-&gt;Begin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-&gt;End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0;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-&gt;Capacity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capacity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queue;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Enqueue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* queue,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TValue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endParaRPr lang="fr-FR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ueue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</a:t>
            </a:r>
            <a:r>
              <a:rPr lang="ru-RU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alue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[q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ueue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= a;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++queue-&gt;End;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queue-&gt;End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%=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queue-&gt;Capacity;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TValue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* queue)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buNone/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TValue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value 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endParaRPr lang="fr-FR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queue-&gt;Values[q-&gt;Begin];</a:t>
            </a:r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++queue-&gt;Begin;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queue-&gt;Begin %= queue-&gt;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Capacity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value;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DestroyQueue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free(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-&gt;Values);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queue)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queue-&gt;Begin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==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queue-&gt;End;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48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через циклический буфер</a:t>
            </a:r>
            <a:endParaRPr lang="ru-RU" dirty="0"/>
          </a:p>
        </p:txBody>
      </p:sp>
      <p:sp>
        <p:nvSpPr>
          <p:cNvPr id="81921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capacity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fr-FR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-&gt;Values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size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-&gt;Begin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-&gt;End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0;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-&gt;Capacity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capacity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queue;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fr-FR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fr-FR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endParaRPr lang="fr-FR" sz="2400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24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ueue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</a:t>
            </a:r>
            <a:r>
              <a:rPr lang="ru-RU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ru-RU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24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ueue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End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sz="24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-&gt;End;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-&gt;End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%=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-&gt;Capacity;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TValue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* queue)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buNone/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TValue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value 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endParaRPr lang="fr-FR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queue-&gt;Values[q-&gt;Begin];</a:t>
            </a:r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++queue-&gt;Begin;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queue-&gt;Begin %= queue-&gt;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Capacity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value;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DestroyQueue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free(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-&gt;Values);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queue)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queue-&gt;Begin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==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queue-&gt;End;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321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через циклический буфер</a:t>
            </a:r>
            <a:endParaRPr lang="ru-RU" dirty="0"/>
          </a:p>
        </p:txBody>
      </p:sp>
      <p:sp>
        <p:nvSpPr>
          <p:cNvPr id="81921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capacity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fr-FR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-&gt;Values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size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-&gt;Begin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-&gt;End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0;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-&gt;Capacity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capacity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queue;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fr-FR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fr-FR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endParaRPr lang="fr-FR" sz="2400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24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ueue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</a:t>
            </a:r>
            <a:r>
              <a:rPr lang="ru-RU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ru-RU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24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ueue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End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sz="24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-&gt;End;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-&gt;End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%=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-&gt;Capacity;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buNone/>
            </a:pP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endParaRPr lang="fr-FR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-&gt;Values[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-&gt;Begin];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-&gt;Begin;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 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-&gt;Begin %=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Capacity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value;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DestroyQueue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free(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-&gt;Values);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queue)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queue-&gt;Begin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==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queue-&gt;End;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767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через циклический буфер</a:t>
            </a:r>
            <a:endParaRPr lang="ru-RU" dirty="0"/>
          </a:p>
        </p:txBody>
      </p:sp>
      <p:sp>
        <p:nvSpPr>
          <p:cNvPr id="81921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capacity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fr-FR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-&gt;Values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size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-&gt;Begin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-&gt;End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0;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-&gt;Capacity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capacity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queue;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fr-FR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fr-FR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endParaRPr lang="fr-FR" sz="2400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24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ueue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</a:t>
            </a:r>
            <a:r>
              <a:rPr lang="ru-RU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ru-RU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24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ueue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End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sz="24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-&gt;End;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-&gt;End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%=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-&gt;Capacity;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buNone/>
            </a:pP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endParaRPr lang="fr-FR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-&gt;Values[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-&gt;Begin];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-&gt;Begin;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 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-&gt;Begin %=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Capacity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value;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DestroyQueue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free(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-&gt;Values);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-&gt;Begin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==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-&gt;End;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736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</a:t>
            </a:r>
            <a:r>
              <a:rPr lang="ru-RU" dirty="0" smtClean="0"/>
              <a:t>через два стека</a:t>
            </a:r>
            <a:endParaRPr lang="ru-RU" dirty="0"/>
          </a:p>
        </p:txBody>
      </p:sp>
      <p:sp>
        <p:nvSpPr>
          <p:cNvPr id="79874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InValues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TStack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OutValues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8" name="TextBox 29"/>
          <p:cNvSpPr txBox="1">
            <a:spLocks noChangeArrowheads="1"/>
          </p:cNvSpPr>
          <p:nvPr/>
        </p:nvSpPr>
        <p:spPr bwMode="auto">
          <a:xfrm>
            <a:off x="6231043" y="2575148"/>
            <a:ext cx="162897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Enqueue</a:t>
            </a:r>
            <a:r>
              <a:rPr lang="en-US" dirty="0" smtClean="0">
                <a:latin typeface="Calibri" pitchFamily="34" charset="0"/>
              </a:rPr>
              <a:t>(…)</a:t>
            </a:r>
          </a:p>
          <a:p>
            <a:r>
              <a:rPr lang="en-US" dirty="0">
                <a:solidFill>
                  <a:prstClr val="black"/>
                </a:solidFill>
                <a:latin typeface="Calibri"/>
              </a:rPr>
              <a:t>Push(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InValues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);</a:t>
            </a:r>
            <a:endParaRPr lang="ru-RU" dirty="0">
              <a:latin typeface="Calibri" pitchFamily="34" charset="0"/>
            </a:endParaRPr>
          </a:p>
        </p:txBody>
      </p:sp>
      <p:grpSp>
        <p:nvGrpSpPr>
          <p:cNvPr id="30" name="Группа 19"/>
          <p:cNvGrpSpPr/>
          <p:nvPr/>
        </p:nvGrpSpPr>
        <p:grpSpPr>
          <a:xfrm>
            <a:off x="6197601" y="1762546"/>
            <a:ext cx="5384800" cy="762743"/>
            <a:chOff x="1952698" y="3594945"/>
            <a:chExt cx="4046756" cy="762743"/>
          </a:xfrm>
        </p:grpSpPr>
        <p:sp>
          <p:nvSpPr>
            <p:cNvPr id="31" name="Прямоугольник 3"/>
            <p:cNvSpPr/>
            <p:nvPr/>
          </p:nvSpPr>
          <p:spPr>
            <a:xfrm>
              <a:off x="1993612" y="4022955"/>
              <a:ext cx="549458" cy="334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3" name="Прямоугольник 4"/>
            <p:cNvSpPr/>
            <p:nvPr/>
          </p:nvSpPr>
          <p:spPr>
            <a:xfrm>
              <a:off x="5449996" y="4022955"/>
              <a:ext cx="549458" cy="334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4" name="Прямоугольник 5"/>
            <p:cNvSpPr/>
            <p:nvPr/>
          </p:nvSpPr>
          <p:spPr>
            <a:xfrm>
              <a:off x="2857708" y="4022955"/>
              <a:ext cx="549458" cy="334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5" name="Прямоугольник 6"/>
            <p:cNvSpPr/>
            <p:nvPr/>
          </p:nvSpPr>
          <p:spPr>
            <a:xfrm>
              <a:off x="3721804" y="4022955"/>
              <a:ext cx="549457" cy="334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6" name="Прямоугольник 7"/>
            <p:cNvSpPr/>
            <p:nvPr/>
          </p:nvSpPr>
          <p:spPr>
            <a:xfrm>
              <a:off x="4585899" y="4022955"/>
              <a:ext cx="549458" cy="334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37" name="Прямая со стрелкой 9"/>
            <p:cNvCxnSpPr>
              <a:stCxn id="31" idx="3"/>
              <a:endCxn id="34" idx="1"/>
            </p:cNvCxnSpPr>
            <p:nvPr/>
          </p:nvCxnSpPr>
          <p:spPr>
            <a:xfrm>
              <a:off x="2543070" y="4190322"/>
              <a:ext cx="314638" cy="0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11"/>
            <p:cNvCxnSpPr>
              <a:stCxn id="34" idx="3"/>
              <a:endCxn id="35" idx="1"/>
            </p:cNvCxnSpPr>
            <p:nvPr/>
          </p:nvCxnSpPr>
          <p:spPr>
            <a:xfrm>
              <a:off x="3407166" y="4190322"/>
              <a:ext cx="314638" cy="0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14"/>
            <p:cNvCxnSpPr>
              <a:stCxn id="36" idx="3"/>
              <a:endCxn id="33" idx="1"/>
            </p:cNvCxnSpPr>
            <p:nvPr/>
          </p:nvCxnSpPr>
          <p:spPr>
            <a:xfrm>
              <a:off x="5135357" y="4190322"/>
              <a:ext cx="314639" cy="0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15"/>
            <p:cNvCxnSpPr>
              <a:stCxn id="35" idx="3"/>
              <a:endCxn id="36" idx="1"/>
            </p:cNvCxnSpPr>
            <p:nvPr/>
          </p:nvCxnSpPr>
          <p:spPr>
            <a:xfrm>
              <a:off x="4271261" y="4190322"/>
              <a:ext cx="314638" cy="0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20"/>
            <p:cNvSpPr txBox="1">
              <a:spLocks noChangeArrowheads="1"/>
            </p:cNvSpPr>
            <p:nvPr/>
          </p:nvSpPr>
          <p:spPr bwMode="auto">
            <a:xfrm>
              <a:off x="1952698" y="3594945"/>
              <a:ext cx="97334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latin typeface="Calibri" pitchFamily="34" charset="0"/>
                </a:rPr>
                <a:t>InValues</a:t>
              </a:r>
              <a:endParaRPr lang="ru-RU" dirty="0">
                <a:latin typeface="Calibri" pitchFamily="34" charset="0"/>
              </a:endParaRPr>
            </a:p>
          </p:txBody>
        </p:sp>
      </p:grpSp>
      <p:grpSp>
        <p:nvGrpSpPr>
          <p:cNvPr id="56" name="Группа 19"/>
          <p:cNvGrpSpPr/>
          <p:nvPr/>
        </p:nvGrpSpPr>
        <p:grpSpPr>
          <a:xfrm>
            <a:off x="6197599" y="3705265"/>
            <a:ext cx="5384801" cy="780912"/>
            <a:chOff x="1955123" y="3576776"/>
            <a:chExt cx="4044331" cy="780912"/>
          </a:xfrm>
        </p:grpSpPr>
        <p:sp>
          <p:nvSpPr>
            <p:cNvPr id="57" name="Прямоугольник 3"/>
            <p:cNvSpPr/>
            <p:nvPr/>
          </p:nvSpPr>
          <p:spPr>
            <a:xfrm>
              <a:off x="1993612" y="4022955"/>
              <a:ext cx="549458" cy="334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8" name="Прямоугольник 4"/>
            <p:cNvSpPr/>
            <p:nvPr/>
          </p:nvSpPr>
          <p:spPr>
            <a:xfrm>
              <a:off x="5449996" y="4022955"/>
              <a:ext cx="549458" cy="334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9" name="Прямоугольник 5"/>
            <p:cNvSpPr/>
            <p:nvPr/>
          </p:nvSpPr>
          <p:spPr>
            <a:xfrm>
              <a:off x="2857708" y="4022955"/>
              <a:ext cx="549458" cy="334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0" name="Прямоугольник 6"/>
            <p:cNvSpPr/>
            <p:nvPr/>
          </p:nvSpPr>
          <p:spPr>
            <a:xfrm>
              <a:off x="3721804" y="4022955"/>
              <a:ext cx="549457" cy="334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1" name="Прямоугольник 7"/>
            <p:cNvSpPr/>
            <p:nvPr/>
          </p:nvSpPr>
          <p:spPr>
            <a:xfrm>
              <a:off x="4585899" y="4022955"/>
              <a:ext cx="549458" cy="334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62" name="Прямая со стрелкой 9"/>
            <p:cNvCxnSpPr>
              <a:stCxn id="57" idx="3"/>
              <a:endCxn id="59" idx="1"/>
            </p:cNvCxnSpPr>
            <p:nvPr/>
          </p:nvCxnSpPr>
          <p:spPr>
            <a:xfrm>
              <a:off x="2543070" y="4190322"/>
              <a:ext cx="314638" cy="0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 стрелкой 11"/>
            <p:cNvCxnSpPr>
              <a:stCxn id="59" idx="3"/>
              <a:endCxn id="60" idx="1"/>
            </p:cNvCxnSpPr>
            <p:nvPr/>
          </p:nvCxnSpPr>
          <p:spPr>
            <a:xfrm>
              <a:off x="3407166" y="4190322"/>
              <a:ext cx="314638" cy="0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 стрелкой 14"/>
            <p:cNvCxnSpPr>
              <a:stCxn id="61" idx="3"/>
              <a:endCxn id="58" idx="1"/>
            </p:cNvCxnSpPr>
            <p:nvPr/>
          </p:nvCxnSpPr>
          <p:spPr>
            <a:xfrm>
              <a:off x="5135357" y="4190322"/>
              <a:ext cx="314639" cy="0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 стрелкой 15"/>
            <p:cNvCxnSpPr>
              <a:stCxn id="60" idx="3"/>
              <a:endCxn id="61" idx="1"/>
            </p:cNvCxnSpPr>
            <p:nvPr/>
          </p:nvCxnSpPr>
          <p:spPr>
            <a:xfrm>
              <a:off x="4271261" y="4190322"/>
              <a:ext cx="314638" cy="0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20"/>
            <p:cNvSpPr txBox="1">
              <a:spLocks noChangeArrowheads="1"/>
            </p:cNvSpPr>
            <p:nvPr/>
          </p:nvSpPr>
          <p:spPr bwMode="auto">
            <a:xfrm>
              <a:off x="1955123" y="3576776"/>
              <a:ext cx="114486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latin typeface="Calibri" pitchFamily="34" charset="0"/>
                </a:rPr>
                <a:t>OutValues</a:t>
              </a:r>
              <a:endParaRPr lang="ru-RU" dirty="0">
                <a:latin typeface="Calibri" pitchFamily="34" charset="0"/>
              </a:endParaRPr>
            </a:p>
          </p:txBody>
        </p:sp>
      </p:grpSp>
      <p:sp>
        <p:nvSpPr>
          <p:cNvPr id="67" name="TextBox 27"/>
          <p:cNvSpPr txBox="1">
            <a:spLocks noChangeArrowheads="1"/>
          </p:cNvSpPr>
          <p:nvPr/>
        </p:nvSpPr>
        <p:spPr bwMode="auto">
          <a:xfrm>
            <a:off x="6231043" y="4615968"/>
            <a:ext cx="346928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Dequeue</a:t>
            </a:r>
            <a:r>
              <a:rPr lang="en-US" dirty="0" smtClean="0">
                <a:latin typeface="Calibri" pitchFamily="34" charset="0"/>
              </a:rPr>
              <a:t>(…)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Calibri"/>
              </a:rPr>
              <a:t>if (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IsEmpty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OutValues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)) {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OutValues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= Reverse(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InValues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);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Calibri"/>
              </a:rPr>
              <a:t>}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Calibri"/>
              </a:rPr>
              <a:t>Pop(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OutValues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);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3352" y="1417638"/>
            <a:ext cx="11593288" cy="4891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390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</a:t>
            </a:r>
            <a:r>
              <a:rPr lang="ru-RU" dirty="0" smtClean="0"/>
              <a:t>через два стека</a:t>
            </a:r>
            <a:endParaRPr lang="ru-RU" dirty="0"/>
          </a:p>
        </p:txBody>
      </p:sp>
      <p:sp>
        <p:nvSpPr>
          <p:cNvPr id="79874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InValues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TStack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OutValues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8" name="TextBox 29"/>
          <p:cNvSpPr txBox="1">
            <a:spLocks noChangeArrowheads="1"/>
          </p:cNvSpPr>
          <p:nvPr/>
        </p:nvSpPr>
        <p:spPr bwMode="auto">
          <a:xfrm>
            <a:off x="6231043" y="2575148"/>
            <a:ext cx="162897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Enqueue</a:t>
            </a:r>
            <a:r>
              <a:rPr lang="en-US" dirty="0" smtClean="0">
                <a:latin typeface="Calibri" pitchFamily="34" charset="0"/>
              </a:rPr>
              <a:t>(…)</a:t>
            </a:r>
          </a:p>
          <a:p>
            <a:r>
              <a:rPr lang="en-US" dirty="0">
                <a:solidFill>
                  <a:prstClr val="black"/>
                </a:solidFill>
                <a:latin typeface="Calibri"/>
              </a:rPr>
              <a:t>Push(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InValues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);</a:t>
            </a:r>
            <a:endParaRPr lang="ru-RU" dirty="0">
              <a:latin typeface="Calibri" pitchFamily="34" charset="0"/>
            </a:endParaRPr>
          </a:p>
        </p:txBody>
      </p:sp>
      <p:grpSp>
        <p:nvGrpSpPr>
          <p:cNvPr id="30" name="Группа 19"/>
          <p:cNvGrpSpPr/>
          <p:nvPr/>
        </p:nvGrpSpPr>
        <p:grpSpPr>
          <a:xfrm>
            <a:off x="6197601" y="1762546"/>
            <a:ext cx="5384800" cy="762743"/>
            <a:chOff x="1952698" y="3594945"/>
            <a:chExt cx="4046756" cy="762743"/>
          </a:xfrm>
        </p:grpSpPr>
        <p:sp>
          <p:nvSpPr>
            <p:cNvPr id="31" name="Прямоугольник 3"/>
            <p:cNvSpPr/>
            <p:nvPr/>
          </p:nvSpPr>
          <p:spPr>
            <a:xfrm>
              <a:off x="1993612" y="4022955"/>
              <a:ext cx="549458" cy="334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3" name="Прямоугольник 4"/>
            <p:cNvSpPr/>
            <p:nvPr/>
          </p:nvSpPr>
          <p:spPr>
            <a:xfrm>
              <a:off x="5449996" y="4022955"/>
              <a:ext cx="549458" cy="334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4" name="Прямоугольник 5"/>
            <p:cNvSpPr/>
            <p:nvPr/>
          </p:nvSpPr>
          <p:spPr>
            <a:xfrm>
              <a:off x="2857708" y="4022955"/>
              <a:ext cx="549458" cy="334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5" name="Прямоугольник 6"/>
            <p:cNvSpPr/>
            <p:nvPr/>
          </p:nvSpPr>
          <p:spPr>
            <a:xfrm>
              <a:off x="3721804" y="4022955"/>
              <a:ext cx="549457" cy="334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6" name="Прямоугольник 7"/>
            <p:cNvSpPr/>
            <p:nvPr/>
          </p:nvSpPr>
          <p:spPr>
            <a:xfrm>
              <a:off x="4585899" y="4022955"/>
              <a:ext cx="549458" cy="334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37" name="Прямая со стрелкой 9"/>
            <p:cNvCxnSpPr>
              <a:stCxn id="31" idx="3"/>
              <a:endCxn id="34" idx="1"/>
            </p:cNvCxnSpPr>
            <p:nvPr/>
          </p:nvCxnSpPr>
          <p:spPr>
            <a:xfrm>
              <a:off x="2543070" y="4190322"/>
              <a:ext cx="314638" cy="0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11"/>
            <p:cNvCxnSpPr>
              <a:stCxn id="34" idx="3"/>
              <a:endCxn id="35" idx="1"/>
            </p:cNvCxnSpPr>
            <p:nvPr/>
          </p:nvCxnSpPr>
          <p:spPr>
            <a:xfrm>
              <a:off x="3407166" y="4190322"/>
              <a:ext cx="314638" cy="0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14"/>
            <p:cNvCxnSpPr>
              <a:stCxn id="36" idx="3"/>
              <a:endCxn id="33" idx="1"/>
            </p:cNvCxnSpPr>
            <p:nvPr/>
          </p:nvCxnSpPr>
          <p:spPr>
            <a:xfrm>
              <a:off x="5135357" y="4190322"/>
              <a:ext cx="314639" cy="0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15"/>
            <p:cNvCxnSpPr>
              <a:stCxn id="35" idx="3"/>
              <a:endCxn id="36" idx="1"/>
            </p:cNvCxnSpPr>
            <p:nvPr/>
          </p:nvCxnSpPr>
          <p:spPr>
            <a:xfrm>
              <a:off x="4271261" y="4190322"/>
              <a:ext cx="314638" cy="0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20"/>
            <p:cNvSpPr txBox="1">
              <a:spLocks noChangeArrowheads="1"/>
            </p:cNvSpPr>
            <p:nvPr/>
          </p:nvSpPr>
          <p:spPr bwMode="auto">
            <a:xfrm>
              <a:off x="1952698" y="3594945"/>
              <a:ext cx="97334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latin typeface="Calibri" pitchFamily="34" charset="0"/>
                </a:rPr>
                <a:t>InValues</a:t>
              </a:r>
              <a:endParaRPr lang="ru-RU" dirty="0">
                <a:latin typeface="Calibri" pitchFamily="34" charset="0"/>
              </a:endParaRPr>
            </a:p>
          </p:txBody>
        </p:sp>
      </p:grpSp>
      <p:grpSp>
        <p:nvGrpSpPr>
          <p:cNvPr id="56" name="Группа 19"/>
          <p:cNvGrpSpPr/>
          <p:nvPr/>
        </p:nvGrpSpPr>
        <p:grpSpPr>
          <a:xfrm>
            <a:off x="6197599" y="3705265"/>
            <a:ext cx="5384801" cy="780912"/>
            <a:chOff x="1955123" y="3576776"/>
            <a:chExt cx="4044331" cy="780912"/>
          </a:xfrm>
        </p:grpSpPr>
        <p:sp>
          <p:nvSpPr>
            <p:cNvPr id="57" name="Прямоугольник 3"/>
            <p:cNvSpPr/>
            <p:nvPr/>
          </p:nvSpPr>
          <p:spPr>
            <a:xfrm>
              <a:off x="1993612" y="4022955"/>
              <a:ext cx="549458" cy="334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8" name="Прямоугольник 4"/>
            <p:cNvSpPr/>
            <p:nvPr/>
          </p:nvSpPr>
          <p:spPr>
            <a:xfrm>
              <a:off x="5449996" y="4022955"/>
              <a:ext cx="549458" cy="334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9" name="Прямоугольник 5"/>
            <p:cNvSpPr/>
            <p:nvPr/>
          </p:nvSpPr>
          <p:spPr>
            <a:xfrm>
              <a:off x="2857708" y="4022955"/>
              <a:ext cx="549458" cy="334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0" name="Прямоугольник 6"/>
            <p:cNvSpPr/>
            <p:nvPr/>
          </p:nvSpPr>
          <p:spPr>
            <a:xfrm>
              <a:off x="3721804" y="4022955"/>
              <a:ext cx="549457" cy="334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1" name="Прямоугольник 7"/>
            <p:cNvSpPr/>
            <p:nvPr/>
          </p:nvSpPr>
          <p:spPr>
            <a:xfrm>
              <a:off x="4585899" y="4022955"/>
              <a:ext cx="549458" cy="334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62" name="Прямая со стрелкой 9"/>
            <p:cNvCxnSpPr>
              <a:stCxn id="57" idx="3"/>
              <a:endCxn id="59" idx="1"/>
            </p:cNvCxnSpPr>
            <p:nvPr/>
          </p:nvCxnSpPr>
          <p:spPr>
            <a:xfrm>
              <a:off x="2543070" y="4190322"/>
              <a:ext cx="314638" cy="0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 стрелкой 11"/>
            <p:cNvCxnSpPr>
              <a:stCxn id="59" idx="3"/>
              <a:endCxn id="60" idx="1"/>
            </p:cNvCxnSpPr>
            <p:nvPr/>
          </p:nvCxnSpPr>
          <p:spPr>
            <a:xfrm>
              <a:off x="3407166" y="4190322"/>
              <a:ext cx="314638" cy="0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 стрелкой 14"/>
            <p:cNvCxnSpPr>
              <a:stCxn id="61" idx="3"/>
              <a:endCxn id="58" idx="1"/>
            </p:cNvCxnSpPr>
            <p:nvPr/>
          </p:nvCxnSpPr>
          <p:spPr>
            <a:xfrm>
              <a:off x="5135357" y="4190322"/>
              <a:ext cx="314639" cy="0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 стрелкой 15"/>
            <p:cNvCxnSpPr>
              <a:stCxn id="60" idx="3"/>
              <a:endCxn id="61" idx="1"/>
            </p:cNvCxnSpPr>
            <p:nvPr/>
          </p:nvCxnSpPr>
          <p:spPr>
            <a:xfrm>
              <a:off x="4271261" y="4190322"/>
              <a:ext cx="314638" cy="0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20"/>
            <p:cNvSpPr txBox="1">
              <a:spLocks noChangeArrowheads="1"/>
            </p:cNvSpPr>
            <p:nvPr/>
          </p:nvSpPr>
          <p:spPr bwMode="auto">
            <a:xfrm>
              <a:off x="1955123" y="3576776"/>
              <a:ext cx="114486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latin typeface="Calibri" pitchFamily="34" charset="0"/>
                </a:rPr>
                <a:t>OutValues</a:t>
              </a:r>
              <a:endParaRPr lang="ru-RU" dirty="0">
                <a:latin typeface="Calibri" pitchFamily="34" charset="0"/>
              </a:endParaRPr>
            </a:p>
          </p:txBody>
        </p:sp>
      </p:grpSp>
      <p:sp>
        <p:nvSpPr>
          <p:cNvPr id="67" name="TextBox 27"/>
          <p:cNvSpPr txBox="1">
            <a:spLocks noChangeArrowheads="1"/>
          </p:cNvSpPr>
          <p:nvPr/>
        </p:nvSpPr>
        <p:spPr bwMode="auto">
          <a:xfrm>
            <a:off x="6231043" y="4615968"/>
            <a:ext cx="346928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Dequeue</a:t>
            </a:r>
            <a:r>
              <a:rPr lang="en-US" dirty="0" smtClean="0">
                <a:latin typeface="Calibri" pitchFamily="34" charset="0"/>
              </a:rPr>
              <a:t>(…)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Calibri"/>
              </a:rPr>
              <a:t>if (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IsEmpty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OutValues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)) {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OutValues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= Reverse(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InValues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);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Calibri"/>
              </a:rPr>
              <a:t>}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Calibri"/>
              </a:rPr>
              <a:t>Pop(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OutValues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);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3352" y="1417638"/>
            <a:ext cx="5566569" cy="4891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643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</a:t>
            </a:r>
            <a:r>
              <a:rPr lang="ru-RU" dirty="0" smtClean="0"/>
              <a:t>через два стека</a:t>
            </a:r>
            <a:endParaRPr lang="ru-RU" dirty="0"/>
          </a:p>
        </p:txBody>
      </p:sp>
      <p:sp>
        <p:nvSpPr>
          <p:cNvPr id="79874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InValues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TStack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OutValues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8" name="TextBox 29"/>
          <p:cNvSpPr txBox="1">
            <a:spLocks noChangeArrowheads="1"/>
          </p:cNvSpPr>
          <p:nvPr/>
        </p:nvSpPr>
        <p:spPr bwMode="auto">
          <a:xfrm>
            <a:off x="6231043" y="2575148"/>
            <a:ext cx="162897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Enqueue</a:t>
            </a:r>
            <a:r>
              <a:rPr lang="en-US" dirty="0" smtClean="0">
                <a:latin typeface="Calibri" pitchFamily="34" charset="0"/>
              </a:rPr>
              <a:t>(…)</a:t>
            </a:r>
          </a:p>
          <a:p>
            <a:r>
              <a:rPr lang="en-US" dirty="0">
                <a:solidFill>
                  <a:prstClr val="black"/>
                </a:solidFill>
                <a:latin typeface="Calibri"/>
              </a:rPr>
              <a:t>Push(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InValues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);</a:t>
            </a:r>
            <a:endParaRPr lang="ru-RU" dirty="0">
              <a:latin typeface="Calibri" pitchFamily="34" charset="0"/>
            </a:endParaRPr>
          </a:p>
        </p:txBody>
      </p:sp>
      <p:grpSp>
        <p:nvGrpSpPr>
          <p:cNvPr id="30" name="Группа 19"/>
          <p:cNvGrpSpPr/>
          <p:nvPr/>
        </p:nvGrpSpPr>
        <p:grpSpPr>
          <a:xfrm>
            <a:off x="6197601" y="1762546"/>
            <a:ext cx="5384800" cy="762743"/>
            <a:chOff x="1952698" y="3594945"/>
            <a:chExt cx="4046756" cy="762743"/>
          </a:xfrm>
        </p:grpSpPr>
        <p:sp>
          <p:nvSpPr>
            <p:cNvPr id="31" name="Прямоугольник 3"/>
            <p:cNvSpPr/>
            <p:nvPr/>
          </p:nvSpPr>
          <p:spPr>
            <a:xfrm>
              <a:off x="1993612" y="4022955"/>
              <a:ext cx="549458" cy="334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3" name="Прямоугольник 4"/>
            <p:cNvSpPr/>
            <p:nvPr/>
          </p:nvSpPr>
          <p:spPr>
            <a:xfrm>
              <a:off x="5449996" y="4022955"/>
              <a:ext cx="549458" cy="334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4" name="Прямоугольник 5"/>
            <p:cNvSpPr/>
            <p:nvPr/>
          </p:nvSpPr>
          <p:spPr>
            <a:xfrm>
              <a:off x="2857708" y="4022955"/>
              <a:ext cx="549458" cy="334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5" name="Прямоугольник 6"/>
            <p:cNvSpPr/>
            <p:nvPr/>
          </p:nvSpPr>
          <p:spPr>
            <a:xfrm>
              <a:off x="3721804" y="4022955"/>
              <a:ext cx="549457" cy="334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6" name="Прямоугольник 7"/>
            <p:cNvSpPr/>
            <p:nvPr/>
          </p:nvSpPr>
          <p:spPr>
            <a:xfrm>
              <a:off x="4585899" y="4022955"/>
              <a:ext cx="549458" cy="334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37" name="Прямая со стрелкой 9"/>
            <p:cNvCxnSpPr>
              <a:stCxn id="31" idx="3"/>
              <a:endCxn id="34" idx="1"/>
            </p:cNvCxnSpPr>
            <p:nvPr/>
          </p:nvCxnSpPr>
          <p:spPr>
            <a:xfrm>
              <a:off x="2543070" y="4190322"/>
              <a:ext cx="314638" cy="0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11"/>
            <p:cNvCxnSpPr>
              <a:stCxn id="34" idx="3"/>
              <a:endCxn id="35" idx="1"/>
            </p:cNvCxnSpPr>
            <p:nvPr/>
          </p:nvCxnSpPr>
          <p:spPr>
            <a:xfrm>
              <a:off x="3407166" y="4190322"/>
              <a:ext cx="314638" cy="0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14"/>
            <p:cNvCxnSpPr>
              <a:stCxn id="36" idx="3"/>
              <a:endCxn id="33" idx="1"/>
            </p:cNvCxnSpPr>
            <p:nvPr/>
          </p:nvCxnSpPr>
          <p:spPr>
            <a:xfrm>
              <a:off x="5135357" y="4190322"/>
              <a:ext cx="314639" cy="0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15"/>
            <p:cNvCxnSpPr>
              <a:stCxn id="35" idx="3"/>
              <a:endCxn id="36" idx="1"/>
            </p:cNvCxnSpPr>
            <p:nvPr/>
          </p:nvCxnSpPr>
          <p:spPr>
            <a:xfrm>
              <a:off x="4271261" y="4190322"/>
              <a:ext cx="314638" cy="0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20"/>
            <p:cNvSpPr txBox="1">
              <a:spLocks noChangeArrowheads="1"/>
            </p:cNvSpPr>
            <p:nvPr/>
          </p:nvSpPr>
          <p:spPr bwMode="auto">
            <a:xfrm>
              <a:off x="1952698" y="3594945"/>
              <a:ext cx="97334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latin typeface="Calibri" pitchFamily="34" charset="0"/>
                </a:rPr>
                <a:t>InValues</a:t>
              </a:r>
              <a:endParaRPr lang="ru-RU" dirty="0">
                <a:latin typeface="Calibri" pitchFamily="34" charset="0"/>
              </a:endParaRPr>
            </a:p>
          </p:txBody>
        </p:sp>
      </p:grpSp>
      <p:grpSp>
        <p:nvGrpSpPr>
          <p:cNvPr id="56" name="Группа 19"/>
          <p:cNvGrpSpPr/>
          <p:nvPr/>
        </p:nvGrpSpPr>
        <p:grpSpPr>
          <a:xfrm>
            <a:off x="6197599" y="3705265"/>
            <a:ext cx="5384801" cy="780912"/>
            <a:chOff x="1955123" y="3576776"/>
            <a:chExt cx="4044331" cy="780912"/>
          </a:xfrm>
        </p:grpSpPr>
        <p:sp>
          <p:nvSpPr>
            <p:cNvPr id="57" name="Прямоугольник 3"/>
            <p:cNvSpPr/>
            <p:nvPr/>
          </p:nvSpPr>
          <p:spPr>
            <a:xfrm>
              <a:off x="1993612" y="4022955"/>
              <a:ext cx="549458" cy="334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8" name="Прямоугольник 4"/>
            <p:cNvSpPr/>
            <p:nvPr/>
          </p:nvSpPr>
          <p:spPr>
            <a:xfrm>
              <a:off x="5449996" y="4022955"/>
              <a:ext cx="549458" cy="334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9" name="Прямоугольник 5"/>
            <p:cNvSpPr/>
            <p:nvPr/>
          </p:nvSpPr>
          <p:spPr>
            <a:xfrm>
              <a:off x="2857708" y="4022955"/>
              <a:ext cx="549458" cy="334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0" name="Прямоугольник 6"/>
            <p:cNvSpPr/>
            <p:nvPr/>
          </p:nvSpPr>
          <p:spPr>
            <a:xfrm>
              <a:off x="3721804" y="4022955"/>
              <a:ext cx="549457" cy="334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1" name="Прямоугольник 7"/>
            <p:cNvSpPr/>
            <p:nvPr/>
          </p:nvSpPr>
          <p:spPr>
            <a:xfrm>
              <a:off x="4585899" y="4022955"/>
              <a:ext cx="549458" cy="334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62" name="Прямая со стрелкой 9"/>
            <p:cNvCxnSpPr>
              <a:stCxn id="57" idx="3"/>
              <a:endCxn id="59" idx="1"/>
            </p:cNvCxnSpPr>
            <p:nvPr/>
          </p:nvCxnSpPr>
          <p:spPr>
            <a:xfrm>
              <a:off x="2543070" y="4190322"/>
              <a:ext cx="314638" cy="0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 стрелкой 11"/>
            <p:cNvCxnSpPr>
              <a:stCxn id="59" idx="3"/>
              <a:endCxn id="60" idx="1"/>
            </p:cNvCxnSpPr>
            <p:nvPr/>
          </p:nvCxnSpPr>
          <p:spPr>
            <a:xfrm>
              <a:off x="3407166" y="4190322"/>
              <a:ext cx="314638" cy="0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 стрелкой 14"/>
            <p:cNvCxnSpPr>
              <a:stCxn id="61" idx="3"/>
              <a:endCxn id="58" idx="1"/>
            </p:cNvCxnSpPr>
            <p:nvPr/>
          </p:nvCxnSpPr>
          <p:spPr>
            <a:xfrm>
              <a:off x="5135357" y="4190322"/>
              <a:ext cx="314639" cy="0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 стрелкой 15"/>
            <p:cNvCxnSpPr>
              <a:stCxn id="60" idx="3"/>
              <a:endCxn id="61" idx="1"/>
            </p:cNvCxnSpPr>
            <p:nvPr/>
          </p:nvCxnSpPr>
          <p:spPr>
            <a:xfrm>
              <a:off x="4271261" y="4190322"/>
              <a:ext cx="314638" cy="0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20"/>
            <p:cNvSpPr txBox="1">
              <a:spLocks noChangeArrowheads="1"/>
            </p:cNvSpPr>
            <p:nvPr/>
          </p:nvSpPr>
          <p:spPr bwMode="auto">
            <a:xfrm>
              <a:off x="1955123" y="3576776"/>
              <a:ext cx="114486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latin typeface="Calibri" pitchFamily="34" charset="0"/>
                </a:rPr>
                <a:t>OutValues</a:t>
              </a:r>
              <a:endParaRPr lang="ru-RU" dirty="0">
                <a:latin typeface="Calibri" pitchFamily="34" charset="0"/>
              </a:endParaRPr>
            </a:p>
          </p:txBody>
        </p:sp>
      </p:grpSp>
      <p:sp>
        <p:nvSpPr>
          <p:cNvPr id="67" name="TextBox 27"/>
          <p:cNvSpPr txBox="1">
            <a:spLocks noChangeArrowheads="1"/>
          </p:cNvSpPr>
          <p:nvPr/>
        </p:nvSpPr>
        <p:spPr bwMode="auto">
          <a:xfrm>
            <a:off x="6231043" y="4615968"/>
            <a:ext cx="346928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Dequeue</a:t>
            </a:r>
            <a:r>
              <a:rPr lang="en-US" dirty="0" smtClean="0">
                <a:latin typeface="Calibri" pitchFamily="34" charset="0"/>
              </a:rPr>
              <a:t>(…)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Calibri"/>
              </a:rPr>
              <a:t>if (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IsEmpty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OutValues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)) {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OutValues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= Reverse(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InValues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);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Calibri"/>
              </a:rPr>
              <a:t>}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Calibri"/>
              </a:rPr>
              <a:t>Pop(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OutValues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);</a:t>
            </a:r>
            <a:endParaRPr lang="ru-RU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98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через </a:t>
            </a:r>
            <a:r>
              <a:rPr lang="ru-RU" dirty="0" smtClean="0"/>
              <a:t>два стека</a:t>
            </a:r>
            <a:endParaRPr lang="ru-RU" dirty="0"/>
          </a:p>
        </p:txBody>
      </p:sp>
      <p:sp>
        <p:nvSpPr>
          <p:cNvPr id="81921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MakeQueue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queue;</a:t>
            </a:r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queue-&gt;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InValues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MakeStack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queue-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OutValues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MakeStack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  <a:endParaRPr lang="ru-RU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Enqueue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* queue, 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TValue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Push(&amp;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InValues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queue) {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(queue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OutValues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&amp;&amp;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(queue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InValues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TValue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* queue) {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if (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OutValues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)) {</a:t>
            </a:r>
          </a:p>
          <a:p>
            <a:pPr marL="0" lvl="0" indent="0">
              <a:buNone/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(!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InValues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)) {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Push(</a:t>
            </a:r>
          </a:p>
          <a:p>
            <a:pPr marL="0" lvl="0" indent="0">
              <a:buNone/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   &amp;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OutValues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    Pop(&amp;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InValues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>
              <a:buNone/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);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}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return Pop(&amp;queue-&gt;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OutValues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DestroyQueue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*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DestroyStack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(&amp;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InValues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DestroyStack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(&amp;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OutValues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37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через </a:t>
            </a:r>
            <a:r>
              <a:rPr lang="ru-RU" dirty="0" smtClean="0"/>
              <a:t>два стека</a:t>
            </a:r>
            <a:endParaRPr lang="ru-RU" dirty="0"/>
          </a:p>
        </p:txBody>
      </p:sp>
      <p:sp>
        <p:nvSpPr>
          <p:cNvPr id="81921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fr-FR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InValues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MakeStack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OutValues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MakeStack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Enqueue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* queue, 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TValue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Push(&amp;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InValues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queue) {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(queue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OutValues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&amp;&amp;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(queue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InValues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TValue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* queue) {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if (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OutValues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)) {</a:t>
            </a:r>
          </a:p>
          <a:p>
            <a:pPr marL="0" lvl="0" indent="0">
              <a:buNone/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(!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InValues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)) {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Push(</a:t>
            </a:r>
          </a:p>
          <a:p>
            <a:pPr marL="0" lvl="0" indent="0">
              <a:buNone/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   &amp;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OutValues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    Pop(&amp;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InValues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>
              <a:buNone/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);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}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return Pop(&amp;queue-&gt;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OutValues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DestroyQueue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*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DestroyStack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(&amp;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InValues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DestroyStack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(&amp;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OutValues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019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АТД очередь</a:t>
            </a:r>
            <a:endParaRPr lang="ru-RU" dirty="0"/>
          </a:p>
        </p:txBody>
      </p:sp>
      <p:sp>
        <p:nvSpPr>
          <p:cNvPr id="73730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800" dirty="0" smtClean="0">
                <a:solidFill>
                  <a:schemeClr val="bg1"/>
                </a:solidFill>
              </a:rPr>
              <a:t>Очередь </a:t>
            </a:r>
            <a:r>
              <a:rPr lang="ru-RU" sz="2800" dirty="0">
                <a:solidFill>
                  <a:schemeClr val="bg1"/>
                </a:solidFill>
              </a:rPr>
              <a:t>– это </a:t>
            </a:r>
            <a:r>
              <a:rPr lang="ru-RU" sz="2800" dirty="0" smtClean="0">
                <a:solidFill>
                  <a:schemeClr val="bg1"/>
                </a:solidFill>
              </a:rPr>
              <a:t>список, </a:t>
            </a:r>
            <a:r>
              <a:rPr lang="ru-RU" sz="2800" dirty="0">
                <a:solidFill>
                  <a:schemeClr val="bg1"/>
                </a:solidFill>
              </a:rPr>
              <a:t>в </a:t>
            </a:r>
            <a:r>
              <a:rPr lang="ru-RU" sz="2800" dirty="0" smtClean="0">
                <a:solidFill>
                  <a:schemeClr val="bg1"/>
                </a:solidFill>
              </a:rPr>
              <a:t>котором добавление элементов происходит только в конце, </a:t>
            </a:r>
            <a:r>
              <a:rPr lang="ru-RU" sz="2800" dirty="0">
                <a:solidFill>
                  <a:schemeClr val="bg1"/>
                </a:solidFill>
              </a:rPr>
              <a:t>а </a:t>
            </a:r>
            <a:r>
              <a:rPr lang="ru-RU" sz="2800" dirty="0" smtClean="0">
                <a:solidFill>
                  <a:schemeClr val="bg1"/>
                </a:solidFill>
              </a:rPr>
              <a:t>удаление – только в начале</a:t>
            </a:r>
            <a:endParaRPr lang="ru-RU" sz="2800" dirty="0" smtClean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FIFO</a:t>
            </a:r>
            <a:r>
              <a:rPr lang="ru-RU" sz="2400" dirty="0" smtClean="0">
                <a:solidFill>
                  <a:schemeClr val="bg1"/>
                </a:solidFill>
              </a:rPr>
              <a:t>,</a:t>
            </a:r>
            <a:r>
              <a:rPr lang="en-US" sz="2400" dirty="0" smtClean="0">
                <a:solidFill>
                  <a:schemeClr val="bg1"/>
                </a:solidFill>
              </a:rPr>
              <a:t> First-In-First-Out </a:t>
            </a:r>
            <a:r>
              <a:rPr lang="en-US" sz="2400" dirty="0">
                <a:solidFill>
                  <a:schemeClr val="bg1"/>
                </a:solidFill>
              </a:rPr>
              <a:t>–</a:t>
            </a:r>
            <a:r>
              <a:rPr lang="ru-RU" sz="2400" dirty="0">
                <a:solidFill>
                  <a:schemeClr val="bg1"/>
                </a:solidFill>
              </a:rPr>
              <a:t> первый пришёл, первый ушёл</a:t>
            </a:r>
          </a:p>
          <a:p>
            <a:pPr>
              <a:lnSpc>
                <a:spcPct val="80000"/>
              </a:lnSpc>
            </a:pPr>
            <a:endParaRPr lang="ru-RU" sz="2800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800" dirty="0" smtClean="0">
                <a:solidFill>
                  <a:schemeClr val="bg1"/>
                </a:solidFill>
              </a:rPr>
              <a:t>Минимальный набор операций</a:t>
            </a:r>
          </a:p>
          <a:p>
            <a:pPr lvl="1">
              <a:lnSpc>
                <a:spcPct val="80000"/>
              </a:lnSpc>
            </a:pPr>
            <a:r>
              <a:rPr lang="ru-RU" sz="2400" dirty="0" smtClean="0">
                <a:solidFill>
                  <a:schemeClr val="bg1"/>
                </a:solidFill>
              </a:rPr>
              <a:t>Создать/уничтожить</a:t>
            </a:r>
            <a:endParaRPr lang="ru-RU" sz="2400" dirty="0" smtClean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ru-RU" sz="2400" dirty="0" smtClean="0">
                <a:solidFill>
                  <a:schemeClr val="bg1"/>
                </a:solidFill>
              </a:rPr>
              <a:t>Добавить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последний элемент</a:t>
            </a:r>
          </a:p>
          <a:p>
            <a:pPr lvl="1">
              <a:lnSpc>
                <a:spcPct val="80000"/>
              </a:lnSpc>
            </a:pPr>
            <a:r>
              <a:rPr lang="ru-RU" sz="2400" dirty="0" smtClean="0">
                <a:solidFill>
                  <a:schemeClr val="bg1"/>
                </a:solidFill>
              </a:rPr>
              <a:t>Удалить первый элемент</a:t>
            </a:r>
            <a:endParaRPr lang="ru-RU" sz="2400" dirty="0" smtClean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ru-RU" sz="2400" dirty="0" smtClean="0">
                <a:solidFill>
                  <a:schemeClr val="bg1"/>
                </a:solidFill>
              </a:rPr>
              <a:t>Проверить </a:t>
            </a:r>
            <a:r>
              <a:rPr lang="ru-RU" sz="2400" dirty="0" smtClean="0">
                <a:solidFill>
                  <a:schemeClr val="bg1"/>
                </a:solidFill>
              </a:rPr>
              <a:t>наличие </a:t>
            </a:r>
            <a:r>
              <a:rPr lang="ru-RU" sz="2400" dirty="0" smtClean="0">
                <a:solidFill>
                  <a:schemeClr val="bg1"/>
                </a:solidFill>
              </a:rPr>
              <a:t>элементов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через </a:t>
            </a:r>
            <a:r>
              <a:rPr lang="ru-RU" dirty="0" smtClean="0"/>
              <a:t>два стека</a:t>
            </a:r>
            <a:endParaRPr lang="ru-RU" dirty="0"/>
          </a:p>
        </p:txBody>
      </p:sp>
      <p:sp>
        <p:nvSpPr>
          <p:cNvPr id="81921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fr-FR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InValues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MakeStack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OutValues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MakeStack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Enqueue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* queue, 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TValue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Push(&amp;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InValues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queue) {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(queue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OutValues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&amp;&amp;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(queue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InValues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TValue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* queue) {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if (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OutValues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)) {</a:t>
            </a:r>
          </a:p>
          <a:p>
            <a:pPr marL="0" lvl="0" indent="0">
              <a:buNone/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(!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InValues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)) {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Push(</a:t>
            </a:r>
          </a:p>
          <a:p>
            <a:pPr marL="0" lvl="0" indent="0">
              <a:buNone/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   &amp;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OutValues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    Pop(&amp;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InValues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>
              <a:buNone/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);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}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return Pop(&amp;queue-&gt;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OutValues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DestroyQueue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DestroyStack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InValues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DestroyStack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OutValues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57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через </a:t>
            </a:r>
            <a:r>
              <a:rPr lang="ru-RU" dirty="0" smtClean="0"/>
              <a:t>два стека</a:t>
            </a:r>
            <a:endParaRPr lang="ru-RU" dirty="0"/>
          </a:p>
        </p:txBody>
      </p:sp>
      <p:sp>
        <p:nvSpPr>
          <p:cNvPr id="81921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fr-FR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InValues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MakeStack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OutValues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MakeStack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Push(&amp;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InValues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4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queue) {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(queue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OutValues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&amp;&amp;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(queue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InValues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TValue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* queue) {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if (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OutValues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)) {</a:t>
            </a:r>
          </a:p>
          <a:p>
            <a:pPr marL="0" lvl="0" indent="0">
              <a:buNone/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(!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InValues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)) {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Push(</a:t>
            </a:r>
          </a:p>
          <a:p>
            <a:pPr marL="0" lvl="0" indent="0">
              <a:buNone/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   &amp;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OutValues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    Pop(&amp;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InValues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>
              <a:buNone/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);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}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return Pop(&amp;queue-&gt;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OutValues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DestroyQueue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DestroyStack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InValues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DestroyStack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OutValues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517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через </a:t>
            </a:r>
            <a:r>
              <a:rPr lang="ru-RU" dirty="0" smtClean="0"/>
              <a:t>два стека</a:t>
            </a:r>
            <a:endParaRPr lang="ru-RU" dirty="0"/>
          </a:p>
        </p:txBody>
      </p:sp>
      <p:sp>
        <p:nvSpPr>
          <p:cNvPr id="81921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fr-FR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InValues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MakeStack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OutValues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MakeStack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Push(&amp;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InValues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4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queue) {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(queue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OutValues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&amp;&amp;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(queue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InValues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r-FR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OutValues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marL="0" lvl="0" indent="0">
              <a:buNone/>
            </a:pP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fr-FR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fr-FR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(!</a:t>
            </a:r>
            <a:r>
              <a:rPr lang="fr-FR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InValues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Push(</a:t>
            </a:r>
          </a:p>
          <a:p>
            <a:pPr marL="0" lvl="0" indent="0">
              <a:buNone/>
            </a:pP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&amp;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OutValues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Pop(&amp;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InValues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>
              <a:buNone/>
            </a:pP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);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Pop(&amp;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OutValues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buNone/>
            </a:pP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DestroyQueue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DestroyStack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InValues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DestroyStack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OutValues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273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через </a:t>
            </a:r>
            <a:r>
              <a:rPr lang="ru-RU" dirty="0" smtClean="0"/>
              <a:t>два стека</a:t>
            </a:r>
            <a:endParaRPr lang="ru-RU" dirty="0"/>
          </a:p>
        </p:txBody>
      </p:sp>
      <p:sp>
        <p:nvSpPr>
          <p:cNvPr id="81921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fr-FR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InValues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MakeStack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OutValues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MakeStack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Push(&amp;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InValues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4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OutValues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&amp;&amp;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InValues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buNone/>
            </a:pP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r-FR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OutValues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marL="0" lvl="0" indent="0">
              <a:buNone/>
            </a:pP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fr-FR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fr-FR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(!</a:t>
            </a:r>
            <a:r>
              <a:rPr lang="fr-FR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InValues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Push(</a:t>
            </a:r>
          </a:p>
          <a:p>
            <a:pPr marL="0" lvl="0" indent="0">
              <a:buNone/>
            </a:pP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&amp;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OutValues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Pop(&amp;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InValues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>
              <a:buNone/>
            </a:pP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);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Pop(&amp;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OutValues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buNone/>
            </a:pP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DestroyQueue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DestroyStack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InValues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DestroyStack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OutValues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696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Как пользоваться очередью?</a:t>
            </a:r>
            <a:endParaRPr lang="ru-RU" dirty="0"/>
          </a:p>
        </p:txBody>
      </p:sp>
      <p:sp>
        <p:nvSpPr>
          <p:cNvPr id="86017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queue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(100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(&amp;queue, 5);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добавляем в очередь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5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и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7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(&amp;queue,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7);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(!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(queue))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value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(&amp;queue);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value);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печатаем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5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, потом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7</a:t>
            </a:r>
            <a:endParaRPr lang="en-US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DestroyQueue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(&amp;queue);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ru-RU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Более полезный 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ExecuteTasks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Q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ueue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tasks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while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tasks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     TValue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task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Dequeue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tasks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task.Execute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task.EnqueueNextTasks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tasks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849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АТД дек</a:t>
            </a:r>
            <a:endParaRPr lang="ru-RU" dirty="0"/>
          </a:p>
        </p:txBody>
      </p:sp>
      <p:sp>
        <p:nvSpPr>
          <p:cNvPr id="88066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000" indent="-342000">
              <a:lnSpc>
                <a:spcPct val="80000"/>
              </a:lnSpc>
            </a:pPr>
            <a:r>
              <a:rPr lang="ru-RU" sz="2800" dirty="0" smtClean="0">
                <a:solidFill>
                  <a:schemeClr val="bg1"/>
                </a:solidFill>
              </a:rPr>
              <a:t>Дек – это список</a:t>
            </a:r>
            <a:r>
              <a:rPr lang="ru-RU" sz="2800" dirty="0">
                <a:solidFill>
                  <a:schemeClr val="bg1"/>
                </a:solidFill>
              </a:rPr>
              <a:t>, в котором </a:t>
            </a:r>
            <a:r>
              <a:rPr lang="ru-RU" sz="2800" dirty="0" smtClean="0">
                <a:solidFill>
                  <a:schemeClr val="bg1"/>
                </a:solidFill>
              </a:rPr>
              <a:t>добавление/удаление элементов происходят на </a:t>
            </a:r>
            <a:r>
              <a:rPr lang="ru-RU" sz="2800" dirty="0">
                <a:solidFill>
                  <a:schemeClr val="bg1"/>
                </a:solidFill>
              </a:rPr>
              <a:t>обоих </a:t>
            </a:r>
            <a:r>
              <a:rPr lang="ru-RU" sz="2800" dirty="0" smtClean="0">
                <a:solidFill>
                  <a:schemeClr val="bg1"/>
                </a:solidFill>
              </a:rPr>
              <a:t>концах</a:t>
            </a:r>
          </a:p>
          <a:p>
            <a:pPr marL="925830" lvl="1" indent="-457200">
              <a:lnSpc>
                <a:spcPct val="8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D</a:t>
            </a:r>
            <a:r>
              <a:rPr lang="ru-RU" sz="2400" dirty="0" err="1" smtClean="0">
                <a:solidFill>
                  <a:schemeClr val="bg1"/>
                </a:solidFill>
              </a:rPr>
              <a:t>ouble-ended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err="1" smtClean="0">
                <a:solidFill>
                  <a:schemeClr val="bg1"/>
                </a:solidFill>
              </a:rPr>
              <a:t>queue</a:t>
            </a:r>
            <a:r>
              <a:rPr lang="ru-RU" sz="2400" dirty="0" smtClean="0">
                <a:solidFill>
                  <a:schemeClr val="bg1"/>
                </a:solidFill>
              </a:rPr>
              <a:t>, двухголовая очередь</a:t>
            </a:r>
          </a:p>
          <a:p>
            <a:pPr marL="525780" indent="-457200">
              <a:lnSpc>
                <a:spcPct val="80000"/>
              </a:lnSpc>
            </a:pPr>
            <a:endParaRPr lang="ru-RU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800" dirty="0">
                <a:solidFill>
                  <a:schemeClr val="bg1"/>
                </a:solidFill>
              </a:rPr>
              <a:t>Минимальный набор операций</a:t>
            </a:r>
          </a:p>
          <a:p>
            <a:pPr lvl="1"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</a:rPr>
              <a:t>Создать/уничтожить</a:t>
            </a:r>
          </a:p>
          <a:p>
            <a:pPr lvl="1">
              <a:lnSpc>
                <a:spcPct val="80000"/>
              </a:lnSpc>
            </a:pPr>
            <a:r>
              <a:rPr lang="ru-RU" sz="2400" dirty="0" smtClean="0">
                <a:solidFill>
                  <a:schemeClr val="bg1"/>
                </a:solidFill>
              </a:rPr>
              <a:t>Добавить/удалить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последний элемент</a:t>
            </a:r>
          </a:p>
          <a:p>
            <a:pPr lvl="1"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</a:rPr>
              <a:t>Добавить/удалить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первый </a:t>
            </a:r>
            <a:r>
              <a:rPr lang="ru-RU" sz="2400" dirty="0">
                <a:solidFill>
                  <a:schemeClr val="bg1"/>
                </a:solidFill>
              </a:rPr>
              <a:t>элемент</a:t>
            </a:r>
          </a:p>
          <a:p>
            <a:pPr lvl="1"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</a:rPr>
              <a:t>Проверить наличие элементов</a:t>
            </a:r>
            <a:endParaRPr lang="en-US" sz="2400" dirty="0">
              <a:solidFill>
                <a:schemeClr val="bg1"/>
              </a:solidFill>
            </a:endParaRPr>
          </a:p>
          <a:p>
            <a:pPr marL="525780" indent="-457200">
              <a:lnSpc>
                <a:spcPct val="80000"/>
              </a:lnSpc>
            </a:pP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АТД дек</a:t>
            </a:r>
            <a:endParaRPr lang="ru-RU" dirty="0"/>
          </a:p>
        </p:txBody>
      </p:sp>
      <p:sp>
        <p:nvSpPr>
          <p:cNvPr id="88066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000" indent="-342000">
              <a:lnSpc>
                <a:spcPct val="80000"/>
              </a:lnSpc>
            </a:pPr>
            <a:r>
              <a:rPr lang="ru-RU" sz="2800" dirty="0" smtClean="0"/>
              <a:t>Дек – это список</a:t>
            </a:r>
            <a:r>
              <a:rPr lang="ru-RU" sz="2800" dirty="0"/>
              <a:t>, в котором </a:t>
            </a:r>
            <a:r>
              <a:rPr lang="ru-RU" sz="2800" dirty="0" smtClean="0"/>
              <a:t>добавление/удаление элементов происходят на </a:t>
            </a:r>
            <a:r>
              <a:rPr lang="ru-RU" sz="2800" dirty="0"/>
              <a:t>обоих </a:t>
            </a:r>
            <a:r>
              <a:rPr lang="ru-RU" sz="2800" dirty="0" smtClean="0"/>
              <a:t>концах</a:t>
            </a:r>
          </a:p>
          <a:p>
            <a:pPr marL="925830" lvl="1" indent="-457200">
              <a:lnSpc>
                <a:spcPct val="80000"/>
              </a:lnSpc>
            </a:pPr>
            <a:r>
              <a:rPr lang="en-US" sz="2400" dirty="0" smtClean="0"/>
              <a:t>D</a:t>
            </a:r>
            <a:r>
              <a:rPr lang="ru-RU" sz="2400" dirty="0" err="1" smtClean="0"/>
              <a:t>ouble-ended</a:t>
            </a:r>
            <a:r>
              <a:rPr lang="ru-RU" sz="2400" dirty="0" smtClean="0"/>
              <a:t> </a:t>
            </a:r>
            <a:r>
              <a:rPr lang="ru-RU" sz="2400" dirty="0" err="1" smtClean="0"/>
              <a:t>queue</a:t>
            </a:r>
            <a:r>
              <a:rPr lang="ru-RU" sz="2400" dirty="0" smtClean="0"/>
              <a:t>, </a:t>
            </a:r>
            <a:r>
              <a:rPr lang="en-US" sz="2400" dirty="0" err="1" smtClean="0"/>
              <a:t>dequeue</a:t>
            </a:r>
            <a:r>
              <a:rPr lang="en-US" sz="2400" dirty="0" smtClean="0"/>
              <a:t>, </a:t>
            </a:r>
            <a:r>
              <a:rPr lang="ru-RU" sz="2400" dirty="0" smtClean="0"/>
              <a:t>двухголовая очередь</a:t>
            </a:r>
          </a:p>
          <a:p>
            <a:pPr marL="525780" indent="-457200">
              <a:lnSpc>
                <a:spcPct val="80000"/>
              </a:lnSpc>
            </a:pPr>
            <a:endParaRPr lang="ru-RU" dirty="0"/>
          </a:p>
          <a:p>
            <a:pPr>
              <a:lnSpc>
                <a:spcPct val="80000"/>
              </a:lnSpc>
            </a:pPr>
            <a:r>
              <a:rPr lang="ru-RU" sz="2800" dirty="0">
                <a:solidFill>
                  <a:schemeClr val="bg1"/>
                </a:solidFill>
              </a:rPr>
              <a:t>Минимальный набор операций</a:t>
            </a:r>
          </a:p>
          <a:p>
            <a:pPr lvl="1"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</a:rPr>
              <a:t>Создать/уничтожить</a:t>
            </a:r>
          </a:p>
          <a:p>
            <a:pPr lvl="1">
              <a:lnSpc>
                <a:spcPct val="80000"/>
              </a:lnSpc>
            </a:pPr>
            <a:r>
              <a:rPr lang="ru-RU" sz="2400" dirty="0" smtClean="0">
                <a:solidFill>
                  <a:schemeClr val="bg1"/>
                </a:solidFill>
              </a:rPr>
              <a:t>Добавить/удалить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последний элемент</a:t>
            </a:r>
          </a:p>
          <a:p>
            <a:pPr lvl="1"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</a:rPr>
              <a:t>Добавить/удалить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первый </a:t>
            </a:r>
            <a:r>
              <a:rPr lang="ru-RU" sz="2400" dirty="0">
                <a:solidFill>
                  <a:schemeClr val="bg1"/>
                </a:solidFill>
              </a:rPr>
              <a:t>элемент</a:t>
            </a:r>
          </a:p>
          <a:p>
            <a:pPr lvl="1"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</a:rPr>
              <a:t>Проверить наличие элементов</a:t>
            </a:r>
            <a:endParaRPr lang="en-US" sz="2400" dirty="0">
              <a:solidFill>
                <a:schemeClr val="bg1"/>
              </a:solidFill>
            </a:endParaRPr>
          </a:p>
          <a:p>
            <a:pPr marL="525780" indent="-457200">
              <a:lnSpc>
                <a:spcPct val="8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276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АТД дек</a:t>
            </a:r>
            <a:endParaRPr lang="ru-RU" dirty="0"/>
          </a:p>
        </p:txBody>
      </p:sp>
      <p:sp>
        <p:nvSpPr>
          <p:cNvPr id="88066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000" indent="-342000">
              <a:lnSpc>
                <a:spcPct val="80000"/>
              </a:lnSpc>
            </a:pPr>
            <a:r>
              <a:rPr lang="ru-RU" sz="2800" dirty="0" smtClean="0"/>
              <a:t>Дек – это список</a:t>
            </a:r>
            <a:r>
              <a:rPr lang="ru-RU" sz="2800" dirty="0"/>
              <a:t>, в котором </a:t>
            </a:r>
            <a:r>
              <a:rPr lang="ru-RU" sz="2800" dirty="0" smtClean="0"/>
              <a:t>добавление/удаление элементов происходят на </a:t>
            </a:r>
            <a:r>
              <a:rPr lang="ru-RU" sz="2800" dirty="0"/>
              <a:t>обоих </a:t>
            </a:r>
            <a:r>
              <a:rPr lang="ru-RU" sz="2800" dirty="0" smtClean="0"/>
              <a:t>концах</a:t>
            </a:r>
          </a:p>
          <a:p>
            <a:pPr marL="925830" lvl="1" indent="-457200">
              <a:lnSpc>
                <a:spcPct val="80000"/>
              </a:lnSpc>
            </a:pPr>
            <a:r>
              <a:rPr lang="en-US" sz="2400" dirty="0" smtClean="0"/>
              <a:t>D</a:t>
            </a:r>
            <a:r>
              <a:rPr lang="ru-RU" sz="2400" dirty="0" err="1" smtClean="0"/>
              <a:t>ouble-ended</a:t>
            </a:r>
            <a:r>
              <a:rPr lang="ru-RU" sz="2400" dirty="0" smtClean="0"/>
              <a:t> </a:t>
            </a:r>
            <a:r>
              <a:rPr lang="ru-RU" sz="2400" dirty="0" err="1" smtClean="0"/>
              <a:t>queue</a:t>
            </a:r>
            <a:r>
              <a:rPr lang="ru-RU" sz="2400" dirty="0" smtClean="0"/>
              <a:t>, </a:t>
            </a:r>
            <a:r>
              <a:rPr lang="en-US" sz="2400" dirty="0" err="1"/>
              <a:t>dequeue</a:t>
            </a:r>
            <a:r>
              <a:rPr lang="en-US" sz="2400" dirty="0"/>
              <a:t>, </a:t>
            </a:r>
            <a:r>
              <a:rPr lang="ru-RU" sz="2400" dirty="0" smtClean="0"/>
              <a:t>двухголовая очередь</a:t>
            </a:r>
          </a:p>
          <a:p>
            <a:pPr marL="525780" indent="-457200">
              <a:lnSpc>
                <a:spcPct val="80000"/>
              </a:lnSpc>
            </a:pPr>
            <a:endParaRPr lang="ru-RU" dirty="0"/>
          </a:p>
          <a:p>
            <a:pPr>
              <a:lnSpc>
                <a:spcPct val="80000"/>
              </a:lnSpc>
            </a:pPr>
            <a:r>
              <a:rPr lang="ru-RU" sz="2800" dirty="0"/>
              <a:t>Минимальный набор операций</a:t>
            </a:r>
          </a:p>
          <a:p>
            <a:pPr lvl="1">
              <a:lnSpc>
                <a:spcPct val="80000"/>
              </a:lnSpc>
            </a:pPr>
            <a:r>
              <a:rPr lang="ru-RU" sz="2400" dirty="0"/>
              <a:t>Создать/уничтожить</a:t>
            </a:r>
          </a:p>
          <a:p>
            <a:pPr lvl="1">
              <a:lnSpc>
                <a:spcPct val="80000"/>
              </a:lnSpc>
            </a:pPr>
            <a:r>
              <a:rPr lang="ru-RU" sz="2400" dirty="0" smtClean="0"/>
              <a:t>Добавить/удалить</a:t>
            </a:r>
            <a:r>
              <a:rPr lang="en-US" sz="2400" dirty="0" smtClean="0"/>
              <a:t> </a:t>
            </a:r>
            <a:r>
              <a:rPr lang="ru-RU" sz="2400" dirty="0"/>
              <a:t>последний элемент</a:t>
            </a:r>
          </a:p>
          <a:p>
            <a:pPr lvl="1">
              <a:lnSpc>
                <a:spcPct val="80000"/>
              </a:lnSpc>
            </a:pPr>
            <a:r>
              <a:rPr lang="ru-RU" sz="2400" dirty="0"/>
              <a:t>Добавить/удалить</a:t>
            </a:r>
            <a:r>
              <a:rPr lang="en-US" sz="2400" dirty="0"/>
              <a:t> </a:t>
            </a:r>
            <a:r>
              <a:rPr lang="ru-RU" sz="2400" dirty="0" smtClean="0"/>
              <a:t>первый </a:t>
            </a:r>
            <a:r>
              <a:rPr lang="ru-RU" sz="2400" dirty="0"/>
              <a:t>элемент</a:t>
            </a:r>
          </a:p>
          <a:p>
            <a:pPr lvl="1">
              <a:lnSpc>
                <a:spcPct val="80000"/>
              </a:lnSpc>
            </a:pPr>
            <a:r>
              <a:rPr lang="ru-RU" sz="2400" dirty="0"/>
              <a:t>Проверить наличие элементов</a:t>
            </a:r>
            <a:endParaRPr lang="en-US" sz="2400" dirty="0"/>
          </a:p>
          <a:p>
            <a:pPr marL="525780" indent="-457200">
              <a:lnSpc>
                <a:spcPct val="8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425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АТД </a:t>
            </a:r>
            <a:r>
              <a:rPr lang="ru-RU" dirty="0" smtClean="0"/>
              <a:t>д</a:t>
            </a:r>
            <a:r>
              <a:rPr lang="en-US" dirty="0" smtClean="0"/>
              <a:t>e</a:t>
            </a:r>
            <a:r>
              <a:rPr lang="ru-RU" dirty="0" smtClean="0"/>
              <a:t>к </a:t>
            </a:r>
            <a:r>
              <a:rPr lang="ru-RU" dirty="0" smtClean="0"/>
              <a:t>на </a:t>
            </a:r>
            <a:r>
              <a:rPr lang="ru-RU" dirty="0" smtClean="0"/>
              <a:t>языке Си</a:t>
            </a:r>
            <a:endParaRPr lang="ru-RU" dirty="0"/>
          </a:p>
        </p:txBody>
      </p:sp>
      <p:sp>
        <p:nvSpPr>
          <p:cNvPr id="77826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TValue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--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тип элементов</a:t>
            </a:r>
            <a:endParaRPr lang="ru-RU" sz="24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Deq</a:t>
            </a:r>
            <a:r>
              <a:rPr lang="en-US" sz="24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ueue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д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e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к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элементов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типа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T</a:t>
            </a:r>
            <a:r>
              <a:rPr lang="ru-RU" sz="2400" dirty="0"/>
              <a:t/>
            </a:r>
            <a:br>
              <a:rPr lang="ru-RU" sz="2400" dirty="0"/>
            </a:b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TDequeue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Deq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DestroyDequeue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TDequeue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dequeue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PushFront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TDequeue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dequeue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PushBack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TDequeue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dequeue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PopFront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TDequeue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dequeue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PopBack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TDequeue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dequeue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TDequeue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dequeue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lnSpc>
                <a:spcPct val="120000"/>
              </a:lnSpc>
            </a:pP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67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АТД очередь</a:t>
            </a:r>
            <a:endParaRPr lang="ru-RU" dirty="0"/>
          </a:p>
        </p:txBody>
      </p:sp>
      <p:sp>
        <p:nvSpPr>
          <p:cNvPr id="73730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800" dirty="0" smtClean="0"/>
              <a:t>Очередь </a:t>
            </a:r>
            <a:r>
              <a:rPr lang="ru-RU" sz="2800" dirty="0"/>
              <a:t>– это </a:t>
            </a:r>
            <a:r>
              <a:rPr lang="ru-RU" sz="2800" dirty="0" smtClean="0"/>
              <a:t>список, </a:t>
            </a:r>
            <a:r>
              <a:rPr lang="ru-RU" sz="2800" dirty="0"/>
              <a:t>в </a:t>
            </a:r>
            <a:r>
              <a:rPr lang="ru-RU" sz="2800" dirty="0" smtClean="0"/>
              <a:t>котором добавление элементов происходит только в конце, </a:t>
            </a:r>
            <a:r>
              <a:rPr lang="ru-RU" sz="2800" dirty="0"/>
              <a:t>а </a:t>
            </a:r>
            <a:r>
              <a:rPr lang="ru-RU" sz="2800" dirty="0" smtClean="0"/>
              <a:t>удаление – только в начале</a:t>
            </a:r>
            <a:endParaRPr lang="ru-RU" sz="2800" dirty="0" smtClean="0"/>
          </a:p>
          <a:p>
            <a:pPr lvl="1">
              <a:lnSpc>
                <a:spcPct val="80000"/>
              </a:lnSpc>
            </a:pPr>
            <a:r>
              <a:rPr lang="en-US" sz="2400" dirty="0" smtClean="0"/>
              <a:t>FIFO</a:t>
            </a:r>
            <a:r>
              <a:rPr lang="ru-RU" sz="2400" dirty="0" smtClean="0"/>
              <a:t>,</a:t>
            </a:r>
            <a:r>
              <a:rPr lang="en-US" sz="2400" dirty="0" smtClean="0"/>
              <a:t> First-In-First-Out </a:t>
            </a:r>
            <a:r>
              <a:rPr lang="en-US" sz="2400" dirty="0"/>
              <a:t>–</a:t>
            </a:r>
            <a:r>
              <a:rPr lang="ru-RU" sz="2400" dirty="0"/>
              <a:t> первый пришёл, первый ушёл</a:t>
            </a:r>
          </a:p>
          <a:p>
            <a:pPr>
              <a:lnSpc>
                <a:spcPct val="80000"/>
              </a:lnSpc>
            </a:pPr>
            <a:endParaRPr lang="ru-RU" sz="2800" dirty="0" smtClean="0"/>
          </a:p>
          <a:p>
            <a:pPr>
              <a:lnSpc>
                <a:spcPct val="80000"/>
              </a:lnSpc>
            </a:pPr>
            <a:r>
              <a:rPr lang="ru-RU" sz="2800" dirty="0" smtClean="0">
                <a:solidFill>
                  <a:schemeClr val="bg1"/>
                </a:solidFill>
              </a:rPr>
              <a:t>Минимальный набор операций</a:t>
            </a:r>
          </a:p>
          <a:p>
            <a:pPr lvl="1">
              <a:lnSpc>
                <a:spcPct val="80000"/>
              </a:lnSpc>
            </a:pPr>
            <a:r>
              <a:rPr lang="ru-RU" sz="2400" dirty="0" smtClean="0">
                <a:solidFill>
                  <a:schemeClr val="bg1"/>
                </a:solidFill>
              </a:rPr>
              <a:t>Создать/уничтожить</a:t>
            </a:r>
            <a:endParaRPr lang="ru-RU" sz="2400" dirty="0" smtClean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ru-RU" sz="2400" dirty="0" smtClean="0">
                <a:solidFill>
                  <a:schemeClr val="bg1"/>
                </a:solidFill>
              </a:rPr>
              <a:t>Добавить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последний элемент</a:t>
            </a:r>
          </a:p>
          <a:p>
            <a:pPr lvl="1">
              <a:lnSpc>
                <a:spcPct val="80000"/>
              </a:lnSpc>
            </a:pPr>
            <a:r>
              <a:rPr lang="ru-RU" sz="2400" dirty="0" smtClean="0">
                <a:solidFill>
                  <a:schemeClr val="bg1"/>
                </a:solidFill>
              </a:rPr>
              <a:t>Удалить первый элемент</a:t>
            </a:r>
            <a:endParaRPr lang="ru-RU" sz="2400" dirty="0" smtClean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ru-RU" sz="2400" dirty="0" smtClean="0">
                <a:solidFill>
                  <a:schemeClr val="bg1"/>
                </a:solidFill>
              </a:rPr>
              <a:t>Проверить </a:t>
            </a:r>
            <a:r>
              <a:rPr lang="ru-RU" sz="2400" dirty="0" smtClean="0">
                <a:solidFill>
                  <a:schemeClr val="bg1"/>
                </a:solidFill>
              </a:rPr>
              <a:t>наличие </a:t>
            </a:r>
            <a:r>
              <a:rPr lang="ru-RU" sz="2400" dirty="0" smtClean="0">
                <a:solidFill>
                  <a:schemeClr val="bg1"/>
                </a:solidFill>
              </a:rPr>
              <a:t>элементов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85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Реализация через двухсвязный список</a:t>
            </a:r>
            <a:endParaRPr lang="ru-RU" dirty="0"/>
          </a:p>
        </p:txBody>
      </p:sp>
      <p:sp>
        <p:nvSpPr>
          <p:cNvPr id="88066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TDequeue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Values;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Front, Back;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TDequeue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TDequeue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000" indent="-342000">
              <a:lnSpc>
                <a:spcPct val="80000"/>
              </a:lnSpc>
            </a:pP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3" name="Group 2"/>
          <p:cNvGrpSpPr/>
          <p:nvPr/>
        </p:nvGrpSpPr>
        <p:grpSpPr>
          <a:xfrm>
            <a:off x="6157842" y="2936902"/>
            <a:ext cx="5411479" cy="1852559"/>
            <a:chOff x="5203117" y="1709053"/>
            <a:chExt cx="6001335" cy="1852559"/>
          </a:xfrm>
        </p:grpSpPr>
        <p:sp>
          <p:nvSpPr>
            <p:cNvPr id="21" name="Прямоугольник 20"/>
            <p:cNvSpPr/>
            <p:nvPr/>
          </p:nvSpPr>
          <p:spPr>
            <a:xfrm>
              <a:off x="5530077" y="2564904"/>
              <a:ext cx="784672" cy="500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10125069" y="2564904"/>
              <a:ext cx="784672" cy="500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3" name="Прямоугольник 22"/>
            <p:cNvSpPr/>
            <p:nvPr/>
          </p:nvSpPr>
          <p:spPr>
            <a:xfrm>
              <a:off x="6678825" y="2564904"/>
              <a:ext cx="784672" cy="500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4" name="Прямоугольник 23"/>
            <p:cNvSpPr/>
            <p:nvPr/>
          </p:nvSpPr>
          <p:spPr>
            <a:xfrm>
              <a:off x="7827573" y="2564904"/>
              <a:ext cx="784671" cy="500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5" name="Прямоугольник 24"/>
            <p:cNvSpPr/>
            <p:nvPr/>
          </p:nvSpPr>
          <p:spPr>
            <a:xfrm>
              <a:off x="8976320" y="2564904"/>
              <a:ext cx="784672" cy="500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26" name="Прямая со стрелкой 25"/>
            <p:cNvCxnSpPr>
              <a:stCxn id="21" idx="3"/>
              <a:endCxn id="23" idx="1"/>
            </p:cNvCxnSpPr>
            <p:nvPr/>
          </p:nvCxnSpPr>
          <p:spPr>
            <a:xfrm>
              <a:off x="6314749" y="2814936"/>
              <a:ext cx="36407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/>
            <p:cNvCxnSpPr>
              <a:stCxn id="23" idx="3"/>
              <a:endCxn id="24" idx="1"/>
            </p:cNvCxnSpPr>
            <p:nvPr/>
          </p:nvCxnSpPr>
          <p:spPr>
            <a:xfrm>
              <a:off x="7463497" y="2814936"/>
              <a:ext cx="36407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/>
            <p:cNvCxnSpPr>
              <a:stCxn id="25" idx="3"/>
              <a:endCxn id="22" idx="1"/>
            </p:cNvCxnSpPr>
            <p:nvPr/>
          </p:nvCxnSpPr>
          <p:spPr>
            <a:xfrm>
              <a:off x="9760992" y="2814936"/>
              <a:ext cx="36407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>
              <a:stCxn id="24" idx="3"/>
              <a:endCxn id="25" idx="1"/>
            </p:cNvCxnSpPr>
            <p:nvPr/>
          </p:nvCxnSpPr>
          <p:spPr>
            <a:xfrm>
              <a:off x="8612244" y="2814936"/>
              <a:ext cx="36407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081" name="TextBox 34"/>
            <p:cNvSpPr txBox="1">
              <a:spLocks noChangeArrowheads="1"/>
            </p:cNvSpPr>
            <p:nvPr/>
          </p:nvSpPr>
          <p:spPr bwMode="auto">
            <a:xfrm>
              <a:off x="5203117" y="1720424"/>
              <a:ext cx="1437188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 smtClean="0">
                  <a:latin typeface="Calibri" pitchFamily="34" charset="0"/>
                </a:rPr>
                <a:t>PushFront</a:t>
              </a:r>
              <a:r>
                <a:rPr lang="en-US" dirty="0" smtClean="0">
                  <a:latin typeface="Calibri" pitchFamily="34" charset="0"/>
                </a:rPr>
                <a:t>(…)</a:t>
              </a:r>
              <a:endParaRPr lang="ru-RU" dirty="0" smtClean="0">
                <a:latin typeface="Calibri" pitchFamily="34" charset="0"/>
              </a:endParaRPr>
            </a:p>
            <a:p>
              <a:pPr algn="ctr"/>
              <a:r>
                <a:rPr lang="en-US" dirty="0" err="1" smtClean="0">
                  <a:latin typeface="Calibri" pitchFamily="34" charset="0"/>
                </a:rPr>
                <a:t>PopFront</a:t>
              </a:r>
              <a:r>
                <a:rPr lang="en-US" dirty="0" smtClean="0">
                  <a:latin typeface="Calibri" pitchFamily="34" charset="0"/>
                </a:rPr>
                <a:t>(…)</a:t>
              </a:r>
              <a:endParaRPr lang="ru-RU" dirty="0">
                <a:latin typeface="Calibri" pitchFamily="34" charset="0"/>
              </a:endParaRPr>
            </a:p>
          </p:txBody>
        </p:sp>
        <p:sp>
          <p:nvSpPr>
            <p:cNvPr id="15" name="TextBox 34"/>
            <p:cNvSpPr txBox="1">
              <a:spLocks noChangeArrowheads="1"/>
            </p:cNvSpPr>
            <p:nvPr/>
          </p:nvSpPr>
          <p:spPr bwMode="auto">
            <a:xfrm>
              <a:off x="9830358" y="1709053"/>
              <a:ext cx="1374094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 smtClean="0">
                  <a:latin typeface="Calibri" pitchFamily="34" charset="0"/>
                </a:rPr>
                <a:t>PushBack</a:t>
              </a:r>
              <a:r>
                <a:rPr lang="en-US" dirty="0" smtClean="0">
                  <a:latin typeface="Calibri" pitchFamily="34" charset="0"/>
                </a:rPr>
                <a:t>(…)</a:t>
              </a:r>
              <a:endParaRPr lang="ru-RU" dirty="0" smtClean="0">
                <a:latin typeface="Calibri" pitchFamily="34" charset="0"/>
              </a:endParaRPr>
            </a:p>
            <a:p>
              <a:pPr algn="ctr"/>
              <a:r>
                <a:rPr lang="en-US" dirty="0" err="1" smtClean="0">
                  <a:latin typeface="Calibri" pitchFamily="34" charset="0"/>
                </a:rPr>
                <a:t>PopBack</a:t>
              </a:r>
              <a:r>
                <a:rPr lang="en-US" dirty="0" smtClean="0">
                  <a:latin typeface="Calibri" pitchFamily="34" charset="0"/>
                </a:rPr>
                <a:t>(…)</a:t>
              </a:r>
              <a:endParaRPr lang="ru-RU" dirty="0">
                <a:latin typeface="Calibri" pitchFamily="34" charset="0"/>
              </a:endParaRPr>
            </a:p>
          </p:txBody>
        </p:sp>
        <p:sp>
          <p:nvSpPr>
            <p:cNvPr id="16" name="TextBox 34"/>
            <p:cNvSpPr txBox="1">
              <a:spLocks noChangeArrowheads="1"/>
            </p:cNvSpPr>
            <p:nvPr/>
          </p:nvSpPr>
          <p:spPr bwMode="auto">
            <a:xfrm>
              <a:off x="5579021" y="3192280"/>
              <a:ext cx="68538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atin typeface="Calibri" pitchFamily="34" charset="0"/>
                </a:rPr>
                <a:t>Front</a:t>
              </a:r>
              <a:endParaRPr lang="ru-RU" dirty="0">
                <a:latin typeface="Calibri" pitchFamily="34" charset="0"/>
              </a:endParaRPr>
            </a:p>
          </p:txBody>
        </p:sp>
        <p:sp>
          <p:nvSpPr>
            <p:cNvPr id="17" name="TextBox 34"/>
            <p:cNvSpPr txBox="1">
              <a:spLocks noChangeArrowheads="1"/>
            </p:cNvSpPr>
            <p:nvPr/>
          </p:nvSpPr>
          <p:spPr bwMode="auto">
            <a:xfrm>
              <a:off x="10206262" y="3192280"/>
              <a:ext cx="62228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atin typeface="Calibri" pitchFamily="34" charset="0"/>
                </a:rPr>
                <a:t>Back</a:t>
              </a:r>
              <a:endParaRPr lang="ru-RU" dirty="0">
                <a:latin typeface="Calibri" pitchFamily="34" charset="0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407368" y="1600201"/>
            <a:ext cx="11449272" cy="4781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18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Реализация через двухсвязный список</a:t>
            </a:r>
            <a:endParaRPr lang="ru-RU" dirty="0"/>
          </a:p>
        </p:txBody>
      </p:sp>
      <p:sp>
        <p:nvSpPr>
          <p:cNvPr id="88066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TDequeue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Values;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Front, Back;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TDequeue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TDequeue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000" indent="-342000">
              <a:lnSpc>
                <a:spcPct val="80000"/>
              </a:lnSpc>
            </a:pP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3" name="Group 2"/>
          <p:cNvGrpSpPr/>
          <p:nvPr/>
        </p:nvGrpSpPr>
        <p:grpSpPr>
          <a:xfrm>
            <a:off x="6157842" y="2936902"/>
            <a:ext cx="5411479" cy="1852559"/>
            <a:chOff x="5203117" y="1709053"/>
            <a:chExt cx="6001335" cy="1852559"/>
          </a:xfrm>
        </p:grpSpPr>
        <p:sp>
          <p:nvSpPr>
            <p:cNvPr id="21" name="Прямоугольник 20"/>
            <p:cNvSpPr/>
            <p:nvPr/>
          </p:nvSpPr>
          <p:spPr>
            <a:xfrm>
              <a:off x="5530077" y="2564904"/>
              <a:ext cx="784672" cy="500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10125069" y="2564904"/>
              <a:ext cx="784672" cy="500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3" name="Прямоугольник 22"/>
            <p:cNvSpPr/>
            <p:nvPr/>
          </p:nvSpPr>
          <p:spPr>
            <a:xfrm>
              <a:off x="6678825" y="2564904"/>
              <a:ext cx="784672" cy="500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4" name="Прямоугольник 23"/>
            <p:cNvSpPr/>
            <p:nvPr/>
          </p:nvSpPr>
          <p:spPr>
            <a:xfrm>
              <a:off x="7827573" y="2564904"/>
              <a:ext cx="784671" cy="500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5" name="Прямоугольник 24"/>
            <p:cNvSpPr/>
            <p:nvPr/>
          </p:nvSpPr>
          <p:spPr>
            <a:xfrm>
              <a:off x="8976320" y="2564904"/>
              <a:ext cx="784672" cy="500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26" name="Прямая со стрелкой 25"/>
            <p:cNvCxnSpPr>
              <a:stCxn id="21" idx="3"/>
              <a:endCxn id="23" idx="1"/>
            </p:cNvCxnSpPr>
            <p:nvPr/>
          </p:nvCxnSpPr>
          <p:spPr>
            <a:xfrm>
              <a:off x="6314749" y="2814936"/>
              <a:ext cx="36407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/>
            <p:cNvCxnSpPr>
              <a:stCxn id="23" idx="3"/>
              <a:endCxn id="24" idx="1"/>
            </p:cNvCxnSpPr>
            <p:nvPr/>
          </p:nvCxnSpPr>
          <p:spPr>
            <a:xfrm>
              <a:off x="7463497" y="2814936"/>
              <a:ext cx="36407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/>
            <p:cNvCxnSpPr>
              <a:stCxn id="25" idx="3"/>
              <a:endCxn id="22" idx="1"/>
            </p:cNvCxnSpPr>
            <p:nvPr/>
          </p:nvCxnSpPr>
          <p:spPr>
            <a:xfrm>
              <a:off x="9760992" y="2814936"/>
              <a:ext cx="36407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>
              <a:stCxn id="24" idx="3"/>
              <a:endCxn id="25" idx="1"/>
            </p:cNvCxnSpPr>
            <p:nvPr/>
          </p:nvCxnSpPr>
          <p:spPr>
            <a:xfrm>
              <a:off x="8612244" y="2814936"/>
              <a:ext cx="36407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081" name="TextBox 34"/>
            <p:cNvSpPr txBox="1">
              <a:spLocks noChangeArrowheads="1"/>
            </p:cNvSpPr>
            <p:nvPr/>
          </p:nvSpPr>
          <p:spPr bwMode="auto">
            <a:xfrm>
              <a:off x="5203117" y="1720424"/>
              <a:ext cx="1437188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 smtClean="0">
                  <a:latin typeface="Calibri" pitchFamily="34" charset="0"/>
                </a:rPr>
                <a:t>PushFront</a:t>
              </a:r>
              <a:r>
                <a:rPr lang="en-US" dirty="0" smtClean="0">
                  <a:latin typeface="Calibri" pitchFamily="34" charset="0"/>
                </a:rPr>
                <a:t>(…)</a:t>
              </a:r>
              <a:endParaRPr lang="ru-RU" dirty="0" smtClean="0">
                <a:latin typeface="Calibri" pitchFamily="34" charset="0"/>
              </a:endParaRPr>
            </a:p>
            <a:p>
              <a:pPr algn="ctr"/>
              <a:r>
                <a:rPr lang="en-US" dirty="0" err="1" smtClean="0">
                  <a:latin typeface="Calibri" pitchFamily="34" charset="0"/>
                </a:rPr>
                <a:t>PopFront</a:t>
              </a:r>
              <a:r>
                <a:rPr lang="en-US" dirty="0" smtClean="0">
                  <a:latin typeface="Calibri" pitchFamily="34" charset="0"/>
                </a:rPr>
                <a:t>(…)</a:t>
              </a:r>
              <a:endParaRPr lang="ru-RU" dirty="0">
                <a:latin typeface="Calibri" pitchFamily="34" charset="0"/>
              </a:endParaRPr>
            </a:p>
          </p:txBody>
        </p:sp>
        <p:sp>
          <p:nvSpPr>
            <p:cNvPr id="15" name="TextBox 34"/>
            <p:cNvSpPr txBox="1">
              <a:spLocks noChangeArrowheads="1"/>
            </p:cNvSpPr>
            <p:nvPr/>
          </p:nvSpPr>
          <p:spPr bwMode="auto">
            <a:xfrm>
              <a:off x="9830358" y="1709053"/>
              <a:ext cx="1374094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 smtClean="0">
                  <a:latin typeface="Calibri" pitchFamily="34" charset="0"/>
                </a:rPr>
                <a:t>PushBack</a:t>
              </a:r>
              <a:r>
                <a:rPr lang="en-US" dirty="0" smtClean="0">
                  <a:latin typeface="Calibri" pitchFamily="34" charset="0"/>
                </a:rPr>
                <a:t>(…)</a:t>
              </a:r>
              <a:endParaRPr lang="ru-RU" dirty="0" smtClean="0">
                <a:latin typeface="Calibri" pitchFamily="34" charset="0"/>
              </a:endParaRPr>
            </a:p>
            <a:p>
              <a:pPr algn="ctr"/>
              <a:r>
                <a:rPr lang="en-US" dirty="0" err="1" smtClean="0">
                  <a:latin typeface="Calibri" pitchFamily="34" charset="0"/>
                </a:rPr>
                <a:t>PopBack</a:t>
              </a:r>
              <a:r>
                <a:rPr lang="en-US" dirty="0" smtClean="0">
                  <a:latin typeface="Calibri" pitchFamily="34" charset="0"/>
                </a:rPr>
                <a:t>(…)</a:t>
              </a:r>
              <a:endParaRPr lang="ru-RU" dirty="0">
                <a:latin typeface="Calibri" pitchFamily="34" charset="0"/>
              </a:endParaRPr>
            </a:p>
          </p:txBody>
        </p:sp>
        <p:sp>
          <p:nvSpPr>
            <p:cNvPr id="16" name="TextBox 34"/>
            <p:cNvSpPr txBox="1">
              <a:spLocks noChangeArrowheads="1"/>
            </p:cNvSpPr>
            <p:nvPr/>
          </p:nvSpPr>
          <p:spPr bwMode="auto">
            <a:xfrm>
              <a:off x="5579021" y="3192280"/>
              <a:ext cx="68538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atin typeface="Calibri" pitchFamily="34" charset="0"/>
                </a:rPr>
                <a:t>Front</a:t>
              </a:r>
              <a:endParaRPr lang="ru-RU" dirty="0">
                <a:latin typeface="Calibri" pitchFamily="34" charset="0"/>
              </a:endParaRPr>
            </a:p>
          </p:txBody>
        </p:sp>
        <p:sp>
          <p:nvSpPr>
            <p:cNvPr id="17" name="TextBox 34"/>
            <p:cNvSpPr txBox="1">
              <a:spLocks noChangeArrowheads="1"/>
            </p:cNvSpPr>
            <p:nvPr/>
          </p:nvSpPr>
          <p:spPr bwMode="auto">
            <a:xfrm>
              <a:off x="10206262" y="3192280"/>
              <a:ext cx="62228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atin typeface="Calibri" pitchFamily="34" charset="0"/>
                </a:rPr>
                <a:t>Back</a:t>
              </a:r>
              <a:endParaRPr lang="ru-RU" dirty="0">
                <a:latin typeface="Calibri" pitchFamily="34" charset="0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407368" y="1600201"/>
            <a:ext cx="5511409" cy="4781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3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Реализация через двухсвязный список</a:t>
            </a:r>
            <a:endParaRPr lang="ru-RU" dirty="0"/>
          </a:p>
        </p:txBody>
      </p:sp>
      <p:sp>
        <p:nvSpPr>
          <p:cNvPr id="88066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TDequeue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Values;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Front, Back;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TDequeue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TDequeue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000" indent="-342000">
              <a:lnSpc>
                <a:spcPct val="80000"/>
              </a:lnSpc>
            </a:pP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3" name="Group 2"/>
          <p:cNvGrpSpPr/>
          <p:nvPr/>
        </p:nvGrpSpPr>
        <p:grpSpPr>
          <a:xfrm>
            <a:off x="6157842" y="2936902"/>
            <a:ext cx="5411479" cy="1852559"/>
            <a:chOff x="5203117" y="1709053"/>
            <a:chExt cx="6001335" cy="1852559"/>
          </a:xfrm>
        </p:grpSpPr>
        <p:sp>
          <p:nvSpPr>
            <p:cNvPr id="21" name="Прямоугольник 20"/>
            <p:cNvSpPr/>
            <p:nvPr/>
          </p:nvSpPr>
          <p:spPr>
            <a:xfrm>
              <a:off x="5530077" y="2564904"/>
              <a:ext cx="784672" cy="500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10125069" y="2564904"/>
              <a:ext cx="784672" cy="500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3" name="Прямоугольник 22"/>
            <p:cNvSpPr/>
            <p:nvPr/>
          </p:nvSpPr>
          <p:spPr>
            <a:xfrm>
              <a:off x="6678825" y="2564904"/>
              <a:ext cx="784672" cy="500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4" name="Прямоугольник 23"/>
            <p:cNvSpPr/>
            <p:nvPr/>
          </p:nvSpPr>
          <p:spPr>
            <a:xfrm>
              <a:off x="7827573" y="2564904"/>
              <a:ext cx="784671" cy="500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5" name="Прямоугольник 24"/>
            <p:cNvSpPr/>
            <p:nvPr/>
          </p:nvSpPr>
          <p:spPr>
            <a:xfrm>
              <a:off x="8976320" y="2564904"/>
              <a:ext cx="784672" cy="500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26" name="Прямая со стрелкой 25"/>
            <p:cNvCxnSpPr>
              <a:stCxn id="21" idx="3"/>
              <a:endCxn id="23" idx="1"/>
            </p:cNvCxnSpPr>
            <p:nvPr/>
          </p:nvCxnSpPr>
          <p:spPr>
            <a:xfrm>
              <a:off x="6314749" y="2814936"/>
              <a:ext cx="36407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/>
            <p:cNvCxnSpPr>
              <a:stCxn id="23" idx="3"/>
              <a:endCxn id="24" idx="1"/>
            </p:cNvCxnSpPr>
            <p:nvPr/>
          </p:nvCxnSpPr>
          <p:spPr>
            <a:xfrm>
              <a:off x="7463497" y="2814936"/>
              <a:ext cx="36407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/>
            <p:cNvCxnSpPr>
              <a:stCxn id="25" idx="3"/>
              <a:endCxn id="22" idx="1"/>
            </p:cNvCxnSpPr>
            <p:nvPr/>
          </p:nvCxnSpPr>
          <p:spPr>
            <a:xfrm>
              <a:off x="9760992" y="2814936"/>
              <a:ext cx="36407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>
              <a:stCxn id="24" idx="3"/>
              <a:endCxn id="25" idx="1"/>
            </p:cNvCxnSpPr>
            <p:nvPr/>
          </p:nvCxnSpPr>
          <p:spPr>
            <a:xfrm>
              <a:off x="8612244" y="2814936"/>
              <a:ext cx="36407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081" name="TextBox 34"/>
            <p:cNvSpPr txBox="1">
              <a:spLocks noChangeArrowheads="1"/>
            </p:cNvSpPr>
            <p:nvPr/>
          </p:nvSpPr>
          <p:spPr bwMode="auto">
            <a:xfrm>
              <a:off x="5203117" y="1720424"/>
              <a:ext cx="1437188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 smtClean="0">
                  <a:latin typeface="Calibri" pitchFamily="34" charset="0"/>
                </a:rPr>
                <a:t>PushFront</a:t>
              </a:r>
              <a:r>
                <a:rPr lang="en-US" dirty="0" smtClean="0">
                  <a:latin typeface="Calibri" pitchFamily="34" charset="0"/>
                </a:rPr>
                <a:t>(…)</a:t>
              </a:r>
              <a:endParaRPr lang="ru-RU" dirty="0" smtClean="0">
                <a:latin typeface="Calibri" pitchFamily="34" charset="0"/>
              </a:endParaRPr>
            </a:p>
            <a:p>
              <a:pPr algn="ctr"/>
              <a:r>
                <a:rPr lang="en-US" dirty="0" err="1" smtClean="0">
                  <a:latin typeface="Calibri" pitchFamily="34" charset="0"/>
                </a:rPr>
                <a:t>PopFront</a:t>
              </a:r>
              <a:r>
                <a:rPr lang="en-US" dirty="0" smtClean="0">
                  <a:latin typeface="Calibri" pitchFamily="34" charset="0"/>
                </a:rPr>
                <a:t>(…)</a:t>
              </a:r>
              <a:endParaRPr lang="ru-RU" dirty="0">
                <a:latin typeface="Calibri" pitchFamily="34" charset="0"/>
              </a:endParaRPr>
            </a:p>
          </p:txBody>
        </p:sp>
        <p:sp>
          <p:nvSpPr>
            <p:cNvPr id="15" name="TextBox 34"/>
            <p:cNvSpPr txBox="1">
              <a:spLocks noChangeArrowheads="1"/>
            </p:cNvSpPr>
            <p:nvPr/>
          </p:nvSpPr>
          <p:spPr bwMode="auto">
            <a:xfrm>
              <a:off x="9830358" y="1709053"/>
              <a:ext cx="1374094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 smtClean="0">
                  <a:latin typeface="Calibri" pitchFamily="34" charset="0"/>
                </a:rPr>
                <a:t>PushBack</a:t>
              </a:r>
              <a:r>
                <a:rPr lang="en-US" dirty="0" smtClean="0">
                  <a:latin typeface="Calibri" pitchFamily="34" charset="0"/>
                </a:rPr>
                <a:t>(…)</a:t>
              </a:r>
              <a:endParaRPr lang="ru-RU" dirty="0" smtClean="0">
                <a:latin typeface="Calibri" pitchFamily="34" charset="0"/>
              </a:endParaRPr>
            </a:p>
            <a:p>
              <a:pPr algn="ctr"/>
              <a:r>
                <a:rPr lang="en-US" dirty="0" err="1" smtClean="0">
                  <a:latin typeface="Calibri" pitchFamily="34" charset="0"/>
                </a:rPr>
                <a:t>PopBack</a:t>
              </a:r>
              <a:r>
                <a:rPr lang="en-US" dirty="0" smtClean="0">
                  <a:latin typeface="Calibri" pitchFamily="34" charset="0"/>
                </a:rPr>
                <a:t>(…)</a:t>
              </a:r>
              <a:endParaRPr lang="ru-RU" dirty="0">
                <a:latin typeface="Calibri" pitchFamily="34" charset="0"/>
              </a:endParaRPr>
            </a:p>
          </p:txBody>
        </p:sp>
        <p:sp>
          <p:nvSpPr>
            <p:cNvPr id="16" name="TextBox 34"/>
            <p:cNvSpPr txBox="1">
              <a:spLocks noChangeArrowheads="1"/>
            </p:cNvSpPr>
            <p:nvPr/>
          </p:nvSpPr>
          <p:spPr bwMode="auto">
            <a:xfrm>
              <a:off x="5579021" y="3192280"/>
              <a:ext cx="68538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atin typeface="Calibri" pitchFamily="34" charset="0"/>
                </a:rPr>
                <a:t>Front</a:t>
              </a:r>
              <a:endParaRPr lang="ru-RU" dirty="0">
                <a:latin typeface="Calibri" pitchFamily="34" charset="0"/>
              </a:endParaRPr>
            </a:p>
          </p:txBody>
        </p:sp>
        <p:sp>
          <p:nvSpPr>
            <p:cNvPr id="17" name="TextBox 34"/>
            <p:cNvSpPr txBox="1">
              <a:spLocks noChangeArrowheads="1"/>
            </p:cNvSpPr>
            <p:nvPr/>
          </p:nvSpPr>
          <p:spPr bwMode="auto">
            <a:xfrm>
              <a:off x="10206262" y="3192280"/>
              <a:ext cx="62228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atin typeface="Calibri" pitchFamily="34" charset="0"/>
                </a:rPr>
                <a:t>Back</a:t>
              </a:r>
              <a:endParaRPr lang="ru-RU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422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Реализация через </a:t>
            </a:r>
            <a:r>
              <a:rPr lang="ru-RU" dirty="0" smtClean="0"/>
              <a:t>двухсвязный список</a:t>
            </a:r>
            <a:r>
              <a:rPr lang="en-US" dirty="0" smtClean="0"/>
              <a:t> </a:t>
            </a:r>
            <a:r>
              <a:rPr lang="ru-RU" dirty="0" smtClean="0"/>
              <a:t>блоков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TDequeue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ValueBlocks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FrontBlock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BackBlock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FrontBlockBegin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BackBlockEnd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TDequeue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TDequeue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dirty="0"/>
          </a:p>
          <a:p>
            <a:r>
              <a:rPr lang="ru-RU" dirty="0" smtClean="0"/>
              <a:t>экономия памяти на связях с соседями</a:t>
            </a:r>
          </a:p>
          <a:p>
            <a:r>
              <a:rPr lang="ru-RU" dirty="0" smtClean="0"/>
              <a:t>ускорение добавления/удаления элементов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ru-RU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ru-RU" dirty="0"/>
          </a:p>
        </p:txBody>
      </p:sp>
      <p:sp>
        <p:nvSpPr>
          <p:cNvPr id="27" name="Прямоугольник 3"/>
          <p:cNvSpPr/>
          <p:nvPr/>
        </p:nvSpPr>
        <p:spPr>
          <a:xfrm>
            <a:off x="6721409" y="3182873"/>
            <a:ext cx="625213" cy="678176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28" name="Прямоугольник 3"/>
          <p:cNvSpPr/>
          <p:nvPr/>
        </p:nvSpPr>
        <p:spPr>
          <a:xfrm>
            <a:off x="10432380" y="3182873"/>
            <a:ext cx="625213" cy="678176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600" dirty="0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197600" y="3182875"/>
            <a:ext cx="5379781" cy="678176"/>
            <a:chOff x="1521541" y="3786188"/>
            <a:chExt cx="6714125" cy="284854"/>
          </a:xfrm>
        </p:grpSpPr>
        <p:sp>
          <p:nvSpPr>
            <p:cNvPr id="32" name="Прямоугольник 3"/>
            <p:cNvSpPr/>
            <p:nvPr/>
          </p:nvSpPr>
          <p:spPr>
            <a:xfrm>
              <a:off x="1521541" y="3786188"/>
              <a:ext cx="1434015" cy="284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 smtClean="0">
                  <a:solidFill>
                    <a:schemeClr val="tx1"/>
                  </a:solidFill>
                </a:rPr>
                <a:t>блок элементов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33" name="Прямоугольник 4"/>
            <p:cNvSpPr/>
            <p:nvPr/>
          </p:nvSpPr>
          <p:spPr>
            <a:xfrm>
              <a:off x="3283666" y="3786188"/>
              <a:ext cx="1434017" cy="284854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>
                  <a:solidFill>
                    <a:schemeClr val="tx1"/>
                  </a:solidFill>
                </a:rPr>
                <a:t>блок </a:t>
              </a:r>
              <a:r>
                <a:rPr lang="ru-RU" sz="1600" dirty="0" smtClean="0">
                  <a:solidFill>
                    <a:schemeClr val="tx1"/>
                  </a:solidFill>
                </a:rPr>
                <a:t>элементов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35" name="Прямоугольник 7"/>
            <p:cNvSpPr/>
            <p:nvPr/>
          </p:nvSpPr>
          <p:spPr>
            <a:xfrm>
              <a:off x="5045792" y="3786188"/>
              <a:ext cx="1434015" cy="284854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>
                  <a:solidFill>
                    <a:schemeClr val="tx1"/>
                  </a:solidFill>
                </a:rPr>
                <a:t>блок </a:t>
              </a:r>
              <a:r>
                <a:rPr lang="ru-RU" sz="1600" dirty="0" smtClean="0">
                  <a:solidFill>
                    <a:schemeClr val="tx1"/>
                  </a:solidFill>
                </a:rPr>
                <a:t>элементов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36" name="Прямоугольник 8"/>
            <p:cNvSpPr/>
            <p:nvPr/>
          </p:nvSpPr>
          <p:spPr>
            <a:xfrm>
              <a:off x="6801651" y="3786188"/>
              <a:ext cx="1434015" cy="284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>
                  <a:solidFill>
                    <a:schemeClr val="tx1"/>
                  </a:solidFill>
                </a:rPr>
                <a:t>блок </a:t>
              </a:r>
              <a:r>
                <a:rPr lang="ru-RU" sz="1600" dirty="0" smtClean="0">
                  <a:solidFill>
                    <a:schemeClr val="tx1"/>
                  </a:solidFill>
                </a:rPr>
                <a:t>элементов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Прямая со стрелкой 20"/>
            <p:cNvCxnSpPr>
              <a:stCxn id="32" idx="3"/>
              <a:endCxn id="33" idx="1"/>
            </p:cNvCxnSpPr>
            <p:nvPr/>
          </p:nvCxnSpPr>
          <p:spPr>
            <a:xfrm>
              <a:off x="2955556" y="3928615"/>
              <a:ext cx="328110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22"/>
            <p:cNvCxnSpPr>
              <a:stCxn id="33" idx="3"/>
              <a:endCxn id="35" idx="1"/>
            </p:cNvCxnSpPr>
            <p:nvPr/>
          </p:nvCxnSpPr>
          <p:spPr>
            <a:xfrm>
              <a:off x="4717683" y="3928615"/>
              <a:ext cx="328109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23"/>
            <p:cNvCxnSpPr>
              <a:stCxn id="35" idx="3"/>
              <a:endCxn id="36" idx="1"/>
            </p:cNvCxnSpPr>
            <p:nvPr/>
          </p:nvCxnSpPr>
          <p:spPr>
            <a:xfrm>
              <a:off x="6479806" y="3928615"/>
              <a:ext cx="321846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 rot="16200000">
            <a:off x="5865758" y="4532034"/>
            <a:ext cx="171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FrontBlockBegin</a:t>
            </a:r>
            <a:endParaRPr lang="ru-RU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 rot="16200000">
            <a:off x="10262923" y="4416329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BackBlockEnd</a:t>
            </a:r>
            <a:endParaRPr lang="ru-RU" dirty="0">
              <a:latin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28345" y="2723224"/>
            <a:ext cx="1187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FrontBlock</a:t>
            </a:r>
            <a:endParaRPr lang="en-US" dirty="0" smtClean="0">
              <a:latin typeface="+mn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391031" y="2710508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BackBlock</a:t>
            </a:r>
            <a:endParaRPr lang="en-US" dirty="0" smtClean="0"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35360" y="1417638"/>
            <a:ext cx="11449272" cy="4963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92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Реализация через </a:t>
            </a:r>
            <a:r>
              <a:rPr lang="ru-RU" dirty="0" smtClean="0"/>
              <a:t>двухсвязный список</a:t>
            </a:r>
            <a:r>
              <a:rPr lang="en-US" dirty="0" smtClean="0"/>
              <a:t> </a:t>
            </a:r>
            <a:r>
              <a:rPr lang="ru-RU" dirty="0" smtClean="0"/>
              <a:t>блоков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TDequeue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ValueBlocks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FrontBlock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BackBlock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FrontBlockBegin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BackBlockEnd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TDequeue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TDequeue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dirty="0"/>
          </a:p>
          <a:p>
            <a:r>
              <a:rPr lang="ru-RU" dirty="0" smtClean="0"/>
              <a:t>экономия памяти на связях с соседями</a:t>
            </a:r>
          </a:p>
          <a:p>
            <a:r>
              <a:rPr lang="ru-RU" dirty="0" smtClean="0"/>
              <a:t>ускорение добавления/удаления элементов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ru-RU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ru-RU" dirty="0"/>
          </a:p>
        </p:txBody>
      </p:sp>
      <p:sp>
        <p:nvSpPr>
          <p:cNvPr id="27" name="Прямоугольник 3"/>
          <p:cNvSpPr/>
          <p:nvPr/>
        </p:nvSpPr>
        <p:spPr>
          <a:xfrm>
            <a:off x="6721409" y="3182873"/>
            <a:ext cx="625213" cy="678176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28" name="Прямоугольник 3"/>
          <p:cNvSpPr/>
          <p:nvPr/>
        </p:nvSpPr>
        <p:spPr>
          <a:xfrm>
            <a:off x="10432380" y="3182873"/>
            <a:ext cx="625213" cy="678176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600" dirty="0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197600" y="3182875"/>
            <a:ext cx="5379781" cy="678176"/>
            <a:chOff x="1521541" y="3786188"/>
            <a:chExt cx="6714125" cy="284854"/>
          </a:xfrm>
        </p:grpSpPr>
        <p:sp>
          <p:nvSpPr>
            <p:cNvPr id="32" name="Прямоугольник 3"/>
            <p:cNvSpPr/>
            <p:nvPr/>
          </p:nvSpPr>
          <p:spPr>
            <a:xfrm>
              <a:off x="1521541" y="3786188"/>
              <a:ext cx="1434015" cy="284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 smtClean="0">
                  <a:solidFill>
                    <a:schemeClr val="tx1"/>
                  </a:solidFill>
                </a:rPr>
                <a:t>блок элементов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33" name="Прямоугольник 4"/>
            <p:cNvSpPr/>
            <p:nvPr/>
          </p:nvSpPr>
          <p:spPr>
            <a:xfrm>
              <a:off x="3283666" y="3786188"/>
              <a:ext cx="1434017" cy="284854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>
                  <a:solidFill>
                    <a:schemeClr val="tx1"/>
                  </a:solidFill>
                </a:rPr>
                <a:t>блок </a:t>
              </a:r>
              <a:r>
                <a:rPr lang="ru-RU" sz="1600" dirty="0" smtClean="0">
                  <a:solidFill>
                    <a:schemeClr val="tx1"/>
                  </a:solidFill>
                </a:rPr>
                <a:t>элементов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35" name="Прямоугольник 7"/>
            <p:cNvSpPr/>
            <p:nvPr/>
          </p:nvSpPr>
          <p:spPr>
            <a:xfrm>
              <a:off x="5045792" y="3786188"/>
              <a:ext cx="1434015" cy="284854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>
                  <a:solidFill>
                    <a:schemeClr val="tx1"/>
                  </a:solidFill>
                </a:rPr>
                <a:t>блок </a:t>
              </a:r>
              <a:r>
                <a:rPr lang="ru-RU" sz="1600" dirty="0" smtClean="0">
                  <a:solidFill>
                    <a:schemeClr val="tx1"/>
                  </a:solidFill>
                </a:rPr>
                <a:t>элементов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36" name="Прямоугольник 8"/>
            <p:cNvSpPr/>
            <p:nvPr/>
          </p:nvSpPr>
          <p:spPr>
            <a:xfrm>
              <a:off x="6801651" y="3786188"/>
              <a:ext cx="1434015" cy="284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>
                  <a:solidFill>
                    <a:schemeClr val="tx1"/>
                  </a:solidFill>
                </a:rPr>
                <a:t>блок </a:t>
              </a:r>
              <a:r>
                <a:rPr lang="ru-RU" sz="1600" dirty="0" smtClean="0">
                  <a:solidFill>
                    <a:schemeClr val="tx1"/>
                  </a:solidFill>
                </a:rPr>
                <a:t>элементов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Прямая со стрелкой 20"/>
            <p:cNvCxnSpPr>
              <a:stCxn id="32" idx="3"/>
              <a:endCxn id="33" idx="1"/>
            </p:cNvCxnSpPr>
            <p:nvPr/>
          </p:nvCxnSpPr>
          <p:spPr>
            <a:xfrm>
              <a:off x="2955556" y="3928615"/>
              <a:ext cx="328110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22"/>
            <p:cNvCxnSpPr>
              <a:stCxn id="33" idx="3"/>
              <a:endCxn id="35" idx="1"/>
            </p:cNvCxnSpPr>
            <p:nvPr/>
          </p:nvCxnSpPr>
          <p:spPr>
            <a:xfrm>
              <a:off x="4717683" y="3928615"/>
              <a:ext cx="328109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23"/>
            <p:cNvCxnSpPr>
              <a:stCxn id="35" idx="3"/>
              <a:endCxn id="36" idx="1"/>
            </p:cNvCxnSpPr>
            <p:nvPr/>
          </p:nvCxnSpPr>
          <p:spPr>
            <a:xfrm>
              <a:off x="6479806" y="3928615"/>
              <a:ext cx="321846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 rot="16200000">
            <a:off x="5865758" y="4532034"/>
            <a:ext cx="171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FrontBlockBegin</a:t>
            </a:r>
            <a:endParaRPr lang="ru-RU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 rot="16200000">
            <a:off x="10262923" y="4416329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BackBlockEnd</a:t>
            </a:r>
            <a:endParaRPr lang="ru-RU" dirty="0">
              <a:latin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28345" y="2723224"/>
            <a:ext cx="1187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FrontBlock</a:t>
            </a:r>
            <a:endParaRPr lang="en-US" dirty="0" smtClean="0">
              <a:latin typeface="+mn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391031" y="2710508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BackBlock</a:t>
            </a:r>
            <a:endParaRPr lang="en-US" dirty="0" smtClean="0">
              <a:latin typeface="+mn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5360" y="1417638"/>
            <a:ext cx="5530081" cy="4963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24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Реализация через </a:t>
            </a:r>
            <a:r>
              <a:rPr lang="ru-RU" dirty="0" smtClean="0"/>
              <a:t>двухсвязный список</a:t>
            </a:r>
            <a:r>
              <a:rPr lang="en-US" dirty="0" smtClean="0"/>
              <a:t> </a:t>
            </a:r>
            <a:r>
              <a:rPr lang="ru-RU" dirty="0" smtClean="0"/>
              <a:t>блоков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TDequeue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ValueBlocks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FrontBlock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BackBlock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FrontBlockBegin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BackBlockEnd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TDequeue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TDequeue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dirty="0"/>
          </a:p>
          <a:p>
            <a:r>
              <a:rPr lang="ru-RU" dirty="0" smtClean="0"/>
              <a:t>экономия памяти на связях с соседями</a:t>
            </a:r>
          </a:p>
          <a:p>
            <a:r>
              <a:rPr lang="ru-RU" dirty="0" smtClean="0"/>
              <a:t>ускорение добавления/удаления элементов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ru-RU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ru-RU" dirty="0"/>
          </a:p>
        </p:txBody>
      </p:sp>
      <p:sp>
        <p:nvSpPr>
          <p:cNvPr id="27" name="Прямоугольник 3"/>
          <p:cNvSpPr/>
          <p:nvPr/>
        </p:nvSpPr>
        <p:spPr>
          <a:xfrm>
            <a:off x="6721409" y="3182873"/>
            <a:ext cx="625213" cy="678176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28" name="Прямоугольник 3"/>
          <p:cNvSpPr/>
          <p:nvPr/>
        </p:nvSpPr>
        <p:spPr>
          <a:xfrm>
            <a:off x="10432380" y="3182873"/>
            <a:ext cx="625213" cy="678176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600" dirty="0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197600" y="3182875"/>
            <a:ext cx="5379781" cy="678176"/>
            <a:chOff x="1521541" y="3786188"/>
            <a:chExt cx="6714125" cy="284854"/>
          </a:xfrm>
        </p:grpSpPr>
        <p:sp>
          <p:nvSpPr>
            <p:cNvPr id="32" name="Прямоугольник 3"/>
            <p:cNvSpPr/>
            <p:nvPr/>
          </p:nvSpPr>
          <p:spPr>
            <a:xfrm>
              <a:off x="1521541" y="3786188"/>
              <a:ext cx="1434015" cy="284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 smtClean="0">
                  <a:solidFill>
                    <a:schemeClr val="tx1"/>
                  </a:solidFill>
                </a:rPr>
                <a:t>блок элементов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33" name="Прямоугольник 4"/>
            <p:cNvSpPr/>
            <p:nvPr/>
          </p:nvSpPr>
          <p:spPr>
            <a:xfrm>
              <a:off x="3283666" y="3786188"/>
              <a:ext cx="1434017" cy="284854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>
                  <a:solidFill>
                    <a:schemeClr val="tx1"/>
                  </a:solidFill>
                </a:rPr>
                <a:t>блок </a:t>
              </a:r>
              <a:r>
                <a:rPr lang="ru-RU" sz="1600" dirty="0" smtClean="0">
                  <a:solidFill>
                    <a:schemeClr val="tx1"/>
                  </a:solidFill>
                </a:rPr>
                <a:t>элементов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35" name="Прямоугольник 7"/>
            <p:cNvSpPr/>
            <p:nvPr/>
          </p:nvSpPr>
          <p:spPr>
            <a:xfrm>
              <a:off x="5045792" y="3786188"/>
              <a:ext cx="1434015" cy="284854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>
                  <a:solidFill>
                    <a:schemeClr val="tx1"/>
                  </a:solidFill>
                </a:rPr>
                <a:t>блок </a:t>
              </a:r>
              <a:r>
                <a:rPr lang="ru-RU" sz="1600" dirty="0" smtClean="0">
                  <a:solidFill>
                    <a:schemeClr val="tx1"/>
                  </a:solidFill>
                </a:rPr>
                <a:t>элементов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36" name="Прямоугольник 8"/>
            <p:cNvSpPr/>
            <p:nvPr/>
          </p:nvSpPr>
          <p:spPr>
            <a:xfrm>
              <a:off x="6801651" y="3786188"/>
              <a:ext cx="1434015" cy="284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>
                  <a:solidFill>
                    <a:schemeClr val="tx1"/>
                  </a:solidFill>
                </a:rPr>
                <a:t>блок </a:t>
              </a:r>
              <a:r>
                <a:rPr lang="ru-RU" sz="1600" dirty="0" smtClean="0">
                  <a:solidFill>
                    <a:schemeClr val="tx1"/>
                  </a:solidFill>
                </a:rPr>
                <a:t>элементов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Прямая со стрелкой 20"/>
            <p:cNvCxnSpPr>
              <a:stCxn id="32" idx="3"/>
              <a:endCxn id="33" idx="1"/>
            </p:cNvCxnSpPr>
            <p:nvPr/>
          </p:nvCxnSpPr>
          <p:spPr>
            <a:xfrm>
              <a:off x="2955556" y="3928615"/>
              <a:ext cx="328110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22"/>
            <p:cNvCxnSpPr>
              <a:stCxn id="33" idx="3"/>
              <a:endCxn id="35" idx="1"/>
            </p:cNvCxnSpPr>
            <p:nvPr/>
          </p:nvCxnSpPr>
          <p:spPr>
            <a:xfrm>
              <a:off x="4717683" y="3928615"/>
              <a:ext cx="328109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23"/>
            <p:cNvCxnSpPr>
              <a:stCxn id="35" idx="3"/>
              <a:endCxn id="36" idx="1"/>
            </p:cNvCxnSpPr>
            <p:nvPr/>
          </p:nvCxnSpPr>
          <p:spPr>
            <a:xfrm>
              <a:off x="6479806" y="3928615"/>
              <a:ext cx="321846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 rot="16200000">
            <a:off x="5865758" y="4532034"/>
            <a:ext cx="171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FrontBlockBegin</a:t>
            </a:r>
            <a:endParaRPr lang="ru-RU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 rot="16200000">
            <a:off x="10262923" y="4416329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BackBlockEnd</a:t>
            </a:r>
            <a:endParaRPr lang="ru-RU" dirty="0">
              <a:latin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28345" y="2723224"/>
            <a:ext cx="1187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FrontBlock</a:t>
            </a:r>
            <a:endParaRPr lang="en-US" dirty="0" smtClean="0">
              <a:latin typeface="+mn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391031" y="2710508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BackBlock</a:t>
            </a:r>
            <a:endParaRPr lang="en-US" dirty="0" smtClean="0">
              <a:latin typeface="+mn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5360" y="4293096"/>
            <a:ext cx="5337433" cy="20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56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Реализация через </a:t>
            </a:r>
            <a:r>
              <a:rPr lang="ru-RU" dirty="0" smtClean="0"/>
              <a:t>двухсвязный список</a:t>
            </a:r>
            <a:r>
              <a:rPr lang="en-US" dirty="0" smtClean="0"/>
              <a:t> </a:t>
            </a:r>
            <a:r>
              <a:rPr lang="ru-RU" dirty="0" smtClean="0"/>
              <a:t>блоков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TDequeue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ValueBlocks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FrontBlock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BackBlock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FrontBlockBegin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BackBlockEnd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TDequeue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TDequeue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dirty="0"/>
          </a:p>
          <a:p>
            <a:r>
              <a:rPr lang="ru-RU" dirty="0" smtClean="0"/>
              <a:t>экономия памяти на связях с соседями</a:t>
            </a:r>
          </a:p>
          <a:p>
            <a:r>
              <a:rPr lang="ru-RU" dirty="0" smtClean="0"/>
              <a:t>ускорение добавления/удаления элементов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ru-RU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ru-RU" dirty="0"/>
          </a:p>
        </p:txBody>
      </p:sp>
      <p:sp>
        <p:nvSpPr>
          <p:cNvPr id="27" name="Прямоугольник 3"/>
          <p:cNvSpPr/>
          <p:nvPr/>
        </p:nvSpPr>
        <p:spPr>
          <a:xfrm>
            <a:off x="6721409" y="3182873"/>
            <a:ext cx="625213" cy="678176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28" name="Прямоугольник 3"/>
          <p:cNvSpPr/>
          <p:nvPr/>
        </p:nvSpPr>
        <p:spPr>
          <a:xfrm>
            <a:off x="10432380" y="3182873"/>
            <a:ext cx="625213" cy="678176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600" dirty="0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197600" y="3182875"/>
            <a:ext cx="5379781" cy="678176"/>
            <a:chOff x="1521541" y="3786188"/>
            <a:chExt cx="6714125" cy="284854"/>
          </a:xfrm>
        </p:grpSpPr>
        <p:sp>
          <p:nvSpPr>
            <p:cNvPr id="32" name="Прямоугольник 3"/>
            <p:cNvSpPr/>
            <p:nvPr/>
          </p:nvSpPr>
          <p:spPr>
            <a:xfrm>
              <a:off x="1521541" y="3786188"/>
              <a:ext cx="1434015" cy="284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 smtClean="0">
                  <a:solidFill>
                    <a:schemeClr val="tx1"/>
                  </a:solidFill>
                </a:rPr>
                <a:t>блок элементов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33" name="Прямоугольник 4"/>
            <p:cNvSpPr/>
            <p:nvPr/>
          </p:nvSpPr>
          <p:spPr>
            <a:xfrm>
              <a:off x="3283666" y="3786188"/>
              <a:ext cx="1434017" cy="284854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>
                  <a:solidFill>
                    <a:schemeClr val="tx1"/>
                  </a:solidFill>
                </a:rPr>
                <a:t>блок </a:t>
              </a:r>
              <a:r>
                <a:rPr lang="ru-RU" sz="1600" dirty="0" smtClean="0">
                  <a:solidFill>
                    <a:schemeClr val="tx1"/>
                  </a:solidFill>
                </a:rPr>
                <a:t>элементов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35" name="Прямоугольник 7"/>
            <p:cNvSpPr/>
            <p:nvPr/>
          </p:nvSpPr>
          <p:spPr>
            <a:xfrm>
              <a:off x="5045792" y="3786188"/>
              <a:ext cx="1434015" cy="284854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>
                  <a:solidFill>
                    <a:schemeClr val="tx1"/>
                  </a:solidFill>
                </a:rPr>
                <a:t>блок </a:t>
              </a:r>
              <a:r>
                <a:rPr lang="ru-RU" sz="1600" dirty="0" smtClean="0">
                  <a:solidFill>
                    <a:schemeClr val="tx1"/>
                  </a:solidFill>
                </a:rPr>
                <a:t>элементов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36" name="Прямоугольник 8"/>
            <p:cNvSpPr/>
            <p:nvPr/>
          </p:nvSpPr>
          <p:spPr>
            <a:xfrm>
              <a:off x="6801651" y="3786188"/>
              <a:ext cx="1434015" cy="284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>
                  <a:solidFill>
                    <a:schemeClr val="tx1"/>
                  </a:solidFill>
                </a:rPr>
                <a:t>блок </a:t>
              </a:r>
              <a:r>
                <a:rPr lang="ru-RU" sz="1600" dirty="0" smtClean="0">
                  <a:solidFill>
                    <a:schemeClr val="tx1"/>
                  </a:solidFill>
                </a:rPr>
                <a:t>элементов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Прямая со стрелкой 20"/>
            <p:cNvCxnSpPr>
              <a:stCxn id="32" idx="3"/>
              <a:endCxn id="33" idx="1"/>
            </p:cNvCxnSpPr>
            <p:nvPr/>
          </p:nvCxnSpPr>
          <p:spPr>
            <a:xfrm>
              <a:off x="2955556" y="3928615"/>
              <a:ext cx="328110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22"/>
            <p:cNvCxnSpPr>
              <a:stCxn id="33" idx="3"/>
              <a:endCxn id="35" idx="1"/>
            </p:cNvCxnSpPr>
            <p:nvPr/>
          </p:nvCxnSpPr>
          <p:spPr>
            <a:xfrm>
              <a:off x="4717683" y="3928615"/>
              <a:ext cx="328109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23"/>
            <p:cNvCxnSpPr>
              <a:stCxn id="35" idx="3"/>
              <a:endCxn id="36" idx="1"/>
            </p:cNvCxnSpPr>
            <p:nvPr/>
          </p:nvCxnSpPr>
          <p:spPr>
            <a:xfrm>
              <a:off x="6479806" y="3928615"/>
              <a:ext cx="321846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 rot="16200000">
            <a:off x="5865758" y="4532034"/>
            <a:ext cx="171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FrontBlockBegin</a:t>
            </a:r>
            <a:endParaRPr lang="ru-RU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 rot="16200000">
            <a:off x="10262923" y="4416329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BackBlockEnd</a:t>
            </a:r>
            <a:endParaRPr lang="ru-RU" dirty="0">
              <a:latin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28345" y="2723224"/>
            <a:ext cx="1187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FrontBlock</a:t>
            </a:r>
            <a:endParaRPr lang="en-US" dirty="0" smtClean="0">
              <a:latin typeface="+mn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391031" y="2710508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BackBlock</a:t>
            </a:r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2291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Очередь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Реализации через список, циклический буфер, и два стека</a:t>
            </a:r>
          </a:p>
          <a:p>
            <a:r>
              <a:rPr lang="ru-RU" dirty="0" err="1">
                <a:solidFill>
                  <a:schemeClr val="bg1">
                    <a:lumMod val="65000"/>
                  </a:schemeClr>
                </a:solidFill>
              </a:rPr>
              <a:t>Дэк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Реализация через двусвязный список</a:t>
            </a:r>
          </a:p>
          <a:p>
            <a:r>
              <a:rPr lang="ru-RU" dirty="0"/>
              <a:t>Графы</a:t>
            </a:r>
          </a:p>
          <a:p>
            <a:pPr lvl="1"/>
            <a:r>
              <a:rPr lang="ru-RU" dirty="0"/>
              <a:t>Определения</a:t>
            </a:r>
          </a:p>
          <a:p>
            <a:pPr lvl="1"/>
            <a:r>
              <a:rPr lang="ru-RU" dirty="0"/>
              <a:t>Простые способы хранения в памяти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000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Упорядоченная пара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000" dirty="0">
                <a:solidFill>
                  <a:schemeClr val="bg1"/>
                </a:solidFill>
              </a:rPr>
              <a:t>Пусть А и В – множества</a:t>
            </a:r>
            <a:endParaRPr lang="en-US" sz="3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ru-RU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ru-RU" dirty="0" smtClean="0">
                <a:solidFill>
                  <a:schemeClr val="bg1"/>
                </a:solidFill>
              </a:rPr>
              <a:t>Упорядоченная </a:t>
            </a:r>
            <a:r>
              <a:rPr lang="ru-RU" dirty="0" smtClean="0">
                <a:solidFill>
                  <a:schemeClr val="bg1"/>
                </a:solidFill>
              </a:rPr>
              <a:t>пара </a:t>
            </a:r>
            <a:r>
              <a:rPr lang="ru-RU" dirty="0">
                <a:solidFill>
                  <a:schemeClr val="bg1"/>
                </a:solidFill>
              </a:rPr>
              <a:t>(а, </a:t>
            </a:r>
            <a:r>
              <a:rPr lang="en-US" dirty="0">
                <a:solidFill>
                  <a:schemeClr val="bg1"/>
                </a:solidFill>
              </a:rPr>
              <a:t>b</a:t>
            </a:r>
            <a:r>
              <a:rPr lang="ru-RU" dirty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, состоящая </a:t>
            </a:r>
            <a:r>
              <a:rPr lang="ru-RU" dirty="0">
                <a:solidFill>
                  <a:schemeClr val="bg1"/>
                </a:solidFill>
              </a:rPr>
              <a:t>из а</a:t>
            </a:r>
            <a:r>
              <a:rPr lang="ru-RU" dirty="0">
                <a:solidFill>
                  <a:schemeClr val="bg1"/>
                </a:solidFill>
                <a:sym typeface="Symbol" pitchFamily="18" charset="2"/>
              </a:rPr>
              <a:t></a:t>
            </a:r>
            <a:r>
              <a:rPr lang="ru-RU" dirty="0" smtClean="0">
                <a:solidFill>
                  <a:schemeClr val="bg1"/>
                </a:solidFill>
              </a:rPr>
              <a:t>А и </a:t>
            </a:r>
            <a:r>
              <a:rPr lang="en-US" dirty="0">
                <a:solidFill>
                  <a:schemeClr val="bg1"/>
                </a:solidFill>
              </a:rPr>
              <a:t>b</a:t>
            </a:r>
            <a:r>
              <a:rPr lang="ru-RU" dirty="0">
                <a:solidFill>
                  <a:schemeClr val="bg1"/>
                </a:solidFill>
                <a:sym typeface="Symbol" pitchFamily="18" charset="2"/>
              </a:rPr>
              <a:t></a:t>
            </a:r>
            <a:r>
              <a:rPr lang="en-US" dirty="0" smtClean="0">
                <a:solidFill>
                  <a:schemeClr val="bg1"/>
                </a:solidFill>
              </a:rPr>
              <a:t>B</a:t>
            </a:r>
            <a:r>
              <a:rPr lang="ru-RU" sz="3000" dirty="0">
                <a:solidFill>
                  <a:schemeClr val="bg1"/>
                </a:solidFill>
              </a:rPr>
              <a:t>, </a:t>
            </a:r>
            <a:r>
              <a:rPr lang="ru-RU" sz="3000" dirty="0" smtClean="0">
                <a:solidFill>
                  <a:schemeClr val="bg1"/>
                </a:solidFill>
              </a:rPr>
              <a:t>-- это конечное </a:t>
            </a:r>
            <a:r>
              <a:rPr lang="ru-RU" sz="3000" dirty="0">
                <a:solidFill>
                  <a:schemeClr val="bg1"/>
                </a:solidFill>
              </a:rPr>
              <a:t>множество </a:t>
            </a:r>
            <a:r>
              <a:rPr lang="en-US" sz="3000" dirty="0">
                <a:solidFill>
                  <a:schemeClr val="bg1"/>
                </a:solidFill>
              </a:rPr>
              <a:t>{a, {a, b}}</a:t>
            </a:r>
          </a:p>
          <a:p>
            <a:pPr>
              <a:lnSpc>
                <a:spcPct val="90000"/>
              </a:lnSpc>
            </a:pPr>
            <a:endParaRPr lang="ru-RU" sz="30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ru-RU" sz="3000" dirty="0" smtClean="0">
                <a:solidFill>
                  <a:schemeClr val="bg1"/>
                </a:solidFill>
              </a:rPr>
              <a:t>Упорядоченные </a:t>
            </a:r>
            <a:r>
              <a:rPr lang="ru-RU" sz="3000" dirty="0">
                <a:solidFill>
                  <a:schemeClr val="bg1"/>
                </a:solidFill>
              </a:rPr>
              <a:t>пары (а, </a:t>
            </a:r>
            <a:r>
              <a:rPr lang="en-US" sz="3000" dirty="0">
                <a:solidFill>
                  <a:schemeClr val="bg1"/>
                </a:solidFill>
              </a:rPr>
              <a:t>b</a:t>
            </a:r>
            <a:r>
              <a:rPr lang="ru-RU" sz="3000" dirty="0">
                <a:solidFill>
                  <a:schemeClr val="bg1"/>
                </a:solidFill>
              </a:rPr>
              <a:t>) и (с, </a:t>
            </a:r>
            <a:r>
              <a:rPr lang="en-US" sz="3000" dirty="0">
                <a:solidFill>
                  <a:schemeClr val="bg1"/>
                </a:solidFill>
              </a:rPr>
              <a:t>d</a:t>
            </a:r>
            <a:r>
              <a:rPr lang="ru-RU" sz="3000" dirty="0">
                <a:solidFill>
                  <a:schemeClr val="bg1"/>
                </a:solidFill>
              </a:rPr>
              <a:t>) </a:t>
            </a:r>
            <a:r>
              <a:rPr lang="ru-RU" sz="3000" dirty="0" smtClean="0">
                <a:solidFill>
                  <a:schemeClr val="bg1"/>
                </a:solidFill>
              </a:rPr>
              <a:t>равны </a:t>
            </a:r>
            <a:r>
              <a:rPr lang="en-US" sz="3000" dirty="0" smtClean="0">
                <a:solidFill>
                  <a:schemeClr val="bg1"/>
                </a:solidFill>
              </a:rPr>
              <a:t>&lt;=&gt; </a:t>
            </a:r>
            <a:r>
              <a:rPr lang="ru-RU" sz="3000" dirty="0" smtClean="0">
                <a:solidFill>
                  <a:schemeClr val="bg1"/>
                </a:solidFill>
              </a:rPr>
              <a:t>а </a:t>
            </a:r>
            <a:r>
              <a:rPr lang="ru-RU" sz="3000" dirty="0">
                <a:solidFill>
                  <a:schemeClr val="bg1"/>
                </a:solidFill>
              </a:rPr>
              <a:t>= с и </a:t>
            </a:r>
            <a:r>
              <a:rPr lang="en-US" sz="3000" dirty="0">
                <a:solidFill>
                  <a:schemeClr val="bg1"/>
                </a:solidFill>
              </a:rPr>
              <a:t>b</a:t>
            </a:r>
            <a:r>
              <a:rPr lang="ru-RU" sz="3000" dirty="0">
                <a:solidFill>
                  <a:schemeClr val="bg1"/>
                </a:solidFill>
              </a:rPr>
              <a:t> = </a:t>
            </a:r>
            <a:r>
              <a:rPr lang="en-US" sz="3000" dirty="0" smtClean="0">
                <a:solidFill>
                  <a:schemeClr val="bg1"/>
                </a:solidFill>
              </a:rPr>
              <a:t>d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84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Упорядоченная пара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000" dirty="0"/>
              <a:t>Пусть А и В – множества</a:t>
            </a:r>
            <a:endParaRPr lang="en-US" sz="3000" dirty="0"/>
          </a:p>
          <a:p>
            <a:pPr>
              <a:lnSpc>
                <a:spcPct val="90000"/>
              </a:lnSpc>
            </a:pPr>
            <a:endParaRPr lang="ru-RU" dirty="0" smtClean="0"/>
          </a:p>
          <a:p>
            <a:pPr>
              <a:lnSpc>
                <a:spcPct val="90000"/>
              </a:lnSpc>
            </a:pPr>
            <a:r>
              <a:rPr lang="ru-RU" dirty="0" smtClean="0">
                <a:solidFill>
                  <a:schemeClr val="bg1"/>
                </a:solidFill>
              </a:rPr>
              <a:t>Упорядоченная </a:t>
            </a:r>
            <a:r>
              <a:rPr lang="ru-RU" dirty="0" smtClean="0">
                <a:solidFill>
                  <a:schemeClr val="bg1"/>
                </a:solidFill>
              </a:rPr>
              <a:t>пара </a:t>
            </a:r>
            <a:r>
              <a:rPr lang="ru-RU" dirty="0">
                <a:solidFill>
                  <a:schemeClr val="bg1"/>
                </a:solidFill>
              </a:rPr>
              <a:t>(а, </a:t>
            </a:r>
            <a:r>
              <a:rPr lang="en-US" dirty="0">
                <a:solidFill>
                  <a:schemeClr val="bg1"/>
                </a:solidFill>
              </a:rPr>
              <a:t>b</a:t>
            </a:r>
            <a:r>
              <a:rPr lang="ru-RU" dirty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, состоящая </a:t>
            </a:r>
            <a:r>
              <a:rPr lang="ru-RU" dirty="0">
                <a:solidFill>
                  <a:schemeClr val="bg1"/>
                </a:solidFill>
              </a:rPr>
              <a:t>из а</a:t>
            </a:r>
            <a:r>
              <a:rPr lang="ru-RU" dirty="0">
                <a:solidFill>
                  <a:schemeClr val="bg1"/>
                </a:solidFill>
                <a:sym typeface="Symbol" pitchFamily="18" charset="2"/>
              </a:rPr>
              <a:t></a:t>
            </a:r>
            <a:r>
              <a:rPr lang="ru-RU" dirty="0" smtClean="0">
                <a:solidFill>
                  <a:schemeClr val="bg1"/>
                </a:solidFill>
              </a:rPr>
              <a:t>А и </a:t>
            </a:r>
            <a:r>
              <a:rPr lang="en-US" dirty="0">
                <a:solidFill>
                  <a:schemeClr val="bg1"/>
                </a:solidFill>
              </a:rPr>
              <a:t>b</a:t>
            </a:r>
            <a:r>
              <a:rPr lang="ru-RU" dirty="0">
                <a:solidFill>
                  <a:schemeClr val="bg1"/>
                </a:solidFill>
                <a:sym typeface="Symbol" pitchFamily="18" charset="2"/>
              </a:rPr>
              <a:t></a:t>
            </a:r>
            <a:r>
              <a:rPr lang="en-US" dirty="0" smtClean="0">
                <a:solidFill>
                  <a:schemeClr val="bg1"/>
                </a:solidFill>
              </a:rPr>
              <a:t>B</a:t>
            </a:r>
            <a:r>
              <a:rPr lang="ru-RU" sz="3000" dirty="0">
                <a:solidFill>
                  <a:schemeClr val="bg1"/>
                </a:solidFill>
              </a:rPr>
              <a:t>, </a:t>
            </a:r>
            <a:r>
              <a:rPr lang="ru-RU" sz="3000" dirty="0" smtClean="0">
                <a:solidFill>
                  <a:schemeClr val="bg1"/>
                </a:solidFill>
              </a:rPr>
              <a:t>-- это конечное </a:t>
            </a:r>
            <a:r>
              <a:rPr lang="ru-RU" sz="3000" dirty="0">
                <a:solidFill>
                  <a:schemeClr val="bg1"/>
                </a:solidFill>
              </a:rPr>
              <a:t>множество </a:t>
            </a:r>
            <a:r>
              <a:rPr lang="en-US" sz="3000" dirty="0">
                <a:solidFill>
                  <a:schemeClr val="bg1"/>
                </a:solidFill>
              </a:rPr>
              <a:t>{a, {a, b}}</a:t>
            </a:r>
          </a:p>
          <a:p>
            <a:pPr>
              <a:lnSpc>
                <a:spcPct val="90000"/>
              </a:lnSpc>
            </a:pPr>
            <a:endParaRPr lang="ru-RU" sz="30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ru-RU" sz="3000" dirty="0" smtClean="0">
                <a:solidFill>
                  <a:schemeClr val="bg1"/>
                </a:solidFill>
              </a:rPr>
              <a:t>Упорядоченные </a:t>
            </a:r>
            <a:r>
              <a:rPr lang="ru-RU" sz="3000" dirty="0">
                <a:solidFill>
                  <a:schemeClr val="bg1"/>
                </a:solidFill>
              </a:rPr>
              <a:t>пары (а, </a:t>
            </a:r>
            <a:r>
              <a:rPr lang="en-US" sz="3000" dirty="0">
                <a:solidFill>
                  <a:schemeClr val="bg1"/>
                </a:solidFill>
              </a:rPr>
              <a:t>b</a:t>
            </a:r>
            <a:r>
              <a:rPr lang="ru-RU" sz="3000" dirty="0">
                <a:solidFill>
                  <a:schemeClr val="bg1"/>
                </a:solidFill>
              </a:rPr>
              <a:t>) и (с, </a:t>
            </a:r>
            <a:r>
              <a:rPr lang="en-US" sz="3000" dirty="0">
                <a:solidFill>
                  <a:schemeClr val="bg1"/>
                </a:solidFill>
              </a:rPr>
              <a:t>d</a:t>
            </a:r>
            <a:r>
              <a:rPr lang="ru-RU" sz="3000" dirty="0">
                <a:solidFill>
                  <a:schemeClr val="bg1"/>
                </a:solidFill>
              </a:rPr>
              <a:t>) </a:t>
            </a:r>
            <a:r>
              <a:rPr lang="ru-RU" sz="3000" dirty="0" smtClean="0">
                <a:solidFill>
                  <a:schemeClr val="bg1"/>
                </a:solidFill>
              </a:rPr>
              <a:t>равны </a:t>
            </a:r>
            <a:r>
              <a:rPr lang="en-US" sz="3000" dirty="0" smtClean="0">
                <a:solidFill>
                  <a:schemeClr val="bg1"/>
                </a:solidFill>
              </a:rPr>
              <a:t>&lt;=&gt; </a:t>
            </a:r>
            <a:r>
              <a:rPr lang="ru-RU" sz="3000" dirty="0" smtClean="0">
                <a:solidFill>
                  <a:schemeClr val="bg1"/>
                </a:solidFill>
              </a:rPr>
              <a:t>а </a:t>
            </a:r>
            <a:r>
              <a:rPr lang="ru-RU" sz="3000" dirty="0">
                <a:solidFill>
                  <a:schemeClr val="bg1"/>
                </a:solidFill>
              </a:rPr>
              <a:t>= с и </a:t>
            </a:r>
            <a:r>
              <a:rPr lang="en-US" sz="3000" dirty="0">
                <a:solidFill>
                  <a:schemeClr val="bg1"/>
                </a:solidFill>
              </a:rPr>
              <a:t>b</a:t>
            </a:r>
            <a:r>
              <a:rPr lang="ru-RU" sz="3000" dirty="0">
                <a:solidFill>
                  <a:schemeClr val="bg1"/>
                </a:solidFill>
              </a:rPr>
              <a:t> = </a:t>
            </a:r>
            <a:r>
              <a:rPr lang="en-US" sz="3000" dirty="0" smtClean="0">
                <a:solidFill>
                  <a:schemeClr val="bg1"/>
                </a:solidFill>
              </a:rPr>
              <a:t>d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07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АТД очередь</a:t>
            </a:r>
            <a:endParaRPr lang="ru-RU" dirty="0"/>
          </a:p>
        </p:txBody>
      </p:sp>
      <p:sp>
        <p:nvSpPr>
          <p:cNvPr id="73730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800" dirty="0" smtClean="0"/>
              <a:t>Очередь </a:t>
            </a:r>
            <a:r>
              <a:rPr lang="ru-RU" sz="2800" dirty="0"/>
              <a:t>– это </a:t>
            </a:r>
            <a:r>
              <a:rPr lang="ru-RU" sz="2800" dirty="0" smtClean="0"/>
              <a:t>список, </a:t>
            </a:r>
            <a:r>
              <a:rPr lang="ru-RU" sz="2800" dirty="0"/>
              <a:t>в </a:t>
            </a:r>
            <a:r>
              <a:rPr lang="ru-RU" sz="2800" dirty="0" smtClean="0"/>
              <a:t>котором добавление элементов происходит только в конце, </a:t>
            </a:r>
            <a:r>
              <a:rPr lang="ru-RU" sz="2800" dirty="0"/>
              <a:t>а </a:t>
            </a:r>
            <a:r>
              <a:rPr lang="ru-RU" sz="2800" dirty="0" smtClean="0"/>
              <a:t>удаление – только в начале</a:t>
            </a:r>
            <a:endParaRPr lang="ru-RU" sz="2800" dirty="0" smtClean="0"/>
          </a:p>
          <a:p>
            <a:pPr lvl="1">
              <a:lnSpc>
                <a:spcPct val="80000"/>
              </a:lnSpc>
            </a:pPr>
            <a:r>
              <a:rPr lang="en-US" sz="2400" dirty="0" smtClean="0"/>
              <a:t>FIFO</a:t>
            </a:r>
            <a:r>
              <a:rPr lang="ru-RU" sz="2400" dirty="0" smtClean="0"/>
              <a:t>,</a:t>
            </a:r>
            <a:r>
              <a:rPr lang="en-US" sz="2400" dirty="0" smtClean="0"/>
              <a:t> First-In-First-Out </a:t>
            </a:r>
            <a:r>
              <a:rPr lang="en-US" sz="2400" dirty="0"/>
              <a:t>–</a:t>
            </a:r>
            <a:r>
              <a:rPr lang="ru-RU" sz="2400" dirty="0"/>
              <a:t> первый пришёл, первый ушёл</a:t>
            </a:r>
          </a:p>
          <a:p>
            <a:pPr>
              <a:lnSpc>
                <a:spcPct val="80000"/>
              </a:lnSpc>
            </a:pPr>
            <a:endParaRPr lang="ru-RU" sz="2800" dirty="0" smtClean="0"/>
          </a:p>
          <a:p>
            <a:pPr>
              <a:lnSpc>
                <a:spcPct val="80000"/>
              </a:lnSpc>
            </a:pPr>
            <a:r>
              <a:rPr lang="ru-RU" sz="2800" dirty="0" smtClean="0"/>
              <a:t>Минимальный набор операций</a:t>
            </a:r>
          </a:p>
          <a:p>
            <a:pPr lvl="1">
              <a:lnSpc>
                <a:spcPct val="80000"/>
              </a:lnSpc>
            </a:pPr>
            <a:r>
              <a:rPr lang="ru-RU" sz="2400" dirty="0" smtClean="0"/>
              <a:t>Создать/уничтожить</a:t>
            </a:r>
            <a:endParaRPr lang="ru-RU" sz="2400" dirty="0" smtClean="0"/>
          </a:p>
          <a:p>
            <a:pPr lvl="1">
              <a:lnSpc>
                <a:spcPct val="80000"/>
              </a:lnSpc>
            </a:pPr>
            <a:r>
              <a:rPr lang="ru-RU" sz="2400" dirty="0" smtClean="0"/>
              <a:t>Добавить</a:t>
            </a:r>
            <a:r>
              <a:rPr lang="en-US" sz="2400" dirty="0" smtClean="0"/>
              <a:t> </a:t>
            </a:r>
            <a:r>
              <a:rPr lang="ru-RU" sz="2400" dirty="0" smtClean="0"/>
              <a:t>последний элемент</a:t>
            </a:r>
          </a:p>
          <a:p>
            <a:pPr lvl="1">
              <a:lnSpc>
                <a:spcPct val="80000"/>
              </a:lnSpc>
            </a:pPr>
            <a:r>
              <a:rPr lang="ru-RU" sz="2400" dirty="0" smtClean="0"/>
              <a:t>Удалить первый элемент</a:t>
            </a:r>
            <a:endParaRPr lang="ru-RU" sz="2400" dirty="0" smtClean="0"/>
          </a:p>
          <a:p>
            <a:pPr lvl="1">
              <a:lnSpc>
                <a:spcPct val="80000"/>
              </a:lnSpc>
            </a:pPr>
            <a:r>
              <a:rPr lang="ru-RU" sz="2400" dirty="0" smtClean="0"/>
              <a:t>Проверить </a:t>
            </a:r>
            <a:r>
              <a:rPr lang="ru-RU" sz="2400" dirty="0" smtClean="0"/>
              <a:t>наличие </a:t>
            </a:r>
            <a:r>
              <a:rPr lang="ru-RU" sz="2400" dirty="0" smtClean="0"/>
              <a:t>элементов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3034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Упорядоченная пара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000" dirty="0"/>
              <a:t>Пусть А и В – множества</a:t>
            </a:r>
            <a:endParaRPr lang="en-US" sz="3000" dirty="0"/>
          </a:p>
          <a:p>
            <a:pPr>
              <a:lnSpc>
                <a:spcPct val="90000"/>
              </a:lnSpc>
            </a:pPr>
            <a:endParaRPr lang="ru-RU" dirty="0" smtClean="0"/>
          </a:p>
          <a:p>
            <a:pPr>
              <a:lnSpc>
                <a:spcPct val="90000"/>
              </a:lnSpc>
            </a:pPr>
            <a:r>
              <a:rPr lang="ru-RU" dirty="0" smtClean="0"/>
              <a:t>Упорядоченная </a:t>
            </a:r>
            <a:r>
              <a:rPr lang="ru-RU" dirty="0" smtClean="0"/>
              <a:t>пара </a:t>
            </a:r>
            <a:r>
              <a:rPr lang="ru-RU" dirty="0"/>
              <a:t>(а, </a:t>
            </a:r>
            <a:r>
              <a:rPr lang="en-US" dirty="0"/>
              <a:t>b</a:t>
            </a:r>
            <a:r>
              <a:rPr lang="ru-RU" dirty="0"/>
              <a:t>)</a:t>
            </a:r>
            <a:r>
              <a:rPr lang="ru-RU" dirty="0" smtClean="0"/>
              <a:t>, состоящая </a:t>
            </a:r>
            <a:r>
              <a:rPr lang="ru-RU" dirty="0"/>
              <a:t>из а</a:t>
            </a:r>
            <a:r>
              <a:rPr lang="ru-RU" dirty="0">
                <a:sym typeface="Symbol" pitchFamily="18" charset="2"/>
              </a:rPr>
              <a:t></a:t>
            </a:r>
            <a:r>
              <a:rPr lang="ru-RU" dirty="0" smtClean="0"/>
              <a:t>А и </a:t>
            </a:r>
            <a:r>
              <a:rPr lang="en-US" dirty="0"/>
              <a:t>b</a:t>
            </a:r>
            <a:r>
              <a:rPr lang="ru-RU" dirty="0">
                <a:sym typeface="Symbol" pitchFamily="18" charset="2"/>
              </a:rPr>
              <a:t></a:t>
            </a:r>
            <a:r>
              <a:rPr lang="en-US" dirty="0" smtClean="0"/>
              <a:t>B</a:t>
            </a:r>
            <a:r>
              <a:rPr lang="ru-RU" sz="3000" dirty="0"/>
              <a:t>, </a:t>
            </a:r>
            <a:r>
              <a:rPr lang="ru-RU" sz="3000" dirty="0" smtClean="0"/>
              <a:t>-- это конечное </a:t>
            </a:r>
            <a:r>
              <a:rPr lang="ru-RU" sz="3000" dirty="0"/>
              <a:t>множество </a:t>
            </a:r>
            <a:r>
              <a:rPr lang="en-US" sz="3000" dirty="0"/>
              <a:t>{a, {a, b}}</a:t>
            </a:r>
          </a:p>
          <a:p>
            <a:pPr>
              <a:lnSpc>
                <a:spcPct val="90000"/>
              </a:lnSpc>
            </a:pPr>
            <a:endParaRPr lang="ru-RU" sz="3000" dirty="0" smtClean="0"/>
          </a:p>
          <a:p>
            <a:pPr>
              <a:lnSpc>
                <a:spcPct val="90000"/>
              </a:lnSpc>
            </a:pPr>
            <a:r>
              <a:rPr lang="ru-RU" sz="3000" dirty="0" smtClean="0">
                <a:solidFill>
                  <a:schemeClr val="bg1"/>
                </a:solidFill>
              </a:rPr>
              <a:t>Упорядоченные </a:t>
            </a:r>
            <a:r>
              <a:rPr lang="ru-RU" sz="3000" dirty="0">
                <a:solidFill>
                  <a:schemeClr val="bg1"/>
                </a:solidFill>
              </a:rPr>
              <a:t>пары (а, </a:t>
            </a:r>
            <a:r>
              <a:rPr lang="en-US" sz="3000" dirty="0">
                <a:solidFill>
                  <a:schemeClr val="bg1"/>
                </a:solidFill>
              </a:rPr>
              <a:t>b</a:t>
            </a:r>
            <a:r>
              <a:rPr lang="ru-RU" sz="3000" dirty="0">
                <a:solidFill>
                  <a:schemeClr val="bg1"/>
                </a:solidFill>
              </a:rPr>
              <a:t>) и (с, </a:t>
            </a:r>
            <a:r>
              <a:rPr lang="en-US" sz="3000" dirty="0">
                <a:solidFill>
                  <a:schemeClr val="bg1"/>
                </a:solidFill>
              </a:rPr>
              <a:t>d</a:t>
            </a:r>
            <a:r>
              <a:rPr lang="ru-RU" sz="3000" dirty="0">
                <a:solidFill>
                  <a:schemeClr val="bg1"/>
                </a:solidFill>
              </a:rPr>
              <a:t>) </a:t>
            </a:r>
            <a:r>
              <a:rPr lang="ru-RU" sz="3000" dirty="0" smtClean="0">
                <a:solidFill>
                  <a:schemeClr val="bg1"/>
                </a:solidFill>
              </a:rPr>
              <a:t>равны </a:t>
            </a:r>
            <a:r>
              <a:rPr lang="en-US" sz="3000" dirty="0" smtClean="0">
                <a:solidFill>
                  <a:schemeClr val="bg1"/>
                </a:solidFill>
              </a:rPr>
              <a:t>&lt;=&gt; </a:t>
            </a:r>
            <a:r>
              <a:rPr lang="ru-RU" sz="3000" dirty="0" smtClean="0">
                <a:solidFill>
                  <a:schemeClr val="bg1"/>
                </a:solidFill>
              </a:rPr>
              <a:t>а </a:t>
            </a:r>
            <a:r>
              <a:rPr lang="ru-RU" sz="3000" dirty="0">
                <a:solidFill>
                  <a:schemeClr val="bg1"/>
                </a:solidFill>
              </a:rPr>
              <a:t>= с и </a:t>
            </a:r>
            <a:r>
              <a:rPr lang="en-US" sz="3000" dirty="0">
                <a:solidFill>
                  <a:schemeClr val="bg1"/>
                </a:solidFill>
              </a:rPr>
              <a:t>b</a:t>
            </a:r>
            <a:r>
              <a:rPr lang="ru-RU" sz="3000" dirty="0">
                <a:solidFill>
                  <a:schemeClr val="bg1"/>
                </a:solidFill>
              </a:rPr>
              <a:t> = </a:t>
            </a:r>
            <a:r>
              <a:rPr lang="en-US" sz="3000" dirty="0" smtClean="0">
                <a:solidFill>
                  <a:schemeClr val="bg1"/>
                </a:solidFill>
              </a:rPr>
              <a:t>d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67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Упорядоченная пара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000" dirty="0"/>
              <a:t>Пусть А и В – множества</a:t>
            </a:r>
            <a:endParaRPr lang="en-US" sz="3000" dirty="0"/>
          </a:p>
          <a:p>
            <a:pPr>
              <a:lnSpc>
                <a:spcPct val="90000"/>
              </a:lnSpc>
            </a:pPr>
            <a:endParaRPr lang="ru-RU" dirty="0" smtClean="0"/>
          </a:p>
          <a:p>
            <a:pPr>
              <a:lnSpc>
                <a:spcPct val="90000"/>
              </a:lnSpc>
            </a:pPr>
            <a:r>
              <a:rPr lang="ru-RU" dirty="0" smtClean="0"/>
              <a:t>Упорядоченная </a:t>
            </a:r>
            <a:r>
              <a:rPr lang="ru-RU" dirty="0" smtClean="0"/>
              <a:t>пара </a:t>
            </a:r>
            <a:r>
              <a:rPr lang="ru-RU" dirty="0"/>
              <a:t>(а, </a:t>
            </a:r>
            <a:r>
              <a:rPr lang="en-US" dirty="0"/>
              <a:t>b</a:t>
            </a:r>
            <a:r>
              <a:rPr lang="ru-RU" dirty="0"/>
              <a:t>)</a:t>
            </a:r>
            <a:r>
              <a:rPr lang="ru-RU" dirty="0" smtClean="0"/>
              <a:t>, состоящая </a:t>
            </a:r>
            <a:r>
              <a:rPr lang="ru-RU" dirty="0"/>
              <a:t>из а</a:t>
            </a:r>
            <a:r>
              <a:rPr lang="ru-RU" dirty="0">
                <a:sym typeface="Symbol" pitchFamily="18" charset="2"/>
              </a:rPr>
              <a:t></a:t>
            </a:r>
            <a:r>
              <a:rPr lang="ru-RU" dirty="0" smtClean="0"/>
              <a:t>А и </a:t>
            </a:r>
            <a:r>
              <a:rPr lang="en-US" dirty="0"/>
              <a:t>b</a:t>
            </a:r>
            <a:r>
              <a:rPr lang="ru-RU" dirty="0">
                <a:sym typeface="Symbol" pitchFamily="18" charset="2"/>
              </a:rPr>
              <a:t></a:t>
            </a:r>
            <a:r>
              <a:rPr lang="en-US" dirty="0" smtClean="0"/>
              <a:t>B</a:t>
            </a:r>
            <a:r>
              <a:rPr lang="ru-RU" sz="3000" dirty="0"/>
              <a:t>, </a:t>
            </a:r>
            <a:r>
              <a:rPr lang="ru-RU" sz="3000" dirty="0" smtClean="0"/>
              <a:t>-- это конечное </a:t>
            </a:r>
            <a:r>
              <a:rPr lang="ru-RU" sz="3000" dirty="0"/>
              <a:t>множество </a:t>
            </a:r>
            <a:r>
              <a:rPr lang="en-US" sz="3000" dirty="0"/>
              <a:t>{a, {a, b}}</a:t>
            </a:r>
          </a:p>
          <a:p>
            <a:pPr>
              <a:lnSpc>
                <a:spcPct val="90000"/>
              </a:lnSpc>
            </a:pPr>
            <a:endParaRPr lang="ru-RU" sz="3000" dirty="0" smtClean="0"/>
          </a:p>
          <a:p>
            <a:pPr>
              <a:lnSpc>
                <a:spcPct val="90000"/>
              </a:lnSpc>
            </a:pPr>
            <a:r>
              <a:rPr lang="ru-RU" sz="3000" dirty="0" smtClean="0"/>
              <a:t>Упорядоченные </a:t>
            </a:r>
            <a:r>
              <a:rPr lang="ru-RU" sz="3000" dirty="0"/>
              <a:t>пары (а, </a:t>
            </a:r>
            <a:r>
              <a:rPr lang="en-US" sz="3000" dirty="0"/>
              <a:t>b</a:t>
            </a:r>
            <a:r>
              <a:rPr lang="ru-RU" sz="3000" dirty="0"/>
              <a:t>) и (с, </a:t>
            </a:r>
            <a:r>
              <a:rPr lang="en-US" sz="3000" dirty="0"/>
              <a:t>d</a:t>
            </a:r>
            <a:r>
              <a:rPr lang="ru-RU" sz="3000" dirty="0"/>
              <a:t>) </a:t>
            </a:r>
            <a:r>
              <a:rPr lang="ru-RU" sz="3000" dirty="0" smtClean="0"/>
              <a:t>равны </a:t>
            </a:r>
            <a:r>
              <a:rPr lang="en-US" sz="3000" dirty="0" smtClean="0"/>
              <a:t>&lt;=&gt; </a:t>
            </a:r>
            <a:r>
              <a:rPr lang="ru-RU" sz="3000" dirty="0" smtClean="0"/>
              <a:t>а </a:t>
            </a:r>
            <a:r>
              <a:rPr lang="ru-RU" sz="3000" dirty="0"/>
              <a:t>= с и </a:t>
            </a:r>
            <a:r>
              <a:rPr lang="en-US" sz="3000" dirty="0"/>
              <a:t>b</a:t>
            </a:r>
            <a:r>
              <a:rPr lang="ru-RU" sz="3000" dirty="0"/>
              <a:t> = </a:t>
            </a:r>
            <a:r>
              <a:rPr lang="en-US" sz="3000" dirty="0" smtClean="0"/>
              <a:t>d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42622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Декартово произведение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000" dirty="0"/>
              <a:t>Декартовым произведением </a:t>
            </a:r>
            <a:r>
              <a:rPr lang="ru-RU" dirty="0" smtClean="0"/>
              <a:t>А</a:t>
            </a:r>
            <a:r>
              <a:rPr lang="en-US" dirty="0" smtClean="0"/>
              <a:t> </a:t>
            </a:r>
            <a:r>
              <a:rPr lang="ru-RU" dirty="0" smtClean="0"/>
              <a:t>×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ru-RU" sz="3000" dirty="0"/>
              <a:t>множеств </a:t>
            </a:r>
            <a:r>
              <a:rPr lang="en-US" sz="3000" dirty="0"/>
              <a:t>A</a:t>
            </a:r>
            <a:r>
              <a:rPr lang="ru-RU" sz="3000" dirty="0"/>
              <a:t> и </a:t>
            </a:r>
            <a:r>
              <a:rPr lang="en-US" sz="3000" dirty="0"/>
              <a:t>B</a:t>
            </a:r>
            <a:r>
              <a:rPr lang="ru-RU" sz="3000" dirty="0"/>
              <a:t> называется множество упорядоченных пар </a:t>
            </a:r>
            <a:endParaRPr lang="en-US" sz="3000" dirty="0" smtClean="0"/>
          </a:p>
          <a:p>
            <a:pPr marL="0" indent="0" algn="ctr">
              <a:lnSpc>
                <a:spcPct val="90000"/>
              </a:lnSpc>
              <a:buNone/>
            </a:pPr>
            <a:r>
              <a:rPr lang="ru-RU" sz="3000" dirty="0" smtClean="0"/>
              <a:t>{ </a:t>
            </a:r>
            <a:r>
              <a:rPr lang="ru-RU" sz="3000" dirty="0"/>
              <a:t>(а, </a:t>
            </a:r>
            <a:r>
              <a:rPr lang="en-US" sz="3000" dirty="0"/>
              <a:t>b</a:t>
            </a:r>
            <a:r>
              <a:rPr lang="ru-RU" sz="3000" dirty="0"/>
              <a:t>) </a:t>
            </a:r>
            <a:r>
              <a:rPr lang="en-US" sz="3000" dirty="0"/>
              <a:t>|</a:t>
            </a:r>
            <a:r>
              <a:rPr lang="ru-RU" sz="3000" dirty="0"/>
              <a:t> а</a:t>
            </a:r>
            <a:r>
              <a:rPr lang="ru-RU" sz="3000" dirty="0">
                <a:sym typeface="Symbol" pitchFamily="18" charset="2"/>
              </a:rPr>
              <a:t></a:t>
            </a:r>
            <a:r>
              <a:rPr lang="ru-RU" sz="3000" dirty="0"/>
              <a:t>А и </a:t>
            </a:r>
            <a:r>
              <a:rPr lang="en-US" sz="3000" dirty="0"/>
              <a:t>b</a:t>
            </a:r>
            <a:r>
              <a:rPr lang="ru-RU" sz="3000" dirty="0">
                <a:sym typeface="Symbol" pitchFamily="18" charset="2"/>
              </a:rPr>
              <a:t></a:t>
            </a:r>
            <a:r>
              <a:rPr lang="en-US" sz="3000" dirty="0"/>
              <a:t>B</a:t>
            </a:r>
            <a:r>
              <a:rPr lang="ru-RU" sz="3000" dirty="0"/>
              <a:t> </a:t>
            </a:r>
            <a:r>
              <a:rPr lang="en-US" sz="3000" dirty="0" smtClean="0"/>
              <a:t>}</a:t>
            </a:r>
            <a:endParaRPr lang="ru-RU" sz="3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ru-RU" dirty="0" smtClean="0"/>
              <a:t> </a:t>
            </a:r>
            <a:r>
              <a:rPr lang="ru-RU" dirty="0"/>
              <a:t>= {1, 2}</a:t>
            </a:r>
            <a:br>
              <a:rPr lang="ru-RU" dirty="0"/>
            </a:br>
            <a:r>
              <a:rPr lang="ru-RU" dirty="0"/>
              <a:t>В = {2, 3, 4}</a:t>
            </a:r>
            <a:br>
              <a:rPr lang="ru-RU" dirty="0"/>
            </a:br>
            <a:r>
              <a:rPr lang="en-US" dirty="0" smtClean="0"/>
              <a:t>A</a:t>
            </a:r>
            <a:r>
              <a:rPr lang="ru-RU" dirty="0"/>
              <a:t> × </a:t>
            </a:r>
            <a:r>
              <a:rPr lang="en-US" dirty="0" smtClean="0"/>
              <a:t>B</a:t>
            </a:r>
            <a:r>
              <a:rPr lang="ru-RU" dirty="0" smtClean="0"/>
              <a:t> </a:t>
            </a:r>
            <a:r>
              <a:rPr lang="ru-RU" dirty="0"/>
              <a:t>= </a:t>
            </a:r>
            <a:r>
              <a:rPr lang="ru-RU" dirty="0" smtClean="0"/>
              <a:t>{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ru-RU" dirty="0"/>
              <a:t>1, 2), (1, 3), (1, 4), (2, 2), (2, 3), (2, 4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} </a:t>
            </a:r>
            <a:endParaRPr lang="ru-RU" dirty="0"/>
          </a:p>
          <a:p>
            <a:endParaRPr lang="ru-RU" dirty="0"/>
          </a:p>
        </p:txBody>
      </p:sp>
      <p:grpSp>
        <p:nvGrpSpPr>
          <p:cNvPr id="40" name="Group 39"/>
          <p:cNvGrpSpPr/>
          <p:nvPr/>
        </p:nvGrpSpPr>
        <p:grpSpPr>
          <a:xfrm>
            <a:off x="7138524" y="3893243"/>
            <a:ext cx="3502952" cy="2232921"/>
            <a:chOff x="6506873" y="3991498"/>
            <a:chExt cx="3502952" cy="2232921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6882126" y="3991498"/>
              <a:ext cx="5962" cy="181376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6882126" y="5805264"/>
              <a:ext cx="3102306" cy="838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882126" y="5229200"/>
              <a:ext cx="29523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882126" y="4689140"/>
              <a:ext cx="29523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7463949" y="4257092"/>
              <a:ext cx="2422" cy="1556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 flipV="1">
              <a:off x="8051203" y="4248708"/>
              <a:ext cx="2422" cy="1556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 flipV="1">
              <a:off x="8627063" y="4257092"/>
              <a:ext cx="2422" cy="1556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9186538" y="4248708"/>
              <a:ext cx="2422" cy="1556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 flipV="1">
              <a:off x="9743591" y="4257092"/>
              <a:ext cx="2422" cy="1556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345709" y="585508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latin typeface="+mn-lt"/>
                </a:rPr>
                <a:t>1</a:t>
              </a:r>
              <a:endParaRPr lang="ru-RU" dirty="0">
                <a:latin typeface="+mn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916518" y="58550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latin typeface="+mn-lt"/>
                </a:rPr>
                <a:t>2</a:t>
              </a:r>
              <a:endParaRPr lang="ru-RU" dirty="0">
                <a:latin typeface="+mn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476107" y="58550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latin typeface="+mn-lt"/>
                </a:rPr>
                <a:t>3</a:t>
              </a:r>
              <a:endParaRPr lang="ru-RU" dirty="0">
                <a:latin typeface="+mn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035695" y="58550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latin typeface="+mn-lt"/>
                </a:rPr>
                <a:t>4</a:t>
              </a:r>
              <a:endParaRPr lang="ru-RU" dirty="0">
                <a:latin typeface="+mn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506873" y="505636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latin typeface="+mn-lt"/>
                </a:rPr>
                <a:t>1</a:t>
              </a:r>
              <a:endParaRPr lang="ru-RU" dirty="0">
                <a:latin typeface="+mn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506873" y="45044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latin typeface="+mn-lt"/>
                </a:rPr>
                <a:t>2</a:t>
              </a:r>
              <a:endParaRPr lang="ru-RU" dirty="0">
                <a:latin typeface="+mn-lt"/>
              </a:endParaRPr>
            </a:p>
          </p:txBody>
        </p:sp>
        <p:sp>
          <p:nvSpPr>
            <p:cNvPr id="30" name="Flowchart: Connector 29"/>
            <p:cNvSpPr/>
            <p:nvPr/>
          </p:nvSpPr>
          <p:spPr>
            <a:xfrm>
              <a:off x="7991958" y="4624126"/>
              <a:ext cx="144016" cy="130028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Flowchart: Connector 30"/>
            <p:cNvSpPr/>
            <p:nvPr/>
          </p:nvSpPr>
          <p:spPr>
            <a:xfrm>
              <a:off x="8556147" y="4624126"/>
              <a:ext cx="144016" cy="130028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9120336" y="4624126"/>
              <a:ext cx="144016" cy="130028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Flowchart: Connector 34"/>
            <p:cNvSpPr/>
            <p:nvPr/>
          </p:nvSpPr>
          <p:spPr>
            <a:xfrm>
              <a:off x="7991958" y="5171180"/>
              <a:ext cx="144016" cy="130028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Flowchart: Connector 35"/>
            <p:cNvSpPr/>
            <p:nvPr/>
          </p:nvSpPr>
          <p:spPr>
            <a:xfrm>
              <a:off x="8556147" y="5171180"/>
              <a:ext cx="144016" cy="130028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Flowchart: Connector 36"/>
            <p:cNvSpPr/>
            <p:nvPr/>
          </p:nvSpPr>
          <p:spPr>
            <a:xfrm>
              <a:off x="9120336" y="5171180"/>
              <a:ext cx="144016" cy="130028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519437" y="399149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A</a:t>
              </a:r>
              <a:endParaRPr lang="ru-RU" dirty="0">
                <a:latin typeface="+mn-lt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700125" y="585508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B</a:t>
              </a:r>
              <a:endParaRPr lang="ru-RU" dirty="0">
                <a:latin typeface="+mn-lt"/>
              </a:endParaRPr>
            </a:p>
          </p:txBody>
        </p:sp>
      </p:grpSp>
      <p:sp>
        <p:nvSpPr>
          <p:cNvPr id="42" name="Rectangle 41"/>
          <p:cNvSpPr/>
          <p:nvPr/>
        </p:nvSpPr>
        <p:spPr>
          <a:xfrm>
            <a:off x="407368" y="1600201"/>
            <a:ext cx="10945216" cy="4781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733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Декартово произведение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000" dirty="0"/>
              <a:t>Декартовым произведением </a:t>
            </a:r>
            <a:r>
              <a:rPr lang="ru-RU" dirty="0" smtClean="0"/>
              <a:t>А</a:t>
            </a:r>
            <a:r>
              <a:rPr lang="en-US" dirty="0" smtClean="0"/>
              <a:t> </a:t>
            </a:r>
            <a:r>
              <a:rPr lang="ru-RU" dirty="0" smtClean="0"/>
              <a:t>×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ru-RU" sz="3000" dirty="0"/>
              <a:t>множеств </a:t>
            </a:r>
            <a:r>
              <a:rPr lang="en-US" sz="3000" dirty="0"/>
              <a:t>A</a:t>
            </a:r>
            <a:r>
              <a:rPr lang="ru-RU" sz="3000" dirty="0"/>
              <a:t> и </a:t>
            </a:r>
            <a:r>
              <a:rPr lang="en-US" sz="3000" dirty="0"/>
              <a:t>B</a:t>
            </a:r>
            <a:r>
              <a:rPr lang="ru-RU" sz="3000" dirty="0"/>
              <a:t> называется множество упорядоченных пар </a:t>
            </a:r>
            <a:endParaRPr lang="en-US" sz="3000" dirty="0" smtClean="0"/>
          </a:p>
          <a:p>
            <a:pPr marL="0" indent="0" algn="ctr">
              <a:lnSpc>
                <a:spcPct val="90000"/>
              </a:lnSpc>
              <a:buNone/>
            </a:pPr>
            <a:r>
              <a:rPr lang="ru-RU" sz="3000" dirty="0" smtClean="0"/>
              <a:t>{ </a:t>
            </a:r>
            <a:r>
              <a:rPr lang="ru-RU" sz="3000" dirty="0"/>
              <a:t>(а, </a:t>
            </a:r>
            <a:r>
              <a:rPr lang="en-US" sz="3000" dirty="0"/>
              <a:t>b</a:t>
            </a:r>
            <a:r>
              <a:rPr lang="ru-RU" sz="3000" dirty="0"/>
              <a:t>) </a:t>
            </a:r>
            <a:r>
              <a:rPr lang="en-US" sz="3000" dirty="0"/>
              <a:t>|</a:t>
            </a:r>
            <a:r>
              <a:rPr lang="ru-RU" sz="3000" dirty="0"/>
              <a:t> а</a:t>
            </a:r>
            <a:r>
              <a:rPr lang="ru-RU" sz="3000" dirty="0">
                <a:sym typeface="Symbol" pitchFamily="18" charset="2"/>
              </a:rPr>
              <a:t></a:t>
            </a:r>
            <a:r>
              <a:rPr lang="ru-RU" sz="3000" dirty="0"/>
              <a:t>А и </a:t>
            </a:r>
            <a:r>
              <a:rPr lang="en-US" sz="3000" dirty="0"/>
              <a:t>b</a:t>
            </a:r>
            <a:r>
              <a:rPr lang="ru-RU" sz="3000" dirty="0">
                <a:sym typeface="Symbol" pitchFamily="18" charset="2"/>
              </a:rPr>
              <a:t></a:t>
            </a:r>
            <a:r>
              <a:rPr lang="en-US" sz="3000" dirty="0"/>
              <a:t>B</a:t>
            </a:r>
            <a:r>
              <a:rPr lang="ru-RU" sz="3000" dirty="0"/>
              <a:t> </a:t>
            </a:r>
            <a:r>
              <a:rPr lang="en-US" sz="3000" dirty="0" smtClean="0"/>
              <a:t>}</a:t>
            </a:r>
            <a:endParaRPr lang="ru-RU" sz="3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ru-RU" dirty="0" smtClean="0"/>
              <a:t> </a:t>
            </a:r>
            <a:r>
              <a:rPr lang="ru-RU" dirty="0"/>
              <a:t>= {1, 2}</a:t>
            </a:r>
            <a:br>
              <a:rPr lang="ru-RU" dirty="0"/>
            </a:br>
            <a:r>
              <a:rPr lang="ru-RU" dirty="0"/>
              <a:t>В = {2, 3, 4}</a:t>
            </a:r>
            <a:br>
              <a:rPr lang="ru-RU" dirty="0"/>
            </a:br>
            <a:r>
              <a:rPr lang="en-US" dirty="0" smtClean="0"/>
              <a:t>A</a:t>
            </a:r>
            <a:r>
              <a:rPr lang="ru-RU" dirty="0"/>
              <a:t> × </a:t>
            </a:r>
            <a:r>
              <a:rPr lang="en-US" dirty="0" smtClean="0"/>
              <a:t>B</a:t>
            </a:r>
            <a:r>
              <a:rPr lang="ru-RU" dirty="0" smtClean="0"/>
              <a:t> </a:t>
            </a:r>
            <a:r>
              <a:rPr lang="ru-RU" dirty="0"/>
              <a:t>= </a:t>
            </a:r>
            <a:r>
              <a:rPr lang="ru-RU" dirty="0" smtClean="0"/>
              <a:t>{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ru-RU" dirty="0"/>
              <a:t>1, 2), (1, 3), (1, 4), (2, 2), (2, 3), (2, 4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} </a:t>
            </a:r>
            <a:endParaRPr lang="ru-RU" dirty="0"/>
          </a:p>
          <a:p>
            <a:endParaRPr lang="ru-RU" dirty="0"/>
          </a:p>
        </p:txBody>
      </p:sp>
      <p:grpSp>
        <p:nvGrpSpPr>
          <p:cNvPr id="40" name="Group 39"/>
          <p:cNvGrpSpPr/>
          <p:nvPr/>
        </p:nvGrpSpPr>
        <p:grpSpPr>
          <a:xfrm>
            <a:off x="7138524" y="3893243"/>
            <a:ext cx="3502952" cy="2232921"/>
            <a:chOff x="6506873" y="3991498"/>
            <a:chExt cx="3502952" cy="2232921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6882126" y="3991498"/>
              <a:ext cx="5962" cy="181376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6882126" y="5805264"/>
              <a:ext cx="3102306" cy="838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882126" y="5229200"/>
              <a:ext cx="29523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882126" y="4689140"/>
              <a:ext cx="29523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7463949" y="4257092"/>
              <a:ext cx="2422" cy="1556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 flipV="1">
              <a:off x="8051203" y="4248708"/>
              <a:ext cx="2422" cy="1556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 flipV="1">
              <a:off x="8627063" y="4257092"/>
              <a:ext cx="2422" cy="1556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9186538" y="4248708"/>
              <a:ext cx="2422" cy="1556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 flipV="1">
              <a:off x="9743591" y="4257092"/>
              <a:ext cx="2422" cy="1556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345709" y="585508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latin typeface="+mn-lt"/>
                </a:rPr>
                <a:t>1</a:t>
              </a:r>
              <a:endParaRPr lang="ru-RU" dirty="0">
                <a:latin typeface="+mn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916518" y="58550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latin typeface="+mn-lt"/>
                </a:rPr>
                <a:t>2</a:t>
              </a:r>
              <a:endParaRPr lang="ru-RU" dirty="0">
                <a:latin typeface="+mn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476107" y="58550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latin typeface="+mn-lt"/>
                </a:rPr>
                <a:t>3</a:t>
              </a:r>
              <a:endParaRPr lang="ru-RU" dirty="0">
                <a:latin typeface="+mn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035695" y="58550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latin typeface="+mn-lt"/>
                </a:rPr>
                <a:t>4</a:t>
              </a:r>
              <a:endParaRPr lang="ru-RU" dirty="0">
                <a:latin typeface="+mn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506873" y="505636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latin typeface="+mn-lt"/>
                </a:rPr>
                <a:t>1</a:t>
              </a:r>
              <a:endParaRPr lang="ru-RU" dirty="0">
                <a:latin typeface="+mn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506873" y="45044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latin typeface="+mn-lt"/>
                </a:rPr>
                <a:t>2</a:t>
              </a:r>
              <a:endParaRPr lang="ru-RU" dirty="0">
                <a:latin typeface="+mn-lt"/>
              </a:endParaRPr>
            </a:p>
          </p:txBody>
        </p:sp>
        <p:sp>
          <p:nvSpPr>
            <p:cNvPr id="30" name="Flowchart: Connector 29"/>
            <p:cNvSpPr/>
            <p:nvPr/>
          </p:nvSpPr>
          <p:spPr>
            <a:xfrm>
              <a:off x="7991958" y="4624126"/>
              <a:ext cx="144016" cy="130028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Flowchart: Connector 30"/>
            <p:cNvSpPr/>
            <p:nvPr/>
          </p:nvSpPr>
          <p:spPr>
            <a:xfrm>
              <a:off x="8556147" y="4624126"/>
              <a:ext cx="144016" cy="130028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9120336" y="4624126"/>
              <a:ext cx="144016" cy="130028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Flowchart: Connector 34"/>
            <p:cNvSpPr/>
            <p:nvPr/>
          </p:nvSpPr>
          <p:spPr>
            <a:xfrm>
              <a:off x="7991958" y="5171180"/>
              <a:ext cx="144016" cy="130028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Flowchart: Connector 35"/>
            <p:cNvSpPr/>
            <p:nvPr/>
          </p:nvSpPr>
          <p:spPr>
            <a:xfrm>
              <a:off x="8556147" y="5171180"/>
              <a:ext cx="144016" cy="130028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Flowchart: Connector 36"/>
            <p:cNvSpPr/>
            <p:nvPr/>
          </p:nvSpPr>
          <p:spPr>
            <a:xfrm>
              <a:off x="9120336" y="5171180"/>
              <a:ext cx="144016" cy="130028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519437" y="399149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A</a:t>
              </a:r>
              <a:endParaRPr lang="ru-RU" dirty="0">
                <a:latin typeface="+mn-lt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700125" y="585508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B</a:t>
              </a:r>
              <a:endParaRPr lang="ru-RU" dirty="0">
                <a:latin typeface="+mn-lt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5994400" y="1600201"/>
            <a:ext cx="5358184" cy="4781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364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Декартово произведение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000" dirty="0"/>
              <a:t>Декартовым произведением </a:t>
            </a:r>
            <a:r>
              <a:rPr lang="ru-RU" dirty="0" smtClean="0"/>
              <a:t>А</a:t>
            </a:r>
            <a:r>
              <a:rPr lang="en-US" dirty="0" smtClean="0"/>
              <a:t> </a:t>
            </a:r>
            <a:r>
              <a:rPr lang="ru-RU" dirty="0" smtClean="0"/>
              <a:t>×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ru-RU" sz="3000" dirty="0"/>
              <a:t>множеств </a:t>
            </a:r>
            <a:r>
              <a:rPr lang="en-US" sz="3000" dirty="0"/>
              <a:t>A</a:t>
            </a:r>
            <a:r>
              <a:rPr lang="ru-RU" sz="3000" dirty="0"/>
              <a:t> и </a:t>
            </a:r>
            <a:r>
              <a:rPr lang="en-US" sz="3000" dirty="0"/>
              <a:t>B</a:t>
            </a:r>
            <a:r>
              <a:rPr lang="ru-RU" sz="3000" dirty="0"/>
              <a:t> называется множество упорядоченных пар </a:t>
            </a:r>
            <a:endParaRPr lang="en-US" sz="3000" dirty="0" smtClean="0"/>
          </a:p>
          <a:p>
            <a:pPr marL="0" indent="0" algn="ctr">
              <a:lnSpc>
                <a:spcPct val="90000"/>
              </a:lnSpc>
              <a:buNone/>
            </a:pPr>
            <a:r>
              <a:rPr lang="ru-RU" sz="3000" dirty="0" smtClean="0"/>
              <a:t>{ </a:t>
            </a:r>
            <a:r>
              <a:rPr lang="ru-RU" sz="3000" dirty="0"/>
              <a:t>(а, </a:t>
            </a:r>
            <a:r>
              <a:rPr lang="en-US" sz="3000" dirty="0"/>
              <a:t>b</a:t>
            </a:r>
            <a:r>
              <a:rPr lang="ru-RU" sz="3000" dirty="0"/>
              <a:t>) </a:t>
            </a:r>
            <a:r>
              <a:rPr lang="en-US" sz="3000" dirty="0"/>
              <a:t>|</a:t>
            </a:r>
            <a:r>
              <a:rPr lang="ru-RU" sz="3000" dirty="0"/>
              <a:t> а</a:t>
            </a:r>
            <a:r>
              <a:rPr lang="ru-RU" sz="3000" dirty="0">
                <a:sym typeface="Symbol" pitchFamily="18" charset="2"/>
              </a:rPr>
              <a:t></a:t>
            </a:r>
            <a:r>
              <a:rPr lang="ru-RU" sz="3000" dirty="0"/>
              <a:t>А и </a:t>
            </a:r>
            <a:r>
              <a:rPr lang="en-US" sz="3000" dirty="0"/>
              <a:t>b</a:t>
            </a:r>
            <a:r>
              <a:rPr lang="ru-RU" sz="3000" dirty="0">
                <a:sym typeface="Symbol" pitchFamily="18" charset="2"/>
              </a:rPr>
              <a:t></a:t>
            </a:r>
            <a:r>
              <a:rPr lang="en-US" sz="3000" dirty="0"/>
              <a:t>B</a:t>
            </a:r>
            <a:r>
              <a:rPr lang="ru-RU" sz="3000" dirty="0"/>
              <a:t> </a:t>
            </a:r>
            <a:r>
              <a:rPr lang="en-US" sz="3000" dirty="0" smtClean="0"/>
              <a:t>}</a:t>
            </a:r>
            <a:endParaRPr lang="ru-RU" sz="3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ru-RU" dirty="0" smtClean="0"/>
              <a:t> </a:t>
            </a:r>
            <a:r>
              <a:rPr lang="ru-RU" dirty="0"/>
              <a:t>= {1, 2}</a:t>
            </a:r>
            <a:br>
              <a:rPr lang="ru-RU" dirty="0"/>
            </a:br>
            <a:r>
              <a:rPr lang="ru-RU" dirty="0"/>
              <a:t>В = {2, 3, 4}</a:t>
            </a:r>
            <a:br>
              <a:rPr lang="ru-RU" dirty="0"/>
            </a:br>
            <a:r>
              <a:rPr lang="en-US" dirty="0" smtClean="0"/>
              <a:t>A</a:t>
            </a:r>
            <a:r>
              <a:rPr lang="ru-RU" dirty="0"/>
              <a:t> × </a:t>
            </a:r>
            <a:r>
              <a:rPr lang="en-US" dirty="0" smtClean="0"/>
              <a:t>B</a:t>
            </a:r>
            <a:r>
              <a:rPr lang="ru-RU" dirty="0" smtClean="0"/>
              <a:t> </a:t>
            </a:r>
            <a:r>
              <a:rPr lang="ru-RU" dirty="0"/>
              <a:t>= </a:t>
            </a:r>
            <a:r>
              <a:rPr lang="ru-RU" dirty="0" smtClean="0"/>
              <a:t>{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ru-RU" dirty="0"/>
              <a:t>1, 2), (1, 3), (1, 4), (2, 2), (2, 3), (2, 4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} </a:t>
            </a:r>
            <a:endParaRPr lang="ru-RU" dirty="0"/>
          </a:p>
          <a:p>
            <a:endParaRPr lang="ru-RU" dirty="0"/>
          </a:p>
        </p:txBody>
      </p:sp>
      <p:grpSp>
        <p:nvGrpSpPr>
          <p:cNvPr id="40" name="Group 39"/>
          <p:cNvGrpSpPr/>
          <p:nvPr/>
        </p:nvGrpSpPr>
        <p:grpSpPr>
          <a:xfrm>
            <a:off x="7138524" y="3893243"/>
            <a:ext cx="3502952" cy="2232921"/>
            <a:chOff x="6506873" y="3991498"/>
            <a:chExt cx="3502952" cy="2232921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6882126" y="3991498"/>
              <a:ext cx="5962" cy="181376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6882126" y="5805264"/>
              <a:ext cx="3102306" cy="838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882126" y="5229200"/>
              <a:ext cx="29523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882126" y="4689140"/>
              <a:ext cx="29523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7463949" y="4257092"/>
              <a:ext cx="2422" cy="1556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 flipV="1">
              <a:off x="8051203" y="4248708"/>
              <a:ext cx="2422" cy="1556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 flipV="1">
              <a:off x="8627063" y="4257092"/>
              <a:ext cx="2422" cy="1556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9186538" y="4248708"/>
              <a:ext cx="2422" cy="1556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 flipV="1">
              <a:off x="9743591" y="4257092"/>
              <a:ext cx="2422" cy="1556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345709" y="585508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latin typeface="+mn-lt"/>
                </a:rPr>
                <a:t>1</a:t>
              </a:r>
              <a:endParaRPr lang="ru-RU" dirty="0">
                <a:latin typeface="+mn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916518" y="58550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latin typeface="+mn-lt"/>
                </a:rPr>
                <a:t>2</a:t>
              </a:r>
              <a:endParaRPr lang="ru-RU" dirty="0">
                <a:latin typeface="+mn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476107" y="58550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latin typeface="+mn-lt"/>
                </a:rPr>
                <a:t>3</a:t>
              </a:r>
              <a:endParaRPr lang="ru-RU" dirty="0">
                <a:latin typeface="+mn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035695" y="58550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latin typeface="+mn-lt"/>
                </a:rPr>
                <a:t>4</a:t>
              </a:r>
              <a:endParaRPr lang="ru-RU" dirty="0">
                <a:latin typeface="+mn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506873" y="505636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latin typeface="+mn-lt"/>
                </a:rPr>
                <a:t>1</a:t>
              </a:r>
              <a:endParaRPr lang="ru-RU" dirty="0">
                <a:latin typeface="+mn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506873" y="45044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latin typeface="+mn-lt"/>
                </a:rPr>
                <a:t>2</a:t>
              </a:r>
              <a:endParaRPr lang="ru-RU" dirty="0">
                <a:latin typeface="+mn-lt"/>
              </a:endParaRPr>
            </a:p>
          </p:txBody>
        </p:sp>
        <p:sp>
          <p:nvSpPr>
            <p:cNvPr id="30" name="Flowchart: Connector 29"/>
            <p:cNvSpPr/>
            <p:nvPr/>
          </p:nvSpPr>
          <p:spPr>
            <a:xfrm>
              <a:off x="7991958" y="4624126"/>
              <a:ext cx="144016" cy="130028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Flowchart: Connector 30"/>
            <p:cNvSpPr/>
            <p:nvPr/>
          </p:nvSpPr>
          <p:spPr>
            <a:xfrm>
              <a:off x="8556147" y="4624126"/>
              <a:ext cx="144016" cy="130028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9120336" y="4624126"/>
              <a:ext cx="144016" cy="130028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Flowchart: Connector 34"/>
            <p:cNvSpPr/>
            <p:nvPr/>
          </p:nvSpPr>
          <p:spPr>
            <a:xfrm>
              <a:off x="7991958" y="5171180"/>
              <a:ext cx="144016" cy="130028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Flowchart: Connector 35"/>
            <p:cNvSpPr/>
            <p:nvPr/>
          </p:nvSpPr>
          <p:spPr>
            <a:xfrm>
              <a:off x="8556147" y="5171180"/>
              <a:ext cx="144016" cy="130028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Flowchart: Connector 36"/>
            <p:cNvSpPr/>
            <p:nvPr/>
          </p:nvSpPr>
          <p:spPr>
            <a:xfrm>
              <a:off x="9120336" y="5171180"/>
              <a:ext cx="144016" cy="130028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519437" y="399149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A</a:t>
              </a:r>
              <a:endParaRPr lang="ru-RU" dirty="0">
                <a:latin typeface="+mn-lt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700125" y="585508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B</a:t>
              </a:r>
              <a:endParaRPr lang="ru-RU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556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dirty="0" smtClean="0"/>
              <a:t>Отношение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800" dirty="0" smtClean="0">
                <a:solidFill>
                  <a:schemeClr val="bg1"/>
                </a:solidFill>
              </a:rPr>
              <a:t>Подмножество декартова произведения </a:t>
            </a:r>
            <a:r>
              <a:rPr lang="ru-RU" sz="2800" dirty="0" smtClean="0">
                <a:solidFill>
                  <a:schemeClr val="bg1"/>
                </a:solidFill>
              </a:rPr>
              <a:t>А </a:t>
            </a:r>
            <a:r>
              <a:rPr lang="en-US" sz="2800" dirty="0">
                <a:solidFill>
                  <a:schemeClr val="bg1"/>
                </a:solidFill>
                <a:sym typeface="Symbol" panose="05050102010706020507" pitchFamily="18" charset="2"/>
              </a:rPr>
              <a:t>×</a:t>
            </a:r>
            <a:r>
              <a:rPr lang="ru-RU" sz="2800" dirty="0">
                <a:solidFill>
                  <a:schemeClr val="bg1"/>
                </a:solidFill>
              </a:rPr>
              <a:t> В </a:t>
            </a:r>
            <a:r>
              <a:rPr lang="ru-RU" sz="2800" dirty="0" smtClean="0">
                <a:solidFill>
                  <a:schemeClr val="bg1"/>
                </a:solidFill>
              </a:rPr>
              <a:t>множеств </a:t>
            </a:r>
            <a:r>
              <a:rPr lang="ru-RU" sz="2800" dirty="0">
                <a:solidFill>
                  <a:schemeClr val="bg1"/>
                </a:solidFill>
              </a:rPr>
              <a:t>А и В </a:t>
            </a:r>
            <a:r>
              <a:rPr lang="ru-RU" sz="2800" dirty="0" smtClean="0">
                <a:solidFill>
                  <a:schemeClr val="bg1"/>
                </a:solidFill>
              </a:rPr>
              <a:t>называется отношением </a:t>
            </a:r>
            <a:r>
              <a:rPr lang="ru-RU" sz="2800" dirty="0">
                <a:solidFill>
                  <a:schemeClr val="bg1"/>
                </a:solidFill>
              </a:rPr>
              <a:t>из </a:t>
            </a:r>
            <a:r>
              <a:rPr lang="ru-RU" sz="2800" dirty="0" smtClean="0">
                <a:solidFill>
                  <a:schemeClr val="bg1"/>
                </a:solidFill>
              </a:rPr>
              <a:t>А </a:t>
            </a:r>
            <a:r>
              <a:rPr lang="ru-RU" sz="2800" dirty="0">
                <a:solidFill>
                  <a:schemeClr val="bg1"/>
                </a:solidFill>
              </a:rPr>
              <a:t>в </a:t>
            </a:r>
            <a:r>
              <a:rPr lang="ru-RU" sz="2800" dirty="0" err="1" smtClean="0">
                <a:solidFill>
                  <a:schemeClr val="bg1"/>
                </a:solidFill>
              </a:rPr>
              <a:t>В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endParaRPr lang="en-US" sz="2800" dirty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ru-RU" sz="2400" dirty="0" smtClean="0">
                <a:solidFill>
                  <a:schemeClr val="bg1"/>
                </a:solidFill>
              </a:rPr>
              <a:t>Далее рассматриваем только случай </a:t>
            </a:r>
            <a:r>
              <a:rPr lang="ru-RU" sz="2400" dirty="0">
                <a:solidFill>
                  <a:schemeClr val="bg1"/>
                </a:solidFill>
              </a:rPr>
              <a:t>А </a:t>
            </a:r>
            <a:r>
              <a:rPr lang="ru-RU" sz="2400" dirty="0" smtClean="0">
                <a:solidFill>
                  <a:schemeClr val="bg1"/>
                </a:solidFill>
              </a:rPr>
              <a:t>= В</a:t>
            </a:r>
          </a:p>
          <a:p>
            <a:pPr>
              <a:lnSpc>
                <a:spcPct val="80000"/>
              </a:lnSpc>
            </a:pPr>
            <a:endParaRPr lang="ru-RU" sz="28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800" dirty="0" smtClean="0">
                <a:solidFill>
                  <a:schemeClr val="bg1"/>
                </a:solidFill>
              </a:rPr>
              <a:t>Если </a:t>
            </a:r>
            <a:r>
              <a:rPr lang="en-US" sz="2800" dirty="0" smtClean="0">
                <a:solidFill>
                  <a:schemeClr val="bg1"/>
                </a:solidFill>
              </a:rPr>
              <a:t>R – </a:t>
            </a:r>
            <a:r>
              <a:rPr lang="ru-RU" sz="2800" dirty="0" smtClean="0">
                <a:solidFill>
                  <a:schemeClr val="bg1"/>
                </a:solidFill>
              </a:rPr>
              <a:t>отношение из А в А («на А») и (</a:t>
            </a:r>
            <a:r>
              <a:rPr lang="en-US" sz="2800" dirty="0" smtClean="0">
                <a:solidFill>
                  <a:schemeClr val="bg1"/>
                </a:solidFill>
              </a:rPr>
              <a:t>x, y) </a:t>
            </a:r>
            <a:r>
              <a:rPr lang="en-US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en-US" sz="2800" dirty="0">
                <a:solidFill>
                  <a:schemeClr val="bg1"/>
                </a:solidFill>
              </a:rPr>
              <a:t>R</a:t>
            </a:r>
            <a:r>
              <a:rPr lang="en-US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, </a:t>
            </a:r>
            <a:r>
              <a:rPr lang="ru-RU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то говорят, что для </a:t>
            </a:r>
            <a:r>
              <a:rPr lang="en-US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x </a:t>
            </a:r>
            <a:r>
              <a:rPr lang="ru-RU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и </a:t>
            </a:r>
            <a:r>
              <a:rPr lang="en-US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y </a:t>
            </a:r>
            <a:r>
              <a:rPr lang="ru-RU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выполняется отношение </a:t>
            </a:r>
            <a:r>
              <a:rPr lang="en-US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R </a:t>
            </a:r>
            <a:r>
              <a:rPr lang="ru-RU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и пишут </a:t>
            </a:r>
            <a:r>
              <a:rPr lang="en-US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R(x, y) </a:t>
            </a:r>
            <a:r>
              <a:rPr lang="ru-RU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или </a:t>
            </a:r>
            <a:r>
              <a:rPr lang="en-US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x R y</a:t>
            </a:r>
          </a:p>
          <a:p>
            <a:pPr>
              <a:lnSpc>
                <a:spcPct val="80000"/>
              </a:lnSpc>
            </a:pPr>
            <a:endParaRPr lang="en-US" sz="28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</a:pPr>
            <a:r>
              <a:rPr lang="ru-RU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Отношение </a:t>
            </a:r>
            <a:r>
              <a:rPr lang="en-US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R </a:t>
            </a:r>
            <a:r>
              <a:rPr lang="ru-RU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называется симметричным, если </a:t>
            </a:r>
            <a:r>
              <a:rPr lang="en-US" sz="2800" dirty="0">
                <a:solidFill>
                  <a:schemeClr val="bg1"/>
                </a:solidFill>
                <a:sym typeface="Symbol" panose="05050102010706020507" pitchFamily="18" charset="2"/>
              </a:rPr>
              <a:t>R(x, y</a:t>
            </a:r>
            <a:r>
              <a:rPr lang="en-US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) &lt;=&gt; R(y, x) </a:t>
            </a:r>
            <a:r>
              <a:rPr lang="ru-RU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для любых </a:t>
            </a:r>
            <a:r>
              <a:rPr lang="en-US" sz="2800" dirty="0">
                <a:solidFill>
                  <a:schemeClr val="bg1"/>
                </a:solidFill>
                <a:sym typeface="Symbol" panose="05050102010706020507" pitchFamily="18" charset="2"/>
              </a:rPr>
              <a:t>x </a:t>
            </a:r>
            <a:r>
              <a:rPr lang="ru-RU" sz="2800" dirty="0">
                <a:solidFill>
                  <a:schemeClr val="bg1"/>
                </a:solidFill>
                <a:sym typeface="Symbol" panose="05050102010706020507" pitchFamily="18" charset="2"/>
              </a:rPr>
              <a:t>и </a:t>
            </a:r>
            <a:r>
              <a:rPr lang="en-US" sz="2800" dirty="0">
                <a:solidFill>
                  <a:schemeClr val="bg1"/>
                </a:solidFill>
                <a:sym typeface="Symbol" panose="05050102010706020507" pitchFamily="18" charset="2"/>
              </a:rPr>
              <a:t>y 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800" dirty="0" smtClean="0"/>
          </a:p>
          <a:p>
            <a:pPr marL="0" indent="0">
              <a:lnSpc>
                <a:spcPct val="80000"/>
              </a:lnSpc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8902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dirty="0" smtClean="0"/>
              <a:t>Отношение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800" dirty="0" smtClean="0"/>
              <a:t>Подмножество декартова произведения </a:t>
            </a:r>
            <a:r>
              <a:rPr lang="ru-RU" sz="2800" dirty="0" smtClean="0"/>
              <a:t>А </a:t>
            </a:r>
            <a:r>
              <a:rPr lang="en-US" sz="2800" dirty="0">
                <a:sym typeface="Symbol" panose="05050102010706020507" pitchFamily="18" charset="2"/>
              </a:rPr>
              <a:t>×</a:t>
            </a:r>
            <a:r>
              <a:rPr lang="ru-RU" sz="2800" dirty="0"/>
              <a:t> В </a:t>
            </a:r>
            <a:r>
              <a:rPr lang="ru-RU" sz="2800" dirty="0" smtClean="0"/>
              <a:t>множеств </a:t>
            </a:r>
            <a:r>
              <a:rPr lang="ru-RU" sz="2800" dirty="0"/>
              <a:t>А и В </a:t>
            </a:r>
            <a:r>
              <a:rPr lang="ru-RU" sz="2800" dirty="0" smtClean="0"/>
              <a:t>называется отношением </a:t>
            </a:r>
            <a:r>
              <a:rPr lang="ru-RU" sz="2800" dirty="0"/>
              <a:t>из </a:t>
            </a:r>
            <a:r>
              <a:rPr lang="ru-RU" sz="2800" dirty="0" smtClean="0"/>
              <a:t>А </a:t>
            </a:r>
            <a:r>
              <a:rPr lang="ru-RU" sz="2800" dirty="0"/>
              <a:t>в </a:t>
            </a:r>
            <a:r>
              <a:rPr lang="ru-RU" sz="2800" dirty="0" err="1" smtClean="0"/>
              <a:t>В</a:t>
            </a:r>
            <a:r>
              <a:rPr lang="ru-RU" sz="2800" dirty="0" smtClean="0"/>
              <a:t> </a:t>
            </a:r>
            <a:endParaRPr lang="en-US" sz="2800" dirty="0"/>
          </a:p>
          <a:p>
            <a:pPr lvl="1">
              <a:lnSpc>
                <a:spcPct val="80000"/>
              </a:lnSpc>
            </a:pPr>
            <a:r>
              <a:rPr lang="ru-RU" sz="2400" dirty="0" smtClean="0"/>
              <a:t>Далее рассматриваем только случай </a:t>
            </a:r>
            <a:r>
              <a:rPr lang="ru-RU" sz="2400" dirty="0"/>
              <a:t>А </a:t>
            </a:r>
            <a:r>
              <a:rPr lang="ru-RU" sz="2400" dirty="0" smtClean="0"/>
              <a:t>= В</a:t>
            </a:r>
          </a:p>
          <a:p>
            <a:pPr>
              <a:lnSpc>
                <a:spcPct val="80000"/>
              </a:lnSpc>
            </a:pPr>
            <a:endParaRPr lang="ru-RU" sz="2800" dirty="0"/>
          </a:p>
          <a:p>
            <a:pPr>
              <a:lnSpc>
                <a:spcPct val="80000"/>
              </a:lnSpc>
            </a:pPr>
            <a:r>
              <a:rPr lang="ru-RU" sz="2800" dirty="0" smtClean="0">
                <a:solidFill>
                  <a:schemeClr val="bg1"/>
                </a:solidFill>
              </a:rPr>
              <a:t>Если </a:t>
            </a:r>
            <a:r>
              <a:rPr lang="en-US" sz="2800" dirty="0" smtClean="0">
                <a:solidFill>
                  <a:schemeClr val="bg1"/>
                </a:solidFill>
              </a:rPr>
              <a:t>R – </a:t>
            </a:r>
            <a:r>
              <a:rPr lang="ru-RU" sz="2800" dirty="0" smtClean="0">
                <a:solidFill>
                  <a:schemeClr val="bg1"/>
                </a:solidFill>
              </a:rPr>
              <a:t>отношение из А в А («на А») и (</a:t>
            </a:r>
            <a:r>
              <a:rPr lang="en-US" sz="2800" dirty="0" smtClean="0">
                <a:solidFill>
                  <a:schemeClr val="bg1"/>
                </a:solidFill>
              </a:rPr>
              <a:t>x, y) </a:t>
            </a:r>
            <a:r>
              <a:rPr lang="en-US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en-US" sz="2800" dirty="0">
                <a:solidFill>
                  <a:schemeClr val="bg1"/>
                </a:solidFill>
              </a:rPr>
              <a:t>R</a:t>
            </a:r>
            <a:r>
              <a:rPr lang="en-US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, </a:t>
            </a:r>
            <a:r>
              <a:rPr lang="ru-RU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то говорят, что для </a:t>
            </a:r>
            <a:r>
              <a:rPr lang="en-US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x </a:t>
            </a:r>
            <a:r>
              <a:rPr lang="ru-RU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и </a:t>
            </a:r>
            <a:r>
              <a:rPr lang="en-US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y </a:t>
            </a:r>
            <a:r>
              <a:rPr lang="ru-RU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выполняется отношение </a:t>
            </a:r>
            <a:r>
              <a:rPr lang="en-US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R </a:t>
            </a:r>
            <a:r>
              <a:rPr lang="ru-RU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и пишут </a:t>
            </a:r>
            <a:r>
              <a:rPr lang="en-US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R(x, y) </a:t>
            </a:r>
            <a:r>
              <a:rPr lang="ru-RU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или </a:t>
            </a:r>
            <a:r>
              <a:rPr lang="en-US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x R y</a:t>
            </a:r>
          </a:p>
          <a:p>
            <a:pPr>
              <a:lnSpc>
                <a:spcPct val="80000"/>
              </a:lnSpc>
            </a:pPr>
            <a:endParaRPr lang="en-US" sz="28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</a:pPr>
            <a:r>
              <a:rPr lang="ru-RU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Отношение </a:t>
            </a:r>
            <a:r>
              <a:rPr lang="en-US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R </a:t>
            </a:r>
            <a:r>
              <a:rPr lang="ru-RU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называется симметричным, если </a:t>
            </a:r>
            <a:r>
              <a:rPr lang="en-US" sz="2800" dirty="0">
                <a:solidFill>
                  <a:schemeClr val="bg1"/>
                </a:solidFill>
                <a:sym typeface="Symbol" panose="05050102010706020507" pitchFamily="18" charset="2"/>
              </a:rPr>
              <a:t>R(x, y</a:t>
            </a:r>
            <a:r>
              <a:rPr lang="en-US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) &lt;=&gt; R(y, x) </a:t>
            </a:r>
            <a:r>
              <a:rPr lang="ru-RU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для любых </a:t>
            </a:r>
            <a:r>
              <a:rPr lang="en-US" sz="2800" dirty="0">
                <a:solidFill>
                  <a:schemeClr val="bg1"/>
                </a:solidFill>
                <a:sym typeface="Symbol" panose="05050102010706020507" pitchFamily="18" charset="2"/>
              </a:rPr>
              <a:t>x </a:t>
            </a:r>
            <a:r>
              <a:rPr lang="ru-RU" sz="2800" dirty="0">
                <a:solidFill>
                  <a:schemeClr val="bg1"/>
                </a:solidFill>
                <a:sym typeface="Symbol" panose="05050102010706020507" pitchFamily="18" charset="2"/>
              </a:rPr>
              <a:t>и </a:t>
            </a:r>
            <a:r>
              <a:rPr lang="en-US" sz="2800" dirty="0">
                <a:solidFill>
                  <a:schemeClr val="bg1"/>
                </a:solidFill>
                <a:sym typeface="Symbol" panose="05050102010706020507" pitchFamily="18" charset="2"/>
              </a:rPr>
              <a:t>y 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800" dirty="0" smtClean="0"/>
          </a:p>
          <a:p>
            <a:pPr marL="0" indent="0">
              <a:lnSpc>
                <a:spcPct val="80000"/>
              </a:lnSpc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54550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dirty="0" smtClean="0"/>
              <a:t>Отношение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800" dirty="0" smtClean="0"/>
              <a:t>Подмножество декартова произведения </a:t>
            </a:r>
            <a:r>
              <a:rPr lang="ru-RU" sz="2800" dirty="0" smtClean="0"/>
              <a:t>А </a:t>
            </a:r>
            <a:r>
              <a:rPr lang="en-US" sz="2800" dirty="0">
                <a:sym typeface="Symbol" panose="05050102010706020507" pitchFamily="18" charset="2"/>
              </a:rPr>
              <a:t>×</a:t>
            </a:r>
            <a:r>
              <a:rPr lang="ru-RU" sz="2800" dirty="0"/>
              <a:t> В </a:t>
            </a:r>
            <a:r>
              <a:rPr lang="ru-RU" sz="2800" dirty="0" smtClean="0"/>
              <a:t>множеств </a:t>
            </a:r>
            <a:r>
              <a:rPr lang="ru-RU" sz="2800" dirty="0"/>
              <a:t>А и В </a:t>
            </a:r>
            <a:r>
              <a:rPr lang="ru-RU" sz="2800" dirty="0" smtClean="0"/>
              <a:t>называется отношением </a:t>
            </a:r>
            <a:r>
              <a:rPr lang="ru-RU" sz="2800" dirty="0"/>
              <a:t>из </a:t>
            </a:r>
            <a:r>
              <a:rPr lang="ru-RU" sz="2800" dirty="0" smtClean="0"/>
              <a:t>А </a:t>
            </a:r>
            <a:r>
              <a:rPr lang="ru-RU" sz="2800" dirty="0"/>
              <a:t>в </a:t>
            </a:r>
            <a:r>
              <a:rPr lang="ru-RU" sz="2800" dirty="0" err="1" smtClean="0"/>
              <a:t>В</a:t>
            </a:r>
            <a:r>
              <a:rPr lang="ru-RU" sz="2800" dirty="0" smtClean="0"/>
              <a:t> </a:t>
            </a:r>
            <a:endParaRPr lang="en-US" sz="2800" dirty="0"/>
          </a:p>
          <a:p>
            <a:pPr lvl="1">
              <a:lnSpc>
                <a:spcPct val="80000"/>
              </a:lnSpc>
            </a:pPr>
            <a:r>
              <a:rPr lang="ru-RU" sz="2400" dirty="0" smtClean="0"/>
              <a:t>Далее рассматриваем только случай </a:t>
            </a:r>
            <a:r>
              <a:rPr lang="ru-RU" sz="2400" dirty="0"/>
              <a:t>А </a:t>
            </a:r>
            <a:r>
              <a:rPr lang="ru-RU" sz="2400" dirty="0" smtClean="0"/>
              <a:t>= В</a:t>
            </a:r>
          </a:p>
          <a:p>
            <a:pPr>
              <a:lnSpc>
                <a:spcPct val="80000"/>
              </a:lnSpc>
            </a:pPr>
            <a:endParaRPr lang="ru-RU" sz="2800" dirty="0"/>
          </a:p>
          <a:p>
            <a:pPr>
              <a:lnSpc>
                <a:spcPct val="80000"/>
              </a:lnSpc>
            </a:pPr>
            <a:r>
              <a:rPr lang="ru-RU" sz="2800" dirty="0" smtClean="0"/>
              <a:t>Если </a:t>
            </a:r>
            <a:r>
              <a:rPr lang="en-US" sz="2800" dirty="0" smtClean="0"/>
              <a:t>R – </a:t>
            </a:r>
            <a:r>
              <a:rPr lang="ru-RU" sz="2800" dirty="0" smtClean="0"/>
              <a:t>отношение из А в А («на А») и (</a:t>
            </a:r>
            <a:r>
              <a:rPr lang="en-US" sz="2800" dirty="0" smtClean="0"/>
              <a:t>x, y) </a:t>
            </a:r>
            <a:r>
              <a:rPr lang="en-US" sz="2800" dirty="0" smtClean="0">
                <a:sym typeface="Symbol" panose="05050102010706020507" pitchFamily="18" charset="2"/>
              </a:rPr>
              <a:t> </a:t>
            </a:r>
            <a:r>
              <a:rPr lang="en-US" sz="2800" dirty="0"/>
              <a:t>R</a:t>
            </a:r>
            <a:r>
              <a:rPr lang="en-US" sz="2800" dirty="0" smtClean="0">
                <a:sym typeface="Symbol" panose="05050102010706020507" pitchFamily="18" charset="2"/>
              </a:rPr>
              <a:t>, </a:t>
            </a:r>
            <a:r>
              <a:rPr lang="ru-RU" sz="2800" dirty="0" smtClean="0">
                <a:sym typeface="Symbol" panose="05050102010706020507" pitchFamily="18" charset="2"/>
              </a:rPr>
              <a:t>то говорят, что для </a:t>
            </a:r>
            <a:r>
              <a:rPr lang="en-US" sz="2800" dirty="0" smtClean="0">
                <a:sym typeface="Symbol" panose="05050102010706020507" pitchFamily="18" charset="2"/>
              </a:rPr>
              <a:t>x </a:t>
            </a:r>
            <a:r>
              <a:rPr lang="ru-RU" sz="2800" dirty="0" smtClean="0">
                <a:sym typeface="Symbol" panose="05050102010706020507" pitchFamily="18" charset="2"/>
              </a:rPr>
              <a:t>и </a:t>
            </a:r>
            <a:r>
              <a:rPr lang="en-US" sz="2800" dirty="0" smtClean="0">
                <a:sym typeface="Symbol" panose="05050102010706020507" pitchFamily="18" charset="2"/>
              </a:rPr>
              <a:t>y </a:t>
            </a:r>
            <a:r>
              <a:rPr lang="ru-RU" sz="2800" dirty="0" smtClean="0">
                <a:sym typeface="Symbol" panose="05050102010706020507" pitchFamily="18" charset="2"/>
              </a:rPr>
              <a:t>выполняется отношение </a:t>
            </a:r>
            <a:r>
              <a:rPr lang="en-US" sz="2800" dirty="0" smtClean="0">
                <a:sym typeface="Symbol" panose="05050102010706020507" pitchFamily="18" charset="2"/>
              </a:rPr>
              <a:t>R </a:t>
            </a:r>
            <a:r>
              <a:rPr lang="ru-RU" sz="2800" dirty="0" smtClean="0">
                <a:sym typeface="Symbol" panose="05050102010706020507" pitchFamily="18" charset="2"/>
              </a:rPr>
              <a:t>и пишут </a:t>
            </a:r>
            <a:r>
              <a:rPr lang="en-US" sz="2800" dirty="0" smtClean="0">
                <a:sym typeface="Symbol" panose="05050102010706020507" pitchFamily="18" charset="2"/>
              </a:rPr>
              <a:t>R(x, y) </a:t>
            </a:r>
            <a:r>
              <a:rPr lang="ru-RU" sz="2800" dirty="0" smtClean="0">
                <a:sym typeface="Symbol" panose="05050102010706020507" pitchFamily="18" charset="2"/>
              </a:rPr>
              <a:t>или </a:t>
            </a:r>
            <a:r>
              <a:rPr lang="en-US" sz="2800" dirty="0" smtClean="0">
                <a:sym typeface="Symbol" panose="05050102010706020507" pitchFamily="18" charset="2"/>
              </a:rPr>
              <a:t>x R y</a:t>
            </a:r>
          </a:p>
          <a:p>
            <a:pPr>
              <a:lnSpc>
                <a:spcPct val="80000"/>
              </a:lnSpc>
            </a:pPr>
            <a:endParaRPr lang="en-US" sz="2800" dirty="0"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</a:pPr>
            <a:r>
              <a:rPr lang="ru-RU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Отношение </a:t>
            </a:r>
            <a:r>
              <a:rPr lang="en-US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R </a:t>
            </a:r>
            <a:r>
              <a:rPr lang="ru-RU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называется симметричным, если </a:t>
            </a:r>
            <a:r>
              <a:rPr lang="en-US" sz="2800" dirty="0">
                <a:solidFill>
                  <a:schemeClr val="bg1"/>
                </a:solidFill>
                <a:sym typeface="Symbol" panose="05050102010706020507" pitchFamily="18" charset="2"/>
              </a:rPr>
              <a:t>R(x, y</a:t>
            </a:r>
            <a:r>
              <a:rPr lang="en-US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) &lt;=&gt; R(y, x) </a:t>
            </a:r>
            <a:r>
              <a:rPr lang="ru-RU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для любых </a:t>
            </a:r>
            <a:r>
              <a:rPr lang="en-US" sz="2800" dirty="0">
                <a:solidFill>
                  <a:schemeClr val="bg1"/>
                </a:solidFill>
                <a:sym typeface="Symbol" panose="05050102010706020507" pitchFamily="18" charset="2"/>
              </a:rPr>
              <a:t>x </a:t>
            </a:r>
            <a:r>
              <a:rPr lang="ru-RU" sz="2800" dirty="0">
                <a:solidFill>
                  <a:schemeClr val="bg1"/>
                </a:solidFill>
                <a:sym typeface="Symbol" panose="05050102010706020507" pitchFamily="18" charset="2"/>
              </a:rPr>
              <a:t>и </a:t>
            </a:r>
            <a:r>
              <a:rPr lang="en-US" sz="2800" dirty="0">
                <a:solidFill>
                  <a:schemeClr val="bg1"/>
                </a:solidFill>
                <a:sym typeface="Symbol" panose="05050102010706020507" pitchFamily="18" charset="2"/>
              </a:rPr>
              <a:t>y 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800" dirty="0" smtClean="0"/>
          </a:p>
          <a:p>
            <a:pPr marL="0" indent="0">
              <a:lnSpc>
                <a:spcPct val="80000"/>
              </a:lnSpc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9278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dirty="0" smtClean="0"/>
              <a:t>Отношение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800" dirty="0" smtClean="0"/>
              <a:t>Подмножество декартова произведения </a:t>
            </a:r>
            <a:r>
              <a:rPr lang="ru-RU" sz="2800" dirty="0" smtClean="0"/>
              <a:t>А </a:t>
            </a:r>
            <a:r>
              <a:rPr lang="en-US" sz="2800" dirty="0">
                <a:sym typeface="Symbol" panose="05050102010706020507" pitchFamily="18" charset="2"/>
              </a:rPr>
              <a:t>×</a:t>
            </a:r>
            <a:r>
              <a:rPr lang="ru-RU" sz="2800" dirty="0"/>
              <a:t> В </a:t>
            </a:r>
            <a:r>
              <a:rPr lang="ru-RU" sz="2800" dirty="0" smtClean="0"/>
              <a:t>множеств </a:t>
            </a:r>
            <a:r>
              <a:rPr lang="ru-RU" sz="2800" dirty="0"/>
              <a:t>А и В </a:t>
            </a:r>
            <a:r>
              <a:rPr lang="ru-RU" sz="2800" dirty="0" smtClean="0"/>
              <a:t>называется отношением </a:t>
            </a:r>
            <a:r>
              <a:rPr lang="ru-RU" sz="2800" dirty="0"/>
              <a:t>из </a:t>
            </a:r>
            <a:r>
              <a:rPr lang="ru-RU" sz="2800" dirty="0" smtClean="0"/>
              <a:t>А </a:t>
            </a:r>
            <a:r>
              <a:rPr lang="ru-RU" sz="2800" dirty="0"/>
              <a:t>в </a:t>
            </a:r>
            <a:r>
              <a:rPr lang="ru-RU" sz="2800" dirty="0" err="1" smtClean="0"/>
              <a:t>В</a:t>
            </a:r>
            <a:r>
              <a:rPr lang="ru-RU" sz="2800" dirty="0" smtClean="0"/>
              <a:t> </a:t>
            </a:r>
            <a:endParaRPr lang="en-US" sz="2800" dirty="0"/>
          </a:p>
          <a:p>
            <a:pPr lvl="1">
              <a:lnSpc>
                <a:spcPct val="80000"/>
              </a:lnSpc>
            </a:pPr>
            <a:r>
              <a:rPr lang="ru-RU" sz="2400" dirty="0" smtClean="0"/>
              <a:t>Далее рассматриваем только случай </a:t>
            </a:r>
            <a:r>
              <a:rPr lang="ru-RU" sz="2400" dirty="0"/>
              <a:t>А </a:t>
            </a:r>
            <a:r>
              <a:rPr lang="ru-RU" sz="2400" dirty="0" smtClean="0"/>
              <a:t>= В</a:t>
            </a:r>
          </a:p>
          <a:p>
            <a:pPr>
              <a:lnSpc>
                <a:spcPct val="80000"/>
              </a:lnSpc>
            </a:pPr>
            <a:endParaRPr lang="ru-RU" sz="2800" dirty="0"/>
          </a:p>
          <a:p>
            <a:pPr>
              <a:lnSpc>
                <a:spcPct val="80000"/>
              </a:lnSpc>
            </a:pPr>
            <a:r>
              <a:rPr lang="ru-RU" sz="2800" dirty="0" smtClean="0"/>
              <a:t>Если </a:t>
            </a:r>
            <a:r>
              <a:rPr lang="en-US" sz="2800" dirty="0" smtClean="0"/>
              <a:t>R – </a:t>
            </a:r>
            <a:r>
              <a:rPr lang="ru-RU" sz="2800" dirty="0" smtClean="0"/>
              <a:t>отношение из А в А («на А») и (</a:t>
            </a:r>
            <a:r>
              <a:rPr lang="en-US" sz="2800" dirty="0" smtClean="0"/>
              <a:t>x, y) </a:t>
            </a:r>
            <a:r>
              <a:rPr lang="en-US" sz="2800" dirty="0" smtClean="0">
                <a:sym typeface="Symbol" panose="05050102010706020507" pitchFamily="18" charset="2"/>
              </a:rPr>
              <a:t> </a:t>
            </a:r>
            <a:r>
              <a:rPr lang="en-US" sz="2800" dirty="0"/>
              <a:t>R</a:t>
            </a:r>
            <a:r>
              <a:rPr lang="en-US" sz="2800" dirty="0" smtClean="0">
                <a:sym typeface="Symbol" panose="05050102010706020507" pitchFamily="18" charset="2"/>
              </a:rPr>
              <a:t>, </a:t>
            </a:r>
            <a:r>
              <a:rPr lang="ru-RU" sz="2800" dirty="0" smtClean="0">
                <a:sym typeface="Symbol" panose="05050102010706020507" pitchFamily="18" charset="2"/>
              </a:rPr>
              <a:t>то говорят, что для </a:t>
            </a:r>
            <a:r>
              <a:rPr lang="en-US" sz="2800" dirty="0" smtClean="0">
                <a:sym typeface="Symbol" panose="05050102010706020507" pitchFamily="18" charset="2"/>
              </a:rPr>
              <a:t>x </a:t>
            </a:r>
            <a:r>
              <a:rPr lang="ru-RU" sz="2800" dirty="0" smtClean="0">
                <a:sym typeface="Symbol" panose="05050102010706020507" pitchFamily="18" charset="2"/>
              </a:rPr>
              <a:t>и </a:t>
            </a:r>
            <a:r>
              <a:rPr lang="en-US" sz="2800" dirty="0" smtClean="0">
                <a:sym typeface="Symbol" panose="05050102010706020507" pitchFamily="18" charset="2"/>
              </a:rPr>
              <a:t>y </a:t>
            </a:r>
            <a:r>
              <a:rPr lang="ru-RU" sz="2800" dirty="0" smtClean="0">
                <a:sym typeface="Symbol" panose="05050102010706020507" pitchFamily="18" charset="2"/>
              </a:rPr>
              <a:t>выполняется отношение </a:t>
            </a:r>
            <a:r>
              <a:rPr lang="en-US" sz="2800" dirty="0" smtClean="0">
                <a:sym typeface="Symbol" panose="05050102010706020507" pitchFamily="18" charset="2"/>
              </a:rPr>
              <a:t>R </a:t>
            </a:r>
            <a:r>
              <a:rPr lang="ru-RU" sz="2800" dirty="0" smtClean="0">
                <a:sym typeface="Symbol" panose="05050102010706020507" pitchFamily="18" charset="2"/>
              </a:rPr>
              <a:t>и пишут </a:t>
            </a:r>
            <a:r>
              <a:rPr lang="en-US" sz="2800" dirty="0" smtClean="0">
                <a:sym typeface="Symbol" panose="05050102010706020507" pitchFamily="18" charset="2"/>
              </a:rPr>
              <a:t>R(x, y) </a:t>
            </a:r>
            <a:r>
              <a:rPr lang="ru-RU" sz="2800" dirty="0" smtClean="0">
                <a:sym typeface="Symbol" panose="05050102010706020507" pitchFamily="18" charset="2"/>
              </a:rPr>
              <a:t>или </a:t>
            </a:r>
            <a:r>
              <a:rPr lang="en-US" sz="2800" dirty="0" smtClean="0">
                <a:sym typeface="Symbol" panose="05050102010706020507" pitchFamily="18" charset="2"/>
              </a:rPr>
              <a:t>x R y</a:t>
            </a:r>
          </a:p>
          <a:p>
            <a:pPr>
              <a:lnSpc>
                <a:spcPct val="80000"/>
              </a:lnSpc>
            </a:pPr>
            <a:endParaRPr lang="en-US" sz="2800" dirty="0"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</a:pPr>
            <a:r>
              <a:rPr lang="ru-RU" sz="2800" dirty="0" smtClean="0">
                <a:sym typeface="Symbol" panose="05050102010706020507" pitchFamily="18" charset="2"/>
              </a:rPr>
              <a:t>Отношение </a:t>
            </a:r>
            <a:r>
              <a:rPr lang="en-US" sz="2800" dirty="0" smtClean="0">
                <a:sym typeface="Symbol" panose="05050102010706020507" pitchFamily="18" charset="2"/>
              </a:rPr>
              <a:t>R </a:t>
            </a:r>
            <a:r>
              <a:rPr lang="ru-RU" sz="2800" dirty="0" smtClean="0">
                <a:sym typeface="Symbol" panose="05050102010706020507" pitchFamily="18" charset="2"/>
              </a:rPr>
              <a:t>называется симметричным, если </a:t>
            </a:r>
            <a:r>
              <a:rPr lang="en-US" sz="2800" dirty="0">
                <a:sym typeface="Symbol" panose="05050102010706020507" pitchFamily="18" charset="2"/>
              </a:rPr>
              <a:t>R(x, y</a:t>
            </a:r>
            <a:r>
              <a:rPr lang="en-US" sz="2800" dirty="0" smtClean="0">
                <a:sym typeface="Symbol" panose="05050102010706020507" pitchFamily="18" charset="2"/>
              </a:rPr>
              <a:t>) &lt;=&gt; R(y, x) </a:t>
            </a:r>
            <a:r>
              <a:rPr lang="ru-RU" sz="2800" dirty="0" smtClean="0">
                <a:sym typeface="Symbol" panose="05050102010706020507" pitchFamily="18" charset="2"/>
              </a:rPr>
              <a:t>для любых </a:t>
            </a:r>
            <a:r>
              <a:rPr lang="en-US" sz="2800" dirty="0">
                <a:sym typeface="Symbol" panose="05050102010706020507" pitchFamily="18" charset="2"/>
              </a:rPr>
              <a:t>x </a:t>
            </a:r>
            <a:r>
              <a:rPr lang="ru-RU" sz="2800" dirty="0">
                <a:sym typeface="Symbol" panose="05050102010706020507" pitchFamily="18" charset="2"/>
              </a:rPr>
              <a:t>и </a:t>
            </a:r>
            <a:r>
              <a:rPr lang="en-US" sz="2800" dirty="0">
                <a:sym typeface="Symbol" panose="05050102010706020507" pitchFamily="18" charset="2"/>
              </a:rPr>
              <a:t>y </a:t>
            </a:r>
            <a:endParaRPr lang="ru-RU" sz="2800" dirty="0" smtClean="0"/>
          </a:p>
          <a:p>
            <a:pPr marL="0" indent="0">
              <a:lnSpc>
                <a:spcPct val="80000"/>
              </a:lnSpc>
              <a:buNone/>
            </a:pPr>
            <a:endParaRPr lang="ru-RU" sz="2800" dirty="0" smtClean="0"/>
          </a:p>
          <a:p>
            <a:pPr marL="0" indent="0">
              <a:lnSpc>
                <a:spcPct val="80000"/>
              </a:lnSpc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026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dirty="0" smtClean="0"/>
              <a:t>Граф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Графом называется пара </a:t>
            </a:r>
            <a:r>
              <a:rPr lang="ru-RU" sz="2800" dirty="0" smtClean="0">
                <a:solidFill>
                  <a:schemeClr val="bg1"/>
                </a:solidFill>
              </a:rPr>
              <a:t>(</a:t>
            </a:r>
            <a:r>
              <a:rPr lang="en-US" sz="2800" dirty="0" smtClean="0">
                <a:solidFill>
                  <a:schemeClr val="bg1"/>
                </a:solidFill>
              </a:rPr>
              <a:t>V</a:t>
            </a:r>
            <a:r>
              <a:rPr lang="ru-RU" sz="2800" dirty="0" smtClean="0">
                <a:solidFill>
                  <a:schemeClr val="bg1"/>
                </a:solidFill>
              </a:rPr>
              <a:t>, </a:t>
            </a:r>
            <a:r>
              <a:rPr lang="en-US" sz="2800" dirty="0" smtClean="0">
                <a:solidFill>
                  <a:schemeClr val="bg1"/>
                </a:solidFill>
              </a:rPr>
              <a:t>E</a:t>
            </a:r>
            <a:r>
              <a:rPr lang="ru-RU" sz="2800" dirty="0" smtClean="0">
                <a:solidFill>
                  <a:schemeClr val="bg1"/>
                </a:solidFill>
              </a:rPr>
              <a:t>), </a:t>
            </a:r>
            <a:r>
              <a:rPr lang="ru-RU" sz="2800" dirty="0">
                <a:solidFill>
                  <a:schemeClr val="bg1"/>
                </a:solidFill>
              </a:rPr>
              <a:t>где </a:t>
            </a:r>
            <a:r>
              <a:rPr lang="en-US" sz="2800" dirty="0" smtClean="0">
                <a:solidFill>
                  <a:schemeClr val="bg1"/>
                </a:solidFill>
              </a:rPr>
              <a:t>V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— конечное множество, а </a:t>
            </a:r>
            <a:r>
              <a:rPr lang="en-US" sz="2800" dirty="0" smtClean="0">
                <a:solidFill>
                  <a:schemeClr val="bg1"/>
                </a:solidFill>
              </a:rPr>
              <a:t>E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— отношение на множестве </a:t>
            </a:r>
            <a:r>
              <a:rPr lang="en-US" sz="2800" dirty="0" smtClean="0">
                <a:solidFill>
                  <a:schemeClr val="bg1"/>
                </a:solidFill>
              </a:rPr>
              <a:t>V</a:t>
            </a:r>
            <a:endParaRPr lang="ru-RU" sz="2800" dirty="0">
              <a:solidFill>
                <a:schemeClr val="bg1"/>
              </a:solidFill>
            </a:endParaRPr>
          </a:p>
          <a:p>
            <a:pPr lvl="1"/>
            <a:endParaRPr lang="ru-RU" sz="24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Элементы </a:t>
            </a:r>
            <a:r>
              <a:rPr lang="en-US" sz="2800" dirty="0" smtClean="0">
                <a:solidFill>
                  <a:schemeClr val="bg1"/>
                </a:solidFill>
              </a:rPr>
              <a:t>V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называются вершинами (узлами)</a:t>
            </a:r>
          </a:p>
          <a:p>
            <a:pPr lvl="1"/>
            <a:endParaRPr lang="ru-RU" sz="2400" dirty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Если отношение </a:t>
            </a:r>
            <a:r>
              <a:rPr lang="en-US" sz="2800" dirty="0" smtClean="0">
                <a:solidFill>
                  <a:schemeClr val="bg1"/>
                </a:solidFill>
              </a:rPr>
              <a:t>E </a:t>
            </a:r>
            <a:r>
              <a:rPr lang="ru-RU" sz="2800" dirty="0" smtClean="0">
                <a:solidFill>
                  <a:schemeClr val="bg1"/>
                </a:solidFill>
              </a:rPr>
              <a:t>несимметричное,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то граф ориентированный</a:t>
            </a:r>
            <a:endParaRPr lang="en-US" sz="2800" dirty="0" smtClean="0">
              <a:solidFill>
                <a:schemeClr val="bg1"/>
              </a:solidFill>
            </a:endParaRP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Элементы </a:t>
            </a:r>
            <a:r>
              <a:rPr lang="en-US" sz="2400" dirty="0" smtClean="0">
                <a:solidFill>
                  <a:schemeClr val="bg1"/>
                </a:solidFill>
              </a:rPr>
              <a:t>E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называются </a:t>
            </a:r>
            <a:r>
              <a:rPr lang="ru-RU" sz="2400" dirty="0" smtClean="0">
                <a:solidFill>
                  <a:schemeClr val="bg1"/>
                </a:solidFill>
              </a:rPr>
              <a:t>дугами</a:t>
            </a:r>
          </a:p>
          <a:p>
            <a:pPr lvl="1"/>
            <a:endParaRPr lang="ru-RU" sz="24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Если отношение </a:t>
            </a:r>
            <a:r>
              <a:rPr lang="en-US" sz="2800" dirty="0" smtClean="0">
                <a:solidFill>
                  <a:schemeClr val="bg1"/>
                </a:solidFill>
              </a:rPr>
              <a:t>E </a:t>
            </a:r>
            <a:r>
              <a:rPr lang="ru-RU" sz="2800" dirty="0">
                <a:solidFill>
                  <a:schemeClr val="bg1"/>
                </a:solidFill>
              </a:rPr>
              <a:t>симметричное,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то граф </a:t>
            </a:r>
            <a:r>
              <a:rPr lang="ru-RU" sz="2800" dirty="0" smtClean="0">
                <a:solidFill>
                  <a:schemeClr val="bg1"/>
                </a:solidFill>
              </a:rPr>
              <a:t>неориентированный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Элементы </a:t>
            </a:r>
            <a:r>
              <a:rPr lang="en-US" sz="2400" dirty="0" smtClean="0">
                <a:solidFill>
                  <a:schemeClr val="bg1"/>
                </a:solidFill>
              </a:rPr>
              <a:t>E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называются </a:t>
            </a:r>
            <a:r>
              <a:rPr lang="ru-RU" sz="2400" dirty="0" smtClean="0">
                <a:solidFill>
                  <a:schemeClr val="bg1"/>
                </a:solidFill>
              </a:rPr>
              <a:t>ребрами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0063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АТД очередь на языке Си</a:t>
            </a:r>
            <a:endParaRPr lang="ru-RU" dirty="0"/>
          </a:p>
        </p:txBody>
      </p:sp>
      <p:sp>
        <p:nvSpPr>
          <p:cNvPr id="77826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TValue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--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тип элементов</a:t>
            </a:r>
            <a:endParaRPr lang="ru-RU" sz="24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--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очередь элементов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типа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T</a:t>
            </a:r>
            <a:r>
              <a:rPr lang="ru-RU" sz="2400" dirty="0"/>
              <a:t/>
            </a:r>
            <a:br>
              <a:rPr lang="ru-RU" sz="2400" dirty="0"/>
            </a:b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DestroyQueue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lnSpc>
                <a:spcPct val="120000"/>
              </a:lnSpc>
            </a:pP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dirty="0" smtClean="0"/>
              <a:t>Граф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Графом называется пара </a:t>
            </a:r>
            <a:r>
              <a:rPr lang="ru-RU" sz="2800" dirty="0" smtClean="0"/>
              <a:t>(</a:t>
            </a:r>
            <a:r>
              <a:rPr lang="en-US" sz="2800" dirty="0" smtClean="0"/>
              <a:t>V</a:t>
            </a:r>
            <a:r>
              <a:rPr lang="ru-RU" sz="2800" dirty="0" smtClean="0"/>
              <a:t>, </a:t>
            </a:r>
            <a:r>
              <a:rPr lang="en-US" sz="2800" dirty="0" smtClean="0"/>
              <a:t>E</a:t>
            </a:r>
            <a:r>
              <a:rPr lang="ru-RU" sz="2800" dirty="0" smtClean="0"/>
              <a:t>), </a:t>
            </a:r>
            <a:r>
              <a:rPr lang="ru-RU" sz="2800" dirty="0"/>
              <a:t>где </a:t>
            </a:r>
            <a:r>
              <a:rPr lang="en-US" sz="2800" dirty="0" smtClean="0"/>
              <a:t>V</a:t>
            </a:r>
            <a:r>
              <a:rPr lang="ru-RU" sz="2800" dirty="0" smtClean="0"/>
              <a:t> </a:t>
            </a:r>
            <a:r>
              <a:rPr lang="ru-RU" sz="2800" dirty="0"/>
              <a:t>— конечное множество, а </a:t>
            </a:r>
            <a:r>
              <a:rPr lang="en-US" sz="2800" dirty="0" smtClean="0"/>
              <a:t>E</a:t>
            </a:r>
            <a:r>
              <a:rPr lang="ru-RU" sz="2800" dirty="0" smtClean="0"/>
              <a:t> </a:t>
            </a:r>
            <a:r>
              <a:rPr lang="ru-RU" sz="2800" dirty="0"/>
              <a:t>— отношение на множестве </a:t>
            </a:r>
            <a:r>
              <a:rPr lang="en-US" sz="2800" dirty="0" smtClean="0"/>
              <a:t>V</a:t>
            </a:r>
            <a:endParaRPr lang="ru-RU" sz="2800" dirty="0"/>
          </a:p>
          <a:p>
            <a:pPr lvl="1"/>
            <a:endParaRPr lang="ru-RU" sz="2400" dirty="0"/>
          </a:p>
          <a:p>
            <a:r>
              <a:rPr lang="ru-RU" sz="2800" dirty="0">
                <a:solidFill>
                  <a:schemeClr val="bg1"/>
                </a:solidFill>
              </a:rPr>
              <a:t>Элементы </a:t>
            </a:r>
            <a:r>
              <a:rPr lang="en-US" sz="2800" dirty="0" smtClean="0">
                <a:solidFill>
                  <a:schemeClr val="bg1"/>
                </a:solidFill>
              </a:rPr>
              <a:t>V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называются вершинами (узлами)</a:t>
            </a:r>
          </a:p>
          <a:p>
            <a:pPr lvl="1"/>
            <a:endParaRPr lang="ru-RU" sz="2400" dirty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Если отношение </a:t>
            </a:r>
            <a:r>
              <a:rPr lang="en-US" sz="2800" dirty="0" smtClean="0">
                <a:solidFill>
                  <a:schemeClr val="bg1"/>
                </a:solidFill>
              </a:rPr>
              <a:t>E </a:t>
            </a:r>
            <a:r>
              <a:rPr lang="ru-RU" sz="2800" dirty="0" smtClean="0">
                <a:solidFill>
                  <a:schemeClr val="bg1"/>
                </a:solidFill>
              </a:rPr>
              <a:t>несимметричное,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то граф </a:t>
            </a:r>
            <a:r>
              <a:rPr lang="ru-RU" sz="2800" dirty="0">
                <a:solidFill>
                  <a:schemeClr val="bg1"/>
                </a:solidFill>
              </a:rPr>
              <a:t>называется ориентированным</a:t>
            </a:r>
            <a:endParaRPr lang="en-US" sz="2800" dirty="0" smtClean="0">
              <a:solidFill>
                <a:schemeClr val="bg1"/>
              </a:solidFill>
            </a:endParaRP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Элементы </a:t>
            </a:r>
            <a:r>
              <a:rPr lang="en-US" sz="2400" dirty="0" smtClean="0">
                <a:solidFill>
                  <a:schemeClr val="bg1"/>
                </a:solidFill>
              </a:rPr>
              <a:t>E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называются </a:t>
            </a:r>
            <a:r>
              <a:rPr lang="ru-RU" sz="2400" dirty="0" smtClean="0">
                <a:solidFill>
                  <a:schemeClr val="bg1"/>
                </a:solidFill>
              </a:rPr>
              <a:t>дугами</a:t>
            </a:r>
          </a:p>
          <a:p>
            <a:pPr lvl="1"/>
            <a:endParaRPr lang="ru-RU" sz="24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Если отношение </a:t>
            </a:r>
            <a:r>
              <a:rPr lang="en-US" sz="2800" dirty="0" smtClean="0">
                <a:solidFill>
                  <a:schemeClr val="bg1"/>
                </a:solidFill>
              </a:rPr>
              <a:t>E </a:t>
            </a:r>
            <a:r>
              <a:rPr lang="ru-RU" sz="2800" dirty="0">
                <a:solidFill>
                  <a:schemeClr val="bg1"/>
                </a:solidFill>
              </a:rPr>
              <a:t>симметричное,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то граф </a:t>
            </a:r>
            <a:r>
              <a:rPr lang="ru-RU" sz="2800" dirty="0">
                <a:solidFill>
                  <a:schemeClr val="bg1"/>
                </a:solidFill>
              </a:rPr>
              <a:t>называется неориентированным</a:t>
            </a:r>
            <a:endParaRPr lang="ru-RU" sz="2800" dirty="0" smtClean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Элементы </a:t>
            </a:r>
            <a:r>
              <a:rPr lang="en-US" sz="2400" dirty="0" smtClean="0">
                <a:solidFill>
                  <a:schemeClr val="bg1"/>
                </a:solidFill>
              </a:rPr>
              <a:t>E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называются </a:t>
            </a:r>
            <a:r>
              <a:rPr lang="ru-RU" sz="2400" dirty="0" smtClean="0">
                <a:solidFill>
                  <a:schemeClr val="bg1"/>
                </a:solidFill>
              </a:rPr>
              <a:t>ребрами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5459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dirty="0" smtClean="0"/>
              <a:t>Граф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Графом называется пара </a:t>
            </a:r>
            <a:r>
              <a:rPr lang="ru-RU" sz="2800" dirty="0" smtClean="0"/>
              <a:t>(</a:t>
            </a:r>
            <a:r>
              <a:rPr lang="en-US" sz="2800" dirty="0" smtClean="0"/>
              <a:t>V</a:t>
            </a:r>
            <a:r>
              <a:rPr lang="ru-RU" sz="2800" dirty="0" smtClean="0"/>
              <a:t>, </a:t>
            </a:r>
            <a:r>
              <a:rPr lang="en-US" sz="2800" dirty="0" smtClean="0"/>
              <a:t>E</a:t>
            </a:r>
            <a:r>
              <a:rPr lang="ru-RU" sz="2800" dirty="0" smtClean="0"/>
              <a:t>), </a:t>
            </a:r>
            <a:r>
              <a:rPr lang="ru-RU" sz="2800" dirty="0"/>
              <a:t>где </a:t>
            </a:r>
            <a:r>
              <a:rPr lang="en-US" sz="2800" dirty="0" smtClean="0"/>
              <a:t>V</a:t>
            </a:r>
            <a:r>
              <a:rPr lang="ru-RU" sz="2800" dirty="0" smtClean="0"/>
              <a:t> </a:t>
            </a:r>
            <a:r>
              <a:rPr lang="ru-RU" sz="2800" dirty="0"/>
              <a:t>— конечное множество, а </a:t>
            </a:r>
            <a:r>
              <a:rPr lang="en-US" sz="2800" dirty="0" smtClean="0"/>
              <a:t>E</a:t>
            </a:r>
            <a:r>
              <a:rPr lang="ru-RU" sz="2800" dirty="0" smtClean="0"/>
              <a:t> </a:t>
            </a:r>
            <a:r>
              <a:rPr lang="ru-RU" sz="2800" dirty="0"/>
              <a:t>— отношение на множестве </a:t>
            </a:r>
            <a:r>
              <a:rPr lang="en-US" sz="2800" dirty="0" smtClean="0"/>
              <a:t>V</a:t>
            </a:r>
            <a:endParaRPr lang="ru-RU" sz="2800" dirty="0"/>
          </a:p>
          <a:p>
            <a:pPr lvl="1"/>
            <a:endParaRPr lang="ru-RU" sz="2400" dirty="0"/>
          </a:p>
          <a:p>
            <a:r>
              <a:rPr lang="ru-RU" sz="2800" dirty="0"/>
              <a:t>Элементы </a:t>
            </a:r>
            <a:r>
              <a:rPr lang="en-US" sz="2800" dirty="0" smtClean="0"/>
              <a:t>V</a:t>
            </a:r>
            <a:r>
              <a:rPr lang="ru-RU" sz="2800" dirty="0" smtClean="0"/>
              <a:t> </a:t>
            </a:r>
            <a:r>
              <a:rPr lang="ru-RU" sz="2800" dirty="0"/>
              <a:t>называются вершинами (узлами)</a:t>
            </a:r>
          </a:p>
          <a:p>
            <a:pPr lvl="1"/>
            <a:endParaRPr lang="ru-RU" sz="2400" dirty="0"/>
          </a:p>
          <a:p>
            <a:r>
              <a:rPr lang="ru-RU" sz="2800" dirty="0" smtClean="0">
                <a:solidFill>
                  <a:schemeClr val="bg1"/>
                </a:solidFill>
              </a:rPr>
              <a:t>Если отношение </a:t>
            </a:r>
            <a:r>
              <a:rPr lang="en-US" sz="2800" dirty="0" smtClean="0">
                <a:solidFill>
                  <a:schemeClr val="bg1"/>
                </a:solidFill>
              </a:rPr>
              <a:t>E </a:t>
            </a:r>
            <a:r>
              <a:rPr lang="ru-RU" sz="2800" dirty="0" smtClean="0">
                <a:solidFill>
                  <a:schemeClr val="bg1"/>
                </a:solidFill>
              </a:rPr>
              <a:t>несимметричное,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то граф </a:t>
            </a:r>
            <a:r>
              <a:rPr lang="ru-RU" sz="2800" dirty="0">
                <a:solidFill>
                  <a:schemeClr val="bg1"/>
                </a:solidFill>
              </a:rPr>
              <a:t>называется ориентированным</a:t>
            </a:r>
            <a:endParaRPr lang="en-US" sz="2800" dirty="0" smtClean="0">
              <a:solidFill>
                <a:schemeClr val="bg1"/>
              </a:solidFill>
            </a:endParaRP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Элементы </a:t>
            </a:r>
            <a:r>
              <a:rPr lang="en-US" sz="2400" dirty="0" smtClean="0">
                <a:solidFill>
                  <a:schemeClr val="bg1"/>
                </a:solidFill>
              </a:rPr>
              <a:t>E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называются </a:t>
            </a:r>
            <a:r>
              <a:rPr lang="ru-RU" sz="2400" dirty="0" smtClean="0">
                <a:solidFill>
                  <a:schemeClr val="bg1"/>
                </a:solidFill>
              </a:rPr>
              <a:t>дугами</a:t>
            </a:r>
          </a:p>
          <a:p>
            <a:pPr lvl="1"/>
            <a:endParaRPr lang="ru-RU" sz="24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Если отношение </a:t>
            </a:r>
            <a:r>
              <a:rPr lang="en-US" sz="2800" dirty="0" smtClean="0">
                <a:solidFill>
                  <a:schemeClr val="bg1"/>
                </a:solidFill>
              </a:rPr>
              <a:t>E </a:t>
            </a:r>
            <a:r>
              <a:rPr lang="ru-RU" sz="2800" dirty="0">
                <a:solidFill>
                  <a:schemeClr val="bg1"/>
                </a:solidFill>
              </a:rPr>
              <a:t>симметричное,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то граф </a:t>
            </a:r>
            <a:r>
              <a:rPr lang="ru-RU" sz="2800" dirty="0">
                <a:solidFill>
                  <a:schemeClr val="bg1"/>
                </a:solidFill>
              </a:rPr>
              <a:t>называется неориентированным</a:t>
            </a:r>
            <a:endParaRPr lang="ru-RU" sz="2800" dirty="0" smtClean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Элементы </a:t>
            </a:r>
            <a:r>
              <a:rPr lang="en-US" sz="2400" dirty="0" smtClean="0">
                <a:solidFill>
                  <a:schemeClr val="bg1"/>
                </a:solidFill>
              </a:rPr>
              <a:t>E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называются </a:t>
            </a:r>
            <a:r>
              <a:rPr lang="ru-RU" sz="2400" dirty="0" smtClean="0">
                <a:solidFill>
                  <a:schemeClr val="bg1"/>
                </a:solidFill>
              </a:rPr>
              <a:t>ребрами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4428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dirty="0" smtClean="0"/>
              <a:t>Граф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Графом называется пара </a:t>
            </a:r>
            <a:r>
              <a:rPr lang="ru-RU" sz="2800" dirty="0" smtClean="0"/>
              <a:t>(</a:t>
            </a:r>
            <a:r>
              <a:rPr lang="en-US" sz="2800" dirty="0" smtClean="0"/>
              <a:t>V</a:t>
            </a:r>
            <a:r>
              <a:rPr lang="ru-RU" sz="2800" dirty="0" smtClean="0"/>
              <a:t>, </a:t>
            </a:r>
            <a:r>
              <a:rPr lang="en-US" sz="2800" dirty="0" smtClean="0"/>
              <a:t>E</a:t>
            </a:r>
            <a:r>
              <a:rPr lang="ru-RU" sz="2800" dirty="0" smtClean="0"/>
              <a:t>), </a:t>
            </a:r>
            <a:r>
              <a:rPr lang="ru-RU" sz="2800" dirty="0"/>
              <a:t>где </a:t>
            </a:r>
            <a:r>
              <a:rPr lang="en-US" sz="2800" dirty="0" smtClean="0"/>
              <a:t>V</a:t>
            </a:r>
            <a:r>
              <a:rPr lang="ru-RU" sz="2800" dirty="0" smtClean="0"/>
              <a:t> </a:t>
            </a:r>
            <a:r>
              <a:rPr lang="ru-RU" sz="2800" dirty="0"/>
              <a:t>— конечное множество, а </a:t>
            </a:r>
            <a:r>
              <a:rPr lang="en-US" sz="2800" dirty="0" smtClean="0"/>
              <a:t>E</a:t>
            </a:r>
            <a:r>
              <a:rPr lang="ru-RU" sz="2800" dirty="0" smtClean="0"/>
              <a:t> </a:t>
            </a:r>
            <a:r>
              <a:rPr lang="ru-RU" sz="2800" dirty="0"/>
              <a:t>— отношение на множестве </a:t>
            </a:r>
            <a:r>
              <a:rPr lang="en-US" sz="2800" dirty="0" smtClean="0"/>
              <a:t>V</a:t>
            </a:r>
            <a:endParaRPr lang="ru-RU" sz="2800" dirty="0"/>
          </a:p>
          <a:p>
            <a:pPr lvl="1"/>
            <a:endParaRPr lang="ru-RU" sz="2400" dirty="0"/>
          </a:p>
          <a:p>
            <a:r>
              <a:rPr lang="ru-RU" sz="2800" dirty="0"/>
              <a:t>Элементы </a:t>
            </a:r>
            <a:r>
              <a:rPr lang="en-US" sz="2800" dirty="0" smtClean="0"/>
              <a:t>V</a:t>
            </a:r>
            <a:r>
              <a:rPr lang="ru-RU" sz="2800" dirty="0" smtClean="0"/>
              <a:t> </a:t>
            </a:r>
            <a:r>
              <a:rPr lang="ru-RU" sz="2800" dirty="0"/>
              <a:t>называются вершинами (узлами)</a:t>
            </a:r>
          </a:p>
          <a:p>
            <a:pPr lvl="1"/>
            <a:endParaRPr lang="ru-RU" sz="2400" dirty="0"/>
          </a:p>
          <a:p>
            <a:r>
              <a:rPr lang="ru-RU" sz="2800" dirty="0" smtClean="0"/>
              <a:t>Если отношение </a:t>
            </a:r>
            <a:r>
              <a:rPr lang="en-US" sz="2800" dirty="0" smtClean="0"/>
              <a:t>E </a:t>
            </a:r>
            <a:r>
              <a:rPr lang="ru-RU" sz="2800" dirty="0" smtClean="0"/>
              <a:t>несимметричное,</a:t>
            </a:r>
            <a:r>
              <a:rPr lang="en-US" sz="2800" dirty="0" smtClean="0"/>
              <a:t> </a:t>
            </a:r>
            <a:r>
              <a:rPr lang="ru-RU" sz="2800" dirty="0" smtClean="0"/>
              <a:t>то граф называется ориентированным</a:t>
            </a:r>
            <a:endParaRPr lang="en-US" sz="2800" dirty="0" smtClean="0"/>
          </a:p>
          <a:p>
            <a:pPr lvl="1"/>
            <a:r>
              <a:rPr lang="ru-RU" sz="2400" dirty="0" smtClean="0"/>
              <a:t>Элементы </a:t>
            </a:r>
            <a:r>
              <a:rPr lang="en-US" sz="2400" dirty="0" smtClean="0"/>
              <a:t>E</a:t>
            </a:r>
            <a:r>
              <a:rPr lang="ru-RU" sz="2400" dirty="0" smtClean="0"/>
              <a:t> </a:t>
            </a:r>
            <a:r>
              <a:rPr lang="ru-RU" sz="2400" dirty="0"/>
              <a:t>называются </a:t>
            </a:r>
            <a:r>
              <a:rPr lang="ru-RU" sz="2400" dirty="0" smtClean="0"/>
              <a:t>дугами</a:t>
            </a:r>
          </a:p>
          <a:p>
            <a:pPr lvl="1"/>
            <a:endParaRPr lang="ru-RU" sz="2400" dirty="0"/>
          </a:p>
          <a:p>
            <a:r>
              <a:rPr lang="ru-RU" sz="2800" dirty="0">
                <a:solidFill>
                  <a:schemeClr val="bg1"/>
                </a:solidFill>
              </a:rPr>
              <a:t>Если отношение </a:t>
            </a:r>
            <a:r>
              <a:rPr lang="en-US" sz="2800" dirty="0" smtClean="0">
                <a:solidFill>
                  <a:schemeClr val="bg1"/>
                </a:solidFill>
              </a:rPr>
              <a:t>E </a:t>
            </a:r>
            <a:r>
              <a:rPr lang="ru-RU" sz="2800" dirty="0">
                <a:solidFill>
                  <a:schemeClr val="bg1"/>
                </a:solidFill>
              </a:rPr>
              <a:t>симметричное,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то граф </a:t>
            </a:r>
            <a:r>
              <a:rPr lang="ru-RU" sz="2800" dirty="0">
                <a:solidFill>
                  <a:schemeClr val="bg1"/>
                </a:solidFill>
              </a:rPr>
              <a:t>называется </a:t>
            </a:r>
            <a:r>
              <a:rPr lang="ru-RU" sz="2800" dirty="0" smtClean="0">
                <a:solidFill>
                  <a:schemeClr val="bg1"/>
                </a:solidFill>
              </a:rPr>
              <a:t>неориентированным</a:t>
            </a:r>
            <a:endParaRPr lang="ru-RU" sz="2800" dirty="0" smtClean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Элементы </a:t>
            </a:r>
            <a:r>
              <a:rPr lang="en-US" sz="2400" dirty="0" smtClean="0">
                <a:solidFill>
                  <a:schemeClr val="bg1"/>
                </a:solidFill>
              </a:rPr>
              <a:t>E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называются </a:t>
            </a:r>
            <a:r>
              <a:rPr lang="ru-RU" sz="2400" dirty="0" smtClean="0">
                <a:solidFill>
                  <a:schemeClr val="bg1"/>
                </a:solidFill>
              </a:rPr>
              <a:t>ребрами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0081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dirty="0" smtClean="0"/>
              <a:t>Граф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Графом называется пара </a:t>
            </a:r>
            <a:r>
              <a:rPr lang="ru-RU" sz="2800" dirty="0" smtClean="0"/>
              <a:t>(</a:t>
            </a:r>
            <a:r>
              <a:rPr lang="en-US" sz="2800" dirty="0" smtClean="0"/>
              <a:t>V</a:t>
            </a:r>
            <a:r>
              <a:rPr lang="ru-RU" sz="2800" dirty="0" smtClean="0"/>
              <a:t>, </a:t>
            </a:r>
            <a:r>
              <a:rPr lang="en-US" sz="2800" dirty="0" smtClean="0"/>
              <a:t>E</a:t>
            </a:r>
            <a:r>
              <a:rPr lang="ru-RU" sz="2800" dirty="0" smtClean="0"/>
              <a:t>), </a:t>
            </a:r>
            <a:r>
              <a:rPr lang="ru-RU" sz="2800" dirty="0"/>
              <a:t>где </a:t>
            </a:r>
            <a:r>
              <a:rPr lang="en-US" sz="2800" dirty="0" smtClean="0"/>
              <a:t>V</a:t>
            </a:r>
            <a:r>
              <a:rPr lang="ru-RU" sz="2800" dirty="0" smtClean="0"/>
              <a:t> </a:t>
            </a:r>
            <a:r>
              <a:rPr lang="ru-RU" sz="2800" dirty="0"/>
              <a:t>— конечное множество, а </a:t>
            </a:r>
            <a:r>
              <a:rPr lang="en-US" sz="2800" dirty="0" smtClean="0"/>
              <a:t>E</a:t>
            </a:r>
            <a:r>
              <a:rPr lang="ru-RU" sz="2800" dirty="0" smtClean="0"/>
              <a:t> </a:t>
            </a:r>
            <a:r>
              <a:rPr lang="ru-RU" sz="2800" dirty="0"/>
              <a:t>— отношение на множестве </a:t>
            </a:r>
            <a:r>
              <a:rPr lang="en-US" sz="2800" dirty="0" smtClean="0"/>
              <a:t>V</a:t>
            </a:r>
            <a:endParaRPr lang="ru-RU" sz="2800" dirty="0"/>
          </a:p>
          <a:p>
            <a:pPr lvl="1"/>
            <a:endParaRPr lang="ru-RU" sz="2400" dirty="0"/>
          </a:p>
          <a:p>
            <a:r>
              <a:rPr lang="ru-RU" sz="2800" dirty="0"/>
              <a:t>Элементы </a:t>
            </a:r>
            <a:r>
              <a:rPr lang="en-US" sz="2800" dirty="0" smtClean="0"/>
              <a:t>V</a:t>
            </a:r>
            <a:r>
              <a:rPr lang="ru-RU" sz="2800" dirty="0" smtClean="0"/>
              <a:t> </a:t>
            </a:r>
            <a:r>
              <a:rPr lang="ru-RU" sz="2800" dirty="0"/>
              <a:t>называются вершинами (узлами)</a:t>
            </a:r>
          </a:p>
          <a:p>
            <a:pPr lvl="1"/>
            <a:endParaRPr lang="ru-RU" sz="2400" dirty="0"/>
          </a:p>
          <a:p>
            <a:r>
              <a:rPr lang="ru-RU" sz="2800" dirty="0" smtClean="0"/>
              <a:t>Если отношение </a:t>
            </a:r>
            <a:r>
              <a:rPr lang="en-US" sz="2800" dirty="0" smtClean="0"/>
              <a:t>E </a:t>
            </a:r>
            <a:r>
              <a:rPr lang="ru-RU" sz="2800" dirty="0" smtClean="0"/>
              <a:t>несимметричное,</a:t>
            </a:r>
            <a:r>
              <a:rPr lang="en-US" sz="2800" dirty="0" smtClean="0"/>
              <a:t> </a:t>
            </a:r>
            <a:r>
              <a:rPr lang="ru-RU" sz="2800" dirty="0" smtClean="0"/>
              <a:t>то </a:t>
            </a:r>
            <a:r>
              <a:rPr lang="ru-RU" sz="2800" dirty="0"/>
              <a:t>граф называется ориентированным</a:t>
            </a:r>
            <a:endParaRPr lang="en-US" sz="2800" dirty="0" smtClean="0"/>
          </a:p>
          <a:p>
            <a:pPr lvl="1"/>
            <a:r>
              <a:rPr lang="ru-RU" sz="2400" dirty="0" smtClean="0"/>
              <a:t>Элементы </a:t>
            </a:r>
            <a:r>
              <a:rPr lang="en-US" sz="2400" dirty="0" smtClean="0"/>
              <a:t>E</a:t>
            </a:r>
            <a:r>
              <a:rPr lang="ru-RU" sz="2400" dirty="0" smtClean="0"/>
              <a:t> называются дугами</a:t>
            </a:r>
          </a:p>
          <a:p>
            <a:pPr lvl="1"/>
            <a:endParaRPr lang="ru-RU" sz="2400" dirty="0"/>
          </a:p>
          <a:p>
            <a:r>
              <a:rPr lang="ru-RU" sz="2800" dirty="0"/>
              <a:t>Если отношение </a:t>
            </a:r>
            <a:r>
              <a:rPr lang="en-US" sz="2800" dirty="0" smtClean="0"/>
              <a:t>E </a:t>
            </a:r>
            <a:r>
              <a:rPr lang="ru-RU" sz="2800" dirty="0"/>
              <a:t>симметричное,</a:t>
            </a:r>
            <a:r>
              <a:rPr lang="en-US" sz="2800" dirty="0"/>
              <a:t> </a:t>
            </a:r>
            <a:r>
              <a:rPr lang="ru-RU" sz="2800" dirty="0"/>
              <a:t>то граф </a:t>
            </a:r>
            <a:r>
              <a:rPr lang="ru-RU" sz="2800" dirty="0" smtClean="0"/>
              <a:t>называется неориентированным</a:t>
            </a:r>
          </a:p>
          <a:p>
            <a:pPr lvl="1"/>
            <a:r>
              <a:rPr lang="ru-RU" sz="2400" dirty="0"/>
              <a:t>Элементы </a:t>
            </a:r>
            <a:r>
              <a:rPr lang="en-US" sz="2400" dirty="0" smtClean="0"/>
              <a:t>E</a:t>
            </a:r>
            <a:r>
              <a:rPr lang="ru-RU" sz="2400" dirty="0" smtClean="0"/>
              <a:t> </a:t>
            </a:r>
            <a:r>
              <a:rPr lang="ru-RU" sz="2400" dirty="0"/>
              <a:t>называются </a:t>
            </a:r>
            <a:r>
              <a:rPr lang="ru-RU" sz="2400" dirty="0" smtClean="0"/>
              <a:t>ребрами</a:t>
            </a:r>
            <a:endParaRPr lang="ru-RU" sz="24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1022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dirty="0" smtClean="0"/>
              <a:t>Изображение графов на плоскости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11480"/>
            <a:r>
              <a:rPr lang="ru-RU" dirty="0"/>
              <a:t>Вершины </a:t>
            </a:r>
            <a:r>
              <a:rPr lang="ru-RU" dirty="0" smtClean="0"/>
              <a:t>изображают </a:t>
            </a:r>
            <a:r>
              <a:rPr lang="ru-RU" dirty="0"/>
              <a:t>точками</a:t>
            </a:r>
          </a:p>
          <a:p>
            <a:pPr marL="411480"/>
            <a:endParaRPr lang="ru-RU" dirty="0" smtClean="0"/>
          </a:p>
          <a:p>
            <a:pPr marL="411480"/>
            <a:r>
              <a:rPr lang="ru-RU" dirty="0" smtClean="0"/>
              <a:t>Дуги изображают </a:t>
            </a:r>
            <a:r>
              <a:rPr lang="ru-RU" dirty="0" smtClean="0"/>
              <a:t>направленными </a:t>
            </a:r>
            <a:r>
              <a:rPr lang="ru-RU" dirty="0" smtClean="0"/>
              <a:t>дугами</a:t>
            </a:r>
          </a:p>
          <a:p>
            <a:pPr marL="411480"/>
            <a:endParaRPr lang="ru-RU" dirty="0" smtClean="0"/>
          </a:p>
          <a:p>
            <a:pPr marL="411480"/>
            <a:r>
              <a:rPr lang="ru-RU" dirty="0" smtClean="0"/>
              <a:t>Ребра </a:t>
            </a:r>
            <a:r>
              <a:rPr lang="ru-RU" dirty="0"/>
              <a:t>изображают </a:t>
            </a:r>
            <a:r>
              <a:rPr lang="ru-RU" dirty="0" smtClean="0"/>
              <a:t>обычными дугами</a:t>
            </a:r>
            <a:endParaRPr lang="ru-RU" dirty="0"/>
          </a:p>
          <a:p>
            <a:pPr marL="411480"/>
            <a:endParaRPr lang="ru-RU" dirty="0" smtClean="0"/>
          </a:p>
          <a:p>
            <a:pPr marL="411480"/>
            <a:endParaRPr lang="ru-RU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A=</a:t>
            </a:r>
            <a:r>
              <a:rPr lang="ru-RU" dirty="0"/>
              <a:t>{1, 2, 3, 4} </a:t>
            </a:r>
            <a:endParaRPr lang="ru-RU" dirty="0" smtClean="0"/>
          </a:p>
          <a:p>
            <a:r>
              <a:rPr lang="en-US" dirty="0" smtClean="0"/>
              <a:t>R </a:t>
            </a:r>
            <a:r>
              <a:rPr lang="en-US" dirty="0"/>
              <a:t>= </a:t>
            </a:r>
            <a:r>
              <a:rPr lang="ru-RU" dirty="0" smtClean="0"/>
              <a:t>{ (</a:t>
            </a:r>
            <a:r>
              <a:rPr lang="en-US" dirty="0"/>
              <a:t>1</a:t>
            </a:r>
            <a:r>
              <a:rPr lang="ru-RU" dirty="0"/>
              <a:t>, 1), (1, 2), (2, 3), (2, 4), (3, 4), (4, 1), (4, 3</a:t>
            </a:r>
            <a:r>
              <a:rPr lang="ru-RU" dirty="0" smtClean="0"/>
              <a:t>) } </a:t>
            </a:r>
            <a:endParaRPr lang="ru-RU" dirty="0">
              <a:solidFill>
                <a:srgbClr val="002060"/>
              </a:solidFill>
            </a:endParaRPr>
          </a:p>
          <a:p>
            <a:endParaRPr lang="ru-RU" dirty="0"/>
          </a:p>
        </p:txBody>
      </p:sp>
      <p:grpSp>
        <p:nvGrpSpPr>
          <p:cNvPr id="14" name="Group 13"/>
          <p:cNvGrpSpPr/>
          <p:nvPr/>
        </p:nvGrpSpPr>
        <p:grpSpPr>
          <a:xfrm>
            <a:off x="8472264" y="4005064"/>
            <a:ext cx="2571751" cy="1543050"/>
            <a:chOff x="2876178" y="4982294"/>
            <a:chExt cx="2571751" cy="1543050"/>
          </a:xfrm>
        </p:grpSpPr>
        <p:sp>
          <p:nvSpPr>
            <p:cNvPr id="4" name="Овал 3"/>
            <p:cNvSpPr/>
            <p:nvPr/>
          </p:nvSpPr>
          <p:spPr>
            <a:xfrm>
              <a:off x="2876178" y="5482356"/>
              <a:ext cx="357188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4019178" y="6125295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3947742" y="4982295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5090742" y="5553795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2876179" y="5482356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1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5090742" y="5553794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3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3947742" y="4982294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2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4019179" y="6125294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4</a:t>
              </a:r>
              <a:endParaRPr lang="ru-RU" sz="2000">
                <a:latin typeface="Calibri" pitchFamily="34" charset="0"/>
              </a:endParaRPr>
            </a:p>
          </p:txBody>
        </p:sp>
        <p:cxnSp>
          <p:nvCxnSpPr>
            <p:cNvPr id="13" name="Shape 12"/>
            <p:cNvCxnSpPr>
              <a:stCxn id="8" idx="1"/>
              <a:endCxn id="8" idx="0"/>
            </p:cNvCxnSpPr>
            <p:nvPr/>
          </p:nvCxnSpPr>
          <p:spPr>
            <a:xfrm rot="10800000" flipH="1">
              <a:off x="2876179" y="5482357"/>
              <a:ext cx="157163" cy="200025"/>
            </a:xfrm>
            <a:prstGeom prst="curvedConnector4">
              <a:avLst>
                <a:gd name="adj1" fmla="val -401496"/>
                <a:gd name="adj2" fmla="val 301331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hape 22"/>
            <p:cNvCxnSpPr>
              <a:stCxn id="8" idx="0"/>
              <a:endCxn id="10" idx="1"/>
            </p:cNvCxnSpPr>
            <p:nvPr/>
          </p:nvCxnSpPr>
          <p:spPr>
            <a:xfrm rot="5400000" flipH="1" flipV="1">
              <a:off x="3340523" y="4875138"/>
              <a:ext cx="300037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hape 23"/>
            <p:cNvCxnSpPr>
              <a:stCxn id="9" idx="2"/>
            </p:cNvCxnSpPr>
            <p:nvPr/>
          </p:nvCxnSpPr>
          <p:spPr>
            <a:xfrm rot="5400000">
              <a:off x="4616873" y="5713339"/>
              <a:ext cx="390525" cy="871537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hape 24"/>
            <p:cNvCxnSpPr>
              <a:stCxn id="10" idx="2"/>
            </p:cNvCxnSpPr>
            <p:nvPr/>
          </p:nvCxnSpPr>
          <p:spPr>
            <a:xfrm rot="5400000">
              <a:off x="3690567" y="5782395"/>
              <a:ext cx="814387" cy="14287"/>
            </a:xfrm>
            <a:prstGeom prst="curvedConnector3">
              <a:avLst>
                <a:gd name="adj1" fmla="val 50000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hape 25"/>
            <p:cNvCxnSpPr>
              <a:stCxn id="11" idx="0"/>
              <a:endCxn id="9" idx="1"/>
            </p:cNvCxnSpPr>
            <p:nvPr/>
          </p:nvCxnSpPr>
          <p:spPr>
            <a:xfrm rot="5400000" flipH="1" flipV="1">
              <a:off x="4447804" y="5482357"/>
              <a:ext cx="371475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hape 26"/>
            <p:cNvCxnSpPr>
              <a:endCxn id="8" idx="2"/>
            </p:cNvCxnSpPr>
            <p:nvPr/>
          </p:nvCxnSpPr>
          <p:spPr>
            <a:xfrm rot="10800000">
              <a:off x="3033342" y="5882406"/>
              <a:ext cx="985837" cy="40005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hape 27"/>
            <p:cNvCxnSpPr>
              <a:stCxn id="6" idx="6"/>
              <a:endCxn id="9" idx="0"/>
            </p:cNvCxnSpPr>
            <p:nvPr/>
          </p:nvCxnSpPr>
          <p:spPr>
            <a:xfrm>
              <a:off x="4304929" y="5161682"/>
              <a:ext cx="942975" cy="392113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407368" y="1600201"/>
            <a:ext cx="11017224" cy="4781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43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dirty="0" smtClean="0"/>
              <a:t>Изображение графов на плоскости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11480"/>
            <a:r>
              <a:rPr lang="ru-RU" dirty="0"/>
              <a:t>Вершины </a:t>
            </a:r>
            <a:r>
              <a:rPr lang="ru-RU" dirty="0" smtClean="0"/>
              <a:t>изображают </a:t>
            </a:r>
            <a:r>
              <a:rPr lang="ru-RU" dirty="0"/>
              <a:t>точками</a:t>
            </a:r>
          </a:p>
          <a:p>
            <a:pPr marL="411480"/>
            <a:endParaRPr lang="ru-RU" dirty="0" smtClean="0"/>
          </a:p>
          <a:p>
            <a:pPr marL="411480"/>
            <a:r>
              <a:rPr lang="ru-RU" dirty="0" smtClean="0">
                <a:solidFill>
                  <a:schemeClr val="bg1"/>
                </a:solidFill>
              </a:rPr>
              <a:t>Дуги изображают </a:t>
            </a:r>
            <a:r>
              <a:rPr lang="ru-RU" dirty="0" smtClean="0">
                <a:solidFill>
                  <a:schemeClr val="bg1"/>
                </a:solidFill>
              </a:rPr>
              <a:t>направленными </a:t>
            </a:r>
            <a:r>
              <a:rPr lang="ru-RU" dirty="0" smtClean="0">
                <a:solidFill>
                  <a:schemeClr val="bg1"/>
                </a:solidFill>
              </a:rPr>
              <a:t>дугами</a:t>
            </a:r>
          </a:p>
          <a:p>
            <a:pPr marL="411480"/>
            <a:endParaRPr lang="ru-RU" dirty="0" smtClean="0">
              <a:solidFill>
                <a:schemeClr val="bg1"/>
              </a:solidFill>
            </a:endParaRPr>
          </a:p>
          <a:p>
            <a:pPr marL="411480"/>
            <a:r>
              <a:rPr lang="ru-RU" dirty="0" smtClean="0">
                <a:solidFill>
                  <a:schemeClr val="bg1"/>
                </a:solidFill>
              </a:rPr>
              <a:t>Ребра </a:t>
            </a:r>
            <a:r>
              <a:rPr lang="ru-RU" dirty="0">
                <a:solidFill>
                  <a:schemeClr val="bg1"/>
                </a:solidFill>
              </a:rPr>
              <a:t>изображают </a:t>
            </a:r>
            <a:r>
              <a:rPr lang="ru-RU" dirty="0" smtClean="0">
                <a:solidFill>
                  <a:schemeClr val="bg1"/>
                </a:solidFill>
              </a:rPr>
              <a:t>обычными дугами</a:t>
            </a:r>
            <a:endParaRPr lang="ru-RU" dirty="0">
              <a:solidFill>
                <a:schemeClr val="bg1"/>
              </a:solidFill>
            </a:endParaRPr>
          </a:p>
          <a:p>
            <a:pPr marL="411480"/>
            <a:endParaRPr lang="ru-RU" dirty="0" smtClean="0"/>
          </a:p>
          <a:p>
            <a:pPr marL="411480"/>
            <a:endParaRPr lang="ru-RU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A=</a:t>
            </a:r>
            <a:r>
              <a:rPr lang="ru-RU" dirty="0"/>
              <a:t>{1, 2, 3, 4} </a:t>
            </a:r>
            <a:endParaRPr lang="ru-RU" dirty="0" smtClean="0"/>
          </a:p>
          <a:p>
            <a:r>
              <a:rPr lang="en-US" dirty="0" smtClean="0"/>
              <a:t>R </a:t>
            </a:r>
            <a:r>
              <a:rPr lang="en-US" dirty="0"/>
              <a:t>= </a:t>
            </a:r>
            <a:r>
              <a:rPr lang="ru-RU" dirty="0" smtClean="0"/>
              <a:t>{ (</a:t>
            </a:r>
            <a:r>
              <a:rPr lang="en-US" dirty="0"/>
              <a:t>1</a:t>
            </a:r>
            <a:r>
              <a:rPr lang="ru-RU" dirty="0"/>
              <a:t>, 1), (1, 2), (2, 3), (2, 4), (3, 4), (4, 1), (4, 3</a:t>
            </a:r>
            <a:r>
              <a:rPr lang="ru-RU" dirty="0" smtClean="0"/>
              <a:t>) } </a:t>
            </a:r>
            <a:endParaRPr lang="ru-RU" dirty="0">
              <a:solidFill>
                <a:srgbClr val="002060"/>
              </a:solidFill>
            </a:endParaRPr>
          </a:p>
          <a:p>
            <a:endParaRPr lang="ru-RU" dirty="0"/>
          </a:p>
        </p:txBody>
      </p:sp>
      <p:grpSp>
        <p:nvGrpSpPr>
          <p:cNvPr id="14" name="Group 13"/>
          <p:cNvGrpSpPr/>
          <p:nvPr/>
        </p:nvGrpSpPr>
        <p:grpSpPr>
          <a:xfrm>
            <a:off x="8472264" y="4005064"/>
            <a:ext cx="2571751" cy="1543050"/>
            <a:chOff x="2876178" y="4982294"/>
            <a:chExt cx="2571751" cy="1543050"/>
          </a:xfrm>
        </p:grpSpPr>
        <p:sp>
          <p:nvSpPr>
            <p:cNvPr id="4" name="Овал 3"/>
            <p:cNvSpPr/>
            <p:nvPr/>
          </p:nvSpPr>
          <p:spPr>
            <a:xfrm>
              <a:off x="2876178" y="5482356"/>
              <a:ext cx="357188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4019178" y="6125295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3947742" y="4982295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5090742" y="5553795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2876179" y="5482356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1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5090742" y="5553794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3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3947742" y="4982294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2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4019179" y="6125294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4</a:t>
              </a:r>
              <a:endParaRPr lang="ru-RU" sz="2000">
                <a:latin typeface="Calibri" pitchFamily="34" charset="0"/>
              </a:endParaRPr>
            </a:p>
          </p:txBody>
        </p:sp>
        <p:cxnSp>
          <p:nvCxnSpPr>
            <p:cNvPr id="13" name="Shape 12"/>
            <p:cNvCxnSpPr>
              <a:stCxn id="8" idx="1"/>
              <a:endCxn id="8" idx="0"/>
            </p:cNvCxnSpPr>
            <p:nvPr/>
          </p:nvCxnSpPr>
          <p:spPr>
            <a:xfrm rot="10800000" flipH="1">
              <a:off x="2876179" y="5482357"/>
              <a:ext cx="157163" cy="200025"/>
            </a:xfrm>
            <a:prstGeom prst="curvedConnector4">
              <a:avLst>
                <a:gd name="adj1" fmla="val -401496"/>
                <a:gd name="adj2" fmla="val 301331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hape 22"/>
            <p:cNvCxnSpPr>
              <a:stCxn id="8" idx="0"/>
              <a:endCxn id="10" idx="1"/>
            </p:cNvCxnSpPr>
            <p:nvPr/>
          </p:nvCxnSpPr>
          <p:spPr>
            <a:xfrm rot="5400000" flipH="1" flipV="1">
              <a:off x="3340523" y="4875138"/>
              <a:ext cx="300037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hape 23"/>
            <p:cNvCxnSpPr>
              <a:stCxn id="9" idx="2"/>
            </p:cNvCxnSpPr>
            <p:nvPr/>
          </p:nvCxnSpPr>
          <p:spPr>
            <a:xfrm rot="5400000">
              <a:off x="4616873" y="5713339"/>
              <a:ext cx="390525" cy="871537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hape 24"/>
            <p:cNvCxnSpPr>
              <a:stCxn id="10" idx="2"/>
            </p:cNvCxnSpPr>
            <p:nvPr/>
          </p:nvCxnSpPr>
          <p:spPr>
            <a:xfrm rot="5400000">
              <a:off x="3690567" y="5782395"/>
              <a:ext cx="814387" cy="14287"/>
            </a:xfrm>
            <a:prstGeom prst="curvedConnector3">
              <a:avLst>
                <a:gd name="adj1" fmla="val 50000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hape 25"/>
            <p:cNvCxnSpPr>
              <a:stCxn id="11" idx="0"/>
              <a:endCxn id="9" idx="1"/>
            </p:cNvCxnSpPr>
            <p:nvPr/>
          </p:nvCxnSpPr>
          <p:spPr>
            <a:xfrm rot="5400000" flipH="1" flipV="1">
              <a:off x="4447804" y="5482357"/>
              <a:ext cx="371475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hape 26"/>
            <p:cNvCxnSpPr>
              <a:endCxn id="8" idx="2"/>
            </p:cNvCxnSpPr>
            <p:nvPr/>
          </p:nvCxnSpPr>
          <p:spPr>
            <a:xfrm rot="10800000">
              <a:off x="3033342" y="5882406"/>
              <a:ext cx="985837" cy="40005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hape 27"/>
            <p:cNvCxnSpPr>
              <a:stCxn id="6" idx="6"/>
              <a:endCxn id="9" idx="0"/>
            </p:cNvCxnSpPr>
            <p:nvPr/>
          </p:nvCxnSpPr>
          <p:spPr>
            <a:xfrm>
              <a:off x="4304929" y="5161682"/>
              <a:ext cx="942975" cy="392113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6197600" y="1600201"/>
            <a:ext cx="5226992" cy="4781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73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dirty="0" smtClean="0"/>
              <a:t>Изображение графов на плоскости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11480"/>
            <a:r>
              <a:rPr lang="ru-RU" dirty="0"/>
              <a:t>Вершины </a:t>
            </a:r>
            <a:r>
              <a:rPr lang="ru-RU" dirty="0" smtClean="0"/>
              <a:t>изображают </a:t>
            </a:r>
            <a:r>
              <a:rPr lang="ru-RU" dirty="0"/>
              <a:t>точками</a:t>
            </a:r>
          </a:p>
          <a:p>
            <a:pPr marL="411480"/>
            <a:endParaRPr lang="ru-RU" dirty="0" smtClean="0"/>
          </a:p>
          <a:p>
            <a:pPr marL="411480"/>
            <a:r>
              <a:rPr lang="ru-RU" dirty="0" smtClean="0"/>
              <a:t>Дуги изображают </a:t>
            </a:r>
            <a:r>
              <a:rPr lang="ru-RU" dirty="0" smtClean="0"/>
              <a:t>направленными </a:t>
            </a:r>
            <a:r>
              <a:rPr lang="ru-RU" dirty="0" smtClean="0"/>
              <a:t>дугами</a:t>
            </a:r>
          </a:p>
          <a:p>
            <a:pPr marL="411480"/>
            <a:endParaRPr lang="ru-RU" dirty="0" smtClean="0"/>
          </a:p>
          <a:p>
            <a:pPr marL="411480"/>
            <a:r>
              <a:rPr lang="ru-RU" dirty="0" smtClean="0">
                <a:solidFill>
                  <a:schemeClr val="bg1"/>
                </a:solidFill>
              </a:rPr>
              <a:t>Ребра </a:t>
            </a:r>
            <a:r>
              <a:rPr lang="ru-RU" dirty="0">
                <a:solidFill>
                  <a:schemeClr val="bg1"/>
                </a:solidFill>
              </a:rPr>
              <a:t>изображают </a:t>
            </a:r>
            <a:r>
              <a:rPr lang="ru-RU" dirty="0" smtClean="0">
                <a:solidFill>
                  <a:schemeClr val="bg1"/>
                </a:solidFill>
              </a:rPr>
              <a:t>обычными дугами</a:t>
            </a:r>
            <a:endParaRPr lang="ru-RU" dirty="0">
              <a:solidFill>
                <a:schemeClr val="bg1"/>
              </a:solidFill>
            </a:endParaRPr>
          </a:p>
          <a:p>
            <a:pPr marL="411480"/>
            <a:endParaRPr lang="ru-RU" dirty="0" smtClean="0"/>
          </a:p>
          <a:p>
            <a:pPr marL="411480"/>
            <a:endParaRPr lang="ru-RU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A=</a:t>
            </a:r>
            <a:r>
              <a:rPr lang="ru-RU" dirty="0"/>
              <a:t>{1, 2, 3, 4} </a:t>
            </a:r>
            <a:endParaRPr lang="ru-RU" dirty="0" smtClean="0"/>
          </a:p>
          <a:p>
            <a:r>
              <a:rPr lang="en-US" dirty="0" smtClean="0"/>
              <a:t>R </a:t>
            </a:r>
            <a:r>
              <a:rPr lang="en-US" dirty="0"/>
              <a:t>= </a:t>
            </a:r>
            <a:r>
              <a:rPr lang="ru-RU" dirty="0" smtClean="0"/>
              <a:t>{ (</a:t>
            </a:r>
            <a:r>
              <a:rPr lang="en-US" dirty="0"/>
              <a:t>1</a:t>
            </a:r>
            <a:r>
              <a:rPr lang="ru-RU" dirty="0"/>
              <a:t>, 1), (1, 2), (2, 3), (2, 4), (3, 4), (4, 1), (4, 3</a:t>
            </a:r>
            <a:r>
              <a:rPr lang="ru-RU" dirty="0" smtClean="0"/>
              <a:t>) } </a:t>
            </a:r>
            <a:endParaRPr lang="ru-RU" dirty="0">
              <a:solidFill>
                <a:srgbClr val="002060"/>
              </a:solidFill>
            </a:endParaRPr>
          </a:p>
          <a:p>
            <a:endParaRPr lang="ru-RU" dirty="0"/>
          </a:p>
        </p:txBody>
      </p:sp>
      <p:grpSp>
        <p:nvGrpSpPr>
          <p:cNvPr id="14" name="Group 13"/>
          <p:cNvGrpSpPr/>
          <p:nvPr/>
        </p:nvGrpSpPr>
        <p:grpSpPr>
          <a:xfrm>
            <a:off x="8472264" y="4005064"/>
            <a:ext cx="2571751" cy="1543050"/>
            <a:chOff x="2876178" y="4982294"/>
            <a:chExt cx="2571751" cy="1543050"/>
          </a:xfrm>
        </p:grpSpPr>
        <p:sp>
          <p:nvSpPr>
            <p:cNvPr id="4" name="Овал 3"/>
            <p:cNvSpPr/>
            <p:nvPr/>
          </p:nvSpPr>
          <p:spPr>
            <a:xfrm>
              <a:off x="2876178" y="5482356"/>
              <a:ext cx="357188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4019178" y="6125295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3947742" y="4982295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5090742" y="5553795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2876179" y="5482356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1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5090742" y="5553794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3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3947742" y="4982294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2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4019179" y="6125294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4</a:t>
              </a:r>
              <a:endParaRPr lang="ru-RU" sz="2000">
                <a:latin typeface="Calibri" pitchFamily="34" charset="0"/>
              </a:endParaRPr>
            </a:p>
          </p:txBody>
        </p:sp>
        <p:cxnSp>
          <p:nvCxnSpPr>
            <p:cNvPr id="13" name="Shape 12"/>
            <p:cNvCxnSpPr>
              <a:stCxn id="8" idx="1"/>
              <a:endCxn id="8" idx="0"/>
            </p:cNvCxnSpPr>
            <p:nvPr/>
          </p:nvCxnSpPr>
          <p:spPr>
            <a:xfrm rot="10800000" flipH="1">
              <a:off x="2876179" y="5482357"/>
              <a:ext cx="157163" cy="200025"/>
            </a:xfrm>
            <a:prstGeom prst="curvedConnector4">
              <a:avLst>
                <a:gd name="adj1" fmla="val -401496"/>
                <a:gd name="adj2" fmla="val 301331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hape 22"/>
            <p:cNvCxnSpPr>
              <a:stCxn id="8" idx="0"/>
              <a:endCxn id="10" idx="1"/>
            </p:cNvCxnSpPr>
            <p:nvPr/>
          </p:nvCxnSpPr>
          <p:spPr>
            <a:xfrm rot="5400000" flipH="1" flipV="1">
              <a:off x="3340523" y="4875138"/>
              <a:ext cx="300037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hape 23"/>
            <p:cNvCxnSpPr>
              <a:stCxn id="9" idx="2"/>
            </p:cNvCxnSpPr>
            <p:nvPr/>
          </p:nvCxnSpPr>
          <p:spPr>
            <a:xfrm rot="5400000">
              <a:off x="4616873" y="5713339"/>
              <a:ext cx="390525" cy="871537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hape 24"/>
            <p:cNvCxnSpPr>
              <a:stCxn id="10" idx="2"/>
            </p:cNvCxnSpPr>
            <p:nvPr/>
          </p:nvCxnSpPr>
          <p:spPr>
            <a:xfrm rot="5400000">
              <a:off x="3690567" y="5782395"/>
              <a:ext cx="814387" cy="14287"/>
            </a:xfrm>
            <a:prstGeom prst="curvedConnector3">
              <a:avLst>
                <a:gd name="adj1" fmla="val 50000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hape 25"/>
            <p:cNvCxnSpPr>
              <a:stCxn id="11" idx="0"/>
              <a:endCxn id="9" idx="1"/>
            </p:cNvCxnSpPr>
            <p:nvPr/>
          </p:nvCxnSpPr>
          <p:spPr>
            <a:xfrm rot="5400000" flipH="1" flipV="1">
              <a:off x="4447804" y="5482357"/>
              <a:ext cx="371475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hape 26"/>
            <p:cNvCxnSpPr>
              <a:endCxn id="8" idx="2"/>
            </p:cNvCxnSpPr>
            <p:nvPr/>
          </p:nvCxnSpPr>
          <p:spPr>
            <a:xfrm rot="10800000">
              <a:off x="3033342" y="5882406"/>
              <a:ext cx="985837" cy="40005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hape 27"/>
            <p:cNvCxnSpPr>
              <a:stCxn id="6" idx="6"/>
              <a:endCxn id="9" idx="0"/>
            </p:cNvCxnSpPr>
            <p:nvPr/>
          </p:nvCxnSpPr>
          <p:spPr>
            <a:xfrm>
              <a:off x="4304929" y="5161682"/>
              <a:ext cx="942975" cy="392113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6197600" y="1600201"/>
            <a:ext cx="5384800" cy="4781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72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dirty="0" smtClean="0"/>
              <a:t>Изображение графов на плоскости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11480"/>
            <a:r>
              <a:rPr lang="ru-RU" dirty="0"/>
              <a:t>Вершины </a:t>
            </a:r>
            <a:r>
              <a:rPr lang="ru-RU" dirty="0" smtClean="0"/>
              <a:t>изображают </a:t>
            </a:r>
            <a:r>
              <a:rPr lang="ru-RU" dirty="0"/>
              <a:t>точками</a:t>
            </a:r>
          </a:p>
          <a:p>
            <a:pPr marL="411480"/>
            <a:endParaRPr lang="ru-RU" dirty="0" smtClean="0"/>
          </a:p>
          <a:p>
            <a:pPr marL="411480"/>
            <a:r>
              <a:rPr lang="ru-RU" dirty="0" smtClean="0"/>
              <a:t>Дуги изображают </a:t>
            </a:r>
            <a:r>
              <a:rPr lang="ru-RU" dirty="0" smtClean="0"/>
              <a:t>направленными </a:t>
            </a:r>
            <a:r>
              <a:rPr lang="ru-RU" dirty="0" smtClean="0"/>
              <a:t>дугами</a:t>
            </a:r>
          </a:p>
          <a:p>
            <a:pPr marL="411480"/>
            <a:endParaRPr lang="ru-RU" dirty="0" smtClean="0"/>
          </a:p>
          <a:p>
            <a:pPr marL="411480"/>
            <a:r>
              <a:rPr lang="ru-RU" dirty="0" smtClean="0"/>
              <a:t>Ребра </a:t>
            </a:r>
            <a:r>
              <a:rPr lang="ru-RU" dirty="0"/>
              <a:t>изображают </a:t>
            </a:r>
            <a:r>
              <a:rPr lang="ru-RU" dirty="0" smtClean="0"/>
              <a:t>обычными дугами</a:t>
            </a:r>
            <a:endParaRPr lang="ru-RU" dirty="0"/>
          </a:p>
          <a:p>
            <a:pPr marL="411480"/>
            <a:endParaRPr lang="ru-RU" dirty="0" smtClean="0"/>
          </a:p>
          <a:p>
            <a:pPr marL="411480"/>
            <a:endParaRPr lang="ru-RU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A=</a:t>
            </a:r>
            <a:r>
              <a:rPr lang="ru-RU" dirty="0"/>
              <a:t>{1, 2, 3, 4} </a:t>
            </a:r>
            <a:endParaRPr lang="ru-RU" dirty="0" smtClean="0"/>
          </a:p>
          <a:p>
            <a:r>
              <a:rPr lang="en-US" dirty="0" smtClean="0"/>
              <a:t>R </a:t>
            </a:r>
            <a:r>
              <a:rPr lang="en-US" dirty="0"/>
              <a:t>= </a:t>
            </a:r>
            <a:r>
              <a:rPr lang="ru-RU" dirty="0" smtClean="0"/>
              <a:t>{ (</a:t>
            </a:r>
            <a:r>
              <a:rPr lang="en-US" dirty="0"/>
              <a:t>1</a:t>
            </a:r>
            <a:r>
              <a:rPr lang="ru-RU" dirty="0"/>
              <a:t>, 1), (1, 2), (2, 3), (2, 4), (3, 4), (4, 1), (4, 3</a:t>
            </a:r>
            <a:r>
              <a:rPr lang="ru-RU" dirty="0" smtClean="0"/>
              <a:t>) } </a:t>
            </a:r>
            <a:endParaRPr lang="ru-RU" dirty="0">
              <a:solidFill>
                <a:srgbClr val="002060"/>
              </a:solidFill>
            </a:endParaRPr>
          </a:p>
          <a:p>
            <a:endParaRPr lang="ru-RU" dirty="0"/>
          </a:p>
        </p:txBody>
      </p:sp>
      <p:grpSp>
        <p:nvGrpSpPr>
          <p:cNvPr id="14" name="Group 13"/>
          <p:cNvGrpSpPr/>
          <p:nvPr/>
        </p:nvGrpSpPr>
        <p:grpSpPr>
          <a:xfrm>
            <a:off x="8472264" y="4005064"/>
            <a:ext cx="2571751" cy="1543050"/>
            <a:chOff x="2876178" y="4982294"/>
            <a:chExt cx="2571751" cy="1543050"/>
          </a:xfrm>
        </p:grpSpPr>
        <p:sp>
          <p:nvSpPr>
            <p:cNvPr id="4" name="Овал 3"/>
            <p:cNvSpPr/>
            <p:nvPr/>
          </p:nvSpPr>
          <p:spPr>
            <a:xfrm>
              <a:off x="2876178" y="5482356"/>
              <a:ext cx="357188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4019178" y="6125295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3947742" y="4982295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5090742" y="5553795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2876179" y="5482356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1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5090742" y="5553794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3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3947742" y="4982294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2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4019179" y="6125294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4</a:t>
              </a:r>
              <a:endParaRPr lang="ru-RU" sz="2000">
                <a:latin typeface="Calibri" pitchFamily="34" charset="0"/>
              </a:endParaRPr>
            </a:p>
          </p:txBody>
        </p:sp>
        <p:cxnSp>
          <p:nvCxnSpPr>
            <p:cNvPr id="13" name="Shape 12"/>
            <p:cNvCxnSpPr>
              <a:stCxn id="8" idx="1"/>
              <a:endCxn id="8" idx="0"/>
            </p:cNvCxnSpPr>
            <p:nvPr/>
          </p:nvCxnSpPr>
          <p:spPr>
            <a:xfrm rot="10800000" flipH="1">
              <a:off x="2876179" y="5482357"/>
              <a:ext cx="157163" cy="200025"/>
            </a:xfrm>
            <a:prstGeom prst="curvedConnector4">
              <a:avLst>
                <a:gd name="adj1" fmla="val -401496"/>
                <a:gd name="adj2" fmla="val 301331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hape 22"/>
            <p:cNvCxnSpPr>
              <a:stCxn id="8" idx="0"/>
              <a:endCxn id="10" idx="1"/>
            </p:cNvCxnSpPr>
            <p:nvPr/>
          </p:nvCxnSpPr>
          <p:spPr>
            <a:xfrm rot="5400000" flipH="1" flipV="1">
              <a:off x="3340523" y="4875138"/>
              <a:ext cx="300037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hape 23"/>
            <p:cNvCxnSpPr>
              <a:stCxn id="9" idx="2"/>
            </p:cNvCxnSpPr>
            <p:nvPr/>
          </p:nvCxnSpPr>
          <p:spPr>
            <a:xfrm rot="5400000">
              <a:off x="4616873" y="5713339"/>
              <a:ext cx="390525" cy="871537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hape 24"/>
            <p:cNvCxnSpPr>
              <a:stCxn id="10" idx="2"/>
            </p:cNvCxnSpPr>
            <p:nvPr/>
          </p:nvCxnSpPr>
          <p:spPr>
            <a:xfrm rot="5400000">
              <a:off x="3690567" y="5782395"/>
              <a:ext cx="814387" cy="14287"/>
            </a:xfrm>
            <a:prstGeom prst="curvedConnector3">
              <a:avLst>
                <a:gd name="adj1" fmla="val 50000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hape 25"/>
            <p:cNvCxnSpPr>
              <a:stCxn id="11" idx="0"/>
              <a:endCxn id="9" idx="1"/>
            </p:cNvCxnSpPr>
            <p:nvPr/>
          </p:nvCxnSpPr>
          <p:spPr>
            <a:xfrm rot="5400000" flipH="1" flipV="1">
              <a:off x="4447804" y="5482357"/>
              <a:ext cx="371475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hape 26"/>
            <p:cNvCxnSpPr>
              <a:endCxn id="8" idx="2"/>
            </p:cNvCxnSpPr>
            <p:nvPr/>
          </p:nvCxnSpPr>
          <p:spPr>
            <a:xfrm rot="10800000">
              <a:off x="3033342" y="5882406"/>
              <a:ext cx="985837" cy="40005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hape 27"/>
            <p:cNvCxnSpPr>
              <a:stCxn id="6" idx="6"/>
              <a:endCxn id="9" idx="0"/>
            </p:cNvCxnSpPr>
            <p:nvPr/>
          </p:nvCxnSpPr>
          <p:spPr>
            <a:xfrm>
              <a:off x="4304929" y="5161682"/>
              <a:ext cx="942975" cy="392113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6197600" y="1600201"/>
            <a:ext cx="5384800" cy="4781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dirty="0" smtClean="0"/>
              <a:t>Изображение графов на плоскости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11480"/>
            <a:r>
              <a:rPr lang="ru-RU" dirty="0"/>
              <a:t>Вершины </a:t>
            </a:r>
            <a:r>
              <a:rPr lang="ru-RU" dirty="0" smtClean="0"/>
              <a:t>изображают </a:t>
            </a:r>
            <a:r>
              <a:rPr lang="ru-RU" dirty="0"/>
              <a:t>точками</a:t>
            </a:r>
          </a:p>
          <a:p>
            <a:pPr marL="411480"/>
            <a:endParaRPr lang="ru-RU" dirty="0" smtClean="0"/>
          </a:p>
          <a:p>
            <a:pPr marL="411480"/>
            <a:r>
              <a:rPr lang="ru-RU" dirty="0" smtClean="0"/>
              <a:t>Дуги изображают </a:t>
            </a:r>
            <a:r>
              <a:rPr lang="ru-RU" dirty="0" smtClean="0"/>
              <a:t>направленными </a:t>
            </a:r>
            <a:r>
              <a:rPr lang="ru-RU" dirty="0" smtClean="0"/>
              <a:t>дугами</a:t>
            </a:r>
          </a:p>
          <a:p>
            <a:pPr marL="411480"/>
            <a:endParaRPr lang="ru-RU" dirty="0" smtClean="0"/>
          </a:p>
          <a:p>
            <a:pPr marL="411480"/>
            <a:r>
              <a:rPr lang="ru-RU" dirty="0" smtClean="0"/>
              <a:t>Ребра </a:t>
            </a:r>
            <a:r>
              <a:rPr lang="ru-RU" dirty="0"/>
              <a:t>изображают </a:t>
            </a:r>
            <a:r>
              <a:rPr lang="ru-RU" dirty="0" smtClean="0"/>
              <a:t>обычными дугами</a:t>
            </a:r>
            <a:endParaRPr lang="ru-RU" dirty="0"/>
          </a:p>
          <a:p>
            <a:pPr marL="411480"/>
            <a:endParaRPr lang="ru-RU" dirty="0" smtClean="0"/>
          </a:p>
          <a:p>
            <a:pPr marL="411480"/>
            <a:endParaRPr lang="ru-RU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=</a:t>
            </a:r>
            <a:r>
              <a:rPr lang="ru-RU" dirty="0"/>
              <a:t>{1, 2, 3, 4} </a:t>
            </a:r>
            <a:endParaRPr lang="ru-RU" dirty="0" smtClean="0"/>
          </a:p>
          <a:p>
            <a:r>
              <a:rPr lang="en-US" dirty="0" smtClean="0"/>
              <a:t>E </a:t>
            </a:r>
            <a:r>
              <a:rPr lang="en-US" dirty="0"/>
              <a:t>= </a:t>
            </a:r>
            <a:r>
              <a:rPr lang="ru-RU" dirty="0" smtClean="0"/>
              <a:t>{ (</a:t>
            </a:r>
            <a:r>
              <a:rPr lang="en-US" dirty="0"/>
              <a:t>1</a:t>
            </a:r>
            <a:r>
              <a:rPr lang="ru-RU" dirty="0"/>
              <a:t>, 1), (1, 2), (2, 3), (2, 4), (3, 4), (4, 1), (4, 3</a:t>
            </a:r>
            <a:r>
              <a:rPr lang="ru-RU" dirty="0" smtClean="0"/>
              <a:t>) } </a:t>
            </a:r>
            <a:endParaRPr lang="ru-RU" dirty="0">
              <a:solidFill>
                <a:srgbClr val="002060"/>
              </a:solidFill>
            </a:endParaRPr>
          </a:p>
          <a:p>
            <a:endParaRPr lang="ru-RU" dirty="0"/>
          </a:p>
        </p:txBody>
      </p:sp>
      <p:grpSp>
        <p:nvGrpSpPr>
          <p:cNvPr id="14" name="Group 13"/>
          <p:cNvGrpSpPr/>
          <p:nvPr/>
        </p:nvGrpSpPr>
        <p:grpSpPr>
          <a:xfrm>
            <a:off x="8472264" y="4005064"/>
            <a:ext cx="2571751" cy="1543050"/>
            <a:chOff x="2876178" y="4982294"/>
            <a:chExt cx="2571751" cy="1543050"/>
          </a:xfrm>
        </p:grpSpPr>
        <p:sp>
          <p:nvSpPr>
            <p:cNvPr id="4" name="Овал 3"/>
            <p:cNvSpPr/>
            <p:nvPr/>
          </p:nvSpPr>
          <p:spPr>
            <a:xfrm>
              <a:off x="2876178" y="5482356"/>
              <a:ext cx="357188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4019178" y="6125295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3947742" y="4982295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5090742" y="5553795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2876179" y="5482356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1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5090742" y="5553794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3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3947742" y="4982294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2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4019179" y="6125294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4</a:t>
              </a:r>
              <a:endParaRPr lang="ru-RU" sz="2000">
                <a:latin typeface="Calibri" pitchFamily="34" charset="0"/>
              </a:endParaRPr>
            </a:p>
          </p:txBody>
        </p:sp>
        <p:cxnSp>
          <p:nvCxnSpPr>
            <p:cNvPr id="13" name="Shape 12"/>
            <p:cNvCxnSpPr>
              <a:stCxn id="8" idx="1"/>
              <a:endCxn id="8" idx="0"/>
            </p:cNvCxnSpPr>
            <p:nvPr/>
          </p:nvCxnSpPr>
          <p:spPr>
            <a:xfrm rot="10800000" flipH="1">
              <a:off x="2876179" y="5482357"/>
              <a:ext cx="157163" cy="200025"/>
            </a:xfrm>
            <a:prstGeom prst="curvedConnector4">
              <a:avLst>
                <a:gd name="adj1" fmla="val -401496"/>
                <a:gd name="adj2" fmla="val 301331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hape 22"/>
            <p:cNvCxnSpPr>
              <a:stCxn id="8" idx="0"/>
              <a:endCxn id="10" idx="1"/>
            </p:cNvCxnSpPr>
            <p:nvPr/>
          </p:nvCxnSpPr>
          <p:spPr>
            <a:xfrm rot="5400000" flipH="1" flipV="1">
              <a:off x="3340523" y="4875138"/>
              <a:ext cx="300037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hape 23"/>
            <p:cNvCxnSpPr>
              <a:stCxn id="9" idx="2"/>
            </p:cNvCxnSpPr>
            <p:nvPr/>
          </p:nvCxnSpPr>
          <p:spPr>
            <a:xfrm rot="5400000">
              <a:off x="4616873" y="5713339"/>
              <a:ext cx="390525" cy="871537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hape 24"/>
            <p:cNvCxnSpPr>
              <a:stCxn id="10" idx="2"/>
            </p:cNvCxnSpPr>
            <p:nvPr/>
          </p:nvCxnSpPr>
          <p:spPr>
            <a:xfrm rot="5400000">
              <a:off x="3690567" y="5782395"/>
              <a:ext cx="814387" cy="14287"/>
            </a:xfrm>
            <a:prstGeom prst="curvedConnector3">
              <a:avLst>
                <a:gd name="adj1" fmla="val 50000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hape 25"/>
            <p:cNvCxnSpPr>
              <a:stCxn id="11" idx="0"/>
              <a:endCxn id="9" idx="1"/>
            </p:cNvCxnSpPr>
            <p:nvPr/>
          </p:nvCxnSpPr>
          <p:spPr>
            <a:xfrm rot="5400000" flipH="1" flipV="1">
              <a:off x="4447804" y="5482357"/>
              <a:ext cx="371475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hape 26"/>
            <p:cNvCxnSpPr>
              <a:endCxn id="8" idx="2"/>
            </p:cNvCxnSpPr>
            <p:nvPr/>
          </p:nvCxnSpPr>
          <p:spPr>
            <a:xfrm rot="10800000">
              <a:off x="3033342" y="5882406"/>
              <a:ext cx="985837" cy="40005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hape 27"/>
            <p:cNvCxnSpPr>
              <a:stCxn id="6" idx="6"/>
              <a:endCxn id="9" idx="0"/>
            </p:cNvCxnSpPr>
            <p:nvPr/>
          </p:nvCxnSpPr>
          <p:spPr>
            <a:xfrm>
              <a:off x="4304929" y="5161682"/>
              <a:ext cx="942975" cy="392113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037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dirty="0" smtClean="0"/>
              <a:t>Изображение графов на плоскости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Изображения дуг графа могут </a:t>
            </a:r>
            <a:r>
              <a:rPr lang="ru-RU" dirty="0" smtClean="0"/>
              <a:t>пересекаться</a:t>
            </a:r>
            <a:endParaRPr lang="en-US" dirty="0" smtClean="0"/>
          </a:p>
          <a:p>
            <a:pPr lvl="1"/>
            <a:r>
              <a:rPr lang="ru-RU" dirty="0"/>
              <a:t>Т</a:t>
            </a:r>
            <a:r>
              <a:rPr lang="ru-RU" dirty="0" smtClean="0"/>
              <a:t>очки пересечения </a:t>
            </a:r>
            <a:r>
              <a:rPr lang="ru-RU" dirty="0"/>
              <a:t>не являются вершинами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Граф</a:t>
            </a:r>
            <a:r>
              <a:rPr lang="ru-RU" dirty="0">
                <a:solidFill>
                  <a:schemeClr val="bg1"/>
                </a:solidFill>
              </a:rPr>
              <a:t>, который можно изобразить на </a:t>
            </a:r>
            <a:r>
              <a:rPr lang="ru-RU" dirty="0" smtClean="0">
                <a:solidFill>
                  <a:schemeClr val="bg1"/>
                </a:solidFill>
              </a:rPr>
              <a:t>плоскости </a:t>
            </a:r>
            <a:r>
              <a:rPr lang="ru-RU" dirty="0">
                <a:solidFill>
                  <a:schemeClr val="bg1"/>
                </a:solidFill>
              </a:rPr>
              <a:t>без пересечений дуг, называется </a:t>
            </a:r>
            <a:r>
              <a:rPr lang="ru-RU" dirty="0" smtClean="0">
                <a:solidFill>
                  <a:schemeClr val="bg1"/>
                </a:solidFill>
              </a:rPr>
              <a:t>планарным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10" name="Group 9"/>
          <p:cNvGrpSpPr/>
          <p:nvPr/>
        </p:nvGrpSpPr>
        <p:grpSpPr>
          <a:xfrm>
            <a:off x="6388449" y="1844590"/>
            <a:ext cx="2633833" cy="1761778"/>
            <a:chOff x="2920030" y="4365105"/>
            <a:chExt cx="2955469" cy="1976921"/>
          </a:xfrm>
        </p:grpSpPr>
        <p:sp>
          <p:nvSpPr>
            <p:cNvPr id="4" name="Овал 3"/>
            <p:cNvSpPr/>
            <p:nvPr/>
          </p:nvSpPr>
          <p:spPr>
            <a:xfrm>
              <a:off x="2920030" y="4543696"/>
              <a:ext cx="357188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" name="Овал 4"/>
            <p:cNvSpPr/>
            <p:nvPr/>
          </p:nvSpPr>
          <p:spPr>
            <a:xfrm>
              <a:off x="3074486" y="59848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5269335" y="4365105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" name="Овал 6"/>
            <p:cNvSpPr/>
            <p:nvPr/>
          </p:nvSpPr>
          <p:spPr>
            <a:xfrm>
              <a:off x="5518312" y="5910982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hape 22"/>
            <p:cNvCxnSpPr>
              <a:stCxn id="4" idx="0"/>
              <a:endCxn id="6" idx="2"/>
            </p:cNvCxnSpPr>
            <p:nvPr/>
          </p:nvCxnSpPr>
          <p:spPr>
            <a:xfrm rot="16200000" flipH="1">
              <a:off x="4183978" y="3458342"/>
              <a:ext cx="2" cy="2170710"/>
            </a:xfrm>
            <a:prstGeom prst="curvedConnector4">
              <a:avLst>
                <a:gd name="adj1" fmla="val -11430000000"/>
                <a:gd name="adj2" fmla="val 54114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hape 23"/>
            <p:cNvCxnSpPr>
              <a:stCxn id="7" idx="4"/>
              <a:endCxn id="5" idx="6"/>
            </p:cNvCxnSpPr>
            <p:nvPr/>
          </p:nvCxnSpPr>
          <p:spPr>
            <a:xfrm rot="5400000" flipH="1">
              <a:off x="4511922" y="5083186"/>
              <a:ext cx="104736" cy="2265231"/>
            </a:xfrm>
            <a:prstGeom prst="curvedConnector4">
              <a:avLst>
                <a:gd name="adj1" fmla="val -218263"/>
                <a:gd name="adj2" fmla="val 53942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hape 24"/>
            <p:cNvCxnSpPr>
              <a:stCxn id="6" idx="4"/>
              <a:endCxn id="5" idx="0"/>
            </p:cNvCxnSpPr>
            <p:nvPr/>
          </p:nvCxnSpPr>
          <p:spPr>
            <a:xfrm rot="5400000">
              <a:off x="3719232" y="4256140"/>
              <a:ext cx="1262547" cy="2194848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hape 26"/>
            <p:cNvCxnSpPr>
              <a:stCxn id="5" idx="2"/>
              <a:endCxn id="4" idx="4"/>
            </p:cNvCxnSpPr>
            <p:nvPr/>
          </p:nvCxnSpPr>
          <p:spPr>
            <a:xfrm rot="10800000" flipH="1">
              <a:off x="3074486" y="4900884"/>
              <a:ext cx="24138" cy="1262548"/>
            </a:xfrm>
            <a:prstGeom prst="curvedConnector4">
              <a:avLst>
                <a:gd name="adj1" fmla="val -947054"/>
                <a:gd name="adj2" fmla="val 57073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hape 27"/>
            <p:cNvCxnSpPr>
              <a:stCxn id="6" idx="4"/>
              <a:endCxn id="7" idx="0"/>
            </p:cNvCxnSpPr>
            <p:nvPr/>
          </p:nvCxnSpPr>
          <p:spPr>
            <a:xfrm rot="16200000" flipH="1">
              <a:off x="4978071" y="5192148"/>
              <a:ext cx="1188690" cy="248977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hape 24"/>
            <p:cNvCxnSpPr>
              <a:stCxn id="4" idx="5"/>
              <a:endCxn id="7" idx="1"/>
            </p:cNvCxnSpPr>
            <p:nvPr/>
          </p:nvCxnSpPr>
          <p:spPr>
            <a:xfrm rot="16200000" flipH="1">
              <a:off x="3840408" y="4233077"/>
              <a:ext cx="1114715" cy="2345711"/>
            </a:xfrm>
            <a:prstGeom prst="curvedConnector3">
              <a:avLst>
                <a:gd name="adj1" fmla="val 26563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8646661" y="3818949"/>
            <a:ext cx="2730239" cy="1994267"/>
            <a:chOff x="6452900" y="4517505"/>
            <a:chExt cx="2706492" cy="1976921"/>
          </a:xfrm>
        </p:grpSpPr>
        <p:sp>
          <p:nvSpPr>
            <p:cNvPr id="56" name="Овал 3"/>
            <p:cNvSpPr/>
            <p:nvPr/>
          </p:nvSpPr>
          <p:spPr>
            <a:xfrm>
              <a:off x="6452900" y="4696096"/>
              <a:ext cx="357188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7" name="Овал 4"/>
            <p:cNvSpPr/>
            <p:nvPr/>
          </p:nvSpPr>
          <p:spPr>
            <a:xfrm>
              <a:off x="6607356" y="61372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8" name="Овал 5"/>
            <p:cNvSpPr/>
            <p:nvPr/>
          </p:nvSpPr>
          <p:spPr>
            <a:xfrm>
              <a:off x="8802205" y="4517505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9" name="Овал 6"/>
            <p:cNvSpPr/>
            <p:nvPr/>
          </p:nvSpPr>
          <p:spPr>
            <a:xfrm>
              <a:off x="7803449" y="5405932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hape 22"/>
            <p:cNvCxnSpPr>
              <a:stCxn id="56" idx="0"/>
              <a:endCxn id="58" idx="2"/>
            </p:cNvCxnSpPr>
            <p:nvPr/>
          </p:nvCxnSpPr>
          <p:spPr>
            <a:xfrm rot="16200000" flipH="1">
              <a:off x="7716848" y="3610742"/>
              <a:ext cx="2" cy="2170710"/>
            </a:xfrm>
            <a:prstGeom prst="curvedConnector4">
              <a:avLst>
                <a:gd name="adj1" fmla="val -11430000000"/>
                <a:gd name="adj2" fmla="val 54114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hape 23"/>
            <p:cNvCxnSpPr>
              <a:stCxn id="59" idx="4"/>
              <a:endCxn id="57" idx="6"/>
            </p:cNvCxnSpPr>
            <p:nvPr/>
          </p:nvCxnSpPr>
          <p:spPr>
            <a:xfrm rot="5400000">
              <a:off x="7196936" y="5530726"/>
              <a:ext cx="552714" cy="1017498"/>
            </a:xfrm>
            <a:prstGeom prst="curved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24"/>
            <p:cNvCxnSpPr>
              <a:stCxn id="58" idx="4"/>
              <a:endCxn id="57" idx="5"/>
            </p:cNvCxnSpPr>
            <p:nvPr/>
          </p:nvCxnSpPr>
          <p:spPr>
            <a:xfrm rot="5400000">
              <a:off x="7162806" y="4624123"/>
              <a:ext cx="1567425" cy="2068563"/>
            </a:xfrm>
            <a:prstGeom prst="curvedConnector3">
              <a:avLst>
                <a:gd name="adj1" fmla="val 117922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hape 26"/>
            <p:cNvCxnSpPr>
              <a:stCxn id="57" idx="2"/>
              <a:endCxn id="56" idx="4"/>
            </p:cNvCxnSpPr>
            <p:nvPr/>
          </p:nvCxnSpPr>
          <p:spPr>
            <a:xfrm rot="10800000" flipH="1">
              <a:off x="6607356" y="5053284"/>
              <a:ext cx="24138" cy="1262548"/>
            </a:xfrm>
            <a:prstGeom prst="curvedConnector4">
              <a:avLst>
                <a:gd name="adj1" fmla="val -947054"/>
                <a:gd name="adj2" fmla="val 57073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hape 27"/>
            <p:cNvCxnSpPr>
              <a:stCxn id="58" idx="4"/>
              <a:endCxn id="59" idx="0"/>
            </p:cNvCxnSpPr>
            <p:nvPr/>
          </p:nvCxnSpPr>
          <p:spPr>
            <a:xfrm rot="5400000">
              <a:off x="8215800" y="4640933"/>
              <a:ext cx="531240" cy="998756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hape 24"/>
            <p:cNvCxnSpPr>
              <a:stCxn id="56" idx="5"/>
              <a:endCxn id="59" idx="1"/>
            </p:cNvCxnSpPr>
            <p:nvPr/>
          </p:nvCxnSpPr>
          <p:spPr>
            <a:xfrm rot="16200000" flipH="1">
              <a:off x="7078137" y="4680618"/>
              <a:ext cx="457265" cy="1097978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5994400" y="1551854"/>
            <a:ext cx="5675808" cy="4781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509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через АТД список</a:t>
            </a:r>
            <a:endParaRPr lang="ru-RU" dirty="0"/>
          </a:p>
        </p:txBody>
      </p:sp>
      <p:sp>
        <p:nvSpPr>
          <p:cNvPr id="73730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Body;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End;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endParaRPr lang="ru-RU" sz="2400" dirty="0"/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21" name="Group 20"/>
          <p:cNvGrpSpPr/>
          <p:nvPr/>
        </p:nvGrpSpPr>
        <p:grpSpPr>
          <a:xfrm>
            <a:off x="6250240" y="3137725"/>
            <a:ext cx="5184576" cy="1015937"/>
            <a:chOff x="6302881" y="2985134"/>
            <a:chExt cx="5184576" cy="1015937"/>
          </a:xfrm>
        </p:grpSpPr>
        <p:grpSp>
          <p:nvGrpSpPr>
            <p:cNvPr id="20" name="Группа 19"/>
            <p:cNvGrpSpPr/>
            <p:nvPr/>
          </p:nvGrpSpPr>
          <p:grpSpPr>
            <a:xfrm>
              <a:off x="6302881" y="3501008"/>
              <a:ext cx="5184576" cy="500063"/>
              <a:chOff x="1993612" y="3857625"/>
              <a:chExt cx="5184576" cy="500063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1993612" y="3857625"/>
                <a:ext cx="765482" cy="5000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sp>
            <p:nvSpPr>
              <p:cNvPr id="5" name="Прямоугольник 4"/>
              <p:cNvSpPr/>
              <p:nvPr/>
            </p:nvSpPr>
            <p:spPr>
              <a:xfrm>
                <a:off x="6412706" y="3857625"/>
                <a:ext cx="765482" cy="5000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sp>
            <p:nvSpPr>
              <p:cNvPr id="6" name="Прямоугольник 5"/>
              <p:cNvSpPr/>
              <p:nvPr/>
            </p:nvSpPr>
            <p:spPr>
              <a:xfrm>
                <a:off x="3098386" y="3857625"/>
                <a:ext cx="765482" cy="5000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sp>
            <p:nvSpPr>
              <p:cNvPr id="7" name="Прямоугольник 6"/>
              <p:cNvSpPr/>
              <p:nvPr/>
            </p:nvSpPr>
            <p:spPr>
              <a:xfrm>
                <a:off x="4203160" y="3857625"/>
                <a:ext cx="765481" cy="5000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5307933" y="3857625"/>
                <a:ext cx="765482" cy="5000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cxnSp>
            <p:nvCxnSpPr>
              <p:cNvPr id="10" name="Прямая со стрелкой 9"/>
              <p:cNvCxnSpPr>
                <a:stCxn id="4" idx="3"/>
                <a:endCxn id="6" idx="1"/>
              </p:cNvCxnSpPr>
              <p:nvPr/>
            </p:nvCxnSpPr>
            <p:spPr>
              <a:xfrm>
                <a:off x="2759094" y="4107657"/>
                <a:ext cx="339292" cy="0"/>
              </a:xfrm>
              <a:prstGeom prst="straightConnector1">
                <a:avLst/>
              </a:prstGeom>
              <a:ln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 стрелкой 11"/>
              <p:cNvCxnSpPr>
                <a:stCxn id="6" idx="3"/>
                <a:endCxn id="7" idx="1"/>
              </p:cNvCxnSpPr>
              <p:nvPr/>
            </p:nvCxnSpPr>
            <p:spPr>
              <a:xfrm>
                <a:off x="3863868" y="4107657"/>
                <a:ext cx="339292" cy="0"/>
              </a:xfrm>
              <a:prstGeom prst="straightConnector1">
                <a:avLst/>
              </a:prstGeom>
              <a:ln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 стрелкой 14"/>
              <p:cNvCxnSpPr>
                <a:stCxn id="8" idx="3"/>
                <a:endCxn id="5" idx="1"/>
              </p:cNvCxnSpPr>
              <p:nvPr/>
            </p:nvCxnSpPr>
            <p:spPr>
              <a:xfrm>
                <a:off x="6073415" y="4107657"/>
                <a:ext cx="339291" cy="0"/>
              </a:xfrm>
              <a:prstGeom prst="straightConnector1">
                <a:avLst/>
              </a:prstGeom>
              <a:ln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Прямая со стрелкой 15"/>
              <p:cNvCxnSpPr>
                <a:stCxn id="7" idx="3"/>
                <a:endCxn id="8" idx="1"/>
              </p:cNvCxnSpPr>
              <p:nvPr/>
            </p:nvCxnSpPr>
            <p:spPr>
              <a:xfrm>
                <a:off x="4968641" y="4107657"/>
                <a:ext cx="339292" cy="0"/>
              </a:xfrm>
              <a:prstGeom prst="straightConnector1">
                <a:avLst/>
              </a:prstGeom>
              <a:ln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745" name="TextBox 27"/>
            <p:cNvSpPr txBox="1">
              <a:spLocks noChangeArrowheads="1"/>
            </p:cNvSpPr>
            <p:nvPr/>
          </p:nvSpPr>
          <p:spPr bwMode="auto">
            <a:xfrm>
              <a:off x="6308161" y="2985134"/>
              <a:ext cx="149407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dirty="0" err="1" smtClean="0">
                  <a:latin typeface="Calibri" pitchFamily="34" charset="0"/>
                </a:rPr>
                <a:t>Dequeue</a:t>
              </a:r>
              <a:r>
                <a:rPr lang="en-US" sz="2000" dirty="0" smtClean="0">
                  <a:latin typeface="Calibri" pitchFamily="34" charset="0"/>
                </a:rPr>
                <a:t>(…)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73746" name="TextBox 29"/>
            <p:cNvSpPr txBox="1">
              <a:spLocks noChangeArrowheads="1"/>
            </p:cNvSpPr>
            <p:nvPr/>
          </p:nvSpPr>
          <p:spPr bwMode="auto">
            <a:xfrm>
              <a:off x="10033213" y="2985134"/>
              <a:ext cx="145424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 err="1" smtClean="0">
                  <a:latin typeface="Calibri" pitchFamily="34" charset="0"/>
                </a:rPr>
                <a:t>Enqueue</a:t>
              </a:r>
              <a:r>
                <a:rPr lang="en-US" sz="2000" dirty="0" smtClean="0">
                  <a:latin typeface="Calibri" pitchFamily="34" charset="0"/>
                </a:rPr>
                <a:t>(…)</a:t>
              </a:r>
              <a:endParaRPr lang="ru-RU" sz="2000" dirty="0">
                <a:latin typeface="Calibri" pitchFamily="34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407368" y="1417638"/>
            <a:ext cx="11377264" cy="4963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90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dirty="0" smtClean="0"/>
              <a:t>Изображение графов на плоскости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Изображения дуг графа могут </a:t>
            </a:r>
            <a:r>
              <a:rPr lang="ru-RU" dirty="0" smtClean="0"/>
              <a:t>пересекаться</a:t>
            </a:r>
            <a:endParaRPr lang="en-US" dirty="0" smtClean="0"/>
          </a:p>
          <a:p>
            <a:pPr lvl="1"/>
            <a:r>
              <a:rPr lang="ru-RU" dirty="0"/>
              <a:t>Т</a:t>
            </a:r>
            <a:r>
              <a:rPr lang="ru-RU" dirty="0" smtClean="0"/>
              <a:t>очки пересечения </a:t>
            </a:r>
            <a:r>
              <a:rPr lang="ru-RU" dirty="0"/>
              <a:t>не являются вершинами</a:t>
            </a:r>
          </a:p>
          <a:p>
            <a:endParaRPr lang="ru-RU" dirty="0" smtClean="0"/>
          </a:p>
          <a:p>
            <a:r>
              <a:rPr lang="ru-RU" dirty="0" smtClean="0"/>
              <a:t>Граф</a:t>
            </a:r>
            <a:r>
              <a:rPr lang="ru-RU" dirty="0"/>
              <a:t>, который можно изобразить на </a:t>
            </a:r>
            <a:r>
              <a:rPr lang="ru-RU" dirty="0" smtClean="0"/>
              <a:t>плоскости </a:t>
            </a:r>
            <a:r>
              <a:rPr lang="ru-RU" dirty="0"/>
              <a:t>без пересечений дуг, называется </a:t>
            </a:r>
            <a:r>
              <a:rPr lang="ru-RU" dirty="0" smtClean="0"/>
              <a:t>планарным</a:t>
            </a:r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10" name="Group 9"/>
          <p:cNvGrpSpPr/>
          <p:nvPr/>
        </p:nvGrpSpPr>
        <p:grpSpPr>
          <a:xfrm>
            <a:off x="6388449" y="1844590"/>
            <a:ext cx="2633833" cy="1761778"/>
            <a:chOff x="2920030" y="4365105"/>
            <a:chExt cx="2955469" cy="1976921"/>
          </a:xfrm>
        </p:grpSpPr>
        <p:sp>
          <p:nvSpPr>
            <p:cNvPr id="4" name="Овал 3"/>
            <p:cNvSpPr/>
            <p:nvPr/>
          </p:nvSpPr>
          <p:spPr>
            <a:xfrm>
              <a:off x="2920030" y="4543696"/>
              <a:ext cx="357188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" name="Овал 4"/>
            <p:cNvSpPr/>
            <p:nvPr/>
          </p:nvSpPr>
          <p:spPr>
            <a:xfrm>
              <a:off x="3074486" y="59848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5269335" y="4365105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" name="Овал 6"/>
            <p:cNvSpPr/>
            <p:nvPr/>
          </p:nvSpPr>
          <p:spPr>
            <a:xfrm>
              <a:off x="5518312" y="5910982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hape 22"/>
            <p:cNvCxnSpPr>
              <a:stCxn id="4" idx="0"/>
              <a:endCxn id="6" idx="2"/>
            </p:cNvCxnSpPr>
            <p:nvPr/>
          </p:nvCxnSpPr>
          <p:spPr>
            <a:xfrm rot="16200000" flipH="1">
              <a:off x="4183978" y="3458342"/>
              <a:ext cx="2" cy="2170710"/>
            </a:xfrm>
            <a:prstGeom prst="curvedConnector4">
              <a:avLst>
                <a:gd name="adj1" fmla="val -11430000000"/>
                <a:gd name="adj2" fmla="val 54114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hape 23"/>
            <p:cNvCxnSpPr>
              <a:stCxn id="7" idx="4"/>
              <a:endCxn id="5" idx="6"/>
            </p:cNvCxnSpPr>
            <p:nvPr/>
          </p:nvCxnSpPr>
          <p:spPr>
            <a:xfrm rot="5400000" flipH="1">
              <a:off x="4511922" y="5083186"/>
              <a:ext cx="104736" cy="2265231"/>
            </a:xfrm>
            <a:prstGeom prst="curvedConnector4">
              <a:avLst>
                <a:gd name="adj1" fmla="val -218263"/>
                <a:gd name="adj2" fmla="val 53942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hape 24"/>
            <p:cNvCxnSpPr>
              <a:stCxn id="6" idx="4"/>
              <a:endCxn id="5" idx="0"/>
            </p:cNvCxnSpPr>
            <p:nvPr/>
          </p:nvCxnSpPr>
          <p:spPr>
            <a:xfrm rot="5400000">
              <a:off x="3719232" y="4256140"/>
              <a:ext cx="1262547" cy="2194848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hape 26"/>
            <p:cNvCxnSpPr>
              <a:stCxn id="5" idx="2"/>
              <a:endCxn id="4" idx="4"/>
            </p:cNvCxnSpPr>
            <p:nvPr/>
          </p:nvCxnSpPr>
          <p:spPr>
            <a:xfrm rot="10800000" flipH="1">
              <a:off x="3074486" y="4900884"/>
              <a:ext cx="24138" cy="1262548"/>
            </a:xfrm>
            <a:prstGeom prst="curvedConnector4">
              <a:avLst>
                <a:gd name="adj1" fmla="val -947054"/>
                <a:gd name="adj2" fmla="val 57073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hape 27"/>
            <p:cNvCxnSpPr>
              <a:stCxn id="6" idx="4"/>
              <a:endCxn id="7" idx="0"/>
            </p:cNvCxnSpPr>
            <p:nvPr/>
          </p:nvCxnSpPr>
          <p:spPr>
            <a:xfrm rot="16200000" flipH="1">
              <a:off x="4978071" y="5192148"/>
              <a:ext cx="1188690" cy="248977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hape 24"/>
            <p:cNvCxnSpPr>
              <a:stCxn id="4" idx="5"/>
              <a:endCxn id="7" idx="1"/>
            </p:cNvCxnSpPr>
            <p:nvPr/>
          </p:nvCxnSpPr>
          <p:spPr>
            <a:xfrm rot="16200000" flipH="1">
              <a:off x="3840408" y="4233077"/>
              <a:ext cx="1114715" cy="2345711"/>
            </a:xfrm>
            <a:prstGeom prst="curvedConnector3">
              <a:avLst>
                <a:gd name="adj1" fmla="val 26563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8646661" y="3818949"/>
            <a:ext cx="2730239" cy="1994267"/>
            <a:chOff x="6452900" y="4517505"/>
            <a:chExt cx="2706492" cy="1976921"/>
          </a:xfrm>
        </p:grpSpPr>
        <p:sp>
          <p:nvSpPr>
            <p:cNvPr id="56" name="Овал 3"/>
            <p:cNvSpPr/>
            <p:nvPr/>
          </p:nvSpPr>
          <p:spPr>
            <a:xfrm>
              <a:off x="6452900" y="4696096"/>
              <a:ext cx="357188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7" name="Овал 4"/>
            <p:cNvSpPr/>
            <p:nvPr/>
          </p:nvSpPr>
          <p:spPr>
            <a:xfrm>
              <a:off x="6607356" y="61372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8" name="Овал 5"/>
            <p:cNvSpPr/>
            <p:nvPr/>
          </p:nvSpPr>
          <p:spPr>
            <a:xfrm>
              <a:off x="8802205" y="4517505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9" name="Овал 6"/>
            <p:cNvSpPr/>
            <p:nvPr/>
          </p:nvSpPr>
          <p:spPr>
            <a:xfrm>
              <a:off x="7803449" y="5405932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hape 22"/>
            <p:cNvCxnSpPr>
              <a:stCxn id="56" idx="0"/>
              <a:endCxn id="58" idx="2"/>
            </p:cNvCxnSpPr>
            <p:nvPr/>
          </p:nvCxnSpPr>
          <p:spPr>
            <a:xfrm rot="16200000" flipH="1">
              <a:off x="7716848" y="3610742"/>
              <a:ext cx="2" cy="2170710"/>
            </a:xfrm>
            <a:prstGeom prst="curvedConnector4">
              <a:avLst>
                <a:gd name="adj1" fmla="val -11430000000"/>
                <a:gd name="adj2" fmla="val 54114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hape 23"/>
            <p:cNvCxnSpPr>
              <a:stCxn id="59" idx="4"/>
              <a:endCxn id="57" idx="6"/>
            </p:cNvCxnSpPr>
            <p:nvPr/>
          </p:nvCxnSpPr>
          <p:spPr>
            <a:xfrm rot="5400000">
              <a:off x="7196936" y="5530726"/>
              <a:ext cx="552714" cy="1017498"/>
            </a:xfrm>
            <a:prstGeom prst="curved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24"/>
            <p:cNvCxnSpPr>
              <a:stCxn id="58" idx="4"/>
              <a:endCxn id="57" idx="5"/>
            </p:cNvCxnSpPr>
            <p:nvPr/>
          </p:nvCxnSpPr>
          <p:spPr>
            <a:xfrm rot="5400000">
              <a:off x="7162806" y="4624123"/>
              <a:ext cx="1567425" cy="2068563"/>
            </a:xfrm>
            <a:prstGeom prst="curvedConnector3">
              <a:avLst>
                <a:gd name="adj1" fmla="val 117922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hape 26"/>
            <p:cNvCxnSpPr>
              <a:stCxn id="57" idx="2"/>
              <a:endCxn id="56" idx="4"/>
            </p:cNvCxnSpPr>
            <p:nvPr/>
          </p:nvCxnSpPr>
          <p:spPr>
            <a:xfrm rot="10800000" flipH="1">
              <a:off x="6607356" y="5053284"/>
              <a:ext cx="24138" cy="1262548"/>
            </a:xfrm>
            <a:prstGeom prst="curvedConnector4">
              <a:avLst>
                <a:gd name="adj1" fmla="val -947054"/>
                <a:gd name="adj2" fmla="val 57073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hape 27"/>
            <p:cNvCxnSpPr>
              <a:stCxn id="58" idx="4"/>
              <a:endCxn id="59" idx="0"/>
            </p:cNvCxnSpPr>
            <p:nvPr/>
          </p:nvCxnSpPr>
          <p:spPr>
            <a:xfrm rot="5400000">
              <a:off x="8215800" y="4640933"/>
              <a:ext cx="531240" cy="998756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hape 24"/>
            <p:cNvCxnSpPr>
              <a:stCxn id="56" idx="5"/>
              <a:endCxn id="59" idx="1"/>
            </p:cNvCxnSpPr>
            <p:nvPr/>
          </p:nvCxnSpPr>
          <p:spPr>
            <a:xfrm rot="16200000" flipH="1">
              <a:off x="7078137" y="4680618"/>
              <a:ext cx="457265" cy="1097978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5994400" y="1551854"/>
            <a:ext cx="5675808" cy="4781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04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dirty="0" smtClean="0"/>
              <a:t>Изображение графов на плоскости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Изображения дуг графа могут </a:t>
            </a:r>
            <a:r>
              <a:rPr lang="ru-RU" dirty="0" smtClean="0"/>
              <a:t>пересекаться</a:t>
            </a:r>
            <a:endParaRPr lang="en-US" dirty="0" smtClean="0"/>
          </a:p>
          <a:p>
            <a:pPr lvl="1"/>
            <a:r>
              <a:rPr lang="ru-RU" dirty="0"/>
              <a:t>Т</a:t>
            </a:r>
            <a:r>
              <a:rPr lang="ru-RU" dirty="0" smtClean="0"/>
              <a:t>очки пересечения </a:t>
            </a:r>
            <a:r>
              <a:rPr lang="ru-RU" dirty="0"/>
              <a:t>не являются вершинами</a:t>
            </a:r>
          </a:p>
          <a:p>
            <a:endParaRPr lang="ru-RU" dirty="0" smtClean="0"/>
          </a:p>
          <a:p>
            <a:r>
              <a:rPr lang="ru-RU" dirty="0" smtClean="0"/>
              <a:t>Граф</a:t>
            </a:r>
            <a:r>
              <a:rPr lang="ru-RU" dirty="0"/>
              <a:t>, который можно изобразить на </a:t>
            </a:r>
            <a:r>
              <a:rPr lang="ru-RU" dirty="0" smtClean="0"/>
              <a:t>плоскости </a:t>
            </a:r>
            <a:r>
              <a:rPr lang="ru-RU" dirty="0"/>
              <a:t>без пересечений дуг, называется </a:t>
            </a:r>
            <a:r>
              <a:rPr lang="ru-RU" dirty="0" smtClean="0"/>
              <a:t>планарным</a:t>
            </a:r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10" name="Group 9"/>
          <p:cNvGrpSpPr/>
          <p:nvPr/>
        </p:nvGrpSpPr>
        <p:grpSpPr>
          <a:xfrm>
            <a:off x="6388449" y="1844590"/>
            <a:ext cx="2633833" cy="1761778"/>
            <a:chOff x="2920030" y="4365105"/>
            <a:chExt cx="2955469" cy="1976921"/>
          </a:xfrm>
        </p:grpSpPr>
        <p:sp>
          <p:nvSpPr>
            <p:cNvPr id="4" name="Овал 3"/>
            <p:cNvSpPr/>
            <p:nvPr/>
          </p:nvSpPr>
          <p:spPr>
            <a:xfrm>
              <a:off x="2920030" y="4543696"/>
              <a:ext cx="357188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" name="Овал 4"/>
            <p:cNvSpPr/>
            <p:nvPr/>
          </p:nvSpPr>
          <p:spPr>
            <a:xfrm>
              <a:off x="3074486" y="59848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5269335" y="4365105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" name="Овал 6"/>
            <p:cNvSpPr/>
            <p:nvPr/>
          </p:nvSpPr>
          <p:spPr>
            <a:xfrm>
              <a:off x="5518312" y="5910982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hape 22"/>
            <p:cNvCxnSpPr>
              <a:stCxn id="4" idx="0"/>
              <a:endCxn id="6" idx="2"/>
            </p:cNvCxnSpPr>
            <p:nvPr/>
          </p:nvCxnSpPr>
          <p:spPr>
            <a:xfrm rot="16200000" flipH="1">
              <a:off x="4183978" y="3458342"/>
              <a:ext cx="2" cy="2170710"/>
            </a:xfrm>
            <a:prstGeom prst="curvedConnector4">
              <a:avLst>
                <a:gd name="adj1" fmla="val -11430000000"/>
                <a:gd name="adj2" fmla="val 54114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hape 23"/>
            <p:cNvCxnSpPr>
              <a:stCxn id="7" idx="4"/>
              <a:endCxn id="5" idx="6"/>
            </p:cNvCxnSpPr>
            <p:nvPr/>
          </p:nvCxnSpPr>
          <p:spPr>
            <a:xfrm rot="5400000" flipH="1">
              <a:off x="4511922" y="5083186"/>
              <a:ext cx="104736" cy="2265231"/>
            </a:xfrm>
            <a:prstGeom prst="curvedConnector4">
              <a:avLst>
                <a:gd name="adj1" fmla="val -218263"/>
                <a:gd name="adj2" fmla="val 53942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hape 24"/>
            <p:cNvCxnSpPr>
              <a:stCxn id="6" idx="4"/>
              <a:endCxn id="5" idx="0"/>
            </p:cNvCxnSpPr>
            <p:nvPr/>
          </p:nvCxnSpPr>
          <p:spPr>
            <a:xfrm rot="5400000">
              <a:off x="3719232" y="4256140"/>
              <a:ext cx="1262547" cy="2194848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hape 26"/>
            <p:cNvCxnSpPr>
              <a:stCxn id="5" idx="2"/>
              <a:endCxn id="4" idx="4"/>
            </p:cNvCxnSpPr>
            <p:nvPr/>
          </p:nvCxnSpPr>
          <p:spPr>
            <a:xfrm rot="10800000" flipH="1">
              <a:off x="3074486" y="4900884"/>
              <a:ext cx="24138" cy="1262548"/>
            </a:xfrm>
            <a:prstGeom prst="curvedConnector4">
              <a:avLst>
                <a:gd name="adj1" fmla="val -947054"/>
                <a:gd name="adj2" fmla="val 57073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hape 27"/>
            <p:cNvCxnSpPr>
              <a:stCxn id="6" idx="4"/>
              <a:endCxn id="7" idx="0"/>
            </p:cNvCxnSpPr>
            <p:nvPr/>
          </p:nvCxnSpPr>
          <p:spPr>
            <a:xfrm rot="16200000" flipH="1">
              <a:off x="4978071" y="5192148"/>
              <a:ext cx="1188690" cy="248977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hape 24"/>
            <p:cNvCxnSpPr>
              <a:stCxn id="4" idx="5"/>
              <a:endCxn id="7" idx="1"/>
            </p:cNvCxnSpPr>
            <p:nvPr/>
          </p:nvCxnSpPr>
          <p:spPr>
            <a:xfrm rot="16200000" flipH="1">
              <a:off x="3840408" y="4233077"/>
              <a:ext cx="1114715" cy="2345711"/>
            </a:xfrm>
            <a:prstGeom prst="curvedConnector3">
              <a:avLst>
                <a:gd name="adj1" fmla="val 26563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8646661" y="3818949"/>
            <a:ext cx="2730239" cy="1994267"/>
            <a:chOff x="6452900" y="4517505"/>
            <a:chExt cx="2706492" cy="1976921"/>
          </a:xfrm>
        </p:grpSpPr>
        <p:sp>
          <p:nvSpPr>
            <p:cNvPr id="56" name="Овал 3"/>
            <p:cNvSpPr/>
            <p:nvPr/>
          </p:nvSpPr>
          <p:spPr>
            <a:xfrm>
              <a:off x="6452900" y="4696096"/>
              <a:ext cx="357188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7" name="Овал 4"/>
            <p:cNvSpPr/>
            <p:nvPr/>
          </p:nvSpPr>
          <p:spPr>
            <a:xfrm>
              <a:off x="6607356" y="61372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8" name="Овал 5"/>
            <p:cNvSpPr/>
            <p:nvPr/>
          </p:nvSpPr>
          <p:spPr>
            <a:xfrm>
              <a:off x="8802205" y="4517505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9" name="Овал 6"/>
            <p:cNvSpPr/>
            <p:nvPr/>
          </p:nvSpPr>
          <p:spPr>
            <a:xfrm>
              <a:off x="7803449" y="5405932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hape 22"/>
            <p:cNvCxnSpPr>
              <a:stCxn id="56" idx="0"/>
              <a:endCxn id="58" idx="2"/>
            </p:cNvCxnSpPr>
            <p:nvPr/>
          </p:nvCxnSpPr>
          <p:spPr>
            <a:xfrm rot="16200000" flipH="1">
              <a:off x="7716848" y="3610742"/>
              <a:ext cx="2" cy="2170710"/>
            </a:xfrm>
            <a:prstGeom prst="curvedConnector4">
              <a:avLst>
                <a:gd name="adj1" fmla="val -11430000000"/>
                <a:gd name="adj2" fmla="val 54114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hape 23"/>
            <p:cNvCxnSpPr>
              <a:stCxn id="59" idx="4"/>
              <a:endCxn id="57" idx="6"/>
            </p:cNvCxnSpPr>
            <p:nvPr/>
          </p:nvCxnSpPr>
          <p:spPr>
            <a:xfrm rot="5400000">
              <a:off x="7196936" y="5530726"/>
              <a:ext cx="552714" cy="1017498"/>
            </a:xfrm>
            <a:prstGeom prst="curved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24"/>
            <p:cNvCxnSpPr>
              <a:stCxn id="58" idx="4"/>
              <a:endCxn id="57" idx="5"/>
            </p:cNvCxnSpPr>
            <p:nvPr/>
          </p:nvCxnSpPr>
          <p:spPr>
            <a:xfrm rot="5400000">
              <a:off x="7162806" y="4624123"/>
              <a:ext cx="1567425" cy="2068563"/>
            </a:xfrm>
            <a:prstGeom prst="curvedConnector3">
              <a:avLst>
                <a:gd name="adj1" fmla="val 117922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hape 26"/>
            <p:cNvCxnSpPr>
              <a:stCxn id="57" idx="2"/>
              <a:endCxn id="56" idx="4"/>
            </p:cNvCxnSpPr>
            <p:nvPr/>
          </p:nvCxnSpPr>
          <p:spPr>
            <a:xfrm rot="10800000" flipH="1">
              <a:off x="6607356" y="5053284"/>
              <a:ext cx="24138" cy="1262548"/>
            </a:xfrm>
            <a:prstGeom prst="curvedConnector4">
              <a:avLst>
                <a:gd name="adj1" fmla="val -947054"/>
                <a:gd name="adj2" fmla="val 57073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hape 27"/>
            <p:cNvCxnSpPr>
              <a:stCxn id="58" idx="4"/>
              <a:endCxn id="59" idx="0"/>
            </p:cNvCxnSpPr>
            <p:nvPr/>
          </p:nvCxnSpPr>
          <p:spPr>
            <a:xfrm rot="5400000">
              <a:off x="8215800" y="4640933"/>
              <a:ext cx="531240" cy="998756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hape 24"/>
            <p:cNvCxnSpPr>
              <a:stCxn id="56" idx="5"/>
              <a:endCxn id="59" idx="1"/>
            </p:cNvCxnSpPr>
            <p:nvPr/>
          </p:nvCxnSpPr>
          <p:spPr>
            <a:xfrm rot="16200000" flipH="1">
              <a:off x="7078137" y="4680618"/>
              <a:ext cx="457265" cy="1097978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039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Дуга и ребро </a:t>
            </a:r>
            <a:r>
              <a:rPr lang="ru-RU" dirty="0" smtClean="0"/>
              <a:t>графа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Дуга (</a:t>
            </a:r>
            <a:r>
              <a:rPr lang="ru-RU" dirty="0"/>
              <a:t>а, </a:t>
            </a:r>
            <a:r>
              <a:rPr lang="en-US" dirty="0"/>
              <a:t>b</a:t>
            </a:r>
            <a:r>
              <a:rPr lang="ru-RU" dirty="0" smtClean="0"/>
              <a:t>) </a:t>
            </a:r>
            <a:r>
              <a:rPr lang="ru-RU" u="dash" dirty="0" smtClean="0">
                <a:uFill>
                  <a:solidFill>
                    <a:schemeClr val="accent1"/>
                  </a:solidFill>
                </a:uFill>
              </a:rPr>
              <a:t>выходит</a:t>
            </a:r>
            <a:r>
              <a:rPr lang="ru-RU" dirty="0" smtClean="0"/>
              <a:t> </a:t>
            </a:r>
            <a:r>
              <a:rPr lang="ru-RU" dirty="0"/>
              <a:t>из вершины а и </a:t>
            </a:r>
            <a:r>
              <a:rPr lang="ru-RU" u="dash" dirty="0">
                <a:uFill>
                  <a:solidFill>
                    <a:schemeClr val="accent1"/>
                  </a:solidFill>
                </a:uFill>
              </a:rPr>
              <a:t>входит</a:t>
            </a:r>
            <a:r>
              <a:rPr lang="ru-RU" dirty="0"/>
              <a:t> в вершину </a:t>
            </a:r>
            <a:r>
              <a:rPr lang="en-US" dirty="0"/>
              <a:t>b</a:t>
            </a:r>
          </a:p>
          <a:p>
            <a:pPr lvl="2"/>
            <a:endParaRPr lang="ru-RU" dirty="0"/>
          </a:p>
          <a:p>
            <a:r>
              <a:rPr lang="ru-RU" dirty="0"/>
              <a:t>Вершина а </a:t>
            </a:r>
            <a:r>
              <a:rPr lang="ru-RU" u="dash" dirty="0">
                <a:uFill>
                  <a:solidFill>
                    <a:schemeClr val="accent1"/>
                  </a:solidFill>
                </a:uFill>
              </a:rPr>
              <a:t>предшествует</a:t>
            </a:r>
            <a:r>
              <a:rPr lang="ru-RU" dirty="0"/>
              <a:t> вершине </a:t>
            </a:r>
            <a:r>
              <a:rPr lang="en-US" dirty="0" smtClean="0"/>
              <a:t>b</a:t>
            </a:r>
            <a:endParaRPr lang="ru-RU" dirty="0" smtClean="0"/>
          </a:p>
          <a:p>
            <a:pPr lvl="2"/>
            <a:endParaRPr lang="ru-RU" dirty="0" smtClean="0"/>
          </a:p>
          <a:p>
            <a:r>
              <a:rPr lang="ru-RU" dirty="0" smtClean="0"/>
              <a:t>Вершина </a:t>
            </a:r>
            <a:r>
              <a:rPr lang="en-US" dirty="0"/>
              <a:t>b</a:t>
            </a:r>
            <a:r>
              <a:rPr lang="ru-RU" dirty="0"/>
              <a:t> </a:t>
            </a:r>
            <a:r>
              <a:rPr lang="ru-RU" u="dash" dirty="0">
                <a:uFill>
                  <a:solidFill>
                    <a:schemeClr val="accent1"/>
                  </a:solidFill>
                </a:uFill>
              </a:rPr>
              <a:t>следует</a:t>
            </a:r>
            <a:r>
              <a:rPr lang="ru-RU" dirty="0"/>
              <a:t> за вершиной </a:t>
            </a:r>
            <a:r>
              <a:rPr lang="en-US" dirty="0"/>
              <a:t>a</a:t>
            </a:r>
          </a:p>
          <a:p>
            <a:endParaRPr lang="ru-RU" dirty="0"/>
          </a:p>
          <a:p>
            <a:endParaRPr lang="ru-RU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Ребро (а, </a:t>
            </a:r>
            <a:r>
              <a:rPr lang="en-US" dirty="0"/>
              <a:t>b</a:t>
            </a:r>
            <a:r>
              <a:rPr lang="ru-RU" dirty="0"/>
              <a:t>) </a:t>
            </a:r>
            <a:r>
              <a:rPr lang="ru-RU" u="dash" dirty="0">
                <a:uFill>
                  <a:solidFill>
                    <a:schemeClr val="accent1"/>
                  </a:solidFill>
                </a:uFill>
              </a:rPr>
              <a:t>инцидентно</a:t>
            </a:r>
            <a:r>
              <a:rPr lang="ru-RU" dirty="0"/>
              <a:t> вершинам а и </a:t>
            </a:r>
            <a:r>
              <a:rPr lang="en-US" dirty="0"/>
              <a:t>b</a:t>
            </a:r>
          </a:p>
          <a:p>
            <a:endParaRPr lang="ru-RU" dirty="0" smtClean="0"/>
          </a:p>
          <a:p>
            <a:r>
              <a:rPr lang="ru-RU" dirty="0" smtClean="0"/>
              <a:t>Вершина </a:t>
            </a:r>
            <a:r>
              <a:rPr lang="en-US" dirty="0"/>
              <a:t>b </a:t>
            </a:r>
            <a:r>
              <a:rPr lang="ru-RU" u="dash" dirty="0" err="1">
                <a:uFill>
                  <a:solidFill>
                    <a:schemeClr val="accent1"/>
                  </a:solidFill>
                </a:uFill>
              </a:rPr>
              <a:t>смежна</a:t>
            </a:r>
            <a:r>
              <a:rPr lang="ru-RU" dirty="0"/>
              <a:t> с вершиной </a:t>
            </a:r>
            <a:r>
              <a:rPr lang="en-US" dirty="0"/>
              <a:t>a</a:t>
            </a:r>
            <a:endParaRPr lang="ru-RU" dirty="0"/>
          </a:p>
          <a:p>
            <a:endParaRPr lang="ru-RU" dirty="0"/>
          </a:p>
        </p:txBody>
      </p:sp>
      <p:grpSp>
        <p:nvGrpSpPr>
          <p:cNvPr id="9" name="Group 8"/>
          <p:cNvGrpSpPr/>
          <p:nvPr/>
        </p:nvGrpSpPr>
        <p:grpSpPr>
          <a:xfrm>
            <a:off x="1702433" y="5589516"/>
            <a:ext cx="3199134" cy="198759"/>
            <a:chOff x="1780531" y="4905449"/>
            <a:chExt cx="3199134" cy="198759"/>
          </a:xfrm>
        </p:grpSpPr>
        <p:sp>
          <p:nvSpPr>
            <p:cNvPr id="4" name="Овал 3"/>
            <p:cNvSpPr/>
            <p:nvPr/>
          </p:nvSpPr>
          <p:spPr>
            <a:xfrm>
              <a:off x="1780531" y="4905449"/>
              <a:ext cx="199072" cy="198759"/>
            </a:xfrm>
            <a:prstGeom prst="ellipse">
              <a:avLst/>
            </a:pr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a</a:t>
              </a:r>
              <a:endParaRPr lang="ru-RU" dirty="0"/>
            </a:p>
          </p:txBody>
        </p:sp>
        <p:sp>
          <p:nvSpPr>
            <p:cNvPr id="5" name="Овал 4"/>
            <p:cNvSpPr/>
            <p:nvPr/>
          </p:nvSpPr>
          <p:spPr>
            <a:xfrm>
              <a:off x="4780906" y="4905449"/>
              <a:ext cx="198759" cy="198759"/>
            </a:xfrm>
            <a:prstGeom prst="ellipse">
              <a:avLst/>
            </a:pr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/>
                <a:t>b</a:t>
              </a:r>
              <a:endParaRPr lang="ru-RU" dirty="0"/>
            </a:p>
          </p:txBody>
        </p:sp>
        <p:cxnSp>
          <p:nvCxnSpPr>
            <p:cNvPr id="8" name="Shape 7"/>
            <p:cNvCxnSpPr>
              <a:stCxn id="4" idx="7"/>
              <a:endCxn id="5" idx="1"/>
            </p:cNvCxnSpPr>
            <p:nvPr/>
          </p:nvCxnSpPr>
          <p:spPr>
            <a:xfrm rot="5400000" flipH="1" flipV="1">
              <a:off x="3380232" y="3504775"/>
              <a:ext cx="12700" cy="2859564"/>
            </a:xfrm>
            <a:prstGeom prst="curvedConnector3">
              <a:avLst>
                <a:gd name="adj1" fmla="val 2029197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290433" y="5589517"/>
            <a:ext cx="3199134" cy="198759"/>
            <a:chOff x="1780531" y="4905449"/>
            <a:chExt cx="3199134" cy="198759"/>
          </a:xfrm>
        </p:grpSpPr>
        <p:sp>
          <p:nvSpPr>
            <p:cNvPr id="11" name="Овал 3"/>
            <p:cNvSpPr/>
            <p:nvPr/>
          </p:nvSpPr>
          <p:spPr>
            <a:xfrm>
              <a:off x="1780531" y="4905449"/>
              <a:ext cx="199072" cy="198759"/>
            </a:xfrm>
            <a:prstGeom prst="ellipse">
              <a:avLst/>
            </a:pr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a</a:t>
              </a:r>
              <a:endParaRPr lang="ru-RU" dirty="0"/>
            </a:p>
          </p:txBody>
        </p:sp>
        <p:sp>
          <p:nvSpPr>
            <p:cNvPr id="12" name="Овал 4"/>
            <p:cNvSpPr/>
            <p:nvPr/>
          </p:nvSpPr>
          <p:spPr>
            <a:xfrm>
              <a:off x="4780906" y="4905449"/>
              <a:ext cx="198759" cy="198759"/>
            </a:xfrm>
            <a:prstGeom prst="ellipse">
              <a:avLst/>
            </a:pr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/>
                <a:t>b</a:t>
              </a:r>
              <a:endParaRPr lang="ru-RU" dirty="0"/>
            </a:p>
          </p:txBody>
        </p:sp>
        <p:cxnSp>
          <p:nvCxnSpPr>
            <p:cNvPr id="13" name="Shape 7"/>
            <p:cNvCxnSpPr>
              <a:stCxn id="11" idx="7"/>
              <a:endCxn id="12" idx="1"/>
            </p:cNvCxnSpPr>
            <p:nvPr/>
          </p:nvCxnSpPr>
          <p:spPr>
            <a:xfrm rot="5400000" flipH="1" flipV="1">
              <a:off x="3380232" y="3504775"/>
              <a:ext cx="12700" cy="2859564"/>
            </a:xfrm>
            <a:prstGeom prst="curvedConnector3">
              <a:avLst>
                <a:gd name="adj1" fmla="val 2029197"/>
              </a:avLst>
            </a:prstGeom>
            <a:ln w="1905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407368" y="1600201"/>
            <a:ext cx="10945216" cy="4781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25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Дуга и ребро </a:t>
            </a:r>
            <a:r>
              <a:rPr lang="ru-RU" dirty="0" smtClean="0"/>
              <a:t>графа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Дуга (</a:t>
            </a:r>
            <a:r>
              <a:rPr lang="ru-RU" dirty="0"/>
              <a:t>а, </a:t>
            </a:r>
            <a:r>
              <a:rPr lang="en-US" dirty="0"/>
              <a:t>b</a:t>
            </a:r>
            <a:r>
              <a:rPr lang="ru-RU" dirty="0" smtClean="0"/>
              <a:t>) </a:t>
            </a:r>
            <a:r>
              <a:rPr lang="ru-RU" u="dash" dirty="0" smtClean="0">
                <a:uFill>
                  <a:solidFill>
                    <a:schemeClr val="accent1"/>
                  </a:solidFill>
                </a:uFill>
              </a:rPr>
              <a:t>выходит</a:t>
            </a:r>
            <a:r>
              <a:rPr lang="ru-RU" dirty="0" smtClean="0"/>
              <a:t> </a:t>
            </a:r>
            <a:r>
              <a:rPr lang="ru-RU" dirty="0"/>
              <a:t>из вершины а и </a:t>
            </a:r>
            <a:r>
              <a:rPr lang="ru-RU" u="dash" dirty="0">
                <a:uFill>
                  <a:solidFill>
                    <a:schemeClr val="accent1"/>
                  </a:solidFill>
                </a:uFill>
              </a:rPr>
              <a:t>входит</a:t>
            </a:r>
            <a:r>
              <a:rPr lang="ru-RU" dirty="0"/>
              <a:t> в вершину </a:t>
            </a:r>
            <a:r>
              <a:rPr lang="en-US" dirty="0"/>
              <a:t>b</a:t>
            </a:r>
          </a:p>
          <a:p>
            <a:pPr lvl="2"/>
            <a:endParaRPr lang="ru-RU" dirty="0"/>
          </a:p>
          <a:p>
            <a:r>
              <a:rPr lang="ru-RU" dirty="0"/>
              <a:t>Вершина а </a:t>
            </a:r>
            <a:r>
              <a:rPr lang="ru-RU" u="dash" dirty="0">
                <a:uFill>
                  <a:solidFill>
                    <a:schemeClr val="accent1"/>
                  </a:solidFill>
                </a:uFill>
              </a:rPr>
              <a:t>предшествует</a:t>
            </a:r>
            <a:r>
              <a:rPr lang="ru-RU" dirty="0"/>
              <a:t> вершине </a:t>
            </a:r>
            <a:r>
              <a:rPr lang="en-US" dirty="0" smtClean="0"/>
              <a:t>b</a:t>
            </a:r>
            <a:endParaRPr lang="ru-RU" dirty="0" smtClean="0"/>
          </a:p>
          <a:p>
            <a:pPr lvl="2"/>
            <a:endParaRPr lang="ru-RU" dirty="0" smtClean="0"/>
          </a:p>
          <a:p>
            <a:r>
              <a:rPr lang="ru-RU" dirty="0" smtClean="0"/>
              <a:t>Вершина </a:t>
            </a:r>
            <a:r>
              <a:rPr lang="en-US" dirty="0"/>
              <a:t>b</a:t>
            </a:r>
            <a:r>
              <a:rPr lang="ru-RU" dirty="0"/>
              <a:t> </a:t>
            </a:r>
            <a:r>
              <a:rPr lang="ru-RU" u="dash" dirty="0">
                <a:uFill>
                  <a:solidFill>
                    <a:schemeClr val="accent1"/>
                  </a:solidFill>
                </a:uFill>
              </a:rPr>
              <a:t>следует</a:t>
            </a:r>
            <a:r>
              <a:rPr lang="ru-RU" dirty="0"/>
              <a:t> за вершиной </a:t>
            </a:r>
            <a:r>
              <a:rPr lang="en-US" dirty="0"/>
              <a:t>a</a:t>
            </a:r>
          </a:p>
          <a:p>
            <a:endParaRPr lang="ru-RU" dirty="0"/>
          </a:p>
          <a:p>
            <a:endParaRPr lang="ru-RU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Ребро (а, </a:t>
            </a:r>
            <a:r>
              <a:rPr lang="en-US" dirty="0"/>
              <a:t>b</a:t>
            </a:r>
            <a:r>
              <a:rPr lang="ru-RU" dirty="0"/>
              <a:t>) </a:t>
            </a:r>
            <a:r>
              <a:rPr lang="ru-RU" u="dash" dirty="0">
                <a:uFill>
                  <a:solidFill>
                    <a:schemeClr val="accent1"/>
                  </a:solidFill>
                </a:uFill>
              </a:rPr>
              <a:t>инцидентно</a:t>
            </a:r>
            <a:r>
              <a:rPr lang="ru-RU" dirty="0"/>
              <a:t> вершинам а и </a:t>
            </a:r>
            <a:r>
              <a:rPr lang="en-US" dirty="0"/>
              <a:t>b</a:t>
            </a:r>
          </a:p>
          <a:p>
            <a:endParaRPr lang="ru-RU" dirty="0" smtClean="0"/>
          </a:p>
          <a:p>
            <a:r>
              <a:rPr lang="ru-RU" dirty="0" smtClean="0"/>
              <a:t>Вершина </a:t>
            </a:r>
            <a:r>
              <a:rPr lang="en-US" dirty="0"/>
              <a:t>b </a:t>
            </a:r>
            <a:r>
              <a:rPr lang="ru-RU" u="dash" dirty="0" err="1">
                <a:uFill>
                  <a:solidFill>
                    <a:schemeClr val="accent1"/>
                  </a:solidFill>
                </a:uFill>
              </a:rPr>
              <a:t>смежна</a:t>
            </a:r>
            <a:r>
              <a:rPr lang="ru-RU" dirty="0"/>
              <a:t> с вершиной </a:t>
            </a:r>
            <a:r>
              <a:rPr lang="en-US" dirty="0"/>
              <a:t>a</a:t>
            </a:r>
            <a:endParaRPr lang="ru-RU" dirty="0"/>
          </a:p>
          <a:p>
            <a:endParaRPr lang="ru-RU" dirty="0"/>
          </a:p>
        </p:txBody>
      </p:sp>
      <p:grpSp>
        <p:nvGrpSpPr>
          <p:cNvPr id="9" name="Group 8"/>
          <p:cNvGrpSpPr/>
          <p:nvPr/>
        </p:nvGrpSpPr>
        <p:grpSpPr>
          <a:xfrm>
            <a:off x="1702433" y="5589516"/>
            <a:ext cx="3199134" cy="198759"/>
            <a:chOff x="1780531" y="4905449"/>
            <a:chExt cx="3199134" cy="198759"/>
          </a:xfrm>
        </p:grpSpPr>
        <p:sp>
          <p:nvSpPr>
            <p:cNvPr id="4" name="Овал 3"/>
            <p:cNvSpPr/>
            <p:nvPr/>
          </p:nvSpPr>
          <p:spPr>
            <a:xfrm>
              <a:off x="1780531" y="4905449"/>
              <a:ext cx="199072" cy="198759"/>
            </a:xfrm>
            <a:prstGeom prst="ellipse">
              <a:avLst/>
            </a:pr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a</a:t>
              </a:r>
              <a:endParaRPr lang="ru-RU" dirty="0"/>
            </a:p>
          </p:txBody>
        </p:sp>
        <p:sp>
          <p:nvSpPr>
            <p:cNvPr id="5" name="Овал 4"/>
            <p:cNvSpPr/>
            <p:nvPr/>
          </p:nvSpPr>
          <p:spPr>
            <a:xfrm>
              <a:off x="4780906" y="4905449"/>
              <a:ext cx="198759" cy="198759"/>
            </a:xfrm>
            <a:prstGeom prst="ellipse">
              <a:avLst/>
            </a:pr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/>
                <a:t>b</a:t>
              </a:r>
              <a:endParaRPr lang="ru-RU" dirty="0"/>
            </a:p>
          </p:txBody>
        </p:sp>
        <p:cxnSp>
          <p:nvCxnSpPr>
            <p:cNvPr id="8" name="Shape 7"/>
            <p:cNvCxnSpPr>
              <a:stCxn id="4" idx="7"/>
              <a:endCxn id="5" idx="1"/>
            </p:cNvCxnSpPr>
            <p:nvPr/>
          </p:nvCxnSpPr>
          <p:spPr>
            <a:xfrm rot="5400000" flipH="1" flipV="1">
              <a:off x="3380232" y="3504775"/>
              <a:ext cx="12700" cy="2859564"/>
            </a:xfrm>
            <a:prstGeom prst="curvedConnector3">
              <a:avLst>
                <a:gd name="adj1" fmla="val 2029197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290433" y="5589517"/>
            <a:ext cx="3199134" cy="198759"/>
            <a:chOff x="1780531" y="4905449"/>
            <a:chExt cx="3199134" cy="198759"/>
          </a:xfrm>
        </p:grpSpPr>
        <p:sp>
          <p:nvSpPr>
            <p:cNvPr id="11" name="Овал 3"/>
            <p:cNvSpPr/>
            <p:nvPr/>
          </p:nvSpPr>
          <p:spPr>
            <a:xfrm>
              <a:off x="1780531" y="4905449"/>
              <a:ext cx="199072" cy="198759"/>
            </a:xfrm>
            <a:prstGeom prst="ellipse">
              <a:avLst/>
            </a:pr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a</a:t>
              </a:r>
              <a:endParaRPr lang="ru-RU" dirty="0"/>
            </a:p>
          </p:txBody>
        </p:sp>
        <p:sp>
          <p:nvSpPr>
            <p:cNvPr id="12" name="Овал 4"/>
            <p:cNvSpPr/>
            <p:nvPr/>
          </p:nvSpPr>
          <p:spPr>
            <a:xfrm>
              <a:off x="4780906" y="4905449"/>
              <a:ext cx="198759" cy="198759"/>
            </a:xfrm>
            <a:prstGeom prst="ellipse">
              <a:avLst/>
            </a:pr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/>
                <a:t>b</a:t>
              </a:r>
              <a:endParaRPr lang="ru-RU" dirty="0"/>
            </a:p>
          </p:txBody>
        </p:sp>
        <p:cxnSp>
          <p:nvCxnSpPr>
            <p:cNvPr id="13" name="Shape 7"/>
            <p:cNvCxnSpPr>
              <a:stCxn id="11" idx="7"/>
              <a:endCxn id="12" idx="1"/>
            </p:cNvCxnSpPr>
            <p:nvPr/>
          </p:nvCxnSpPr>
          <p:spPr>
            <a:xfrm rot="5400000" flipH="1" flipV="1">
              <a:off x="3380232" y="3504775"/>
              <a:ext cx="12700" cy="2859564"/>
            </a:xfrm>
            <a:prstGeom prst="curvedConnector3">
              <a:avLst>
                <a:gd name="adj1" fmla="val 2029197"/>
              </a:avLst>
            </a:prstGeom>
            <a:ln w="1905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407368" y="1600202"/>
            <a:ext cx="10945216" cy="36514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320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Дуга и ребро </a:t>
            </a:r>
            <a:r>
              <a:rPr lang="ru-RU" dirty="0" smtClean="0"/>
              <a:t>графа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Дуга (</a:t>
            </a:r>
            <a:r>
              <a:rPr lang="ru-RU" dirty="0"/>
              <a:t>а, </a:t>
            </a:r>
            <a:r>
              <a:rPr lang="en-US" dirty="0"/>
              <a:t>b</a:t>
            </a:r>
            <a:r>
              <a:rPr lang="ru-RU" dirty="0" smtClean="0"/>
              <a:t>) </a:t>
            </a:r>
            <a:r>
              <a:rPr lang="ru-RU" u="dash" dirty="0" smtClean="0">
                <a:uFill>
                  <a:solidFill>
                    <a:schemeClr val="accent1"/>
                  </a:solidFill>
                </a:uFill>
              </a:rPr>
              <a:t>выходит</a:t>
            </a:r>
            <a:r>
              <a:rPr lang="ru-RU" dirty="0" smtClean="0"/>
              <a:t> </a:t>
            </a:r>
            <a:r>
              <a:rPr lang="ru-RU" dirty="0"/>
              <a:t>из вершины а и </a:t>
            </a:r>
            <a:r>
              <a:rPr lang="ru-RU" u="dash" dirty="0">
                <a:uFill>
                  <a:solidFill>
                    <a:schemeClr val="accent1"/>
                  </a:solidFill>
                </a:uFill>
              </a:rPr>
              <a:t>входит</a:t>
            </a:r>
            <a:r>
              <a:rPr lang="ru-RU" dirty="0"/>
              <a:t> в вершину </a:t>
            </a:r>
            <a:r>
              <a:rPr lang="en-US" dirty="0"/>
              <a:t>b</a:t>
            </a:r>
          </a:p>
          <a:p>
            <a:pPr lvl="2"/>
            <a:endParaRPr lang="ru-RU" dirty="0"/>
          </a:p>
          <a:p>
            <a:r>
              <a:rPr lang="ru-RU" dirty="0"/>
              <a:t>Вершина а </a:t>
            </a:r>
            <a:r>
              <a:rPr lang="ru-RU" u="dash" dirty="0">
                <a:uFill>
                  <a:solidFill>
                    <a:schemeClr val="accent1"/>
                  </a:solidFill>
                </a:uFill>
              </a:rPr>
              <a:t>предшествует</a:t>
            </a:r>
            <a:r>
              <a:rPr lang="ru-RU" dirty="0"/>
              <a:t> вершине </a:t>
            </a:r>
            <a:r>
              <a:rPr lang="en-US" dirty="0" smtClean="0"/>
              <a:t>b</a:t>
            </a:r>
            <a:endParaRPr lang="ru-RU" dirty="0" smtClean="0"/>
          </a:p>
          <a:p>
            <a:pPr lvl="2"/>
            <a:endParaRPr lang="ru-RU" dirty="0" smtClean="0"/>
          </a:p>
          <a:p>
            <a:r>
              <a:rPr lang="ru-RU" dirty="0" smtClean="0"/>
              <a:t>Вершина </a:t>
            </a:r>
            <a:r>
              <a:rPr lang="en-US" dirty="0"/>
              <a:t>b</a:t>
            </a:r>
            <a:r>
              <a:rPr lang="ru-RU" dirty="0"/>
              <a:t> </a:t>
            </a:r>
            <a:r>
              <a:rPr lang="ru-RU" u="dash" dirty="0">
                <a:uFill>
                  <a:solidFill>
                    <a:schemeClr val="accent1"/>
                  </a:solidFill>
                </a:uFill>
              </a:rPr>
              <a:t>следует</a:t>
            </a:r>
            <a:r>
              <a:rPr lang="ru-RU" dirty="0"/>
              <a:t> за вершиной </a:t>
            </a:r>
            <a:r>
              <a:rPr lang="en-US" dirty="0"/>
              <a:t>a</a:t>
            </a:r>
          </a:p>
          <a:p>
            <a:endParaRPr lang="ru-RU" dirty="0"/>
          </a:p>
          <a:p>
            <a:endParaRPr lang="ru-RU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Ребро (а, </a:t>
            </a:r>
            <a:r>
              <a:rPr lang="en-US" dirty="0"/>
              <a:t>b</a:t>
            </a:r>
            <a:r>
              <a:rPr lang="ru-RU" dirty="0"/>
              <a:t>) </a:t>
            </a:r>
            <a:r>
              <a:rPr lang="ru-RU" u="dash" dirty="0">
                <a:uFill>
                  <a:solidFill>
                    <a:schemeClr val="accent1"/>
                  </a:solidFill>
                </a:uFill>
              </a:rPr>
              <a:t>инцидентно</a:t>
            </a:r>
            <a:r>
              <a:rPr lang="ru-RU" dirty="0"/>
              <a:t> вершинам а и </a:t>
            </a:r>
            <a:r>
              <a:rPr lang="en-US" dirty="0"/>
              <a:t>b</a:t>
            </a:r>
          </a:p>
          <a:p>
            <a:endParaRPr lang="ru-RU" dirty="0" smtClean="0"/>
          </a:p>
          <a:p>
            <a:r>
              <a:rPr lang="ru-RU" dirty="0" smtClean="0"/>
              <a:t>Вершина </a:t>
            </a:r>
            <a:r>
              <a:rPr lang="en-US" dirty="0"/>
              <a:t>b </a:t>
            </a:r>
            <a:r>
              <a:rPr lang="ru-RU" u="dash" dirty="0" err="1">
                <a:uFill>
                  <a:solidFill>
                    <a:schemeClr val="accent1"/>
                  </a:solidFill>
                </a:uFill>
              </a:rPr>
              <a:t>смежна</a:t>
            </a:r>
            <a:r>
              <a:rPr lang="ru-RU" dirty="0"/>
              <a:t> с вершиной </a:t>
            </a:r>
            <a:r>
              <a:rPr lang="en-US" dirty="0"/>
              <a:t>a</a:t>
            </a:r>
            <a:endParaRPr lang="ru-RU" dirty="0"/>
          </a:p>
          <a:p>
            <a:endParaRPr lang="ru-RU" dirty="0"/>
          </a:p>
        </p:txBody>
      </p:sp>
      <p:grpSp>
        <p:nvGrpSpPr>
          <p:cNvPr id="9" name="Group 8"/>
          <p:cNvGrpSpPr/>
          <p:nvPr/>
        </p:nvGrpSpPr>
        <p:grpSpPr>
          <a:xfrm>
            <a:off x="1702433" y="5589516"/>
            <a:ext cx="3199134" cy="198759"/>
            <a:chOff x="1780531" y="4905449"/>
            <a:chExt cx="3199134" cy="198759"/>
          </a:xfrm>
        </p:grpSpPr>
        <p:sp>
          <p:nvSpPr>
            <p:cNvPr id="4" name="Овал 3"/>
            <p:cNvSpPr/>
            <p:nvPr/>
          </p:nvSpPr>
          <p:spPr>
            <a:xfrm>
              <a:off x="1780531" y="4905449"/>
              <a:ext cx="199072" cy="198759"/>
            </a:xfrm>
            <a:prstGeom prst="ellipse">
              <a:avLst/>
            </a:pr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a</a:t>
              </a:r>
              <a:endParaRPr lang="ru-RU" dirty="0"/>
            </a:p>
          </p:txBody>
        </p:sp>
        <p:sp>
          <p:nvSpPr>
            <p:cNvPr id="5" name="Овал 4"/>
            <p:cNvSpPr/>
            <p:nvPr/>
          </p:nvSpPr>
          <p:spPr>
            <a:xfrm>
              <a:off x="4780906" y="4905449"/>
              <a:ext cx="198759" cy="198759"/>
            </a:xfrm>
            <a:prstGeom prst="ellipse">
              <a:avLst/>
            </a:pr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/>
                <a:t>b</a:t>
              </a:r>
              <a:endParaRPr lang="ru-RU" dirty="0"/>
            </a:p>
          </p:txBody>
        </p:sp>
        <p:cxnSp>
          <p:nvCxnSpPr>
            <p:cNvPr id="8" name="Shape 7"/>
            <p:cNvCxnSpPr>
              <a:stCxn id="4" idx="7"/>
              <a:endCxn id="5" idx="1"/>
            </p:cNvCxnSpPr>
            <p:nvPr/>
          </p:nvCxnSpPr>
          <p:spPr>
            <a:xfrm rot="5400000" flipH="1" flipV="1">
              <a:off x="3380232" y="3504775"/>
              <a:ext cx="12700" cy="2859564"/>
            </a:xfrm>
            <a:prstGeom prst="curvedConnector3">
              <a:avLst>
                <a:gd name="adj1" fmla="val 2029197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290433" y="5589517"/>
            <a:ext cx="3199134" cy="198759"/>
            <a:chOff x="1780531" y="4905449"/>
            <a:chExt cx="3199134" cy="198759"/>
          </a:xfrm>
        </p:grpSpPr>
        <p:sp>
          <p:nvSpPr>
            <p:cNvPr id="11" name="Овал 3"/>
            <p:cNvSpPr/>
            <p:nvPr/>
          </p:nvSpPr>
          <p:spPr>
            <a:xfrm>
              <a:off x="1780531" y="4905449"/>
              <a:ext cx="199072" cy="198759"/>
            </a:xfrm>
            <a:prstGeom prst="ellipse">
              <a:avLst/>
            </a:pr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a</a:t>
              </a:r>
              <a:endParaRPr lang="ru-RU" dirty="0"/>
            </a:p>
          </p:txBody>
        </p:sp>
        <p:sp>
          <p:nvSpPr>
            <p:cNvPr id="12" name="Овал 4"/>
            <p:cNvSpPr/>
            <p:nvPr/>
          </p:nvSpPr>
          <p:spPr>
            <a:xfrm>
              <a:off x="4780906" y="4905449"/>
              <a:ext cx="198759" cy="198759"/>
            </a:xfrm>
            <a:prstGeom prst="ellipse">
              <a:avLst/>
            </a:pr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/>
                <a:t>b</a:t>
              </a:r>
              <a:endParaRPr lang="ru-RU" dirty="0"/>
            </a:p>
          </p:txBody>
        </p:sp>
        <p:cxnSp>
          <p:nvCxnSpPr>
            <p:cNvPr id="13" name="Shape 7"/>
            <p:cNvCxnSpPr>
              <a:stCxn id="11" idx="7"/>
              <a:endCxn id="12" idx="1"/>
            </p:cNvCxnSpPr>
            <p:nvPr/>
          </p:nvCxnSpPr>
          <p:spPr>
            <a:xfrm rot="5400000" flipH="1" flipV="1">
              <a:off x="3380232" y="3504775"/>
              <a:ext cx="12700" cy="2859564"/>
            </a:xfrm>
            <a:prstGeom prst="curvedConnector3">
              <a:avLst>
                <a:gd name="adj1" fmla="val 2029197"/>
              </a:avLst>
            </a:prstGeom>
            <a:ln w="1905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407368" y="2852936"/>
            <a:ext cx="10945216" cy="23986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42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Дуга и ребро </a:t>
            </a:r>
            <a:r>
              <a:rPr lang="ru-RU" dirty="0" smtClean="0"/>
              <a:t>графа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Дуга (</a:t>
            </a:r>
            <a:r>
              <a:rPr lang="ru-RU" dirty="0"/>
              <a:t>а, </a:t>
            </a:r>
            <a:r>
              <a:rPr lang="en-US" dirty="0"/>
              <a:t>b</a:t>
            </a:r>
            <a:r>
              <a:rPr lang="ru-RU" dirty="0" smtClean="0"/>
              <a:t>) </a:t>
            </a:r>
            <a:r>
              <a:rPr lang="ru-RU" u="dash" dirty="0" smtClean="0">
                <a:uFill>
                  <a:solidFill>
                    <a:schemeClr val="accent1"/>
                  </a:solidFill>
                </a:uFill>
              </a:rPr>
              <a:t>выходит</a:t>
            </a:r>
            <a:r>
              <a:rPr lang="ru-RU" dirty="0" smtClean="0"/>
              <a:t> </a:t>
            </a:r>
            <a:r>
              <a:rPr lang="ru-RU" dirty="0"/>
              <a:t>из вершины а и </a:t>
            </a:r>
            <a:r>
              <a:rPr lang="ru-RU" u="dash" dirty="0">
                <a:uFill>
                  <a:solidFill>
                    <a:schemeClr val="accent1"/>
                  </a:solidFill>
                </a:uFill>
              </a:rPr>
              <a:t>входит</a:t>
            </a:r>
            <a:r>
              <a:rPr lang="ru-RU" dirty="0"/>
              <a:t> в вершину </a:t>
            </a:r>
            <a:r>
              <a:rPr lang="en-US" dirty="0"/>
              <a:t>b</a:t>
            </a:r>
          </a:p>
          <a:p>
            <a:pPr lvl="2"/>
            <a:endParaRPr lang="ru-RU" dirty="0"/>
          </a:p>
          <a:p>
            <a:r>
              <a:rPr lang="ru-RU" dirty="0"/>
              <a:t>Вершина а </a:t>
            </a:r>
            <a:r>
              <a:rPr lang="ru-RU" u="dash" dirty="0">
                <a:uFill>
                  <a:solidFill>
                    <a:schemeClr val="accent1"/>
                  </a:solidFill>
                </a:uFill>
              </a:rPr>
              <a:t>предшествует</a:t>
            </a:r>
            <a:r>
              <a:rPr lang="ru-RU" dirty="0"/>
              <a:t> вершине </a:t>
            </a:r>
            <a:r>
              <a:rPr lang="en-US" dirty="0" smtClean="0"/>
              <a:t>b</a:t>
            </a:r>
            <a:endParaRPr lang="ru-RU" dirty="0" smtClean="0"/>
          </a:p>
          <a:p>
            <a:pPr lvl="2"/>
            <a:endParaRPr lang="ru-RU" dirty="0" smtClean="0"/>
          </a:p>
          <a:p>
            <a:r>
              <a:rPr lang="ru-RU" dirty="0" smtClean="0"/>
              <a:t>Вершина </a:t>
            </a:r>
            <a:r>
              <a:rPr lang="en-US" dirty="0"/>
              <a:t>b</a:t>
            </a:r>
            <a:r>
              <a:rPr lang="ru-RU" dirty="0"/>
              <a:t> </a:t>
            </a:r>
            <a:r>
              <a:rPr lang="ru-RU" u="dash" dirty="0">
                <a:uFill>
                  <a:solidFill>
                    <a:schemeClr val="accent1"/>
                  </a:solidFill>
                </a:uFill>
              </a:rPr>
              <a:t>следует</a:t>
            </a:r>
            <a:r>
              <a:rPr lang="ru-RU" dirty="0"/>
              <a:t> за вершиной </a:t>
            </a:r>
            <a:r>
              <a:rPr lang="en-US" dirty="0"/>
              <a:t>a</a:t>
            </a:r>
          </a:p>
          <a:p>
            <a:endParaRPr lang="ru-RU" dirty="0"/>
          </a:p>
          <a:p>
            <a:endParaRPr lang="ru-RU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Ребро (а, </a:t>
            </a:r>
            <a:r>
              <a:rPr lang="en-US" dirty="0"/>
              <a:t>b</a:t>
            </a:r>
            <a:r>
              <a:rPr lang="ru-RU" dirty="0"/>
              <a:t>) </a:t>
            </a:r>
            <a:r>
              <a:rPr lang="ru-RU" u="dash" dirty="0">
                <a:uFill>
                  <a:solidFill>
                    <a:schemeClr val="accent1"/>
                  </a:solidFill>
                </a:uFill>
              </a:rPr>
              <a:t>инцидентно</a:t>
            </a:r>
            <a:r>
              <a:rPr lang="ru-RU" dirty="0"/>
              <a:t> вершинам а и </a:t>
            </a:r>
            <a:r>
              <a:rPr lang="en-US" dirty="0"/>
              <a:t>b</a:t>
            </a:r>
          </a:p>
          <a:p>
            <a:pPr lvl="2"/>
            <a:endParaRPr lang="ru-RU" dirty="0" smtClean="0"/>
          </a:p>
          <a:p>
            <a:r>
              <a:rPr lang="ru-RU" dirty="0" smtClean="0"/>
              <a:t>Вершина </a:t>
            </a:r>
            <a:r>
              <a:rPr lang="en-US" dirty="0"/>
              <a:t>b </a:t>
            </a:r>
            <a:r>
              <a:rPr lang="ru-RU" u="dash" dirty="0" err="1">
                <a:uFill>
                  <a:solidFill>
                    <a:schemeClr val="accent1"/>
                  </a:solidFill>
                </a:uFill>
              </a:rPr>
              <a:t>смежна</a:t>
            </a:r>
            <a:r>
              <a:rPr lang="ru-RU" dirty="0"/>
              <a:t> с вершиной </a:t>
            </a:r>
            <a:r>
              <a:rPr lang="en-US" dirty="0"/>
              <a:t>a</a:t>
            </a:r>
            <a:endParaRPr lang="ru-RU" dirty="0"/>
          </a:p>
          <a:p>
            <a:endParaRPr lang="ru-RU" dirty="0"/>
          </a:p>
        </p:txBody>
      </p:sp>
      <p:grpSp>
        <p:nvGrpSpPr>
          <p:cNvPr id="9" name="Group 8"/>
          <p:cNvGrpSpPr/>
          <p:nvPr/>
        </p:nvGrpSpPr>
        <p:grpSpPr>
          <a:xfrm>
            <a:off x="1702433" y="5589516"/>
            <a:ext cx="3199134" cy="198759"/>
            <a:chOff x="1780531" y="4905449"/>
            <a:chExt cx="3199134" cy="198759"/>
          </a:xfrm>
        </p:grpSpPr>
        <p:sp>
          <p:nvSpPr>
            <p:cNvPr id="4" name="Овал 3"/>
            <p:cNvSpPr/>
            <p:nvPr/>
          </p:nvSpPr>
          <p:spPr>
            <a:xfrm>
              <a:off x="1780531" y="4905449"/>
              <a:ext cx="199072" cy="198759"/>
            </a:xfrm>
            <a:prstGeom prst="ellipse">
              <a:avLst/>
            </a:pr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a</a:t>
              </a:r>
              <a:endParaRPr lang="ru-RU" dirty="0"/>
            </a:p>
          </p:txBody>
        </p:sp>
        <p:sp>
          <p:nvSpPr>
            <p:cNvPr id="5" name="Овал 4"/>
            <p:cNvSpPr/>
            <p:nvPr/>
          </p:nvSpPr>
          <p:spPr>
            <a:xfrm>
              <a:off x="4780906" y="4905449"/>
              <a:ext cx="198759" cy="198759"/>
            </a:xfrm>
            <a:prstGeom prst="ellipse">
              <a:avLst/>
            </a:pr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/>
                <a:t>b</a:t>
              </a:r>
              <a:endParaRPr lang="ru-RU" dirty="0"/>
            </a:p>
          </p:txBody>
        </p:sp>
        <p:cxnSp>
          <p:nvCxnSpPr>
            <p:cNvPr id="8" name="Shape 7"/>
            <p:cNvCxnSpPr>
              <a:stCxn id="4" idx="7"/>
              <a:endCxn id="5" idx="1"/>
            </p:cNvCxnSpPr>
            <p:nvPr/>
          </p:nvCxnSpPr>
          <p:spPr>
            <a:xfrm rot="5400000" flipH="1" flipV="1">
              <a:off x="3380232" y="3504775"/>
              <a:ext cx="12700" cy="2859564"/>
            </a:xfrm>
            <a:prstGeom prst="curvedConnector3">
              <a:avLst>
                <a:gd name="adj1" fmla="val 2029197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290433" y="5589517"/>
            <a:ext cx="3199134" cy="198759"/>
            <a:chOff x="1780531" y="4905449"/>
            <a:chExt cx="3199134" cy="198759"/>
          </a:xfrm>
        </p:grpSpPr>
        <p:sp>
          <p:nvSpPr>
            <p:cNvPr id="11" name="Овал 3"/>
            <p:cNvSpPr/>
            <p:nvPr/>
          </p:nvSpPr>
          <p:spPr>
            <a:xfrm>
              <a:off x="1780531" y="4905449"/>
              <a:ext cx="199072" cy="198759"/>
            </a:xfrm>
            <a:prstGeom prst="ellipse">
              <a:avLst/>
            </a:pr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a</a:t>
              </a:r>
              <a:endParaRPr lang="ru-RU" dirty="0"/>
            </a:p>
          </p:txBody>
        </p:sp>
        <p:sp>
          <p:nvSpPr>
            <p:cNvPr id="12" name="Овал 4"/>
            <p:cNvSpPr/>
            <p:nvPr/>
          </p:nvSpPr>
          <p:spPr>
            <a:xfrm>
              <a:off x="4780906" y="4905449"/>
              <a:ext cx="198759" cy="198759"/>
            </a:xfrm>
            <a:prstGeom prst="ellipse">
              <a:avLst/>
            </a:pr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/>
                <a:t>b</a:t>
              </a:r>
              <a:endParaRPr lang="ru-RU" dirty="0"/>
            </a:p>
          </p:txBody>
        </p:sp>
        <p:cxnSp>
          <p:nvCxnSpPr>
            <p:cNvPr id="13" name="Shape 7"/>
            <p:cNvCxnSpPr>
              <a:stCxn id="11" idx="7"/>
              <a:endCxn id="12" idx="1"/>
            </p:cNvCxnSpPr>
            <p:nvPr/>
          </p:nvCxnSpPr>
          <p:spPr>
            <a:xfrm rot="5400000" flipH="1" flipV="1">
              <a:off x="3380232" y="3504775"/>
              <a:ext cx="12700" cy="2859564"/>
            </a:xfrm>
            <a:prstGeom prst="curvedConnector3">
              <a:avLst>
                <a:gd name="adj1" fmla="val 2029197"/>
              </a:avLst>
            </a:prstGeom>
            <a:ln w="1905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172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Матрица </a:t>
            </a:r>
            <a:r>
              <a:rPr lang="ru-RU" dirty="0" smtClean="0"/>
              <a:t>смежности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sz="3000" dirty="0"/>
              <a:t>Пусть </a:t>
            </a:r>
            <a:r>
              <a:rPr lang="en-US" sz="3000" dirty="0" smtClean="0"/>
              <a:t>G</a:t>
            </a:r>
            <a:r>
              <a:rPr lang="ru-RU" sz="3000" dirty="0" smtClean="0"/>
              <a:t> </a:t>
            </a:r>
            <a:r>
              <a:rPr lang="en-US" sz="3000" dirty="0"/>
              <a:t>= (V</a:t>
            </a:r>
            <a:r>
              <a:rPr lang="en-US" sz="3000" dirty="0" smtClean="0"/>
              <a:t>, E)</a:t>
            </a:r>
            <a:r>
              <a:rPr lang="ru-RU" sz="3000" dirty="0" smtClean="0"/>
              <a:t> – граф</a:t>
            </a:r>
            <a:endParaRPr lang="en-US" sz="3000" dirty="0" smtClean="0"/>
          </a:p>
          <a:p>
            <a:pPr>
              <a:lnSpc>
                <a:spcPct val="80000"/>
              </a:lnSpc>
            </a:pPr>
            <a:r>
              <a:rPr lang="en-US" sz="3000" dirty="0" smtClean="0"/>
              <a:t>V = {1, 2, …, N}</a:t>
            </a:r>
          </a:p>
          <a:p>
            <a:pPr>
              <a:lnSpc>
                <a:spcPct val="80000"/>
              </a:lnSpc>
            </a:pPr>
            <a:r>
              <a:rPr lang="en-US" sz="3000" dirty="0" smtClean="0"/>
              <a:t>M </a:t>
            </a:r>
            <a:r>
              <a:rPr lang="en-US" sz="3000" dirty="0"/>
              <a:t>= |E</a:t>
            </a:r>
            <a:r>
              <a:rPr lang="en-US" sz="3000" dirty="0" smtClean="0"/>
              <a:t>|</a:t>
            </a:r>
            <a:r>
              <a:rPr lang="ru-RU" sz="3000" dirty="0"/>
              <a:t> – </a:t>
            </a:r>
            <a:r>
              <a:rPr lang="ru-RU" sz="3000" dirty="0" smtClean="0"/>
              <a:t>число дуг (ребер)</a:t>
            </a:r>
            <a:endParaRPr lang="en-US" sz="3000" dirty="0"/>
          </a:p>
          <a:p>
            <a:pPr>
              <a:lnSpc>
                <a:spcPct val="80000"/>
              </a:lnSpc>
            </a:pPr>
            <a:endParaRPr lang="ru-RU" sz="3000" dirty="0" smtClean="0"/>
          </a:p>
          <a:p>
            <a:pPr>
              <a:lnSpc>
                <a:spcPct val="80000"/>
              </a:lnSpc>
            </a:pPr>
            <a:r>
              <a:rPr lang="ru-RU" sz="3000" dirty="0" smtClean="0"/>
              <a:t>Матрица смежности графа </a:t>
            </a:r>
            <a:r>
              <a:rPr lang="en-US" sz="3000" dirty="0" smtClean="0"/>
              <a:t>G</a:t>
            </a:r>
            <a:r>
              <a:rPr lang="ru-RU" sz="3000" dirty="0" smtClean="0"/>
              <a:t> </a:t>
            </a:r>
            <a:r>
              <a:rPr lang="ru-RU" sz="3000" dirty="0"/>
              <a:t>– </a:t>
            </a:r>
            <a:r>
              <a:rPr lang="ru-RU" sz="3000" dirty="0" smtClean="0"/>
              <a:t>это</a:t>
            </a:r>
            <a:r>
              <a:rPr lang="en-US" sz="3000" dirty="0"/>
              <a:t> </a:t>
            </a:r>
            <a:r>
              <a:rPr lang="ru-RU" sz="3000" dirty="0"/>
              <a:t>такая матрица </a:t>
            </a:r>
            <a:r>
              <a:rPr lang="en-US" sz="3000" dirty="0"/>
              <a:t>A</a:t>
            </a:r>
            <a:r>
              <a:rPr lang="ru-RU" sz="3000" dirty="0"/>
              <a:t> размера </a:t>
            </a:r>
            <a:r>
              <a:rPr lang="en-US" sz="3000" dirty="0" smtClean="0"/>
              <a:t>N</a:t>
            </a:r>
            <a:r>
              <a:rPr lang="ru-RU" sz="3000" dirty="0" smtClean="0"/>
              <a:t> </a:t>
            </a:r>
            <a:r>
              <a:rPr lang="en-US" sz="3000" dirty="0" smtClean="0"/>
              <a:t>×</a:t>
            </a:r>
            <a:r>
              <a:rPr lang="ru-RU" sz="3000" dirty="0" smtClean="0"/>
              <a:t> </a:t>
            </a:r>
            <a:r>
              <a:rPr lang="en-US" sz="3000" dirty="0" smtClean="0"/>
              <a:t>N</a:t>
            </a:r>
            <a:r>
              <a:rPr lang="ru-RU" sz="3000" dirty="0" smtClean="0"/>
              <a:t>, что </a:t>
            </a:r>
            <a:r>
              <a:rPr lang="en-US" sz="3000" dirty="0" err="1" smtClean="0"/>
              <a:t>A</a:t>
            </a:r>
            <a:r>
              <a:rPr lang="en-US" sz="3000" baseline="-25000" dirty="0" err="1" smtClean="0"/>
              <a:t>ij</a:t>
            </a:r>
            <a:r>
              <a:rPr lang="ru-RU" sz="3000" dirty="0" smtClean="0"/>
              <a:t> = </a:t>
            </a:r>
            <a:r>
              <a:rPr lang="en-US" sz="3000" dirty="0" smtClean="0"/>
              <a:t>1</a:t>
            </a:r>
            <a:r>
              <a:rPr lang="ru-RU" sz="3000" dirty="0" smtClean="0"/>
              <a:t> </a:t>
            </a:r>
            <a:r>
              <a:rPr lang="en-US" sz="3000" dirty="0" smtClean="0"/>
              <a:t>&lt;=&gt;</a:t>
            </a:r>
            <a:r>
              <a:rPr lang="ru-RU" sz="3000" dirty="0" smtClean="0"/>
              <a:t> (</a:t>
            </a:r>
            <a:r>
              <a:rPr lang="en-US" sz="3000" dirty="0" smtClean="0"/>
              <a:t>i, j</a:t>
            </a:r>
            <a:r>
              <a:rPr lang="ru-RU" sz="3000" dirty="0" smtClean="0"/>
              <a:t>)</a:t>
            </a:r>
            <a:r>
              <a:rPr lang="en-US" sz="3000" dirty="0" smtClean="0"/>
              <a:t> </a:t>
            </a:r>
            <a:r>
              <a:rPr lang="en-US" sz="3000" dirty="0" smtClean="0">
                <a:sym typeface="Symbol" panose="05050102010706020507" pitchFamily="18" charset="2"/>
              </a:rPr>
              <a:t> E</a:t>
            </a:r>
            <a:r>
              <a:rPr lang="ru-RU" sz="3000" dirty="0" smtClean="0">
                <a:sym typeface="Symbol" panose="05050102010706020507" pitchFamily="18" charset="2"/>
              </a:rPr>
              <a:t> и </a:t>
            </a:r>
            <a:r>
              <a:rPr lang="en-US" sz="3000" dirty="0" err="1"/>
              <a:t>A</a:t>
            </a:r>
            <a:r>
              <a:rPr lang="en-US" sz="3000" baseline="-25000" dirty="0" err="1"/>
              <a:t>ij</a:t>
            </a:r>
            <a:r>
              <a:rPr lang="ru-RU" sz="3000" dirty="0"/>
              <a:t> = </a:t>
            </a:r>
            <a:r>
              <a:rPr lang="ru-RU" sz="3000" dirty="0" smtClean="0"/>
              <a:t>0 </a:t>
            </a:r>
            <a:r>
              <a:rPr lang="en-US" sz="3000" dirty="0"/>
              <a:t>&lt;=&gt;</a:t>
            </a:r>
            <a:r>
              <a:rPr lang="ru-RU" sz="3000" dirty="0"/>
              <a:t> (</a:t>
            </a:r>
            <a:r>
              <a:rPr lang="en-US" sz="3000" dirty="0"/>
              <a:t>i, j</a:t>
            </a:r>
            <a:r>
              <a:rPr lang="ru-RU" sz="3000" dirty="0"/>
              <a:t>)</a:t>
            </a:r>
            <a:r>
              <a:rPr lang="en-US" sz="3000" dirty="0"/>
              <a:t> </a:t>
            </a:r>
            <a:r>
              <a:rPr lang="en-US" sz="3000" dirty="0" smtClean="0">
                <a:sym typeface="Symbol" panose="05050102010706020507" pitchFamily="18" charset="2"/>
              </a:rPr>
              <a:t> </a:t>
            </a:r>
            <a:r>
              <a:rPr lang="en-US" sz="3000" dirty="0">
                <a:sym typeface="Symbol" panose="05050102010706020507" pitchFamily="18" charset="2"/>
              </a:rPr>
              <a:t>E</a:t>
            </a:r>
            <a:endParaRPr lang="en-US" sz="3000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20" name="Group 19"/>
          <p:cNvGrpSpPr/>
          <p:nvPr/>
        </p:nvGrpSpPr>
        <p:grpSpPr>
          <a:xfrm>
            <a:off x="6384032" y="1998637"/>
            <a:ext cx="2571749" cy="1514475"/>
            <a:chOff x="3024189" y="3957638"/>
            <a:chExt cx="2571749" cy="1514475"/>
          </a:xfrm>
        </p:grpSpPr>
        <p:sp>
          <p:nvSpPr>
            <p:cNvPr id="4" name="Овал 3"/>
            <p:cNvSpPr/>
            <p:nvPr/>
          </p:nvSpPr>
          <p:spPr>
            <a:xfrm>
              <a:off x="3024189" y="4457700"/>
              <a:ext cx="357187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4167189" y="5100639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4095750" y="39576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5238750" y="45291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3024189" y="4457700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Calibri" pitchFamily="34" charset="0"/>
                </a:rPr>
                <a:t>1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5238751" y="452913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3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4095751" y="395763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2</a:t>
              </a:r>
              <a:endParaRPr lang="ru-RU" sz="2000">
                <a:latin typeface="Calibri" pitchFamily="34" charset="0"/>
              </a:endParaRPr>
            </a:p>
          </p:txBody>
        </p:sp>
        <p:cxnSp>
          <p:nvCxnSpPr>
            <p:cNvPr id="12" name="Shape 11"/>
            <p:cNvCxnSpPr>
              <a:stCxn id="8" idx="0"/>
              <a:endCxn id="10" idx="1"/>
            </p:cNvCxnSpPr>
            <p:nvPr/>
          </p:nvCxnSpPr>
          <p:spPr>
            <a:xfrm rot="5400000" flipH="1" flipV="1">
              <a:off x="3488532" y="3850482"/>
              <a:ext cx="300037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hape 12"/>
            <p:cNvCxnSpPr>
              <a:stCxn id="9" idx="2"/>
            </p:cNvCxnSpPr>
            <p:nvPr/>
          </p:nvCxnSpPr>
          <p:spPr>
            <a:xfrm rot="5400000">
              <a:off x="4764882" y="4688682"/>
              <a:ext cx="390525" cy="871538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hape 24"/>
            <p:cNvCxnSpPr>
              <a:stCxn id="10" idx="2"/>
            </p:cNvCxnSpPr>
            <p:nvPr/>
          </p:nvCxnSpPr>
          <p:spPr>
            <a:xfrm rot="5400000">
              <a:off x="3838576" y="4757738"/>
              <a:ext cx="814387" cy="14288"/>
            </a:xfrm>
            <a:prstGeom prst="curvedConnector3">
              <a:avLst>
                <a:gd name="adj1" fmla="val 50000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4"/>
            <p:cNvCxnSpPr>
              <a:endCxn id="9" idx="1"/>
            </p:cNvCxnSpPr>
            <p:nvPr/>
          </p:nvCxnSpPr>
          <p:spPr>
            <a:xfrm rot="5400000" flipH="1" flipV="1">
              <a:off x="4595813" y="4457701"/>
              <a:ext cx="371475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hape 15"/>
            <p:cNvCxnSpPr>
              <a:endCxn id="8" idx="2"/>
            </p:cNvCxnSpPr>
            <p:nvPr/>
          </p:nvCxnSpPr>
          <p:spPr>
            <a:xfrm rot="10800000">
              <a:off x="3181352" y="4857750"/>
              <a:ext cx="985836" cy="40005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hape 16"/>
            <p:cNvCxnSpPr>
              <a:stCxn id="6" idx="6"/>
              <a:endCxn id="9" idx="0"/>
            </p:cNvCxnSpPr>
            <p:nvPr/>
          </p:nvCxnSpPr>
          <p:spPr>
            <a:xfrm>
              <a:off x="4452939" y="4135438"/>
              <a:ext cx="942975" cy="3937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>
              <a:spLocks noChangeArrowheads="1"/>
            </p:cNvSpPr>
            <p:nvPr/>
          </p:nvSpPr>
          <p:spPr bwMode="auto">
            <a:xfrm>
              <a:off x="4181476" y="5072063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Calibri" pitchFamily="34" charset="0"/>
                </a:rPr>
                <a:t>4</a:t>
              </a:r>
              <a:endParaRPr lang="ru-RU" sz="2000" dirty="0">
                <a:latin typeface="Calibri" pitchFamily="34" charset="0"/>
              </a:endParaRPr>
            </a:p>
          </p:txBody>
        </p:sp>
      </p:grpSp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961730"/>
              </p:ext>
            </p:extLst>
          </p:nvPr>
        </p:nvGraphicFramePr>
        <p:xfrm>
          <a:off x="8803229" y="3590132"/>
          <a:ext cx="2786062" cy="2557463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5254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08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9053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00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407368" y="1600201"/>
            <a:ext cx="11305256" cy="4781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49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Матрица </a:t>
            </a:r>
            <a:r>
              <a:rPr lang="ru-RU" dirty="0" smtClean="0"/>
              <a:t>смежности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sz="3000" dirty="0"/>
              <a:t>Пусть </a:t>
            </a:r>
            <a:r>
              <a:rPr lang="en-US" sz="3000" dirty="0" smtClean="0"/>
              <a:t>G</a:t>
            </a:r>
            <a:r>
              <a:rPr lang="ru-RU" sz="3000" dirty="0" smtClean="0"/>
              <a:t> </a:t>
            </a:r>
            <a:r>
              <a:rPr lang="en-US" sz="3000" dirty="0"/>
              <a:t>= (V</a:t>
            </a:r>
            <a:r>
              <a:rPr lang="en-US" sz="3000" dirty="0" smtClean="0"/>
              <a:t>, E)</a:t>
            </a:r>
            <a:r>
              <a:rPr lang="ru-RU" sz="3000" dirty="0" smtClean="0"/>
              <a:t> – граф</a:t>
            </a:r>
            <a:endParaRPr lang="en-US" sz="3000" dirty="0" smtClean="0"/>
          </a:p>
          <a:p>
            <a:pPr>
              <a:lnSpc>
                <a:spcPct val="80000"/>
              </a:lnSpc>
            </a:pPr>
            <a:r>
              <a:rPr lang="en-US" sz="3000" dirty="0" smtClean="0"/>
              <a:t>V = {1, 2, …, N}</a:t>
            </a:r>
          </a:p>
          <a:p>
            <a:pPr>
              <a:lnSpc>
                <a:spcPct val="80000"/>
              </a:lnSpc>
            </a:pPr>
            <a:endParaRPr lang="ru-RU" sz="3000" dirty="0" smtClean="0"/>
          </a:p>
          <a:p>
            <a:pPr>
              <a:lnSpc>
                <a:spcPct val="80000"/>
              </a:lnSpc>
            </a:pPr>
            <a:r>
              <a:rPr lang="ru-RU" sz="3000" dirty="0" smtClean="0">
                <a:solidFill>
                  <a:schemeClr val="bg1"/>
                </a:solidFill>
              </a:rPr>
              <a:t>Матрица смежности графа </a:t>
            </a:r>
            <a:r>
              <a:rPr lang="en-US" sz="3000" dirty="0" smtClean="0">
                <a:solidFill>
                  <a:schemeClr val="bg1"/>
                </a:solidFill>
              </a:rPr>
              <a:t>G</a:t>
            </a:r>
            <a:r>
              <a:rPr lang="ru-RU" sz="3000" dirty="0" smtClean="0">
                <a:solidFill>
                  <a:schemeClr val="bg1"/>
                </a:solidFill>
              </a:rPr>
              <a:t> </a:t>
            </a:r>
            <a:r>
              <a:rPr lang="ru-RU" sz="3000" dirty="0">
                <a:solidFill>
                  <a:schemeClr val="bg1"/>
                </a:solidFill>
              </a:rPr>
              <a:t>– </a:t>
            </a:r>
            <a:r>
              <a:rPr lang="ru-RU" sz="3000" dirty="0" smtClean="0">
                <a:solidFill>
                  <a:schemeClr val="bg1"/>
                </a:solidFill>
              </a:rPr>
              <a:t>это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ru-RU" sz="3000" dirty="0">
                <a:solidFill>
                  <a:schemeClr val="bg1"/>
                </a:solidFill>
              </a:rPr>
              <a:t>такая матрица </a:t>
            </a:r>
            <a:r>
              <a:rPr lang="en-US" sz="3000" dirty="0">
                <a:solidFill>
                  <a:schemeClr val="bg1"/>
                </a:solidFill>
              </a:rPr>
              <a:t>A</a:t>
            </a:r>
            <a:r>
              <a:rPr lang="ru-RU" sz="3000" dirty="0">
                <a:solidFill>
                  <a:schemeClr val="bg1"/>
                </a:solidFill>
              </a:rPr>
              <a:t> размера </a:t>
            </a:r>
            <a:r>
              <a:rPr lang="en-US" sz="3000" dirty="0" smtClean="0">
                <a:solidFill>
                  <a:schemeClr val="bg1"/>
                </a:solidFill>
              </a:rPr>
              <a:t>N</a:t>
            </a:r>
            <a:r>
              <a:rPr lang="ru-RU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smtClean="0">
                <a:solidFill>
                  <a:schemeClr val="bg1"/>
                </a:solidFill>
              </a:rPr>
              <a:t>×</a:t>
            </a:r>
            <a:r>
              <a:rPr lang="ru-RU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smtClean="0">
                <a:solidFill>
                  <a:schemeClr val="bg1"/>
                </a:solidFill>
              </a:rPr>
              <a:t>N</a:t>
            </a:r>
            <a:r>
              <a:rPr lang="ru-RU" sz="3000" dirty="0" smtClean="0">
                <a:solidFill>
                  <a:schemeClr val="bg1"/>
                </a:solidFill>
              </a:rPr>
              <a:t>, что </a:t>
            </a:r>
            <a:r>
              <a:rPr lang="en-US" sz="3000" dirty="0" err="1" smtClean="0">
                <a:solidFill>
                  <a:schemeClr val="bg1"/>
                </a:solidFill>
              </a:rPr>
              <a:t>A</a:t>
            </a:r>
            <a:r>
              <a:rPr lang="en-US" sz="3000" baseline="-25000" dirty="0" err="1" smtClean="0">
                <a:solidFill>
                  <a:schemeClr val="bg1"/>
                </a:solidFill>
              </a:rPr>
              <a:t>ij</a:t>
            </a:r>
            <a:r>
              <a:rPr lang="ru-RU" sz="3000" dirty="0" smtClean="0">
                <a:solidFill>
                  <a:schemeClr val="bg1"/>
                </a:solidFill>
              </a:rPr>
              <a:t> = </a:t>
            </a:r>
            <a:r>
              <a:rPr lang="en-US" sz="3000" dirty="0" smtClean="0">
                <a:solidFill>
                  <a:schemeClr val="bg1"/>
                </a:solidFill>
              </a:rPr>
              <a:t>1</a:t>
            </a:r>
            <a:r>
              <a:rPr lang="ru-RU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smtClean="0">
                <a:solidFill>
                  <a:schemeClr val="bg1"/>
                </a:solidFill>
              </a:rPr>
              <a:t>&lt;=&gt;</a:t>
            </a:r>
            <a:r>
              <a:rPr lang="ru-RU" sz="3000" dirty="0" smtClean="0">
                <a:solidFill>
                  <a:schemeClr val="bg1"/>
                </a:solidFill>
              </a:rPr>
              <a:t> (</a:t>
            </a:r>
            <a:r>
              <a:rPr lang="en-US" sz="3000" dirty="0" smtClean="0">
                <a:solidFill>
                  <a:schemeClr val="bg1"/>
                </a:solidFill>
              </a:rPr>
              <a:t>i, j</a:t>
            </a:r>
            <a:r>
              <a:rPr lang="ru-RU" sz="3000" dirty="0" smtClean="0">
                <a:solidFill>
                  <a:schemeClr val="bg1"/>
                </a:solidFill>
              </a:rPr>
              <a:t>)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smtClean="0">
                <a:solidFill>
                  <a:schemeClr val="bg1"/>
                </a:solidFill>
                <a:sym typeface="Symbol" panose="05050102010706020507" pitchFamily="18" charset="2"/>
              </a:rPr>
              <a:t> E</a:t>
            </a:r>
            <a:r>
              <a:rPr lang="ru-RU" sz="3000" dirty="0" smtClean="0">
                <a:solidFill>
                  <a:schemeClr val="bg1"/>
                </a:solidFill>
                <a:sym typeface="Symbol" panose="05050102010706020507" pitchFamily="18" charset="2"/>
              </a:rPr>
              <a:t> и </a:t>
            </a:r>
            <a:r>
              <a:rPr lang="en-US" sz="3000" dirty="0" err="1">
                <a:solidFill>
                  <a:schemeClr val="bg1"/>
                </a:solidFill>
              </a:rPr>
              <a:t>A</a:t>
            </a:r>
            <a:r>
              <a:rPr lang="en-US" sz="3000" baseline="-25000" dirty="0" err="1">
                <a:solidFill>
                  <a:schemeClr val="bg1"/>
                </a:solidFill>
              </a:rPr>
              <a:t>ij</a:t>
            </a:r>
            <a:r>
              <a:rPr lang="ru-RU" sz="3000" dirty="0">
                <a:solidFill>
                  <a:schemeClr val="bg1"/>
                </a:solidFill>
              </a:rPr>
              <a:t> = </a:t>
            </a:r>
            <a:r>
              <a:rPr lang="ru-RU" sz="3000" dirty="0" smtClean="0">
                <a:solidFill>
                  <a:schemeClr val="bg1"/>
                </a:solidFill>
              </a:rPr>
              <a:t>0 </a:t>
            </a:r>
            <a:r>
              <a:rPr lang="en-US" sz="3000" dirty="0">
                <a:solidFill>
                  <a:schemeClr val="bg1"/>
                </a:solidFill>
              </a:rPr>
              <a:t>&lt;=&gt;</a:t>
            </a:r>
            <a:r>
              <a:rPr lang="ru-RU" sz="3000" dirty="0">
                <a:solidFill>
                  <a:schemeClr val="bg1"/>
                </a:solidFill>
              </a:rPr>
              <a:t> (</a:t>
            </a:r>
            <a:r>
              <a:rPr lang="en-US" sz="3000" dirty="0">
                <a:solidFill>
                  <a:schemeClr val="bg1"/>
                </a:solidFill>
              </a:rPr>
              <a:t>i, j</a:t>
            </a:r>
            <a:r>
              <a:rPr lang="ru-RU" sz="3000" dirty="0">
                <a:solidFill>
                  <a:schemeClr val="bg1"/>
                </a:solidFill>
              </a:rPr>
              <a:t>)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smtClean="0">
                <a:solidFill>
                  <a:schemeClr val="bg1"/>
                </a:solidFill>
                <a:sym typeface="Symbol" panose="05050102010706020507" pitchFamily="18" charset="2"/>
              </a:rPr>
              <a:t> </a:t>
            </a:r>
            <a:r>
              <a:rPr lang="en-US" sz="3000" dirty="0">
                <a:solidFill>
                  <a:schemeClr val="bg1"/>
                </a:solidFill>
                <a:sym typeface="Symbol" panose="05050102010706020507" pitchFamily="18" charset="2"/>
              </a:rPr>
              <a:t>E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20" name="Group 19"/>
          <p:cNvGrpSpPr/>
          <p:nvPr/>
        </p:nvGrpSpPr>
        <p:grpSpPr>
          <a:xfrm>
            <a:off x="6384032" y="1998637"/>
            <a:ext cx="2571749" cy="1514475"/>
            <a:chOff x="3024189" y="3957638"/>
            <a:chExt cx="2571749" cy="1514475"/>
          </a:xfrm>
        </p:grpSpPr>
        <p:sp>
          <p:nvSpPr>
            <p:cNvPr id="4" name="Овал 3"/>
            <p:cNvSpPr/>
            <p:nvPr/>
          </p:nvSpPr>
          <p:spPr>
            <a:xfrm>
              <a:off x="3024189" y="4457700"/>
              <a:ext cx="357187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4167189" y="5100639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4095750" y="39576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5238750" y="45291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3024189" y="4457700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Calibri" pitchFamily="34" charset="0"/>
                </a:rPr>
                <a:t>1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5238751" y="452913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3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4095751" y="395763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2</a:t>
              </a:r>
              <a:endParaRPr lang="ru-RU" sz="2000">
                <a:latin typeface="Calibri" pitchFamily="34" charset="0"/>
              </a:endParaRPr>
            </a:p>
          </p:txBody>
        </p:sp>
        <p:cxnSp>
          <p:nvCxnSpPr>
            <p:cNvPr id="12" name="Shape 11"/>
            <p:cNvCxnSpPr>
              <a:stCxn id="8" idx="0"/>
              <a:endCxn id="10" idx="1"/>
            </p:cNvCxnSpPr>
            <p:nvPr/>
          </p:nvCxnSpPr>
          <p:spPr>
            <a:xfrm rot="5400000" flipH="1" flipV="1">
              <a:off x="3488532" y="3850482"/>
              <a:ext cx="300037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hape 12"/>
            <p:cNvCxnSpPr>
              <a:stCxn id="9" idx="2"/>
            </p:cNvCxnSpPr>
            <p:nvPr/>
          </p:nvCxnSpPr>
          <p:spPr>
            <a:xfrm rot="5400000">
              <a:off x="4764882" y="4688682"/>
              <a:ext cx="390525" cy="871538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hape 24"/>
            <p:cNvCxnSpPr>
              <a:stCxn id="10" idx="2"/>
            </p:cNvCxnSpPr>
            <p:nvPr/>
          </p:nvCxnSpPr>
          <p:spPr>
            <a:xfrm rot="5400000">
              <a:off x="3838576" y="4757738"/>
              <a:ext cx="814387" cy="14288"/>
            </a:xfrm>
            <a:prstGeom prst="curvedConnector3">
              <a:avLst>
                <a:gd name="adj1" fmla="val 50000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4"/>
            <p:cNvCxnSpPr>
              <a:endCxn id="9" idx="1"/>
            </p:cNvCxnSpPr>
            <p:nvPr/>
          </p:nvCxnSpPr>
          <p:spPr>
            <a:xfrm rot="5400000" flipH="1" flipV="1">
              <a:off x="4595813" y="4457701"/>
              <a:ext cx="371475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hape 15"/>
            <p:cNvCxnSpPr>
              <a:endCxn id="8" idx="2"/>
            </p:cNvCxnSpPr>
            <p:nvPr/>
          </p:nvCxnSpPr>
          <p:spPr>
            <a:xfrm rot="10800000">
              <a:off x="3181352" y="4857750"/>
              <a:ext cx="985836" cy="40005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hape 16"/>
            <p:cNvCxnSpPr>
              <a:stCxn id="6" idx="6"/>
              <a:endCxn id="9" idx="0"/>
            </p:cNvCxnSpPr>
            <p:nvPr/>
          </p:nvCxnSpPr>
          <p:spPr>
            <a:xfrm>
              <a:off x="4452939" y="4135438"/>
              <a:ext cx="942975" cy="3937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>
              <a:spLocks noChangeArrowheads="1"/>
            </p:cNvSpPr>
            <p:nvPr/>
          </p:nvSpPr>
          <p:spPr bwMode="auto">
            <a:xfrm>
              <a:off x="4181476" y="5072063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Calibri" pitchFamily="34" charset="0"/>
                </a:rPr>
                <a:t>4</a:t>
              </a:r>
              <a:endParaRPr lang="ru-RU" sz="2000" dirty="0">
                <a:latin typeface="Calibri" pitchFamily="34" charset="0"/>
              </a:endParaRPr>
            </a:p>
          </p:txBody>
        </p:sp>
      </p:grpSp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961730"/>
              </p:ext>
            </p:extLst>
          </p:nvPr>
        </p:nvGraphicFramePr>
        <p:xfrm>
          <a:off x="8803229" y="3590132"/>
          <a:ext cx="2786062" cy="2557463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5254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08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9053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00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5994400" y="1600201"/>
            <a:ext cx="5718224" cy="4781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10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Матрица </a:t>
            </a:r>
            <a:r>
              <a:rPr lang="ru-RU" dirty="0" smtClean="0"/>
              <a:t>смежности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sz="3000" dirty="0"/>
              <a:t>Пусть </a:t>
            </a:r>
            <a:r>
              <a:rPr lang="en-US" sz="3000" dirty="0" smtClean="0"/>
              <a:t>G</a:t>
            </a:r>
            <a:r>
              <a:rPr lang="ru-RU" sz="3000" dirty="0" smtClean="0"/>
              <a:t> </a:t>
            </a:r>
            <a:r>
              <a:rPr lang="en-US" sz="3000" dirty="0"/>
              <a:t>= (V</a:t>
            </a:r>
            <a:r>
              <a:rPr lang="en-US" sz="3000" dirty="0" smtClean="0"/>
              <a:t>, E)</a:t>
            </a:r>
            <a:r>
              <a:rPr lang="ru-RU" sz="3000" dirty="0" smtClean="0"/>
              <a:t> – граф</a:t>
            </a:r>
            <a:endParaRPr lang="en-US" sz="3000" dirty="0" smtClean="0"/>
          </a:p>
          <a:p>
            <a:pPr>
              <a:lnSpc>
                <a:spcPct val="80000"/>
              </a:lnSpc>
            </a:pPr>
            <a:r>
              <a:rPr lang="en-US" sz="3000" dirty="0" smtClean="0"/>
              <a:t>V = {1, 2, …, N}</a:t>
            </a:r>
          </a:p>
          <a:p>
            <a:pPr>
              <a:lnSpc>
                <a:spcPct val="80000"/>
              </a:lnSpc>
            </a:pPr>
            <a:endParaRPr lang="ru-RU" sz="3000" dirty="0" smtClean="0"/>
          </a:p>
          <a:p>
            <a:pPr>
              <a:lnSpc>
                <a:spcPct val="80000"/>
              </a:lnSpc>
            </a:pPr>
            <a:r>
              <a:rPr lang="ru-RU" sz="3000" dirty="0" smtClean="0"/>
              <a:t>Матрица смежности графа </a:t>
            </a:r>
            <a:r>
              <a:rPr lang="en-US" sz="3000" dirty="0" smtClean="0"/>
              <a:t>G</a:t>
            </a:r>
            <a:r>
              <a:rPr lang="ru-RU" sz="3000" dirty="0" smtClean="0"/>
              <a:t> </a:t>
            </a:r>
            <a:r>
              <a:rPr lang="ru-RU" sz="3000" dirty="0"/>
              <a:t>– </a:t>
            </a:r>
            <a:r>
              <a:rPr lang="ru-RU" sz="3000" dirty="0" smtClean="0"/>
              <a:t>это</a:t>
            </a:r>
            <a:r>
              <a:rPr lang="en-US" sz="3000" dirty="0"/>
              <a:t> </a:t>
            </a:r>
            <a:r>
              <a:rPr lang="ru-RU" sz="3000" dirty="0"/>
              <a:t>такая матрица </a:t>
            </a:r>
            <a:r>
              <a:rPr lang="en-US" sz="3000" dirty="0"/>
              <a:t>A</a:t>
            </a:r>
            <a:r>
              <a:rPr lang="ru-RU" sz="3000" dirty="0"/>
              <a:t> размера </a:t>
            </a:r>
            <a:r>
              <a:rPr lang="en-US" sz="3000" dirty="0" smtClean="0"/>
              <a:t>N</a:t>
            </a:r>
            <a:r>
              <a:rPr lang="ru-RU" sz="3000" dirty="0" smtClean="0"/>
              <a:t> </a:t>
            </a:r>
            <a:r>
              <a:rPr lang="en-US" sz="3000" dirty="0" smtClean="0"/>
              <a:t>×</a:t>
            </a:r>
            <a:r>
              <a:rPr lang="ru-RU" sz="3000" dirty="0" smtClean="0"/>
              <a:t> </a:t>
            </a:r>
            <a:r>
              <a:rPr lang="en-US" sz="3000" dirty="0" smtClean="0"/>
              <a:t>N</a:t>
            </a:r>
            <a:r>
              <a:rPr lang="ru-RU" sz="3000" dirty="0" smtClean="0"/>
              <a:t>, что </a:t>
            </a:r>
            <a:r>
              <a:rPr lang="en-US" sz="3000" dirty="0" err="1" smtClean="0"/>
              <a:t>A</a:t>
            </a:r>
            <a:r>
              <a:rPr lang="en-US" sz="3000" baseline="-25000" dirty="0" err="1" smtClean="0"/>
              <a:t>ij</a:t>
            </a:r>
            <a:r>
              <a:rPr lang="ru-RU" sz="3000" dirty="0" smtClean="0"/>
              <a:t> = </a:t>
            </a:r>
            <a:r>
              <a:rPr lang="en-US" sz="3000" dirty="0" smtClean="0"/>
              <a:t>1</a:t>
            </a:r>
            <a:r>
              <a:rPr lang="ru-RU" sz="3000" dirty="0" smtClean="0"/>
              <a:t> </a:t>
            </a:r>
            <a:r>
              <a:rPr lang="en-US" sz="3000" dirty="0" smtClean="0"/>
              <a:t>&lt;=&gt;</a:t>
            </a:r>
            <a:r>
              <a:rPr lang="ru-RU" sz="3000" dirty="0" smtClean="0"/>
              <a:t> (</a:t>
            </a:r>
            <a:r>
              <a:rPr lang="en-US" sz="3000" dirty="0" smtClean="0"/>
              <a:t>i, j</a:t>
            </a:r>
            <a:r>
              <a:rPr lang="ru-RU" sz="3000" dirty="0" smtClean="0"/>
              <a:t>)</a:t>
            </a:r>
            <a:r>
              <a:rPr lang="en-US" sz="3000" dirty="0" smtClean="0"/>
              <a:t> </a:t>
            </a:r>
            <a:r>
              <a:rPr lang="en-US" sz="3000" dirty="0" smtClean="0">
                <a:sym typeface="Symbol" panose="05050102010706020507" pitchFamily="18" charset="2"/>
              </a:rPr>
              <a:t> E</a:t>
            </a:r>
            <a:r>
              <a:rPr lang="ru-RU" sz="3000" dirty="0" smtClean="0">
                <a:sym typeface="Symbol" panose="05050102010706020507" pitchFamily="18" charset="2"/>
              </a:rPr>
              <a:t> и </a:t>
            </a:r>
            <a:r>
              <a:rPr lang="en-US" sz="3000" dirty="0" err="1"/>
              <a:t>A</a:t>
            </a:r>
            <a:r>
              <a:rPr lang="en-US" sz="3000" baseline="-25000" dirty="0" err="1"/>
              <a:t>ij</a:t>
            </a:r>
            <a:r>
              <a:rPr lang="ru-RU" sz="3000" dirty="0"/>
              <a:t> = </a:t>
            </a:r>
            <a:r>
              <a:rPr lang="ru-RU" sz="3000" dirty="0" smtClean="0"/>
              <a:t>0 </a:t>
            </a:r>
            <a:r>
              <a:rPr lang="en-US" sz="3000" dirty="0"/>
              <a:t>&lt;=&gt;</a:t>
            </a:r>
            <a:r>
              <a:rPr lang="ru-RU" sz="3000" dirty="0"/>
              <a:t> (</a:t>
            </a:r>
            <a:r>
              <a:rPr lang="en-US" sz="3000" dirty="0"/>
              <a:t>i, j</a:t>
            </a:r>
            <a:r>
              <a:rPr lang="ru-RU" sz="3000" dirty="0"/>
              <a:t>)</a:t>
            </a:r>
            <a:r>
              <a:rPr lang="en-US" sz="3000" dirty="0"/>
              <a:t> </a:t>
            </a:r>
            <a:r>
              <a:rPr lang="en-US" sz="3000" dirty="0" smtClean="0">
                <a:sym typeface="Symbol" panose="05050102010706020507" pitchFamily="18" charset="2"/>
              </a:rPr>
              <a:t> </a:t>
            </a:r>
            <a:r>
              <a:rPr lang="en-US" sz="3000" dirty="0">
                <a:sym typeface="Symbol" panose="05050102010706020507" pitchFamily="18" charset="2"/>
              </a:rPr>
              <a:t>E</a:t>
            </a:r>
            <a:endParaRPr lang="en-US" sz="3000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20" name="Group 19"/>
          <p:cNvGrpSpPr/>
          <p:nvPr/>
        </p:nvGrpSpPr>
        <p:grpSpPr>
          <a:xfrm>
            <a:off x="6384032" y="1998637"/>
            <a:ext cx="2571749" cy="1514475"/>
            <a:chOff x="3024189" y="3957638"/>
            <a:chExt cx="2571749" cy="1514475"/>
          </a:xfrm>
        </p:grpSpPr>
        <p:sp>
          <p:nvSpPr>
            <p:cNvPr id="4" name="Овал 3"/>
            <p:cNvSpPr/>
            <p:nvPr/>
          </p:nvSpPr>
          <p:spPr>
            <a:xfrm>
              <a:off x="3024189" y="4457700"/>
              <a:ext cx="357187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4167189" y="5100639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4095750" y="39576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5238750" y="45291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3024189" y="4457700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Calibri" pitchFamily="34" charset="0"/>
                </a:rPr>
                <a:t>1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5238751" y="452913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3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4095751" y="395763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2</a:t>
              </a:r>
              <a:endParaRPr lang="ru-RU" sz="2000">
                <a:latin typeface="Calibri" pitchFamily="34" charset="0"/>
              </a:endParaRPr>
            </a:p>
          </p:txBody>
        </p:sp>
        <p:cxnSp>
          <p:nvCxnSpPr>
            <p:cNvPr id="12" name="Shape 11"/>
            <p:cNvCxnSpPr>
              <a:stCxn id="8" idx="0"/>
              <a:endCxn id="10" idx="1"/>
            </p:cNvCxnSpPr>
            <p:nvPr/>
          </p:nvCxnSpPr>
          <p:spPr>
            <a:xfrm rot="5400000" flipH="1" flipV="1">
              <a:off x="3488532" y="3850482"/>
              <a:ext cx="300037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hape 12"/>
            <p:cNvCxnSpPr>
              <a:stCxn id="9" idx="2"/>
            </p:cNvCxnSpPr>
            <p:nvPr/>
          </p:nvCxnSpPr>
          <p:spPr>
            <a:xfrm rot="5400000">
              <a:off x="4764882" y="4688682"/>
              <a:ext cx="390525" cy="871538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hape 24"/>
            <p:cNvCxnSpPr>
              <a:stCxn id="10" idx="2"/>
            </p:cNvCxnSpPr>
            <p:nvPr/>
          </p:nvCxnSpPr>
          <p:spPr>
            <a:xfrm rot="5400000">
              <a:off x="3838576" y="4757738"/>
              <a:ext cx="814387" cy="14288"/>
            </a:xfrm>
            <a:prstGeom prst="curvedConnector3">
              <a:avLst>
                <a:gd name="adj1" fmla="val 50000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4"/>
            <p:cNvCxnSpPr>
              <a:endCxn id="9" idx="1"/>
            </p:cNvCxnSpPr>
            <p:nvPr/>
          </p:nvCxnSpPr>
          <p:spPr>
            <a:xfrm rot="5400000" flipH="1" flipV="1">
              <a:off x="4595813" y="4457701"/>
              <a:ext cx="371475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hape 15"/>
            <p:cNvCxnSpPr>
              <a:endCxn id="8" idx="2"/>
            </p:cNvCxnSpPr>
            <p:nvPr/>
          </p:nvCxnSpPr>
          <p:spPr>
            <a:xfrm rot="10800000">
              <a:off x="3181352" y="4857750"/>
              <a:ext cx="985836" cy="40005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hape 16"/>
            <p:cNvCxnSpPr>
              <a:stCxn id="6" idx="6"/>
              <a:endCxn id="9" idx="0"/>
            </p:cNvCxnSpPr>
            <p:nvPr/>
          </p:nvCxnSpPr>
          <p:spPr>
            <a:xfrm>
              <a:off x="4452939" y="4135438"/>
              <a:ext cx="942975" cy="3937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>
              <a:spLocks noChangeArrowheads="1"/>
            </p:cNvSpPr>
            <p:nvPr/>
          </p:nvSpPr>
          <p:spPr bwMode="auto">
            <a:xfrm>
              <a:off x="4181476" y="5072063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Calibri" pitchFamily="34" charset="0"/>
                </a:rPr>
                <a:t>4</a:t>
              </a:r>
              <a:endParaRPr lang="ru-RU" sz="2000" dirty="0">
                <a:latin typeface="Calibri" pitchFamily="34" charset="0"/>
              </a:endParaRPr>
            </a:p>
          </p:txBody>
        </p:sp>
      </p:grpSp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961730"/>
              </p:ext>
            </p:extLst>
          </p:nvPr>
        </p:nvGraphicFramePr>
        <p:xfrm>
          <a:off x="8803229" y="3590132"/>
          <a:ext cx="2786062" cy="2557463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5254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08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9053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00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5994400" y="1600201"/>
            <a:ext cx="5718224" cy="4781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60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Матрица </a:t>
            </a:r>
            <a:r>
              <a:rPr lang="ru-RU" dirty="0" smtClean="0"/>
              <a:t>смежности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sz="3000" dirty="0"/>
              <a:t>Пусть </a:t>
            </a:r>
            <a:r>
              <a:rPr lang="en-US" sz="3000" dirty="0" smtClean="0"/>
              <a:t>G</a:t>
            </a:r>
            <a:r>
              <a:rPr lang="ru-RU" sz="3000" dirty="0" smtClean="0"/>
              <a:t> </a:t>
            </a:r>
            <a:r>
              <a:rPr lang="en-US" sz="3000" dirty="0"/>
              <a:t>= (V</a:t>
            </a:r>
            <a:r>
              <a:rPr lang="en-US" sz="3000" dirty="0" smtClean="0"/>
              <a:t>, E)</a:t>
            </a:r>
            <a:r>
              <a:rPr lang="ru-RU" sz="3000" dirty="0" smtClean="0"/>
              <a:t> – граф</a:t>
            </a:r>
            <a:endParaRPr lang="en-US" sz="3000" dirty="0" smtClean="0"/>
          </a:p>
          <a:p>
            <a:pPr>
              <a:lnSpc>
                <a:spcPct val="80000"/>
              </a:lnSpc>
            </a:pPr>
            <a:r>
              <a:rPr lang="en-US" sz="3000" dirty="0" smtClean="0"/>
              <a:t>V = {1, 2, …, N}</a:t>
            </a:r>
          </a:p>
          <a:p>
            <a:pPr>
              <a:lnSpc>
                <a:spcPct val="80000"/>
              </a:lnSpc>
            </a:pPr>
            <a:endParaRPr lang="ru-RU" sz="3000" dirty="0" smtClean="0"/>
          </a:p>
          <a:p>
            <a:pPr>
              <a:lnSpc>
                <a:spcPct val="80000"/>
              </a:lnSpc>
            </a:pPr>
            <a:r>
              <a:rPr lang="ru-RU" sz="3000" dirty="0" smtClean="0"/>
              <a:t>Матрица смежности графа </a:t>
            </a:r>
            <a:r>
              <a:rPr lang="en-US" sz="3000" dirty="0" smtClean="0"/>
              <a:t>G</a:t>
            </a:r>
            <a:r>
              <a:rPr lang="ru-RU" sz="3000" dirty="0" smtClean="0"/>
              <a:t> </a:t>
            </a:r>
            <a:r>
              <a:rPr lang="ru-RU" sz="3000" dirty="0"/>
              <a:t>– </a:t>
            </a:r>
            <a:r>
              <a:rPr lang="ru-RU" sz="3000" dirty="0" smtClean="0"/>
              <a:t>это</a:t>
            </a:r>
            <a:r>
              <a:rPr lang="en-US" sz="3000" dirty="0"/>
              <a:t> </a:t>
            </a:r>
            <a:r>
              <a:rPr lang="ru-RU" sz="3000" dirty="0"/>
              <a:t>такая матрица </a:t>
            </a:r>
            <a:r>
              <a:rPr lang="en-US" sz="3000" dirty="0"/>
              <a:t>A</a:t>
            </a:r>
            <a:r>
              <a:rPr lang="ru-RU" sz="3000" dirty="0"/>
              <a:t> размера </a:t>
            </a:r>
            <a:r>
              <a:rPr lang="en-US" sz="3000" dirty="0" smtClean="0"/>
              <a:t>N</a:t>
            </a:r>
            <a:r>
              <a:rPr lang="ru-RU" sz="3000" dirty="0" smtClean="0"/>
              <a:t> </a:t>
            </a:r>
            <a:r>
              <a:rPr lang="en-US" sz="3000" dirty="0" smtClean="0"/>
              <a:t>×</a:t>
            </a:r>
            <a:r>
              <a:rPr lang="ru-RU" sz="3000" dirty="0" smtClean="0"/>
              <a:t> </a:t>
            </a:r>
            <a:r>
              <a:rPr lang="en-US" sz="3000" dirty="0" smtClean="0"/>
              <a:t>N</a:t>
            </a:r>
            <a:r>
              <a:rPr lang="ru-RU" sz="3000" dirty="0" smtClean="0"/>
              <a:t>, что </a:t>
            </a:r>
            <a:r>
              <a:rPr lang="en-US" sz="3000" dirty="0" err="1" smtClean="0"/>
              <a:t>A</a:t>
            </a:r>
            <a:r>
              <a:rPr lang="en-US" sz="3000" baseline="-25000" dirty="0" err="1" smtClean="0"/>
              <a:t>ij</a:t>
            </a:r>
            <a:r>
              <a:rPr lang="ru-RU" sz="3000" dirty="0" smtClean="0"/>
              <a:t> = </a:t>
            </a:r>
            <a:r>
              <a:rPr lang="en-US" sz="3000" dirty="0" smtClean="0"/>
              <a:t>1</a:t>
            </a:r>
            <a:r>
              <a:rPr lang="ru-RU" sz="3000" dirty="0" smtClean="0"/>
              <a:t> </a:t>
            </a:r>
            <a:r>
              <a:rPr lang="en-US" sz="3000" dirty="0" smtClean="0"/>
              <a:t>&lt;=&gt;</a:t>
            </a:r>
            <a:r>
              <a:rPr lang="ru-RU" sz="3000" dirty="0" smtClean="0"/>
              <a:t> (</a:t>
            </a:r>
            <a:r>
              <a:rPr lang="en-US" sz="3000" dirty="0" smtClean="0"/>
              <a:t>i, j</a:t>
            </a:r>
            <a:r>
              <a:rPr lang="ru-RU" sz="3000" dirty="0" smtClean="0"/>
              <a:t>)</a:t>
            </a:r>
            <a:r>
              <a:rPr lang="en-US" sz="3000" dirty="0" smtClean="0"/>
              <a:t> </a:t>
            </a:r>
            <a:r>
              <a:rPr lang="en-US" sz="3000" dirty="0" smtClean="0">
                <a:sym typeface="Symbol" panose="05050102010706020507" pitchFamily="18" charset="2"/>
              </a:rPr>
              <a:t> E</a:t>
            </a:r>
            <a:r>
              <a:rPr lang="ru-RU" sz="3000" dirty="0" smtClean="0">
                <a:sym typeface="Symbol" panose="05050102010706020507" pitchFamily="18" charset="2"/>
              </a:rPr>
              <a:t> и </a:t>
            </a:r>
            <a:r>
              <a:rPr lang="en-US" sz="3000" dirty="0" err="1"/>
              <a:t>A</a:t>
            </a:r>
            <a:r>
              <a:rPr lang="en-US" sz="3000" baseline="-25000" dirty="0" err="1"/>
              <a:t>ij</a:t>
            </a:r>
            <a:r>
              <a:rPr lang="ru-RU" sz="3000" dirty="0"/>
              <a:t> = </a:t>
            </a:r>
            <a:r>
              <a:rPr lang="ru-RU" sz="3000" dirty="0" smtClean="0"/>
              <a:t>0 </a:t>
            </a:r>
            <a:r>
              <a:rPr lang="en-US" sz="3000" dirty="0"/>
              <a:t>&lt;=&gt;</a:t>
            </a:r>
            <a:r>
              <a:rPr lang="ru-RU" sz="3000" dirty="0"/>
              <a:t> (</a:t>
            </a:r>
            <a:r>
              <a:rPr lang="en-US" sz="3000" dirty="0"/>
              <a:t>i, j</a:t>
            </a:r>
            <a:r>
              <a:rPr lang="ru-RU" sz="3000" dirty="0"/>
              <a:t>)</a:t>
            </a:r>
            <a:r>
              <a:rPr lang="en-US" sz="3000" dirty="0"/>
              <a:t> </a:t>
            </a:r>
            <a:r>
              <a:rPr lang="en-US" sz="3000" dirty="0" smtClean="0">
                <a:sym typeface="Symbol" panose="05050102010706020507" pitchFamily="18" charset="2"/>
              </a:rPr>
              <a:t> </a:t>
            </a:r>
            <a:r>
              <a:rPr lang="en-US" sz="3000" dirty="0">
                <a:sym typeface="Symbol" panose="05050102010706020507" pitchFamily="18" charset="2"/>
              </a:rPr>
              <a:t>E</a:t>
            </a:r>
            <a:endParaRPr lang="en-US" sz="3000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20" name="Group 19"/>
          <p:cNvGrpSpPr/>
          <p:nvPr/>
        </p:nvGrpSpPr>
        <p:grpSpPr>
          <a:xfrm>
            <a:off x="6384032" y="1998637"/>
            <a:ext cx="2571749" cy="1514475"/>
            <a:chOff x="3024189" y="3957638"/>
            <a:chExt cx="2571749" cy="1514475"/>
          </a:xfrm>
        </p:grpSpPr>
        <p:sp>
          <p:nvSpPr>
            <p:cNvPr id="4" name="Овал 3"/>
            <p:cNvSpPr/>
            <p:nvPr/>
          </p:nvSpPr>
          <p:spPr>
            <a:xfrm>
              <a:off x="3024189" y="4457700"/>
              <a:ext cx="357187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4167189" y="5100639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4095750" y="39576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5238750" y="45291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3024189" y="4457700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Calibri" pitchFamily="34" charset="0"/>
                </a:rPr>
                <a:t>1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5238751" y="452913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3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4095751" y="395763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2</a:t>
              </a:r>
              <a:endParaRPr lang="ru-RU" sz="2000">
                <a:latin typeface="Calibri" pitchFamily="34" charset="0"/>
              </a:endParaRPr>
            </a:p>
          </p:txBody>
        </p:sp>
        <p:cxnSp>
          <p:nvCxnSpPr>
            <p:cNvPr id="12" name="Shape 11"/>
            <p:cNvCxnSpPr>
              <a:stCxn id="8" idx="0"/>
              <a:endCxn id="10" idx="1"/>
            </p:cNvCxnSpPr>
            <p:nvPr/>
          </p:nvCxnSpPr>
          <p:spPr>
            <a:xfrm rot="5400000" flipH="1" flipV="1">
              <a:off x="3488532" y="3850482"/>
              <a:ext cx="300037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hape 12"/>
            <p:cNvCxnSpPr>
              <a:stCxn id="9" idx="2"/>
            </p:cNvCxnSpPr>
            <p:nvPr/>
          </p:nvCxnSpPr>
          <p:spPr>
            <a:xfrm rot="5400000">
              <a:off x="4764882" y="4688682"/>
              <a:ext cx="390525" cy="871538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hape 24"/>
            <p:cNvCxnSpPr>
              <a:stCxn id="10" idx="2"/>
            </p:cNvCxnSpPr>
            <p:nvPr/>
          </p:nvCxnSpPr>
          <p:spPr>
            <a:xfrm rot="5400000">
              <a:off x="3838576" y="4757738"/>
              <a:ext cx="814387" cy="14288"/>
            </a:xfrm>
            <a:prstGeom prst="curvedConnector3">
              <a:avLst>
                <a:gd name="adj1" fmla="val 50000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4"/>
            <p:cNvCxnSpPr>
              <a:endCxn id="9" idx="1"/>
            </p:cNvCxnSpPr>
            <p:nvPr/>
          </p:nvCxnSpPr>
          <p:spPr>
            <a:xfrm rot="5400000" flipH="1" flipV="1">
              <a:off x="4595813" y="4457701"/>
              <a:ext cx="371475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hape 15"/>
            <p:cNvCxnSpPr>
              <a:endCxn id="8" idx="2"/>
            </p:cNvCxnSpPr>
            <p:nvPr/>
          </p:nvCxnSpPr>
          <p:spPr>
            <a:xfrm rot="10800000">
              <a:off x="3181352" y="4857750"/>
              <a:ext cx="985836" cy="40005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hape 16"/>
            <p:cNvCxnSpPr>
              <a:stCxn id="6" idx="6"/>
              <a:endCxn id="9" idx="0"/>
            </p:cNvCxnSpPr>
            <p:nvPr/>
          </p:nvCxnSpPr>
          <p:spPr>
            <a:xfrm>
              <a:off x="4452939" y="4135438"/>
              <a:ext cx="942975" cy="3937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>
              <a:spLocks noChangeArrowheads="1"/>
            </p:cNvSpPr>
            <p:nvPr/>
          </p:nvSpPr>
          <p:spPr bwMode="auto">
            <a:xfrm>
              <a:off x="4181476" y="5072063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Calibri" pitchFamily="34" charset="0"/>
                </a:rPr>
                <a:t>4</a:t>
              </a:r>
              <a:endParaRPr lang="ru-RU" sz="2000" dirty="0">
                <a:latin typeface="Calibri" pitchFamily="34" charset="0"/>
              </a:endParaRPr>
            </a:p>
          </p:txBody>
        </p:sp>
      </p:grpSp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227702"/>
              </p:ext>
            </p:extLst>
          </p:nvPr>
        </p:nvGraphicFramePr>
        <p:xfrm>
          <a:off x="8803229" y="3590132"/>
          <a:ext cx="2786062" cy="2557463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5254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08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9053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00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33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через АТД список</a:t>
            </a:r>
            <a:endParaRPr lang="ru-RU" dirty="0"/>
          </a:p>
        </p:txBody>
      </p:sp>
      <p:sp>
        <p:nvSpPr>
          <p:cNvPr id="73730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Body;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End;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endParaRPr lang="ru-RU" sz="2400" dirty="0"/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21" name="Group 20"/>
          <p:cNvGrpSpPr/>
          <p:nvPr/>
        </p:nvGrpSpPr>
        <p:grpSpPr>
          <a:xfrm>
            <a:off x="6250240" y="3137725"/>
            <a:ext cx="5184576" cy="1015937"/>
            <a:chOff x="6302881" y="2985134"/>
            <a:chExt cx="5184576" cy="1015937"/>
          </a:xfrm>
        </p:grpSpPr>
        <p:grpSp>
          <p:nvGrpSpPr>
            <p:cNvPr id="20" name="Группа 19"/>
            <p:cNvGrpSpPr/>
            <p:nvPr/>
          </p:nvGrpSpPr>
          <p:grpSpPr>
            <a:xfrm>
              <a:off x="6302881" y="3501008"/>
              <a:ext cx="5184576" cy="500063"/>
              <a:chOff x="1993612" y="3857625"/>
              <a:chExt cx="5184576" cy="500063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1993612" y="3857625"/>
                <a:ext cx="765482" cy="5000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sp>
            <p:nvSpPr>
              <p:cNvPr id="5" name="Прямоугольник 4"/>
              <p:cNvSpPr/>
              <p:nvPr/>
            </p:nvSpPr>
            <p:spPr>
              <a:xfrm>
                <a:off x="6412706" y="3857625"/>
                <a:ext cx="765482" cy="5000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sp>
            <p:nvSpPr>
              <p:cNvPr id="6" name="Прямоугольник 5"/>
              <p:cNvSpPr/>
              <p:nvPr/>
            </p:nvSpPr>
            <p:spPr>
              <a:xfrm>
                <a:off x="3098386" y="3857625"/>
                <a:ext cx="765482" cy="5000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sp>
            <p:nvSpPr>
              <p:cNvPr id="7" name="Прямоугольник 6"/>
              <p:cNvSpPr/>
              <p:nvPr/>
            </p:nvSpPr>
            <p:spPr>
              <a:xfrm>
                <a:off x="4203160" y="3857625"/>
                <a:ext cx="765481" cy="5000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5307933" y="3857625"/>
                <a:ext cx="765482" cy="5000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cxnSp>
            <p:nvCxnSpPr>
              <p:cNvPr id="10" name="Прямая со стрелкой 9"/>
              <p:cNvCxnSpPr>
                <a:stCxn id="4" idx="3"/>
                <a:endCxn id="6" idx="1"/>
              </p:cNvCxnSpPr>
              <p:nvPr/>
            </p:nvCxnSpPr>
            <p:spPr>
              <a:xfrm>
                <a:off x="2759094" y="4107657"/>
                <a:ext cx="339292" cy="0"/>
              </a:xfrm>
              <a:prstGeom prst="straightConnector1">
                <a:avLst/>
              </a:prstGeom>
              <a:ln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 стрелкой 11"/>
              <p:cNvCxnSpPr>
                <a:stCxn id="6" idx="3"/>
                <a:endCxn id="7" idx="1"/>
              </p:cNvCxnSpPr>
              <p:nvPr/>
            </p:nvCxnSpPr>
            <p:spPr>
              <a:xfrm>
                <a:off x="3863868" y="4107657"/>
                <a:ext cx="339292" cy="0"/>
              </a:xfrm>
              <a:prstGeom prst="straightConnector1">
                <a:avLst/>
              </a:prstGeom>
              <a:ln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 стрелкой 14"/>
              <p:cNvCxnSpPr>
                <a:stCxn id="8" idx="3"/>
                <a:endCxn id="5" idx="1"/>
              </p:cNvCxnSpPr>
              <p:nvPr/>
            </p:nvCxnSpPr>
            <p:spPr>
              <a:xfrm>
                <a:off x="6073415" y="4107657"/>
                <a:ext cx="339291" cy="0"/>
              </a:xfrm>
              <a:prstGeom prst="straightConnector1">
                <a:avLst/>
              </a:prstGeom>
              <a:ln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Прямая со стрелкой 15"/>
              <p:cNvCxnSpPr>
                <a:stCxn id="7" idx="3"/>
                <a:endCxn id="8" idx="1"/>
              </p:cNvCxnSpPr>
              <p:nvPr/>
            </p:nvCxnSpPr>
            <p:spPr>
              <a:xfrm>
                <a:off x="4968641" y="4107657"/>
                <a:ext cx="339292" cy="0"/>
              </a:xfrm>
              <a:prstGeom prst="straightConnector1">
                <a:avLst/>
              </a:prstGeom>
              <a:ln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745" name="TextBox 27"/>
            <p:cNvSpPr txBox="1">
              <a:spLocks noChangeArrowheads="1"/>
            </p:cNvSpPr>
            <p:nvPr/>
          </p:nvSpPr>
          <p:spPr bwMode="auto">
            <a:xfrm>
              <a:off x="6308161" y="2985134"/>
              <a:ext cx="149407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dirty="0" err="1" smtClean="0">
                  <a:latin typeface="Calibri" pitchFamily="34" charset="0"/>
                </a:rPr>
                <a:t>Dequeue</a:t>
              </a:r>
              <a:r>
                <a:rPr lang="en-US" sz="2000" dirty="0" smtClean="0">
                  <a:latin typeface="Calibri" pitchFamily="34" charset="0"/>
                </a:rPr>
                <a:t>(…)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73746" name="TextBox 29"/>
            <p:cNvSpPr txBox="1">
              <a:spLocks noChangeArrowheads="1"/>
            </p:cNvSpPr>
            <p:nvPr/>
          </p:nvSpPr>
          <p:spPr bwMode="auto">
            <a:xfrm>
              <a:off x="10033213" y="2985134"/>
              <a:ext cx="145424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 err="1" smtClean="0">
                  <a:latin typeface="Calibri" pitchFamily="34" charset="0"/>
                </a:rPr>
                <a:t>Enqueue</a:t>
              </a:r>
              <a:r>
                <a:rPr lang="en-US" sz="2000" dirty="0" smtClean="0">
                  <a:latin typeface="Calibri" pitchFamily="34" charset="0"/>
                </a:rPr>
                <a:t>(…)</a:t>
              </a:r>
              <a:endParaRPr lang="ru-RU" sz="2000" dirty="0">
                <a:latin typeface="Calibri" pitchFamily="34" charset="0"/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609600" y="1417638"/>
            <a:ext cx="5384800" cy="4963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82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матрицы смежности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80000"/>
              </a:lnSpc>
            </a:pPr>
            <a:r>
              <a:rPr lang="ru-RU" sz="3000" dirty="0" smtClean="0">
                <a:solidFill>
                  <a:schemeClr val="bg1"/>
                </a:solidFill>
              </a:rPr>
              <a:t>Матрица смежности графа </a:t>
            </a:r>
            <a:r>
              <a:rPr lang="en-US" sz="3000" dirty="0" smtClean="0">
                <a:solidFill>
                  <a:schemeClr val="bg1"/>
                </a:solidFill>
              </a:rPr>
              <a:t>G </a:t>
            </a:r>
            <a:r>
              <a:rPr lang="ru-RU" sz="3000" dirty="0" smtClean="0">
                <a:solidFill>
                  <a:schemeClr val="bg1"/>
                </a:solidFill>
              </a:rPr>
              <a:t>симметрична </a:t>
            </a:r>
            <a:r>
              <a:rPr lang="en-US" sz="3000" dirty="0" smtClean="0">
                <a:solidFill>
                  <a:schemeClr val="bg1"/>
                </a:solidFill>
              </a:rPr>
              <a:t>&lt;=&gt; </a:t>
            </a:r>
            <a:r>
              <a:rPr lang="ru-RU" sz="3000" dirty="0" smtClean="0">
                <a:solidFill>
                  <a:schemeClr val="bg1"/>
                </a:solidFill>
              </a:rPr>
              <a:t>граф </a:t>
            </a:r>
            <a:r>
              <a:rPr lang="en-US" sz="3000" dirty="0" smtClean="0">
                <a:solidFill>
                  <a:schemeClr val="bg1"/>
                </a:solidFill>
              </a:rPr>
              <a:t>G </a:t>
            </a:r>
            <a:r>
              <a:rPr lang="ru-RU" sz="3000" dirty="0" smtClean="0">
                <a:solidFill>
                  <a:schemeClr val="bg1"/>
                </a:solidFill>
              </a:rPr>
              <a:t>неориентированный</a:t>
            </a:r>
          </a:p>
          <a:p>
            <a:pPr>
              <a:lnSpc>
                <a:spcPct val="80000"/>
              </a:lnSpc>
            </a:pPr>
            <a:endParaRPr lang="ru-RU" sz="3000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3000" dirty="0" smtClean="0">
                <a:solidFill>
                  <a:schemeClr val="bg1"/>
                </a:solidFill>
              </a:rPr>
              <a:t>Хранение матрицы смежности требует </a:t>
            </a:r>
            <a:r>
              <a:rPr lang="en-US" sz="3000" dirty="0" smtClean="0">
                <a:solidFill>
                  <a:schemeClr val="bg1"/>
                </a:solidFill>
              </a:rPr>
              <a:t>O(N</a:t>
            </a:r>
            <a:r>
              <a:rPr lang="en-US" sz="3000" baseline="30000" dirty="0" smtClean="0">
                <a:solidFill>
                  <a:schemeClr val="bg1"/>
                </a:solidFill>
              </a:rPr>
              <a:t>2</a:t>
            </a:r>
            <a:r>
              <a:rPr lang="en-US" sz="3000" dirty="0" smtClean="0">
                <a:solidFill>
                  <a:schemeClr val="bg1"/>
                </a:solidFill>
              </a:rPr>
              <a:t>)</a:t>
            </a:r>
            <a:r>
              <a:rPr lang="ru-RU" sz="3000" dirty="0" smtClean="0">
                <a:solidFill>
                  <a:schemeClr val="bg1"/>
                </a:solidFill>
              </a:rPr>
              <a:t> ячеек памяти</a:t>
            </a:r>
            <a:endParaRPr lang="en-US" sz="3000" dirty="0" smtClean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ru-RU" sz="2600" dirty="0" smtClean="0">
                <a:solidFill>
                  <a:schemeClr val="bg1"/>
                </a:solidFill>
              </a:rPr>
              <a:t>ОК для </a:t>
            </a:r>
            <a:r>
              <a:rPr lang="ru-RU" sz="2600" dirty="0" smtClean="0">
                <a:solidFill>
                  <a:schemeClr val="bg1"/>
                </a:solidFill>
                <a:uFill>
                  <a:solidFill>
                    <a:schemeClr val="accent1"/>
                  </a:solidFill>
                </a:uFill>
              </a:rPr>
              <a:t>плотных</a:t>
            </a:r>
            <a:r>
              <a:rPr lang="ru-RU" sz="2600" dirty="0" smtClean="0">
                <a:solidFill>
                  <a:schemeClr val="bg1"/>
                </a:solidFill>
              </a:rPr>
              <a:t> графов с числом ребер </a:t>
            </a:r>
            <a:r>
              <a:rPr lang="en-US" sz="2600" dirty="0" smtClean="0">
                <a:solidFill>
                  <a:schemeClr val="bg1"/>
                </a:solidFill>
              </a:rPr>
              <a:t>O(N</a:t>
            </a:r>
            <a:r>
              <a:rPr lang="en-US" sz="2600" baseline="30000" dirty="0" smtClean="0">
                <a:solidFill>
                  <a:schemeClr val="bg1"/>
                </a:solidFill>
              </a:rPr>
              <a:t>2</a:t>
            </a:r>
            <a:r>
              <a:rPr lang="en-US" sz="2600" dirty="0" smtClean="0">
                <a:solidFill>
                  <a:schemeClr val="bg1"/>
                </a:solidFill>
              </a:rPr>
              <a:t>)</a:t>
            </a:r>
            <a:endParaRPr lang="ru-RU" sz="2600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ru-RU" sz="3000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3000" dirty="0" smtClean="0">
                <a:solidFill>
                  <a:schemeClr val="bg1"/>
                </a:solidFill>
              </a:rPr>
              <a:t>Добавление вершины за </a:t>
            </a:r>
            <a:r>
              <a:rPr lang="en-US" sz="3000" dirty="0" smtClean="0">
                <a:solidFill>
                  <a:schemeClr val="bg1"/>
                </a:solidFill>
              </a:rPr>
              <a:t>O(N</a:t>
            </a:r>
            <a:r>
              <a:rPr lang="en-US" sz="3000" baseline="30000" dirty="0" smtClean="0">
                <a:solidFill>
                  <a:schemeClr val="bg1"/>
                </a:solidFill>
              </a:rPr>
              <a:t>2</a:t>
            </a:r>
            <a:r>
              <a:rPr lang="en-US" sz="3000" dirty="0" smtClean="0">
                <a:solidFill>
                  <a:schemeClr val="bg1"/>
                </a:solidFill>
              </a:rPr>
              <a:t>)</a:t>
            </a:r>
            <a:r>
              <a:rPr lang="ru-RU" sz="3000" dirty="0" smtClean="0">
                <a:solidFill>
                  <a:schemeClr val="bg1"/>
                </a:solidFill>
              </a:rPr>
              <a:t>, удаление – за </a:t>
            </a:r>
            <a:r>
              <a:rPr lang="en-US" sz="3000" dirty="0" smtClean="0">
                <a:solidFill>
                  <a:schemeClr val="bg1"/>
                </a:solidFill>
              </a:rPr>
              <a:t>O(N)</a:t>
            </a:r>
            <a:r>
              <a:rPr lang="ru-RU" sz="3000" dirty="0" smtClean="0">
                <a:solidFill>
                  <a:schemeClr val="bg1"/>
                </a:solidFill>
              </a:rPr>
              <a:t> операций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Пусть А – матрица смежности </a:t>
            </a:r>
            <a:r>
              <a:rPr lang="ru-RU" dirty="0" smtClean="0">
                <a:solidFill>
                  <a:schemeClr val="bg1"/>
                </a:solidFill>
              </a:rPr>
              <a:t>графа </a:t>
            </a:r>
            <a:r>
              <a:rPr lang="en-US" dirty="0" smtClean="0">
                <a:solidFill>
                  <a:schemeClr val="bg1"/>
                </a:solidFill>
              </a:rPr>
              <a:t>G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B = </a:t>
            </a:r>
            <a:r>
              <a:rPr lang="ru-RU" dirty="0">
                <a:solidFill>
                  <a:schemeClr val="bg1"/>
                </a:solidFill>
              </a:rPr>
              <a:t>А</a:t>
            </a:r>
            <a:r>
              <a:rPr lang="en-US" baseline="30000" dirty="0" smtClean="0">
                <a:solidFill>
                  <a:schemeClr val="bg1"/>
                </a:solidFill>
              </a:rPr>
              <a:t>n</a:t>
            </a:r>
            <a:r>
              <a:rPr lang="ru-RU" baseline="30000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= А∙А∙…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∙А -- </a:t>
            </a:r>
            <a:r>
              <a:rPr lang="en-US" dirty="0" smtClean="0">
                <a:solidFill>
                  <a:schemeClr val="bg1"/>
                </a:solidFill>
              </a:rPr>
              <a:t>n-</a:t>
            </a:r>
            <a:r>
              <a:rPr lang="ru-RU" dirty="0" smtClean="0">
                <a:solidFill>
                  <a:schemeClr val="bg1"/>
                </a:solidFill>
              </a:rPr>
              <a:t>я степень 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Тогда </a:t>
            </a:r>
            <a:r>
              <a:rPr lang="en-US" dirty="0" err="1">
                <a:solidFill>
                  <a:schemeClr val="bg1"/>
                </a:solidFill>
              </a:rPr>
              <a:t>B</a:t>
            </a:r>
            <a:r>
              <a:rPr lang="en-US" baseline="-25000" dirty="0" err="1">
                <a:solidFill>
                  <a:schemeClr val="bg1"/>
                </a:solidFill>
              </a:rPr>
              <a:t>ij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ru-RU" dirty="0">
                <a:solidFill>
                  <a:schemeClr val="bg1"/>
                </a:solidFill>
              </a:rPr>
              <a:t>число путей из </a:t>
            </a:r>
            <a:r>
              <a:rPr lang="en-US" dirty="0">
                <a:solidFill>
                  <a:schemeClr val="bg1"/>
                </a:solidFill>
              </a:rPr>
              <a:t>i </a:t>
            </a:r>
            <a:r>
              <a:rPr lang="ru-RU" dirty="0">
                <a:solidFill>
                  <a:schemeClr val="bg1"/>
                </a:solidFill>
              </a:rPr>
              <a:t>в </a:t>
            </a:r>
            <a:r>
              <a:rPr lang="en-US" dirty="0">
                <a:solidFill>
                  <a:schemeClr val="bg1"/>
                </a:solidFill>
              </a:rPr>
              <a:t>j</a:t>
            </a:r>
            <a:r>
              <a:rPr lang="ru-RU" dirty="0">
                <a:solidFill>
                  <a:schemeClr val="bg1"/>
                </a:solidFill>
              </a:rPr>
              <a:t>, составленных из дуг </a:t>
            </a:r>
            <a:r>
              <a:rPr lang="en-US" dirty="0">
                <a:solidFill>
                  <a:schemeClr val="bg1"/>
                </a:solidFill>
              </a:rPr>
              <a:t>G </a:t>
            </a:r>
            <a:endParaRPr lang="en-US" baseline="30000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Докажите по индукции </a:t>
            </a:r>
            <a:r>
              <a:rPr lang="ru-RU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59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матрицы смежности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80000"/>
              </a:lnSpc>
            </a:pPr>
            <a:r>
              <a:rPr lang="ru-RU" sz="3000" dirty="0" smtClean="0"/>
              <a:t>Матрица смежности графа </a:t>
            </a:r>
            <a:r>
              <a:rPr lang="en-US" sz="3000" dirty="0" smtClean="0"/>
              <a:t>G </a:t>
            </a:r>
            <a:r>
              <a:rPr lang="ru-RU" sz="3000" dirty="0" smtClean="0"/>
              <a:t>симметрична </a:t>
            </a:r>
            <a:r>
              <a:rPr lang="en-US" sz="3000" dirty="0" smtClean="0"/>
              <a:t>&lt;=&gt; </a:t>
            </a:r>
            <a:r>
              <a:rPr lang="ru-RU" sz="3000" dirty="0" smtClean="0"/>
              <a:t>граф </a:t>
            </a:r>
            <a:r>
              <a:rPr lang="en-US" sz="3000" dirty="0" smtClean="0"/>
              <a:t>G </a:t>
            </a:r>
            <a:r>
              <a:rPr lang="ru-RU" sz="3000" dirty="0" smtClean="0"/>
              <a:t>неориентированный</a:t>
            </a:r>
          </a:p>
          <a:p>
            <a:pPr>
              <a:lnSpc>
                <a:spcPct val="80000"/>
              </a:lnSpc>
            </a:pPr>
            <a:endParaRPr lang="ru-RU" sz="3000" dirty="0" smtClean="0"/>
          </a:p>
          <a:p>
            <a:pPr>
              <a:lnSpc>
                <a:spcPct val="80000"/>
              </a:lnSpc>
            </a:pPr>
            <a:r>
              <a:rPr lang="ru-RU" sz="3000" dirty="0" smtClean="0">
                <a:solidFill>
                  <a:schemeClr val="bg1"/>
                </a:solidFill>
              </a:rPr>
              <a:t>Хранение матрицы смежности требует </a:t>
            </a:r>
            <a:r>
              <a:rPr lang="en-US" sz="3000" dirty="0" smtClean="0">
                <a:solidFill>
                  <a:schemeClr val="bg1"/>
                </a:solidFill>
              </a:rPr>
              <a:t>O(N</a:t>
            </a:r>
            <a:r>
              <a:rPr lang="en-US" sz="3000" baseline="30000" dirty="0" smtClean="0">
                <a:solidFill>
                  <a:schemeClr val="bg1"/>
                </a:solidFill>
              </a:rPr>
              <a:t>2</a:t>
            </a:r>
            <a:r>
              <a:rPr lang="en-US" sz="3000" dirty="0" smtClean="0">
                <a:solidFill>
                  <a:schemeClr val="bg1"/>
                </a:solidFill>
              </a:rPr>
              <a:t>)</a:t>
            </a:r>
            <a:r>
              <a:rPr lang="ru-RU" sz="3000" dirty="0" smtClean="0">
                <a:solidFill>
                  <a:schemeClr val="bg1"/>
                </a:solidFill>
              </a:rPr>
              <a:t> ячеек памяти</a:t>
            </a:r>
            <a:endParaRPr lang="en-US" sz="3000" dirty="0" smtClean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ru-RU" sz="2600" dirty="0" smtClean="0">
                <a:solidFill>
                  <a:schemeClr val="bg1"/>
                </a:solidFill>
              </a:rPr>
              <a:t>ОК для </a:t>
            </a:r>
            <a:r>
              <a:rPr lang="ru-RU" sz="2600" dirty="0" smtClean="0">
                <a:solidFill>
                  <a:schemeClr val="bg1"/>
                </a:solidFill>
                <a:uFill>
                  <a:solidFill>
                    <a:schemeClr val="accent1"/>
                  </a:solidFill>
                </a:uFill>
              </a:rPr>
              <a:t>плотных</a:t>
            </a:r>
            <a:r>
              <a:rPr lang="ru-RU" sz="2600" dirty="0" smtClean="0">
                <a:solidFill>
                  <a:schemeClr val="bg1"/>
                </a:solidFill>
              </a:rPr>
              <a:t> графов с числом ребер </a:t>
            </a:r>
            <a:r>
              <a:rPr lang="en-US" sz="2600" dirty="0" smtClean="0">
                <a:solidFill>
                  <a:schemeClr val="bg1"/>
                </a:solidFill>
              </a:rPr>
              <a:t>O(N</a:t>
            </a:r>
            <a:r>
              <a:rPr lang="en-US" sz="2600" baseline="30000" dirty="0" smtClean="0">
                <a:solidFill>
                  <a:schemeClr val="bg1"/>
                </a:solidFill>
              </a:rPr>
              <a:t>2</a:t>
            </a:r>
            <a:r>
              <a:rPr lang="en-US" sz="2600" dirty="0" smtClean="0">
                <a:solidFill>
                  <a:schemeClr val="bg1"/>
                </a:solidFill>
              </a:rPr>
              <a:t>)</a:t>
            </a:r>
            <a:endParaRPr lang="ru-RU" sz="2600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ru-RU" sz="3000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3000" dirty="0" smtClean="0">
                <a:solidFill>
                  <a:schemeClr val="bg1"/>
                </a:solidFill>
              </a:rPr>
              <a:t>Добавление вершины за </a:t>
            </a:r>
            <a:r>
              <a:rPr lang="en-US" sz="3000" dirty="0" smtClean="0">
                <a:solidFill>
                  <a:schemeClr val="bg1"/>
                </a:solidFill>
              </a:rPr>
              <a:t>O(N</a:t>
            </a:r>
            <a:r>
              <a:rPr lang="en-US" sz="3000" baseline="30000" dirty="0" smtClean="0">
                <a:solidFill>
                  <a:schemeClr val="bg1"/>
                </a:solidFill>
              </a:rPr>
              <a:t>2</a:t>
            </a:r>
            <a:r>
              <a:rPr lang="en-US" sz="3000" dirty="0" smtClean="0">
                <a:solidFill>
                  <a:schemeClr val="bg1"/>
                </a:solidFill>
              </a:rPr>
              <a:t>)</a:t>
            </a:r>
            <a:r>
              <a:rPr lang="ru-RU" sz="3000" dirty="0" smtClean="0">
                <a:solidFill>
                  <a:schemeClr val="bg1"/>
                </a:solidFill>
              </a:rPr>
              <a:t>, удаление – за </a:t>
            </a:r>
            <a:r>
              <a:rPr lang="en-US" sz="3000" dirty="0" smtClean="0">
                <a:solidFill>
                  <a:schemeClr val="bg1"/>
                </a:solidFill>
              </a:rPr>
              <a:t>O(N)</a:t>
            </a:r>
            <a:r>
              <a:rPr lang="ru-RU" sz="3000" dirty="0" smtClean="0">
                <a:solidFill>
                  <a:schemeClr val="bg1"/>
                </a:solidFill>
              </a:rPr>
              <a:t> операций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Пусть А – матрица смежности </a:t>
            </a:r>
            <a:r>
              <a:rPr lang="ru-RU" dirty="0" smtClean="0">
                <a:solidFill>
                  <a:schemeClr val="bg1"/>
                </a:solidFill>
              </a:rPr>
              <a:t>графа </a:t>
            </a:r>
            <a:r>
              <a:rPr lang="en-US" dirty="0" smtClean="0">
                <a:solidFill>
                  <a:schemeClr val="bg1"/>
                </a:solidFill>
              </a:rPr>
              <a:t>G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B = </a:t>
            </a:r>
            <a:r>
              <a:rPr lang="ru-RU" dirty="0">
                <a:solidFill>
                  <a:schemeClr val="bg1"/>
                </a:solidFill>
              </a:rPr>
              <a:t>А</a:t>
            </a:r>
            <a:r>
              <a:rPr lang="en-US" baseline="30000" dirty="0" smtClean="0">
                <a:solidFill>
                  <a:schemeClr val="bg1"/>
                </a:solidFill>
              </a:rPr>
              <a:t>n</a:t>
            </a:r>
            <a:r>
              <a:rPr lang="ru-RU" baseline="30000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= А∙А∙…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∙А -- </a:t>
            </a:r>
            <a:r>
              <a:rPr lang="en-US" dirty="0" smtClean="0">
                <a:solidFill>
                  <a:schemeClr val="bg1"/>
                </a:solidFill>
              </a:rPr>
              <a:t>n-</a:t>
            </a:r>
            <a:r>
              <a:rPr lang="ru-RU" dirty="0" smtClean="0">
                <a:solidFill>
                  <a:schemeClr val="bg1"/>
                </a:solidFill>
              </a:rPr>
              <a:t>я степень 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Тогда </a:t>
            </a:r>
            <a:r>
              <a:rPr lang="en-US" dirty="0" err="1">
                <a:solidFill>
                  <a:schemeClr val="bg1"/>
                </a:solidFill>
              </a:rPr>
              <a:t>B</a:t>
            </a:r>
            <a:r>
              <a:rPr lang="en-US" baseline="-25000" dirty="0" err="1">
                <a:solidFill>
                  <a:schemeClr val="bg1"/>
                </a:solidFill>
              </a:rPr>
              <a:t>ij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ru-RU" dirty="0">
                <a:solidFill>
                  <a:schemeClr val="bg1"/>
                </a:solidFill>
              </a:rPr>
              <a:t>число путей из </a:t>
            </a:r>
            <a:r>
              <a:rPr lang="en-US" dirty="0">
                <a:solidFill>
                  <a:schemeClr val="bg1"/>
                </a:solidFill>
              </a:rPr>
              <a:t>i </a:t>
            </a:r>
            <a:r>
              <a:rPr lang="ru-RU" dirty="0">
                <a:solidFill>
                  <a:schemeClr val="bg1"/>
                </a:solidFill>
              </a:rPr>
              <a:t>в </a:t>
            </a:r>
            <a:r>
              <a:rPr lang="en-US" dirty="0">
                <a:solidFill>
                  <a:schemeClr val="bg1"/>
                </a:solidFill>
              </a:rPr>
              <a:t>j</a:t>
            </a:r>
            <a:r>
              <a:rPr lang="ru-RU" dirty="0">
                <a:solidFill>
                  <a:schemeClr val="bg1"/>
                </a:solidFill>
              </a:rPr>
              <a:t>, составленных из дуг </a:t>
            </a:r>
            <a:r>
              <a:rPr lang="en-US" dirty="0">
                <a:solidFill>
                  <a:schemeClr val="bg1"/>
                </a:solidFill>
              </a:rPr>
              <a:t>G </a:t>
            </a:r>
            <a:endParaRPr lang="en-US" baseline="30000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Докажите по индукции </a:t>
            </a:r>
            <a:r>
              <a:rPr lang="ru-RU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88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матрицы смежности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80000"/>
              </a:lnSpc>
            </a:pPr>
            <a:r>
              <a:rPr lang="ru-RU" sz="3000" dirty="0" smtClean="0"/>
              <a:t>Матрица смежности графа </a:t>
            </a:r>
            <a:r>
              <a:rPr lang="en-US" sz="3000" dirty="0" smtClean="0"/>
              <a:t>G </a:t>
            </a:r>
            <a:r>
              <a:rPr lang="ru-RU" sz="3000" dirty="0" smtClean="0"/>
              <a:t>симметрична </a:t>
            </a:r>
            <a:r>
              <a:rPr lang="en-US" sz="3000" dirty="0" smtClean="0"/>
              <a:t>&lt;=&gt; </a:t>
            </a:r>
            <a:r>
              <a:rPr lang="ru-RU" sz="3000" dirty="0" smtClean="0"/>
              <a:t>граф </a:t>
            </a:r>
            <a:r>
              <a:rPr lang="en-US" sz="3000" dirty="0" smtClean="0"/>
              <a:t>G </a:t>
            </a:r>
            <a:r>
              <a:rPr lang="ru-RU" sz="3000" dirty="0" smtClean="0"/>
              <a:t>неориентированный</a:t>
            </a:r>
          </a:p>
          <a:p>
            <a:pPr>
              <a:lnSpc>
                <a:spcPct val="80000"/>
              </a:lnSpc>
            </a:pPr>
            <a:endParaRPr lang="ru-RU" sz="3000" dirty="0" smtClean="0"/>
          </a:p>
          <a:p>
            <a:pPr>
              <a:lnSpc>
                <a:spcPct val="80000"/>
              </a:lnSpc>
            </a:pPr>
            <a:r>
              <a:rPr lang="ru-RU" sz="3000" dirty="0" smtClean="0"/>
              <a:t>Хранение матрицы смежности требует </a:t>
            </a:r>
            <a:r>
              <a:rPr lang="en-US" sz="3000" dirty="0" smtClean="0"/>
              <a:t>O(N</a:t>
            </a:r>
            <a:r>
              <a:rPr lang="en-US" sz="3000" baseline="30000" dirty="0" smtClean="0"/>
              <a:t>2</a:t>
            </a:r>
            <a:r>
              <a:rPr lang="en-US" sz="3000" dirty="0" smtClean="0"/>
              <a:t>)</a:t>
            </a:r>
            <a:r>
              <a:rPr lang="ru-RU" sz="3000" dirty="0" smtClean="0"/>
              <a:t> ячеек памяти</a:t>
            </a:r>
            <a:endParaRPr lang="en-US" sz="3000" dirty="0" smtClean="0"/>
          </a:p>
          <a:p>
            <a:pPr lvl="1">
              <a:lnSpc>
                <a:spcPct val="80000"/>
              </a:lnSpc>
            </a:pPr>
            <a:r>
              <a:rPr lang="ru-RU" sz="2600" dirty="0" smtClean="0"/>
              <a:t>ОК для </a:t>
            </a:r>
            <a:r>
              <a:rPr lang="ru-RU" sz="2600" u="dash" dirty="0" smtClean="0">
                <a:uFill>
                  <a:solidFill>
                    <a:schemeClr val="accent1"/>
                  </a:solidFill>
                </a:uFill>
              </a:rPr>
              <a:t>плотных</a:t>
            </a:r>
            <a:r>
              <a:rPr lang="ru-RU" sz="2600" dirty="0" smtClean="0"/>
              <a:t> графов с числом ребер </a:t>
            </a:r>
            <a:r>
              <a:rPr lang="en-US" sz="2600" dirty="0" smtClean="0"/>
              <a:t>O(N</a:t>
            </a:r>
            <a:r>
              <a:rPr lang="en-US" sz="2600" baseline="30000" dirty="0" smtClean="0"/>
              <a:t>2</a:t>
            </a:r>
            <a:r>
              <a:rPr lang="en-US" sz="2600" dirty="0" smtClean="0"/>
              <a:t>)</a:t>
            </a:r>
            <a:endParaRPr lang="ru-RU" sz="2600" dirty="0" smtClean="0"/>
          </a:p>
          <a:p>
            <a:pPr>
              <a:lnSpc>
                <a:spcPct val="80000"/>
              </a:lnSpc>
            </a:pPr>
            <a:endParaRPr lang="ru-RU" sz="3000" dirty="0" smtClean="0"/>
          </a:p>
          <a:p>
            <a:pPr>
              <a:lnSpc>
                <a:spcPct val="80000"/>
              </a:lnSpc>
            </a:pPr>
            <a:r>
              <a:rPr lang="ru-RU" sz="3000" dirty="0" smtClean="0">
                <a:solidFill>
                  <a:schemeClr val="bg1"/>
                </a:solidFill>
              </a:rPr>
              <a:t>Добавление вершины за </a:t>
            </a:r>
            <a:r>
              <a:rPr lang="en-US" sz="3000" dirty="0" smtClean="0">
                <a:solidFill>
                  <a:schemeClr val="bg1"/>
                </a:solidFill>
              </a:rPr>
              <a:t>O(N</a:t>
            </a:r>
            <a:r>
              <a:rPr lang="en-US" sz="3000" baseline="30000" dirty="0" smtClean="0">
                <a:solidFill>
                  <a:schemeClr val="bg1"/>
                </a:solidFill>
              </a:rPr>
              <a:t>2</a:t>
            </a:r>
            <a:r>
              <a:rPr lang="en-US" sz="3000" dirty="0" smtClean="0">
                <a:solidFill>
                  <a:schemeClr val="bg1"/>
                </a:solidFill>
              </a:rPr>
              <a:t>)</a:t>
            </a:r>
            <a:r>
              <a:rPr lang="ru-RU" sz="3000" dirty="0" smtClean="0">
                <a:solidFill>
                  <a:schemeClr val="bg1"/>
                </a:solidFill>
              </a:rPr>
              <a:t>, удаление – за </a:t>
            </a:r>
            <a:r>
              <a:rPr lang="en-US" sz="3000" dirty="0" smtClean="0">
                <a:solidFill>
                  <a:schemeClr val="bg1"/>
                </a:solidFill>
              </a:rPr>
              <a:t>O(N)</a:t>
            </a:r>
            <a:r>
              <a:rPr lang="ru-RU" sz="3000" dirty="0" smtClean="0">
                <a:solidFill>
                  <a:schemeClr val="bg1"/>
                </a:solidFill>
              </a:rPr>
              <a:t> операций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Пусть А – матрица смежности </a:t>
            </a:r>
            <a:r>
              <a:rPr lang="ru-RU" dirty="0" smtClean="0">
                <a:solidFill>
                  <a:schemeClr val="bg1"/>
                </a:solidFill>
              </a:rPr>
              <a:t>графа </a:t>
            </a:r>
            <a:r>
              <a:rPr lang="en-US" dirty="0" smtClean="0">
                <a:solidFill>
                  <a:schemeClr val="bg1"/>
                </a:solidFill>
              </a:rPr>
              <a:t>G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B = </a:t>
            </a:r>
            <a:r>
              <a:rPr lang="ru-RU" dirty="0">
                <a:solidFill>
                  <a:schemeClr val="bg1"/>
                </a:solidFill>
              </a:rPr>
              <a:t>А</a:t>
            </a:r>
            <a:r>
              <a:rPr lang="en-US" baseline="30000" dirty="0" smtClean="0">
                <a:solidFill>
                  <a:schemeClr val="bg1"/>
                </a:solidFill>
              </a:rPr>
              <a:t>n</a:t>
            </a:r>
            <a:r>
              <a:rPr lang="ru-RU" baseline="30000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= А∙А∙…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∙А -- </a:t>
            </a:r>
            <a:r>
              <a:rPr lang="en-US" dirty="0" smtClean="0">
                <a:solidFill>
                  <a:schemeClr val="bg1"/>
                </a:solidFill>
              </a:rPr>
              <a:t>n-</a:t>
            </a:r>
            <a:r>
              <a:rPr lang="ru-RU" dirty="0" smtClean="0">
                <a:solidFill>
                  <a:schemeClr val="bg1"/>
                </a:solidFill>
              </a:rPr>
              <a:t>я степень 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Тогда </a:t>
            </a:r>
            <a:r>
              <a:rPr lang="en-US" dirty="0" err="1">
                <a:solidFill>
                  <a:schemeClr val="bg1"/>
                </a:solidFill>
              </a:rPr>
              <a:t>B</a:t>
            </a:r>
            <a:r>
              <a:rPr lang="en-US" baseline="-25000" dirty="0" err="1">
                <a:solidFill>
                  <a:schemeClr val="bg1"/>
                </a:solidFill>
              </a:rPr>
              <a:t>ij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ru-RU" dirty="0">
                <a:solidFill>
                  <a:schemeClr val="bg1"/>
                </a:solidFill>
              </a:rPr>
              <a:t>число путей из </a:t>
            </a:r>
            <a:r>
              <a:rPr lang="en-US" dirty="0">
                <a:solidFill>
                  <a:schemeClr val="bg1"/>
                </a:solidFill>
              </a:rPr>
              <a:t>i </a:t>
            </a:r>
            <a:r>
              <a:rPr lang="ru-RU" dirty="0">
                <a:solidFill>
                  <a:schemeClr val="bg1"/>
                </a:solidFill>
              </a:rPr>
              <a:t>в </a:t>
            </a:r>
            <a:r>
              <a:rPr lang="en-US" dirty="0">
                <a:solidFill>
                  <a:schemeClr val="bg1"/>
                </a:solidFill>
              </a:rPr>
              <a:t>j</a:t>
            </a:r>
            <a:r>
              <a:rPr lang="ru-RU" dirty="0">
                <a:solidFill>
                  <a:schemeClr val="bg1"/>
                </a:solidFill>
              </a:rPr>
              <a:t>, составленных из дуг </a:t>
            </a:r>
            <a:r>
              <a:rPr lang="en-US" dirty="0">
                <a:solidFill>
                  <a:schemeClr val="bg1"/>
                </a:solidFill>
              </a:rPr>
              <a:t>G </a:t>
            </a:r>
            <a:endParaRPr lang="en-US" baseline="30000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Докажите по индукции </a:t>
            </a:r>
            <a:r>
              <a:rPr lang="ru-RU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24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матрицы смежности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80000"/>
              </a:lnSpc>
            </a:pPr>
            <a:r>
              <a:rPr lang="ru-RU" sz="3000" dirty="0" smtClean="0"/>
              <a:t>Матрица смежности графа </a:t>
            </a:r>
            <a:r>
              <a:rPr lang="en-US" sz="3000" dirty="0" smtClean="0"/>
              <a:t>G </a:t>
            </a:r>
            <a:r>
              <a:rPr lang="ru-RU" sz="3000" dirty="0" smtClean="0"/>
              <a:t>симметрична </a:t>
            </a:r>
            <a:r>
              <a:rPr lang="en-US" sz="3000" dirty="0" smtClean="0"/>
              <a:t>&lt;=&gt; </a:t>
            </a:r>
            <a:r>
              <a:rPr lang="ru-RU" sz="3000" dirty="0" smtClean="0"/>
              <a:t>граф </a:t>
            </a:r>
            <a:r>
              <a:rPr lang="en-US" sz="3000" dirty="0" smtClean="0"/>
              <a:t>G </a:t>
            </a:r>
            <a:r>
              <a:rPr lang="ru-RU" sz="3000" dirty="0" smtClean="0"/>
              <a:t>неориентированный</a:t>
            </a:r>
          </a:p>
          <a:p>
            <a:pPr>
              <a:lnSpc>
                <a:spcPct val="80000"/>
              </a:lnSpc>
            </a:pPr>
            <a:endParaRPr lang="ru-RU" sz="3000" dirty="0" smtClean="0"/>
          </a:p>
          <a:p>
            <a:pPr>
              <a:lnSpc>
                <a:spcPct val="80000"/>
              </a:lnSpc>
            </a:pPr>
            <a:r>
              <a:rPr lang="ru-RU" sz="3000" dirty="0" smtClean="0"/>
              <a:t>Хранение матрицы смежности требует </a:t>
            </a:r>
            <a:r>
              <a:rPr lang="en-US" sz="3000" dirty="0" smtClean="0"/>
              <a:t>O(N</a:t>
            </a:r>
            <a:r>
              <a:rPr lang="en-US" sz="3000" baseline="30000" dirty="0" smtClean="0"/>
              <a:t>2</a:t>
            </a:r>
            <a:r>
              <a:rPr lang="en-US" sz="3000" dirty="0" smtClean="0"/>
              <a:t>)</a:t>
            </a:r>
            <a:r>
              <a:rPr lang="ru-RU" sz="3000" dirty="0" smtClean="0"/>
              <a:t> ячеек памяти</a:t>
            </a:r>
            <a:endParaRPr lang="en-US" sz="3000" dirty="0" smtClean="0"/>
          </a:p>
          <a:p>
            <a:pPr lvl="1">
              <a:lnSpc>
                <a:spcPct val="80000"/>
              </a:lnSpc>
            </a:pPr>
            <a:r>
              <a:rPr lang="ru-RU" sz="2600" dirty="0" smtClean="0"/>
              <a:t>ОК для </a:t>
            </a:r>
            <a:r>
              <a:rPr lang="ru-RU" sz="2600" u="dash" dirty="0" smtClean="0">
                <a:uFill>
                  <a:solidFill>
                    <a:schemeClr val="accent1"/>
                  </a:solidFill>
                </a:uFill>
              </a:rPr>
              <a:t>плотных</a:t>
            </a:r>
            <a:r>
              <a:rPr lang="ru-RU" sz="2600" dirty="0" smtClean="0"/>
              <a:t> графов с числом ребер </a:t>
            </a:r>
            <a:r>
              <a:rPr lang="en-US" sz="2600" dirty="0" smtClean="0"/>
              <a:t>O(N</a:t>
            </a:r>
            <a:r>
              <a:rPr lang="en-US" sz="2600" baseline="30000" dirty="0" smtClean="0"/>
              <a:t>2</a:t>
            </a:r>
            <a:r>
              <a:rPr lang="en-US" sz="2600" dirty="0" smtClean="0"/>
              <a:t>)</a:t>
            </a:r>
            <a:endParaRPr lang="ru-RU" sz="2600" dirty="0" smtClean="0"/>
          </a:p>
          <a:p>
            <a:pPr>
              <a:lnSpc>
                <a:spcPct val="80000"/>
              </a:lnSpc>
            </a:pPr>
            <a:endParaRPr lang="ru-RU" sz="3000" dirty="0" smtClean="0"/>
          </a:p>
          <a:p>
            <a:pPr>
              <a:lnSpc>
                <a:spcPct val="80000"/>
              </a:lnSpc>
            </a:pPr>
            <a:r>
              <a:rPr lang="ru-RU" sz="3000" dirty="0" smtClean="0"/>
              <a:t>Добавление вершины за </a:t>
            </a:r>
            <a:r>
              <a:rPr lang="en-US" sz="3000" dirty="0" smtClean="0"/>
              <a:t>O(N</a:t>
            </a:r>
            <a:r>
              <a:rPr lang="en-US" sz="3000" baseline="30000" dirty="0" smtClean="0"/>
              <a:t>2</a:t>
            </a:r>
            <a:r>
              <a:rPr lang="en-US" sz="3000" dirty="0" smtClean="0"/>
              <a:t>)</a:t>
            </a:r>
            <a:r>
              <a:rPr lang="ru-RU" sz="3000" dirty="0" smtClean="0"/>
              <a:t>, удаление – за </a:t>
            </a:r>
            <a:r>
              <a:rPr lang="en-US" sz="3000" dirty="0" smtClean="0"/>
              <a:t>O(N)</a:t>
            </a:r>
            <a:r>
              <a:rPr lang="ru-RU" sz="3000" dirty="0" smtClean="0"/>
              <a:t> операций</a:t>
            </a:r>
            <a:endParaRPr lang="en-US" sz="3000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Пусть А – матрица смежности </a:t>
            </a:r>
            <a:r>
              <a:rPr lang="ru-RU" dirty="0" smtClean="0">
                <a:solidFill>
                  <a:schemeClr val="bg1"/>
                </a:solidFill>
              </a:rPr>
              <a:t>графа </a:t>
            </a:r>
            <a:r>
              <a:rPr lang="en-US" dirty="0" smtClean="0">
                <a:solidFill>
                  <a:schemeClr val="bg1"/>
                </a:solidFill>
              </a:rPr>
              <a:t>G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B = </a:t>
            </a:r>
            <a:r>
              <a:rPr lang="ru-RU" dirty="0">
                <a:solidFill>
                  <a:schemeClr val="bg1"/>
                </a:solidFill>
              </a:rPr>
              <a:t>А</a:t>
            </a:r>
            <a:r>
              <a:rPr lang="en-US" baseline="30000" dirty="0" smtClean="0">
                <a:solidFill>
                  <a:schemeClr val="bg1"/>
                </a:solidFill>
              </a:rPr>
              <a:t>n</a:t>
            </a:r>
            <a:r>
              <a:rPr lang="ru-RU" baseline="30000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= А∙А∙…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∙А -- </a:t>
            </a:r>
            <a:r>
              <a:rPr lang="en-US" dirty="0" smtClean="0">
                <a:solidFill>
                  <a:schemeClr val="bg1"/>
                </a:solidFill>
              </a:rPr>
              <a:t>n-</a:t>
            </a:r>
            <a:r>
              <a:rPr lang="ru-RU" dirty="0" smtClean="0">
                <a:solidFill>
                  <a:schemeClr val="bg1"/>
                </a:solidFill>
              </a:rPr>
              <a:t>я степень 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Тогда </a:t>
            </a:r>
            <a:r>
              <a:rPr lang="en-US" dirty="0" err="1">
                <a:solidFill>
                  <a:schemeClr val="bg1"/>
                </a:solidFill>
              </a:rPr>
              <a:t>B</a:t>
            </a:r>
            <a:r>
              <a:rPr lang="en-US" baseline="-25000" dirty="0" err="1">
                <a:solidFill>
                  <a:schemeClr val="bg1"/>
                </a:solidFill>
              </a:rPr>
              <a:t>ij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ru-RU" dirty="0">
                <a:solidFill>
                  <a:schemeClr val="bg1"/>
                </a:solidFill>
              </a:rPr>
              <a:t>число путей из </a:t>
            </a:r>
            <a:r>
              <a:rPr lang="en-US" dirty="0">
                <a:solidFill>
                  <a:schemeClr val="bg1"/>
                </a:solidFill>
              </a:rPr>
              <a:t>i </a:t>
            </a:r>
            <a:r>
              <a:rPr lang="ru-RU" dirty="0">
                <a:solidFill>
                  <a:schemeClr val="bg1"/>
                </a:solidFill>
              </a:rPr>
              <a:t>в </a:t>
            </a:r>
            <a:r>
              <a:rPr lang="en-US" dirty="0">
                <a:solidFill>
                  <a:schemeClr val="bg1"/>
                </a:solidFill>
              </a:rPr>
              <a:t>j</a:t>
            </a:r>
            <a:r>
              <a:rPr lang="ru-RU" dirty="0">
                <a:solidFill>
                  <a:schemeClr val="bg1"/>
                </a:solidFill>
              </a:rPr>
              <a:t>, составленных из дуг </a:t>
            </a:r>
            <a:r>
              <a:rPr lang="en-US" dirty="0">
                <a:solidFill>
                  <a:schemeClr val="bg1"/>
                </a:solidFill>
              </a:rPr>
              <a:t>G </a:t>
            </a:r>
            <a:endParaRPr lang="en-US" baseline="30000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Докажите по индукции </a:t>
            </a:r>
            <a:r>
              <a:rPr lang="ru-RU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99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матрицы смежности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80000"/>
              </a:lnSpc>
            </a:pPr>
            <a:r>
              <a:rPr lang="ru-RU" sz="3000" dirty="0" smtClean="0"/>
              <a:t>Матрица смежности графа </a:t>
            </a:r>
            <a:r>
              <a:rPr lang="en-US" sz="3000" dirty="0" smtClean="0"/>
              <a:t>G </a:t>
            </a:r>
            <a:r>
              <a:rPr lang="ru-RU" sz="3000" dirty="0" smtClean="0"/>
              <a:t>симметрична </a:t>
            </a:r>
            <a:r>
              <a:rPr lang="en-US" sz="3000" dirty="0" smtClean="0"/>
              <a:t>&lt;=&gt; </a:t>
            </a:r>
            <a:r>
              <a:rPr lang="ru-RU" sz="3000" dirty="0" smtClean="0"/>
              <a:t>граф </a:t>
            </a:r>
            <a:r>
              <a:rPr lang="en-US" sz="3000" dirty="0" smtClean="0"/>
              <a:t>G </a:t>
            </a:r>
            <a:r>
              <a:rPr lang="ru-RU" sz="3000" dirty="0" smtClean="0"/>
              <a:t>неориентированный</a:t>
            </a:r>
          </a:p>
          <a:p>
            <a:pPr>
              <a:lnSpc>
                <a:spcPct val="80000"/>
              </a:lnSpc>
            </a:pPr>
            <a:endParaRPr lang="ru-RU" sz="3000" dirty="0" smtClean="0"/>
          </a:p>
          <a:p>
            <a:pPr>
              <a:lnSpc>
                <a:spcPct val="80000"/>
              </a:lnSpc>
            </a:pPr>
            <a:r>
              <a:rPr lang="ru-RU" sz="3000" dirty="0" smtClean="0"/>
              <a:t>Хранение матрицы смежности требует </a:t>
            </a:r>
            <a:r>
              <a:rPr lang="en-US" sz="3000" dirty="0" smtClean="0"/>
              <a:t>O(N</a:t>
            </a:r>
            <a:r>
              <a:rPr lang="en-US" sz="3000" baseline="30000" dirty="0" smtClean="0"/>
              <a:t>2</a:t>
            </a:r>
            <a:r>
              <a:rPr lang="en-US" sz="3000" dirty="0" smtClean="0"/>
              <a:t>)</a:t>
            </a:r>
            <a:r>
              <a:rPr lang="ru-RU" sz="3000" dirty="0" smtClean="0"/>
              <a:t> ячеек памяти</a:t>
            </a:r>
            <a:endParaRPr lang="en-US" sz="3000" dirty="0" smtClean="0"/>
          </a:p>
          <a:p>
            <a:pPr lvl="1">
              <a:lnSpc>
                <a:spcPct val="80000"/>
              </a:lnSpc>
            </a:pPr>
            <a:r>
              <a:rPr lang="ru-RU" sz="2600" dirty="0" smtClean="0"/>
              <a:t>ОК для </a:t>
            </a:r>
            <a:r>
              <a:rPr lang="ru-RU" sz="2600" u="dash" dirty="0" smtClean="0">
                <a:uFill>
                  <a:solidFill>
                    <a:schemeClr val="accent1"/>
                  </a:solidFill>
                </a:uFill>
              </a:rPr>
              <a:t>плотных</a:t>
            </a:r>
            <a:r>
              <a:rPr lang="ru-RU" sz="2600" dirty="0" smtClean="0"/>
              <a:t> графов с числом ребер </a:t>
            </a:r>
            <a:r>
              <a:rPr lang="en-US" sz="2600" dirty="0" smtClean="0"/>
              <a:t>O(N</a:t>
            </a:r>
            <a:r>
              <a:rPr lang="en-US" sz="2600" baseline="30000" dirty="0" smtClean="0"/>
              <a:t>2</a:t>
            </a:r>
            <a:r>
              <a:rPr lang="en-US" sz="2600" dirty="0" smtClean="0"/>
              <a:t>)</a:t>
            </a:r>
            <a:endParaRPr lang="ru-RU" sz="2600" dirty="0" smtClean="0"/>
          </a:p>
          <a:p>
            <a:pPr>
              <a:lnSpc>
                <a:spcPct val="80000"/>
              </a:lnSpc>
            </a:pPr>
            <a:endParaRPr lang="ru-RU" sz="3000" dirty="0" smtClean="0"/>
          </a:p>
          <a:p>
            <a:pPr>
              <a:lnSpc>
                <a:spcPct val="80000"/>
              </a:lnSpc>
            </a:pPr>
            <a:r>
              <a:rPr lang="ru-RU" sz="3000" dirty="0" smtClean="0"/>
              <a:t>Добавление вершины за </a:t>
            </a:r>
            <a:r>
              <a:rPr lang="en-US" sz="3000" dirty="0" smtClean="0"/>
              <a:t>O(N</a:t>
            </a:r>
            <a:r>
              <a:rPr lang="en-US" sz="3000" baseline="30000" dirty="0" smtClean="0"/>
              <a:t>2</a:t>
            </a:r>
            <a:r>
              <a:rPr lang="en-US" sz="3000" dirty="0" smtClean="0"/>
              <a:t>)</a:t>
            </a:r>
            <a:r>
              <a:rPr lang="ru-RU" sz="3000" dirty="0" smtClean="0"/>
              <a:t>, удаление – за </a:t>
            </a:r>
            <a:r>
              <a:rPr lang="en-US" sz="3000" dirty="0" smtClean="0"/>
              <a:t>O(N)</a:t>
            </a:r>
            <a:r>
              <a:rPr lang="ru-RU" sz="3000" dirty="0" smtClean="0"/>
              <a:t> операций</a:t>
            </a:r>
            <a:endParaRPr lang="en-US" sz="3000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ru-RU" dirty="0"/>
              <a:t>Пусть А – матрица смежности </a:t>
            </a:r>
            <a:r>
              <a:rPr lang="ru-RU" dirty="0" smtClean="0"/>
              <a:t>графа </a:t>
            </a:r>
            <a:r>
              <a:rPr lang="en-US" dirty="0" smtClean="0"/>
              <a:t>G</a:t>
            </a:r>
            <a:r>
              <a:rPr lang="ru-RU" dirty="0"/>
              <a:t>, </a:t>
            </a:r>
            <a:r>
              <a:rPr lang="en-US" dirty="0"/>
              <a:t>B = </a:t>
            </a:r>
            <a:r>
              <a:rPr lang="ru-RU" dirty="0"/>
              <a:t>А</a:t>
            </a:r>
            <a:r>
              <a:rPr lang="en-US" baseline="30000" dirty="0" smtClean="0"/>
              <a:t>n</a:t>
            </a:r>
            <a:r>
              <a:rPr lang="ru-RU" baseline="30000" dirty="0" smtClean="0"/>
              <a:t> </a:t>
            </a:r>
            <a:r>
              <a:rPr lang="ru-RU" dirty="0" smtClean="0"/>
              <a:t>= А∙А∙…</a:t>
            </a:r>
            <a:r>
              <a:rPr lang="ru-RU" dirty="0"/>
              <a:t> </a:t>
            </a:r>
            <a:r>
              <a:rPr lang="ru-RU" dirty="0" smtClean="0"/>
              <a:t>∙А -- </a:t>
            </a:r>
            <a:r>
              <a:rPr lang="en-US" dirty="0" smtClean="0"/>
              <a:t>n-</a:t>
            </a:r>
            <a:r>
              <a:rPr lang="ru-RU" dirty="0" smtClean="0"/>
              <a:t>я степень А</a:t>
            </a:r>
          </a:p>
          <a:p>
            <a:endParaRPr lang="ru-RU" dirty="0"/>
          </a:p>
          <a:p>
            <a:r>
              <a:rPr lang="ru-RU" dirty="0" smtClean="0">
                <a:solidFill>
                  <a:schemeClr val="bg1"/>
                </a:solidFill>
              </a:rPr>
              <a:t>Тогда </a:t>
            </a:r>
            <a:r>
              <a:rPr lang="en-US" dirty="0" err="1">
                <a:solidFill>
                  <a:schemeClr val="bg1"/>
                </a:solidFill>
              </a:rPr>
              <a:t>B</a:t>
            </a:r>
            <a:r>
              <a:rPr lang="en-US" baseline="-25000" dirty="0" err="1">
                <a:solidFill>
                  <a:schemeClr val="bg1"/>
                </a:solidFill>
              </a:rPr>
              <a:t>ij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ru-RU" dirty="0">
                <a:solidFill>
                  <a:schemeClr val="bg1"/>
                </a:solidFill>
              </a:rPr>
              <a:t>число путей из </a:t>
            </a:r>
            <a:r>
              <a:rPr lang="en-US" dirty="0">
                <a:solidFill>
                  <a:schemeClr val="bg1"/>
                </a:solidFill>
              </a:rPr>
              <a:t>i </a:t>
            </a:r>
            <a:r>
              <a:rPr lang="ru-RU" dirty="0">
                <a:solidFill>
                  <a:schemeClr val="bg1"/>
                </a:solidFill>
              </a:rPr>
              <a:t>в </a:t>
            </a:r>
            <a:r>
              <a:rPr lang="en-US" dirty="0">
                <a:solidFill>
                  <a:schemeClr val="bg1"/>
                </a:solidFill>
              </a:rPr>
              <a:t>j</a:t>
            </a:r>
            <a:r>
              <a:rPr lang="ru-RU" dirty="0">
                <a:solidFill>
                  <a:schemeClr val="bg1"/>
                </a:solidFill>
              </a:rPr>
              <a:t>, составленных из дуг </a:t>
            </a:r>
            <a:r>
              <a:rPr lang="en-US" dirty="0">
                <a:solidFill>
                  <a:schemeClr val="bg1"/>
                </a:solidFill>
              </a:rPr>
              <a:t>G </a:t>
            </a:r>
            <a:endParaRPr lang="en-US" baseline="30000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Докажите по индукции </a:t>
            </a:r>
            <a:r>
              <a:rPr lang="ru-RU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52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матрицы смежности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80000"/>
              </a:lnSpc>
            </a:pPr>
            <a:r>
              <a:rPr lang="ru-RU" sz="3000" dirty="0" smtClean="0"/>
              <a:t>Матрица смежности графа </a:t>
            </a:r>
            <a:r>
              <a:rPr lang="en-US" sz="3000" dirty="0" smtClean="0"/>
              <a:t>G </a:t>
            </a:r>
            <a:r>
              <a:rPr lang="ru-RU" sz="3000" dirty="0" smtClean="0"/>
              <a:t>симметрична </a:t>
            </a:r>
            <a:r>
              <a:rPr lang="en-US" sz="3000" dirty="0" smtClean="0"/>
              <a:t>&lt;=&gt; </a:t>
            </a:r>
            <a:r>
              <a:rPr lang="ru-RU" sz="3000" dirty="0" smtClean="0"/>
              <a:t>граф </a:t>
            </a:r>
            <a:r>
              <a:rPr lang="en-US" sz="3000" dirty="0" smtClean="0"/>
              <a:t>G </a:t>
            </a:r>
            <a:r>
              <a:rPr lang="ru-RU" sz="3000" dirty="0" smtClean="0"/>
              <a:t>неориентированный</a:t>
            </a:r>
          </a:p>
          <a:p>
            <a:pPr>
              <a:lnSpc>
                <a:spcPct val="80000"/>
              </a:lnSpc>
            </a:pPr>
            <a:endParaRPr lang="ru-RU" sz="3000" dirty="0" smtClean="0"/>
          </a:p>
          <a:p>
            <a:pPr>
              <a:lnSpc>
                <a:spcPct val="80000"/>
              </a:lnSpc>
            </a:pPr>
            <a:r>
              <a:rPr lang="ru-RU" sz="3000" dirty="0" smtClean="0"/>
              <a:t>Хранение матрицы смежности требует </a:t>
            </a:r>
            <a:r>
              <a:rPr lang="en-US" sz="3000" dirty="0" smtClean="0"/>
              <a:t>O(N</a:t>
            </a:r>
            <a:r>
              <a:rPr lang="en-US" sz="3000" baseline="30000" dirty="0" smtClean="0"/>
              <a:t>2</a:t>
            </a:r>
            <a:r>
              <a:rPr lang="en-US" sz="3000" dirty="0" smtClean="0"/>
              <a:t>)</a:t>
            </a:r>
            <a:r>
              <a:rPr lang="ru-RU" sz="3000" dirty="0" smtClean="0"/>
              <a:t> ячеек памяти</a:t>
            </a:r>
            <a:endParaRPr lang="en-US" sz="3000" dirty="0" smtClean="0"/>
          </a:p>
          <a:p>
            <a:pPr lvl="1">
              <a:lnSpc>
                <a:spcPct val="80000"/>
              </a:lnSpc>
            </a:pPr>
            <a:r>
              <a:rPr lang="ru-RU" sz="2600" dirty="0" smtClean="0"/>
              <a:t>ОК для </a:t>
            </a:r>
            <a:r>
              <a:rPr lang="ru-RU" sz="2600" u="dash" dirty="0" smtClean="0">
                <a:uFill>
                  <a:solidFill>
                    <a:schemeClr val="accent1"/>
                  </a:solidFill>
                </a:uFill>
              </a:rPr>
              <a:t>плотных</a:t>
            </a:r>
            <a:r>
              <a:rPr lang="ru-RU" sz="2600" dirty="0" smtClean="0"/>
              <a:t> графов с числом ребер </a:t>
            </a:r>
            <a:r>
              <a:rPr lang="en-US" sz="2600" dirty="0" smtClean="0"/>
              <a:t>O(N</a:t>
            </a:r>
            <a:r>
              <a:rPr lang="en-US" sz="2600" baseline="30000" dirty="0" smtClean="0"/>
              <a:t>2</a:t>
            </a:r>
            <a:r>
              <a:rPr lang="en-US" sz="2600" dirty="0" smtClean="0"/>
              <a:t>)</a:t>
            </a:r>
            <a:endParaRPr lang="ru-RU" sz="2600" dirty="0" smtClean="0"/>
          </a:p>
          <a:p>
            <a:pPr>
              <a:lnSpc>
                <a:spcPct val="80000"/>
              </a:lnSpc>
            </a:pPr>
            <a:endParaRPr lang="ru-RU" sz="3000" dirty="0" smtClean="0"/>
          </a:p>
          <a:p>
            <a:pPr>
              <a:lnSpc>
                <a:spcPct val="80000"/>
              </a:lnSpc>
            </a:pPr>
            <a:r>
              <a:rPr lang="ru-RU" sz="3000" dirty="0" smtClean="0"/>
              <a:t>Добавление вершины за </a:t>
            </a:r>
            <a:r>
              <a:rPr lang="en-US" sz="3000" dirty="0" smtClean="0"/>
              <a:t>O(N</a:t>
            </a:r>
            <a:r>
              <a:rPr lang="en-US" sz="3000" baseline="30000" dirty="0" smtClean="0"/>
              <a:t>2</a:t>
            </a:r>
            <a:r>
              <a:rPr lang="en-US" sz="3000" dirty="0" smtClean="0"/>
              <a:t>)</a:t>
            </a:r>
            <a:r>
              <a:rPr lang="ru-RU" sz="3000" dirty="0" smtClean="0"/>
              <a:t>, удаление – за </a:t>
            </a:r>
            <a:r>
              <a:rPr lang="en-US" sz="3000" dirty="0" smtClean="0"/>
              <a:t>O(N)</a:t>
            </a:r>
            <a:r>
              <a:rPr lang="ru-RU" sz="3000" dirty="0" smtClean="0"/>
              <a:t> операций</a:t>
            </a:r>
            <a:endParaRPr lang="en-US" sz="3000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ru-RU" dirty="0"/>
              <a:t>Пусть А – матрица смежности </a:t>
            </a:r>
            <a:r>
              <a:rPr lang="ru-RU" dirty="0" smtClean="0"/>
              <a:t>графа </a:t>
            </a:r>
            <a:r>
              <a:rPr lang="en-US" dirty="0" smtClean="0"/>
              <a:t>G</a:t>
            </a:r>
            <a:r>
              <a:rPr lang="ru-RU" dirty="0"/>
              <a:t>, </a:t>
            </a:r>
            <a:r>
              <a:rPr lang="ru-RU" dirty="0" smtClean="0"/>
              <a:t>А</a:t>
            </a:r>
            <a:r>
              <a:rPr lang="en-US" baseline="30000" dirty="0" smtClean="0"/>
              <a:t>n</a:t>
            </a:r>
            <a:r>
              <a:rPr lang="ru-RU" baseline="30000" dirty="0" smtClean="0"/>
              <a:t> </a:t>
            </a:r>
            <a:r>
              <a:rPr lang="ru-RU" dirty="0" smtClean="0"/>
              <a:t>= А∙А∙…</a:t>
            </a:r>
            <a:r>
              <a:rPr lang="ru-RU" dirty="0"/>
              <a:t> </a:t>
            </a:r>
            <a:r>
              <a:rPr lang="ru-RU" dirty="0" smtClean="0"/>
              <a:t>∙А </a:t>
            </a:r>
            <a:r>
              <a:rPr lang="en-US" dirty="0" smtClean="0"/>
              <a:t>= B </a:t>
            </a:r>
            <a:r>
              <a:rPr lang="ru-RU" dirty="0" smtClean="0"/>
              <a:t>-- </a:t>
            </a:r>
            <a:r>
              <a:rPr lang="en-US" dirty="0" smtClean="0"/>
              <a:t>n-</a:t>
            </a:r>
            <a:r>
              <a:rPr lang="ru-RU" dirty="0" smtClean="0"/>
              <a:t>я степень А</a:t>
            </a:r>
          </a:p>
          <a:p>
            <a:endParaRPr lang="ru-RU" dirty="0"/>
          </a:p>
          <a:p>
            <a:r>
              <a:rPr lang="ru-RU" dirty="0" smtClean="0"/>
              <a:t>Тогда </a:t>
            </a:r>
            <a:r>
              <a:rPr lang="en-US" dirty="0" err="1"/>
              <a:t>B</a:t>
            </a:r>
            <a:r>
              <a:rPr lang="en-US" baseline="-25000" dirty="0" err="1"/>
              <a:t>ij</a:t>
            </a:r>
            <a:r>
              <a:rPr lang="en-US" dirty="0"/>
              <a:t> = </a:t>
            </a:r>
            <a:r>
              <a:rPr lang="ru-RU" dirty="0"/>
              <a:t>число путей из </a:t>
            </a:r>
            <a:r>
              <a:rPr lang="en-US" dirty="0"/>
              <a:t>i </a:t>
            </a:r>
            <a:r>
              <a:rPr lang="ru-RU" dirty="0"/>
              <a:t>в </a:t>
            </a:r>
            <a:r>
              <a:rPr lang="en-US" dirty="0"/>
              <a:t>j</a:t>
            </a:r>
            <a:r>
              <a:rPr lang="ru-RU" dirty="0"/>
              <a:t>, составленных из дуг </a:t>
            </a:r>
            <a:r>
              <a:rPr lang="en-US" dirty="0"/>
              <a:t>G </a:t>
            </a:r>
            <a:endParaRPr lang="en-US" baseline="30000" dirty="0"/>
          </a:p>
          <a:p>
            <a:endParaRPr lang="ru-RU" dirty="0" smtClean="0"/>
          </a:p>
          <a:p>
            <a:r>
              <a:rPr lang="ru-RU" dirty="0" smtClean="0"/>
              <a:t>Докажите индукцией по </a:t>
            </a:r>
            <a:r>
              <a:rPr lang="en-US" dirty="0" smtClean="0"/>
              <a:t>n</a:t>
            </a:r>
            <a:r>
              <a:rPr lang="ru-RU" dirty="0" smtClean="0"/>
              <a:t> </a:t>
            </a:r>
            <a:r>
              <a:rPr lang="ru-RU" dirty="0" smtClean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242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матрицы смежности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80000"/>
              </a:lnSpc>
            </a:pPr>
            <a:endParaRPr lang="en-US" sz="2600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Пусть А – матрица смежности </a:t>
            </a:r>
            <a:r>
              <a:rPr lang="ru-RU" dirty="0" smtClean="0"/>
              <a:t>графа </a:t>
            </a:r>
            <a:r>
              <a:rPr lang="en-US" dirty="0" smtClean="0"/>
              <a:t>G</a:t>
            </a:r>
            <a:r>
              <a:rPr lang="ru-RU" dirty="0"/>
              <a:t>, А</a:t>
            </a:r>
            <a:r>
              <a:rPr lang="en-US" baseline="30000" dirty="0"/>
              <a:t>n</a:t>
            </a:r>
            <a:r>
              <a:rPr lang="ru-RU" baseline="30000" dirty="0"/>
              <a:t> </a:t>
            </a:r>
            <a:r>
              <a:rPr lang="ru-RU" dirty="0"/>
              <a:t>= А∙А∙… ∙А </a:t>
            </a:r>
            <a:r>
              <a:rPr lang="en-US" dirty="0"/>
              <a:t>= B</a:t>
            </a:r>
            <a:r>
              <a:rPr lang="ru-RU" dirty="0" smtClean="0"/>
              <a:t> -- </a:t>
            </a:r>
            <a:r>
              <a:rPr lang="en-US" dirty="0" smtClean="0"/>
              <a:t>n-</a:t>
            </a:r>
            <a:r>
              <a:rPr lang="ru-RU" dirty="0" smtClean="0"/>
              <a:t>я степень А</a:t>
            </a:r>
          </a:p>
          <a:p>
            <a:endParaRPr lang="ru-RU" dirty="0"/>
          </a:p>
          <a:p>
            <a:r>
              <a:rPr lang="ru-RU" dirty="0" smtClean="0"/>
              <a:t>Тогда </a:t>
            </a:r>
            <a:r>
              <a:rPr lang="en-US" dirty="0" err="1"/>
              <a:t>B</a:t>
            </a:r>
            <a:r>
              <a:rPr lang="en-US" baseline="-25000" dirty="0" err="1"/>
              <a:t>ij</a:t>
            </a:r>
            <a:r>
              <a:rPr lang="en-US" dirty="0"/>
              <a:t> = </a:t>
            </a:r>
            <a:r>
              <a:rPr lang="ru-RU" dirty="0"/>
              <a:t>число путей из </a:t>
            </a:r>
            <a:r>
              <a:rPr lang="en-US" dirty="0"/>
              <a:t>i </a:t>
            </a:r>
            <a:r>
              <a:rPr lang="ru-RU" dirty="0"/>
              <a:t>в </a:t>
            </a:r>
            <a:r>
              <a:rPr lang="en-US" dirty="0"/>
              <a:t>j</a:t>
            </a:r>
            <a:r>
              <a:rPr lang="ru-RU" dirty="0"/>
              <a:t>, составленных из дуг </a:t>
            </a:r>
            <a:r>
              <a:rPr lang="en-US" dirty="0"/>
              <a:t>G </a:t>
            </a:r>
            <a:endParaRPr lang="en-US" baseline="30000" dirty="0"/>
          </a:p>
          <a:p>
            <a:endParaRPr lang="ru-RU" dirty="0" smtClean="0"/>
          </a:p>
          <a:p>
            <a:r>
              <a:rPr lang="ru-RU" dirty="0"/>
              <a:t>Докажите индукцией по </a:t>
            </a:r>
            <a:r>
              <a:rPr lang="en-US" dirty="0"/>
              <a:t>n</a:t>
            </a:r>
            <a:r>
              <a:rPr lang="ru-RU" dirty="0"/>
              <a:t> </a:t>
            </a:r>
            <a:r>
              <a:rPr lang="ru-RU" dirty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  <p:grpSp>
        <p:nvGrpSpPr>
          <p:cNvPr id="5" name="Group 4"/>
          <p:cNvGrpSpPr/>
          <p:nvPr/>
        </p:nvGrpSpPr>
        <p:grpSpPr>
          <a:xfrm>
            <a:off x="636761" y="1970061"/>
            <a:ext cx="2571749" cy="1514475"/>
            <a:chOff x="3024189" y="3957638"/>
            <a:chExt cx="2571749" cy="1514475"/>
          </a:xfrm>
        </p:grpSpPr>
        <p:sp>
          <p:nvSpPr>
            <p:cNvPr id="6" name="Овал 3"/>
            <p:cNvSpPr/>
            <p:nvPr/>
          </p:nvSpPr>
          <p:spPr>
            <a:xfrm>
              <a:off x="3024189" y="4457700"/>
              <a:ext cx="357187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7" name="Овал 4"/>
            <p:cNvSpPr/>
            <p:nvPr/>
          </p:nvSpPr>
          <p:spPr>
            <a:xfrm>
              <a:off x="4167189" y="5100639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Овал 5"/>
            <p:cNvSpPr/>
            <p:nvPr/>
          </p:nvSpPr>
          <p:spPr>
            <a:xfrm>
              <a:off x="4095750" y="39576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9" name="Овал 6"/>
            <p:cNvSpPr/>
            <p:nvPr/>
          </p:nvSpPr>
          <p:spPr>
            <a:xfrm>
              <a:off x="5238750" y="45291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3024189" y="4457700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Calibri" pitchFamily="34" charset="0"/>
                </a:rPr>
                <a:t>1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>
              <a:off x="5238751" y="452913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Calibri" pitchFamily="34" charset="0"/>
                </a:rPr>
                <a:t>3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4095751" y="395763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2</a:t>
              </a:r>
              <a:endParaRPr lang="ru-RU" sz="2000">
                <a:latin typeface="Calibri" pitchFamily="34" charset="0"/>
              </a:endParaRPr>
            </a:p>
          </p:txBody>
        </p:sp>
        <p:cxnSp>
          <p:nvCxnSpPr>
            <p:cNvPr id="14" name="Shape 11"/>
            <p:cNvCxnSpPr>
              <a:stCxn id="10" idx="0"/>
              <a:endCxn id="13" idx="1"/>
            </p:cNvCxnSpPr>
            <p:nvPr/>
          </p:nvCxnSpPr>
          <p:spPr>
            <a:xfrm rot="5400000" flipH="1" flipV="1">
              <a:off x="3488532" y="3850482"/>
              <a:ext cx="300037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2"/>
            <p:cNvCxnSpPr>
              <a:stCxn id="12" idx="2"/>
            </p:cNvCxnSpPr>
            <p:nvPr/>
          </p:nvCxnSpPr>
          <p:spPr>
            <a:xfrm rot="5400000">
              <a:off x="4764882" y="4688682"/>
              <a:ext cx="390525" cy="871538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hape 24"/>
            <p:cNvCxnSpPr>
              <a:stCxn id="13" idx="2"/>
            </p:cNvCxnSpPr>
            <p:nvPr/>
          </p:nvCxnSpPr>
          <p:spPr>
            <a:xfrm rot="5400000">
              <a:off x="3838576" y="4757738"/>
              <a:ext cx="814387" cy="14288"/>
            </a:xfrm>
            <a:prstGeom prst="curvedConnector3">
              <a:avLst>
                <a:gd name="adj1" fmla="val 50000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hape 14"/>
            <p:cNvCxnSpPr>
              <a:endCxn id="12" idx="1"/>
            </p:cNvCxnSpPr>
            <p:nvPr/>
          </p:nvCxnSpPr>
          <p:spPr>
            <a:xfrm rot="5400000" flipH="1" flipV="1">
              <a:off x="4595813" y="4457701"/>
              <a:ext cx="371475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hape 15"/>
            <p:cNvCxnSpPr>
              <a:endCxn id="10" idx="2"/>
            </p:cNvCxnSpPr>
            <p:nvPr/>
          </p:nvCxnSpPr>
          <p:spPr>
            <a:xfrm rot="10800000">
              <a:off x="3181352" y="4857750"/>
              <a:ext cx="985836" cy="40005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hape 16"/>
            <p:cNvCxnSpPr>
              <a:stCxn id="8" idx="6"/>
              <a:endCxn id="12" idx="0"/>
            </p:cNvCxnSpPr>
            <p:nvPr/>
          </p:nvCxnSpPr>
          <p:spPr>
            <a:xfrm>
              <a:off x="4452939" y="4135438"/>
              <a:ext cx="942975" cy="3937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>
              <a:spLocks noChangeArrowheads="1"/>
            </p:cNvSpPr>
            <p:nvPr/>
          </p:nvSpPr>
          <p:spPr bwMode="auto">
            <a:xfrm>
              <a:off x="4181476" y="5072063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4</a:t>
              </a:r>
              <a:endParaRPr lang="ru-RU" sz="2000">
                <a:latin typeface="Calibri" pitchFamily="34" charset="0"/>
              </a:endParaRPr>
            </a:p>
          </p:txBody>
        </p:sp>
      </p:grpSp>
      <p:graphicFrame>
        <p:nvGraphicFramePr>
          <p:cNvPr id="21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263530"/>
              </p:ext>
            </p:extLst>
          </p:nvPr>
        </p:nvGraphicFramePr>
        <p:xfrm>
          <a:off x="621022" y="3712715"/>
          <a:ext cx="2593368" cy="2380581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891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8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58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310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5661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65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А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22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655154"/>
              </p:ext>
            </p:extLst>
          </p:nvPr>
        </p:nvGraphicFramePr>
        <p:xfrm>
          <a:off x="3359696" y="3712714"/>
          <a:ext cx="2593368" cy="2380581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891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8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58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310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5661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65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22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2</a:t>
                      </a:r>
                      <a:endParaRPr kumimoji="0" lang="ru-RU" sz="22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3337011" y="2015676"/>
            <a:ext cx="2571749" cy="1514475"/>
            <a:chOff x="3024189" y="3957638"/>
            <a:chExt cx="2571749" cy="1514475"/>
          </a:xfrm>
        </p:grpSpPr>
        <p:sp>
          <p:nvSpPr>
            <p:cNvPr id="24" name="Овал 3"/>
            <p:cNvSpPr/>
            <p:nvPr/>
          </p:nvSpPr>
          <p:spPr>
            <a:xfrm>
              <a:off x="3024189" y="4457700"/>
              <a:ext cx="357187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5" name="Овал 4"/>
            <p:cNvSpPr/>
            <p:nvPr/>
          </p:nvSpPr>
          <p:spPr>
            <a:xfrm>
              <a:off x="4167189" y="5100639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6" name="Овал 5"/>
            <p:cNvSpPr/>
            <p:nvPr/>
          </p:nvSpPr>
          <p:spPr>
            <a:xfrm>
              <a:off x="4095750" y="39576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7" name="Овал 6"/>
            <p:cNvSpPr/>
            <p:nvPr/>
          </p:nvSpPr>
          <p:spPr>
            <a:xfrm>
              <a:off x="5238750" y="45291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8" name="TextBox 27"/>
            <p:cNvSpPr txBox="1">
              <a:spLocks noChangeArrowheads="1"/>
            </p:cNvSpPr>
            <p:nvPr/>
          </p:nvSpPr>
          <p:spPr bwMode="auto">
            <a:xfrm>
              <a:off x="3024189" y="4457700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Calibri" pitchFamily="34" charset="0"/>
                </a:rPr>
                <a:t>1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29" name="TextBox 28"/>
            <p:cNvSpPr txBox="1">
              <a:spLocks noChangeArrowheads="1"/>
            </p:cNvSpPr>
            <p:nvPr/>
          </p:nvSpPr>
          <p:spPr bwMode="auto">
            <a:xfrm>
              <a:off x="5238751" y="452913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Calibri" pitchFamily="34" charset="0"/>
                </a:rPr>
                <a:t>3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30" name="TextBox 29"/>
            <p:cNvSpPr txBox="1">
              <a:spLocks noChangeArrowheads="1"/>
            </p:cNvSpPr>
            <p:nvPr/>
          </p:nvSpPr>
          <p:spPr bwMode="auto">
            <a:xfrm>
              <a:off x="4095751" y="395763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2</a:t>
              </a:r>
              <a:endParaRPr lang="ru-RU" sz="2000">
                <a:latin typeface="Calibri" pitchFamily="34" charset="0"/>
              </a:endParaRPr>
            </a:p>
          </p:txBody>
        </p:sp>
        <p:cxnSp>
          <p:nvCxnSpPr>
            <p:cNvPr id="31" name="Shape 11"/>
            <p:cNvCxnSpPr>
              <a:stCxn id="28" idx="0"/>
              <a:endCxn id="30" idx="1"/>
            </p:cNvCxnSpPr>
            <p:nvPr/>
          </p:nvCxnSpPr>
          <p:spPr>
            <a:xfrm rot="5400000" flipH="1" flipV="1">
              <a:off x="3488532" y="3850482"/>
              <a:ext cx="300037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hape 12"/>
            <p:cNvCxnSpPr>
              <a:stCxn id="29" idx="2"/>
            </p:cNvCxnSpPr>
            <p:nvPr/>
          </p:nvCxnSpPr>
          <p:spPr>
            <a:xfrm rot="5400000">
              <a:off x="4764882" y="4688682"/>
              <a:ext cx="390525" cy="871538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hape 24"/>
            <p:cNvCxnSpPr>
              <a:stCxn id="30" idx="2"/>
            </p:cNvCxnSpPr>
            <p:nvPr/>
          </p:nvCxnSpPr>
          <p:spPr>
            <a:xfrm rot="5400000">
              <a:off x="3838576" y="4757738"/>
              <a:ext cx="814387" cy="14288"/>
            </a:xfrm>
            <a:prstGeom prst="curvedConnector3">
              <a:avLst>
                <a:gd name="adj1" fmla="val 50000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hape 14"/>
            <p:cNvCxnSpPr>
              <a:endCxn id="29" idx="1"/>
            </p:cNvCxnSpPr>
            <p:nvPr/>
          </p:nvCxnSpPr>
          <p:spPr>
            <a:xfrm rot="5400000" flipH="1" flipV="1">
              <a:off x="4595813" y="4457701"/>
              <a:ext cx="371475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hape 15"/>
            <p:cNvCxnSpPr>
              <a:endCxn id="28" idx="2"/>
            </p:cNvCxnSpPr>
            <p:nvPr/>
          </p:nvCxnSpPr>
          <p:spPr>
            <a:xfrm rot="10800000">
              <a:off x="3181352" y="4857750"/>
              <a:ext cx="985836" cy="40005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hape 16"/>
            <p:cNvCxnSpPr>
              <a:stCxn id="26" idx="6"/>
              <a:endCxn id="29" idx="0"/>
            </p:cNvCxnSpPr>
            <p:nvPr/>
          </p:nvCxnSpPr>
          <p:spPr>
            <a:xfrm>
              <a:off x="4452939" y="4135438"/>
              <a:ext cx="942975" cy="3937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181476" y="5072063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4</a:t>
              </a:r>
              <a:endParaRPr lang="ru-RU" sz="200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380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матрицы смежности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80000"/>
              </a:lnSpc>
            </a:pPr>
            <a:endParaRPr lang="en-US" sz="2600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Пусть А – матрица смежности </a:t>
            </a:r>
            <a:r>
              <a:rPr lang="ru-RU" dirty="0" smtClean="0"/>
              <a:t>графа </a:t>
            </a:r>
            <a:r>
              <a:rPr lang="en-US" dirty="0" smtClean="0"/>
              <a:t>G</a:t>
            </a:r>
            <a:r>
              <a:rPr lang="ru-RU" dirty="0"/>
              <a:t>, А</a:t>
            </a:r>
            <a:r>
              <a:rPr lang="en-US" baseline="30000" dirty="0"/>
              <a:t>n</a:t>
            </a:r>
            <a:r>
              <a:rPr lang="ru-RU" baseline="30000" dirty="0"/>
              <a:t> </a:t>
            </a:r>
            <a:r>
              <a:rPr lang="ru-RU" dirty="0"/>
              <a:t>= А∙А∙… ∙А </a:t>
            </a:r>
            <a:r>
              <a:rPr lang="en-US" dirty="0"/>
              <a:t>= B</a:t>
            </a:r>
            <a:r>
              <a:rPr lang="ru-RU" dirty="0" smtClean="0"/>
              <a:t> -- </a:t>
            </a:r>
            <a:r>
              <a:rPr lang="en-US" dirty="0" smtClean="0"/>
              <a:t>n-</a:t>
            </a:r>
            <a:r>
              <a:rPr lang="ru-RU" dirty="0" smtClean="0"/>
              <a:t>я степень А</a:t>
            </a:r>
          </a:p>
          <a:p>
            <a:endParaRPr lang="ru-RU" dirty="0"/>
          </a:p>
          <a:p>
            <a:r>
              <a:rPr lang="ru-RU" dirty="0" smtClean="0"/>
              <a:t>Тогда </a:t>
            </a:r>
            <a:r>
              <a:rPr lang="en-US" dirty="0" err="1"/>
              <a:t>B</a:t>
            </a:r>
            <a:r>
              <a:rPr lang="en-US" baseline="-25000" dirty="0" err="1"/>
              <a:t>ij</a:t>
            </a:r>
            <a:r>
              <a:rPr lang="en-US" dirty="0"/>
              <a:t> = </a:t>
            </a:r>
            <a:r>
              <a:rPr lang="ru-RU" dirty="0"/>
              <a:t>число путей из </a:t>
            </a:r>
            <a:r>
              <a:rPr lang="en-US" dirty="0"/>
              <a:t>i </a:t>
            </a:r>
            <a:r>
              <a:rPr lang="ru-RU" dirty="0"/>
              <a:t>в </a:t>
            </a:r>
            <a:r>
              <a:rPr lang="en-US" dirty="0"/>
              <a:t>j</a:t>
            </a:r>
            <a:r>
              <a:rPr lang="ru-RU" dirty="0"/>
              <a:t>, составленных из дуг </a:t>
            </a:r>
            <a:r>
              <a:rPr lang="en-US" dirty="0"/>
              <a:t>G </a:t>
            </a:r>
            <a:endParaRPr lang="en-US" baseline="30000" dirty="0"/>
          </a:p>
          <a:p>
            <a:endParaRPr lang="ru-RU" dirty="0" smtClean="0"/>
          </a:p>
          <a:p>
            <a:r>
              <a:rPr lang="ru-RU" dirty="0"/>
              <a:t>Докажите индукцией по </a:t>
            </a:r>
            <a:r>
              <a:rPr lang="en-US" dirty="0"/>
              <a:t>n</a:t>
            </a:r>
            <a:r>
              <a:rPr lang="ru-RU" dirty="0"/>
              <a:t> </a:t>
            </a:r>
            <a:r>
              <a:rPr lang="ru-RU" dirty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  <p:grpSp>
        <p:nvGrpSpPr>
          <p:cNvPr id="5" name="Group 4"/>
          <p:cNvGrpSpPr/>
          <p:nvPr/>
        </p:nvGrpSpPr>
        <p:grpSpPr>
          <a:xfrm>
            <a:off x="636761" y="1970061"/>
            <a:ext cx="2571749" cy="1514475"/>
            <a:chOff x="3024189" y="3957638"/>
            <a:chExt cx="2571749" cy="1514475"/>
          </a:xfrm>
        </p:grpSpPr>
        <p:sp>
          <p:nvSpPr>
            <p:cNvPr id="6" name="Овал 3"/>
            <p:cNvSpPr/>
            <p:nvPr/>
          </p:nvSpPr>
          <p:spPr>
            <a:xfrm>
              <a:off x="3024189" y="4457700"/>
              <a:ext cx="357187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7" name="Овал 4"/>
            <p:cNvSpPr/>
            <p:nvPr/>
          </p:nvSpPr>
          <p:spPr>
            <a:xfrm>
              <a:off x="4167189" y="5100639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Овал 5"/>
            <p:cNvSpPr/>
            <p:nvPr/>
          </p:nvSpPr>
          <p:spPr>
            <a:xfrm>
              <a:off x="4095750" y="39576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9" name="Овал 6"/>
            <p:cNvSpPr/>
            <p:nvPr/>
          </p:nvSpPr>
          <p:spPr>
            <a:xfrm>
              <a:off x="5238750" y="45291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3024189" y="4457700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Calibri" pitchFamily="34" charset="0"/>
                </a:rPr>
                <a:t>1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>
              <a:off x="5238751" y="452913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Calibri" pitchFamily="34" charset="0"/>
                </a:rPr>
                <a:t>3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4095751" y="395763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2</a:t>
              </a:r>
              <a:endParaRPr lang="ru-RU" sz="2000">
                <a:latin typeface="Calibri" pitchFamily="34" charset="0"/>
              </a:endParaRPr>
            </a:p>
          </p:txBody>
        </p:sp>
        <p:cxnSp>
          <p:nvCxnSpPr>
            <p:cNvPr id="14" name="Shape 11"/>
            <p:cNvCxnSpPr>
              <a:stCxn id="10" idx="0"/>
              <a:endCxn id="13" idx="1"/>
            </p:cNvCxnSpPr>
            <p:nvPr/>
          </p:nvCxnSpPr>
          <p:spPr>
            <a:xfrm rot="5400000" flipH="1" flipV="1">
              <a:off x="3488532" y="3850482"/>
              <a:ext cx="300037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2"/>
            <p:cNvCxnSpPr>
              <a:stCxn id="12" idx="2"/>
            </p:cNvCxnSpPr>
            <p:nvPr/>
          </p:nvCxnSpPr>
          <p:spPr>
            <a:xfrm rot="5400000">
              <a:off x="4764882" y="4688682"/>
              <a:ext cx="390525" cy="871538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hape 24"/>
            <p:cNvCxnSpPr>
              <a:stCxn id="13" idx="2"/>
            </p:cNvCxnSpPr>
            <p:nvPr/>
          </p:nvCxnSpPr>
          <p:spPr>
            <a:xfrm rot="5400000">
              <a:off x="3838576" y="4757738"/>
              <a:ext cx="814387" cy="14288"/>
            </a:xfrm>
            <a:prstGeom prst="curvedConnector3">
              <a:avLst>
                <a:gd name="adj1" fmla="val 50000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hape 14"/>
            <p:cNvCxnSpPr>
              <a:endCxn id="12" idx="1"/>
            </p:cNvCxnSpPr>
            <p:nvPr/>
          </p:nvCxnSpPr>
          <p:spPr>
            <a:xfrm rot="5400000" flipH="1" flipV="1">
              <a:off x="4595813" y="4457701"/>
              <a:ext cx="371475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hape 15"/>
            <p:cNvCxnSpPr>
              <a:endCxn id="10" idx="2"/>
            </p:cNvCxnSpPr>
            <p:nvPr/>
          </p:nvCxnSpPr>
          <p:spPr>
            <a:xfrm rot="10800000">
              <a:off x="3181352" y="4857750"/>
              <a:ext cx="985836" cy="40005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hape 16"/>
            <p:cNvCxnSpPr>
              <a:stCxn id="8" idx="6"/>
              <a:endCxn id="12" idx="0"/>
            </p:cNvCxnSpPr>
            <p:nvPr/>
          </p:nvCxnSpPr>
          <p:spPr>
            <a:xfrm>
              <a:off x="4452939" y="4135438"/>
              <a:ext cx="942975" cy="3937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>
              <a:spLocks noChangeArrowheads="1"/>
            </p:cNvSpPr>
            <p:nvPr/>
          </p:nvSpPr>
          <p:spPr bwMode="auto">
            <a:xfrm>
              <a:off x="4181476" y="5072063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4</a:t>
              </a:r>
              <a:endParaRPr lang="ru-RU" sz="2000">
                <a:latin typeface="Calibri" pitchFamily="34" charset="0"/>
              </a:endParaRPr>
            </a:p>
          </p:txBody>
        </p:sp>
      </p:grpSp>
      <p:graphicFrame>
        <p:nvGraphicFramePr>
          <p:cNvPr id="21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245115"/>
              </p:ext>
            </p:extLst>
          </p:nvPr>
        </p:nvGraphicFramePr>
        <p:xfrm>
          <a:off x="621022" y="3712715"/>
          <a:ext cx="2593368" cy="2380581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891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8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58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310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5661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65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А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22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634553"/>
              </p:ext>
            </p:extLst>
          </p:nvPr>
        </p:nvGraphicFramePr>
        <p:xfrm>
          <a:off x="3359696" y="3712714"/>
          <a:ext cx="2593368" cy="2380581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891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8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58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310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5661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65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22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2</a:t>
                      </a:r>
                      <a:endParaRPr kumimoji="0" lang="ru-RU" sz="22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3337011" y="2015676"/>
            <a:ext cx="2571749" cy="1514475"/>
            <a:chOff x="3024189" y="3957638"/>
            <a:chExt cx="2571749" cy="1514475"/>
          </a:xfrm>
        </p:grpSpPr>
        <p:sp>
          <p:nvSpPr>
            <p:cNvPr id="24" name="Овал 3"/>
            <p:cNvSpPr/>
            <p:nvPr/>
          </p:nvSpPr>
          <p:spPr>
            <a:xfrm>
              <a:off x="3024189" y="4457700"/>
              <a:ext cx="357187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5" name="Овал 4"/>
            <p:cNvSpPr/>
            <p:nvPr/>
          </p:nvSpPr>
          <p:spPr>
            <a:xfrm>
              <a:off x="4167189" y="5100639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6" name="Овал 5"/>
            <p:cNvSpPr/>
            <p:nvPr/>
          </p:nvSpPr>
          <p:spPr>
            <a:xfrm>
              <a:off x="4095750" y="39576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7" name="Овал 6"/>
            <p:cNvSpPr/>
            <p:nvPr/>
          </p:nvSpPr>
          <p:spPr>
            <a:xfrm>
              <a:off x="5238750" y="45291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8" name="TextBox 27"/>
            <p:cNvSpPr txBox="1">
              <a:spLocks noChangeArrowheads="1"/>
            </p:cNvSpPr>
            <p:nvPr/>
          </p:nvSpPr>
          <p:spPr bwMode="auto">
            <a:xfrm>
              <a:off x="3024189" y="4457700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Calibri" pitchFamily="34" charset="0"/>
                </a:rPr>
                <a:t>1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29" name="TextBox 28"/>
            <p:cNvSpPr txBox="1">
              <a:spLocks noChangeArrowheads="1"/>
            </p:cNvSpPr>
            <p:nvPr/>
          </p:nvSpPr>
          <p:spPr bwMode="auto">
            <a:xfrm>
              <a:off x="5238751" y="452913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Calibri" pitchFamily="34" charset="0"/>
                </a:rPr>
                <a:t>3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30" name="TextBox 29"/>
            <p:cNvSpPr txBox="1">
              <a:spLocks noChangeArrowheads="1"/>
            </p:cNvSpPr>
            <p:nvPr/>
          </p:nvSpPr>
          <p:spPr bwMode="auto">
            <a:xfrm>
              <a:off x="4095751" y="395763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2</a:t>
              </a:r>
              <a:endParaRPr lang="ru-RU" sz="2000">
                <a:latin typeface="Calibri" pitchFamily="34" charset="0"/>
              </a:endParaRPr>
            </a:p>
          </p:txBody>
        </p:sp>
        <p:cxnSp>
          <p:nvCxnSpPr>
            <p:cNvPr id="31" name="Shape 11"/>
            <p:cNvCxnSpPr>
              <a:stCxn id="28" idx="0"/>
              <a:endCxn id="30" idx="1"/>
            </p:cNvCxnSpPr>
            <p:nvPr/>
          </p:nvCxnSpPr>
          <p:spPr>
            <a:xfrm rot="5400000" flipH="1" flipV="1">
              <a:off x="3488532" y="3850482"/>
              <a:ext cx="300037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hape 12"/>
            <p:cNvCxnSpPr>
              <a:stCxn id="29" idx="2"/>
            </p:cNvCxnSpPr>
            <p:nvPr/>
          </p:nvCxnSpPr>
          <p:spPr>
            <a:xfrm rot="5400000">
              <a:off x="4764882" y="4688682"/>
              <a:ext cx="390525" cy="871538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hape 24"/>
            <p:cNvCxnSpPr>
              <a:stCxn id="30" idx="2"/>
            </p:cNvCxnSpPr>
            <p:nvPr/>
          </p:nvCxnSpPr>
          <p:spPr>
            <a:xfrm rot="5400000">
              <a:off x="3838576" y="4757738"/>
              <a:ext cx="814387" cy="14288"/>
            </a:xfrm>
            <a:prstGeom prst="curvedConnector3">
              <a:avLst>
                <a:gd name="adj1" fmla="val 50000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hape 14"/>
            <p:cNvCxnSpPr>
              <a:endCxn id="29" idx="1"/>
            </p:cNvCxnSpPr>
            <p:nvPr/>
          </p:nvCxnSpPr>
          <p:spPr>
            <a:xfrm rot="5400000" flipH="1" flipV="1">
              <a:off x="4595813" y="4457701"/>
              <a:ext cx="371475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hape 15"/>
            <p:cNvCxnSpPr>
              <a:endCxn id="28" idx="2"/>
            </p:cNvCxnSpPr>
            <p:nvPr/>
          </p:nvCxnSpPr>
          <p:spPr>
            <a:xfrm rot="10800000">
              <a:off x="3181352" y="4857750"/>
              <a:ext cx="985836" cy="40005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hape 16"/>
            <p:cNvCxnSpPr>
              <a:stCxn id="26" idx="6"/>
              <a:endCxn id="29" idx="0"/>
            </p:cNvCxnSpPr>
            <p:nvPr/>
          </p:nvCxnSpPr>
          <p:spPr>
            <a:xfrm>
              <a:off x="4452939" y="4135438"/>
              <a:ext cx="942975" cy="3937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181476" y="5072063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4</a:t>
              </a:r>
              <a:endParaRPr lang="ru-RU" sz="2000">
                <a:latin typeface="Calibri" pitchFamily="34" charset="0"/>
              </a:endParaRPr>
            </a:p>
          </p:txBody>
        </p:sp>
      </p:grpSp>
      <p:sp>
        <p:nvSpPr>
          <p:cNvPr id="4" name="Freeform 3"/>
          <p:cNvSpPr/>
          <p:nvPr/>
        </p:nvSpPr>
        <p:spPr>
          <a:xfrm>
            <a:off x="3705101" y="1888173"/>
            <a:ext cx="1840676" cy="700648"/>
          </a:xfrm>
          <a:custGeom>
            <a:avLst/>
            <a:gdLst>
              <a:gd name="connsiteX0" fmla="*/ 0 w 1840676"/>
              <a:gd name="connsiteY0" fmla="*/ 118800 h 130676"/>
              <a:gd name="connsiteX1" fmla="*/ 819398 w 1840676"/>
              <a:gd name="connsiteY1" fmla="*/ 47 h 130676"/>
              <a:gd name="connsiteX2" fmla="*/ 1840676 w 1840676"/>
              <a:gd name="connsiteY2" fmla="*/ 130676 h 130676"/>
              <a:gd name="connsiteX0" fmla="*/ 0 w 1840676"/>
              <a:gd name="connsiteY0" fmla="*/ 688772 h 700648"/>
              <a:gd name="connsiteX1" fmla="*/ 926276 w 1840676"/>
              <a:gd name="connsiteY1" fmla="*/ 4 h 700648"/>
              <a:gd name="connsiteX2" fmla="*/ 1840676 w 1840676"/>
              <a:gd name="connsiteY2" fmla="*/ 700648 h 700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0676" h="700648">
                <a:moveTo>
                  <a:pt x="0" y="688772"/>
                </a:moveTo>
                <a:cubicBezTo>
                  <a:pt x="256309" y="628406"/>
                  <a:pt x="619497" y="-1975"/>
                  <a:pt x="926276" y="4"/>
                </a:cubicBezTo>
                <a:cubicBezTo>
                  <a:pt x="1233055" y="1983"/>
                  <a:pt x="1483426" y="636323"/>
                  <a:pt x="1840676" y="700648"/>
                </a:cubicBezTo>
              </a:path>
            </a:pathLst>
          </a:custGeom>
          <a:noFill/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61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матрицы смежности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80000"/>
              </a:lnSpc>
            </a:pPr>
            <a:endParaRPr lang="en-US" sz="2600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Пусть А – матрица смежности </a:t>
            </a:r>
            <a:r>
              <a:rPr lang="ru-RU" dirty="0" smtClean="0"/>
              <a:t>графа </a:t>
            </a:r>
            <a:r>
              <a:rPr lang="en-US" dirty="0" smtClean="0"/>
              <a:t>G</a:t>
            </a:r>
            <a:r>
              <a:rPr lang="ru-RU" dirty="0"/>
              <a:t>, А</a:t>
            </a:r>
            <a:r>
              <a:rPr lang="en-US" baseline="30000" dirty="0"/>
              <a:t>n</a:t>
            </a:r>
            <a:r>
              <a:rPr lang="ru-RU" baseline="30000" dirty="0"/>
              <a:t> </a:t>
            </a:r>
            <a:r>
              <a:rPr lang="ru-RU" dirty="0"/>
              <a:t>= А∙А∙… ∙А </a:t>
            </a:r>
            <a:r>
              <a:rPr lang="en-US" dirty="0"/>
              <a:t>= B</a:t>
            </a:r>
            <a:r>
              <a:rPr lang="ru-RU" dirty="0" smtClean="0"/>
              <a:t> -- </a:t>
            </a:r>
            <a:r>
              <a:rPr lang="en-US" dirty="0" smtClean="0"/>
              <a:t>n-</a:t>
            </a:r>
            <a:r>
              <a:rPr lang="ru-RU" dirty="0" smtClean="0"/>
              <a:t>я степень А</a:t>
            </a:r>
          </a:p>
          <a:p>
            <a:endParaRPr lang="ru-RU" dirty="0"/>
          </a:p>
          <a:p>
            <a:r>
              <a:rPr lang="ru-RU" dirty="0" smtClean="0"/>
              <a:t>Тогда </a:t>
            </a:r>
            <a:r>
              <a:rPr lang="en-US" dirty="0" err="1"/>
              <a:t>B</a:t>
            </a:r>
            <a:r>
              <a:rPr lang="en-US" baseline="-25000" dirty="0" err="1"/>
              <a:t>ij</a:t>
            </a:r>
            <a:r>
              <a:rPr lang="en-US" dirty="0"/>
              <a:t> = </a:t>
            </a:r>
            <a:r>
              <a:rPr lang="ru-RU" dirty="0"/>
              <a:t>число путей из </a:t>
            </a:r>
            <a:r>
              <a:rPr lang="en-US" dirty="0"/>
              <a:t>i </a:t>
            </a:r>
            <a:r>
              <a:rPr lang="ru-RU" dirty="0"/>
              <a:t>в </a:t>
            </a:r>
            <a:r>
              <a:rPr lang="en-US" dirty="0"/>
              <a:t>j</a:t>
            </a:r>
            <a:r>
              <a:rPr lang="ru-RU" dirty="0"/>
              <a:t>, составленных из дуг </a:t>
            </a:r>
            <a:r>
              <a:rPr lang="en-US" dirty="0"/>
              <a:t>G </a:t>
            </a:r>
            <a:endParaRPr lang="en-US" baseline="30000" dirty="0"/>
          </a:p>
          <a:p>
            <a:endParaRPr lang="ru-RU" dirty="0" smtClean="0"/>
          </a:p>
          <a:p>
            <a:r>
              <a:rPr lang="ru-RU" dirty="0"/>
              <a:t>Докажите индукцией по </a:t>
            </a:r>
            <a:r>
              <a:rPr lang="en-US" dirty="0"/>
              <a:t>n</a:t>
            </a:r>
            <a:r>
              <a:rPr lang="ru-RU" dirty="0"/>
              <a:t> </a:t>
            </a:r>
            <a:r>
              <a:rPr lang="ru-RU" dirty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  <p:grpSp>
        <p:nvGrpSpPr>
          <p:cNvPr id="5" name="Group 4"/>
          <p:cNvGrpSpPr/>
          <p:nvPr/>
        </p:nvGrpSpPr>
        <p:grpSpPr>
          <a:xfrm>
            <a:off x="636761" y="1970061"/>
            <a:ext cx="2571749" cy="1514475"/>
            <a:chOff x="3024189" y="3957638"/>
            <a:chExt cx="2571749" cy="1514475"/>
          </a:xfrm>
        </p:grpSpPr>
        <p:sp>
          <p:nvSpPr>
            <p:cNvPr id="6" name="Овал 3"/>
            <p:cNvSpPr/>
            <p:nvPr/>
          </p:nvSpPr>
          <p:spPr>
            <a:xfrm>
              <a:off x="3024189" y="4457700"/>
              <a:ext cx="357187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7" name="Овал 4"/>
            <p:cNvSpPr/>
            <p:nvPr/>
          </p:nvSpPr>
          <p:spPr>
            <a:xfrm>
              <a:off x="4167189" y="5100639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Овал 5"/>
            <p:cNvSpPr/>
            <p:nvPr/>
          </p:nvSpPr>
          <p:spPr>
            <a:xfrm>
              <a:off x="4095750" y="39576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9" name="Овал 6"/>
            <p:cNvSpPr/>
            <p:nvPr/>
          </p:nvSpPr>
          <p:spPr>
            <a:xfrm>
              <a:off x="5238750" y="45291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3024189" y="4457700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Calibri" pitchFamily="34" charset="0"/>
                </a:rPr>
                <a:t>1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>
              <a:off x="5238751" y="452913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Calibri" pitchFamily="34" charset="0"/>
                </a:rPr>
                <a:t>3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4095751" y="395763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2</a:t>
              </a:r>
              <a:endParaRPr lang="ru-RU" sz="2000">
                <a:latin typeface="Calibri" pitchFamily="34" charset="0"/>
              </a:endParaRPr>
            </a:p>
          </p:txBody>
        </p:sp>
        <p:cxnSp>
          <p:nvCxnSpPr>
            <p:cNvPr id="14" name="Shape 11"/>
            <p:cNvCxnSpPr>
              <a:stCxn id="10" idx="0"/>
              <a:endCxn id="13" idx="1"/>
            </p:cNvCxnSpPr>
            <p:nvPr/>
          </p:nvCxnSpPr>
          <p:spPr>
            <a:xfrm rot="5400000" flipH="1" flipV="1">
              <a:off x="3488532" y="3850482"/>
              <a:ext cx="300037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2"/>
            <p:cNvCxnSpPr>
              <a:stCxn id="12" idx="2"/>
            </p:cNvCxnSpPr>
            <p:nvPr/>
          </p:nvCxnSpPr>
          <p:spPr>
            <a:xfrm rot="5400000">
              <a:off x="4764882" y="4688682"/>
              <a:ext cx="390525" cy="871538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hape 24"/>
            <p:cNvCxnSpPr>
              <a:stCxn id="13" idx="2"/>
            </p:cNvCxnSpPr>
            <p:nvPr/>
          </p:nvCxnSpPr>
          <p:spPr>
            <a:xfrm rot="5400000">
              <a:off x="3838576" y="4757738"/>
              <a:ext cx="814387" cy="14288"/>
            </a:xfrm>
            <a:prstGeom prst="curvedConnector3">
              <a:avLst>
                <a:gd name="adj1" fmla="val 50000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hape 14"/>
            <p:cNvCxnSpPr>
              <a:endCxn id="12" idx="1"/>
            </p:cNvCxnSpPr>
            <p:nvPr/>
          </p:nvCxnSpPr>
          <p:spPr>
            <a:xfrm rot="5400000" flipH="1" flipV="1">
              <a:off x="4595813" y="4457701"/>
              <a:ext cx="371475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hape 15"/>
            <p:cNvCxnSpPr>
              <a:endCxn id="10" idx="2"/>
            </p:cNvCxnSpPr>
            <p:nvPr/>
          </p:nvCxnSpPr>
          <p:spPr>
            <a:xfrm rot="10800000">
              <a:off x="3181352" y="4857750"/>
              <a:ext cx="985836" cy="40005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hape 16"/>
            <p:cNvCxnSpPr>
              <a:stCxn id="8" idx="6"/>
              <a:endCxn id="12" idx="0"/>
            </p:cNvCxnSpPr>
            <p:nvPr/>
          </p:nvCxnSpPr>
          <p:spPr>
            <a:xfrm>
              <a:off x="4452939" y="4135438"/>
              <a:ext cx="942975" cy="3937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>
              <a:spLocks noChangeArrowheads="1"/>
            </p:cNvSpPr>
            <p:nvPr/>
          </p:nvSpPr>
          <p:spPr bwMode="auto">
            <a:xfrm>
              <a:off x="4181476" y="5072063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4</a:t>
              </a:r>
              <a:endParaRPr lang="ru-RU" sz="2000">
                <a:latin typeface="Calibri" pitchFamily="34" charset="0"/>
              </a:endParaRPr>
            </a:p>
          </p:txBody>
        </p:sp>
      </p:grpSp>
      <p:graphicFrame>
        <p:nvGraphicFramePr>
          <p:cNvPr id="21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242982"/>
              </p:ext>
            </p:extLst>
          </p:nvPr>
        </p:nvGraphicFramePr>
        <p:xfrm>
          <a:off x="621022" y="3712715"/>
          <a:ext cx="2593368" cy="2380581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891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8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58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310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5661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65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А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22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623903"/>
              </p:ext>
            </p:extLst>
          </p:nvPr>
        </p:nvGraphicFramePr>
        <p:xfrm>
          <a:off x="3359696" y="3712714"/>
          <a:ext cx="2593368" cy="2380581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891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8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58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310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5661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65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22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2</a:t>
                      </a:r>
                      <a:endParaRPr kumimoji="0" lang="ru-RU" sz="22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3337011" y="2015676"/>
            <a:ext cx="2571749" cy="1514475"/>
            <a:chOff x="3024189" y="3957638"/>
            <a:chExt cx="2571749" cy="1514475"/>
          </a:xfrm>
        </p:grpSpPr>
        <p:sp>
          <p:nvSpPr>
            <p:cNvPr id="24" name="Овал 3"/>
            <p:cNvSpPr/>
            <p:nvPr/>
          </p:nvSpPr>
          <p:spPr>
            <a:xfrm>
              <a:off x="3024189" y="4457700"/>
              <a:ext cx="357187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5" name="Овал 4"/>
            <p:cNvSpPr/>
            <p:nvPr/>
          </p:nvSpPr>
          <p:spPr>
            <a:xfrm>
              <a:off x="4167189" y="5100639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6" name="Овал 5"/>
            <p:cNvSpPr/>
            <p:nvPr/>
          </p:nvSpPr>
          <p:spPr>
            <a:xfrm>
              <a:off x="4095750" y="39576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7" name="Овал 6"/>
            <p:cNvSpPr/>
            <p:nvPr/>
          </p:nvSpPr>
          <p:spPr>
            <a:xfrm>
              <a:off x="5238750" y="45291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8" name="TextBox 27"/>
            <p:cNvSpPr txBox="1">
              <a:spLocks noChangeArrowheads="1"/>
            </p:cNvSpPr>
            <p:nvPr/>
          </p:nvSpPr>
          <p:spPr bwMode="auto">
            <a:xfrm>
              <a:off x="3024189" y="4457700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Calibri" pitchFamily="34" charset="0"/>
                </a:rPr>
                <a:t>1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29" name="TextBox 28"/>
            <p:cNvSpPr txBox="1">
              <a:spLocks noChangeArrowheads="1"/>
            </p:cNvSpPr>
            <p:nvPr/>
          </p:nvSpPr>
          <p:spPr bwMode="auto">
            <a:xfrm>
              <a:off x="5238751" y="452913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Calibri" pitchFamily="34" charset="0"/>
                </a:rPr>
                <a:t>3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30" name="TextBox 29"/>
            <p:cNvSpPr txBox="1">
              <a:spLocks noChangeArrowheads="1"/>
            </p:cNvSpPr>
            <p:nvPr/>
          </p:nvSpPr>
          <p:spPr bwMode="auto">
            <a:xfrm>
              <a:off x="4095751" y="395763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2</a:t>
              </a:r>
              <a:endParaRPr lang="ru-RU" sz="2000">
                <a:latin typeface="Calibri" pitchFamily="34" charset="0"/>
              </a:endParaRPr>
            </a:p>
          </p:txBody>
        </p:sp>
        <p:cxnSp>
          <p:nvCxnSpPr>
            <p:cNvPr id="31" name="Shape 11"/>
            <p:cNvCxnSpPr>
              <a:stCxn id="28" idx="0"/>
              <a:endCxn id="30" idx="1"/>
            </p:cNvCxnSpPr>
            <p:nvPr/>
          </p:nvCxnSpPr>
          <p:spPr>
            <a:xfrm rot="5400000" flipH="1" flipV="1">
              <a:off x="3488532" y="3850482"/>
              <a:ext cx="300037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hape 12"/>
            <p:cNvCxnSpPr>
              <a:stCxn id="29" idx="2"/>
            </p:cNvCxnSpPr>
            <p:nvPr/>
          </p:nvCxnSpPr>
          <p:spPr>
            <a:xfrm rot="5400000">
              <a:off x="4764882" y="4688682"/>
              <a:ext cx="390525" cy="871538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hape 24"/>
            <p:cNvCxnSpPr>
              <a:stCxn id="30" idx="2"/>
            </p:cNvCxnSpPr>
            <p:nvPr/>
          </p:nvCxnSpPr>
          <p:spPr>
            <a:xfrm rot="5400000">
              <a:off x="3838576" y="4757738"/>
              <a:ext cx="814387" cy="14288"/>
            </a:xfrm>
            <a:prstGeom prst="curvedConnector3">
              <a:avLst>
                <a:gd name="adj1" fmla="val 50000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hape 14"/>
            <p:cNvCxnSpPr>
              <a:endCxn id="29" idx="1"/>
            </p:cNvCxnSpPr>
            <p:nvPr/>
          </p:nvCxnSpPr>
          <p:spPr>
            <a:xfrm rot="5400000" flipH="1" flipV="1">
              <a:off x="4595813" y="4457701"/>
              <a:ext cx="371475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hape 15"/>
            <p:cNvCxnSpPr>
              <a:endCxn id="28" idx="2"/>
            </p:cNvCxnSpPr>
            <p:nvPr/>
          </p:nvCxnSpPr>
          <p:spPr>
            <a:xfrm rot="10800000">
              <a:off x="3181352" y="4857750"/>
              <a:ext cx="985836" cy="40005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hape 16"/>
            <p:cNvCxnSpPr>
              <a:stCxn id="26" idx="6"/>
              <a:endCxn id="29" idx="0"/>
            </p:cNvCxnSpPr>
            <p:nvPr/>
          </p:nvCxnSpPr>
          <p:spPr>
            <a:xfrm>
              <a:off x="4452939" y="4135438"/>
              <a:ext cx="942975" cy="3937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181476" y="5072063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4</a:t>
              </a:r>
              <a:endParaRPr lang="ru-RU" sz="2000">
                <a:latin typeface="Calibri" pitchFamily="34" charset="0"/>
              </a:endParaRPr>
            </a:p>
          </p:txBody>
        </p:sp>
      </p:grpSp>
      <p:sp>
        <p:nvSpPr>
          <p:cNvPr id="4" name="Freeform 3"/>
          <p:cNvSpPr/>
          <p:nvPr/>
        </p:nvSpPr>
        <p:spPr>
          <a:xfrm>
            <a:off x="3705101" y="1888173"/>
            <a:ext cx="1840676" cy="700648"/>
          </a:xfrm>
          <a:custGeom>
            <a:avLst/>
            <a:gdLst>
              <a:gd name="connsiteX0" fmla="*/ 0 w 1840676"/>
              <a:gd name="connsiteY0" fmla="*/ 118800 h 130676"/>
              <a:gd name="connsiteX1" fmla="*/ 819398 w 1840676"/>
              <a:gd name="connsiteY1" fmla="*/ 47 h 130676"/>
              <a:gd name="connsiteX2" fmla="*/ 1840676 w 1840676"/>
              <a:gd name="connsiteY2" fmla="*/ 130676 h 130676"/>
              <a:gd name="connsiteX0" fmla="*/ 0 w 1840676"/>
              <a:gd name="connsiteY0" fmla="*/ 688772 h 700648"/>
              <a:gd name="connsiteX1" fmla="*/ 926276 w 1840676"/>
              <a:gd name="connsiteY1" fmla="*/ 4 h 700648"/>
              <a:gd name="connsiteX2" fmla="*/ 1840676 w 1840676"/>
              <a:gd name="connsiteY2" fmla="*/ 700648 h 700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0676" h="700648">
                <a:moveTo>
                  <a:pt x="0" y="688772"/>
                </a:moveTo>
                <a:cubicBezTo>
                  <a:pt x="256309" y="628406"/>
                  <a:pt x="619497" y="-1975"/>
                  <a:pt x="926276" y="4"/>
                </a:cubicBezTo>
                <a:cubicBezTo>
                  <a:pt x="1233055" y="1983"/>
                  <a:pt x="1483426" y="636323"/>
                  <a:pt x="1840676" y="700648"/>
                </a:cubicBezTo>
              </a:path>
            </a:pathLst>
          </a:custGeom>
          <a:noFill/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Freeform 37"/>
          <p:cNvSpPr/>
          <p:nvPr/>
        </p:nvSpPr>
        <p:spPr>
          <a:xfrm>
            <a:off x="3693226" y="2410943"/>
            <a:ext cx="763870" cy="724143"/>
          </a:xfrm>
          <a:custGeom>
            <a:avLst/>
            <a:gdLst>
              <a:gd name="connsiteX0" fmla="*/ 0 w 783499"/>
              <a:gd name="connsiteY0" fmla="*/ 326185 h 789323"/>
              <a:gd name="connsiteX1" fmla="*/ 688769 w 783499"/>
              <a:gd name="connsiteY1" fmla="*/ 17427 h 789323"/>
              <a:gd name="connsiteX2" fmla="*/ 760021 w 783499"/>
              <a:gd name="connsiteY2" fmla="*/ 789323 h 789323"/>
              <a:gd name="connsiteX0" fmla="*/ 0 w 763870"/>
              <a:gd name="connsiteY0" fmla="*/ 261005 h 724143"/>
              <a:gd name="connsiteX1" fmla="*/ 534390 w 763870"/>
              <a:gd name="connsiteY1" fmla="*/ 23499 h 724143"/>
              <a:gd name="connsiteX2" fmla="*/ 760021 w 763870"/>
              <a:gd name="connsiteY2" fmla="*/ 724143 h 72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3870" h="724143">
                <a:moveTo>
                  <a:pt x="0" y="261005"/>
                </a:moveTo>
                <a:cubicBezTo>
                  <a:pt x="281049" y="68031"/>
                  <a:pt x="407720" y="-53691"/>
                  <a:pt x="534390" y="23499"/>
                </a:cubicBezTo>
                <a:cubicBezTo>
                  <a:pt x="661060" y="100689"/>
                  <a:pt x="787730" y="376790"/>
                  <a:pt x="760021" y="724143"/>
                </a:cubicBezTo>
              </a:path>
            </a:pathLst>
          </a:custGeom>
          <a:noFill/>
          <a:ln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3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матрицы смежности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80000"/>
              </a:lnSpc>
            </a:pPr>
            <a:endParaRPr lang="en-US" sz="2600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Пусть А – матрица смежности </a:t>
            </a:r>
            <a:r>
              <a:rPr lang="ru-RU" dirty="0" smtClean="0"/>
              <a:t>графа </a:t>
            </a:r>
            <a:r>
              <a:rPr lang="en-US" dirty="0" smtClean="0"/>
              <a:t>G</a:t>
            </a:r>
            <a:r>
              <a:rPr lang="ru-RU" dirty="0"/>
              <a:t>, А</a:t>
            </a:r>
            <a:r>
              <a:rPr lang="en-US" baseline="30000" dirty="0"/>
              <a:t>n</a:t>
            </a:r>
            <a:r>
              <a:rPr lang="ru-RU" baseline="30000" dirty="0"/>
              <a:t> </a:t>
            </a:r>
            <a:r>
              <a:rPr lang="ru-RU" dirty="0"/>
              <a:t>= А∙А∙… ∙А </a:t>
            </a:r>
            <a:r>
              <a:rPr lang="en-US" dirty="0"/>
              <a:t>= B</a:t>
            </a:r>
            <a:r>
              <a:rPr lang="ru-RU" dirty="0" smtClean="0"/>
              <a:t> -- </a:t>
            </a:r>
            <a:r>
              <a:rPr lang="en-US" dirty="0" smtClean="0"/>
              <a:t>n-</a:t>
            </a:r>
            <a:r>
              <a:rPr lang="ru-RU" dirty="0" smtClean="0"/>
              <a:t>я степень А</a:t>
            </a:r>
          </a:p>
          <a:p>
            <a:endParaRPr lang="ru-RU" dirty="0"/>
          </a:p>
          <a:p>
            <a:r>
              <a:rPr lang="ru-RU" dirty="0" smtClean="0"/>
              <a:t>Тогда </a:t>
            </a:r>
            <a:r>
              <a:rPr lang="en-US" dirty="0" err="1"/>
              <a:t>B</a:t>
            </a:r>
            <a:r>
              <a:rPr lang="en-US" baseline="-25000" dirty="0" err="1"/>
              <a:t>ij</a:t>
            </a:r>
            <a:r>
              <a:rPr lang="en-US" dirty="0"/>
              <a:t> = </a:t>
            </a:r>
            <a:r>
              <a:rPr lang="ru-RU" dirty="0"/>
              <a:t>число путей из </a:t>
            </a:r>
            <a:r>
              <a:rPr lang="en-US" dirty="0"/>
              <a:t>i </a:t>
            </a:r>
            <a:r>
              <a:rPr lang="ru-RU" dirty="0"/>
              <a:t>в </a:t>
            </a:r>
            <a:r>
              <a:rPr lang="en-US" dirty="0"/>
              <a:t>j</a:t>
            </a:r>
            <a:r>
              <a:rPr lang="ru-RU" dirty="0"/>
              <a:t>, составленных из дуг </a:t>
            </a:r>
            <a:r>
              <a:rPr lang="en-US" dirty="0"/>
              <a:t>G </a:t>
            </a:r>
            <a:endParaRPr lang="en-US" baseline="30000" dirty="0"/>
          </a:p>
          <a:p>
            <a:endParaRPr lang="ru-RU" dirty="0" smtClean="0"/>
          </a:p>
          <a:p>
            <a:r>
              <a:rPr lang="ru-RU" dirty="0"/>
              <a:t>Докажите индукцией по </a:t>
            </a:r>
            <a:r>
              <a:rPr lang="en-US" dirty="0"/>
              <a:t>n</a:t>
            </a:r>
            <a:r>
              <a:rPr lang="ru-RU" dirty="0"/>
              <a:t> </a:t>
            </a:r>
            <a:r>
              <a:rPr lang="ru-RU" dirty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  <p:grpSp>
        <p:nvGrpSpPr>
          <p:cNvPr id="5" name="Group 4"/>
          <p:cNvGrpSpPr/>
          <p:nvPr/>
        </p:nvGrpSpPr>
        <p:grpSpPr>
          <a:xfrm>
            <a:off x="636761" y="1970061"/>
            <a:ext cx="2571749" cy="1514475"/>
            <a:chOff x="3024189" y="3957638"/>
            <a:chExt cx="2571749" cy="1514475"/>
          </a:xfrm>
        </p:grpSpPr>
        <p:sp>
          <p:nvSpPr>
            <p:cNvPr id="6" name="Овал 3"/>
            <p:cNvSpPr/>
            <p:nvPr/>
          </p:nvSpPr>
          <p:spPr>
            <a:xfrm>
              <a:off x="3024189" y="4457700"/>
              <a:ext cx="357187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7" name="Овал 4"/>
            <p:cNvSpPr/>
            <p:nvPr/>
          </p:nvSpPr>
          <p:spPr>
            <a:xfrm>
              <a:off x="4167189" y="5100639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Овал 5"/>
            <p:cNvSpPr/>
            <p:nvPr/>
          </p:nvSpPr>
          <p:spPr>
            <a:xfrm>
              <a:off x="4095750" y="39576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9" name="Овал 6"/>
            <p:cNvSpPr/>
            <p:nvPr/>
          </p:nvSpPr>
          <p:spPr>
            <a:xfrm>
              <a:off x="5238750" y="45291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3024189" y="4457700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Calibri" pitchFamily="34" charset="0"/>
                </a:rPr>
                <a:t>1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>
              <a:off x="5238751" y="452913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Calibri" pitchFamily="34" charset="0"/>
                </a:rPr>
                <a:t>3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4095751" y="395763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2</a:t>
              </a:r>
              <a:endParaRPr lang="ru-RU" sz="2000">
                <a:latin typeface="Calibri" pitchFamily="34" charset="0"/>
              </a:endParaRPr>
            </a:p>
          </p:txBody>
        </p:sp>
        <p:cxnSp>
          <p:nvCxnSpPr>
            <p:cNvPr id="14" name="Shape 11"/>
            <p:cNvCxnSpPr>
              <a:stCxn id="10" idx="0"/>
              <a:endCxn id="13" idx="1"/>
            </p:cNvCxnSpPr>
            <p:nvPr/>
          </p:nvCxnSpPr>
          <p:spPr>
            <a:xfrm rot="5400000" flipH="1" flipV="1">
              <a:off x="3488532" y="3850482"/>
              <a:ext cx="300037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2"/>
            <p:cNvCxnSpPr>
              <a:stCxn id="12" idx="2"/>
            </p:cNvCxnSpPr>
            <p:nvPr/>
          </p:nvCxnSpPr>
          <p:spPr>
            <a:xfrm rot="5400000">
              <a:off x="4764882" y="4688682"/>
              <a:ext cx="390525" cy="871538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hape 24"/>
            <p:cNvCxnSpPr>
              <a:stCxn id="13" idx="2"/>
            </p:cNvCxnSpPr>
            <p:nvPr/>
          </p:nvCxnSpPr>
          <p:spPr>
            <a:xfrm rot="5400000">
              <a:off x="3838576" y="4757738"/>
              <a:ext cx="814387" cy="14288"/>
            </a:xfrm>
            <a:prstGeom prst="curvedConnector3">
              <a:avLst>
                <a:gd name="adj1" fmla="val 50000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hape 14"/>
            <p:cNvCxnSpPr>
              <a:endCxn id="12" idx="1"/>
            </p:cNvCxnSpPr>
            <p:nvPr/>
          </p:nvCxnSpPr>
          <p:spPr>
            <a:xfrm rot="5400000" flipH="1" flipV="1">
              <a:off x="4595813" y="4457701"/>
              <a:ext cx="371475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hape 15"/>
            <p:cNvCxnSpPr>
              <a:endCxn id="10" idx="2"/>
            </p:cNvCxnSpPr>
            <p:nvPr/>
          </p:nvCxnSpPr>
          <p:spPr>
            <a:xfrm rot="10800000">
              <a:off x="3181352" y="4857750"/>
              <a:ext cx="985836" cy="40005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hape 16"/>
            <p:cNvCxnSpPr>
              <a:stCxn id="8" idx="6"/>
              <a:endCxn id="12" idx="0"/>
            </p:cNvCxnSpPr>
            <p:nvPr/>
          </p:nvCxnSpPr>
          <p:spPr>
            <a:xfrm>
              <a:off x="4452939" y="4135438"/>
              <a:ext cx="942975" cy="3937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>
              <a:spLocks noChangeArrowheads="1"/>
            </p:cNvSpPr>
            <p:nvPr/>
          </p:nvSpPr>
          <p:spPr bwMode="auto">
            <a:xfrm>
              <a:off x="4181476" y="5072063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4</a:t>
              </a:r>
              <a:endParaRPr lang="ru-RU" sz="2000">
                <a:latin typeface="Calibri" pitchFamily="34" charset="0"/>
              </a:endParaRPr>
            </a:p>
          </p:txBody>
        </p:sp>
      </p:grpSp>
      <p:graphicFrame>
        <p:nvGraphicFramePr>
          <p:cNvPr id="21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113452"/>
              </p:ext>
            </p:extLst>
          </p:nvPr>
        </p:nvGraphicFramePr>
        <p:xfrm>
          <a:off x="621022" y="3712715"/>
          <a:ext cx="2593368" cy="2380581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891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8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58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310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5661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65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А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22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268058"/>
              </p:ext>
            </p:extLst>
          </p:nvPr>
        </p:nvGraphicFramePr>
        <p:xfrm>
          <a:off x="3359696" y="3712714"/>
          <a:ext cx="2593368" cy="2380581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891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8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58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310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5661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65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22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2</a:t>
                      </a:r>
                      <a:endParaRPr kumimoji="0" lang="ru-RU" sz="22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3337011" y="2015676"/>
            <a:ext cx="2571749" cy="1514475"/>
            <a:chOff x="3024189" y="3957638"/>
            <a:chExt cx="2571749" cy="1514475"/>
          </a:xfrm>
        </p:grpSpPr>
        <p:sp>
          <p:nvSpPr>
            <p:cNvPr id="24" name="Овал 3"/>
            <p:cNvSpPr/>
            <p:nvPr/>
          </p:nvSpPr>
          <p:spPr>
            <a:xfrm>
              <a:off x="3024189" y="4457700"/>
              <a:ext cx="357187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5" name="Овал 4"/>
            <p:cNvSpPr/>
            <p:nvPr/>
          </p:nvSpPr>
          <p:spPr>
            <a:xfrm>
              <a:off x="4167189" y="5100639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6" name="Овал 5"/>
            <p:cNvSpPr/>
            <p:nvPr/>
          </p:nvSpPr>
          <p:spPr>
            <a:xfrm>
              <a:off x="4095750" y="39576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7" name="Овал 6"/>
            <p:cNvSpPr/>
            <p:nvPr/>
          </p:nvSpPr>
          <p:spPr>
            <a:xfrm>
              <a:off x="5238750" y="45291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8" name="TextBox 27"/>
            <p:cNvSpPr txBox="1">
              <a:spLocks noChangeArrowheads="1"/>
            </p:cNvSpPr>
            <p:nvPr/>
          </p:nvSpPr>
          <p:spPr bwMode="auto">
            <a:xfrm>
              <a:off x="3024189" y="4457700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Calibri" pitchFamily="34" charset="0"/>
                </a:rPr>
                <a:t>1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29" name="TextBox 28"/>
            <p:cNvSpPr txBox="1">
              <a:spLocks noChangeArrowheads="1"/>
            </p:cNvSpPr>
            <p:nvPr/>
          </p:nvSpPr>
          <p:spPr bwMode="auto">
            <a:xfrm>
              <a:off x="5238751" y="452913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Calibri" pitchFamily="34" charset="0"/>
                </a:rPr>
                <a:t>3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30" name="TextBox 29"/>
            <p:cNvSpPr txBox="1">
              <a:spLocks noChangeArrowheads="1"/>
            </p:cNvSpPr>
            <p:nvPr/>
          </p:nvSpPr>
          <p:spPr bwMode="auto">
            <a:xfrm>
              <a:off x="4095751" y="395763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2</a:t>
              </a:r>
              <a:endParaRPr lang="ru-RU" sz="2000">
                <a:latin typeface="Calibri" pitchFamily="34" charset="0"/>
              </a:endParaRPr>
            </a:p>
          </p:txBody>
        </p:sp>
        <p:cxnSp>
          <p:nvCxnSpPr>
            <p:cNvPr id="31" name="Shape 11"/>
            <p:cNvCxnSpPr>
              <a:stCxn id="28" idx="0"/>
              <a:endCxn id="30" idx="1"/>
            </p:cNvCxnSpPr>
            <p:nvPr/>
          </p:nvCxnSpPr>
          <p:spPr>
            <a:xfrm rot="5400000" flipH="1" flipV="1">
              <a:off x="3488532" y="3850482"/>
              <a:ext cx="300037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hape 12"/>
            <p:cNvCxnSpPr>
              <a:stCxn id="29" idx="2"/>
            </p:cNvCxnSpPr>
            <p:nvPr/>
          </p:nvCxnSpPr>
          <p:spPr>
            <a:xfrm rot="5400000">
              <a:off x="4764882" y="4688682"/>
              <a:ext cx="390525" cy="871538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hape 24"/>
            <p:cNvCxnSpPr>
              <a:stCxn id="30" idx="2"/>
            </p:cNvCxnSpPr>
            <p:nvPr/>
          </p:nvCxnSpPr>
          <p:spPr>
            <a:xfrm rot="5400000">
              <a:off x="3838576" y="4757738"/>
              <a:ext cx="814387" cy="14288"/>
            </a:xfrm>
            <a:prstGeom prst="curvedConnector3">
              <a:avLst>
                <a:gd name="adj1" fmla="val 50000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hape 14"/>
            <p:cNvCxnSpPr>
              <a:endCxn id="29" idx="1"/>
            </p:cNvCxnSpPr>
            <p:nvPr/>
          </p:nvCxnSpPr>
          <p:spPr>
            <a:xfrm rot="5400000" flipH="1" flipV="1">
              <a:off x="4595813" y="4457701"/>
              <a:ext cx="371475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hape 15"/>
            <p:cNvCxnSpPr>
              <a:endCxn id="28" idx="2"/>
            </p:cNvCxnSpPr>
            <p:nvPr/>
          </p:nvCxnSpPr>
          <p:spPr>
            <a:xfrm rot="10800000">
              <a:off x="3181352" y="4857750"/>
              <a:ext cx="985836" cy="40005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hape 16"/>
            <p:cNvCxnSpPr>
              <a:stCxn id="26" idx="6"/>
              <a:endCxn id="29" idx="0"/>
            </p:cNvCxnSpPr>
            <p:nvPr/>
          </p:nvCxnSpPr>
          <p:spPr>
            <a:xfrm>
              <a:off x="4452939" y="4135438"/>
              <a:ext cx="942975" cy="3937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181476" y="5072063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4</a:t>
              </a:r>
              <a:endParaRPr lang="ru-RU" sz="2000">
                <a:latin typeface="Calibri" pitchFamily="34" charset="0"/>
              </a:endParaRPr>
            </a:p>
          </p:txBody>
        </p:sp>
      </p:grpSp>
      <p:sp>
        <p:nvSpPr>
          <p:cNvPr id="4" name="Freeform 3"/>
          <p:cNvSpPr/>
          <p:nvPr/>
        </p:nvSpPr>
        <p:spPr>
          <a:xfrm>
            <a:off x="3705101" y="1888173"/>
            <a:ext cx="1840676" cy="700648"/>
          </a:xfrm>
          <a:custGeom>
            <a:avLst/>
            <a:gdLst>
              <a:gd name="connsiteX0" fmla="*/ 0 w 1840676"/>
              <a:gd name="connsiteY0" fmla="*/ 118800 h 130676"/>
              <a:gd name="connsiteX1" fmla="*/ 819398 w 1840676"/>
              <a:gd name="connsiteY1" fmla="*/ 47 h 130676"/>
              <a:gd name="connsiteX2" fmla="*/ 1840676 w 1840676"/>
              <a:gd name="connsiteY2" fmla="*/ 130676 h 130676"/>
              <a:gd name="connsiteX0" fmla="*/ 0 w 1840676"/>
              <a:gd name="connsiteY0" fmla="*/ 688772 h 700648"/>
              <a:gd name="connsiteX1" fmla="*/ 926276 w 1840676"/>
              <a:gd name="connsiteY1" fmla="*/ 4 h 700648"/>
              <a:gd name="connsiteX2" fmla="*/ 1840676 w 1840676"/>
              <a:gd name="connsiteY2" fmla="*/ 700648 h 700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0676" h="700648">
                <a:moveTo>
                  <a:pt x="0" y="688772"/>
                </a:moveTo>
                <a:cubicBezTo>
                  <a:pt x="256309" y="628406"/>
                  <a:pt x="619497" y="-1975"/>
                  <a:pt x="926276" y="4"/>
                </a:cubicBezTo>
                <a:cubicBezTo>
                  <a:pt x="1233055" y="1983"/>
                  <a:pt x="1483426" y="636323"/>
                  <a:pt x="1840676" y="700648"/>
                </a:cubicBezTo>
              </a:path>
            </a:pathLst>
          </a:custGeom>
          <a:noFill/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Freeform 37"/>
          <p:cNvSpPr/>
          <p:nvPr/>
        </p:nvSpPr>
        <p:spPr>
          <a:xfrm>
            <a:off x="3693226" y="2410943"/>
            <a:ext cx="763870" cy="724143"/>
          </a:xfrm>
          <a:custGeom>
            <a:avLst/>
            <a:gdLst>
              <a:gd name="connsiteX0" fmla="*/ 0 w 783499"/>
              <a:gd name="connsiteY0" fmla="*/ 326185 h 789323"/>
              <a:gd name="connsiteX1" fmla="*/ 688769 w 783499"/>
              <a:gd name="connsiteY1" fmla="*/ 17427 h 789323"/>
              <a:gd name="connsiteX2" fmla="*/ 760021 w 783499"/>
              <a:gd name="connsiteY2" fmla="*/ 789323 h 789323"/>
              <a:gd name="connsiteX0" fmla="*/ 0 w 763870"/>
              <a:gd name="connsiteY0" fmla="*/ 261005 h 724143"/>
              <a:gd name="connsiteX1" fmla="*/ 534390 w 763870"/>
              <a:gd name="connsiteY1" fmla="*/ 23499 h 724143"/>
              <a:gd name="connsiteX2" fmla="*/ 760021 w 763870"/>
              <a:gd name="connsiteY2" fmla="*/ 724143 h 72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3870" h="724143">
                <a:moveTo>
                  <a:pt x="0" y="261005"/>
                </a:moveTo>
                <a:cubicBezTo>
                  <a:pt x="281049" y="68031"/>
                  <a:pt x="407720" y="-53691"/>
                  <a:pt x="534390" y="23499"/>
                </a:cubicBezTo>
                <a:cubicBezTo>
                  <a:pt x="661060" y="100689"/>
                  <a:pt x="787730" y="376790"/>
                  <a:pt x="760021" y="724143"/>
                </a:cubicBezTo>
              </a:path>
            </a:pathLst>
          </a:custGeom>
          <a:noFill/>
          <a:ln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Freeform 38"/>
          <p:cNvSpPr/>
          <p:nvPr/>
        </p:nvSpPr>
        <p:spPr>
          <a:xfrm>
            <a:off x="3657600" y="2375066"/>
            <a:ext cx="846675" cy="856339"/>
          </a:xfrm>
          <a:custGeom>
            <a:avLst/>
            <a:gdLst>
              <a:gd name="connsiteX0" fmla="*/ 831273 w 911261"/>
              <a:gd name="connsiteY0" fmla="*/ 0 h 846477"/>
              <a:gd name="connsiteX1" fmla="*/ 831273 w 911261"/>
              <a:gd name="connsiteY1" fmla="*/ 819397 h 846477"/>
              <a:gd name="connsiteX2" fmla="*/ 0 w 911261"/>
              <a:gd name="connsiteY2" fmla="*/ 570016 h 846477"/>
              <a:gd name="connsiteX0" fmla="*/ 831273 w 876791"/>
              <a:gd name="connsiteY0" fmla="*/ 0 h 854030"/>
              <a:gd name="connsiteX1" fmla="*/ 831273 w 876791"/>
              <a:gd name="connsiteY1" fmla="*/ 819397 h 854030"/>
              <a:gd name="connsiteX2" fmla="*/ 522514 w 876791"/>
              <a:gd name="connsiteY2" fmla="*/ 688769 h 854030"/>
              <a:gd name="connsiteX3" fmla="*/ 0 w 876791"/>
              <a:gd name="connsiteY3" fmla="*/ 570016 h 854030"/>
              <a:gd name="connsiteX0" fmla="*/ 831273 w 845138"/>
              <a:gd name="connsiteY0" fmla="*/ 0 h 827458"/>
              <a:gd name="connsiteX1" fmla="*/ 795647 w 845138"/>
              <a:gd name="connsiteY1" fmla="*/ 439386 h 827458"/>
              <a:gd name="connsiteX2" fmla="*/ 831273 w 845138"/>
              <a:gd name="connsiteY2" fmla="*/ 819397 h 827458"/>
              <a:gd name="connsiteX3" fmla="*/ 522514 w 845138"/>
              <a:gd name="connsiteY3" fmla="*/ 688769 h 827458"/>
              <a:gd name="connsiteX4" fmla="*/ 0 w 845138"/>
              <a:gd name="connsiteY4" fmla="*/ 570016 h 827458"/>
              <a:gd name="connsiteX0" fmla="*/ 831273 w 879743"/>
              <a:gd name="connsiteY0" fmla="*/ 0 h 826866"/>
              <a:gd name="connsiteX1" fmla="*/ 878774 w 879743"/>
              <a:gd name="connsiteY1" fmla="*/ 451262 h 826866"/>
              <a:gd name="connsiteX2" fmla="*/ 831273 w 879743"/>
              <a:gd name="connsiteY2" fmla="*/ 819397 h 826866"/>
              <a:gd name="connsiteX3" fmla="*/ 522514 w 879743"/>
              <a:gd name="connsiteY3" fmla="*/ 688769 h 826866"/>
              <a:gd name="connsiteX4" fmla="*/ 0 w 879743"/>
              <a:gd name="connsiteY4" fmla="*/ 570016 h 826866"/>
              <a:gd name="connsiteX0" fmla="*/ 831273 w 858547"/>
              <a:gd name="connsiteY0" fmla="*/ 0 h 827458"/>
              <a:gd name="connsiteX1" fmla="*/ 843148 w 858547"/>
              <a:gd name="connsiteY1" fmla="*/ 439386 h 827458"/>
              <a:gd name="connsiteX2" fmla="*/ 831273 w 858547"/>
              <a:gd name="connsiteY2" fmla="*/ 819397 h 827458"/>
              <a:gd name="connsiteX3" fmla="*/ 522514 w 858547"/>
              <a:gd name="connsiteY3" fmla="*/ 688769 h 827458"/>
              <a:gd name="connsiteX4" fmla="*/ 0 w 858547"/>
              <a:gd name="connsiteY4" fmla="*/ 570016 h 827458"/>
              <a:gd name="connsiteX0" fmla="*/ 831273 w 896963"/>
              <a:gd name="connsiteY0" fmla="*/ 0 h 820912"/>
              <a:gd name="connsiteX1" fmla="*/ 843148 w 896963"/>
              <a:gd name="connsiteY1" fmla="*/ 439386 h 820912"/>
              <a:gd name="connsiteX2" fmla="*/ 831273 w 896963"/>
              <a:gd name="connsiteY2" fmla="*/ 819397 h 820912"/>
              <a:gd name="connsiteX3" fmla="*/ 0 w 896963"/>
              <a:gd name="connsiteY3" fmla="*/ 570016 h 820912"/>
              <a:gd name="connsiteX0" fmla="*/ 831273 w 846675"/>
              <a:gd name="connsiteY0" fmla="*/ 0 h 856339"/>
              <a:gd name="connsiteX1" fmla="*/ 843148 w 846675"/>
              <a:gd name="connsiteY1" fmla="*/ 439386 h 856339"/>
              <a:gd name="connsiteX2" fmla="*/ 736270 w 846675"/>
              <a:gd name="connsiteY2" fmla="*/ 855023 h 856339"/>
              <a:gd name="connsiteX3" fmla="*/ 0 w 846675"/>
              <a:gd name="connsiteY3" fmla="*/ 570016 h 8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6675" h="856339">
                <a:moveTo>
                  <a:pt x="831273" y="0"/>
                </a:moveTo>
                <a:cubicBezTo>
                  <a:pt x="839190" y="77190"/>
                  <a:pt x="843148" y="302820"/>
                  <a:pt x="843148" y="439386"/>
                </a:cubicBezTo>
                <a:cubicBezTo>
                  <a:pt x="843148" y="575952"/>
                  <a:pt x="876795" y="833251"/>
                  <a:pt x="736270" y="855023"/>
                </a:cubicBezTo>
                <a:cubicBezTo>
                  <a:pt x="595745" y="876795"/>
                  <a:pt x="173182" y="621970"/>
                  <a:pt x="0" y="570016"/>
                </a:cubicBezTo>
              </a:path>
            </a:pathLst>
          </a:custGeom>
          <a:noFill/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54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через АТД список</a:t>
            </a:r>
            <a:endParaRPr lang="ru-RU" dirty="0"/>
          </a:p>
        </p:txBody>
      </p:sp>
      <p:sp>
        <p:nvSpPr>
          <p:cNvPr id="73730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Body;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End;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endParaRPr lang="ru-RU" sz="2400" dirty="0"/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21" name="Group 20"/>
          <p:cNvGrpSpPr/>
          <p:nvPr/>
        </p:nvGrpSpPr>
        <p:grpSpPr>
          <a:xfrm>
            <a:off x="6250240" y="3137725"/>
            <a:ext cx="5184576" cy="1015937"/>
            <a:chOff x="6302881" y="2985134"/>
            <a:chExt cx="5184576" cy="1015937"/>
          </a:xfrm>
        </p:grpSpPr>
        <p:grpSp>
          <p:nvGrpSpPr>
            <p:cNvPr id="20" name="Группа 19"/>
            <p:cNvGrpSpPr/>
            <p:nvPr/>
          </p:nvGrpSpPr>
          <p:grpSpPr>
            <a:xfrm>
              <a:off x="6302881" y="3501008"/>
              <a:ext cx="5184576" cy="500063"/>
              <a:chOff x="1993612" y="3857625"/>
              <a:chExt cx="5184576" cy="500063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1993612" y="3857625"/>
                <a:ext cx="765482" cy="5000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sp>
            <p:nvSpPr>
              <p:cNvPr id="5" name="Прямоугольник 4"/>
              <p:cNvSpPr/>
              <p:nvPr/>
            </p:nvSpPr>
            <p:spPr>
              <a:xfrm>
                <a:off x="6412706" y="3857625"/>
                <a:ext cx="765482" cy="5000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sp>
            <p:nvSpPr>
              <p:cNvPr id="6" name="Прямоугольник 5"/>
              <p:cNvSpPr/>
              <p:nvPr/>
            </p:nvSpPr>
            <p:spPr>
              <a:xfrm>
                <a:off x="3098386" y="3857625"/>
                <a:ext cx="765482" cy="5000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sp>
            <p:nvSpPr>
              <p:cNvPr id="7" name="Прямоугольник 6"/>
              <p:cNvSpPr/>
              <p:nvPr/>
            </p:nvSpPr>
            <p:spPr>
              <a:xfrm>
                <a:off x="4203160" y="3857625"/>
                <a:ext cx="765481" cy="5000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5307933" y="3857625"/>
                <a:ext cx="765482" cy="5000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cxnSp>
            <p:nvCxnSpPr>
              <p:cNvPr id="10" name="Прямая со стрелкой 9"/>
              <p:cNvCxnSpPr>
                <a:stCxn id="4" idx="3"/>
                <a:endCxn id="6" idx="1"/>
              </p:cNvCxnSpPr>
              <p:nvPr/>
            </p:nvCxnSpPr>
            <p:spPr>
              <a:xfrm>
                <a:off x="2759094" y="4107657"/>
                <a:ext cx="339292" cy="0"/>
              </a:xfrm>
              <a:prstGeom prst="straightConnector1">
                <a:avLst/>
              </a:prstGeom>
              <a:ln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 стрелкой 11"/>
              <p:cNvCxnSpPr>
                <a:stCxn id="6" idx="3"/>
                <a:endCxn id="7" idx="1"/>
              </p:cNvCxnSpPr>
              <p:nvPr/>
            </p:nvCxnSpPr>
            <p:spPr>
              <a:xfrm>
                <a:off x="3863868" y="4107657"/>
                <a:ext cx="339292" cy="0"/>
              </a:xfrm>
              <a:prstGeom prst="straightConnector1">
                <a:avLst/>
              </a:prstGeom>
              <a:ln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 стрелкой 14"/>
              <p:cNvCxnSpPr>
                <a:stCxn id="8" idx="3"/>
                <a:endCxn id="5" idx="1"/>
              </p:cNvCxnSpPr>
              <p:nvPr/>
            </p:nvCxnSpPr>
            <p:spPr>
              <a:xfrm>
                <a:off x="6073415" y="4107657"/>
                <a:ext cx="339291" cy="0"/>
              </a:xfrm>
              <a:prstGeom prst="straightConnector1">
                <a:avLst/>
              </a:prstGeom>
              <a:ln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Прямая со стрелкой 15"/>
              <p:cNvCxnSpPr>
                <a:stCxn id="7" idx="3"/>
                <a:endCxn id="8" idx="1"/>
              </p:cNvCxnSpPr>
              <p:nvPr/>
            </p:nvCxnSpPr>
            <p:spPr>
              <a:xfrm>
                <a:off x="4968641" y="4107657"/>
                <a:ext cx="339292" cy="0"/>
              </a:xfrm>
              <a:prstGeom prst="straightConnector1">
                <a:avLst/>
              </a:prstGeom>
              <a:ln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745" name="TextBox 27"/>
            <p:cNvSpPr txBox="1">
              <a:spLocks noChangeArrowheads="1"/>
            </p:cNvSpPr>
            <p:nvPr/>
          </p:nvSpPr>
          <p:spPr bwMode="auto">
            <a:xfrm>
              <a:off x="6308161" y="2985134"/>
              <a:ext cx="149407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dirty="0" err="1" smtClean="0">
                  <a:latin typeface="Calibri" pitchFamily="34" charset="0"/>
                </a:rPr>
                <a:t>Dequeue</a:t>
              </a:r>
              <a:r>
                <a:rPr lang="en-US" sz="2000" dirty="0" smtClean="0">
                  <a:latin typeface="Calibri" pitchFamily="34" charset="0"/>
                </a:rPr>
                <a:t>(…)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73746" name="TextBox 29"/>
            <p:cNvSpPr txBox="1">
              <a:spLocks noChangeArrowheads="1"/>
            </p:cNvSpPr>
            <p:nvPr/>
          </p:nvSpPr>
          <p:spPr bwMode="auto">
            <a:xfrm>
              <a:off x="10033213" y="2985134"/>
              <a:ext cx="145424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 err="1" smtClean="0">
                  <a:latin typeface="Calibri" pitchFamily="34" charset="0"/>
                </a:rPr>
                <a:t>Enqueue</a:t>
              </a:r>
              <a:r>
                <a:rPr lang="en-US" sz="2000" dirty="0" smtClean="0">
                  <a:latin typeface="Calibri" pitchFamily="34" charset="0"/>
                </a:rPr>
                <a:t>(…)</a:t>
              </a:r>
              <a:endParaRPr lang="ru-RU" sz="2000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208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матрицы смежности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80000"/>
              </a:lnSpc>
            </a:pPr>
            <a:endParaRPr lang="en-US" sz="2600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Пусть А – матрица смежности </a:t>
            </a:r>
            <a:r>
              <a:rPr lang="ru-RU" dirty="0" smtClean="0"/>
              <a:t>графа </a:t>
            </a:r>
            <a:r>
              <a:rPr lang="en-US" dirty="0" smtClean="0"/>
              <a:t>G</a:t>
            </a:r>
            <a:r>
              <a:rPr lang="ru-RU" dirty="0"/>
              <a:t>, А</a:t>
            </a:r>
            <a:r>
              <a:rPr lang="en-US" baseline="30000" dirty="0"/>
              <a:t>n</a:t>
            </a:r>
            <a:r>
              <a:rPr lang="ru-RU" baseline="30000" dirty="0"/>
              <a:t> </a:t>
            </a:r>
            <a:r>
              <a:rPr lang="ru-RU" dirty="0"/>
              <a:t>= А∙А∙… ∙А </a:t>
            </a:r>
            <a:r>
              <a:rPr lang="en-US" dirty="0"/>
              <a:t>= B</a:t>
            </a:r>
            <a:r>
              <a:rPr lang="ru-RU" dirty="0" smtClean="0"/>
              <a:t> -- </a:t>
            </a:r>
            <a:r>
              <a:rPr lang="en-US" dirty="0" smtClean="0"/>
              <a:t>n-</a:t>
            </a:r>
            <a:r>
              <a:rPr lang="ru-RU" dirty="0" smtClean="0"/>
              <a:t>я степень А</a:t>
            </a:r>
          </a:p>
          <a:p>
            <a:endParaRPr lang="ru-RU" dirty="0"/>
          </a:p>
          <a:p>
            <a:r>
              <a:rPr lang="ru-RU" dirty="0" smtClean="0"/>
              <a:t>Тогда </a:t>
            </a:r>
            <a:r>
              <a:rPr lang="en-US" dirty="0" err="1"/>
              <a:t>B</a:t>
            </a:r>
            <a:r>
              <a:rPr lang="en-US" baseline="-25000" dirty="0" err="1"/>
              <a:t>ij</a:t>
            </a:r>
            <a:r>
              <a:rPr lang="en-US" dirty="0"/>
              <a:t> = </a:t>
            </a:r>
            <a:r>
              <a:rPr lang="ru-RU" dirty="0"/>
              <a:t>число путей из </a:t>
            </a:r>
            <a:r>
              <a:rPr lang="en-US" dirty="0"/>
              <a:t>i </a:t>
            </a:r>
            <a:r>
              <a:rPr lang="ru-RU" dirty="0"/>
              <a:t>в </a:t>
            </a:r>
            <a:r>
              <a:rPr lang="en-US" dirty="0"/>
              <a:t>j</a:t>
            </a:r>
            <a:r>
              <a:rPr lang="ru-RU" dirty="0"/>
              <a:t>, составленных из дуг </a:t>
            </a:r>
            <a:r>
              <a:rPr lang="en-US" dirty="0"/>
              <a:t>G </a:t>
            </a:r>
            <a:endParaRPr lang="en-US" baseline="30000" dirty="0"/>
          </a:p>
          <a:p>
            <a:endParaRPr lang="ru-RU" dirty="0" smtClean="0"/>
          </a:p>
          <a:p>
            <a:r>
              <a:rPr lang="ru-RU" dirty="0"/>
              <a:t>Докажите индукцией по </a:t>
            </a:r>
            <a:r>
              <a:rPr lang="en-US" dirty="0"/>
              <a:t>n</a:t>
            </a:r>
            <a:r>
              <a:rPr lang="ru-RU" dirty="0"/>
              <a:t> </a:t>
            </a:r>
            <a:r>
              <a:rPr lang="ru-RU" dirty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  <p:grpSp>
        <p:nvGrpSpPr>
          <p:cNvPr id="5" name="Group 4"/>
          <p:cNvGrpSpPr/>
          <p:nvPr/>
        </p:nvGrpSpPr>
        <p:grpSpPr>
          <a:xfrm>
            <a:off x="636761" y="1970061"/>
            <a:ext cx="2571749" cy="1514475"/>
            <a:chOff x="3024189" y="3957638"/>
            <a:chExt cx="2571749" cy="1514475"/>
          </a:xfrm>
        </p:grpSpPr>
        <p:sp>
          <p:nvSpPr>
            <p:cNvPr id="6" name="Овал 3"/>
            <p:cNvSpPr/>
            <p:nvPr/>
          </p:nvSpPr>
          <p:spPr>
            <a:xfrm>
              <a:off x="3024189" y="4457700"/>
              <a:ext cx="357187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7" name="Овал 4"/>
            <p:cNvSpPr/>
            <p:nvPr/>
          </p:nvSpPr>
          <p:spPr>
            <a:xfrm>
              <a:off x="4167189" y="5100639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Овал 5"/>
            <p:cNvSpPr/>
            <p:nvPr/>
          </p:nvSpPr>
          <p:spPr>
            <a:xfrm>
              <a:off x="4095750" y="39576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9" name="Овал 6"/>
            <p:cNvSpPr/>
            <p:nvPr/>
          </p:nvSpPr>
          <p:spPr>
            <a:xfrm>
              <a:off x="5238750" y="45291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3024189" y="4457700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Calibri" pitchFamily="34" charset="0"/>
                </a:rPr>
                <a:t>1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>
              <a:off x="5238751" y="452913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Calibri" pitchFamily="34" charset="0"/>
                </a:rPr>
                <a:t>3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4095751" y="395763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2</a:t>
              </a:r>
              <a:endParaRPr lang="ru-RU" sz="2000">
                <a:latin typeface="Calibri" pitchFamily="34" charset="0"/>
              </a:endParaRPr>
            </a:p>
          </p:txBody>
        </p:sp>
        <p:cxnSp>
          <p:nvCxnSpPr>
            <p:cNvPr id="14" name="Shape 11"/>
            <p:cNvCxnSpPr>
              <a:stCxn id="10" idx="0"/>
              <a:endCxn id="13" idx="1"/>
            </p:cNvCxnSpPr>
            <p:nvPr/>
          </p:nvCxnSpPr>
          <p:spPr>
            <a:xfrm rot="5400000" flipH="1" flipV="1">
              <a:off x="3488532" y="3850482"/>
              <a:ext cx="300037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2"/>
            <p:cNvCxnSpPr>
              <a:stCxn id="12" idx="2"/>
            </p:cNvCxnSpPr>
            <p:nvPr/>
          </p:nvCxnSpPr>
          <p:spPr>
            <a:xfrm rot="5400000">
              <a:off x="4764882" y="4688682"/>
              <a:ext cx="390525" cy="871538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hape 24"/>
            <p:cNvCxnSpPr>
              <a:stCxn id="13" idx="2"/>
            </p:cNvCxnSpPr>
            <p:nvPr/>
          </p:nvCxnSpPr>
          <p:spPr>
            <a:xfrm rot="5400000">
              <a:off x="3838576" y="4757738"/>
              <a:ext cx="814387" cy="14288"/>
            </a:xfrm>
            <a:prstGeom prst="curvedConnector3">
              <a:avLst>
                <a:gd name="adj1" fmla="val 50000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hape 14"/>
            <p:cNvCxnSpPr>
              <a:endCxn id="12" idx="1"/>
            </p:cNvCxnSpPr>
            <p:nvPr/>
          </p:nvCxnSpPr>
          <p:spPr>
            <a:xfrm rot="5400000" flipH="1" flipV="1">
              <a:off x="4595813" y="4457701"/>
              <a:ext cx="371475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hape 15"/>
            <p:cNvCxnSpPr>
              <a:endCxn id="10" idx="2"/>
            </p:cNvCxnSpPr>
            <p:nvPr/>
          </p:nvCxnSpPr>
          <p:spPr>
            <a:xfrm rot="10800000">
              <a:off x="3181352" y="4857750"/>
              <a:ext cx="985836" cy="40005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hape 16"/>
            <p:cNvCxnSpPr>
              <a:stCxn id="8" idx="6"/>
              <a:endCxn id="12" idx="0"/>
            </p:cNvCxnSpPr>
            <p:nvPr/>
          </p:nvCxnSpPr>
          <p:spPr>
            <a:xfrm>
              <a:off x="4452939" y="4135438"/>
              <a:ext cx="942975" cy="3937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>
              <a:spLocks noChangeArrowheads="1"/>
            </p:cNvSpPr>
            <p:nvPr/>
          </p:nvSpPr>
          <p:spPr bwMode="auto">
            <a:xfrm>
              <a:off x="4181476" y="5072063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4</a:t>
              </a:r>
              <a:endParaRPr lang="ru-RU" sz="2000">
                <a:latin typeface="Calibri" pitchFamily="34" charset="0"/>
              </a:endParaRPr>
            </a:p>
          </p:txBody>
        </p:sp>
      </p:grpSp>
      <p:graphicFrame>
        <p:nvGraphicFramePr>
          <p:cNvPr id="21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454120"/>
              </p:ext>
            </p:extLst>
          </p:nvPr>
        </p:nvGraphicFramePr>
        <p:xfrm>
          <a:off x="621022" y="3712715"/>
          <a:ext cx="2593368" cy="2380581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891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8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58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310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5661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65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А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22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372032"/>
              </p:ext>
            </p:extLst>
          </p:nvPr>
        </p:nvGraphicFramePr>
        <p:xfrm>
          <a:off x="3359696" y="3712714"/>
          <a:ext cx="2593368" cy="2380581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891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8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58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310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5661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65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22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2</a:t>
                      </a:r>
                      <a:endParaRPr kumimoji="0" lang="ru-RU" sz="22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3337011" y="2015676"/>
            <a:ext cx="2571749" cy="1514475"/>
            <a:chOff x="3024189" y="3957638"/>
            <a:chExt cx="2571749" cy="1514475"/>
          </a:xfrm>
        </p:grpSpPr>
        <p:sp>
          <p:nvSpPr>
            <p:cNvPr id="24" name="Овал 3"/>
            <p:cNvSpPr/>
            <p:nvPr/>
          </p:nvSpPr>
          <p:spPr>
            <a:xfrm>
              <a:off x="3024189" y="4457700"/>
              <a:ext cx="357187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5" name="Овал 4"/>
            <p:cNvSpPr/>
            <p:nvPr/>
          </p:nvSpPr>
          <p:spPr>
            <a:xfrm>
              <a:off x="4167189" y="5100639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6" name="Овал 5"/>
            <p:cNvSpPr/>
            <p:nvPr/>
          </p:nvSpPr>
          <p:spPr>
            <a:xfrm>
              <a:off x="4095750" y="39576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7" name="Овал 6"/>
            <p:cNvSpPr/>
            <p:nvPr/>
          </p:nvSpPr>
          <p:spPr>
            <a:xfrm>
              <a:off x="5238750" y="45291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8" name="TextBox 27"/>
            <p:cNvSpPr txBox="1">
              <a:spLocks noChangeArrowheads="1"/>
            </p:cNvSpPr>
            <p:nvPr/>
          </p:nvSpPr>
          <p:spPr bwMode="auto">
            <a:xfrm>
              <a:off x="3024189" y="4457700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Calibri" pitchFamily="34" charset="0"/>
                </a:rPr>
                <a:t>1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29" name="TextBox 28"/>
            <p:cNvSpPr txBox="1">
              <a:spLocks noChangeArrowheads="1"/>
            </p:cNvSpPr>
            <p:nvPr/>
          </p:nvSpPr>
          <p:spPr bwMode="auto">
            <a:xfrm>
              <a:off x="5238751" y="452913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Calibri" pitchFamily="34" charset="0"/>
                </a:rPr>
                <a:t>3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30" name="TextBox 29"/>
            <p:cNvSpPr txBox="1">
              <a:spLocks noChangeArrowheads="1"/>
            </p:cNvSpPr>
            <p:nvPr/>
          </p:nvSpPr>
          <p:spPr bwMode="auto">
            <a:xfrm>
              <a:off x="4095751" y="395763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2</a:t>
              </a:r>
              <a:endParaRPr lang="ru-RU" sz="2000">
                <a:latin typeface="Calibri" pitchFamily="34" charset="0"/>
              </a:endParaRPr>
            </a:p>
          </p:txBody>
        </p:sp>
        <p:cxnSp>
          <p:nvCxnSpPr>
            <p:cNvPr id="31" name="Shape 11"/>
            <p:cNvCxnSpPr>
              <a:stCxn id="28" idx="0"/>
              <a:endCxn id="30" idx="1"/>
            </p:cNvCxnSpPr>
            <p:nvPr/>
          </p:nvCxnSpPr>
          <p:spPr>
            <a:xfrm rot="5400000" flipH="1" flipV="1">
              <a:off x="3488532" y="3850482"/>
              <a:ext cx="300037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hape 12"/>
            <p:cNvCxnSpPr>
              <a:stCxn id="29" idx="2"/>
            </p:cNvCxnSpPr>
            <p:nvPr/>
          </p:nvCxnSpPr>
          <p:spPr>
            <a:xfrm rot="5400000">
              <a:off x="4764882" y="4688682"/>
              <a:ext cx="390525" cy="871538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hape 24"/>
            <p:cNvCxnSpPr>
              <a:stCxn id="30" idx="2"/>
            </p:cNvCxnSpPr>
            <p:nvPr/>
          </p:nvCxnSpPr>
          <p:spPr>
            <a:xfrm rot="5400000">
              <a:off x="3838576" y="4757738"/>
              <a:ext cx="814387" cy="14288"/>
            </a:xfrm>
            <a:prstGeom prst="curvedConnector3">
              <a:avLst>
                <a:gd name="adj1" fmla="val 50000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hape 14"/>
            <p:cNvCxnSpPr>
              <a:endCxn id="29" idx="1"/>
            </p:cNvCxnSpPr>
            <p:nvPr/>
          </p:nvCxnSpPr>
          <p:spPr>
            <a:xfrm rot="5400000" flipH="1" flipV="1">
              <a:off x="4595813" y="4457701"/>
              <a:ext cx="371475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hape 15"/>
            <p:cNvCxnSpPr>
              <a:endCxn id="28" idx="2"/>
            </p:cNvCxnSpPr>
            <p:nvPr/>
          </p:nvCxnSpPr>
          <p:spPr>
            <a:xfrm rot="10800000">
              <a:off x="3181352" y="4857750"/>
              <a:ext cx="985836" cy="40005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hape 16"/>
            <p:cNvCxnSpPr>
              <a:stCxn id="26" idx="6"/>
              <a:endCxn id="29" idx="0"/>
            </p:cNvCxnSpPr>
            <p:nvPr/>
          </p:nvCxnSpPr>
          <p:spPr>
            <a:xfrm>
              <a:off x="4452939" y="4135438"/>
              <a:ext cx="942975" cy="3937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181476" y="5072063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4</a:t>
              </a:r>
              <a:endParaRPr lang="ru-RU" sz="2000">
                <a:latin typeface="Calibri" pitchFamily="34" charset="0"/>
              </a:endParaRPr>
            </a:p>
          </p:txBody>
        </p:sp>
      </p:grpSp>
      <p:sp>
        <p:nvSpPr>
          <p:cNvPr id="4" name="Freeform 3"/>
          <p:cNvSpPr/>
          <p:nvPr/>
        </p:nvSpPr>
        <p:spPr>
          <a:xfrm>
            <a:off x="3705101" y="1888173"/>
            <a:ext cx="1840676" cy="700648"/>
          </a:xfrm>
          <a:custGeom>
            <a:avLst/>
            <a:gdLst>
              <a:gd name="connsiteX0" fmla="*/ 0 w 1840676"/>
              <a:gd name="connsiteY0" fmla="*/ 118800 h 130676"/>
              <a:gd name="connsiteX1" fmla="*/ 819398 w 1840676"/>
              <a:gd name="connsiteY1" fmla="*/ 47 h 130676"/>
              <a:gd name="connsiteX2" fmla="*/ 1840676 w 1840676"/>
              <a:gd name="connsiteY2" fmla="*/ 130676 h 130676"/>
              <a:gd name="connsiteX0" fmla="*/ 0 w 1840676"/>
              <a:gd name="connsiteY0" fmla="*/ 688772 h 700648"/>
              <a:gd name="connsiteX1" fmla="*/ 926276 w 1840676"/>
              <a:gd name="connsiteY1" fmla="*/ 4 h 700648"/>
              <a:gd name="connsiteX2" fmla="*/ 1840676 w 1840676"/>
              <a:gd name="connsiteY2" fmla="*/ 700648 h 700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0676" h="700648">
                <a:moveTo>
                  <a:pt x="0" y="688772"/>
                </a:moveTo>
                <a:cubicBezTo>
                  <a:pt x="256309" y="628406"/>
                  <a:pt x="619497" y="-1975"/>
                  <a:pt x="926276" y="4"/>
                </a:cubicBezTo>
                <a:cubicBezTo>
                  <a:pt x="1233055" y="1983"/>
                  <a:pt x="1483426" y="636323"/>
                  <a:pt x="1840676" y="700648"/>
                </a:cubicBezTo>
              </a:path>
            </a:pathLst>
          </a:custGeom>
          <a:noFill/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Freeform 37"/>
          <p:cNvSpPr/>
          <p:nvPr/>
        </p:nvSpPr>
        <p:spPr>
          <a:xfrm>
            <a:off x="3693226" y="2410943"/>
            <a:ext cx="763870" cy="724143"/>
          </a:xfrm>
          <a:custGeom>
            <a:avLst/>
            <a:gdLst>
              <a:gd name="connsiteX0" fmla="*/ 0 w 783499"/>
              <a:gd name="connsiteY0" fmla="*/ 326185 h 789323"/>
              <a:gd name="connsiteX1" fmla="*/ 688769 w 783499"/>
              <a:gd name="connsiteY1" fmla="*/ 17427 h 789323"/>
              <a:gd name="connsiteX2" fmla="*/ 760021 w 783499"/>
              <a:gd name="connsiteY2" fmla="*/ 789323 h 789323"/>
              <a:gd name="connsiteX0" fmla="*/ 0 w 763870"/>
              <a:gd name="connsiteY0" fmla="*/ 261005 h 724143"/>
              <a:gd name="connsiteX1" fmla="*/ 534390 w 763870"/>
              <a:gd name="connsiteY1" fmla="*/ 23499 h 724143"/>
              <a:gd name="connsiteX2" fmla="*/ 760021 w 763870"/>
              <a:gd name="connsiteY2" fmla="*/ 724143 h 72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3870" h="724143">
                <a:moveTo>
                  <a:pt x="0" y="261005"/>
                </a:moveTo>
                <a:cubicBezTo>
                  <a:pt x="281049" y="68031"/>
                  <a:pt x="407720" y="-53691"/>
                  <a:pt x="534390" y="23499"/>
                </a:cubicBezTo>
                <a:cubicBezTo>
                  <a:pt x="661060" y="100689"/>
                  <a:pt x="787730" y="376790"/>
                  <a:pt x="760021" y="724143"/>
                </a:cubicBezTo>
              </a:path>
            </a:pathLst>
          </a:custGeom>
          <a:noFill/>
          <a:ln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Freeform 38"/>
          <p:cNvSpPr/>
          <p:nvPr/>
        </p:nvSpPr>
        <p:spPr>
          <a:xfrm>
            <a:off x="3657600" y="2375066"/>
            <a:ext cx="846675" cy="856339"/>
          </a:xfrm>
          <a:custGeom>
            <a:avLst/>
            <a:gdLst>
              <a:gd name="connsiteX0" fmla="*/ 831273 w 911261"/>
              <a:gd name="connsiteY0" fmla="*/ 0 h 846477"/>
              <a:gd name="connsiteX1" fmla="*/ 831273 w 911261"/>
              <a:gd name="connsiteY1" fmla="*/ 819397 h 846477"/>
              <a:gd name="connsiteX2" fmla="*/ 0 w 911261"/>
              <a:gd name="connsiteY2" fmla="*/ 570016 h 846477"/>
              <a:gd name="connsiteX0" fmla="*/ 831273 w 876791"/>
              <a:gd name="connsiteY0" fmla="*/ 0 h 854030"/>
              <a:gd name="connsiteX1" fmla="*/ 831273 w 876791"/>
              <a:gd name="connsiteY1" fmla="*/ 819397 h 854030"/>
              <a:gd name="connsiteX2" fmla="*/ 522514 w 876791"/>
              <a:gd name="connsiteY2" fmla="*/ 688769 h 854030"/>
              <a:gd name="connsiteX3" fmla="*/ 0 w 876791"/>
              <a:gd name="connsiteY3" fmla="*/ 570016 h 854030"/>
              <a:gd name="connsiteX0" fmla="*/ 831273 w 845138"/>
              <a:gd name="connsiteY0" fmla="*/ 0 h 827458"/>
              <a:gd name="connsiteX1" fmla="*/ 795647 w 845138"/>
              <a:gd name="connsiteY1" fmla="*/ 439386 h 827458"/>
              <a:gd name="connsiteX2" fmla="*/ 831273 w 845138"/>
              <a:gd name="connsiteY2" fmla="*/ 819397 h 827458"/>
              <a:gd name="connsiteX3" fmla="*/ 522514 w 845138"/>
              <a:gd name="connsiteY3" fmla="*/ 688769 h 827458"/>
              <a:gd name="connsiteX4" fmla="*/ 0 w 845138"/>
              <a:gd name="connsiteY4" fmla="*/ 570016 h 827458"/>
              <a:gd name="connsiteX0" fmla="*/ 831273 w 879743"/>
              <a:gd name="connsiteY0" fmla="*/ 0 h 826866"/>
              <a:gd name="connsiteX1" fmla="*/ 878774 w 879743"/>
              <a:gd name="connsiteY1" fmla="*/ 451262 h 826866"/>
              <a:gd name="connsiteX2" fmla="*/ 831273 w 879743"/>
              <a:gd name="connsiteY2" fmla="*/ 819397 h 826866"/>
              <a:gd name="connsiteX3" fmla="*/ 522514 w 879743"/>
              <a:gd name="connsiteY3" fmla="*/ 688769 h 826866"/>
              <a:gd name="connsiteX4" fmla="*/ 0 w 879743"/>
              <a:gd name="connsiteY4" fmla="*/ 570016 h 826866"/>
              <a:gd name="connsiteX0" fmla="*/ 831273 w 858547"/>
              <a:gd name="connsiteY0" fmla="*/ 0 h 827458"/>
              <a:gd name="connsiteX1" fmla="*/ 843148 w 858547"/>
              <a:gd name="connsiteY1" fmla="*/ 439386 h 827458"/>
              <a:gd name="connsiteX2" fmla="*/ 831273 w 858547"/>
              <a:gd name="connsiteY2" fmla="*/ 819397 h 827458"/>
              <a:gd name="connsiteX3" fmla="*/ 522514 w 858547"/>
              <a:gd name="connsiteY3" fmla="*/ 688769 h 827458"/>
              <a:gd name="connsiteX4" fmla="*/ 0 w 858547"/>
              <a:gd name="connsiteY4" fmla="*/ 570016 h 827458"/>
              <a:gd name="connsiteX0" fmla="*/ 831273 w 896963"/>
              <a:gd name="connsiteY0" fmla="*/ 0 h 820912"/>
              <a:gd name="connsiteX1" fmla="*/ 843148 w 896963"/>
              <a:gd name="connsiteY1" fmla="*/ 439386 h 820912"/>
              <a:gd name="connsiteX2" fmla="*/ 831273 w 896963"/>
              <a:gd name="connsiteY2" fmla="*/ 819397 h 820912"/>
              <a:gd name="connsiteX3" fmla="*/ 0 w 896963"/>
              <a:gd name="connsiteY3" fmla="*/ 570016 h 820912"/>
              <a:gd name="connsiteX0" fmla="*/ 831273 w 846675"/>
              <a:gd name="connsiteY0" fmla="*/ 0 h 856339"/>
              <a:gd name="connsiteX1" fmla="*/ 843148 w 846675"/>
              <a:gd name="connsiteY1" fmla="*/ 439386 h 856339"/>
              <a:gd name="connsiteX2" fmla="*/ 736270 w 846675"/>
              <a:gd name="connsiteY2" fmla="*/ 855023 h 856339"/>
              <a:gd name="connsiteX3" fmla="*/ 0 w 846675"/>
              <a:gd name="connsiteY3" fmla="*/ 570016 h 8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6675" h="856339">
                <a:moveTo>
                  <a:pt x="831273" y="0"/>
                </a:moveTo>
                <a:cubicBezTo>
                  <a:pt x="839190" y="77190"/>
                  <a:pt x="843148" y="302820"/>
                  <a:pt x="843148" y="439386"/>
                </a:cubicBezTo>
                <a:cubicBezTo>
                  <a:pt x="843148" y="575952"/>
                  <a:pt x="876795" y="833251"/>
                  <a:pt x="736270" y="855023"/>
                </a:cubicBezTo>
                <a:cubicBezTo>
                  <a:pt x="595745" y="876795"/>
                  <a:pt x="173182" y="621970"/>
                  <a:pt x="0" y="570016"/>
                </a:cubicBezTo>
              </a:path>
            </a:pathLst>
          </a:custGeom>
          <a:noFill/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Freeform 39"/>
          <p:cNvSpPr/>
          <p:nvPr/>
        </p:nvSpPr>
        <p:spPr>
          <a:xfrm>
            <a:off x="4631245" y="2375065"/>
            <a:ext cx="843280" cy="642797"/>
          </a:xfrm>
          <a:custGeom>
            <a:avLst/>
            <a:gdLst>
              <a:gd name="connsiteX0" fmla="*/ 95134 w 843280"/>
              <a:gd name="connsiteY0" fmla="*/ 0 h 642797"/>
              <a:gd name="connsiteX1" fmla="*/ 132 w 843280"/>
              <a:gd name="connsiteY1" fmla="*/ 605641 h 642797"/>
              <a:gd name="connsiteX2" fmla="*/ 83259 w 843280"/>
              <a:gd name="connsiteY2" fmla="*/ 558140 h 642797"/>
              <a:gd name="connsiteX3" fmla="*/ 392017 w 843280"/>
              <a:gd name="connsiteY3" fmla="*/ 403761 h 642797"/>
              <a:gd name="connsiteX4" fmla="*/ 843280 w 843280"/>
              <a:gd name="connsiteY4" fmla="*/ 308758 h 642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3280" h="642797">
                <a:moveTo>
                  <a:pt x="95134" y="0"/>
                </a:moveTo>
                <a:cubicBezTo>
                  <a:pt x="48622" y="256309"/>
                  <a:pt x="2111" y="512618"/>
                  <a:pt x="132" y="605641"/>
                </a:cubicBezTo>
                <a:cubicBezTo>
                  <a:pt x="-1847" y="698664"/>
                  <a:pt x="17945" y="591787"/>
                  <a:pt x="83259" y="558140"/>
                </a:cubicBezTo>
                <a:cubicBezTo>
                  <a:pt x="148573" y="524493"/>
                  <a:pt x="265347" y="445325"/>
                  <a:pt x="392017" y="403761"/>
                </a:cubicBezTo>
                <a:cubicBezTo>
                  <a:pt x="518687" y="362197"/>
                  <a:pt x="680983" y="335477"/>
                  <a:pt x="843280" y="308758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516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матрицы смежности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80000"/>
              </a:lnSpc>
            </a:pPr>
            <a:endParaRPr lang="en-US" sz="2600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Пусть А – матрица смежности </a:t>
            </a:r>
            <a:r>
              <a:rPr lang="ru-RU" dirty="0" smtClean="0"/>
              <a:t>графа </a:t>
            </a:r>
            <a:r>
              <a:rPr lang="en-US" dirty="0" smtClean="0"/>
              <a:t>G</a:t>
            </a:r>
            <a:r>
              <a:rPr lang="ru-RU" dirty="0"/>
              <a:t>, А</a:t>
            </a:r>
            <a:r>
              <a:rPr lang="en-US" baseline="30000" dirty="0"/>
              <a:t>n</a:t>
            </a:r>
            <a:r>
              <a:rPr lang="ru-RU" baseline="30000" dirty="0"/>
              <a:t> </a:t>
            </a:r>
            <a:r>
              <a:rPr lang="ru-RU" dirty="0"/>
              <a:t>= А∙А∙… ∙А </a:t>
            </a:r>
            <a:r>
              <a:rPr lang="en-US" dirty="0"/>
              <a:t>= B</a:t>
            </a:r>
            <a:r>
              <a:rPr lang="ru-RU" dirty="0" smtClean="0"/>
              <a:t> -- </a:t>
            </a:r>
            <a:r>
              <a:rPr lang="en-US" dirty="0" smtClean="0"/>
              <a:t>n-</a:t>
            </a:r>
            <a:r>
              <a:rPr lang="ru-RU" dirty="0" smtClean="0"/>
              <a:t>я степень А</a:t>
            </a:r>
          </a:p>
          <a:p>
            <a:endParaRPr lang="ru-RU" dirty="0"/>
          </a:p>
          <a:p>
            <a:r>
              <a:rPr lang="ru-RU" dirty="0" smtClean="0"/>
              <a:t>Тогда </a:t>
            </a:r>
            <a:r>
              <a:rPr lang="en-US" dirty="0" err="1"/>
              <a:t>B</a:t>
            </a:r>
            <a:r>
              <a:rPr lang="en-US" baseline="-25000" dirty="0" err="1"/>
              <a:t>ij</a:t>
            </a:r>
            <a:r>
              <a:rPr lang="en-US" dirty="0"/>
              <a:t> = </a:t>
            </a:r>
            <a:r>
              <a:rPr lang="ru-RU" dirty="0"/>
              <a:t>число путей из </a:t>
            </a:r>
            <a:r>
              <a:rPr lang="en-US" dirty="0"/>
              <a:t>i </a:t>
            </a:r>
            <a:r>
              <a:rPr lang="ru-RU" dirty="0"/>
              <a:t>в </a:t>
            </a:r>
            <a:r>
              <a:rPr lang="en-US" dirty="0"/>
              <a:t>j</a:t>
            </a:r>
            <a:r>
              <a:rPr lang="ru-RU" dirty="0"/>
              <a:t>, составленных из дуг </a:t>
            </a:r>
            <a:r>
              <a:rPr lang="en-US" dirty="0"/>
              <a:t>G </a:t>
            </a:r>
            <a:endParaRPr lang="en-US" baseline="30000" dirty="0"/>
          </a:p>
          <a:p>
            <a:endParaRPr lang="ru-RU" dirty="0" smtClean="0"/>
          </a:p>
          <a:p>
            <a:r>
              <a:rPr lang="ru-RU" dirty="0"/>
              <a:t>Докажите индукцией по </a:t>
            </a:r>
            <a:r>
              <a:rPr lang="en-US" dirty="0"/>
              <a:t>n</a:t>
            </a:r>
            <a:r>
              <a:rPr lang="ru-RU" dirty="0"/>
              <a:t> </a:t>
            </a:r>
            <a:r>
              <a:rPr lang="ru-RU" dirty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  <p:grpSp>
        <p:nvGrpSpPr>
          <p:cNvPr id="5" name="Group 4"/>
          <p:cNvGrpSpPr/>
          <p:nvPr/>
        </p:nvGrpSpPr>
        <p:grpSpPr>
          <a:xfrm>
            <a:off x="636761" y="1970061"/>
            <a:ext cx="2571749" cy="1514475"/>
            <a:chOff x="3024189" y="3957638"/>
            <a:chExt cx="2571749" cy="1514475"/>
          </a:xfrm>
        </p:grpSpPr>
        <p:sp>
          <p:nvSpPr>
            <p:cNvPr id="6" name="Овал 3"/>
            <p:cNvSpPr/>
            <p:nvPr/>
          </p:nvSpPr>
          <p:spPr>
            <a:xfrm>
              <a:off x="3024189" y="4457700"/>
              <a:ext cx="357187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7" name="Овал 4"/>
            <p:cNvSpPr/>
            <p:nvPr/>
          </p:nvSpPr>
          <p:spPr>
            <a:xfrm>
              <a:off x="4167189" y="5100639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Овал 5"/>
            <p:cNvSpPr/>
            <p:nvPr/>
          </p:nvSpPr>
          <p:spPr>
            <a:xfrm>
              <a:off x="4095750" y="39576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9" name="Овал 6"/>
            <p:cNvSpPr/>
            <p:nvPr/>
          </p:nvSpPr>
          <p:spPr>
            <a:xfrm>
              <a:off x="5238750" y="45291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3024189" y="4457700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Calibri" pitchFamily="34" charset="0"/>
                </a:rPr>
                <a:t>1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>
              <a:off x="5238751" y="452913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Calibri" pitchFamily="34" charset="0"/>
                </a:rPr>
                <a:t>3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4095751" y="395763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2</a:t>
              </a:r>
              <a:endParaRPr lang="ru-RU" sz="2000">
                <a:latin typeface="Calibri" pitchFamily="34" charset="0"/>
              </a:endParaRPr>
            </a:p>
          </p:txBody>
        </p:sp>
        <p:cxnSp>
          <p:nvCxnSpPr>
            <p:cNvPr id="14" name="Shape 11"/>
            <p:cNvCxnSpPr>
              <a:stCxn id="10" idx="0"/>
              <a:endCxn id="13" idx="1"/>
            </p:cNvCxnSpPr>
            <p:nvPr/>
          </p:nvCxnSpPr>
          <p:spPr>
            <a:xfrm rot="5400000" flipH="1" flipV="1">
              <a:off x="3488532" y="3850482"/>
              <a:ext cx="300037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2"/>
            <p:cNvCxnSpPr>
              <a:stCxn id="12" idx="2"/>
            </p:cNvCxnSpPr>
            <p:nvPr/>
          </p:nvCxnSpPr>
          <p:spPr>
            <a:xfrm rot="5400000">
              <a:off x="4764882" y="4688682"/>
              <a:ext cx="390525" cy="871538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hape 24"/>
            <p:cNvCxnSpPr>
              <a:stCxn id="13" idx="2"/>
            </p:cNvCxnSpPr>
            <p:nvPr/>
          </p:nvCxnSpPr>
          <p:spPr>
            <a:xfrm rot="5400000">
              <a:off x="3838576" y="4757738"/>
              <a:ext cx="814387" cy="14288"/>
            </a:xfrm>
            <a:prstGeom prst="curvedConnector3">
              <a:avLst>
                <a:gd name="adj1" fmla="val 50000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hape 14"/>
            <p:cNvCxnSpPr>
              <a:endCxn id="12" idx="1"/>
            </p:cNvCxnSpPr>
            <p:nvPr/>
          </p:nvCxnSpPr>
          <p:spPr>
            <a:xfrm rot="5400000" flipH="1" flipV="1">
              <a:off x="4595813" y="4457701"/>
              <a:ext cx="371475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hape 15"/>
            <p:cNvCxnSpPr>
              <a:endCxn id="10" idx="2"/>
            </p:cNvCxnSpPr>
            <p:nvPr/>
          </p:nvCxnSpPr>
          <p:spPr>
            <a:xfrm rot="10800000">
              <a:off x="3181352" y="4857750"/>
              <a:ext cx="985836" cy="40005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hape 16"/>
            <p:cNvCxnSpPr>
              <a:stCxn id="8" idx="6"/>
              <a:endCxn id="12" idx="0"/>
            </p:cNvCxnSpPr>
            <p:nvPr/>
          </p:nvCxnSpPr>
          <p:spPr>
            <a:xfrm>
              <a:off x="4452939" y="4135438"/>
              <a:ext cx="942975" cy="3937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>
              <a:spLocks noChangeArrowheads="1"/>
            </p:cNvSpPr>
            <p:nvPr/>
          </p:nvSpPr>
          <p:spPr bwMode="auto">
            <a:xfrm>
              <a:off x="4181476" y="5072063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4</a:t>
              </a:r>
              <a:endParaRPr lang="ru-RU" sz="2000">
                <a:latin typeface="Calibri" pitchFamily="34" charset="0"/>
              </a:endParaRPr>
            </a:p>
          </p:txBody>
        </p:sp>
      </p:grpSp>
      <p:graphicFrame>
        <p:nvGraphicFramePr>
          <p:cNvPr id="21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786423"/>
              </p:ext>
            </p:extLst>
          </p:nvPr>
        </p:nvGraphicFramePr>
        <p:xfrm>
          <a:off x="621022" y="3712715"/>
          <a:ext cx="2593368" cy="2380581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891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8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58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310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5661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65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А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22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034762"/>
              </p:ext>
            </p:extLst>
          </p:nvPr>
        </p:nvGraphicFramePr>
        <p:xfrm>
          <a:off x="3359696" y="3712714"/>
          <a:ext cx="2593368" cy="2380581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891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8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58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310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5661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65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22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2</a:t>
                      </a:r>
                      <a:endParaRPr kumimoji="0" lang="ru-RU" sz="22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3337011" y="2015676"/>
            <a:ext cx="2571749" cy="1514475"/>
            <a:chOff x="3024189" y="3957638"/>
            <a:chExt cx="2571749" cy="1514475"/>
          </a:xfrm>
        </p:grpSpPr>
        <p:sp>
          <p:nvSpPr>
            <p:cNvPr id="24" name="Овал 3"/>
            <p:cNvSpPr/>
            <p:nvPr/>
          </p:nvSpPr>
          <p:spPr>
            <a:xfrm>
              <a:off x="3024189" y="4457700"/>
              <a:ext cx="357187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5" name="Овал 4"/>
            <p:cNvSpPr/>
            <p:nvPr/>
          </p:nvSpPr>
          <p:spPr>
            <a:xfrm>
              <a:off x="4167189" y="5100639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6" name="Овал 5"/>
            <p:cNvSpPr/>
            <p:nvPr/>
          </p:nvSpPr>
          <p:spPr>
            <a:xfrm>
              <a:off x="4095750" y="39576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7" name="Овал 6"/>
            <p:cNvSpPr/>
            <p:nvPr/>
          </p:nvSpPr>
          <p:spPr>
            <a:xfrm>
              <a:off x="5238750" y="45291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8" name="TextBox 27"/>
            <p:cNvSpPr txBox="1">
              <a:spLocks noChangeArrowheads="1"/>
            </p:cNvSpPr>
            <p:nvPr/>
          </p:nvSpPr>
          <p:spPr bwMode="auto">
            <a:xfrm>
              <a:off x="3024189" y="4457700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Calibri" pitchFamily="34" charset="0"/>
                </a:rPr>
                <a:t>1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29" name="TextBox 28"/>
            <p:cNvSpPr txBox="1">
              <a:spLocks noChangeArrowheads="1"/>
            </p:cNvSpPr>
            <p:nvPr/>
          </p:nvSpPr>
          <p:spPr bwMode="auto">
            <a:xfrm>
              <a:off x="5238751" y="452913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Calibri" pitchFamily="34" charset="0"/>
                </a:rPr>
                <a:t>3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30" name="TextBox 29"/>
            <p:cNvSpPr txBox="1">
              <a:spLocks noChangeArrowheads="1"/>
            </p:cNvSpPr>
            <p:nvPr/>
          </p:nvSpPr>
          <p:spPr bwMode="auto">
            <a:xfrm>
              <a:off x="4095751" y="395763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2</a:t>
              </a:r>
              <a:endParaRPr lang="ru-RU" sz="2000">
                <a:latin typeface="Calibri" pitchFamily="34" charset="0"/>
              </a:endParaRPr>
            </a:p>
          </p:txBody>
        </p:sp>
        <p:cxnSp>
          <p:nvCxnSpPr>
            <p:cNvPr id="31" name="Shape 11"/>
            <p:cNvCxnSpPr>
              <a:stCxn id="28" idx="0"/>
              <a:endCxn id="30" idx="1"/>
            </p:cNvCxnSpPr>
            <p:nvPr/>
          </p:nvCxnSpPr>
          <p:spPr>
            <a:xfrm rot="5400000" flipH="1" flipV="1">
              <a:off x="3488532" y="3850482"/>
              <a:ext cx="300037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hape 12"/>
            <p:cNvCxnSpPr>
              <a:stCxn id="29" idx="2"/>
            </p:cNvCxnSpPr>
            <p:nvPr/>
          </p:nvCxnSpPr>
          <p:spPr>
            <a:xfrm rot="5400000">
              <a:off x="4764882" y="4688682"/>
              <a:ext cx="390525" cy="871538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hape 24"/>
            <p:cNvCxnSpPr>
              <a:stCxn id="30" idx="2"/>
            </p:cNvCxnSpPr>
            <p:nvPr/>
          </p:nvCxnSpPr>
          <p:spPr>
            <a:xfrm rot="5400000">
              <a:off x="3838576" y="4757738"/>
              <a:ext cx="814387" cy="14288"/>
            </a:xfrm>
            <a:prstGeom prst="curvedConnector3">
              <a:avLst>
                <a:gd name="adj1" fmla="val 50000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hape 14"/>
            <p:cNvCxnSpPr>
              <a:endCxn id="29" idx="1"/>
            </p:cNvCxnSpPr>
            <p:nvPr/>
          </p:nvCxnSpPr>
          <p:spPr>
            <a:xfrm rot="5400000" flipH="1" flipV="1">
              <a:off x="4595813" y="4457701"/>
              <a:ext cx="371475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hape 15"/>
            <p:cNvCxnSpPr>
              <a:endCxn id="28" idx="2"/>
            </p:cNvCxnSpPr>
            <p:nvPr/>
          </p:nvCxnSpPr>
          <p:spPr>
            <a:xfrm rot="10800000">
              <a:off x="3181352" y="4857750"/>
              <a:ext cx="985836" cy="40005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hape 16"/>
            <p:cNvCxnSpPr>
              <a:stCxn id="26" idx="6"/>
              <a:endCxn id="29" idx="0"/>
            </p:cNvCxnSpPr>
            <p:nvPr/>
          </p:nvCxnSpPr>
          <p:spPr>
            <a:xfrm>
              <a:off x="4452939" y="4135438"/>
              <a:ext cx="942975" cy="3937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181476" y="5072063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4</a:t>
              </a:r>
              <a:endParaRPr lang="ru-RU" sz="2000">
                <a:latin typeface="Calibri" pitchFamily="34" charset="0"/>
              </a:endParaRPr>
            </a:p>
          </p:txBody>
        </p:sp>
      </p:grpSp>
      <p:sp>
        <p:nvSpPr>
          <p:cNvPr id="4" name="Freeform 3"/>
          <p:cNvSpPr/>
          <p:nvPr/>
        </p:nvSpPr>
        <p:spPr>
          <a:xfrm>
            <a:off x="3705101" y="1888173"/>
            <a:ext cx="1840676" cy="700648"/>
          </a:xfrm>
          <a:custGeom>
            <a:avLst/>
            <a:gdLst>
              <a:gd name="connsiteX0" fmla="*/ 0 w 1840676"/>
              <a:gd name="connsiteY0" fmla="*/ 118800 h 130676"/>
              <a:gd name="connsiteX1" fmla="*/ 819398 w 1840676"/>
              <a:gd name="connsiteY1" fmla="*/ 47 h 130676"/>
              <a:gd name="connsiteX2" fmla="*/ 1840676 w 1840676"/>
              <a:gd name="connsiteY2" fmla="*/ 130676 h 130676"/>
              <a:gd name="connsiteX0" fmla="*/ 0 w 1840676"/>
              <a:gd name="connsiteY0" fmla="*/ 688772 h 700648"/>
              <a:gd name="connsiteX1" fmla="*/ 926276 w 1840676"/>
              <a:gd name="connsiteY1" fmla="*/ 4 h 700648"/>
              <a:gd name="connsiteX2" fmla="*/ 1840676 w 1840676"/>
              <a:gd name="connsiteY2" fmla="*/ 700648 h 700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0676" h="700648">
                <a:moveTo>
                  <a:pt x="0" y="688772"/>
                </a:moveTo>
                <a:cubicBezTo>
                  <a:pt x="256309" y="628406"/>
                  <a:pt x="619497" y="-1975"/>
                  <a:pt x="926276" y="4"/>
                </a:cubicBezTo>
                <a:cubicBezTo>
                  <a:pt x="1233055" y="1983"/>
                  <a:pt x="1483426" y="636323"/>
                  <a:pt x="1840676" y="700648"/>
                </a:cubicBezTo>
              </a:path>
            </a:pathLst>
          </a:custGeom>
          <a:noFill/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3657600" y="2375066"/>
            <a:ext cx="846675" cy="856339"/>
          </a:xfrm>
          <a:custGeom>
            <a:avLst/>
            <a:gdLst>
              <a:gd name="connsiteX0" fmla="*/ 831273 w 911261"/>
              <a:gd name="connsiteY0" fmla="*/ 0 h 846477"/>
              <a:gd name="connsiteX1" fmla="*/ 831273 w 911261"/>
              <a:gd name="connsiteY1" fmla="*/ 819397 h 846477"/>
              <a:gd name="connsiteX2" fmla="*/ 0 w 911261"/>
              <a:gd name="connsiteY2" fmla="*/ 570016 h 846477"/>
              <a:gd name="connsiteX0" fmla="*/ 831273 w 876791"/>
              <a:gd name="connsiteY0" fmla="*/ 0 h 854030"/>
              <a:gd name="connsiteX1" fmla="*/ 831273 w 876791"/>
              <a:gd name="connsiteY1" fmla="*/ 819397 h 854030"/>
              <a:gd name="connsiteX2" fmla="*/ 522514 w 876791"/>
              <a:gd name="connsiteY2" fmla="*/ 688769 h 854030"/>
              <a:gd name="connsiteX3" fmla="*/ 0 w 876791"/>
              <a:gd name="connsiteY3" fmla="*/ 570016 h 854030"/>
              <a:gd name="connsiteX0" fmla="*/ 831273 w 845138"/>
              <a:gd name="connsiteY0" fmla="*/ 0 h 827458"/>
              <a:gd name="connsiteX1" fmla="*/ 795647 w 845138"/>
              <a:gd name="connsiteY1" fmla="*/ 439386 h 827458"/>
              <a:gd name="connsiteX2" fmla="*/ 831273 w 845138"/>
              <a:gd name="connsiteY2" fmla="*/ 819397 h 827458"/>
              <a:gd name="connsiteX3" fmla="*/ 522514 w 845138"/>
              <a:gd name="connsiteY3" fmla="*/ 688769 h 827458"/>
              <a:gd name="connsiteX4" fmla="*/ 0 w 845138"/>
              <a:gd name="connsiteY4" fmla="*/ 570016 h 827458"/>
              <a:gd name="connsiteX0" fmla="*/ 831273 w 879743"/>
              <a:gd name="connsiteY0" fmla="*/ 0 h 826866"/>
              <a:gd name="connsiteX1" fmla="*/ 878774 w 879743"/>
              <a:gd name="connsiteY1" fmla="*/ 451262 h 826866"/>
              <a:gd name="connsiteX2" fmla="*/ 831273 w 879743"/>
              <a:gd name="connsiteY2" fmla="*/ 819397 h 826866"/>
              <a:gd name="connsiteX3" fmla="*/ 522514 w 879743"/>
              <a:gd name="connsiteY3" fmla="*/ 688769 h 826866"/>
              <a:gd name="connsiteX4" fmla="*/ 0 w 879743"/>
              <a:gd name="connsiteY4" fmla="*/ 570016 h 826866"/>
              <a:gd name="connsiteX0" fmla="*/ 831273 w 858547"/>
              <a:gd name="connsiteY0" fmla="*/ 0 h 827458"/>
              <a:gd name="connsiteX1" fmla="*/ 843148 w 858547"/>
              <a:gd name="connsiteY1" fmla="*/ 439386 h 827458"/>
              <a:gd name="connsiteX2" fmla="*/ 831273 w 858547"/>
              <a:gd name="connsiteY2" fmla="*/ 819397 h 827458"/>
              <a:gd name="connsiteX3" fmla="*/ 522514 w 858547"/>
              <a:gd name="connsiteY3" fmla="*/ 688769 h 827458"/>
              <a:gd name="connsiteX4" fmla="*/ 0 w 858547"/>
              <a:gd name="connsiteY4" fmla="*/ 570016 h 827458"/>
              <a:gd name="connsiteX0" fmla="*/ 831273 w 896963"/>
              <a:gd name="connsiteY0" fmla="*/ 0 h 820912"/>
              <a:gd name="connsiteX1" fmla="*/ 843148 w 896963"/>
              <a:gd name="connsiteY1" fmla="*/ 439386 h 820912"/>
              <a:gd name="connsiteX2" fmla="*/ 831273 w 896963"/>
              <a:gd name="connsiteY2" fmla="*/ 819397 h 820912"/>
              <a:gd name="connsiteX3" fmla="*/ 0 w 896963"/>
              <a:gd name="connsiteY3" fmla="*/ 570016 h 820912"/>
              <a:gd name="connsiteX0" fmla="*/ 831273 w 846675"/>
              <a:gd name="connsiteY0" fmla="*/ 0 h 856339"/>
              <a:gd name="connsiteX1" fmla="*/ 843148 w 846675"/>
              <a:gd name="connsiteY1" fmla="*/ 439386 h 856339"/>
              <a:gd name="connsiteX2" fmla="*/ 736270 w 846675"/>
              <a:gd name="connsiteY2" fmla="*/ 855023 h 856339"/>
              <a:gd name="connsiteX3" fmla="*/ 0 w 846675"/>
              <a:gd name="connsiteY3" fmla="*/ 570016 h 8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6675" h="856339">
                <a:moveTo>
                  <a:pt x="831273" y="0"/>
                </a:moveTo>
                <a:cubicBezTo>
                  <a:pt x="839190" y="77190"/>
                  <a:pt x="843148" y="302820"/>
                  <a:pt x="843148" y="439386"/>
                </a:cubicBezTo>
                <a:cubicBezTo>
                  <a:pt x="843148" y="575952"/>
                  <a:pt x="876795" y="833251"/>
                  <a:pt x="736270" y="855023"/>
                </a:cubicBezTo>
                <a:cubicBezTo>
                  <a:pt x="595745" y="876795"/>
                  <a:pt x="173182" y="621970"/>
                  <a:pt x="0" y="570016"/>
                </a:cubicBezTo>
              </a:path>
            </a:pathLst>
          </a:custGeom>
          <a:noFill/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Freeform 39"/>
          <p:cNvSpPr/>
          <p:nvPr/>
        </p:nvSpPr>
        <p:spPr>
          <a:xfrm>
            <a:off x="4631245" y="2375065"/>
            <a:ext cx="843280" cy="642797"/>
          </a:xfrm>
          <a:custGeom>
            <a:avLst/>
            <a:gdLst>
              <a:gd name="connsiteX0" fmla="*/ 95134 w 843280"/>
              <a:gd name="connsiteY0" fmla="*/ 0 h 642797"/>
              <a:gd name="connsiteX1" fmla="*/ 132 w 843280"/>
              <a:gd name="connsiteY1" fmla="*/ 605641 h 642797"/>
              <a:gd name="connsiteX2" fmla="*/ 83259 w 843280"/>
              <a:gd name="connsiteY2" fmla="*/ 558140 h 642797"/>
              <a:gd name="connsiteX3" fmla="*/ 392017 w 843280"/>
              <a:gd name="connsiteY3" fmla="*/ 403761 h 642797"/>
              <a:gd name="connsiteX4" fmla="*/ 843280 w 843280"/>
              <a:gd name="connsiteY4" fmla="*/ 308758 h 642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3280" h="642797">
                <a:moveTo>
                  <a:pt x="95134" y="0"/>
                </a:moveTo>
                <a:cubicBezTo>
                  <a:pt x="48622" y="256309"/>
                  <a:pt x="2111" y="512618"/>
                  <a:pt x="132" y="605641"/>
                </a:cubicBezTo>
                <a:cubicBezTo>
                  <a:pt x="-1847" y="698664"/>
                  <a:pt x="17945" y="591787"/>
                  <a:pt x="83259" y="558140"/>
                </a:cubicBezTo>
                <a:cubicBezTo>
                  <a:pt x="148573" y="524493"/>
                  <a:pt x="265347" y="445325"/>
                  <a:pt x="392017" y="403761"/>
                </a:cubicBezTo>
                <a:cubicBezTo>
                  <a:pt x="518687" y="362197"/>
                  <a:pt x="680983" y="335477"/>
                  <a:pt x="843280" y="308758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Freeform 40"/>
          <p:cNvSpPr/>
          <p:nvPr/>
        </p:nvSpPr>
        <p:spPr>
          <a:xfrm>
            <a:off x="4773881" y="2327565"/>
            <a:ext cx="1012030" cy="1145862"/>
          </a:xfrm>
          <a:custGeom>
            <a:avLst/>
            <a:gdLst>
              <a:gd name="connsiteX0" fmla="*/ 0 w 906338"/>
              <a:gd name="connsiteY0" fmla="*/ 0 h 926275"/>
              <a:gd name="connsiteX1" fmla="*/ 724394 w 906338"/>
              <a:gd name="connsiteY1" fmla="*/ 296883 h 926275"/>
              <a:gd name="connsiteX2" fmla="*/ 866898 w 906338"/>
              <a:gd name="connsiteY2" fmla="*/ 653142 h 926275"/>
              <a:gd name="connsiteX3" fmla="*/ 142503 w 906338"/>
              <a:gd name="connsiteY3" fmla="*/ 926275 h 926275"/>
              <a:gd name="connsiteX0" fmla="*/ 0 w 878365"/>
              <a:gd name="connsiteY0" fmla="*/ 0 h 943085"/>
              <a:gd name="connsiteX1" fmla="*/ 724394 w 878365"/>
              <a:gd name="connsiteY1" fmla="*/ 296883 h 943085"/>
              <a:gd name="connsiteX2" fmla="*/ 866898 w 878365"/>
              <a:gd name="connsiteY2" fmla="*/ 653142 h 943085"/>
              <a:gd name="connsiteX3" fmla="*/ 534389 w 878365"/>
              <a:gd name="connsiteY3" fmla="*/ 926275 h 943085"/>
              <a:gd name="connsiteX4" fmla="*/ 142503 w 878365"/>
              <a:gd name="connsiteY4" fmla="*/ 926275 h 943085"/>
              <a:gd name="connsiteX0" fmla="*/ 0 w 878365"/>
              <a:gd name="connsiteY0" fmla="*/ 0 h 1021278"/>
              <a:gd name="connsiteX1" fmla="*/ 724394 w 878365"/>
              <a:gd name="connsiteY1" fmla="*/ 296883 h 1021278"/>
              <a:gd name="connsiteX2" fmla="*/ 866898 w 878365"/>
              <a:gd name="connsiteY2" fmla="*/ 653142 h 1021278"/>
              <a:gd name="connsiteX3" fmla="*/ 534389 w 878365"/>
              <a:gd name="connsiteY3" fmla="*/ 926275 h 1021278"/>
              <a:gd name="connsiteX4" fmla="*/ 106877 w 878365"/>
              <a:gd name="connsiteY4" fmla="*/ 1021278 h 1021278"/>
              <a:gd name="connsiteX0" fmla="*/ 0 w 877551"/>
              <a:gd name="connsiteY0" fmla="*/ 0 h 1021278"/>
              <a:gd name="connsiteX1" fmla="*/ 724394 w 877551"/>
              <a:gd name="connsiteY1" fmla="*/ 296883 h 1021278"/>
              <a:gd name="connsiteX2" fmla="*/ 866898 w 877551"/>
              <a:gd name="connsiteY2" fmla="*/ 653142 h 1021278"/>
              <a:gd name="connsiteX3" fmla="*/ 546264 w 877551"/>
              <a:gd name="connsiteY3" fmla="*/ 961901 h 1021278"/>
              <a:gd name="connsiteX4" fmla="*/ 106877 w 877551"/>
              <a:gd name="connsiteY4" fmla="*/ 1021278 h 1021278"/>
              <a:gd name="connsiteX0" fmla="*/ 0 w 955353"/>
              <a:gd name="connsiteY0" fmla="*/ 0 h 1021278"/>
              <a:gd name="connsiteX1" fmla="*/ 724394 w 955353"/>
              <a:gd name="connsiteY1" fmla="*/ 296883 h 1021278"/>
              <a:gd name="connsiteX2" fmla="*/ 950025 w 955353"/>
              <a:gd name="connsiteY2" fmla="*/ 676893 h 1021278"/>
              <a:gd name="connsiteX3" fmla="*/ 546264 w 955353"/>
              <a:gd name="connsiteY3" fmla="*/ 961901 h 1021278"/>
              <a:gd name="connsiteX4" fmla="*/ 106877 w 955353"/>
              <a:gd name="connsiteY4" fmla="*/ 1021278 h 1021278"/>
              <a:gd name="connsiteX0" fmla="*/ 0 w 955353"/>
              <a:gd name="connsiteY0" fmla="*/ 0 h 1163781"/>
              <a:gd name="connsiteX1" fmla="*/ 724394 w 955353"/>
              <a:gd name="connsiteY1" fmla="*/ 296883 h 1163781"/>
              <a:gd name="connsiteX2" fmla="*/ 950025 w 955353"/>
              <a:gd name="connsiteY2" fmla="*/ 676893 h 1163781"/>
              <a:gd name="connsiteX3" fmla="*/ 546264 w 955353"/>
              <a:gd name="connsiteY3" fmla="*/ 961901 h 1163781"/>
              <a:gd name="connsiteX4" fmla="*/ 130628 w 955353"/>
              <a:gd name="connsiteY4" fmla="*/ 1163781 h 1163781"/>
              <a:gd name="connsiteX0" fmla="*/ 0 w 953764"/>
              <a:gd name="connsiteY0" fmla="*/ 0 h 1163781"/>
              <a:gd name="connsiteX1" fmla="*/ 724394 w 953764"/>
              <a:gd name="connsiteY1" fmla="*/ 296883 h 1163781"/>
              <a:gd name="connsiteX2" fmla="*/ 950025 w 953764"/>
              <a:gd name="connsiteY2" fmla="*/ 676893 h 1163781"/>
              <a:gd name="connsiteX3" fmla="*/ 581890 w 953764"/>
              <a:gd name="connsiteY3" fmla="*/ 1009402 h 1163781"/>
              <a:gd name="connsiteX4" fmla="*/ 130628 w 953764"/>
              <a:gd name="connsiteY4" fmla="*/ 1163781 h 1163781"/>
              <a:gd name="connsiteX0" fmla="*/ 0 w 953764"/>
              <a:gd name="connsiteY0" fmla="*/ 0 h 1140030"/>
              <a:gd name="connsiteX1" fmla="*/ 724394 w 953764"/>
              <a:gd name="connsiteY1" fmla="*/ 296883 h 1140030"/>
              <a:gd name="connsiteX2" fmla="*/ 950025 w 953764"/>
              <a:gd name="connsiteY2" fmla="*/ 676893 h 1140030"/>
              <a:gd name="connsiteX3" fmla="*/ 581890 w 953764"/>
              <a:gd name="connsiteY3" fmla="*/ 1009402 h 1140030"/>
              <a:gd name="connsiteX4" fmla="*/ 118752 w 953764"/>
              <a:gd name="connsiteY4" fmla="*/ 1140030 h 1140030"/>
              <a:gd name="connsiteX0" fmla="*/ 0 w 953764"/>
              <a:gd name="connsiteY0" fmla="*/ 0 h 1144868"/>
              <a:gd name="connsiteX1" fmla="*/ 724394 w 953764"/>
              <a:gd name="connsiteY1" fmla="*/ 296883 h 1144868"/>
              <a:gd name="connsiteX2" fmla="*/ 950025 w 953764"/>
              <a:gd name="connsiteY2" fmla="*/ 676893 h 1144868"/>
              <a:gd name="connsiteX3" fmla="*/ 581890 w 953764"/>
              <a:gd name="connsiteY3" fmla="*/ 1009402 h 1144868"/>
              <a:gd name="connsiteX4" fmla="*/ 118752 w 953764"/>
              <a:gd name="connsiteY4" fmla="*/ 1140030 h 1144868"/>
              <a:gd name="connsiteX0" fmla="*/ 0 w 953764"/>
              <a:gd name="connsiteY0" fmla="*/ 0 h 1145862"/>
              <a:gd name="connsiteX1" fmla="*/ 724394 w 953764"/>
              <a:gd name="connsiteY1" fmla="*/ 296883 h 1145862"/>
              <a:gd name="connsiteX2" fmla="*/ 950025 w 953764"/>
              <a:gd name="connsiteY2" fmla="*/ 676893 h 1145862"/>
              <a:gd name="connsiteX3" fmla="*/ 581890 w 953764"/>
              <a:gd name="connsiteY3" fmla="*/ 1033153 h 1145862"/>
              <a:gd name="connsiteX4" fmla="*/ 118752 w 953764"/>
              <a:gd name="connsiteY4" fmla="*/ 1140030 h 1145862"/>
              <a:gd name="connsiteX0" fmla="*/ 0 w 965351"/>
              <a:gd name="connsiteY0" fmla="*/ 0 h 1145862"/>
              <a:gd name="connsiteX1" fmla="*/ 724394 w 965351"/>
              <a:gd name="connsiteY1" fmla="*/ 296883 h 1145862"/>
              <a:gd name="connsiteX2" fmla="*/ 961900 w 965351"/>
              <a:gd name="connsiteY2" fmla="*/ 676893 h 1145862"/>
              <a:gd name="connsiteX3" fmla="*/ 581890 w 965351"/>
              <a:gd name="connsiteY3" fmla="*/ 1033153 h 1145862"/>
              <a:gd name="connsiteX4" fmla="*/ 118752 w 965351"/>
              <a:gd name="connsiteY4" fmla="*/ 1140030 h 1145862"/>
              <a:gd name="connsiteX0" fmla="*/ 0 w 1012030"/>
              <a:gd name="connsiteY0" fmla="*/ 0 h 1145862"/>
              <a:gd name="connsiteX1" fmla="*/ 724394 w 1012030"/>
              <a:gd name="connsiteY1" fmla="*/ 296883 h 1145862"/>
              <a:gd name="connsiteX2" fmla="*/ 1009401 w 1012030"/>
              <a:gd name="connsiteY2" fmla="*/ 676893 h 1145862"/>
              <a:gd name="connsiteX3" fmla="*/ 581890 w 1012030"/>
              <a:gd name="connsiteY3" fmla="*/ 1033153 h 1145862"/>
              <a:gd name="connsiteX4" fmla="*/ 118752 w 1012030"/>
              <a:gd name="connsiteY4" fmla="*/ 1140030 h 1145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030" h="1145862">
                <a:moveTo>
                  <a:pt x="0" y="0"/>
                </a:moveTo>
                <a:cubicBezTo>
                  <a:pt x="289955" y="94013"/>
                  <a:pt x="556160" y="184067"/>
                  <a:pt x="724394" y="296883"/>
                </a:cubicBezTo>
                <a:cubicBezTo>
                  <a:pt x="892628" y="409699"/>
                  <a:pt x="1033152" y="554181"/>
                  <a:pt x="1009401" y="676893"/>
                </a:cubicBezTo>
                <a:cubicBezTo>
                  <a:pt x="985650" y="799605"/>
                  <a:pt x="702622" y="987631"/>
                  <a:pt x="581890" y="1033153"/>
                </a:cubicBezTo>
                <a:cubicBezTo>
                  <a:pt x="461158" y="1078675"/>
                  <a:pt x="190004" y="1169719"/>
                  <a:pt x="118752" y="1140030"/>
                </a:cubicBezTo>
              </a:path>
            </a:pathLst>
          </a:custGeom>
          <a:noFill/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Freeform 41"/>
          <p:cNvSpPr/>
          <p:nvPr/>
        </p:nvSpPr>
        <p:spPr>
          <a:xfrm>
            <a:off x="3336966" y="2909455"/>
            <a:ext cx="2541320" cy="641896"/>
          </a:xfrm>
          <a:custGeom>
            <a:avLst/>
            <a:gdLst>
              <a:gd name="connsiteX0" fmla="*/ 2470068 w 2470068"/>
              <a:gd name="connsiteY0" fmla="*/ 0 h 690373"/>
              <a:gd name="connsiteX1" fmla="*/ 2030681 w 2470068"/>
              <a:gd name="connsiteY1" fmla="*/ 510639 h 690373"/>
              <a:gd name="connsiteX2" fmla="*/ 1140031 w 2470068"/>
              <a:gd name="connsiteY2" fmla="*/ 688768 h 690373"/>
              <a:gd name="connsiteX3" fmla="*/ 273133 w 2470068"/>
              <a:gd name="connsiteY3" fmla="*/ 427511 h 690373"/>
              <a:gd name="connsiteX4" fmla="*/ 0 w 2470068"/>
              <a:gd name="connsiteY4" fmla="*/ 83127 h 690373"/>
              <a:gd name="connsiteX0" fmla="*/ 2541320 w 2541320"/>
              <a:gd name="connsiteY0" fmla="*/ 0 h 690373"/>
              <a:gd name="connsiteX1" fmla="*/ 2101933 w 2541320"/>
              <a:gd name="connsiteY1" fmla="*/ 510639 h 690373"/>
              <a:gd name="connsiteX2" fmla="*/ 1211283 w 2541320"/>
              <a:gd name="connsiteY2" fmla="*/ 688768 h 690373"/>
              <a:gd name="connsiteX3" fmla="*/ 344385 w 2541320"/>
              <a:gd name="connsiteY3" fmla="*/ 427511 h 690373"/>
              <a:gd name="connsiteX4" fmla="*/ 0 w 2541320"/>
              <a:gd name="connsiteY4" fmla="*/ 118753 h 690373"/>
              <a:gd name="connsiteX0" fmla="*/ 2541320 w 2541320"/>
              <a:gd name="connsiteY0" fmla="*/ 0 h 644021"/>
              <a:gd name="connsiteX1" fmla="*/ 2101933 w 2541320"/>
              <a:gd name="connsiteY1" fmla="*/ 510639 h 644021"/>
              <a:gd name="connsiteX2" fmla="*/ 1211283 w 2541320"/>
              <a:gd name="connsiteY2" fmla="*/ 641266 h 644021"/>
              <a:gd name="connsiteX3" fmla="*/ 344385 w 2541320"/>
              <a:gd name="connsiteY3" fmla="*/ 427511 h 644021"/>
              <a:gd name="connsiteX4" fmla="*/ 0 w 2541320"/>
              <a:gd name="connsiteY4" fmla="*/ 118753 h 644021"/>
              <a:gd name="connsiteX0" fmla="*/ 2541320 w 2541320"/>
              <a:gd name="connsiteY0" fmla="*/ 0 h 641896"/>
              <a:gd name="connsiteX1" fmla="*/ 2137559 w 2541320"/>
              <a:gd name="connsiteY1" fmla="*/ 475013 h 641896"/>
              <a:gd name="connsiteX2" fmla="*/ 1211283 w 2541320"/>
              <a:gd name="connsiteY2" fmla="*/ 641266 h 641896"/>
              <a:gd name="connsiteX3" fmla="*/ 344385 w 2541320"/>
              <a:gd name="connsiteY3" fmla="*/ 427511 h 641896"/>
              <a:gd name="connsiteX4" fmla="*/ 0 w 2541320"/>
              <a:gd name="connsiteY4" fmla="*/ 118753 h 641896"/>
              <a:gd name="connsiteX0" fmla="*/ 2541320 w 2541320"/>
              <a:gd name="connsiteY0" fmla="*/ 0 h 641896"/>
              <a:gd name="connsiteX1" fmla="*/ 2137559 w 2541320"/>
              <a:gd name="connsiteY1" fmla="*/ 475013 h 641896"/>
              <a:gd name="connsiteX2" fmla="*/ 1211283 w 2541320"/>
              <a:gd name="connsiteY2" fmla="*/ 641266 h 641896"/>
              <a:gd name="connsiteX3" fmla="*/ 344385 w 2541320"/>
              <a:gd name="connsiteY3" fmla="*/ 427511 h 641896"/>
              <a:gd name="connsiteX4" fmla="*/ 0 w 2541320"/>
              <a:gd name="connsiteY4" fmla="*/ 118753 h 641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320" h="641896">
                <a:moveTo>
                  <a:pt x="2541320" y="0"/>
                </a:moveTo>
                <a:cubicBezTo>
                  <a:pt x="2468089" y="221673"/>
                  <a:pt x="2359232" y="368135"/>
                  <a:pt x="2137559" y="475013"/>
                </a:cubicBezTo>
                <a:cubicBezTo>
                  <a:pt x="1915886" y="581891"/>
                  <a:pt x="1510145" y="649183"/>
                  <a:pt x="1211283" y="641266"/>
                </a:cubicBezTo>
                <a:cubicBezTo>
                  <a:pt x="912421" y="633349"/>
                  <a:pt x="546265" y="514596"/>
                  <a:pt x="344385" y="427511"/>
                </a:cubicBezTo>
                <a:cubicBezTo>
                  <a:pt x="142505" y="340426"/>
                  <a:pt x="41564" y="240475"/>
                  <a:pt x="0" y="118753"/>
                </a:cubicBez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Freeform 43"/>
          <p:cNvSpPr/>
          <p:nvPr/>
        </p:nvSpPr>
        <p:spPr>
          <a:xfrm>
            <a:off x="4737773" y="2890668"/>
            <a:ext cx="891131" cy="434581"/>
          </a:xfrm>
          <a:custGeom>
            <a:avLst/>
            <a:gdLst>
              <a:gd name="connsiteX0" fmla="*/ 934267 w 934267"/>
              <a:gd name="connsiteY0" fmla="*/ 113215 h 460641"/>
              <a:gd name="connsiteX1" fmla="*/ 637384 w 934267"/>
              <a:gd name="connsiteY1" fmla="*/ 326971 h 460641"/>
              <a:gd name="connsiteX2" fmla="*/ 102994 w 934267"/>
              <a:gd name="connsiteY2" fmla="*/ 457600 h 460641"/>
              <a:gd name="connsiteX3" fmla="*/ 19867 w 934267"/>
              <a:gd name="connsiteY3" fmla="*/ 386348 h 460641"/>
              <a:gd name="connsiteX4" fmla="*/ 352376 w 934267"/>
              <a:gd name="connsiteY4" fmla="*/ 41964 h 460641"/>
              <a:gd name="connsiteX5" fmla="*/ 791763 w 934267"/>
              <a:gd name="connsiteY5" fmla="*/ 18213 h 460641"/>
              <a:gd name="connsiteX0" fmla="*/ 925002 w 925002"/>
              <a:gd name="connsiteY0" fmla="*/ 108506 h 453037"/>
              <a:gd name="connsiteX1" fmla="*/ 628119 w 925002"/>
              <a:gd name="connsiteY1" fmla="*/ 322262 h 453037"/>
              <a:gd name="connsiteX2" fmla="*/ 93729 w 925002"/>
              <a:gd name="connsiteY2" fmla="*/ 452891 h 453037"/>
              <a:gd name="connsiteX3" fmla="*/ 22477 w 925002"/>
              <a:gd name="connsiteY3" fmla="*/ 298512 h 453037"/>
              <a:gd name="connsiteX4" fmla="*/ 343111 w 925002"/>
              <a:gd name="connsiteY4" fmla="*/ 37255 h 453037"/>
              <a:gd name="connsiteX5" fmla="*/ 782498 w 925002"/>
              <a:gd name="connsiteY5" fmla="*/ 13504 h 453037"/>
              <a:gd name="connsiteX0" fmla="*/ 925002 w 925002"/>
              <a:gd name="connsiteY0" fmla="*/ 126569 h 471100"/>
              <a:gd name="connsiteX1" fmla="*/ 628119 w 925002"/>
              <a:gd name="connsiteY1" fmla="*/ 340325 h 471100"/>
              <a:gd name="connsiteX2" fmla="*/ 93729 w 925002"/>
              <a:gd name="connsiteY2" fmla="*/ 470954 h 471100"/>
              <a:gd name="connsiteX3" fmla="*/ 22477 w 925002"/>
              <a:gd name="connsiteY3" fmla="*/ 316575 h 471100"/>
              <a:gd name="connsiteX4" fmla="*/ 343111 w 925002"/>
              <a:gd name="connsiteY4" fmla="*/ 55318 h 471100"/>
              <a:gd name="connsiteX5" fmla="*/ 794373 w 925002"/>
              <a:gd name="connsiteY5" fmla="*/ 7816 h 471100"/>
              <a:gd name="connsiteX0" fmla="*/ 925002 w 925002"/>
              <a:gd name="connsiteY0" fmla="*/ 101324 h 445855"/>
              <a:gd name="connsiteX1" fmla="*/ 628119 w 925002"/>
              <a:gd name="connsiteY1" fmla="*/ 315080 h 445855"/>
              <a:gd name="connsiteX2" fmla="*/ 93729 w 925002"/>
              <a:gd name="connsiteY2" fmla="*/ 445709 h 445855"/>
              <a:gd name="connsiteX3" fmla="*/ 22477 w 925002"/>
              <a:gd name="connsiteY3" fmla="*/ 291330 h 445855"/>
              <a:gd name="connsiteX4" fmla="*/ 343111 w 925002"/>
              <a:gd name="connsiteY4" fmla="*/ 30073 h 445855"/>
              <a:gd name="connsiteX5" fmla="*/ 794373 w 925002"/>
              <a:gd name="connsiteY5" fmla="*/ 18197 h 445855"/>
              <a:gd name="connsiteX0" fmla="*/ 926757 w 926757"/>
              <a:gd name="connsiteY0" fmla="*/ 90039 h 434570"/>
              <a:gd name="connsiteX1" fmla="*/ 629874 w 926757"/>
              <a:gd name="connsiteY1" fmla="*/ 303795 h 434570"/>
              <a:gd name="connsiteX2" fmla="*/ 95484 w 926757"/>
              <a:gd name="connsiteY2" fmla="*/ 434424 h 434570"/>
              <a:gd name="connsiteX3" fmla="*/ 24232 w 926757"/>
              <a:gd name="connsiteY3" fmla="*/ 280045 h 434570"/>
              <a:gd name="connsiteX4" fmla="*/ 368616 w 926757"/>
              <a:gd name="connsiteY4" fmla="*/ 54414 h 434570"/>
              <a:gd name="connsiteX5" fmla="*/ 796128 w 926757"/>
              <a:gd name="connsiteY5" fmla="*/ 6912 h 434570"/>
              <a:gd name="connsiteX0" fmla="*/ 926757 w 926757"/>
              <a:gd name="connsiteY0" fmla="*/ 90039 h 434570"/>
              <a:gd name="connsiteX1" fmla="*/ 629874 w 926757"/>
              <a:gd name="connsiteY1" fmla="*/ 303795 h 434570"/>
              <a:gd name="connsiteX2" fmla="*/ 95484 w 926757"/>
              <a:gd name="connsiteY2" fmla="*/ 434424 h 434570"/>
              <a:gd name="connsiteX3" fmla="*/ 24232 w 926757"/>
              <a:gd name="connsiteY3" fmla="*/ 280045 h 434570"/>
              <a:gd name="connsiteX4" fmla="*/ 368616 w 926757"/>
              <a:gd name="connsiteY4" fmla="*/ 54414 h 434570"/>
              <a:gd name="connsiteX5" fmla="*/ 796128 w 926757"/>
              <a:gd name="connsiteY5" fmla="*/ 6912 h 434570"/>
              <a:gd name="connsiteX0" fmla="*/ 891131 w 891131"/>
              <a:gd name="connsiteY0" fmla="*/ 54413 h 434581"/>
              <a:gd name="connsiteX1" fmla="*/ 629874 w 891131"/>
              <a:gd name="connsiteY1" fmla="*/ 303795 h 434581"/>
              <a:gd name="connsiteX2" fmla="*/ 95484 w 891131"/>
              <a:gd name="connsiteY2" fmla="*/ 434424 h 434581"/>
              <a:gd name="connsiteX3" fmla="*/ 24232 w 891131"/>
              <a:gd name="connsiteY3" fmla="*/ 280045 h 434581"/>
              <a:gd name="connsiteX4" fmla="*/ 368616 w 891131"/>
              <a:gd name="connsiteY4" fmla="*/ 54414 h 434581"/>
              <a:gd name="connsiteX5" fmla="*/ 796128 w 891131"/>
              <a:gd name="connsiteY5" fmla="*/ 6912 h 43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1131" h="434581">
                <a:moveTo>
                  <a:pt x="891131" y="54413"/>
                </a:moveTo>
                <a:cubicBezTo>
                  <a:pt x="859463" y="203844"/>
                  <a:pt x="762482" y="240460"/>
                  <a:pt x="629874" y="303795"/>
                </a:cubicBezTo>
                <a:cubicBezTo>
                  <a:pt x="497266" y="367130"/>
                  <a:pt x="196424" y="438382"/>
                  <a:pt x="95484" y="434424"/>
                </a:cubicBezTo>
                <a:cubicBezTo>
                  <a:pt x="-5456" y="430466"/>
                  <a:pt x="-21290" y="343380"/>
                  <a:pt x="24232" y="280045"/>
                </a:cubicBezTo>
                <a:cubicBezTo>
                  <a:pt x="69754" y="216710"/>
                  <a:pt x="239967" y="99936"/>
                  <a:pt x="368616" y="54414"/>
                </a:cubicBezTo>
                <a:cubicBezTo>
                  <a:pt x="497265" y="8892"/>
                  <a:pt x="640759" y="-11891"/>
                  <a:pt x="796128" y="6912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Freeform 42"/>
          <p:cNvSpPr/>
          <p:nvPr/>
        </p:nvSpPr>
        <p:spPr>
          <a:xfrm>
            <a:off x="3276496" y="2077628"/>
            <a:ext cx="1153000" cy="1354341"/>
          </a:xfrm>
          <a:custGeom>
            <a:avLst/>
            <a:gdLst>
              <a:gd name="connsiteX0" fmla="*/ 1153000 w 1153000"/>
              <a:gd name="connsiteY0" fmla="*/ 1354341 h 1354341"/>
              <a:gd name="connsiteX1" fmla="*/ 297977 w 1153000"/>
              <a:gd name="connsiteY1" fmla="*/ 1140585 h 1354341"/>
              <a:gd name="connsiteX2" fmla="*/ 1094 w 1153000"/>
              <a:gd name="connsiteY2" fmla="*/ 594320 h 1354341"/>
              <a:gd name="connsiteX3" fmla="*/ 381104 w 1153000"/>
              <a:gd name="connsiteY3" fmla="*/ 95556 h 1354341"/>
              <a:gd name="connsiteX4" fmla="*/ 1117374 w 1153000"/>
              <a:gd name="connsiteY4" fmla="*/ 554 h 13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3000" h="1354341">
                <a:moveTo>
                  <a:pt x="1153000" y="1354341"/>
                </a:moveTo>
                <a:cubicBezTo>
                  <a:pt x="821480" y="1310798"/>
                  <a:pt x="489961" y="1267255"/>
                  <a:pt x="297977" y="1140585"/>
                </a:cubicBezTo>
                <a:cubicBezTo>
                  <a:pt x="105993" y="1013915"/>
                  <a:pt x="-12761" y="768492"/>
                  <a:pt x="1094" y="594320"/>
                </a:cubicBezTo>
                <a:cubicBezTo>
                  <a:pt x="14949" y="420148"/>
                  <a:pt x="195057" y="194517"/>
                  <a:pt x="381104" y="95556"/>
                </a:cubicBezTo>
                <a:cubicBezTo>
                  <a:pt x="567151" y="-3405"/>
                  <a:pt x="842262" y="-1426"/>
                  <a:pt x="1117374" y="554"/>
                </a:cubicBezTo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Freeform 44"/>
          <p:cNvSpPr/>
          <p:nvPr/>
        </p:nvSpPr>
        <p:spPr>
          <a:xfrm>
            <a:off x="4690753" y="2797938"/>
            <a:ext cx="922057" cy="420275"/>
          </a:xfrm>
          <a:custGeom>
            <a:avLst/>
            <a:gdLst>
              <a:gd name="connsiteX0" fmla="*/ 0 w 922057"/>
              <a:gd name="connsiteY0" fmla="*/ 349023 h 420275"/>
              <a:gd name="connsiteX1" fmla="*/ 273133 w 922057"/>
              <a:gd name="connsiteY1" fmla="*/ 123392 h 420275"/>
              <a:gd name="connsiteX2" fmla="*/ 902525 w 922057"/>
              <a:gd name="connsiteY2" fmla="*/ 4639 h 420275"/>
              <a:gd name="connsiteX3" fmla="*/ 700644 w 922057"/>
              <a:gd name="connsiteY3" fmla="*/ 277771 h 420275"/>
              <a:gd name="connsiteX4" fmla="*/ 83128 w 922057"/>
              <a:gd name="connsiteY4" fmla="*/ 420275 h 42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2057" h="420275">
                <a:moveTo>
                  <a:pt x="0" y="349023"/>
                </a:moveTo>
                <a:cubicBezTo>
                  <a:pt x="61356" y="264906"/>
                  <a:pt x="122712" y="180789"/>
                  <a:pt x="273133" y="123392"/>
                </a:cubicBezTo>
                <a:cubicBezTo>
                  <a:pt x="423554" y="65995"/>
                  <a:pt x="831273" y="-21091"/>
                  <a:pt x="902525" y="4639"/>
                </a:cubicBezTo>
                <a:cubicBezTo>
                  <a:pt x="973777" y="30369"/>
                  <a:pt x="837210" y="208498"/>
                  <a:pt x="700644" y="277771"/>
                </a:cubicBezTo>
                <a:cubicBezTo>
                  <a:pt x="564078" y="347044"/>
                  <a:pt x="323603" y="383659"/>
                  <a:pt x="83128" y="420275"/>
                </a:cubicBezTo>
              </a:path>
            </a:pathLst>
          </a:custGeom>
          <a:noFill/>
          <a:ln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Freeform 45"/>
          <p:cNvSpPr/>
          <p:nvPr/>
        </p:nvSpPr>
        <p:spPr>
          <a:xfrm>
            <a:off x="3693226" y="2410943"/>
            <a:ext cx="763870" cy="724143"/>
          </a:xfrm>
          <a:custGeom>
            <a:avLst/>
            <a:gdLst>
              <a:gd name="connsiteX0" fmla="*/ 0 w 783499"/>
              <a:gd name="connsiteY0" fmla="*/ 326185 h 789323"/>
              <a:gd name="connsiteX1" fmla="*/ 688769 w 783499"/>
              <a:gd name="connsiteY1" fmla="*/ 17427 h 789323"/>
              <a:gd name="connsiteX2" fmla="*/ 760021 w 783499"/>
              <a:gd name="connsiteY2" fmla="*/ 789323 h 789323"/>
              <a:gd name="connsiteX0" fmla="*/ 0 w 763870"/>
              <a:gd name="connsiteY0" fmla="*/ 261005 h 724143"/>
              <a:gd name="connsiteX1" fmla="*/ 534390 w 763870"/>
              <a:gd name="connsiteY1" fmla="*/ 23499 h 724143"/>
              <a:gd name="connsiteX2" fmla="*/ 760021 w 763870"/>
              <a:gd name="connsiteY2" fmla="*/ 724143 h 72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3870" h="724143">
                <a:moveTo>
                  <a:pt x="0" y="261005"/>
                </a:moveTo>
                <a:cubicBezTo>
                  <a:pt x="281049" y="68031"/>
                  <a:pt x="407720" y="-53691"/>
                  <a:pt x="534390" y="23499"/>
                </a:cubicBezTo>
                <a:cubicBezTo>
                  <a:pt x="661060" y="100689"/>
                  <a:pt x="787730" y="376790"/>
                  <a:pt x="760021" y="724143"/>
                </a:cubicBezTo>
              </a:path>
            </a:pathLst>
          </a:custGeom>
          <a:noFill/>
          <a:ln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16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smtClean="0"/>
              <a:t>Список смежности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25780" indent="-457200"/>
            <a:r>
              <a:rPr lang="ru-RU" dirty="0" smtClean="0"/>
              <a:t>Списком </a:t>
            </a:r>
            <a:r>
              <a:rPr lang="ru-RU" dirty="0" smtClean="0"/>
              <a:t>смежности вершины </a:t>
            </a:r>
            <a:r>
              <a:rPr lang="en-US" dirty="0" smtClean="0"/>
              <a:t>v</a:t>
            </a:r>
            <a:r>
              <a:rPr lang="ru-RU" dirty="0" smtClean="0"/>
              <a:t> </a:t>
            </a:r>
            <a:r>
              <a:rPr lang="ru-RU" dirty="0" smtClean="0"/>
              <a:t>называется список </a:t>
            </a:r>
            <a:r>
              <a:rPr lang="ru-RU" dirty="0"/>
              <a:t>всех таких вершин </a:t>
            </a:r>
            <a:r>
              <a:rPr lang="en-US" dirty="0" smtClean="0"/>
              <a:t>w</a:t>
            </a:r>
            <a:r>
              <a:rPr lang="ru-RU" dirty="0" smtClean="0"/>
              <a:t>, </a:t>
            </a:r>
            <a:r>
              <a:rPr lang="ru-RU" dirty="0" smtClean="0"/>
              <a:t>что в графе есть дуга </a:t>
            </a:r>
            <a:r>
              <a:rPr lang="en-US" dirty="0" smtClean="0"/>
              <a:t>(v, w)</a:t>
            </a:r>
            <a:endParaRPr lang="ru-RU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23" name="Group 22"/>
          <p:cNvGrpSpPr/>
          <p:nvPr/>
        </p:nvGrpSpPr>
        <p:grpSpPr>
          <a:xfrm>
            <a:off x="2015197" y="3578010"/>
            <a:ext cx="2571751" cy="2309415"/>
            <a:chOff x="7381875" y="2671763"/>
            <a:chExt cx="2571751" cy="2309415"/>
          </a:xfrm>
        </p:grpSpPr>
        <p:sp>
          <p:nvSpPr>
            <p:cNvPr id="4" name="Овал 3"/>
            <p:cNvSpPr/>
            <p:nvPr/>
          </p:nvSpPr>
          <p:spPr>
            <a:xfrm>
              <a:off x="7381875" y="3268488"/>
              <a:ext cx="357188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8524875" y="3777606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8453439" y="2671764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9596439" y="3243264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7381876" y="326848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1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9596439" y="3243263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3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8453439" y="2671763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2</a:t>
              </a:r>
              <a:endParaRPr lang="ru-RU" sz="2000">
                <a:latin typeface="Calibri" pitchFamily="34" charset="0"/>
              </a:endParaRPr>
            </a:p>
          </p:txBody>
        </p:sp>
        <p:cxnSp>
          <p:nvCxnSpPr>
            <p:cNvPr id="11" name="Shape 10"/>
            <p:cNvCxnSpPr>
              <a:stCxn id="8" idx="0"/>
              <a:endCxn id="10" idx="1"/>
            </p:cNvCxnSpPr>
            <p:nvPr/>
          </p:nvCxnSpPr>
          <p:spPr>
            <a:xfrm rot="5400000" flipH="1" flipV="1">
              <a:off x="7797888" y="2612938"/>
              <a:ext cx="396700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hape 11"/>
            <p:cNvCxnSpPr>
              <a:stCxn id="9" idx="2"/>
              <a:endCxn id="17" idx="3"/>
            </p:cNvCxnSpPr>
            <p:nvPr/>
          </p:nvCxnSpPr>
          <p:spPr>
            <a:xfrm rot="5400000">
              <a:off x="9150675" y="3346128"/>
              <a:ext cx="305742" cy="900113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hape 24"/>
            <p:cNvCxnSpPr>
              <a:stCxn id="10" idx="2"/>
              <a:endCxn id="17" idx="0"/>
            </p:cNvCxnSpPr>
            <p:nvPr/>
          </p:nvCxnSpPr>
          <p:spPr>
            <a:xfrm rot="16200000" flipH="1">
              <a:off x="8314856" y="3367558"/>
              <a:ext cx="677217" cy="85725"/>
            </a:xfrm>
            <a:prstGeom prst="curved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hape 13"/>
            <p:cNvCxnSpPr>
              <a:stCxn id="17" idx="0"/>
              <a:endCxn id="9" idx="1"/>
            </p:cNvCxnSpPr>
            <p:nvPr/>
          </p:nvCxnSpPr>
          <p:spPr>
            <a:xfrm rot="5400000" flipH="1" flipV="1">
              <a:off x="8993512" y="3146103"/>
              <a:ext cx="305742" cy="900112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4"/>
            <p:cNvCxnSpPr>
              <a:stCxn id="5" idx="3"/>
              <a:endCxn id="8" idx="2"/>
            </p:cNvCxnSpPr>
            <p:nvPr/>
          </p:nvCxnSpPr>
          <p:spPr>
            <a:xfrm rot="5400000" flipH="1">
              <a:off x="7851139" y="3356439"/>
              <a:ext cx="413946" cy="1038145"/>
            </a:xfrm>
            <a:prstGeom prst="curvedConnector3">
              <a:avLst>
                <a:gd name="adj1" fmla="val -30566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hape 15"/>
            <p:cNvCxnSpPr>
              <a:stCxn id="6" idx="6"/>
              <a:endCxn id="9" idx="0"/>
            </p:cNvCxnSpPr>
            <p:nvPr/>
          </p:nvCxnSpPr>
          <p:spPr>
            <a:xfrm>
              <a:off x="8810626" y="2849563"/>
              <a:ext cx="942975" cy="3937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>
              <a:spLocks noChangeArrowheads="1"/>
            </p:cNvSpPr>
            <p:nvPr/>
          </p:nvSpPr>
          <p:spPr bwMode="auto">
            <a:xfrm>
              <a:off x="8539164" y="3749030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ru-RU" sz="2000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8" name="Овал 17"/>
            <p:cNvSpPr/>
            <p:nvPr/>
          </p:nvSpPr>
          <p:spPr>
            <a:xfrm>
              <a:off x="8524875" y="458112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9" name="TextBox 18"/>
            <p:cNvSpPr txBox="1">
              <a:spLocks noChangeArrowheads="1"/>
            </p:cNvSpPr>
            <p:nvPr/>
          </p:nvSpPr>
          <p:spPr bwMode="auto">
            <a:xfrm>
              <a:off x="8524876" y="458112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ru-RU" sz="2000" dirty="0">
                  <a:latin typeface="Calibri" pitchFamily="34" charset="0"/>
                </a:rPr>
                <a:t>4</a:t>
              </a:r>
            </a:p>
          </p:txBody>
        </p:sp>
        <p:cxnSp>
          <p:nvCxnSpPr>
            <p:cNvPr id="20" name="Shape 19"/>
            <p:cNvCxnSpPr>
              <a:stCxn id="4" idx="3"/>
              <a:endCxn id="18" idx="2"/>
            </p:cNvCxnSpPr>
            <p:nvPr/>
          </p:nvCxnSpPr>
          <p:spPr>
            <a:xfrm rot="16200000" flipH="1">
              <a:off x="7386351" y="3621199"/>
              <a:ext cx="1186356" cy="1090691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hape 20"/>
            <p:cNvCxnSpPr>
              <a:stCxn id="17" idx="2"/>
              <a:endCxn id="18" idx="0"/>
            </p:cNvCxnSpPr>
            <p:nvPr/>
          </p:nvCxnSpPr>
          <p:spPr>
            <a:xfrm rot="16200000" flipH="1">
              <a:off x="8483874" y="4361533"/>
              <a:ext cx="432049" cy="7142"/>
            </a:xfrm>
            <a:prstGeom prst="curvedConnector3">
              <a:avLst>
                <a:gd name="adj1" fmla="val 50000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hape 21"/>
            <p:cNvCxnSpPr>
              <a:endCxn id="18" idx="6"/>
            </p:cNvCxnSpPr>
            <p:nvPr/>
          </p:nvCxnSpPr>
          <p:spPr>
            <a:xfrm rot="5400000">
              <a:off x="8788129" y="3769248"/>
              <a:ext cx="1084409" cy="89654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460522" y="2452826"/>
            <a:ext cx="2299464" cy="3264937"/>
            <a:chOff x="2238374" y="2466377"/>
            <a:chExt cx="4793730" cy="4444052"/>
          </a:xfrm>
        </p:grpSpPr>
        <p:sp>
          <p:nvSpPr>
            <p:cNvPr id="33" name="Прямоугольник 32"/>
            <p:cNvSpPr/>
            <p:nvPr/>
          </p:nvSpPr>
          <p:spPr>
            <a:xfrm>
              <a:off x="3381376" y="6025976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4667251" y="6025976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5" name="Прямоугольник 34"/>
            <p:cNvSpPr/>
            <p:nvPr/>
          </p:nvSpPr>
          <p:spPr>
            <a:xfrm>
              <a:off x="5953125" y="6025976"/>
              <a:ext cx="1078979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36" name="Прямая соединительная линия 35"/>
            <p:cNvCxnSpPr/>
            <p:nvPr/>
          </p:nvCxnSpPr>
          <p:spPr>
            <a:xfrm rot="5400000">
              <a:off x="3810794" y="6310932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/>
            <p:nvPr/>
          </p:nvCxnSpPr>
          <p:spPr>
            <a:xfrm rot="5400000">
              <a:off x="5096669" y="6310932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/>
            <p:nvPr/>
          </p:nvCxnSpPr>
          <p:spPr>
            <a:xfrm rot="5400000">
              <a:off x="6375578" y="6310934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38"/>
            <p:cNvCxnSpPr/>
            <p:nvPr/>
          </p:nvCxnSpPr>
          <p:spPr>
            <a:xfrm>
              <a:off x="4238626" y="6311727"/>
              <a:ext cx="428625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/>
            <p:nvPr/>
          </p:nvCxnSpPr>
          <p:spPr>
            <a:xfrm>
              <a:off x="5524501" y="6311727"/>
              <a:ext cx="428625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Прямоугольник 49"/>
            <p:cNvSpPr/>
            <p:nvPr/>
          </p:nvSpPr>
          <p:spPr>
            <a:xfrm>
              <a:off x="3381376" y="4668663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1" name="Прямоугольник 50"/>
            <p:cNvSpPr/>
            <p:nvPr/>
          </p:nvSpPr>
          <p:spPr>
            <a:xfrm>
              <a:off x="4667252" y="4668663"/>
              <a:ext cx="1070034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53" name="Прямая соединительная линия 52"/>
            <p:cNvCxnSpPr/>
            <p:nvPr/>
          </p:nvCxnSpPr>
          <p:spPr>
            <a:xfrm rot="5400000">
              <a:off x="3810794" y="4953619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/>
            <p:cNvCxnSpPr/>
            <p:nvPr/>
          </p:nvCxnSpPr>
          <p:spPr>
            <a:xfrm rot="5400000">
              <a:off x="5166519" y="4955207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 стрелкой 54"/>
            <p:cNvCxnSpPr>
              <a:endCxn id="50" idx="1"/>
            </p:cNvCxnSpPr>
            <p:nvPr/>
          </p:nvCxnSpPr>
          <p:spPr>
            <a:xfrm>
              <a:off x="2667001" y="4954413"/>
              <a:ext cx="71437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Прямая со стрелкой 55"/>
            <p:cNvCxnSpPr/>
            <p:nvPr/>
          </p:nvCxnSpPr>
          <p:spPr>
            <a:xfrm>
              <a:off x="4238626" y="4954413"/>
              <a:ext cx="42862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Прямоугольник 58"/>
            <p:cNvSpPr/>
            <p:nvPr/>
          </p:nvSpPr>
          <p:spPr>
            <a:xfrm>
              <a:off x="3381376" y="3668538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0" name="Прямоугольник 59"/>
            <p:cNvSpPr/>
            <p:nvPr/>
          </p:nvSpPr>
          <p:spPr>
            <a:xfrm>
              <a:off x="4667252" y="3668538"/>
              <a:ext cx="1070034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62" name="Прямая соединительная линия 61"/>
            <p:cNvCxnSpPr/>
            <p:nvPr/>
          </p:nvCxnSpPr>
          <p:spPr>
            <a:xfrm rot="5400000">
              <a:off x="3810794" y="3953494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/>
            <p:cNvCxnSpPr/>
            <p:nvPr/>
          </p:nvCxnSpPr>
          <p:spPr>
            <a:xfrm rot="5400000">
              <a:off x="5166519" y="3955082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 стрелкой 63"/>
            <p:cNvCxnSpPr>
              <a:endCxn id="59" idx="1"/>
            </p:cNvCxnSpPr>
            <p:nvPr/>
          </p:nvCxnSpPr>
          <p:spPr>
            <a:xfrm>
              <a:off x="2667001" y="3954288"/>
              <a:ext cx="71437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Прямая со стрелкой 64"/>
            <p:cNvCxnSpPr/>
            <p:nvPr/>
          </p:nvCxnSpPr>
          <p:spPr>
            <a:xfrm>
              <a:off x="4238626" y="3954288"/>
              <a:ext cx="42862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Прямоугольник 67"/>
            <p:cNvSpPr/>
            <p:nvPr/>
          </p:nvSpPr>
          <p:spPr>
            <a:xfrm>
              <a:off x="3309938" y="2739851"/>
              <a:ext cx="1071562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9" name="Прямоугольник 68"/>
            <p:cNvSpPr/>
            <p:nvPr/>
          </p:nvSpPr>
          <p:spPr>
            <a:xfrm>
              <a:off x="4595813" y="2739851"/>
              <a:ext cx="1118637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70" name="Прямая соединительная линия 69"/>
            <p:cNvCxnSpPr/>
            <p:nvPr/>
          </p:nvCxnSpPr>
          <p:spPr>
            <a:xfrm rot="10800000">
              <a:off x="2240509" y="3454226"/>
              <a:ext cx="785812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/>
            <p:cNvCxnSpPr/>
            <p:nvPr/>
          </p:nvCxnSpPr>
          <p:spPr>
            <a:xfrm rot="5400000">
              <a:off x="3739357" y="3024808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единительная линия 71"/>
            <p:cNvCxnSpPr/>
            <p:nvPr/>
          </p:nvCxnSpPr>
          <p:spPr>
            <a:xfrm rot="5400000">
              <a:off x="5095082" y="3024808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Прямая со стрелкой 72"/>
            <p:cNvCxnSpPr>
              <a:endCxn id="68" idx="1"/>
            </p:cNvCxnSpPr>
            <p:nvPr/>
          </p:nvCxnSpPr>
          <p:spPr>
            <a:xfrm>
              <a:off x="2667000" y="3025602"/>
              <a:ext cx="642938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Прямая со стрелкой 73"/>
            <p:cNvCxnSpPr/>
            <p:nvPr/>
          </p:nvCxnSpPr>
          <p:spPr>
            <a:xfrm>
              <a:off x="4167189" y="3025602"/>
              <a:ext cx="428625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Прямоугольник 75"/>
            <p:cNvSpPr/>
            <p:nvPr/>
          </p:nvSpPr>
          <p:spPr>
            <a:xfrm>
              <a:off x="2238374" y="2513810"/>
              <a:ext cx="785814" cy="43966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80" name="Прямая соединительная линия 79"/>
            <p:cNvCxnSpPr/>
            <p:nvPr/>
          </p:nvCxnSpPr>
          <p:spPr>
            <a:xfrm rot="10800000">
              <a:off x="2238376" y="4311476"/>
              <a:ext cx="785814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единительная линия 80"/>
            <p:cNvCxnSpPr/>
            <p:nvPr/>
          </p:nvCxnSpPr>
          <p:spPr>
            <a:xfrm rot="10800000">
              <a:off x="2240509" y="5168727"/>
              <a:ext cx="785812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Прямая соединительная линия 81"/>
            <p:cNvCxnSpPr/>
            <p:nvPr/>
          </p:nvCxnSpPr>
          <p:spPr>
            <a:xfrm rot="10800000">
              <a:off x="2240509" y="6025976"/>
              <a:ext cx="785812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 стрелкой 90"/>
            <p:cNvCxnSpPr>
              <a:endCxn id="33" idx="1"/>
            </p:cNvCxnSpPr>
            <p:nvPr/>
          </p:nvCxnSpPr>
          <p:spPr>
            <a:xfrm>
              <a:off x="2595563" y="6311727"/>
              <a:ext cx="785812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2287565" y="2466377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1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6053637" y="6030748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4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4779561" y="6030748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3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3446168" y="6030748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1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4779561" y="4684581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5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3446168" y="4684581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4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4779561" y="3684457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5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3446168" y="3684457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3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4779561" y="2755768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4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3446168" y="2755768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2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06" name="TextBox 105"/>
            <p:cNvSpPr txBox="1">
              <a:spLocks noChangeArrowheads="1"/>
            </p:cNvSpPr>
            <p:nvPr/>
          </p:nvSpPr>
          <p:spPr bwMode="auto">
            <a:xfrm>
              <a:off x="2287567" y="6245424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5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2287567" y="5220362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4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2287567" y="4398830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3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287567" y="3577298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2</a:t>
              </a:r>
              <a:endParaRPr lang="ru-RU" sz="2000">
                <a:latin typeface="Calibri" pitchFamily="34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9290355" y="2509105"/>
            <a:ext cx="2299464" cy="3263585"/>
            <a:chOff x="2238374" y="2513810"/>
            <a:chExt cx="4793730" cy="4442212"/>
          </a:xfrm>
        </p:grpSpPr>
        <p:sp>
          <p:nvSpPr>
            <p:cNvPr id="85" name="Прямоугольник 32"/>
            <p:cNvSpPr/>
            <p:nvPr/>
          </p:nvSpPr>
          <p:spPr>
            <a:xfrm>
              <a:off x="3381376" y="6025976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6" name="Прямоугольник 33"/>
            <p:cNvSpPr/>
            <p:nvPr/>
          </p:nvSpPr>
          <p:spPr>
            <a:xfrm>
              <a:off x="4667251" y="6025976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7" name="Прямоугольник 34"/>
            <p:cNvSpPr/>
            <p:nvPr/>
          </p:nvSpPr>
          <p:spPr>
            <a:xfrm>
              <a:off x="5953125" y="6025976"/>
              <a:ext cx="1078979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88" name="Прямая соединительная линия 35"/>
            <p:cNvCxnSpPr/>
            <p:nvPr/>
          </p:nvCxnSpPr>
          <p:spPr>
            <a:xfrm rot="5400000">
              <a:off x="3810794" y="6310932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единительная линия 36"/>
            <p:cNvCxnSpPr/>
            <p:nvPr/>
          </p:nvCxnSpPr>
          <p:spPr>
            <a:xfrm rot="5400000">
              <a:off x="5096669" y="6310932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Прямая соединительная линия 37"/>
            <p:cNvCxnSpPr/>
            <p:nvPr/>
          </p:nvCxnSpPr>
          <p:spPr>
            <a:xfrm rot="5400000">
              <a:off x="6375578" y="6310934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Прямая со стрелкой 38"/>
            <p:cNvCxnSpPr/>
            <p:nvPr/>
          </p:nvCxnSpPr>
          <p:spPr>
            <a:xfrm>
              <a:off x="4238626" y="6311727"/>
              <a:ext cx="428625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Прямая со стрелкой 39"/>
            <p:cNvCxnSpPr/>
            <p:nvPr/>
          </p:nvCxnSpPr>
          <p:spPr>
            <a:xfrm>
              <a:off x="5524501" y="6311727"/>
              <a:ext cx="428625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Прямоугольник 49"/>
            <p:cNvSpPr/>
            <p:nvPr/>
          </p:nvSpPr>
          <p:spPr>
            <a:xfrm>
              <a:off x="3381376" y="4668663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15" name="Прямоугольник 50"/>
            <p:cNvSpPr/>
            <p:nvPr/>
          </p:nvSpPr>
          <p:spPr>
            <a:xfrm>
              <a:off x="4667252" y="4668663"/>
              <a:ext cx="1070034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116" name="Прямая соединительная линия 52"/>
            <p:cNvCxnSpPr/>
            <p:nvPr/>
          </p:nvCxnSpPr>
          <p:spPr>
            <a:xfrm rot="5400000">
              <a:off x="3810794" y="4953619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Прямая соединительная линия 53"/>
            <p:cNvCxnSpPr/>
            <p:nvPr/>
          </p:nvCxnSpPr>
          <p:spPr>
            <a:xfrm rot="5400000">
              <a:off x="5166519" y="4955207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 стрелкой 54"/>
            <p:cNvCxnSpPr>
              <a:endCxn id="114" idx="1"/>
            </p:cNvCxnSpPr>
            <p:nvPr/>
          </p:nvCxnSpPr>
          <p:spPr>
            <a:xfrm>
              <a:off x="2667001" y="4954413"/>
              <a:ext cx="71437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Прямая со стрелкой 55"/>
            <p:cNvCxnSpPr/>
            <p:nvPr/>
          </p:nvCxnSpPr>
          <p:spPr>
            <a:xfrm>
              <a:off x="4238626" y="4954413"/>
              <a:ext cx="42862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Прямоугольник 58"/>
            <p:cNvSpPr/>
            <p:nvPr/>
          </p:nvSpPr>
          <p:spPr>
            <a:xfrm>
              <a:off x="3381376" y="3668538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21" name="Прямоугольник 59"/>
            <p:cNvSpPr/>
            <p:nvPr/>
          </p:nvSpPr>
          <p:spPr>
            <a:xfrm>
              <a:off x="4667252" y="3668538"/>
              <a:ext cx="1070034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122" name="Прямая соединительная линия 61"/>
            <p:cNvCxnSpPr/>
            <p:nvPr/>
          </p:nvCxnSpPr>
          <p:spPr>
            <a:xfrm rot="5400000">
              <a:off x="3810794" y="3953494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Прямая соединительная линия 62"/>
            <p:cNvCxnSpPr/>
            <p:nvPr/>
          </p:nvCxnSpPr>
          <p:spPr>
            <a:xfrm rot="5400000">
              <a:off x="5166519" y="3955082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 стрелкой 63"/>
            <p:cNvCxnSpPr>
              <a:endCxn id="120" idx="1"/>
            </p:cNvCxnSpPr>
            <p:nvPr/>
          </p:nvCxnSpPr>
          <p:spPr>
            <a:xfrm>
              <a:off x="2667001" y="3954288"/>
              <a:ext cx="71437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Прямая со стрелкой 64"/>
            <p:cNvCxnSpPr/>
            <p:nvPr/>
          </p:nvCxnSpPr>
          <p:spPr>
            <a:xfrm>
              <a:off x="4238626" y="3954288"/>
              <a:ext cx="42862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6" name="Прямоугольник 67"/>
            <p:cNvSpPr/>
            <p:nvPr/>
          </p:nvSpPr>
          <p:spPr>
            <a:xfrm>
              <a:off x="3309938" y="2739851"/>
              <a:ext cx="1071562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27" name="Прямоугольник 68"/>
            <p:cNvSpPr/>
            <p:nvPr/>
          </p:nvSpPr>
          <p:spPr>
            <a:xfrm>
              <a:off x="4595813" y="2739851"/>
              <a:ext cx="1118637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128" name="Прямая соединительная линия 69"/>
            <p:cNvCxnSpPr/>
            <p:nvPr/>
          </p:nvCxnSpPr>
          <p:spPr>
            <a:xfrm rot="10800000">
              <a:off x="2240509" y="3454226"/>
              <a:ext cx="785812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Прямая соединительная линия 70"/>
            <p:cNvCxnSpPr/>
            <p:nvPr/>
          </p:nvCxnSpPr>
          <p:spPr>
            <a:xfrm rot="5400000">
              <a:off x="3739357" y="3024808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Прямая соединительная линия 71"/>
            <p:cNvCxnSpPr/>
            <p:nvPr/>
          </p:nvCxnSpPr>
          <p:spPr>
            <a:xfrm rot="5400000">
              <a:off x="5095082" y="3024808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Прямая со стрелкой 72"/>
            <p:cNvCxnSpPr>
              <a:endCxn id="126" idx="1"/>
            </p:cNvCxnSpPr>
            <p:nvPr/>
          </p:nvCxnSpPr>
          <p:spPr>
            <a:xfrm>
              <a:off x="2667000" y="3025602"/>
              <a:ext cx="642938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Прямая со стрелкой 73"/>
            <p:cNvCxnSpPr/>
            <p:nvPr/>
          </p:nvCxnSpPr>
          <p:spPr>
            <a:xfrm>
              <a:off x="4167189" y="3025602"/>
              <a:ext cx="428625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Прямоугольник 75"/>
            <p:cNvSpPr/>
            <p:nvPr/>
          </p:nvSpPr>
          <p:spPr>
            <a:xfrm>
              <a:off x="2238374" y="2513810"/>
              <a:ext cx="785814" cy="43966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134" name="Прямая соединительная линия 79"/>
            <p:cNvCxnSpPr/>
            <p:nvPr/>
          </p:nvCxnSpPr>
          <p:spPr>
            <a:xfrm rot="10800000">
              <a:off x="2238376" y="4311476"/>
              <a:ext cx="785814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Прямая соединительная линия 80"/>
            <p:cNvCxnSpPr/>
            <p:nvPr/>
          </p:nvCxnSpPr>
          <p:spPr>
            <a:xfrm rot="10800000">
              <a:off x="2240509" y="5168727"/>
              <a:ext cx="785812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Прямая соединительная линия 81"/>
            <p:cNvCxnSpPr/>
            <p:nvPr/>
          </p:nvCxnSpPr>
          <p:spPr>
            <a:xfrm rot="10800000">
              <a:off x="2240509" y="6025976"/>
              <a:ext cx="785812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Прямая со стрелкой 90"/>
            <p:cNvCxnSpPr>
              <a:endCxn id="85" idx="1"/>
            </p:cNvCxnSpPr>
            <p:nvPr/>
          </p:nvCxnSpPr>
          <p:spPr>
            <a:xfrm>
              <a:off x="2595563" y="6311727"/>
              <a:ext cx="785812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>
              <a:spLocks noChangeArrowheads="1"/>
            </p:cNvSpPr>
            <p:nvPr/>
          </p:nvSpPr>
          <p:spPr bwMode="auto">
            <a:xfrm>
              <a:off x="2337825" y="2966858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1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48" name="TextBox 147"/>
            <p:cNvSpPr txBox="1">
              <a:spLocks noChangeArrowheads="1"/>
            </p:cNvSpPr>
            <p:nvPr/>
          </p:nvSpPr>
          <p:spPr bwMode="auto">
            <a:xfrm>
              <a:off x="2389732" y="6411414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5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49" name="TextBox 148"/>
            <p:cNvSpPr txBox="1">
              <a:spLocks noChangeArrowheads="1"/>
            </p:cNvSpPr>
            <p:nvPr/>
          </p:nvSpPr>
          <p:spPr bwMode="auto">
            <a:xfrm>
              <a:off x="2292222" y="5268166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4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50" name="TextBox 149"/>
            <p:cNvSpPr txBox="1">
              <a:spLocks noChangeArrowheads="1"/>
            </p:cNvSpPr>
            <p:nvPr/>
          </p:nvSpPr>
          <p:spPr bwMode="auto">
            <a:xfrm>
              <a:off x="2414557" y="4318620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3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51" name="TextBox 150"/>
            <p:cNvSpPr txBox="1">
              <a:spLocks noChangeArrowheads="1"/>
            </p:cNvSpPr>
            <p:nvPr/>
          </p:nvSpPr>
          <p:spPr bwMode="auto">
            <a:xfrm>
              <a:off x="2365512" y="3447263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2</a:t>
              </a:r>
              <a:endParaRPr lang="ru-RU" sz="2000" dirty="0">
                <a:latin typeface="Calibri" pitchFamily="34" charset="0"/>
              </a:endParaRPr>
            </a:p>
          </p:txBody>
        </p:sp>
      </p:grpSp>
      <p:sp>
        <p:nvSpPr>
          <p:cNvPr id="31" name="Freeform 30"/>
          <p:cNvSpPr/>
          <p:nvPr/>
        </p:nvSpPr>
        <p:spPr>
          <a:xfrm>
            <a:off x="9583387" y="2885704"/>
            <a:ext cx="485737" cy="534390"/>
          </a:xfrm>
          <a:custGeom>
            <a:avLst/>
            <a:gdLst>
              <a:gd name="connsiteX0" fmla="*/ 451262 w 485737"/>
              <a:gd name="connsiteY0" fmla="*/ 0 h 534390"/>
              <a:gd name="connsiteX1" fmla="*/ 439387 w 485737"/>
              <a:gd name="connsiteY1" fmla="*/ 320634 h 534390"/>
              <a:gd name="connsiteX2" fmla="*/ 0 w 485737"/>
              <a:gd name="connsiteY2" fmla="*/ 534390 h 53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5737" h="534390">
                <a:moveTo>
                  <a:pt x="451262" y="0"/>
                </a:moveTo>
                <a:cubicBezTo>
                  <a:pt x="482929" y="115784"/>
                  <a:pt x="514597" y="231569"/>
                  <a:pt x="439387" y="320634"/>
                </a:cubicBezTo>
                <a:cubicBezTo>
                  <a:pt x="364177" y="409699"/>
                  <a:pt x="182088" y="472044"/>
                  <a:pt x="0" y="534390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Freeform 31"/>
          <p:cNvSpPr/>
          <p:nvPr/>
        </p:nvSpPr>
        <p:spPr>
          <a:xfrm>
            <a:off x="9524010" y="2850078"/>
            <a:ext cx="1840351" cy="2081136"/>
          </a:xfrm>
          <a:custGeom>
            <a:avLst/>
            <a:gdLst>
              <a:gd name="connsiteX0" fmla="*/ 1116281 w 1840351"/>
              <a:gd name="connsiteY0" fmla="*/ 0 h 2081136"/>
              <a:gd name="connsiteX1" fmla="*/ 1698172 w 1840351"/>
              <a:gd name="connsiteY1" fmla="*/ 581891 h 2081136"/>
              <a:gd name="connsiteX2" fmla="*/ 1793174 w 1840351"/>
              <a:gd name="connsiteY2" fmla="*/ 1603169 h 2081136"/>
              <a:gd name="connsiteX3" fmla="*/ 1068780 w 1840351"/>
              <a:gd name="connsiteY3" fmla="*/ 2042556 h 2081136"/>
              <a:gd name="connsiteX4" fmla="*/ 0 w 1840351"/>
              <a:gd name="connsiteY4" fmla="*/ 2030680 h 20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0351" h="2081136">
                <a:moveTo>
                  <a:pt x="1116281" y="0"/>
                </a:moveTo>
                <a:cubicBezTo>
                  <a:pt x="1350819" y="157348"/>
                  <a:pt x="1585357" y="314696"/>
                  <a:pt x="1698172" y="581891"/>
                </a:cubicBezTo>
                <a:cubicBezTo>
                  <a:pt x="1810987" y="849086"/>
                  <a:pt x="1898073" y="1359725"/>
                  <a:pt x="1793174" y="1603169"/>
                </a:cubicBezTo>
                <a:cubicBezTo>
                  <a:pt x="1688275" y="1846613"/>
                  <a:pt x="1367642" y="1971304"/>
                  <a:pt x="1068780" y="2042556"/>
                </a:cubicBezTo>
                <a:cubicBezTo>
                  <a:pt x="769918" y="2113808"/>
                  <a:pt x="384959" y="2072244"/>
                  <a:pt x="0" y="2030680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Freeform 40"/>
          <p:cNvSpPr/>
          <p:nvPr/>
        </p:nvSpPr>
        <p:spPr>
          <a:xfrm>
            <a:off x="9547761" y="3574473"/>
            <a:ext cx="517009" cy="558140"/>
          </a:xfrm>
          <a:custGeom>
            <a:avLst/>
            <a:gdLst>
              <a:gd name="connsiteX0" fmla="*/ 463138 w 517009"/>
              <a:gd name="connsiteY0" fmla="*/ 0 h 558140"/>
              <a:gd name="connsiteX1" fmla="*/ 475013 w 517009"/>
              <a:gd name="connsiteY1" fmla="*/ 308758 h 558140"/>
              <a:gd name="connsiteX2" fmla="*/ 0 w 517009"/>
              <a:gd name="connsiteY2" fmla="*/ 558140 h 5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7009" h="558140">
                <a:moveTo>
                  <a:pt x="463138" y="0"/>
                </a:moveTo>
                <a:cubicBezTo>
                  <a:pt x="507670" y="107867"/>
                  <a:pt x="552203" y="215735"/>
                  <a:pt x="475013" y="308758"/>
                </a:cubicBezTo>
                <a:cubicBezTo>
                  <a:pt x="397823" y="401781"/>
                  <a:pt x="198911" y="479960"/>
                  <a:pt x="0" y="558140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Freeform 41"/>
          <p:cNvSpPr/>
          <p:nvPr/>
        </p:nvSpPr>
        <p:spPr>
          <a:xfrm>
            <a:off x="9571512" y="3550722"/>
            <a:ext cx="1610706" cy="1852551"/>
          </a:xfrm>
          <a:custGeom>
            <a:avLst/>
            <a:gdLst>
              <a:gd name="connsiteX0" fmla="*/ 1009403 w 1560354"/>
              <a:gd name="connsiteY0" fmla="*/ 0 h 1662546"/>
              <a:gd name="connsiteX1" fmla="*/ 1496291 w 1560354"/>
              <a:gd name="connsiteY1" fmla="*/ 427512 h 1662546"/>
              <a:gd name="connsiteX2" fmla="*/ 1389413 w 1560354"/>
              <a:gd name="connsiteY2" fmla="*/ 1116281 h 1662546"/>
              <a:gd name="connsiteX3" fmla="*/ 0 w 1560354"/>
              <a:gd name="connsiteY3" fmla="*/ 1662546 h 1662546"/>
              <a:gd name="connsiteX0" fmla="*/ 1056904 w 1610706"/>
              <a:gd name="connsiteY0" fmla="*/ 0 h 1852551"/>
              <a:gd name="connsiteX1" fmla="*/ 1543792 w 1610706"/>
              <a:gd name="connsiteY1" fmla="*/ 427512 h 1852551"/>
              <a:gd name="connsiteX2" fmla="*/ 1436914 w 1610706"/>
              <a:gd name="connsiteY2" fmla="*/ 1116281 h 1852551"/>
              <a:gd name="connsiteX3" fmla="*/ 0 w 1610706"/>
              <a:gd name="connsiteY3" fmla="*/ 1852551 h 1852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0706" h="1852551">
                <a:moveTo>
                  <a:pt x="1056904" y="0"/>
                </a:moveTo>
                <a:cubicBezTo>
                  <a:pt x="1268680" y="120732"/>
                  <a:pt x="1480457" y="241465"/>
                  <a:pt x="1543792" y="427512"/>
                </a:cubicBezTo>
                <a:cubicBezTo>
                  <a:pt x="1607127" y="613559"/>
                  <a:pt x="1694213" y="878775"/>
                  <a:pt x="1436914" y="1116281"/>
                </a:cubicBezTo>
                <a:cubicBezTo>
                  <a:pt x="1179615" y="1353788"/>
                  <a:pt x="570015" y="1682338"/>
                  <a:pt x="0" y="1852551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Freeform 42"/>
          <p:cNvSpPr/>
          <p:nvPr/>
        </p:nvSpPr>
        <p:spPr>
          <a:xfrm>
            <a:off x="9547761" y="4322618"/>
            <a:ext cx="507703" cy="464280"/>
          </a:xfrm>
          <a:custGeom>
            <a:avLst/>
            <a:gdLst>
              <a:gd name="connsiteX0" fmla="*/ 463138 w 507703"/>
              <a:gd name="connsiteY0" fmla="*/ 0 h 464280"/>
              <a:gd name="connsiteX1" fmla="*/ 463138 w 507703"/>
              <a:gd name="connsiteY1" fmla="*/ 391886 h 464280"/>
              <a:gd name="connsiteX2" fmla="*/ 0 w 507703"/>
              <a:gd name="connsiteY2" fmla="*/ 463138 h 464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7703" h="464280">
                <a:moveTo>
                  <a:pt x="463138" y="0"/>
                </a:moveTo>
                <a:cubicBezTo>
                  <a:pt x="501733" y="157348"/>
                  <a:pt x="540328" y="314696"/>
                  <a:pt x="463138" y="391886"/>
                </a:cubicBezTo>
                <a:cubicBezTo>
                  <a:pt x="385948" y="469076"/>
                  <a:pt x="192974" y="466107"/>
                  <a:pt x="0" y="463138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Freeform 43"/>
          <p:cNvSpPr/>
          <p:nvPr/>
        </p:nvSpPr>
        <p:spPr>
          <a:xfrm>
            <a:off x="9535886" y="4310743"/>
            <a:ext cx="1274672" cy="1092530"/>
          </a:xfrm>
          <a:custGeom>
            <a:avLst/>
            <a:gdLst>
              <a:gd name="connsiteX0" fmla="*/ 1092530 w 1274672"/>
              <a:gd name="connsiteY0" fmla="*/ 0 h 1092530"/>
              <a:gd name="connsiteX1" fmla="*/ 1187532 w 1274672"/>
              <a:gd name="connsiteY1" fmla="*/ 320634 h 1092530"/>
              <a:gd name="connsiteX2" fmla="*/ 0 w 1274672"/>
              <a:gd name="connsiteY2" fmla="*/ 1092530 h 1092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4672" h="1092530">
                <a:moveTo>
                  <a:pt x="1092530" y="0"/>
                </a:moveTo>
                <a:cubicBezTo>
                  <a:pt x="1231075" y="69273"/>
                  <a:pt x="1369620" y="138546"/>
                  <a:pt x="1187532" y="320634"/>
                </a:cubicBezTo>
                <a:cubicBezTo>
                  <a:pt x="1005444" y="502722"/>
                  <a:pt x="502722" y="797626"/>
                  <a:pt x="0" y="1092530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Freeform 44"/>
          <p:cNvSpPr/>
          <p:nvPr/>
        </p:nvSpPr>
        <p:spPr>
          <a:xfrm>
            <a:off x="8995216" y="2702834"/>
            <a:ext cx="1003809" cy="3243514"/>
          </a:xfrm>
          <a:custGeom>
            <a:avLst/>
            <a:gdLst>
              <a:gd name="connsiteX0" fmla="*/ 451262 w 2076440"/>
              <a:gd name="connsiteY0" fmla="*/ 2722422 h 2722422"/>
              <a:gd name="connsiteX1" fmla="*/ 1876301 w 2076440"/>
              <a:gd name="connsiteY1" fmla="*/ 2176157 h 2722422"/>
              <a:gd name="connsiteX2" fmla="*/ 1864426 w 2076440"/>
              <a:gd name="connsiteY2" fmla="*/ 287981 h 2722422"/>
              <a:gd name="connsiteX3" fmla="*/ 0 w 2076440"/>
              <a:gd name="connsiteY3" fmla="*/ 38599 h 2722422"/>
              <a:gd name="connsiteX0" fmla="*/ 1171455 w 2592512"/>
              <a:gd name="connsiteY0" fmla="*/ 2770954 h 3260620"/>
              <a:gd name="connsiteX1" fmla="*/ 19548 w 2592512"/>
              <a:gd name="connsiteY1" fmla="*/ 3150964 h 3260620"/>
              <a:gd name="connsiteX2" fmla="*/ 2584619 w 2592512"/>
              <a:gd name="connsiteY2" fmla="*/ 336513 h 3260620"/>
              <a:gd name="connsiteX3" fmla="*/ 720193 w 2592512"/>
              <a:gd name="connsiteY3" fmla="*/ 87131 h 3260620"/>
              <a:gd name="connsiteX0" fmla="*/ 1239628 w 1373671"/>
              <a:gd name="connsiteY0" fmla="*/ 2696596 h 3167147"/>
              <a:gd name="connsiteX1" fmla="*/ 87721 w 1373671"/>
              <a:gd name="connsiteY1" fmla="*/ 3076606 h 3167147"/>
              <a:gd name="connsiteX2" fmla="*/ 158973 w 1373671"/>
              <a:gd name="connsiteY2" fmla="*/ 570914 h 3167147"/>
              <a:gd name="connsiteX3" fmla="*/ 788366 w 1373671"/>
              <a:gd name="connsiteY3" fmla="*/ 12773 h 3167147"/>
              <a:gd name="connsiteX0" fmla="*/ 1214629 w 1347802"/>
              <a:gd name="connsiteY0" fmla="*/ 2714146 h 3193442"/>
              <a:gd name="connsiteX1" fmla="*/ 62722 w 1347802"/>
              <a:gd name="connsiteY1" fmla="*/ 3094156 h 3193442"/>
              <a:gd name="connsiteX2" fmla="*/ 217101 w 1347802"/>
              <a:gd name="connsiteY2" fmla="*/ 445960 h 3193442"/>
              <a:gd name="connsiteX3" fmla="*/ 763367 w 1347802"/>
              <a:gd name="connsiteY3" fmla="*/ 30323 h 3193442"/>
              <a:gd name="connsiteX0" fmla="*/ 1214629 w 1347802"/>
              <a:gd name="connsiteY0" fmla="*/ 2688250 h 3167546"/>
              <a:gd name="connsiteX1" fmla="*/ 62722 w 1347802"/>
              <a:gd name="connsiteY1" fmla="*/ 3068260 h 3167546"/>
              <a:gd name="connsiteX2" fmla="*/ 217101 w 1347802"/>
              <a:gd name="connsiteY2" fmla="*/ 420064 h 3167546"/>
              <a:gd name="connsiteX3" fmla="*/ 763367 w 1347802"/>
              <a:gd name="connsiteY3" fmla="*/ 4427 h 3167546"/>
              <a:gd name="connsiteX0" fmla="*/ 1103920 w 1247248"/>
              <a:gd name="connsiteY0" fmla="*/ 2683823 h 2923711"/>
              <a:gd name="connsiteX1" fmla="*/ 94516 w 1247248"/>
              <a:gd name="connsiteY1" fmla="*/ 2790701 h 2923711"/>
              <a:gd name="connsiteX2" fmla="*/ 106392 w 1247248"/>
              <a:gd name="connsiteY2" fmla="*/ 415637 h 2923711"/>
              <a:gd name="connsiteX3" fmla="*/ 652658 w 1247248"/>
              <a:gd name="connsiteY3" fmla="*/ 0 h 2923711"/>
              <a:gd name="connsiteX0" fmla="*/ 1088357 w 1233528"/>
              <a:gd name="connsiteY0" fmla="*/ 2683823 h 2705521"/>
              <a:gd name="connsiteX1" fmla="*/ 102704 w 1233528"/>
              <a:gd name="connsiteY1" fmla="*/ 2493818 h 2705521"/>
              <a:gd name="connsiteX2" fmla="*/ 90829 w 1233528"/>
              <a:gd name="connsiteY2" fmla="*/ 415637 h 2705521"/>
              <a:gd name="connsiteX3" fmla="*/ 637095 w 1233528"/>
              <a:gd name="connsiteY3" fmla="*/ 0 h 2705521"/>
              <a:gd name="connsiteX0" fmla="*/ 1004696 w 1174990"/>
              <a:gd name="connsiteY0" fmla="*/ 2690941 h 3257201"/>
              <a:gd name="connsiteX1" fmla="*/ 292175 w 1174990"/>
              <a:gd name="connsiteY1" fmla="*/ 3165954 h 3257201"/>
              <a:gd name="connsiteX2" fmla="*/ 7168 w 1174990"/>
              <a:gd name="connsiteY2" fmla="*/ 422755 h 3257201"/>
              <a:gd name="connsiteX3" fmla="*/ 553434 w 1174990"/>
              <a:gd name="connsiteY3" fmla="*/ 7118 h 3257201"/>
              <a:gd name="connsiteX0" fmla="*/ 1004696 w 1004696"/>
              <a:gd name="connsiteY0" fmla="*/ 2690941 h 3312365"/>
              <a:gd name="connsiteX1" fmla="*/ 292175 w 1004696"/>
              <a:gd name="connsiteY1" fmla="*/ 3165954 h 3312365"/>
              <a:gd name="connsiteX2" fmla="*/ 7168 w 1004696"/>
              <a:gd name="connsiteY2" fmla="*/ 422755 h 3312365"/>
              <a:gd name="connsiteX3" fmla="*/ 553434 w 1004696"/>
              <a:gd name="connsiteY3" fmla="*/ 7118 h 3312365"/>
              <a:gd name="connsiteX0" fmla="*/ 1003809 w 1003809"/>
              <a:gd name="connsiteY0" fmla="*/ 2688563 h 3243514"/>
              <a:gd name="connsiteX1" fmla="*/ 303164 w 1003809"/>
              <a:gd name="connsiteY1" fmla="*/ 3080448 h 3243514"/>
              <a:gd name="connsiteX2" fmla="*/ 6281 w 1003809"/>
              <a:gd name="connsiteY2" fmla="*/ 420377 h 3243514"/>
              <a:gd name="connsiteX3" fmla="*/ 552547 w 1003809"/>
              <a:gd name="connsiteY3" fmla="*/ 4740 h 324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809" h="3243514">
                <a:moveTo>
                  <a:pt x="1003809" y="2688563"/>
                </a:moveTo>
                <a:cubicBezTo>
                  <a:pt x="862295" y="3117064"/>
                  <a:pt x="469419" y="3458479"/>
                  <a:pt x="303164" y="3080448"/>
                </a:cubicBezTo>
                <a:cubicBezTo>
                  <a:pt x="136909" y="2702417"/>
                  <a:pt x="-35283" y="932995"/>
                  <a:pt x="6281" y="420377"/>
                </a:cubicBezTo>
                <a:cubicBezTo>
                  <a:pt x="47845" y="-92241"/>
                  <a:pt x="212121" y="10677"/>
                  <a:pt x="552547" y="4740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Freeform 45"/>
          <p:cNvSpPr/>
          <p:nvPr/>
        </p:nvSpPr>
        <p:spPr>
          <a:xfrm>
            <a:off x="9065753" y="4087151"/>
            <a:ext cx="1574538" cy="1927464"/>
          </a:xfrm>
          <a:custGeom>
            <a:avLst/>
            <a:gdLst>
              <a:gd name="connsiteX0" fmla="*/ 1574538 w 1574538"/>
              <a:gd name="connsiteY0" fmla="*/ 1304246 h 1927464"/>
              <a:gd name="connsiteX1" fmla="*/ 921395 w 1574538"/>
              <a:gd name="connsiteY1" fmla="*/ 1791135 h 1927464"/>
              <a:gd name="connsiteX2" fmla="*/ 90122 w 1574538"/>
              <a:gd name="connsiteY2" fmla="*/ 1791135 h 1927464"/>
              <a:gd name="connsiteX3" fmla="*/ 54496 w 1574538"/>
              <a:gd name="connsiteY3" fmla="*/ 223592 h 1927464"/>
              <a:gd name="connsiteX4" fmla="*/ 375130 w 1574538"/>
              <a:gd name="connsiteY4" fmla="*/ 45462 h 1927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4538" h="1927464">
                <a:moveTo>
                  <a:pt x="1574538" y="1304246"/>
                </a:moveTo>
                <a:cubicBezTo>
                  <a:pt x="1371668" y="1507116"/>
                  <a:pt x="1168798" y="1709987"/>
                  <a:pt x="921395" y="1791135"/>
                </a:cubicBezTo>
                <a:cubicBezTo>
                  <a:pt x="673992" y="1872283"/>
                  <a:pt x="234605" y="2052392"/>
                  <a:pt x="90122" y="1791135"/>
                </a:cubicBezTo>
                <a:cubicBezTo>
                  <a:pt x="-54361" y="1529878"/>
                  <a:pt x="6995" y="514537"/>
                  <a:pt x="54496" y="223592"/>
                </a:cubicBezTo>
                <a:cubicBezTo>
                  <a:pt x="101997" y="-67354"/>
                  <a:pt x="238563" y="-10946"/>
                  <a:pt x="375130" y="45462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Freeform 46"/>
          <p:cNvSpPr/>
          <p:nvPr/>
        </p:nvSpPr>
        <p:spPr>
          <a:xfrm>
            <a:off x="9076298" y="4868882"/>
            <a:ext cx="2240886" cy="1232868"/>
          </a:xfrm>
          <a:custGeom>
            <a:avLst/>
            <a:gdLst>
              <a:gd name="connsiteX0" fmla="*/ 2262176 w 2357457"/>
              <a:gd name="connsiteY0" fmla="*/ 475013 h 1299870"/>
              <a:gd name="connsiteX1" fmla="*/ 2202800 w 2357457"/>
              <a:gd name="connsiteY1" fmla="*/ 475013 h 1299870"/>
              <a:gd name="connsiteX2" fmla="*/ 813387 w 2357457"/>
              <a:gd name="connsiteY2" fmla="*/ 1211283 h 1299870"/>
              <a:gd name="connsiteX3" fmla="*/ 17740 w 2357457"/>
              <a:gd name="connsiteY3" fmla="*/ 1151907 h 1299870"/>
              <a:gd name="connsiteX4" fmla="*/ 338374 w 2357457"/>
              <a:gd name="connsiteY4" fmla="*/ 0 h 1299870"/>
              <a:gd name="connsiteX0" fmla="*/ 2262176 w 2310125"/>
              <a:gd name="connsiteY0" fmla="*/ 475013 h 1285525"/>
              <a:gd name="connsiteX1" fmla="*/ 2084047 w 2310125"/>
              <a:gd name="connsiteY1" fmla="*/ 700644 h 1285525"/>
              <a:gd name="connsiteX2" fmla="*/ 813387 w 2310125"/>
              <a:gd name="connsiteY2" fmla="*/ 1211283 h 1285525"/>
              <a:gd name="connsiteX3" fmla="*/ 17740 w 2310125"/>
              <a:gd name="connsiteY3" fmla="*/ 1151907 h 1285525"/>
              <a:gd name="connsiteX4" fmla="*/ 338374 w 2310125"/>
              <a:gd name="connsiteY4" fmla="*/ 0 h 1285525"/>
              <a:gd name="connsiteX0" fmla="*/ 2262176 w 2307114"/>
              <a:gd name="connsiteY0" fmla="*/ 475013 h 1275575"/>
              <a:gd name="connsiteX1" fmla="*/ 2072172 w 2307114"/>
              <a:gd name="connsiteY1" fmla="*/ 866898 h 1275575"/>
              <a:gd name="connsiteX2" fmla="*/ 813387 w 2307114"/>
              <a:gd name="connsiteY2" fmla="*/ 1211283 h 1275575"/>
              <a:gd name="connsiteX3" fmla="*/ 17740 w 2307114"/>
              <a:gd name="connsiteY3" fmla="*/ 1151907 h 1275575"/>
              <a:gd name="connsiteX4" fmla="*/ 338374 w 2307114"/>
              <a:gd name="connsiteY4" fmla="*/ 0 h 1275575"/>
              <a:gd name="connsiteX0" fmla="*/ 2262176 w 2262176"/>
              <a:gd name="connsiteY0" fmla="*/ 475013 h 1275575"/>
              <a:gd name="connsiteX1" fmla="*/ 2072172 w 2262176"/>
              <a:gd name="connsiteY1" fmla="*/ 866898 h 1275575"/>
              <a:gd name="connsiteX2" fmla="*/ 813387 w 2262176"/>
              <a:gd name="connsiteY2" fmla="*/ 1211283 h 1275575"/>
              <a:gd name="connsiteX3" fmla="*/ 17740 w 2262176"/>
              <a:gd name="connsiteY3" fmla="*/ 1151907 h 1275575"/>
              <a:gd name="connsiteX4" fmla="*/ 338374 w 2262176"/>
              <a:gd name="connsiteY4" fmla="*/ 0 h 1275575"/>
              <a:gd name="connsiteX0" fmla="*/ 2262176 w 2262176"/>
              <a:gd name="connsiteY0" fmla="*/ 475013 h 1275575"/>
              <a:gd name="connsiteX1" fmla="*/ 813387 w 2262176"/>
              <a:gd name="connsiteY1" fmla="*/ 1211283 h 1275575"/>
              <a:gd name="connsiteX2" fmla="*/ 17740 w 2262176"/>
              <a:gd name="connsiteY2" fmla="*/ 1151907 h 1275575"/>
              <a:gd name="connsiteX3" fmla="*/ 338374 w 2262176"/>
              <a:gd name="connsiteY3" fmla="*/ 0 h 1275575"/>
              <a:gd name="connsiteX0" fmla="*/ 2292664 w 2292664"/>
              <a:gd name="connsiteY0" fmla="*/ 475013 h 1244270"/>
              <a:gd name="connsiteX1" fmla="*/ 1342639 w 2292664"/>
              <a:gd name="connsiteY1" fmla="*/ 1140031 h 1244270"/>
              <a:gd name="connsiteX2" fmla="*/ 48228 w 2292664"/>
              <a:gd name="connsiteY2" fmla="*/ 1151907 h 1244270"/>
              <a:gd name="connsiteX3" fmla="*/ 368862 w 2292664"/>
              <a:gd name="connsiteY3" fmla="*/ 0 h 1244270"/>
              <a:gd name="connsiteX0" fmla="*/ 2292664 w 2292664"/>
              <a:gd name="connsiteY0" fmla="*/ 475013 h 1258942"/>
              <a:gd name="connsiteX1" fmla="*/ 1342639 w 2292664"/>
              <a:gd name="connsiteY1" fmla="*/ 1140031 h 1258942"/>
              <a:gd name="connsiteX2" fmla="*/ 48228 w 2292664"/>
              <a:gd name="connsiteY2" fmla="*/ 1151907 h 1258942"/>
              <a:gd name="connsiteX3" fmla="*/ 368862 w 2292664"/>
              <a:gd name="connsiteY3" fmla="*/ 0 h 1258942"/>
              <a:gd name="connsiteX0" fmla="*/ 2292664 w 2292664"/>
              <a:gd name="connsiteY0" fmla="*/ 475013 h 1258942"/>
              <a:gd name="connsiteX1" fmla="*/ 1342639 w 2292664"/>
              <a:gd name="connsiteY1" fmla="*/ 1140031 h 1258942"/>
              <a:gd name="connsiteX2" fmla="*/ 48228 w 2292664"/>
              <a:gd name="connsiteY2" fmla="*/ 1151907 h 1258942"/>
              <a:gd name="connsiteX3" fmla="*/ 368862 w 2292664"/>
              <a:gd name="connsiteY3" fmla="*/ 0 h 1258942"/>
              <a:gd name="connsiteX0" fmla="*/ 2240886 w 2240886"/>
              <a:gd name="connsiteY0" fmla="*/ 475013 h 1232868"/>
              <a:gd name="connsiteX1" fmla="*/ 1290861 w 2240886"/>
              <a:gd name="connsiteY1" fmla="*/ 1140031 h 1232868"/>
              <a:gd name="connsiteX2" fmla="*/ 55827 w 2240886"/>
              <a:gd name="connsiteY2" fmla="*/ 1104406 h 1232868"/>
              <a:gd name="connsiteX3" fmla="*/ 317084 w 2240886"/>
              <a:gd name="connsiteY3" fmla="*/ 0 h 1232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0886" h="1232868">
                <a:moveTo>
                  <a:pt x="2240886" y="475013"/>
                </a:moveTo>
                <a:cubicBezTo>
                  <a:pt x="2105309" y="711530"/>
                  <a:pt x="1655038" y="1035132"/>
                  <a:pt x="1290861" y="1140031"/>
                </a:cubicBezTo>
                <a:cubicBezTo>
                  <a:pt x="926684" y="1244930"/>
                  <a:pt x="218123" y="1294411"/>
                  <a:pt x="55827" y="1104406"/>
                </a:cubicBezTo>
                <a:cubicBezTo>
                  <a:pt x="-106469" y="914401"/>
                  <a:pt x="117182" y="475013"/>
                  <a:pt x="317084" y="0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2" name="Rectangle 151"/>
          <p:cNvSpPr/>
          <p:nvPr/>
        </p:nvSpPr>
        <p:spPr>
          <a:xfrm>
            <a:off x="407368" y="1600201"/>
            <a:ext cx="11305256" cy="4781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774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smtClean="0"/>
              <a:t>Список смежности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25780" indent="-457200"/>
            <a:r>
              <a:rPr lang="ru-RU" dirty="0" smtClean="0"/>
              <a:t>Списком </a:t>
            </a:r>
            <a:r>
              <a:rPr lang="ru-RU" dirty="0" smtClean="0"/>
              <a:t>смежности вершины </a:t>
            </a:r>
            <a:r>
              <a:rPr lang="en-US" dirty="0" smtClean="0"/>
              <a:t>v</a:t>
            </a:r>
            <a:r>
              <a:rPr lang="ru-RU" dirty="0" smtClean="0"/>
              <a:t> </a:t>
            </a:r>
            <a:r>
              <a:rPr lang="ru-RU" dirty="0" smtClean="0"/>
              <a:t>называется список </a:t>
            </a:r>
            <a:r>
              <a:rPr lang="ru-RU" dirty="0"/>
              <a:t>всех таких вершин </a:t>
            </a:r>
            <a:r>
              <a:rPr lang="en-US" dirty="0" smtClean="0"/>
              <a:t>w</a:t>
            </a:r>
            <a:r>
              <a:rPr lang="ru-RU" dirty="0" smtClean="0"/>
              <a:t>, </a:t>
            </a:r>
            <a:r>
              <a:rPr lang="ru-RU" dirty="0" smtClean="0"/>
              <a:t>что в графе есть дуга </a:t>
            </a:r>
            <a:r>
              <a:rPr lang="en-US" dirty="0" smtClean="0"/>
              <a:t>(v, w)</a:t>
            </a:r>
            <a:endParaRPr lang="ru-RU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23" name="Group 22"/>
          <p:cNvGrpSpPr/>
          <p:nvPr/>
        </p:nvGrpSpPr>
        <p:grpSpPr>
          <a:xfrm>
            <a:off x="2015197" y="3578010"/>
            <a:ext cx="2571751" cy="2309415"/>
            <a:chOff x="7381875" y="2671763"/>
            <a:chExt cx="2571751" cy="2309415"/>
          </a:xfrm>
        </p:grpSpPr>
        <p:sp>
          <p:nvSpPr>
            <p:cNvPr id="4" name="Овал 3"/>
            <p:cNvSpPr/>
            <p:nvPr/>
          </p:nvSpPr>
          <p:spPr>
            <a:xfrm>
              <a:off x="7381875" y="3268488"/>
              <a:ext cx="357188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8524875" y="3777606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8453439" y="2671764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9596439" y="3243264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7381876" y="326848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1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9596439" y="3243263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3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8453439" y="2671763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2</a:t>
              </a:r>
              <a:endParaRPr lang="ru-RU" sz="2000">
                <a:latin typeface="Calibri" pitchFamily="34" charset="0"/>
              </a:endParaRPr>
            </a:p>
          </p:txBody>
        </p:sp>
        <p:cxnSp>
          <p:nvCxnSpPr>
            <p:cNvPr id="11" name="Shape 10"/>
            <p:cNvCxnSpPr>
              <a:stCxn id="8" idx="0"/>
              <a:endCxn id="10" idx="1"/>
            </p:cNvCxnSpPr>
            <p:nvPr/>
          </p:nvCxnSpPr>
          <p:spPr>
            <a:xfrm rot="5400000" flipH="1" flipV="1">
              <a:off x="7797888" y="2612938"/>
              <a:ext cx="396700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hape 11"/>
            <p:cNvCxnSpPr>
              <a:stCxn id="9" idx="2"/>
              <a:endCxn id="17" idx="3"/>
            </p:cNvCxnSpPr>
            <p:nvPr/>
          </p:nvCxnSpPr>
          <p:spPr>
            <a:xfrm rot="5400000">
              <a:off x="9150675" y="3346128"/>
              <a:ext cx="305742" cy="900113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hape 24"/>
            <p:cNvCxnSpPr>
              <a:stCxn id="10" idx="2"/>
              <a:endCxn id="17" idx="0"/>
            </p:cNvCxnSpPr>
            <p:nvPr/>
          </p:nvCxnSpPr>
          <p:spPr>
            <a:xfrm rot="16200000" flipH="1">
              <a:off x="8314856" y="3367558"/>
              <a:ext cx="677217" cy="85725"/>
            </a:xfrm>
            <a:prstGeom prst="curved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hape 13"/>
            <p:cNvCxnSpPr>
              <a:stCxn id="17" idx="0"/>
              <a:endCxn id="9" idx="1"/>
            </p:cNvCxnSpPr>
            <p:nvPr/>
          </p:nvCxnSpPr>
          <p:spPr>
            <a:xfrm rot="5400000" flipH="1" flipV="1">
              <a:off x="8993512" y="3146103"/>
              <a:ext cx="305742" cy="900112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4"/>
            <p:cNvCxnSpPr>
              <a:stCxn id="5" idx="3"/>
              <a:endCxn id="8" idx="2"/>
            </p:cNvCxnSpPr>
            <p:nvPr/>
          </p:nvCxnSpPr>
          <p:spPr>
            <a:xfrm rot="5400000" flipH="1">
              <a:off x="7851139" y="3356439"/>
              <a:ext cx="413946" cy="1038145"/>
            </a:xfrm>
            <a:prstGeom prst="curvedConnector3">
              <a:avLst>
                <a:gd name="adj1" fmla="val -30566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hape 15"/>
            <p:cNvCxnSpPr>
              <a:stCxn id="6" idx="6"/>
              <a:endCxn id="9" idx="0"/>
            </p:cNvCxnSpPr>
            <p:nvPr/>
          </p:nvCxnSpPr>
          <p:spPr>
            <a:xfrm>
              <a:off x="8810626" y="2849563"/>
              <a:ext cx="942975" cy="3937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>
              <a:spLocks noChangeArrowheads="1"/>
            </p:cNvSpPr>
            <p:nvPr/>
          </p:nvSpPr>
          <p:spPr bwMode="auto">
            <a:xfrm>
              <a:off x="8539164" y="3749030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ru-RU" sz="2000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8" name="Овал 17"/>
            <p:cNvSpPr/>
            <p:nvPr/>
          </p:nvSpPr>
          <p:spPr>
            <a:xfrm>
              <a:off x="8524875" y="458112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9" name="TextBox 18"/>
            <p:cNvSpPr txBox="1">
              <a:spLocks noChangeArrowheads="1"/>
            </p:cNvSpPr>
            <p:nvPr/>
          </p:nvSpPr>
          <p:spPr bwMode="auto">
            <a:xfrm>
              <a:off x="8524876" y="458112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ru-RU" sz="2000" dirty="0">
                  <a:latin typeface="Calibri" pitchFamily="34" charset="0"/>
                </a:rPr>
                <a:t>4</a:t>
              </a:r>
            </a:p>
          </p:txBody>
        </p:sp>
        <p:cxnSp>
          <p:nvCxnSpPr>
            <p:cNvPr id="20" name="Shape 19"/>
            <p:cNvCxnSpPr>
              <a:stCxn id="4" idx="3"/>
              <a:endCxn id="18" idx="2"/>
            </p:cNvCxnSpPr>
            <p:nvPr/>
          </p:nvCxnSpPr>
          <p:spPr>
            <a:xfrm rot="16200000" flipH="1">
              <a:off x="7386351" y="3621199"/>
              <a:ext cx="1186356" cy="1090691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hape 20"/>
            <p:cNvCxnSpPr>
              <a:stCxn id="17" idx="2"/>
              <a:endCxn id="18" idx="0"/>
            </p:cNvCxnSpPr>
            <p:nvPr/>
          </p:nvCxnSpPr>
          <p:spPr>
            <a:xfrm rot="16200000" flipH="1">
              <a:off x="8483874" y="4361533"/>
              <a:ext cx="432049" cy="7142"/>
            </a:xfrm>
            <a:prstGeom prst="curvedConnector3">
              <a:avLst>
                <a:gd name="adj1" fmla="val 50000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hape 21"/>
            <p:cNvCxnSpPr>
              <a:endCxn id="18" idx="6"/>
            </p:cNvCxnSpPr>
            <p:nvPr/>
          </p:nvCxnSpPr>
          <p:spPr>
            <a:xfrm rot="5400000">
              <a:off x="8788129" y="3769248"/>
              <a:ext cx="1084409" cy="89654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460522" y="2452826"/>
            <a:ext cx="2299464" cy="3264937"/>
            <a:chOff x="2238374" y="2466377"/>
            <a:chExt cx="4793730" cy="4444052"/>
          </a:xfrm>
        </p:grpSpPr>
        <p:sp>
          <p:nvSpPr>
            <p:cNvPr id="33" name="Прямоугольник 32"/>
            <p:cNvSpPr/>
            <p:nvPr/>
          </p:nvSpPr>
          <p:spPr>
            <a:xfrm>
              <a:off x="3381376" y="6025976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4667251" y="6025976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5" name="Прямоугольник 34"/>
            <p:cNvSpPr/>
            <p:nvPr/>
          </p:nvSpPr>
          <p:spPr>
            <a:xfrm>
              <a:off x="5953125" y="6025976"/>
              <a:ext cx="1078979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36" name="Прямая соединительная линия 35"/>
            <p:cNvCxnSpPr/>
            <p:nvPr/>
          </p:nvCxnSpPr>
          <p:spPr>
            <a:xfrm rot="5400000">
              <a:off x="3810794" y="6310932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/>
            <p:nvPr/>
          </p:nvCxnSpPr>
          <p:spPr>
            <a:xfrm rot="5400000">
              <a:off x="5096669" y="6310932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/>
            <p:nvPr/>
          </p:nvCxnSpPr>
          <p:spPr>
            <a:xfrm rot="5400000">
              <a:off x="6375578" y="6310934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38"/>
            <p:cNvCxnSpPr/>
            <p:nvPr/>
          </p:nvCxnSpPr>
          <p:spPr>
            <a:xfrm>
              <a:off x="4238626" y="6311727"/>
              <a:ext cx="428625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/>
            <p:nvPr/>
          </p:nvCxnSpPr>
          <p:spPr>
            <a:xfrm>
              <a:off x="5524501" y="6311727"/>
              <a:ext cx="428625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Прямоугольник 49"/>
            <p:cNvSpPr/>
            <p:nvPr/>
          </p:nvSpPr>
          <p:spPr>
            <a:xfrm>
              <a:off x="3381376" y="4668663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1" name="Прямоугольник 50"/>
            <p:cNvSpPr/>
            <p:nvPr/>
          </p:nvSpPr>
          <p:spPr>
            <a:xfrm>
              <a:off x="4667252" y="4668663"/>
              <a:ext cx="1070034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53" name="Прямая соединительная линия 52"/>
            <p:cNvCxnSpPr/>
            <p:nvPr/>
          </p:nvCxnSpPr>
          <p:spPr>
            <a:xfrm rot="5400000">
              <a:off x="3810794" y="4953619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/>
            <p:cNvCxnSpPr/>
            <p:nvPr/>
          </p:nvCxnSpPr>
          <p:spPr>
            <a:xfrm rot="5400000">
              <a:off x="5166519" y="4955207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 стрелкой 54"/>
            <p:cNvCxnSpPr>
              <a:endCxn id="50" idx="1"/>
            </p:cNvCxnSpPr>
            <p:nvPr/>
          </p:nvCxnSpPr>
          <p:spPr>
            <a:xfrm>
              <a:off x="2667001" y="4954413"/>
              <a:ext cx="71437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Прямая со стрелкой 55"/>
            <p:cNvCxnSpPr/>
            <p:nvPr/>
          </p:nvCxnSpPr>
          <p:spPr>
            <a:xfrm>
              <a:off x="4238626" y="4954413"/>
              <a:ext cx="42862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Прямоугольник 58"/>
            <p:cNvSpPr/>
            <p:nvPr/>
          </p:nvSpPr>
          <p:spPr>
            <a:xfrm>
              <a:off x="3381376" y="3668538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0" name="Прямоугольник 59"/>
            <p:cNvSpPr/>
            <p:nvPr/>
          </p:nvSpPr>
          <p:spPr>
            <a:xfrm>
              <a:off x="4667252" y="3668538"/>
              <a:ext cx="1070034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62" name="Прямая соединительная линия 61"/>
            <p:cNvCxnSpPr/>
            <p:nvPr/>
          </p:nvCxnSpPr>
          <p:spPr>
            <a:xfrm rot="5400000">
              <a:off x="3810794" y="3953494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/>
            <p:cNvCxnSpPr/>
            <p:nvPr/>
          </p:nvCxnSpPr>
          <p:spPr>
            <a:xfrm rot="5400000">
              <a:off x="5166519" y="3955082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 стрелкой 63"/>
            <p:cNvCxnSpPr>
              <a:endCxn id="59" idx="1"/>
            </p:cNvCxnSpPr>
            <p:nvPr/>
          </p:nvCxnSpPr>
          <p:spPr>
            <a:xfrm>
              <a:off x="2667001" y="3954288"/>
              <a:ext cx="71437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Прямая со стрелкой 64"/>
            <p:cNvCxnSpPr/>
            <p:nvPr/>
          </p:nvCxnSpPr>
          <p:spPr>
            <a:xfrm>
              <a:off x="4238626" y="3954288"/>
              <a:ext cx="42862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Прямоугольник 67"/>
            <p:cNvSpPr/>
            <p:nvPr/>
          </p:nvSpPr>
          <p:spPr>
            <a:xfrm>
              <a:off x="3309938" y="2739851"/>
              <a:ext cx="1071562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9" name="Прямоугольник 68"/>
            <p:cNvSpPr/>
            <p:nvPr/>
          </p:nvSpPr>
          <p:spPr>
            <a:xfrm>
              <a:off x="4595813" y="2739851"/>
              <a:ext cx="1118637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70" name="Прямая соединительная линия 69"/>
            <p:cNvCxnSpPr/>
            <p:nvPr/>
          </p:nvCxnSpPr>
          <p:spPr>
            <a:xfrm rot="10800000">
              <a:off x="2240509" y="3454226"/>
              <a:ext cx="785812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/>
            <p:cNvCxnSpPr/>
            <p:nvPr/>
          </p:nvCxnSpPr>
          <p:spPr>
            <a:xfrm rot="5400000">
              <a:off x="3739357" y="3024808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единительная линия 71"/>
            <p:cNvCxnSpPr/>
            <p:nvPr/>
          </p:nvCxnSpPr>
          <p:spPr>
            <a:xfrm rot="5400000">
              <a:off x="5095082" y="3024808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Прямая со стрелкой 72"/>
            <p:cNvCxnSpPr>
              <a:endCxn id="68" idx="1"/>
            </p:cNvCxnSpPr>
            <p:nvPr/>
          </p:nvCxnSpPr>
          <p:spPr>
            <a:xfrm>
              <a:off x="2667000" y="3025602"/>
              <a:ext cx="642938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Прямая со стрелкой 73"/>
            <p:cNvCxnSpPr/>
            <p:nvPr/>
          </p:nvCxnSpPr>
          <p:spPr>
            <a:xfrm>
              <a:off x="4167189" y="3025602"/>
              <a:ext cx="428625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Прямоугольник 75"/>
            <p:cNvSpPr/>
            <p:nvPr/>
          </p:nvSpPr>
          <p:spPr>
            <a:xfrm>
              <a:off x="2238374" y="2513810"/>
              <a:ext cx="785814" cy="43966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80" name="Прямая соединительная линия 79"/>
            <p:cNvCxnSpPr/>
            <p:nvPr/>
          </p:nvCxnSpPr>
          <p:spPr>
            <a:xfrm rot="10800000">
              <a:off x="2238376" y="4311476"/>
              <a:ext cx="785814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единительная линия 80"/>
            <p:cNvCxnSpPr/>
            <p:nvPr/>
          </p:nvCxnSpPr>
          <p:spPr>
            <a:xfrm rot="10800000">
              <a:off x="2240509" y="5168727"/>
              <a:ext cx="785812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Прямая соединительная линия 81"/>
            <p:cNvCxnSpPr/>
            <p:nvPr/>
          </p:nvCxnSpPr>
          <p:spPr>
            <a:xfrm rot="10800000">
              <a:off x="2240509" y="6025976"/>
              <a:ext cx="785812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 стрелкой 90"/>
            <p:cNvCxnSpPr>
              <a:endCxn id="33" idx="1"/>
            </p:cNvCxnSpPr>
            <p:nvPr/>
          </p:nvCxnSpPr>
          <p:spPr>
            <a:xfrm>
              <a:off x="2595563" y="6311727"/>
              <a:ext cx="785812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2287565" y="2466377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1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6053637" y="6030748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4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4779561" y="6030748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3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3446168" y="6030748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1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4779561" y="4684581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5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3446168" y="4684581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4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4779561" y="3684457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5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3446168" y="3684457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3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4779561" y="2755768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4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3446168" y="2755768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2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06" name="TextBox 105"/>
            <p:cNvSpPr txBox="1">
              <a:spLocks noChangeArrowheads="1"/>
            </p:cNvSpPr>
            <p:nvPr/>
          </p:nvSpPr>
          <p:spPr bwMode="auto">
            <a:xfrm>
              <a:off x="2287567" y="6245424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5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2287567" y="5220362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4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2287567" y="4398830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3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287567" y="3577298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2</a:t>
              </a:r>
              <a:endParaRPr lang="ru-RU" sz="2000">
                <a:latin typeface="Calibri" pitchFamily="34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9290355" y="2509105"/>
            <a:ext cx="2299464" cy="3263585"/>
            <a:chOff x="2238374" y="2513810"/>
            <a:chExt cx="4793730" cy="4442212"/>
          </a:xfrm>
        </p:grpSpPr>
        <p:sp>
          <p:nvSpPr>
            <p:cNvPr id="85" name="Прямоугольник 32"/>
            <p:cNvSpPr/>
            <p:nvPr/>
          </p:nvSpPr>
          <p:spPr>
            <a:xfrm>
              <a:off x="3381376" y="6025976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6" name="Прямоугольник 33"/>
            <p:cNvSpPr/>
            <p:nvPr/>
          </p:nvSpPr>
          <p:spPr>
            <a:xfrm>
              <a:off x="4667251" y="6025976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7" name="Прямоугольник 34"/>
            <p:cNvSpPr/>
            <p:nvPr/>
          </p:nvSpPr>
          <p:spPr>
            <a:xfrm>
              <a:off x="5953125" y="6025976"/>
              <a:ext cx="1078979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88" name="Прямая соединительная линия 35"/>
            <p:cNvCxnSpPr/>
            <p:nvPr/>
          </p:nvCxnSpPr>
          <p:spPr>
            <a:xfrm rot="5400000">
              <a:off x="3810794" y="6310932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единительная линия 36"/>
            <p:cNvCxnSpPr/>
            <p:nvPr/>
          </p:nvCxnSpPr>
          <p:spPr>
            <a:xfrm rot="5400000">
              <a:off x="5096669" y="6310932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Прямая соединительная линия 37"/>
            <p:cNvCxnSpPr/>
            <p:nvPr/>
          </p:nvCxnSpPr>
          <p:spPr>
            <a:xfrm rot="5400000">
              <a:off x="6375578" y="6310934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Прямая со стрелкой 38"/>
            <p:cNvCxnSpPr/>
            <p:nvPr/>
          </p:nvCxnSpPr>
          <p:spPr>
            <a:xfrm>
              <a:off x="4238626" y="6311727"/>
              <a:ext cx="428625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Прямая со стрелкой 39"/>
            <p:cNvCxnSpPr/>
            <p:nvPr/>
          </p:nvCxnSpPr>
          <p:spPr>
            <a:xfrm>
              <a:off x="5524501" y="6311727"/>
              <a:ext cx="428625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Прямоугольник 49"/>
            <p:cNvSpPr/>
            <p:nvPr/>
          </p:nvSpPr>
          <p:spPr>
            <a:xfrm>
              <a:off x="3381376" y="4668663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15" name="Прямоугольник 50"/>
            <p:cNvSpPr/>
            <p:nvPr/>
          </p:nvSpPr>
          <p:spPr>
            <a:xfrm>
              <a:off x="4667252" y="4668663"/>
              <a:ext cx="1070034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116" name="Прямая соединительная линия 52"/>
            <p:cNvCxnSpPr/>
            <p:nvPr/>
          </p:nvCxnSpPr>
          <p:spPr>
            <a:xfrm rot="5400000">
              <a:off x="3810794" y="4953619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Прямая соединительная линия 53"/>
            <p:cNvCxnSpPr/>
            <p:nvPr/>
          </p:nvCxnSpPr>
          <p:spPr>
            <a:xfrm rot="5400000">
              <a:off x="5166519" y="4955207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 стрелкой 54"/>
            <p:cNvCxnSpPr>
              <a:endCxn id="114" idx="1"/>
            </p:cNvCxnSpPr>
            <p:nvPr/>
          </p:nvCxnSpPr>
          <p:spPr>
            <a:xfrm>
              <a:off x="2667001" y="4954413"/>
              <a:ext cx="71437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Прямая со стрелкой 55"/>
            <p:cNvCxnSpPr/>
            <p:nvPr/>
          </p:nvCxnSpPr>
          <p:spPr>
            <a:xfrm>
              <a:off x="4238626" y="4954413"/>
              <a:ext cx="42862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Прямоугольник 58"/>
            <p:cNvSpPr/>
            <p:nvPr/>
          </p:nvSpPr>
          <p:spPr>
            <a:xfrm>
              <a:off x="3381376" y="3668538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21" name="Прямоугольник 59"/>
            <p:cNvSpPr/>
            <p:nvPr/>
          </p:nvSpPr>
          <p:spPr>
            <a:xfrm>
              <a:off x="4667252" y="3668538"/>
              <a:ext cx="1070034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122" name="Прямая соединительная линия 61"/>
            <p:cNvCxnSpPr/>
            <p:nvPr/>
          </p:nvCxnSpPr>
          <p:spPr>
            <a:xfrm rot="5400000">
              <a:off x="3810794" y="3953494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Прямая соединительная линия 62"/>
            <p:cNvCxnSpPr/>
            <p:nvPr/>
          </p:nvCxnSpPr>
          <p:spPr>
            <a:xfrm rot="5400000">
              <a:off x="5166519" y="3955082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 стрелкой 63"/>
            <p:cNvCxnSpPr>
              <a:endCxn id="120" idx="1"/>
            </p:cNvCxnSpPr>
            <p:nvPr/>
          </p:nvCxnSpPr>
          <p:spPr>
            <a:xfrm>
              <a:off x="2667001" y="3954288"/>
              <a:ext cx="71437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Прямая со стрелкой 64"/>
            <p:cNvCxnSpPr/>
            <p:nvPr/>
          </p:nvCxnSpPr>
          <p:spPr>
            <a:xfrm>
              <a:off x="4238626" y="3954288"/>
              <a:ext cx="42862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6" name="Прямоугольник 67"/>
            <p:cNvSpPr/>
            <p:nvPr/>
          </p:nvSpPr>
          <p:spPr>
            <a:xfrm>
              <a:off x="3309938" y="2739851"/>
              <a:ext cx="1071562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27" name="Прямоугольник 68"/>
            <p:cNvSpPr/>
            <p:nvPr/>
          </p:nvSpPr>
          <p:spPr>
            <a:xfrm>
              <a:off x="4595813" y="2739851"/>
              <a:ext cx="1118637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128" name="Прямая соединительная линия 69"/>
            <p:cNvCxnSpPr/>
            <p:nvPr/>
          </p:nvCxnSpPr>
          <p:spPr>
            <a:xfrm rot="10800000">
              <a:off x="2240509" y="3454226"/>
              <a:ext cx="785812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Прямая соединительная линия 70"/>
            <p:cNvCxnSpPr/>
            <p:nvPr/>
          </p:nvCxnSpPr>
          <p:spPr>
            <a:xfrm rot="5400000">
              <a:off x="3739357" y="3024808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Прямая соединительная линия 71"/>
            <p:cNvCxnSpPr/>
            <p:nvPr/>
          </p:nvCxnSpPr>
          <p:spPr>
            <a:xfrm rot="5400000">
              <a:off x="5095082" y="3024808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Прямая со стрелкой 72"/>
            <p:cNvCxnSpPr>
              <a:endCxn id="126" idx="1"/>
            </p:cNvCxnSpPr>
            <p:nvPr/>
          </p:nvCxnSpPr>
          <p:spPr>
            <a:xfrm>
              <a:off x="2667000" y="3025602"/>
              <a:ext cx="642938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Прямая со стрелкой 73"/>
            <p:cNvCxnSpPr/>
            <p:nvPr/>
          </p:nvCxnSpPr>
          <p:spPr>
            <a:xfrm>
              <a:off x="4167189" y="3025602"/>
              <a:ext cx="428625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Прямоугольник 75"/>
            <p:cNvSpPr/>
            <p:nvPr/>
          </p:nvSpPr>
          <p:spPr>
            <a:xfrm>
              <a:off x="2238374" y="2513810"/>
              <a:ext cx="785814" cy="43966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134" name="Прямая соединительная линия 79"/>
            <p:cNvCxnSpPr/>
            <p:nvPr/>
          </p:nvCxnSpPr>
          <p:spPr>
            <a:xfrm rot="10800000">
              <a:off x="2238376" y="4311476"/>
              <a:ext cx="785814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Прямая соединительная линия 80"/>
            <p:cNvCxnSpPr/>
            <p:nvPr/>
          </p:nvCxnSpPr>
          <p:spPr>
            <a:xfrm rot="10800000">
              <a:off x="2240509" y="5168727"/>
              <a:ext cx="785812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Прямая соединительная линия 81"/>
            <p:cNvCxnSpPr/>
            <p:nvPr/>
          </p:nvCxnSpPr>
          <p:spPr>
            <a:xfrm rot="10800000">
              <a:off x="2240509" y="6025976"/>
              <a:ext cx="785812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Прямая со стрелкой 90"/>
            <p:cNvCxnSpPr>
              <a:endCxn id="85" idx="1"/>
            </p:cNvCxnSpPr>
            <p:nvPr/>
          </p:nvCxnSpPr>
          <p:spPr>
            <a:xfrm>
              <a:off x="2595563" y="6311727"/>
              <a:ext cx="785812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>
              <a:spLocks noChangeArrowheads="1"/>
            </p:cNvSpPr>
            <p:nvPr/>
          </p:nvSpPr>
          <p:spPr bwMode="auto">
            <a:xfrm>
              <a:off x="2337825" y="2966858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1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48" name="TextBox 147"/>
            <p:cNvSpPr txBox="1">
              <a:spLocks noChangeArrowheads="1"/>
            </p:cNvSpPr>
            <p:nvPr/>
          </p:nvSpPr>
          <p:spPr bwMode="auto">
            <a:xfrm>
              <a:off x="2389732" y="6411414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5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49" name="TextBox 148"/>
            <p:cNvSpPr txBox="1">
              <a:spLocks noChangeArrowheads="1"/>
            </p:cNvSpPr>
            <p:nvPr/>
          </p:nvSpPr>
          <p:spPr bwMode="auto">
            <a:xfrm>
              <a:off x="2292222" y="5268166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4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50" name="TextBox 149"/>
            <p:cNvSpPr txBox="1">
              <a:spLocks noChangeArrowheads="1"/>
            </p:cNvSpPr>
            <p:nvPr/>
          </p:nvSpPr>
          <p:spPr bwMode="auto">
            <a:xfrm>
              <a:off x="2414557" y="4318620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3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51" name="TextBox 150"/>
            <p:cNvSpPr txBox="1">
              <a:spLocks noChangeArrowheads="1"/>
            </p:cNvSpPr>
            <p:nvPr/>
          </p:nvSpPr>
          <p:spPr bwMode="auto">
            <a:xfrm>
              <a:off x="2365512" y="3447263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2</a:t>
              </a:r>
              <a:endParaRPr lang="ru-RU" sz="2000" dirty="0">
                <a:latin typeface="Calibri" pitchFamily="34" charset="0"/>
              </a:endParaRPr>
            </a:p>
          </p:txBody>
        </p:sp>
      </p:grpSp>
      <p:sp>
        <p:nvSpPr>
          <p:cNvPr id="31" name="Freeform 30"/>
          <p:cNvSpPr/>
          <p:nvPr/>
        </p:nvSpPr>
        <p:spPr>
          <a:xfrm>
            <a:off x="9583387" y="2885704"/>
            <a:ext cx="485737" cy="534390"/>
          </a:xfrm>
          <a:custGeom>
            <a:avLst/>
            <a:gdLst>
              <a:gd name="connsiteX0" fmla="*/ 451262 w 485737"/>
              <a:gd name="connsiteY0" fmla="*/ 0 h 534390"/>
              <a:gd name="connsiteX1" fmla="*/ 439387 w 485737"/>
              <a:gd name="connsiteY1" fmla="*/ 320634 h 534390"/>
              <a:gd name="connsiteX2" fmla="*/ 0 w 485737"/>
              <a:gd name="connsiteY2" fmla="*/ 534390 h 53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5737" h="534390">
                <a:moveTo>
                  <a:pt x="451262" y="0"/>
                </a:moveTo>
                <a:cubicBezTo>
                  <a:pt x="482929" y="115784"/>
                  <a:pt x="514597" y="231569"/>
                  <a:pt x="439387" y="320634"/>
                </a:cubicBezTo>
                <a:cubicBezTo>
                  <a:pt x="364177" y="409699"/>
                  <a:pt x="182088" y="472044"/>
                  <a:pt x="0" y="534390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Freeform 31"/>
          <p:cNvSpPr/>
          <p:nvPr/>
        </p:nvSpPr>
        <p:spPr>
          <a:xfrm>
            <a:off x="9524010" y="2850078"/>
            <a:ext cx="1840351" cy="2081136"/>
          </a:xfrm>
          <a:custGeom>
            <a:avLst/>
            <a:gdLst>
              <a:gd name="connsiteX0" fmla="*/ 1116281 w 1840351"/>
              <a:gd name="connsiteY0" fmla="*/ 0 h 2081136"/>
              <a:gd name="connsiteX1" fmla="*/ 1698172 w 1840351"/>
              <a:gd name="connsiteY1" fmla="*/ 581891 h 2081136"/>
              <a:gd name="connsiteX2" fmla="*/ 1793174 w 1840351"/>
              <a:gd name="connsiteY2" fmla="*/ 1603169 h 2081136"/>
              <a:gd name="connsiteX3" fmla="*/ 1068780 w 1840351"/>
              <a:gd name="connsiteY3" fmla="*/ 2042556 h 2081136"/>
              <a:gd name="connsiteX4" fmla="*/ 0 w 1840351"/>
              <a:gd name="connsiteY4" fmla="*/ 2030680 h 20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0351" h="2081136">
                <a:moveTo>
                  <a:pt x="1116281" y="0"/>
                </a:moveTo>
                <a:cubicBezTo>
                  <a:pt x="1350819" y="157348"/>
                  <a:pt x="1585357" y="314696"/>
                  <a:pt x="1698172" y="581891"/>
                </a:cubicBezTo>
                <a:cubicBezTo>
                  <a:pt x="1810987" y="849086"/>
                  <a:pt x="1898073" y="1359725"/>
                  <a:pt x="1793174" y="1603169"/>
                </a:cubicBezTo>
                <a:cubicBezTo>
                  <a:pt x="1688275" y="1846613"/>
                  <a:pt x="1367642" y="1971304"/>
                  <a:pt x="1068780" y="2042556"/>
                </a:cubicBezTo>
                <a:cubicBezTo>
                  <a:pt x="769918" y="2113808"/>
                  <a:pt x="384959" y="2072244"/>
                  <a:pt x="0" y="2030680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Freeform 40"/>
          <p:cNvSpPr/>
          <p:nvPr/>
        </p:nvSpPr>
        <p:spPr>
          <a:xfrm>
            <a:off x="9547761" y="3574473"/>
            <a:ext cx="517009" cy="558140"/>
          </a:xfrm>
          <a:custGeom>
            <a:avLst/>
            <a:gdLst>
              <a:gd name="connsiteX0" fmla="*/ 463138 w 517009"/>
              <a:gd name="connsiteY0" fmla="*/ 0 h 558140"/>
              <a:gd name="connsiteX1" fmla="*/ 475013 w 517009"/>
              <a:gd name="connsiteY1" fmla="*/ 308758 h 558140"/>
              <a:gd name="connsiteX2" fmla="*/ 0 w 517009"/>
              <a:gd name="connsiteY2" fmla="*/ 558140 h 5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7009" h="558140">
                <a:moveTo>
                  <a:pt x="463138" y="0"/>
                </a:moveTo>
                <a:cubicBezTo>
                  <a:pt x="507670" y="107867"/>
                  <a:pt x="552203" y="215735"/>
                  <a:pt x="475013" y="308758"/>
                </a:cubicBezTo>
                <a:cubicBezTo>
                  <a:pt x="397823" y="401781"/>
                  <a:pt x="198911" y="479960"/>
                  <a:pt x="0" y="558140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Freeform 41"/>
          <p:cNvSpPr/>
          <p:nvPr/>
        </p:nvSpPr>
        <p:spPr>
          <a:xfrm>
            <a:off x="9571512" y="3550722"/>
            <a:ext cx="1610706" cy="1852551"/>
          </a:xfrm>
          <a:custGeom>
            <a:avLst/>
            <a:gdLst>
              <a:gd name="connsiteX0" fmla="*/ 1009403 w 1560354"/>
              <a:gd name="connsiteY0" fmla="*/ 0 h 1662546"/>
              <a:gd name="connsiteX1" fmla="*/ 1496291 w 1560354"/>
              <a:gd name="connsiteY1" fmla="*/ 427512 h 1662546"/>
              <a:gd name="connsiteX2" fmla="*/ 1389413 w 1560354"/>
              <a:gd name="connsiteY2" fmla="*/ 1116281 h 1662546"/>
              <a:gd name="connsiteX3" fmla="*/ 0 w 1560354"/>
              <a:gd name="connsiteY3" fmla="*/ 1662546 h 1662546"/>
              <a:gd name="connsiteX0" fmla="*/ 1056904 w 1610706"/>
              <a:gd name="connsiteY0" fmla="*/ 0 h 1852551"/>
              <a:gd name="connsiteX1" fmla="*/ 1543792 w 1610706"/>
              <a:gd name="connsiteY1" fmla="*/ 427512 h 1852551"/>
              <a:gd name="connsiteX2" fmla="*/ 1436914 w 1610706"/>
              <a:gd name="connsiteY2" fmla="*/ 1116281 h 1852551"/>
              <a:gd name="connsiteX3" fmla="*/ 0 w 1610706"/>
              <a:gd name="connsiteY3" fmla="*/ 1852551 h 1852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0706" h="1852551">
                <a:moveTo>
                  <a:pt x="1056904" y="0"/>
                </a:moveTo>
                <a:cubicBezTo>
                  <a:pt x="1268680" y="120732"/>
                  <a:pt x="1480457" y="241465"/>
                  <a:pt x="1543792" y="427512"/>
                </a:cubicBezTo>
                <a:cubicBezTo>
                  <a:pt x="1607127" y="613559"/>
                  <a:pt x="1694213" y="878775"/>
                  <a:pt x="1436914" y="1116281"/>
                </a:cubicBezTo>
                <a:cubicBezTo>
                  <a:pt x="1179615" y="1353788"/>
                  <a:pt x="570015" y="1682338"/>
                  <a:pt x="0" y="1852551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Freeform 42"/>
          <p:cNvSpPr/>
          <p:nvPr/>
        </p:nvSpPr>
        <p:spPr>
          <a:xfrm>
            <a:off x="9547761" y="4322618"/>
            <a:ext cx="507703" cy="464280"/>
          </a:xfrm>
          <a:custGeom>
            <a:avLst/>
            <a:gdLst>
              <a:gd name="connsiteX0" fmla="*/ 463138 w 507703"/>
              <a:gd name="connsiteY0" fmla="*/ 0 h 464280"/>
              <a:gd name="connsiteX1" fmla="*/ 463138 w 507703"/>
              <a:gd name="connsiteY1" fmla="*/ 391886 h 464280"/>
              <a:gd name="connsiteX2" fmla="*/ 0 w 507703"/>
              <a:gd name="connsiteY2" fmla="*/ 463138 h 464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7703" h="464280">
                <a:moveTo>
                  <a:pt x="463138" y="0"/>
                </a:moveTo>
                <a:cubicBezTo>
                  <a:pt x="501733" y="157348"/>
                  <a:pt x="540328" y="314696"/>
                  <a:pt x="463138" y="391886"/>
                </a:cubicBezTo>
                <a:cubicBezTo>
                  <a:pt x="385948" y="469076"/>
                  <a:pt x="192974" y="466107"/>
                  <a:pt x="0" y="463138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Freeform 43"/>
          <p:cNvSpPr/>
          <p:nvPr/>
        </p:nvSpPr>
        <p:spPr>
          <a:xfrm>
            <a:off x="9535886" y="4310743"/>
            <a:ext cx="1274672" cy="1092530"/>
          </a:xfrm>
          <a:custGeom>
            <a:avLst/>
            <a:gdLst>
              <a:gd name="connsiteX0" fmla="*/ 1092530 w 1274672"/>
              <a:gd name="connsiteY0" fmla="*/ 0 h 1092530"/>
              <a:gd name="connsiteX1" fmla="*/ 1187532 w 1274672"/>
              <a:gd name="connsiteY1" fmla="*/ 320634 h 1092530"/>
              <a:gd name="connsiteX2" fmla="*/ 0 w 1274672"/>
              <a:gd name="connsiteY2" fmla="*/ 1092530 h 1092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4672" h="1092530">
                <a:moveTo>
                  <a:pt x="1092530" y="0"/>
                </a:moveTo>
                <a:cubicBezTo>
                  <a:pt x="1231075" y="69273"/>
                  <a:pt x="1369620" y="138546"/>
                  <a:pt x="1187532" y="320634"/>
                </a:cubicBezTo>
                <a:cubicBezTo>
                  <a:pt x="1005444" y="502722"/>
                  <a:pt x="502722" y="797626"/>
                  <a:pt x="0" y="1092530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Freeform 44"/>
          <p:cNvSpPr/>
          <p:nvPr/>
        </p:nvSpPr>
        <p:spPr>
          <a:xfrm>
            <a:off x="8995216" y="2702834"/>
            <a:ext cx="1003809" cy="3243514"/>
          </a:xfrm>
          <a:custGeom>
            <a:avLst/>
            <a:gdLst>
              <a:gd name="connsiteX0" fmla="*/ 451262 w 2076440"/>
              <a:gd name="connsiteY0" fmla="*/ 2722422 h 2722422"/>
              <a:gd name="connsiteX1" fmla="*/ 1876301 w 2076440"/>
              <a:gd name="connsiteY1" fmla="*/ 2176157 h 2722422"/>
              <a:gd name="connsiteX2" fmla="*/ 1864426 w 2076440"/>
              <a:gd name="connsiteY2" fmla="*/ 287981 h 2722422"/>
              <a:gd name="connsiteX3" fmla="*/ 0 w 2076440"/>
              <a:gd name="connsiteY3" fmla="*/ 38599 h 2722422"/>
              <a:gd name="connsiteX0" fmla="*/ 1171455 w 2592512"/>
              <a:gd name="connsiteY0" fmla="*/ 2770954 h 3260620"/>
              <a:gd name="connsiteX1" fmla="*/ 19548 w 2592512"/>
              <a:gd name="connsiteY1" fmla="*/ 3150964 h 3260620"/>
              <a:gd name="connsiteX2" fmla="*/ 2584619 w 2592512"/>
              <a:gd name="connsiteY2" fmla="*/ 336513 h 3260620"/>
              <a:gd name="connsiteX3" fmla="*/ 720193 w 2592512"/>
              <a:gd name="connsiteY3" fmla="*/ 87131 h 3260620"/>
              <a:gd name="connsiteX0" fmla="*/ 1239628 w 1373671"/>
              <a:gd name="connsiteY0" fmla="*/ 2696596 h 3167147"/>
              <a:gd name="connsiteX1" fmla="*/ 87721 w 1373671"/>
              <a:gd name="connsiteY1" fmla="*/ 3076606 h 3167147"/>
              <a:gd name="connsiteX2" fmla="*/ 158973 w 1373671"/>
              <a:gd name="connsiteY2" fmla="*/ 570914 h 3167147"/>
              <a:gd name="connsiteX3" fmla="*/ 788366 w 1373671"/>
              <a:gd name="connsiteY3" fmla="*/ 12773 h 3167147"/>
              <a:gd name="connsiteX0" fmla="*/ 1214629 w 1347802"/>
              <a:gd name="connsiteY0" fmla="*/ 2714146 h 3193442"/>
              <a:gd name="connsiteX1" fmla="*/ 62722 w 1347802"/>
              <a:gd name="connsiteY1" fmla="*/ 3094156 h 3193442"/>
              <a:gd name="connsiteX2" fmla="*/ 217101 w 1347802"/>
              <a:gd name="connsiteY2" fmla="*/ 445960 h 3193442"/>
              <a:gd name="connsiteX3" fmla="*/ 763367 w 1347802"/>
              <a:gd name="connsiteY3" fmla="*/ 30323 h 3193442"/>
              <a:gd name="connsiteX0" fmla="*/ 1214629 w 1347802"/>
              <a:gd name="connsiteY0" fmla="*/ 2688250 h 3167546"/>
              <a:gd name="connsiteX1" fmla="*/ 62722 w 1347802"/>
              <a:gd name="connsiteY1" fmla="*/ 3068260 h 3167546"/>
              <a:gd name="connsiteX2" fmla="*/ 217101 w 1347802"/>
              <a:gd name="connsiteY2" fmla="*/ 420064 h 3167546"/>
              <a:gd name="connsiteX3" fmla="*/ 763367 w 1347802"/>
              <a:gd name="connsiteY3" fmla="*/ 4427 h 3167546"/>
              <a:gd name="connsiteX0" fmla="*/ 1103920 w 1247248"/>
              <a:gd name="connsiteY0" fmla="*/ 2683823 h 2923711"/>
              <a:gd name="connsiteX1" fmla="*/ 94516 w 1247248"/>
              <a:gd name="connsiteY1" fmla="*/ 2790701 h 2923711"/>
              <a:gd name="connsiteX2" fmla="*/ 106392 w 1247248"/>
              <a:gd name="connsiteY2" fmla="*/ 415637 h 2923711"/>
              <a:gd name="connsiteX3" fmla="*/ 652658 w 1247248"/>
              <a:gd name="connsiteY3" fmla="*/ 0 h 2923711"/>
              <a:gd name="connsiteX0" fmla="*/ 1088357 w 1233528"/>
              <a:gd name="connsiteY0" fmla="*/ 2683823 h 2705521"/>
              <a:gd name="connsiteX1" fmla="*/ 102704 w 1233528"/>
              <a:gd name="connsiteY1" fmla="*/ 2493818 h 2705521"/>
              <a:gd name="connsiteX2" fmla="*/ 90829 w 1233528"/>
              <a:gd name="connsiteY2" fmla="*/ 415637 h 2705521"/>
              <a:gd name="connsiteX3" fmla="*/ 637095 w 1233528"/>
              <a:gd name="connsiteY3" fmla="*/ 0 h 2705521"/>
              <a:gd name="connsiteX0" fmla="*/ 1004696 w 1174990"/>
              <a:gd name="connsiteY0" fmla="*/ 2690941 h 3257201"/>
              <a:gd name="connsiteX1" fmla="*/ 292175 w 1174990"/>
              <a:gd name="connsiteY1" fmla="*/ 3165954 h 3257201"/>
              <a:gd name="connsiteX2" fmla="*/ 7168 w 1174990"/>
              <a:gd name="connsiteY2" fmla="*/ 422755 h 3257201"/>
              <a:gd name="connsiteX3" fmla="*/ 553434 w 1174990"/>
              <a:gd name="connsiteY3" fmla="*/ 7118 h 3257201"/>
              <a:gd name="connsiteX0" fmla="*/ 1004696 w 1004696"/>
              <a:gd name="connsiteY0" fmla="*/ 2690941 h 3312365"/>
              <a:gd name="connsiteX1" fmla="*/ 292175 w 1004696"/>
              <a:gd name="connsiteY1" fmla="*/ 3165954 h 3312365"/>
              <a:gd name="connsiteX2" fmla="*/ 7168 w 1004696"/>
              <a:gd name="connsiteY2" fmla="*/ 422755 h 3312365"/>
              <a:gd name="connsiteX3" fmla="*/ 553434 w 1004696"/>
              <a:gd name="connsiteY3" fmla="*/ 7118 h 3312365"/>
              <a:gd name="connsiteX0" fmla="*/ 1003809 w 1003809"/>
              <a:gd name="connsiteY0" fmla="*/ 2688563 h 3243514"/>
              <a:gd name="connsiteX1" fmla="*/ 303164 w 1003809"/>
              <a:gd name="connsiteY1" fmla="*/ 3080448 h 3243514"/>
              <a:gd name="connsiteX2" fmla="*/ 6281 w 1003809"/>
              <a:gd name="connsiteY2" fmla="*/ 420377 h 3243514"/>
              <a:gd name="connsiteX3" fmla="*/ 552547 w 1003809"/>
              <a:gd name="connsiteY3" fmla="*/ 4740 h 324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809" h="3243514">
                <a:moveTo>
                  <a:pt x="1003809" y="2688563"/>
                </a:moveTo>
                <a:cubicBezTo>
                  <a:pt x="862295" y="3117064"/>
                  <a:pt x="469419" y="3458479"/>
                  <a:pt x="303164" y="3080448"/>
                </a:cubicBezTo>
                <a:cubicBezTo>
                  <a:pt x="136909" y="2702417"/>
                  <a:pt x="-35283" y="932995"/>
                  <a:pt x="6281" y="420377"/>
                </a:cubicBezTo>
                <a:cubicBezTo>
                  <a:pt x="47845" y="-92241"/>
                  <a:pt x="212121" y="10677"/>
                  <a:pt x="552547" y="4740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Freeform 45"/>
          <p:cNvSpPr/>
          <p:nvPr/>
        </p:nvSpPr>
        <p:spPr>
          <a:xfrm>
            <a:off x="9065753" y="4087151"/>
            <a:ext cx="1574538" cy="1927464"/>
          </a:xfrm>
          <a:custGeom>
            <a:avLst/>
            <a:gdLst>
              <a:gd name="connsiteX0" fmla="*/ 1574538 w 1574538"/>
              <a:gd name="connsiteY0" fmla="*/ 1304246 h 1927464"/>
              <a:gd name="connsiteX1" fmla="*/ 921395 w 1574538"/>
              <a:gd name="connsiteY1" fmla="*/ 1791135 h 1927464"/>
              <a:gd name="connsiteX2" fmla="*/ 90122 w 1574538"/>
              <a:gd name="connsiteY2" fmla="*/ 1791135 h 1927464"/>
              <a:gd name="connsiteX3" fmla="*/ 54496 w 1574538"/>
              <a:gd name="connsiteY3" fmla="*/ 223592 h 1927464"/>
              <a:gd name="connsiteX4" fmla="*/ 375130 w 1574538"/>
              <a:gd name="connsiteY4" fmla="*/ 45462 h 1927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4538" h="1927464">
                <a:moveTo>
                  <a:pt x="1574538" y="1304246"/>
                </a:moveTo>
                <a:cubicBezTo>
                  <a:pt x="1371668" y="1507116"/>
                  <a:pt x="1168798" y="1709987"/>
                  <a:pt x="921395" y="1791135"/>
                </a:cubicBezTo>
                <a:cubicBezTo>
                  <a:pt x="673992" y="1872283"/>
                  <a:pt x="234605" y="2052392"/>
                  <a:pt x="90122" y="1791135"/>
                </a:cubicBezTo>
                <a:cubicBezTo>
                  <a:pt x="-54361" y="1529878"/>
                  <a:pt x="6995" y="514537"/>
                  <a:pt x="54496" y="223592"/>
                </a:cubicBezTo>
                <a:cubicBezTo>
                  <a:pt x="101997" y="-67354"/>
                  <a:pt x="238563" y="-10946"/>
                  <a:pt x="375130" y="45462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Freeform 46"/>
          <p:cNvSpPr/>
          <p:nvPr/>
        </p:nvSpPr>
        <p:spPr>
          <a:xfrm>
            <a:off x="9076298" y="4868882"/>
            <a:ext cx="2240886" cy="1232868"/>
          </a:xfrm>
          <a:custGeom>
            <a:avLst/>
            <a:gdLst>
              <a:gd name="connsiteX0" fmla="*/ 2262176 w 2357457"/>
              <a:gd name="connsiteY0" fmla="*/ 475013 h 1299870"/>
              <a:gd name="connsiteX1" fmla="*/ 2202800 w 2357457"/>
              <a:gd name="connsiteY1" fmla="*/ 475013 h 1299870"/>
              <a:gd name="connsiteX2" fmla="*/ 813387 w 2357457"/>
              <a:gd name="connsiteY2" fmla="*/ 1211283 h 1299870"/>
              <a:gd name="connsiteX3" fmla="*/ 17740 w 2357457"/>
              <a:gd name="connsiteY3" fmla="*/ 1151907 h 1299870"/>
              <a:gd name="connsiteX4" fmla="*/ 338374 w 2357457"/>
              <a:gd name="connsiteY4" fmla="*/ 0 h 1299870"/>
              <a:gd name="connsiteX0" fmla="*/ 2262176 w 2310125"/>
              <a:gd name="connsiteY0" fmla="*/ 475013 h 1285525"/>
              <a:gd name="connsiteX1" fmla="*/ 2084047 w 2310125"/>
              <a:gd name="connsiteY1" fmla="*/ 700644 h 1285525"/>
              <a:gd name="connsiteX2" fmla="*/ 813387 w 2310125"/>
              <a:gd name="connsiteY2" fmla="*/ 1211283 h 1285525"/>
              <a:gd name="connsiteX3" fmla="*/ 17740 w 2310125"/>
              <a:gd name="connsiteY3" fmla="*/ 1151907 h 1285525"/>
              <a:gd name="connsiteX4" fmla="*/ 338374 w 2310125"/>
              <a:gd name="connsiteY4" fmla="*/ 0 h 1285525"/>
              <a:gd name="connsiteX0" fmla="*/ 2262176 w 2307114"/>
              <a:gd name="connsiteY0" fmla="*/ 475013 h 1275575"/>
              <a:gd name="connsiteX1" fmla="*/ 2072172 w 2307114"/>
              <a:gd name="connsiteY1" fmla="*/ 866898 h 1275575"/>
              <a:gd name="connsiteX2" fmla="*/ 813387 w 2307114"/>
              <a:gd name="connsiteY2" fmla="*/ 1211283 h 1275575"/>
              <a:gd name="connsiteX3" fmla="*/ 17740 w 2307114"/>
              <a:gd name="connsiteY3" fmla="*/ 1151907 h 1275575"/>
              <a:gd name="connsiteX4" fmla="*/ 338374 w 2307114"/>
              <a:gd name="connsiteY4" fmla="*/ 0 h 1275575"/>
              <a:gd name="connsiteX0" fmla="*/ 2262176 w 2262176"/>
              <a:gd name="connsiteY0" fmla="*/ 475013 h 1275575"/>
              <a:gd name="connsiteX1" fmla="*/ 2072172 w 2262176"/>
              <a:gd name="connsiteY1" fmla="*/ 866898 h 1275575"/>
              <a:gd name="connsiteX2" fmla="*/ 813387 w 2262176"/>
              <a:gd name="connsiteY2" fmla="*/ 1211283 h 1275575"/>
              <a:gd name="connsiteX3" fmla="*/ 17740 w 2262176"/>
              <a:gd name="connsiteY3" fmla="*/ 1151907 h 1275575"/>
              <a:gd name="connsiteX4" fmla="*/ 338374 w 2262176"/>
              <a:gd name="connsiteY4" fmla="*/ 0 h 1275575"/>
              <a:gd name="connsiteX0" fmla="*/ 2262176 w 2262176"/>
              <a:gd name="connsiteY0" fmla="*/ 475013 h 1275575"/>
              <a:gd name="connsiteX1" fmla="*/ 813387 w 2262176"/>
              <a:gd name="connsiteY1" fmla="*/ 1211283 h 1275575"/>
              <a:gd name="connsiteX2" fmla="*/ 17740 w 2262176"/>
              <a:gd name="connsiteY2" fmla="*/ 1151907 h 1275575"/>
              <a:gd name="connsiteX3" fmla="*/ 338374 w 2262176"/>
              <a:gd name="connsiteY3" fmla="*/ 0 h 1275575"/>
              <a:gd name="connsiteX0" fmla="*/ 2292664 w 2292664"/>
              <a:gd name="connsiteY0" fmla="*/ 475013 h 1244270"/>
              <a:gd name="connsiteX1" fmla="*/ 1342639 w 2292664"/>
              <a:gd name="connsiteY1" fmla="*/ 1140031 h 1244270"/>
              <a:gd name="connsiteX2" fmla="*/ 48228 w 2292664"/>
              <a:gd name="connsiteY2" fmla="*/ 1151907 h 1244270"/>
              <a:gd name="connsiteX3" fmla="*/ 368862 w 2292664"/>
              <a:gd name="connsiteY3" fmla="*/ 0 h 1244270"/>
              <a:gd name="connsiteX0" fmla="*/ 2292664 w 2292664"/>
              <a:gd name="connsiteY0" fmla="*/ 475013 h 1258942"/>
              <a:gd name="connsiteX1" fmla="*/ 1342639 w 2292664"/>
              <a:gd name="connsiteY1" fmla="*/ 1140031 h 1258942"/>
              <a:gd name="connsiteX2" fmla="*/ 48228 w 2292664"/>
              <a:gd name="connsiteY2" fmla="*/ 1151907 h 1258942"/>
              <a:gd name="connsiteX3" fmla="*/ 368862 w 2292664"/>
              <a:gd name="connsiteY3" fmla="*/ 0 h 1258942"/>
              <a:gd name="connsiteX0" fmla="*/ 2292664 w 2292664"/>
              <a:gd name="connsiteY0" fmla="*/ 475013 h 1258942"/>
              <a:gd name="connsiteX1" fmla="*/ 1342639 w 2292664"/>
              <a:gd name="connsiteY1" fmla="*/ 1140031 h 1258942"/>
              <a:gd name="connsiteX2" fmla="*/ 48228 w 2292664"/>
              <a:gd name="connsiteY2" fmla="*/ 1151907 h 1258942"/>
              <a:gd name="connsiteX3" fmla="*/ 368862 w 2292664"/>
              <a:gd name="connsiteY3" fmla="*/ 0 h 1258942"/>
              <a:gd name="connsiteX0" fmla="*/ 2240886 w 2240886"/>
              <a:gd name="connsiteY0" fmla="*/ 475013 h 1232868"/>
              <a:gd name="connsiteX1" fmla="*/ 1290861 w 2240886"/>
              <a:gd name="connsiteY1" fmla="*/ 1140031 h 1232868"/>
              <a:gd name="connsiteX2" fmla="*/ 55827 w 2240886"/>
              <a:gd name="connsiteY2" fmla="*/ 1104406 h 1232868"/>
              <a:gd name="connsiteX3" fmla="*/ 317084 w 2240886"/>
              <a:gd name="connsiteY3" fmla="*/ 0 h 1232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0886" h="1232868">
                <a:moveTo>
                  <a:pt x="2240886" y="475013"/>
                </a:moveTo>
                <a:cubicBezTo>
                  <a:pt x="2105309" y="711530"/>
                  <a:pt x="1655038" y="1035132"/>
                  <a:pt x="1290861" y="1140031"/>
                </a:cubicBezTo>
                <a:cubicBezTo>
                  <a:pt x="926684" y="1244930"/>
                  <a:pt x="218123" y="1294411"/>
                  <a:pt x="55827" y="1104406"/>
                </a:cubicBezTo>
                <a:cubicBezTo>
                  <a:pt x="-106469" y="914401"/>
                  <a:pt x="117182" y="475013"/>
                  <a:pt x="317084" y="0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9" name="Rectangle 138"/>
          <p:cNvSpPr/>
          <p:nvPr/>
        </p:nvSpPr>
        <p:spPr>
          <a:xfrm>
            <a:off x="5921108" y="1600201"/>
            <a:ext cx="5791515" cy="4781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0" name="Rectangle 139"/>
          <p:cNvSpPr/>
          <p:nvPr/>
        </p:nvSpPr>
        <p:spPr>
          <a:xfrm>
            <a:off x="407368" y="3487194"/>
            <a:ext cx="11305256" cy="28941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513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smtClean="0"/>
              <a:t>Список смежности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25780" indent="-457200"/>
            <a:r>
              <a:rPr lang="ru-RU" dirty="0" smtClean="0"/>
              <a:t>Списком </a:t>
            </a:r>
            <a:r>
              <a:rPr lang="ru-RU" dirty="0" smtClean="0"/>
              <a:t>смежности вершины </a:t>
            </a:r>
            <a:r>
              <a:rPr lang="en-US" dirty="0" smtClean="0"/>
              <a:t>v</a:t>
            </a:r>
            <a:r>
              <a:rPr lang="ru-RU" dirty="0" smtClean="0"/>
              <a:t> </a:t>
            </a:r>
            <a:r>
              <a:rPr lang="ru-RU" dirty="0" smtClean="0"/>
              <a:t>называется список </a:t>
            </a:r>
            <a:r>
              <a:rPr lang="ru-RU" dirty="0"/>
              <a:t>всех таких вершин </a:t>
            </a:r>
            <a:r>
              <a:rPr lang="en-US" dirty="0" smtClean="0"/>
              <a:t>w</a:t>
            </a:r>
            <a:r>
              <a:rPr lang="ru-RU" dirty="0" smtClean="0"/>
              <a:t>, </a:t>
            </a:r>
            <a:r>
              <a:rPr lang="ru-RU" dirty="0" smtClean="0"/>
              <a:t>что в графе есть дуга </a:t>
            </a:r>
            <a:r>
              <a:rPr lang="en-US" dirty="0" smtClean="0"/>
              <a:t>(v, w)</a:t>
            </a:r>
            <a:endParaRPr lang="ru-RU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23" name="Group 22"/>
          <p:cNvGrpSpPr/>
          <p:nvPr/>
        </p:nvGrpSpPr>
        <p:grpSpPr>
          <a:xfrm>
            <a:off x="2015197" y="3578010"/>
            <a:ext cx="2571751" cy="2309415"/>
            <a:chOff x="7381875" y="2671763"/>
            <a:chExt cx="2571751" cy="2309415"/>
          </a:xfrm>
        </p:grpSpPr>
        <p:sp>
          <p:nvSpPr>
            <p:cNvPr id="4" name="Овал 3"/>
            <p:cNvSpPr/>
            <p:nvPr/>
          </p:nvSpPr>
          <p:spPr>
            <a:xfrm>
              <a:off x="7381875" y="3268488"/>
              <a:ext cx="357188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8524875" y="3777606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8453439" y="2671764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9596439" y="3243264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7381876" y="326848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1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9596439" y="3243263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3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8453439" y="2671763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2</a:t>
              </a:r>
              <a:endParaRPr lang="ru-RU" sz="2000">
                <a:latin typeface="Calibri" pitchFamily="34" charset="0"/>
              </a:endParaRPr>
            </a:p>
          </p:txBody>
        </p:sp>
        <p:cxnSp>
          <p:nvCxnSpPr>
            <p:cNvPr id="11" name="Shape 10"/>
            <p:cNvCxnSpPr>
              <a:stCxn id="8" idx="0"/>
              <a:endCxn id="10" idx="1"/>
            </p:cNvCxnSpPr>
            <p:nvPr/>
          </p:nvCxnSpPr>
          <p:spPr>
            <a:xfrm rot="5400000" flipH="1" flipV="1">
              <a:off x="7797888" y="2612938"/>
              <a:ext cx="396700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hape 11"/>
            <p:cNvCxnSpPr>
              <a:stCxn id="9" idx="2"/>
              <a:endCxn id="17" idx="3"/>
            </p:cNvCxnSpPr>
            <p:nvPr/>
          </p:nvCxnSpPr>
          <p:spPr>
            <a:xfrm rot="5400000">
              <a:off x="9150675" y="3346128"/>
              <a:ext cx="305742" cy="900113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hape 24"/>
            <p:cNvCxnSpPr>
              <a:stCxn id="10" idx="2"/>
              <a:endCxn id="17" idx="0"/>
            </p:cNvCxnSpPr>
            <p:nvPr/>
          </p:nvCxnSpPr>
          <p:spPr>
            <a:xfrm rot="16200000" flipH="1">
              <a:off x="8314856" y="3367558"/>
              <a:ext cx="677217" cy="85725"/>
            </a:xfrm>
            <a:prstGeom prst="curved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hape 13"/>
            <p:cNvCxnSpPr>
              <a:stCxn id="17" idx="0"/>
              <a:endCxn id="9" idx="1"/>
            </p:cNvCxnSpPr>
            <p:nvPr/>
          </p:nvCxnSpPr>
          <p:spPr>
            <a:xfrm rot="5400000" flipH="1" flipV="1">
              <a:off x="8993512" y="3146103"/>
              <a:ext cx="305742" cy="900112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4"/>
            <p:cNvCxnSpPr>
              <a:stCxn id="5" idx="3"/>
              <a:endCxn id="8" idx="2"/>
            </p:cNvCxnSpPr>
            <p:nvPr/>
          </p:nvCxnSpPr>
          <p:spPr>
            <a:xfrm rot="5400000" flipH="1">
              <a:off x="7851139" y="3356439"/>
              <a:ext cx="413946" cy="1038145"/>
            </a:xfrm>
            <a:prstGeom prst="curvedConnector3">
              <a:avLst>
                <a:gd name="adj1" fmla="val -30566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hape 15"/>
            <p:cNvCxnSpPr>
              <a:stCxn id="6" idx="6"/>
              <a:endCxn id="9" idx="0"/>
            </p:cNvCxnSpPr>
            <p:nvPr/>
          </p:nvCxnSpPr>
          <p:spPr>
            <a:xfrm>
              <a:off x="8810626" y="2849563"/>
              <a:ext cx="942975" cy="3937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>
              <a:spLocks noChangeArrowheads="1"/>
            </p:cNvSpPr>
            <p:nvPr/>
          </p:nvSpPr>
          <p:spPr bwMode="auto">
            <a:xfrm>
              <a:off x="8539164" y="3749030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ru-RU" sz="2000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8" name="Овал 17"/>
            <p:cNvSpPr/>
            <p:nvPr/>
          </p:nvSpPr>
          <p:spPr>
            <a:xfrm>
              <a:off x="8524875" y="458112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9" name="TextBox 18"/>
            <p:cNvSpPr txBox="1">
              <a:spLocks noChangeArrowheads="1"/>
            </p:cNvSpPr>
            <p:nvPr/>
          </p:nvSpPr>
          <p:spPr bwMode="auto">
            <a:xfrm>
              <a:off x="8524876" y="458112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ru-RU" sz="2000" dirty="0">
                  <a:latin typeface="Calibri" pitchFamily="34" charset="0"/>
                </a:rPr>
                <a:t>4</a:t>
              </a:r>
            </a:p>
          </p:txBody>
        </p:sp>
        <p:cxnSp>
          <p:nvCxnSpPr>
            <p:cNvPr id="20" name="Shape 19"/>
            <p:cNvCxnSpPr>
              <a:stCxn id="4" idx="3"/>
              <a:endCxn id="18" idx="2"/>
            </p:cNvCxnSpPr>
            <p:nvPr/>
          </p:nvCxnSpPr>
          <p:spPr>
            <a:xfrm rot="16200000" flipH="1">
              <a:off x="7386351" y="3621199"/>
              <a:ext cx="1186356" cy="1090691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hape 20"/>
            <p:cNvCxnSpPr>
              <a:stCxn id="17" idx="2"/>
              <a:endCxn id="18" idx="0"/>
            </p:cNvCxnSpPr>
            <p:nvPr/>
          </p:nvCxnSpPr>
          <p:spPr>
            <a:xfrm rot="16200000" flipH="1">
              <a:off x="8483874" y="4361533"/>
              <a:ext cx="432049" cy="7142"/>
            </a:xfrm>
            <a:prstGeom prst="curvedConnector3">
              <a:avLst>
                <a:gd name="adj1" fmla="val 50000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hape 21"/>
            <p:cNvCxnSpPr>
              <a:endCxn id="18" idx="6"/>
            </p:cNvCxnSpPr>
            <p:nvPr/>
          </p:nvCxnSpPr>
          <p:spPr>
            <a:xfrm rot="5400000">
              <a:off x="8788129" y="3769248"/>
              <a:ext cx="1084409" cy="89654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460522" y="2452826"/>
            <a:ext cx="2299464" cy="3264937"/>
            <a:chOff x="2238374" y="2466377"/>
            <a:chExt cx="4793730" cy="4444052"/>
          </a:xfrm>
        </p:grpSpPr>
        <p:sp>
          <p:nvSpPr>
            <p:cNvPr id="33" name="Прямоугольник 32"/>
            <p:cNvSpPr/>
            <p:nvPr/>
          </p:nvSpPr>
          <p:spPr>
            <a:xfrm>
              <a:off x="3381376" y="6025976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4667251" y="6025976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5" name="Прямоугольник 34"/>
            <p:cNvSpPr/>
            <p:nvPr/>
          </p:nvSpPr>
          <p:spPr>
            <a:xfrm>
              <a:off x="5953125" y="6025976"/>
              <a:ext cx="1078979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36" name="Прямая соединительная линия 35"/>
            <p:cNvCxnSpPr/>
            <p:nvPr/>
          </p:nvCxnSpPr>
          <p:spPr>
            <a:xfrm rot="5400000">
              <a:off x="3810794" y="6310932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/>
            <p:nvPr/>
          </p:nvCxnSpPr>
          <p:spPr>
            <a:xfrm rot="5400000">
              <a:off x="5096669" y="6310932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/>
            <p:nvPr/>
          </p:nvCxnSpPr>
          <p:spPr>
            <a:xfrm rot="5400000">
              <a:off x="6375578" y="6310934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38"/>
            <p:cNvCxnSpPr/>
            <p:nvPr/>
          </p:nvCxnSpPr>
          <p:spPr>
            <a:xfrm>
              <a:off x="4238626" y="6311727"/>
              <a:ext cx="428625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/>
            <p:nvPr/>
          </p:nvCxnSpPr>
          <p:spPr>
            <a:xfrm>
              <a:off x="5524501" y="6311727"/>
              <a:ext cx="428625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Прямоугольник 49"/>
            <p:cNvSpPr/>
            <p:nvPr/>
          </p:nvSpPr>
          <p:spPr>
            <a:xfrm>
              <a:off x="3381376" y="4668663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1" name="Прямоугольник 50"/>
            <p:cNvSpPr/>
            <p:nvPr/>
          </p:nvSpPr>
          <p:spPr>
            <a:xfrm>
              <a:off x="4667252" y="4668663"/>
              <a:ext cx="1070034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53" name="Прямая соединительная линия 52"/>
            <p:cNvCxnSpPr/>
            <p:nvPr/>
          </p:nvCxnSpPr>
          <p:spPr>
            <a:xfrm rot="5400000">
              <a:off x="3810794" y="4953619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/>
            <p:cNvCxnSpPr/>
            <p:nvPr/>
          </p:nvCxnSpPr>
          <p:spPr>
            <a:xfrm rot="5400000">
              <a:off x="5166519" y="4955207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 стрелкой 54"/>
            <p:cNvCxnSpPr>
              <a:endCxn id="50" idx="1"/>
            </p:cNvCxnSpPr>
            <p:nvPr/>
          </p:nvCxnSpPr>
          <p:spPr>
            <a:xfrm>
              <a:off x="2667001" y="4954413"/>
              <a:ext cx="71437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Прямая со стрелкой 55"/>
            <p:cNvCxnSpPr/>
            <p:nvPr/>
          </p:nvCxnSpPr>
          <p:spPr>
            <a:xfrm>
              <a:off x="4238626" y="4954413"/>
              <a:ext cx="42862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Прямоугольник 58"/>
            <p:cNvSpPr/>
            <p:nvPr/>
          </p:nvSpPr>
          <p:spPr>
            <a:xfrm>
              <a:off x="3381376" y="3668538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0" name="Прямоугольник 59"/>
            <p:cNvSpPr/>
            <p:nvPr/>
          </p:nvSpPr>
          <p:spPr>
            <a:xfrm>
              <a:off x="4667252" y="3668538"/>
              <a:ext cx="1070034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62" name="Прямая соединительная линия 61"/>
            <p:cNvCxnSpPr/>
            <p:nvPr/>
          </p:nvCxnSpPr>
          <p:spPr>
            <a:xfrm rot="5400000">
              <a:off x="3810794" y="3953494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/>
            <p:cNvCxnSpPr/>
            <p:nvPr/>
          </p:nvCxnSpPr>
          <p:spPr>
            <a:xfrm rot="5400000">
              <a:off x="5166519" y="3955082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 стрелкой 63"/>
            <p:cNvCxnSpPr>
              <a:endCxn id="59" idx="1"/>
            </p:cNvCxnSpPr>
            <p:nvPr/>
          </p:nvCxnSpPr>
          <p:spPr>
            <a:xfrm>
              <a:off x="2667001" y="3954288"/>
              <a:ext cx="71437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Прямая со стрелкой 64"/>
            <p:cNvCxnSpPr/>
            <p:nvPr/>
          </p:nvCxnSpPr>
          <p:spPr>
            <a:xfrm>
              <a:off x="4238626" y="3954288"/>
              <a:ext cx="42862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Прямоугольник 67"/>
            <p:cNvSpPr/>
            <p:nvPr/>
          </p:nvSpPr>
          <p:spPr>
            <a:xfrm>
              <a:off x="3309938" y="2739851"/>
              <a:ext cx="1071562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9" name="Прямоугольник 68"/>
            <p:cNvSpPr/>
            <p:nvPr/>
          </p:nvSpPr>
          <p:spPr>
            <a:xfrm>
              <a:off x="4595813" y="2739851"/>
              <a:ext cx="1118637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70" name="Прямая соединительная линия 69"/>
            <p:cNvCxnSpPr/>
            <p:nvPr/>
          </p:nvCxnSpPr>
          <p:spPr>
            <a:xfrm rot="10800000">
              <a:off x="2240509" y="3454226"/>
              <a:ext cx="785812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/>
            <p:cNvCxnSpPr/>
            <p:nvPr/>
          </p:nvCxnSpPr>
          <p:spPr>
            <a:xfrm rot="5400000">
              <a:off x="3739357" y="3024808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единительная линия 71"/>
            <p:cNvCxnSpPr/>
            <p:nvPr/>
          </p:nvCxnSpPr>
          <p:spPr>
            <a:xfrm rot="5400000">
              <a:off x="5095082" y="3024808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Прямая со стрелкой 72"/>
            <p:cNvCxnSpPr>
              <a:endCxn id="68" idx="1"/>
            </p:cNvCxnSpPr>
            <p:nvPr/>
          </p:nvCxnSpPr>
          <p:spPr>
            <a:xfrm>
              <a:off x="2667000" y="3025602"/>
              <a:ext cx="642938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Прямая со стрелкой 73"/>
            <p:cNvCxnSpPr/>
            <p:nvPr/>
          </p:nvCxnSpPr>
          <p:spPr>
            <a:xfrm>
              <a:off x="4167189" y="3025602"/>
              <a:ext cx="428625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Прямоугольник 75"/>
            <p:cNvSpPr/>
            <p:nvPr/>
          </p:nvSpPr>
          <p:spPr>
            <a:xfrm>
              <a:off x="2238374" y="2513810"/>
              <a:ext cx="785814" cy="43966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80" name="Прямая соединительная линия 79"/>
            <p:cNvCxnSpPr/>
            <p:nvPr/>
          </p:nvCxnSpPr>
          <p:spPr>
            <a:xfrm rot="10800000">
              <a:off x="2238376" y="4311476"/>
              <a:ext cx="785814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единительная линия 80"/>
            <p:cNvCxnSpPr/>
            <p:nvPr/>
          </p:nvCxnSpPr>
          <p:spPr>
            <a:xfrm rot="10800000">
              <a:off x="2240509" y="5168727"/>
              <a:ext cx="785812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Прямая соединительная линия 81"/>
            <p:cNvCxnSpPr/>
            <p:nvPr/>
          </p:nvCxnSpPr>
          <p:spPr>
            <a:xfrm rot="10800000">
              <a:off x="2240509" y="6025976"/>
              <a:ext cx="785812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 стрелкой 90"/>
            <p:cNvCxnSpPr>
              <a:endCxn id="33" idx="1"/>
            </p:cNvCxnSpPr>
            <p:nvPr/>
          </p:nvCxnSpPr>
          <p:spPr>
            <a:xfrm>
              <a:off x="2595563" y="6311727"/>
              <a:ext cx="785812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2287565" y="2466377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1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6053637" y="6030748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4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4779561" y="6030748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3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3446168" y="6030748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1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4779561" y="4684581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5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3446168" y="4684581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4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4779561" y="3684457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5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3446168" y="3684457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3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4779561" y="2755768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4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3446168" y="2755768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2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06" name="TextBox 105"/>
            <p:cNvSpPr txBox="1">
              <a:spLocks noChangeArrowheads="1"/>
            </p:cNvSpPr>
            <p:nvPr/>
          </p:nvSpPr>
          <p:spPr bwMode="auto">
            <a:xfrm>
              <a:off x="2287567" y="6245424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5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2287567" y="5220362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4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2287567" y="4398830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3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287567" y="3577298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2</a:t>
              </a:r>
              <a:endParaRPr lang="ru-RU" sz="2000">
                <a:latin typeface="Calibri" pitchFamily="34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9290355" y="2509105"/>
            <a:ext cx="2299464" cy="3263585"/>
            <a:chOff x="2238374" y="2513810"/>
            <a:chExt cx="4793730" cy="4442212"/>
          </a:xfrm>
        </p:grpSpPr>
        <p:sp>
          <p:nvSpPr>
            <p:cNvPr id="85" name="Прямоугольник 32"/>
            <p:cNvSpPr/>
            <p:nvPr/>
          </p:nvSpPr>
          <p:spPr>
            <a:xfrm>
              <a:off x="3381376" y="6025976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6" name="Прямоугольник 33"/>
            <p:cNvSpPr/>
            <p:nvPr/>
          </p:nvSpPr>
          <p:spPr>
            <a:xfrm>
              <a:off x="4667251" y="6025976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7" name="Прямоугольник 34"/>
            <p:cNvSpPr/>
            <p:nvPr/>
          </p:nvSpPr>
          <p:spPr>
            <a:xfrm>
              <a:off x="5953125" y="6025976"/>
              <a:ext cx="1078979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88" name="Прямая соединительная линия 35"/>
            <p:cNvCxnSpPr/>
            <p:nvPr/>
          </p:nvCxnSpPr>
          <p:spPr>
            <a:xfrm rot="5400000">
              <a:off x="3810794" y="6310932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единительная линия 36"/>
            <p:cNvCxnSpPr/>
            <p:nvPr/>
          </p:nvCxnSpPr>
          <p:spPr>
            <a:xfrm rot="5400000">
              <a:off x="5096669" y="6310932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Прямая соединительная линия 37"/>
            <p:cNvCxnSpPr/>
            <p:nvPr/>
          </p:nvCxnSpPr>
          <p:spPr>
            <a:xfrm rot="5400000">
              <a:off x="6375578" y="6310934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Прямая со стрелкой 38"/>
            <p:cNvCxnSpPr/>
            <p:nvPr/>
          </p:nvCxnSpPr>
          <p:spPr>
            <a:xfrm>
              <a:off x="4238626" y="6311727"/>
              <a:ext cx="428625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Прямая со стрелкой 39"/>
            <p:cNvCxnSpPr/>
            <p:nvPr/>
          </p:nvCxnSpPr>
          <p:spPr>
            <a:xfrm>
              <a:off x="5524501" y="6311727"/>
              <a:ext cx="428625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Прямоугольник 49"/>
            <p:cNvSpPr/>
            <p:nvPr/>
          </p:nvSpPr>
          <p:spPr>
            <a:xfrm>
              <a:off x="3381376" y="4668663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15" name="Прямоугольник 50"/>
            <p:cNvSpPr/>
            <p:nvPr/>
          </p:nvSpPr>
          <p:spPr>
            <a:xfrm>
              <a:off x="4667252" y="4668663"/>
              <a:ext cx="1070034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116" name="Прямая соединительная линия 52"/>
            <p:cNvCxnSpPr/>
            <p:nvPr/>
          </p:nvCxnSpPr>
          <p:spPr>
            <a:xfrm rot="5400000">
              <a:off x="3810794" y="4953619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Прямая соединительная линия 53"/>
            <p:cNvCxnSpPr/>
            <p:nvPr/>
          </p:nvCxnSpPr>
          <p:spPr>
            <a:xfrm rot="5400000">
              <a:off x="5166519" y="4955207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 стрелкой 54"/>
            <p:cNvCxnSpPr>
              <a:endCxn id="114" idx="1"/>
            </p:cNvCxnSpPr>
            <p:nvPr/>
          </p:nvCxnSpPr>
          <p:spPr>
            <a:xfrm>
              <a:off x="2667001" y="4954413"/>
              <a:ext cx="71437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Прямая со стрелкой 55"/>
            <p:cNvCxnSpPr/>
            <p:nvPr/>
          </p:nvCxnSpPr>
          <p:spPr>
            <a:xfrm>
              <a:off x="4238626" y="4954413"/>
              <a:ext cx="42862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Прямоугольник 58"/>
            <p:cNvSpPr/>
            <p:nvPr/>
          </p:nvSpPr>
          <p:spPr>
            <a:xfrm>
              <a:off x="3381376" y="3668538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21" name="Прямоугольник 59"/>
            <p:cNvSpPr/>
            <p:nvPr/>
          </p:nvSpPr>
          <p:spPr>
            <a:xfrm>
              <a:off x="4667252" y="3668538"/>
              <a:ext cx="1070034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122" name="Прямая соединительная линия 61"/>
            <p:cNvCxnSpPr/>
            <p:nvPr/>
          </p:nvCxnSpPr>
          <p:spPr>
            <a:xfrm rot="5400000">
              <a:off x="3810794" y="3953494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Прямая соединительная линия 62"/>
            <p:cNvCxnSpPr/>
            <p:nvPr/>
          </p:nvCxnSpPr>
          <p:spPr>
            <a:xfrm rot="5400000">
              <a:off x="5166519" y="3955082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 стрелкой 63"/>
            <p:cNvCxnSpPr>
              <a:endCxn id="120" idx="1"/>
            </p:cNvCxnSpPr>
            <p:nvPr/>
          </p:nvCxnSpPr>
          <p:spPr>
            <a:xfrm>
              <a:off x="2667001" y="3954288"/>
              <a:ext cx="71437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Прямая со стрелкой 64"/>
            <p:cNvCxnSpPr/>
            <p:nvPr/>
          </p:nvCxnSpPr>
          <p:spPr>
            <a:xfrm>
              <a:off x="4238626" y="3954288"/>
              <a:ext cx="42862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6" name="Прямоугольник 67"/>
            <p:cNvSpPr/>
            <p:nvPr/>
          </p:nvSpPr>
          <p:spPr>
            <a:xfrm>
              <a:off x="3309938" y="2739851"/>
              <a:ext cx="1071562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27" name="Прямоугольник 68"/>
            <p:cNvSpPr/>
            <p:nvPr/>
          </p:nvSpPr>
          <p:spPr>
            <a:xfrm>
              <a:off x="4595813" y="2739851"/>
              <a:ext cx="1118637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128" name="Прямая соединительная линия 69"/>
            <p:cNvCxnSpPr/>
            <p:nvPr/>
          </p:nvCxnSpPr>
          <p:spPr>
            <a:xfrm rot="10800000">
              <a:off x="2240509" y="3454226"/>
              <a:ext cx="785812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Прямая соединительная линия 70"/>
            <p:cNvCxnSpPr/>
            <p:nvPr/>
          </p:nvCxnSpPr>
          <p:spPr>
            <a:xfrm rot="5400000">
              <a:off x="3739357" y="3024808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Прямая соединительная линия 71"/>
            <p:cNvCxnSpPr/>
            <p:nvPr/>
          </p:nvCxnSpPr>
          <p:spPr>
            <a:xfrm rot="5400000">
              <a:off x="5095082" y="3024808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Прямая со стрелкой 72"/>
            <p:cNvCxnSpPr>
              <a:endCxn id="126" idx="1"/>
            </p:cNvCxnSpPr>
            <p:nvPr/>
          </p:nvCxnSpPr>
          <p:spPr>
            <a:xfrm>
              <a:off x="2667000" y="3025602"/>
              <a:ext cx="642938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Прямая со стрелкой 73"/>
            <p:cNvCxnSpPr/>
            <p:nvPr/>
          </p:nvCxnSpPr>
          <p:spPr>
            <a:xfrm>
              <a:off x="4167189" y="3025602"/>
              <a:ext cx="428625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Прямоугольник 75"/>
            <p:cNvSpPr/>
            <p:nvPr/>
          </p:nvSpPr>
          <p:spPr>
            <a:xfrm>
              <a:off x="2238374" y="2513810"/>
              <a:ext cx="785814" cy="43966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134" name="Прямая соединительная линия 79"/>
            <p:cNvCxnSpPr/>
            <p:nvPr/>
          </p:nvCxnSpPr>
          <p:spPr>
            <a:xfrm rot="10800000">
              <a:off x="2238376" y="4311476"/>
              <a:ext cx="785814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Прямая соединительная линия 80"/>
            <p:cNvCxnSpPr/>
            <p:nvPr/>
          </p:nvCxnSpPr>
          <p:spPr>
            <a:xfrm rot="10800000">
              <a:off x="2240509" y="5168727"/>
              <a:ext cx="785812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Прямая соединительная линия 81"/>
            <p:cNvCxnSpPr/>
            <p:nvPr/>
          </p:nvCxnSpPr>
          <p:spPr>
            <a:xfrm rot="10800000">
              <a:off x="2240509" y="6025976"/>
              <a:ext cx="785812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Прямая со стрелкой 90"/>
            <p:cNvCxnSpPr>
              <a:endCxn id="85" idx="1"/>
            </p:cNvCxnSpPr>
            <p:nvPr/>
          </p:nvCxnSpPr>
          <p:spPr>
            <a:xfrm>
              <a:off x="2595563" y="6311727"/>
              <a:ext cx="785812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>
              <a:spLocks noChangeArrowheads="1"/>
            </p:cNvSpPr>
            <p:nvPr/>
          </p:nvSpPr>
          <p:spPr bwMode="auto">
            <a:xfrm>
              <a:off x="2337825" y="2966858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1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48" name="TextBox 147"/>
            <p:cNvSpPr txBox="1">
              <a:spLocks noChangeArrowheads="1"/>
            </p:cNvSpPr>
            <p:nvPr/>
          </p:nvSpPr>
          <p:spPr bwMode="auto">
            <a:xfrm>
              <a:off x="2389732" y="6411414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5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49" name="TextBox 148"/>
            <p:cNvSpPr txBox="1">
              <a:spLocks noChangeArrowheads="1"/>
            </p:cNvSpPr>
            <p:nvPr/>
          </p:nvSpPr>
          <p:spPr bwMode="auto">
            <a:xfrm>
              <a:off x="2292222" y="5268166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4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50" name="TextBox 149"/>
            <p:cNvSpPr txBox="1">
              <a:spLocks noChangeArrowheads="1"/>
            </p:cNvSpPr>
            <p:nvPr/>
          </p:nvSpPr>
          <p:spPr bwMode="auto">
            <a:xfrm>
              <a:off x="2414557" y="4318620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3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51" name="TextBox 150"/>
            <p:cNvSpPr txBox="1">
              <a:spLocks noChangeArrowheads="1"/>
            </p:cNvSpPr>
            <p:nvPr/>
          </p:nvSpPr>
          <p:spPr bwMode="auto">
            <a:xfrm>
              <a:off x="2365512" y="3447263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2</a:t>
              </a:r>
              <a:endParaRPr lang="ru-RU" sz="2000" dirty="0">
                <a:latin typeface="Calibri" pitchFamily="34" charset="0"/>
              </a:endParaRPr>
            </a:p>
          </p:txBody>
        </p:sp>
      </p:grpSp>
      <p:sp>
        <p:nvSpPr>
          <p:cNvPr id="31" name="Freeform 30"/>
          <p:cNvSpPr/>
          <p:nvPr/>
        </p:nvSpPr>
        <p:spPr>
          <a:xfrm>
            <a:off x="9583387" y="2885704"/>
            <a:ext cx="485737" cy="534390"/>
          </a:xfrm>
          <a:custGeom>
            <a:avLst/>
            <a:gdLst>
              <a:gd name="connsiteX0" fmla="*/ 451262 w 485737"/>
              <a:gd name="connsiteY0" fmla="*/ 0 h 534390"/>
              <a:gd name="connsiteX1" fmla="*/ 439387 w 485737"/>
              <a:gd name="connsiteY1" fmla="*/ 320634 h 534390"/>
              <a:gd name="connsiteX2" fmla="*/ 0 w 485737"/>
              <a:gd name="connsiteY2" fmla="*/ 534390 h 53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5737" h="534390">
                <a:moveTo>
                  <a:pt x="451262" y="0"/>
                </a:moveTo>
                <a:cubicBezTo>
                  <a:pt x="482929" y="115784"/>
                  <a:pt x="514597" y="231569"/>
                  <a:pt x="439387" y="320634"/>
                </a:cubicBezTo>
                <a:cubicBezTo>
                  <a:pt x="364177" y="409699"/>
                  <a:pt x="182088" y="472044"/>
                  <a:pt x="0" y="534390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Freeform 31"/>
          <p:cNvSpPr/>
          <p:nvPr/>
        </p:nvSpPr>
        <p:spPr>
          <a:xfrm>
            <a:off x="9524010" y="2850078"/>
            <a:ext cx="1840351" cy="2081136"/>
          </a:xfrm>
          <a:custGeom>
            <a:avLst/>
            <a:gdLst>
              <a:gd name="connsiteX0" fmla="*/ 1116281 w 1840351"/>
              <a:gd name="connsiteY0" fmla="*/ 0 h 2081136"/>
              <a:gd name="connsiteX1" fmla="*/ 1698172 w 1840351"/>
              <a:gd name="connsiteY1" fmla="*/ 581891 h 2081136"/>
              <a:gd name="connsiteX2" fmla="*/ 1793174 w 1840351"/>
              <a:gd name="connsiteY2" fmla="*/ 1603169 h 2081136"/>
              <a:gd name="connsiteX3" fmla="*/ 1068780 w 1840351"/>
              <a:gd name="connsiteY3" fmla="*/ 2042556 h 2081136"/>
              <a:gd name="connsiteX4" fmla="*/ 0 w 1840351"/>
              <a:gd name="connsiteY4" fmla="*/ 2030680 h 20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0351" h="2081136">
                <a:moveTo>
                  <a:pt x="1116281" y="0"/>
                </a:moveTo>
                <a:cubicBezTo>
                  <a:pt x="1350819" y="157348"/>
                  <a:pt x="1585357" y="314696"/>
                  <a:pt x="1698172" y="581891"/>
                </a:cubicBezTo>
                <a:cubicBezTo>
                  <a:pt x="1810987" y="849086"/>
                  <a:pt x="1898073" y="1359725"/>
                  <a:pt x="1793174" y="1603169"/>
                </a:cubicBezTo>
                <a:cubicBezTo>
                  <a:pt x="1688275" y="1846613"/>
                  <a:pt x="1367642" y="1971304"/>
                  <a:pt x="1068780" y="2042556"/>
                </a:cubicBezTo>
                <a:cubicBezTo>
                  <a:pt x="769918" y="2113808"/>
                  <a:pt x="384959" y="2072244"/>
                  <a:pt x="0" y="2030680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Freeform 40"/>
          <p:cNvSpPr/>
          <p:nvPr/>
        </p:nvSpPr>
        <p:spPr>
          <a:xfrm>
            <a:off x="9547761" y="3574473"/>
            <a:ext cx="517009" cy="558140"/>
          </a:xfrm>
          <a:custGeom>
            <a:avLst/>
            <a:gdLst>
              <a:gd name="connsiteX0" fmla="*/ 463138 w 517009"/>
              <a:gd name="connsiteY0" fmla="*/ 0 h 558140"/>
              <a:gd name="connsiteX1" fmla="*/ 475013 w 517009"/>
              <a:gd name="connsiteY1" fmla="*/ 308758 h 558140"/>
              <a:gd name="connsiteX2" fmla="*/ 0 w 517009"/>
              <a:gd name="connsiteY2" fmla="*/ 558140 h 5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7009" h="558140">
                <a:moveTo>
                  <a:pt x="463138" y="0"/>
                </a:moveTo>
                <a:cubicBezTo>
                  <a:pt x="507670" y="107867"/>
                  <a:pt x="552203" y="215735"/>
                  <a:pt x="475013" y="308758"/>
                </a:cubicBezTo>
                <a:cubicBezTo>
                  <a:pt x="397823" y="401781"/>
                  <a:pt x="198911" y="479960"/>
                  <a:pt x="0" y="558140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Freeform 41"/>
          <p:cNvSpPr/>
          <p:nvPr/>
        </p:nvSpPr>
        <p:spPr>
          <a:xfrm>
            <a:off x="9571512" y="3550722"/>
            <a:ext cx="1610706" cy="1852551"/>
          </a:xfrm>
          <a:custGeom>
            <a:avLst/>
            <a:gdLst>
              <a:gd name="connsiteX0" fmla="*/ 1009403 w 1560354"/>
              <a:gd name="connsiteY0" fmla="*/ 0 h 1662546"/>
              <a:gd name="connsiteX1" fmla="*/ 1496291 w 1560354"/>
              <a:gd name="connsiteY1" fmla="*/ 427512 h 1662546"/>
              <a:gd name="connsiteX2" fmla="*/ 1389413 w 1560354"/>
              <a:gd name="connsiteY2" fmla="*/ 1116281 h 1662546"/>
              <a:gd name="connsiteX3" fmla="*/ 0 w 1560354"/>
              <a:gd name="connsiteY3" fmla="*/ 1662546 h 1662546"/>
              <a:gd name="connsiteX0" fmla="*/ 1056904 w 1610706"/>
              <a:gd name="connsiteY0" fmla="*/ 0 h 1852551"/>
              <a:gd name="connsiteX1" fmla="*/ 1543792 w 1610706"/>
              <a:gd name="connsiteY1" fmla="*/ 427512 h 1852551"/>
              <a:gd name="connsiteX2" fmla="*/ 1436914 w 1610706"/>
              <a:gd name="connsiteY2" fmla="*/ 1116281 h 1852551"/>
              <a:gd name="connsiteX3" fmla="*/ 0 w 1610706"/>
              <a:gd name="connsiteY3" fmla="*/ 1852551 h 1852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0706" h="1852551">
                <a:moveTo>
                  <a:pt x="1056904" y="0"/>
                </a:moveTo>
                <a:cubicBezTo>
                  <a:pt x="1268680" y="120732"/>
                  <a:pt x="1480457" y="241465"/>
                  <a:pt x="1543792" y="427512"/>
                </a:cubicBezTo>
                <a:cubicBezTo>
                  <a:pt x="1607127" y="613559"/>
                  <a:pt x="1694213" y="878775"/>
                  <a:pt x="1436914" y="1116281"/>
                </a:cubicBezTo>
                <a:cubicBezTo>
                  <a:pt x="1179615" y="1353788"/>
                  <a:pt x="570015" y="1682338"/>
                  <a:pt x="0" y="1852551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Freeform 42"/>
          <p:cNvSpPr/>
          <p:nvPr/>
        </p:nvSpPr>
        <p:spPr>
          <a:xfrm>
            <a:off x="9547761" y="4322618"/>
            <a:ext cx="507703" cy="464280"/>
          </a:xfrm>
          <a:custGeom>
            <a:avLst/>
            <a:gdLst>
              <a:gd name="connsiteX0" fmla="*/ 463138 w 507703"/>
              <a:gd name="connsiteY0" fmla="*/ 0 h 464280"/>
              <a:gd name="connsiteX1" fmla="*/ 463138 w 507703"/>
              <a:gd name="connsiteY1" fmla="*/ 391886 h 464280"/>
              <a:gd name="connsiteX2" fmla="*/ 0 w 507703"/>
              <a:gd name="connsiteY2" fmla="*/ 463138 h 464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7703" h="464280">
                <a:moveTo>
                  <a:pt x="463138" y="0"/>
                </a:moveTo>
                <a:cubicBezTo>
                  <a:pt x="501733" y="157348"/>
                  <a:pt x="540328" y="314696"/>
                  <a:pt x="463138" y="391886"/>
                </a:cubicBezTo>
                <a:cubicBezTo>
                  <a:pt x="385948" y="469076"/>
                  <a:pt x="192974" y="466107"/>
                  <a:pt x="0" y="463138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Freeform 43"/>
          <p:cNvSpPr/>
          <p:nvPr/>
        </p:nvSpPr>
        <p:spPr>
          <a:xfrm>
            <a:off x="9535886" y="4310743"/>
            <a:ext cx="1274672" cy="1092530"/>
          </a:xfrm>
          <a:custGeom>
            <a:avLst/>
            <a:gdLst>
              <a:gd name="connsiteX0" fmla="*/ 1092530 w 1274672"/>
              <a:gd name="connsiteY0" fmla="*/ 0 h 1092530"/>
              <a:gd name="connsiteX1" fmla="*/ 1187532 w 1274672"/>
              <a:gd name="connsiteY1" fmla="*/ 320634 h 1092530"/>
              <a:gd name="connsiteX2" fmla="*/ 0 w 1274672"/>
              <a:gd name="connsiteY2" fmla="*/ 1092530 h 1092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4672" h="1092530">
                <a:moveTo>
                  <a:pt x="1092530" y="0"/>
                </a:moveTo>
                <a:cubicBezTo>
                  <a:pt x="1231075" y="69273"/>
                  <a:pt x="1369620" y="138546"/>
                  <a:pt x="1187532" y="320634"/>
                </a:cubicBezTo>
                <a:cubicBezTo>
                  <a:pt x="1005444" y="502722"/>
                  <a:pt x="502722" y="797626"/>
                  <a:pt x="0" y="1092530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Freeform 44"/>
          <p:cNvSpPr/>
          <p:nvPr/>
        </p:nvSpPr>
        <p:spPr>
          <a:xfrm>
            <a:off x="8995216" y="2702834"/>
            <a:ext cx="1003809" cy="3243514"/>
          </a:xfrm>
          <a:custGeom>
            <a:avLst/>
            <a:gdLst>
              <a:gd name="connsiteX0" fmla="*/ 451262 w 2076440"/>
              <a:gd name="connsiteY0" fmla="*/ 2722422 h 2722422"/>
              <a:gd name="connsiteX1" fmla="*/ 1876301 w 2076440"/>
              <a:gd name="connsiteY1" fmla="*/ 2176157 h 2722422"/>
              <a:gd name="connsiteX2" fmla="*/ 1864426 w 2076440"/>
              <a:gd name="connsiteY2" fmla="*/ 287981 h 2722422"/>
              <a:gd name="connsiteX3" fmla="*/ 0 w 2076440"/>
              <a:gd name="connsiteY3" fmla="*/ 38599 h 2722422"/>
              <a:gd name="connsiteX0" fmla="*/ 1171455 w 2592512"/>
              <a:gd name="connsiteY0" fmla="*/ 2770954 h 3260620"/>
              <a:gd name="connsiteX1" fmla="*/ 19548 w 2592512"/>
              <a:gd name="connsiteY1" fmla="*/ 3150964 h 3260620"/>
              <a:gd name="connsiteX2" fmla="*/ 2584619 w 2592512"/>
              <a:gd name="connsiteY2" fmla="*/ 336513 h 3260620"/>
              <a:gd name="connsiteX3" fmla="*/ 720193 w 2592512"/>
              <a:gd name="connsiteY3" fmla="*/ 87131 h 3260620"/>
              <a:gd name="connsiteX0" fmla="*/ 1239628 w 1373671"/>
              <a:gd name="connsiteY0" fmla="*/ 2696596 h 3167147"/>
              <a:gd name="connsiteX1" fmla="*/ 87721 w 1373671"/>
              <a:gd name="connsiteY1" fmla="*/ 3076606 h 3167147"/>
              <a:gd name="connsiteX2" fmla="*/ 158973 w 1373671"/>
              <a:gd name="connsiteY2" fmla="*/ 570914 h 3167147"/>
              <a:gd name="connsiteX3" fmla="*/ 788366 w 1373671"/>
              <a:gd name="connsiteY3" fmla="*/ 12773 h 3167147"/>
              <a:gd name="connsiteX0" fmla="*/ 1214629 w 1347802"/>
              <a:gd name="connsiteY0" fmla="*/ 2714146 h 3193442"/>
              <a:gd name="connsiteX1" fmla="*/ 62722 w 1347802"/>
              <a:gd name="connsiteY1" fmla="*/ 3094156 h 3193442"/>
              <a:gd name="connsiteX2" fmla="*/ 217101 w 1347802"/>
              <a:gd name="connsiteY2" fmla="*/ 445960 h 3193442"/>
              <a:gd name="connsiteX3" fmla="*/ 763367 w 1347802"/>
              <a:gd name="connsiteY3" fmla="*/ 30323 h 3193442"/>
              <a:gd name="connsiteX0" fmla="*/ 1214629 w 1347802"/>
              <a:gd name="connsiteY0" fmla="*/ 2688250 h 3167546"/>
              <a:gd name="connsiteX1" fmla="*/ 62722 w 1347802"/>
              <a:gd name="connsiteY1" fmla="*/ 3068260 h 3167546"/>
              <a:gd name="connsiteX2" fmla="*/ 217101 w 1347802"/>
              <a:gd name="connsiteY2" fmla="*/ 420064 h 3167546"/>
              <a:gd name="connsiteX3" fmla="*/ 763367 w 1347802"/>
              <a:gd name="connsiteY3" fmla="*/ 4427 h 3167546"/>
              <a:gd name="connsiteX0" fmla="*/ 1103920 w 1247248"/>
              <a:gd name="connsiteY0" fmla="*/ 2683823 h 2923711"/>
              <a:gd name="connsiteX1" fmla="*/ 94516 w 1247248"/>
              <a:gd name="connsiteY1" fmla="*/ 2790701 h 2923711"/>
              <a:gd name="connsiteX2" fmla="*/ 106392 w 1247248"/>
              <a:gd name="connsiteY2" fmla="*/ 415637 h 2923711"/>
              <a:gd name="connsiteX3" fmla="*/ 652658 w 1247248"/>
              <a:gd name="connsiteY3" fmla="*/ 0 h 2923711"/>
              <a:gd name="connsiteX0" fmla="*/ 1088357 w 1233528"/>
              <a:gd name="connsiteY0" fmla="*/ 2683823 h 2705521"/>
              <a:gd name="connsiteX1" fmla="*/ 102704 w 1233528"/>
              <a:gd name="connsiteY1" fmla="*/ 2493818 h 2705521"/>
              <a:gd name="connsiteX2" fmla="*/ 90829 w 1233528"/>
              <a:gd name="connsiteY2" fmla="*/ 415637 h 2705521"/>
              <a:gd name="connsiteX3" fmla="*/ 637095 w 1233528"/>
              <a:gd name="connsiteY3" fmla="*/ 0 h 2705521"/>
              <a:gd name="connsiteX0" fmla="*/ 1004696 w 1174990"/>
              <a:gd name="connsiteY0" fmla="*/ 2690941 h 3257201"/>
              <a:gd name="connsiteX1" fmla="*/ 292175 w 1174990"/>
              <a:gd name="connsiteY1" fmla="*/ 3165954 h 3257201"/>
              <a:gd name="connsiteX2" fmla="*/ 7168 w 1174990"/>
              <a:gd name="connsiteY2" fmla="*/ 422755 h 3257201"/>
              <a:gd name="connsiteX3" fmla="*/ 553434 w 1174990"/>
              <a:gd name="connsiteY3" fmla="*/ 7118 h 3257201"/>
              <a:gd name="connsiteX0" fmla="*/ 1004696 w 1004696"/>
              <a:gd name="connsiteY0" fmla="*/ 2690941 h 3312365"/>
              <a:gd name="connsiteX1" fmla="*/ 292175 w 1004696"/>
              <a:gd name="connsiteY1" fmla="*/ 3165954 h 3312365"/>
              <a:gd name="connsiteX2" fmla="*/ 7168 w 1004696"/>
              <a:gd name="connsiteY2" fmla="*/ 422755 h 3312365"/>
              <a:gd name="connsiteX3" fmla="*/ 553434 w 1004696"/>
              <a:gd name="connsiteY3" fmla="*/ 7118 h 3312365"/>
              <a:gd name="connsiteX0" fmla="*/ 1003809 w 1003809"/>
              <a:gd name="connsiteY0" fmla="*/ 2688563 h 3243514"/>
              <a:gd name="connsiteX1" fmla="*/ 303164 w 1003809"/>
              <a:gd name="connsiteY1" fmla="*/ 3080448 h 3243514"/>
              <a:gd name="connsiteX2" fmla="*/ 6281 w 1003809"/>
              <a:gd name="connsiteY2" fmla="*/ 420377 h 3243514"/>
              <a:gd name="connsiteX3" fmla="*/ 552547 w 1003809"/>
              <a:gd name="connsiteY3" fmla="*/ 4740 h 324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809" h="3243514">
                <a:moveTo>
                  <a:pt x="1003809" y="2688563"/>
                </a:moveTo>
                <a:cubicBezTo>
                  <a:pt x="862295" y="3117064"/>
                  <a:pt x="469419" y="3458479"/>
                  <a:pt x="303164" y="3080448"/>
                </a:cubicBezTo>
                <a:cubicBezTo>
                  <a:pt x="136909" y="2702417"/>
                  <a:pt x="-35283" y="932995"/>
                  <a:pt x="6281" y="420377"/>
                </a:cubicBezTo>
                <a:cubicBezTo>
                  <a:pt x="47845" y="-92241"/>
                  <a:pt x="212121" y="10677"/>
                  <a:pt x="552547" y="4740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Freeform 45"/>
          <p:cNvSpPr/>
          <p:nvPr/>
        </p:nvSpPr>
        <p:spPr>
          <a:xfrm>
            <a:off x="9065753" y="4087151"/>
            <a:ext cx="1574538" cy="1927464"/>
          </a:xfrm>
          <a:custGeom>
            <a:avLst/>
            <a:gdLst>
              <a:gd name="connsiteX0" fmla="*/ 1574538 w 1574538"/>
              <a:gd name="connsiteY0" fmla="*/ 1304246 h 1927464"/>
              <a:gd name="connsiteX1" fmla="*/ 921395 w 1574538"/>
              <a:gd name="connsiteY1" fmla="*/ 1791135 h 1927464"/>
              <a:gd name="connsiteX2" fmla="*/ 90122 w 1574538"/>
              <a:gd name="connsiteY2" fmla="*/ 1791135 h 1927464"/>
              <a:gd name="connsiteX3" fmla="*/ 54496 w 1574538"/>
              <a:gd name="connsiteY3" fmla="*/ 223592 h 1927464"/>
              <a:gd name="connsiteX4" fmla="*/ 375130 w 1574538"/>
              <a:gd name="connsiteY4" fmla="*/ 45462 h 1927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4538" h="1927464">
                <a:moveTo>
                  <a:pt x="1574538" y="1304246"/>
                </a:moveTo>
                <a:cubicBezTo>
                  <a:pt x="1371668" y="1507116"/>
                  <a:pt x="1168798" y="1709987"/>
                  <a:pt x="921395" y="1791135"/>
                </a:cubicBezTo>
                <a:cubicBezTo>
                  <a:pt x="673992" y="1872283"/>
                  <a:pt x="234605" y="2052392"/>
                  <a:pt x="90122" y="1791135"/>
                </a:cubicBezTo>
                <a:cubicBezTo>
                  <a:pt x="-54361" y="1529878"/>
                  <a:pt x="6995" y="514537"/>
                  <a:pt x="54496" y="223592"/>
                </a:cubicBezTo>
                <a:cubicBezTo>
                  <a:pt x="101997" y="-67354"/>
                  <a:pt x="238563" y="-10946"/>
                  <a:pt x="375130" y="45462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Freeform 46"/>
          <p:cNvSpPr/>
          <p:nvPr/>
        </p:nvSpPr>
        <p:spPr>
          <a:xfrm>
            <a:off x="9076298" y="4868882"/>
            <a:ext cx="2240886" cy="1232868"/>
          </a:xfrm>
          <a:custGeom>
            <a:avLst/>
            <a:gdLst>
              <a:gd name="connsiteX0" fmla="*/ 2262176 w 2357457"/>
              <a:gd name="connsiteY0" fmla="*/ 475013 h 1299870"/>
              <a:gd name="connsiteX1" fmla="*/ 2202800 w 2357457"/>
              <a:gd name="connsiteY1" fmla="*/ 475013 h 1299870"/>
              <a:gd name="connsiteX2" fmla="*/ 813387 w 2357457"/>
              <a:gd name="connsiteY2" fmla="*/ 1211283 h 1299870"/>
              <a:gd name="connsiteX3" fmla="*/ 17740 w 2357457"/>
              <a:gd name="connsiteY3" fmla="*/ 1151907 h 1299870"/>
              <a:gd name="connsiteX4" fmla="*/ 338374 w 2357457"/>
              <a:gd name="connsiteY4" fmla="*/ 0 h 1299870"/>
              <a:gd name="connsiteX0" fmla="*/ 2262176 w 2310125"/>
              <a:gd name="connsiteY0" fmla="*/ 475013 h 1285525"/>
              <a:gd name="connsiteX1" fmla="*/ 2084047 w 2310125"/>
              <a:gd name="connsiteY1" fmla="*/ 700644 h 1285525"/>
              <a:gd name="connsiteX2" fmla="*/ 813387 w 2310125"/>
              <a:gd name="connsiteY2" fmla="*/ 1211283 h 1285525"/>
              <a:gd name="connsiteX3" fmla="*/ 17740 w 2310125"/>
              <a:gd name="connsiteY3" fmla="*/ 1151907 h 1285525"/>
              <a:gd name="connsiteX4" fmla="*/ 338374 w 2310125"/>
              <a:gd name="connsiteY4" fmla="*/ 0 h 1285525"/>
              <a:gd name="connsiteX0" fmla="*/ 2262176 w 2307114"/>
              <a:gd name="connsiteY0" fmla="*/ 475013 h 1275575"/>
              <a:gd name="connsiteX1" fmla="*/ 2072172 w 2307114"/>
              <a:gd name="connsiteY1" fmla="*/ 866898 h 1275575"/>
              <a:gd name="connsiteX2" fmla="*/ 813387 w 2307114"/>
              <a:gd name="connsiteY2" fmla="*/ 1211283 h 1275575"/>
              <a:gd name="connsiteX3" fmla="*/ 17740 w 2307114"/>
              <a:gd name="connsiteY3" fmla="*/ 1151907 h 1275575"/>
              <a:gd name="connsiteX4" fmla="*/ 338374 w 2307114"/>
              <a:gd name="connsiteY4" fmla="*/ 0 h 1275575"/>
              <a:gd name="connsiteX0" fmla="*/ 2262176 w 2262176"/>
              <a:gd name="connsiteY0" fmla="*/ 475013 h 1275575"/>
              <a:gd name="connsiteX1" fmla="*/ 2072172 w 2262176"/>
              <a:gd name="connsiteY1" fmla="*/ 866898 h 1275575"/>
              <a:gd name="connsiteX2" fmla="*/ 813387 w 2262176"/>
              <a:gd name="connsiteY2" fmla="*/ 1211283 h 1275575"/>
              <a:gd name="connsiteX3" fmla="*/ 17740 w 2262176"/>
              <a:gd name="connsiteY3" fmla="*/ 1151907 h 1275575"/>
              <a:gd name="connsiteX4" fmla="*/ 338374 w 2262176"/>
              <a:gd name="connsiteY4" fmla="*/ 0 h 1275575"/>
              <a:gd name="connsiteX0" fmla="*/ 2262176 w 2262176"/>
              <a:gd name="connsiteY0" fmla="*/ 475013 h 1275575"/>
              <a:gd name="connsiteX1" fmla="*/ 813387 w 2262176"/>
              <a:gd name="connsiteY1" fmla="*/ 1211283 h 1275575"/>
              <a:gd name="connsiteX2" fmla="*/ 17740 w 2262176"/>
              <a:gd name="connsiteY2" fmla="*/ 1151907 h 1275575"/>
              <a:gd name="connsiteX3" fmla="*/ 338374 w 2262176"/>
              <a:gd name="connsiteY3" fmla="*/ 0 h 1275575"/>
              <a:gd name="connsiteX0" fmla="*/ 2292664 w 2292664"/>
              <a:gd name="connsiteY0" fmla="*/ 475013 h 1244270"/>
              <a:gd name="connsiteX1" fmla="*/ 1342639 w 2292664"/>
              <a:gd name="connsiteY1" fmla="*/ 1140031 h 1244270"/>
              <a:gd name="connsiteX2" fmla="*/ 48228 w 2292664"/>
              <a:gd name="connsiteY2" fmla="*/ 1151907 h 1244270"/>
              <a:gd name="connsiteX3" fmla="*/ 368862 w 2292664"/>
              <a:gd name="connsiteY3" fmla="*/ 0 h 1244270"/>
              <a:gd name="connsiteX0" fmla="*/ 2292664 w 2292664"/>
              <a:gd name="connsiteY0" fmla="*/ 475013 h 1258942"/>
              <a:gd name="connsiteX1" fmla="*/ 1342639 w 2292664"/>
              <a:gd name="connsiteY1" fmla="*/ 1140031 h 1258942"/>
              <a:gd name="connsiteX2" fmla="*/ 48228 w 2292664"/>
              <a:gd name="connsiteY2" fmla="*/ 1151907 h 1258942"/>
              <a:gd name="connsiteX3" fmla="*/ 368862 w 2292664"/>
              <a:gd name="connsiteY3" fmla="*/ 0 h 1258942"/>
              <a:gd name="connsiteX0" fmla="*/ 2292664 w 2292664"/>
              <a:gd name="connsiteY0" fmla="*/ 475013 h 1258942"/>
              <a:gd name="connsiteX1" fmla="*/ 1342639 w 2292664"/>
              <a:gd name="connsiteY1" fmla="*/ 1140031 h 1258942"/>
              <a:gd name="connsiteX2" fmla="*/ 48228 w 2292664"/>
              <a:gd name="connsiteY2" fmla="*/ 1151907 h 1258942"/>
              <a:gd name="connsiteX3" fmla="*/ 368862 w 2292664"/>
              <a:gd name="connsiteY3" fmla="*/ 0 h 1258942"/>
              <a:gd name="connsiteX0" fmla="*/ 2240886 w 2240886"/>
              <a:gd name="connsiteY0" fmla="*/ 475013 h 1232868"/>
              <a:gd name="connsiteX1" fmla="*/ 1290861 w 2240886"/>
              <a:gd name="connsiteY1" fmla="*/ 1140031 h 1232868"/>
              <a:gd name="connsiteX2" fmla="*/ 55827 w 2240886"/>
              <a:gd name="connsiteY2" fmla="*/ 1104406 h 1232868"/>
              <a:gd name="connsiteX3" fmla="*/ 317084 w 2240886"/>
              <a:gd name="connsiteY3" fmla="*/ 0 h 1232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0886" h="1232868">
                <a:moveTo>
                  <a:pt x="2240886" y="475013"/>
                </a:moveTo>
                <a:cubicBezTo>
                  <a:pt x="2105309" y="711530"/>
                  <a:pt x="1655038" y="1035132"/>
                  <a:pt x="1290861" y="1140031"/>
                </a:cubicBezTo>
                <a:cubicBezTo>
                  <a:pt x="926684" y="1244930"/>
                  <a:pt x="218123" y="1294411"/>
                  <a:pt x="55827" y="1104406"/>
                </a:cubicBezTo>
                <a:cubicBezTo>
                  <a:pt x="-106469" y="914401"/>
                  <a:pt x="117182" y="475013"/>
                  <a:pt x="317084" y="0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9" name="Rectangle 138"/>
          <p:cNvSpPr/>
          <p:nvPr/>
        </p:nvSpPr>
        <p:spPr>
          <a:xfrm>
            <a:off x="5921108" y="1600201"/>
            <a:ext cx="5791515" cy="4781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99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smtClean="0"/>
              <a:t>Список смежности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25780" indent="-457200"/>
            <a:r>
              <a:rPr lang="ru-RU" dirty="0" smtClean="0"/>
              <a:t>Списком </a:t>
            </a:r>
            <a:r>
              <a:rPr lang="ru-RU" dirty="0" smtClean="0"/>
              <a:t>смежности вершины </a:t>
            </a:r>
            <a:r>
              <a:rPr lang="en-US" dirty="0" smtClean="0"/>
              <a:t>v</a:t>
            </a:r>
            <a:r>
              <a:rPr lang="ru-RU" dirty="0" smtClean="0"/>
              <a:t> </a:t>
            </a:r>
            <a:r>
              <a:rPr lang="ru-RU" dirty="0" smtClean="0"/>
              <a:t>называется список </a:t>
            </a:r>
            <a:r>
              <a:rPr lang="ru-RU" dirty="0"/>
              <a:t>всех таких вершин </a:t>
            </a:r>
            <a:r>
              <a:rPr lang="en-US" dirty="0" smtClean="0"/>
              <a:t>w</a:t>
            </a:r>
            <a:r>
              <a:rPr lang="ru-RU" dirty="0" smtClean="0"/>
              <a:t>, </a:t>
            </a:r>
            <a:r>
              <a:rPr lang="ru-RU" dirty="0" smtClean="0"/>
              <a:t>что в графе есть дуга </a:t>
            </a:r>
            <a:r>
              <a:rPr lang="en-US" dirty="0" smtClean="0"/>
              <a:t>(v, w)</a:t>
            </a:r>
            <a:endParaRPr lang="ru-RU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23" name="Group 22"/>
          <p:cNvGrpSpPr/>
          <p:nvPr/>
        </p:nvGrpSpPr>
        <p:grpSpPr>
          <a:xfrm>
            <a:off x="2015197" y="3578010"/>
            <a:ext cx="2571751" cy="2309415"/>
            <a:chOff x="7381875" y="2671763"/>
            <a:chExt cx="2571751" cy="2309415"/>
          </a:xfrm>
        </p:grpSpPr>
        <p:sp>
          <p:nvSpPr>
            <p:cNvPr id="4" name="Овал 3"/>
            <p:cNvSpPr/>
            <p:nvPr/>
          </p:nvSpPr>
          <p:spPr>
            <a:xfrm>
              <a:off x="7381875" y="3268488"/>
              <a:ext cx="357188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8524875" y="3777606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8453439" y="2671764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9596439" y="3243264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7381876" y="326848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1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9596439" y="3243263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3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8453439" y="2671763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2</a:t>
              </a:r>
              <a:endParaRPr lang="ru-RU" sz="2000">
                <a:latin typeface="Calibri" pitchFamily="34" charset="0"/>
              </a:endParaRPr>
            </a:p>
          </p:txBody>
        </p:sp>
        <p:cxnSp>
          <p:nvCxnSpPr>
            <p:cNvPr id="11" name="Shape 10"/>
            <p:cNvCxnSpPr>
              <a:stCxn id="8" idx="0"/>
              <a:endCxn id="10" idx="1"/>
            </p:cNvCxnSpPr>
            <p:nvPr/>
          </p:nvCxnSpPr>
          <p:spPr>
            <a:xfrm rot="5400000" flipH="1" flipV="1">
              <a:off x="7797888" y="2612938"/>
              <a:ext cx="396700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hape 11"/>
            <p:cNvCxnSpPr>
              <a:stCxn id="9" idx="2"/>
              <a:endCxn id="17" idx="3"/>
            </p:cNvCxnSpPr>
            <p:nvPr/>
          </p:nvCxnSpPr>
          <p:spPr>
            <a:xfrm rot="5400000">
              <a:off x="9150675" y="3346128"/>
              <a:ext cx="305742" cy="900113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hape 24"/>
            <p:cNvCxnSpPr>
              <a:stCxn id="10" idx="2"/>
              <a:endCxn id="17" idx="0"/>
            </p:cNvCxnSpPr>
            <p:nvPr/>
          </p:nvCxnSpPr>
          <p:spPr>
            <a:xfrm rot="16200000" flipH="1">
              <a:off x="8314856" y="3367558"/>
              <a:ext cx="677217" cy="85725"/>
            </a:xfrm>
            <a:prstGeom prst="curved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hape 13"/>
            <p:cNvCxnSpPr>
              <a:stCxn id="17" idx="0"/>
              <a:endCxn id="9" idx="1"/>
            </p:cNvCxnSpPr>
            <p:nvPr/>
          </p:nvCxnSpPr>
          <p:spPr>
            <a:xfrm rot="5400000" flipH="1" flipV="1">
              <a:off x="8993512" y="3146103"/>
              <a:ext cx="305742" cy="900112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4"/>
            <p:cNvCxnSpPr>
              <a:stCxn id="5" idx="3"/>
              <a:endCxn id="8" idx="2"/>
            </p:cNvCxnSpPr>
            <p:nvPr/>
          </p:nvCxnSpPr>
          <p:spPr>
            <a:xfrm rot="5400000" flipH="1">
              <a:off x="7851139" y="3356439"/>
              <a:ext cx="413946" cy="1038145"/>
            </a:xfrm>
            <a:prstGeom prst="curvedConnector3">
              <a:avLst>
                <a:gd name="adj1" fmla="val -30566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hape 15"/>
            <p:cNvCxnSpPr>
              <a:stCxn id="6" idx="6"/>
              <a:endCxn id="9" idx="0"/>
            </p:cNvCxnSpPr>
            <p:nvPr/>
          </p:nvCxnSpPr>
          <p:spPr>
            <a:xfrm>
              <a:off x="8810626" y="2849563"/>
              <a:ext cx="942975" cy="3937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>
              <a:spLocks noChangeArrowheads="1"/>
            </p:cNvSpPr>
            <p:nvPr/>
          </p:nvSpPr>
          <p:spPr bwMode="auto">
            <a:xfrm>
              <a:off x="8539164" y="3749030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ru-RU" sz="2000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8" name="Овал 17"/>
            <p:cNvSpPr/>
            <p:nvPr/>
          </p:nvSpPr>
          <p:spPr>
            <a:xfrm>
              <a:off x="8524875" y="458112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9" name="TextBox 18"/>
            <p:cNvSpPr txBox="1">
              <a:spLocks noChangeArrowheads="1"/>
            </p:cNvSpPr>
            <p:nvPr/>
          </p:nvSpPr>
          <p:spPr bwMode="auto">
            <a:xfrm>
              <a:off x="8524876" y="458112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ru-RU" sz="2000" dirty="0">
                  <a:latin typeface="Calibri" pitchFamily="34" charset="0"/>
                </a:rPr>
                <a:t>4</a:t>
              </a:r>
            </a:p>
          </p:txBody>
        </p:sp>
        <p:cxnSp>
          <p:nvCxnSpPr>
            <p:cNvPr id="20" name="Shape 19"/>
            <p:cNvCxnSpPr>
              <a:stCxn id="4" idx="3"/>
              <a:endCxn id="18" idx="2"/>
            </p:cNvCxnSpPr>
            <p:nvPr/>
          </p:nvCxnSpPr>
          <p:spPr>
            <a:xfrm rot="16200000" flipH="1">
              <a:off x="7386351" y="3621199"/>
              <a:ext cx="1186356" cy="1090691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hape 20"/>
            <p:cNvCxnSpPr>
              <a:stCxn id="17" idx="2"/>
              <a:endCxn id="18" idx="0"/>
            </p:cNvCxnSpPr>
            <p:nvPr/>
          </p:nvCxnSpPr>
          <p:spPr>
            <a:xfrm rot="16200000" flipH="1">
              <a:off x="8483874" y="4361533"/>
              <a:ext cx="432049" cy="7142"/>
            </a:xfrm>
            <a:prstGeom prst="curvedConnector3">
              <a:avLst>
                <a:gd name="adj1" fmla="val 50000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hape 21"/>
            <p:cNvCxnSpPr>
              <a:endCxn id="18" idx="6"/>
            </p:cNvCxnSpPr>
            <p:nvPr/>
          </p:nvCxnSpPr>
          <p:spPr>
            <a:xfrm rot="5400000">
              <a:off x="8788129" y="3769248"/>
              <a:ext cx="1084409" cy="89654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460522" y="2452826"/>
            <a:ext cx="2299464" cy="3264937"/>
            <a:chOff x="2238374" y="2466377"/>
            <a:chExt cx="4793730" cy="4444052"/>
          </a:xfrm>
        </p:grpSpPr>
        <p:sp>
          <p:nvSpPr>
            <p:cNvPr id="33" name="Прямоугольник 32"/>
            <p:cNvSpPr/>
            <p:nvPr/>
          </p:nvSpPr>
          <p:spPr>
            <a:xfrm>
              <a:off x="3381376" y="6025976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4667251" y="6025976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5" name="Прямоугольник 34"/>
            <p:cNvSpPr/>
            <p:nvPr/>
          </p:nvSpPr>
          <p:spPr>
            <a:xfrm>
              <a:off x="5953125" y="6025976"/>
              <a:ext cx="1078979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36" name="Прямая соединительная линия 35"/>
            <p:cNvCxnSpPr/>
            <p:nvPr/>
          </p:nvCxnSpPr>
          <p:spPr>
            <a:xfrm rot="5400000">
              <a:off x="3810794" y="6310932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/>
            <p:nvPr/>
          </p:nvCxnSpPr>
          <p:spPr>
            <a:xfrm rot="5400000">
              <a:off x="5096669" y="6310932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/>
            <p:nvPr/>
          </p:nvCxnSpPr>
          <p:spPr>
            <a:xfrm rot="5400000">
              <a:off x="6375578" y="6310934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38"/>
            <p:cNvCxnSpPr/>
            <p:nvPr/>
          </p:nvCxnSpPr>
          <p:spPr>
            <a:xfrm>
              <a:off x="4238626" y="6311727"/>
              <a:ext cx="428625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/>
            <p:nvPr/>
          </p:nvCxnSpPr>
          <p:spPr>
            <a:xfrm>
              <a:off x="5524501" y="6311727"/>
              <a:ext cx="428625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Прямоугольник 49"/>
            <p:cNvSpPr/>
            <p:nvPr/>
          </p:nvSpPr>
          <p:spPr>
            <a:xfrm>
              <a:off x="3381376" y="4668663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1" name="Прямоугольник 50"/>
            <p:cNvSpPr/>
            <p:nvPr/>
          </p:nvSpPr>
          <p:spPr>
            <a:xfrm>
              <a:off x="4667252" y="4668663"/>
              <a:ext cx="1070034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53" name="Прямая соединительная линия 52"/>
            <p:cNvCxnSpPr/>
            <p:nvPr/>
          </p:nvCxnSpPr>
          <p:spPr>
            <a:xfrm rot="5400000">
              <a:off x="3810794" y="4953619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/>
            <p:cNvCxnSpPr/>
            <p:nvPr/>
          </p:nvCxnSpPr>
          <p:spPr>
            <a:xfrm rot="5400000">
              <a:off x="5166519" y="4955207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 стрелкой 54"/>
            <p:cNvCxnSpPr>
              <a:endCxn id="50" idx="1"/>
            </p:cNvCxnSpPr>
            <p:nvPr/>
          </p:nvCxnSpPr>
          <p:spPr>
            <a:xfrm>
              <a:off x="2667001" y="4954413"/>
              <a:ext cx="71437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Прямая со стрелкой 55"/>
            <p:cNvCxnSpPr/>
            <p:nvPr/>
          </p:nvCxnSpPr>
          <p:spPr>
            <a:xfrm>
              <a:off x="4238626" y="4954413"/>
              <a:ext cx="42862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Прямоугольник 58"/>
            <p:cNvSpPr/>
            <p:nvPr/>
          </p:nvSpPr>
          <p:spPr>
            <a:xfrm>
              <a:off x="3381376" y="3668538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0" name="Прямоугольник 59"/>
            <p:cNvSpPr/>
            <p:nvPr/>
          </p:nvSpPr>
          <p:spPr>
            <a:xfrm>
              <a:off x="4667252" y="3668538"/>
              <a:ext cx="1070034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62" name="Прямая соединительная линия 61"/>
            <p:cNvCxnSpPr/>
            <p:nvPr/>
          </p:nvCxnSpPr>
          <p:spPr>
            <a:xfrm rot="5400000">
              <a:off x="3810794" y="3953494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/>
            <p:cNvCxnSpPr/>
            <p:nvPr/>
          </p:nvCxnSpPr>
          <p:spPr>
            <a:xfrm rot="5400000">
              <a:off x="5166519" y="3955082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 стрелкой 63"/>
            <p:cNvCxnSpPr>
              <a:endCxn id="59" idx="1"/>
            </p:cNvCxnSpPr>
            <p:nvPr/>
          </p:nvCxnSpPr>
          <p:spPr>
            <a:xfrm>
              <a:off x="2667001" y="3954288"/>
              <a:ext cx="71437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Прямая со стрелкой 64"/>
            <p:cNvCxnSpPr/>
            <p:nvPr/>
          </p:nvCxnSpPr>
          <p:spPr>
            <a:xfrm>
              <a:off x="4238626" y="3954288"/>
              <a:ext cx="42862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Прямоугольник 67"/>
            <p:cNvSpPr/>
            <p:nvPr/>
          </p:nvSpPr>
          <p:spPr>
            <a:xfrm>
              <a:off x="3309938" y="2739851"/>
              <a:ext cx="1071562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9" name="Прямоугольник 68"/>
            <p:cNvSpPr/>
            <p:nvPr/>
          </p:nvSpPr>
          <p:spPr>
            <a:xfrm>
              <a:off x="4595813" y="2739851"/>
              <a:ext cx="1118637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70" name="Прямая соединительная линия 69"/>
            <p:cNvCxnSpPr/>
            <p:nvPr/>
          </p:nvCxnSpPr>
          <p:spPr>
            <a:xfrm rot="10800000">
              <a:off x="2240509" y="3454226"/>
              <a:ext cx="785812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/>
            <p:cNvCxnSpPr/>
            <p:nvPr/>
          </p:nvCxnSpPr>
          <p:spPr>
            <a:xfrm rot="5400000">
              <a:off x="3739357" y="3024808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единительная линия 71"/>
            <p:cNvCxnSpPr/>
            <p:nvPr/>
          </p:nvCxnSpPr>
          <p:spPr>
            <a:xfrm rot="5400000">
              <a:off x="5095082" y="3024808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Прямая со стрелкой 72"/>
            <p:cNvCxnSpPr>
              <a:endCxn id="68" idx="1"/>
            </p:cNvCxnSpPr>
            <p:nvPr/>
          </p:nvCxnSpPr>
          <p:spPr>
            <a:xfrm>
              <a:off x="2667000" y="3025602"/>
              <a:ext cx="642938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Прямая со стрелкой 73"/>
            <p:cNvCxnSpPr/>
            <p:nvPr/>
          </p:nvCxnSpPr>
          <p:spPr>
            <a:xfrm>
              <a:off x="4167189" y="3025602"/>
              <a:ext cx="428625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Прямоугольник 75"/>
            <p:cNvSpPr/>
            <p:nvPr/>
          </p:nvSpPr>
          <p:spPr>
            <a:xfrm>
              <a:off x="2238374" y="2513810"/>
              <a:ext cx="785814" cy="43966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80" name="Прямая соединительная линия 79"/>
            <p:cNvCxnSpPr/>
            <p:nvPr/>
          </p:nvCxnSpPr>
          <p:spPr>
            <a:xfrm rot="10800000">
              <a:off x="2238376" y="4311476"/>
              <a:ext cx="785814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единительная линия 80"/>
            <p:cNvCxnSpPr/>
            <p:nvPr/>
          </p:nvCxnSpPr>
          <p:spPr>
            <a:xfrm rot="10800000">
              <a:off x="2240509" y="5168727"/>
              <a:ext cx="785812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Прямая соединительная линия 81"/>
            <p:cNvCxnSpPr/>
            <p:nvPr/>
          </p:nvCxnSpPr>
          <p:spPr>
            <a:xfrm rot="10800000">
              <a:off x="2240509" y="6025976"/>
              <a:ext cx="785812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 стрелкой 90"/>
            <p:cNvCxnSpPr>
              <a:endCxn id="33" idx="1"/>
            </p:cNvCxnSpPr>
            <p:nvPr/>
          </p:nvCxnSpPr>
          <p:spPr>
            <a:xfrm>
              <a:off x="2595563" y="6311727"/>
              <a:ext cx="785812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2287565" y="2466377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1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6053637" y="6030748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4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4779561" y="6030748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3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3446168" y="6030748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1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4779561" y="4684581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5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3446168" y="4684581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4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4779561" y="3684457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5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3446168" y="3684457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3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4779561" y="2755768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4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3446168" y="2755768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2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06" name="TextBox 105"/>
            <p:cNvSpPr txBox="1">
              <a:spLocks noChangeArrowheads="1"/>
            </p:cNvSpPr>
            <p:nvPr/>
          </p:nvSpPr>
          <p:spPr bwMode="auto">
            <a:xfrm>
              <a:off x="2287567" y="6245424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5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2287567" y="5220362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4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2287567" y="4398830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3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287567" y="3577298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2</a:t>
              </a:r>
              <a:endParaRPr lang="ru-RU" sz="2000">
                <a:latin typeface="Calibri" pitchFamily="34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9290355" y="2509105"/>
            <a:ext cx="2299464" cy="3263585"/>
            <a:chOff x="2238374" y="2513810"/>
            <a:chExt cx="4793730" cy="4442212"/>
          </a:xfrm>
        </p:grpSpPr>
        <p:sp>
          <p:nvSpPr>
            <p:cNvPr id="85" name="Прямоугольник 32"/>
            <p:cNvSpPr/>
            <p:nvPr/>
          </p:nvSpPr>
          <p:spPr>
            <a:xfrm>
              <a:off x="3381376" y="6025976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6" name="Прямоугольник 33"/>
            <p:cNvSpPr/>
            <p:nvPr/>
          </p:nvSpPr>
          <p:spPr>
            <a:xfrm>
              <a:off x="4667251" y="6025976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7" name="Прямоугольник 34"/>
            <p:cNvSpPr/>
            <p:nvPr/>
          </p:nvSpPr>
          <p:spPr>
            <a:xfrm>
              <a:off x="5953125" y="6025976"/>
              <a:ext cx="1078979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88" name="Прямая соединительная линия 35"/>
            <p:cNvCxnSpPr/>
            <p:nvPr/>
          </p:nvCxnSpPr>
          <p:spPr>
            <a:xfrm rot="5400000">
              <a:off x="3810794" y="6310932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единительная линия 36"/>
            <p:cNvCxnSpPr/>
            <p:nvPr/>
          </p:nvCxnSpPr>
          <p:spPr>
            <a:xfrm rot="5400000">
              <a:off x="5096669" y="6310932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Прямая соединительная линия 37"/>
            <p:cNvCxnSpPr/>
            <p:nvPr/>
          </p:nvCxnSpPr>
          <p:spPr>
            <a:xfrm rot="5400000">
              <a:off x="6375578" y="6310934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Прямая со стрелкой 38"/>
            <p:cNvCxnSpPr/>
            <p:nvPr/>
          </p:nvCxnSpPr>
          <p:spPr>
            <a:xfrm>
              <a:off x="4238626" y="6311727"/>
              <a:ext cx="428625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Прямая со стрелкой 39"/>
            <p:cNvCxnSpPr/>
            <p:nvPr/>
          </p:nvCxnSpPr>
          <p:spPr>
            <a:xfrm>
              <a:off x="5524501" y="6311727"/>
              <a:ext cx="428625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Прямоугольник 49"/>
            <p:cNvSpPr/>
            <p:nvPr/>
          </p:nvSpPr>
          <p:spPr>
            <a:xfrm>
              <a:off x="3381376" y="4668663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15" name="Прямоугольник 50"/>
            <p:cNvSpPr/>
            <p:nvPr/>
          </p:nvSpPr>
          <p:spPr>
            <a:xfrm>
              <a:off x="4667252" y="4668663"/>
              <a:ext cx="1070034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116" name="Прямая соединительная линия 52"/>
            <p:cNvCxnSpPr/>
            <p:nvPr/>
          </p:nvCxnSpPr>
          <p:spPr>
            <a:xfrm rot="5400000">
              <a:off x="3810794" y="4953619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Прямая соединительная линия 53"/>
            <p:cNvCxnSpPr/>
            <p:nvPr/>
          </p:nvCxnSpPr>
          <p:spPr>
            <a:xfrm rot="5400000">
              <a:off x="5166519" y="4955207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 стрелкой 54"/>
            <p:cNvCxnSpPr>
              <a:endCxn id="114" idx="1"/>
            </p:cNvCxnSpPr>
            <p:nvPr/>
          </p:nvCxnSpPr>
          <p:spPr>
            <a:xfrm>
              <a:off x="2667001" y="4954413"/>
              <a:ext cx="71437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Прямая со стрелкой 55"/>
            <p:cNvCxnSpPr/>
            <p:nvPr/>
          </p:nvCxnSpPr>
          <p:spPr>
            <a:xfrm>
              <a:off x="4238626" y="4954413"/>
              <a:ext cx="42862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Прямоугольник 58"/>
            <p:cNvSpPr/>
            <p:nvPr/>
          </p:nvSpPr>
          <p:spPr>
            <a:xfrm>
              <a:off x="3381376" y="3668538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21" name="Прямоугольник 59"/>
            <p:cNvSpPr/>
            <p:nvPr/>
          </p:nvSpPr>
          <p:spPr>
            <a:xfrm>
              <a:off x="4667252" y="3668538"/>
              <a:ext cx="1070034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122" name="Прямая соединительная линия 61"/>
            <p:cNvCxnSpPr/>
            <p:nvPr/>
          </p:nvCxnSpPr>
          <p:spPr>
            <a:xfrm rot="5400000">
              <a:off x="3810794" y="3953494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Прямая соединительная линия 62"/>
            <p:cNvCxnSpPr/>
            <p:nvPr/>
          </p:nvCxnSpPr>
          <p:spPr>
            <a:xfrm rot="5400000">
              <a:off x="5166519" y="3955082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 стрелкой 63"/>
            <p:cNvCxnSpPr>
              <a:endCxn id="120" idx="1"/>
            </p:cNvCxnSpPr>
            <p:nvPr/>
          </p:nvCxnSpPr>
          <p:spPr>
            <a:xfrm>
              <a:off x="2667001" y="3954288"/>
              <a:ext cx="71437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Прямая со стрелкой 64"/>
            <p:cNvCxnSpPr/>
            <p:nvPr/>
          </p:nvCxnSpPr>
          <p:spPr>
            <a:xfrm>
              <a:off x="4238626" y="3954288"/>
              <a:ext cx="42862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6" name="Прямоугольник 67"/>
            <p:cNvSpPr/>
            <p:nvPr/>
          </p:nvSpPr>
          <p:spPr>
            <a:xfrm>
              <a:off x="3309938" y="2739851"/>
              <a:ext cx="1071562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27" name="Прямоугольник 68"/>
            <p:cNvSpPr/>
            <p:nvPr/>
          </p:nvSpPr>
          <p:spPr>
            <a:xfrm>
              <a:off x="4595813" y="2739851"/>
              <a:ext cx="1118637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128" name="Прямая соединительная линия 69"/>
            <p:cNvCxnSpPr/>
            <p:nvPr/>
          </p:nvCxnSpPr>
          <p:spPr>
            <a:xfrm rot="10800000">
              <a:off x="2240509" y="3454226"/>
              <a:ext cx="785812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Прямая соединительная линия 70"/>
            <p:cNvCxnSpPr/>
            <p:nvPr/>
          </p:nvCxnSpPr>
          <p:spPr>
            <a:xfrm rot="5400000">
              <a:off x="3739357" y="3024808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Прямая соединительная линия 71"/>
            <p:cNvCxnSpPr/>
            <p:nvPr/>
          </p:nvCxnSpPr>
          <p:spPr>
            <a:xfrm rot="5400000">
              <a:off x="5095082" y="3024808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Прямая со стрелкой 72"/>
            <p:cNvCxnSpPr>
              <a:endCxn id="126" idx="1"/>
            </p:cNvCxnSpPr>
            <p:nvPr/>
          </p:nvCxnSpPr>
          <p:spPr>
            <a:xfrm>
              <a:off x="2667000" y="3025602"/>
              <a:ext cx="642938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Прямая со стрелкой 73"/>
            <p:cNvCxnSpPr/>
            <p:nvPr/>
          </p:nvCxnSpPr>
          <p:spPr>
            <a:xfrm>
              <a:off x="4167189" y="3025602"/>
              <a:ext cx="428625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Прямоугольник 75"/>
            <p:cNvSpPr/>
            <p:nvPr/>
          </p:nvSpPr>
          <p:spPr>
            <a:xfrm>
              <a:off x="2238374" y="2513810"/>
              <a:ext cx="785814" cy="43966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134" name="Прямая соединительная линия 79"/>
            <p:cNvCxnSpPr/>
            <p:nvPr/>
          </p:nvCxnSpPr>
          <p:spPr>
            <a:xfrm rot="10800000">
              <a:off x="2238376" y="4311476"/>
              <a:ext cx="785814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Прямая соединительная линия 80"/>
            <p:cNvCxnSpPr/>
            <p:nvPr/>
          </p:nvCxnSpPr>
          <p:spPr>
            <a:xfrm rot="10800000">
              <a:off x="2240509" y="5168727"/>
              <a:ext cx="785812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Прямая соединительная линия 81"/>
            <p:cNvCxnSpPr/>
            <p:nvPr/>
          </p:nvCxnSpPr>
          <p:spPr>
            <a:xfrm rot="10800000">
              <a:off x="2240509" y="6025976"/>
              <a:ext cx="785812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Прямая со стрелкой 90"/>
            <p:cNvCxnSpPr>
              <a:endCxn id="85" idx="1"/>
            </p:cNvCxnSpPr>
            <p:nvPr/>
          </p:nvCxnSpPr>
          <p:spPr>
            <a:xfrm>
              <a:off x="2595563" y="6311727"/>
              <a:ext cx="785812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>
              <a:spLocks noChangeArrowheads="1"/>
            </p:cNvSpPr>
            <p:nvPr/>
          </p:nvSpPr>
          <p:spPr bwMode="auto">
            <a:xfrm>
              <a:off x="2337825" y="2966858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1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48" name="TextBox 147"/>
            <p:cNvSpPr txBox="1">
              <a:spLocks noChangeArrowheads="1"/>
            </p:cNvSpPr>
            <p:nvPr/>
          </p:nvSpPr>
          <p:spPr bwMode="auto">
            <a:xfrm>
              <a:off x="2389732" y="6411414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5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49" name="TextBox 148"/>
            <p:cNvSpPr txBox="1">
              <a:spLocks noChangeArrowheads="1"/>
            </p:cNvSpPr>
            <p:nvPr/>
          </p:nvSpPr>
          <p:spPr bwMode="auto">
            <a:xfrm>
              <a:off x="2292222" y="5268166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4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50" name="TextBox 149"/>
            <p:cNvSpPr txBox="1">
              <a:spLocks noChangeArrowheads="1"/>
            </p:cNvSpPr>
            <p:nvPr/>
          </p:nvSpPr>
          <p:spPr bwMode="auto">
            <a:xfrm>
              <a:off x="2414557" y="4318620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3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51" name="TextBox 150"/>
            <p:cNvSpPr txBox="1">
              <a:spLocks noChangeArrowheads="1"/>
            </p:cNvSpPr>
            <p:nvPr/>
          </p:nvSpPr>
          <p:spPr bwMode="auto">
            <a:xfrm>
              <a:off x="2365512" y="3447263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2</a:t>
              </a:r>
              <a:endParaRPr lang="ru-RU" sz="2000" dirty="0">
                <a:latin typeface="Calibri" pitchFamily="34" charset="0"/>
              </a:endParaRPr>
            </a:p>
          </p:txBody>
        </p:sp>
      </p:grpSp>
      <p:sp>
        <p:nvSpPr>
          <p:cNvPr id="31" name="Freeform 30"/>
          <p:cNvSpPr/>
          <p:nvPr/>
        </p:nvSpPr>
        <p:spPr>
          <a:xfrm>
            <a:off x="9583387" y="2885704"/>
            <a:ext cx="485737" cy="534390"/>
          </a:xfrm>
          <a:custGeom>
            <a:avLst/>
            <a:gdLst>
              <a:gd name="connsiteX0" fmla="*/ 451262 w 485737"/>
              <a:gd name="connsiteY0" fmla="*/ 0 h 534390"/>
              <a:gd name="connsiteX1" fmla="*/ 439387 w 485737"/>
              <a:gd name="connsiteY1" fmla="*/ 320634 h 534390"/>
              <a:gd name="connsiteX2" fmla="*/ 0 w 485737"/>
              <a:gd name="connsiteY2" fmla="*/ 534390 h 53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5737" h="534390">
                <a:moveTo>
                  <a:pt x="451262" y="0"/>
                </a:moveTo>
                <a:cubicBezTo>
                  <a:pt x="482929" y="115784"/>
                  <a:pt x="514597" y="231569"/>
                  <a:pt x="439387" y="320634"/>
                </a:cubicBezTo>
                <a:cubicBezTo>
                  <a:pt x="364177" y="409699"/>
                  <a:pt x="182088" y="472044"/>
                  <a:pt x="0" y="534390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Freeform 31"/>
          <p:cNvSpPr/>
          <p:nvPr/>
        </p:nvSpPr>
        <p:spPr>
          <a:xfrm>
            <a:off x="9524010" y="2850078"/>
            <a:ext cx="1840351" cy="2081136"/>
          </a:xfrm>
          <a:custGeom>
            <a:avLst/>
            <a:gdLst>
              <a:gd name="connsiteX0" fmla="*/ 1116281 w 1840351"/>
              <a:gd name="connsiteY0" fmla="*/ 0 h 2081136"/>
              <a:gd name="connsiteX1" fmla="*/ 1698172 w 1840351"/>
              <a:gd name="connsiteY1" fmla="*/ 581891 h 2081136"/>
              <a:gd name="connsiteX2" fmla="*/ 1793174 w 1840351"/>
              <a:gd name="connsiteY2" fmla="*/ 1603169 h 2081136"/>
              <a:gd name="connsiteX3" fmla="*/ 1068780 w 1840351"/>
              <a:gd name="connsiteY3" fmla="*/ 2042556 h 2081136"/>
              <a:gd name="connsiteX4" fmla="*/ 0 w 1840351"/>
              <a:gd name="connsiteY4" fmla="*/ 2030680 h 20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0351" h="2081136">
                <a:moveTo>
                  <a:pt x="1116281" y="0"/>
                </a:moveTo>
                <a:cubicBezTo>
                  <a:pt x="1350819" y="157348"/>
                  <a:pt x="1585357" y="314696"/>
                  <a:pt x="1698172" y="581891"/>
                </a:cubicBezTo>
                <a:cubicBezTo>
                  <a:pt x="1810987" y="849086"/>
                  <a:pt x="1898073" y="1359725"/>
                  <a:pt x="1793174" y="1603169"/>
                </a:cubicBezTo>
                <a:cubicBezTo>
                  <a:pt x="1688275" y="1846613"/>
                  <a:pt x="1367642" y="1971304"/>
                  <a:pt x="1068780" y="2042556"/>
                </a:cubicBezTo>
                <a:cubicBezTo>
                  <a:pt x="769918" y="2113808"/>
                  <a:pt x="384959" y="2072244"/>
                  <a:pt x="0" y="2030680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Freeform 40"/>
          <p:cNvSpPr/>
          <p:nvPr/>
        </p:nvSpPr>
        <p:spPr>
          <a:xfrm>
            <a:off x="9547761" y="3574473"/>
            <a:ext cx="517009" cy="558140"/>
          </a:xfrm>
          <a:custGeom>
            <a:avLst/>
            <a:gdLst>
              <a:gd name="connsiteX0" fmla="*/ 463138 w 517009"/>
              <a:gd name="connsiteY0" fmla="*/ 0 h 558140"/>
              <a:gd name="connsiteX1" fmla="*/ 475013 w 517009"/>
              <a:gd name="connsiteY1" fmla="*/ 308758 h 558140"/>
              <a:gd name="connsiteX2" fmla="*/ 0 w 517009"/>
              <a:gd name="connsiteY2" fmla="*/ 558140 h 5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7009" h="558140">
                <a:moveTo>
                  <a:pt x="463138" y="0"/>
                </a:moveTo>
                <a:cubicBezTo>
                  <a:pt x="507670" y="107867"/>
                  <a:pt x="552203" y="215735"/>
                  <a:pt x="475013" y="308758"/>
                </a:cubicBezTo>
                <a:cubicBezTo>
                  <a:pt x="397823" y="401781"/>
                  <a:pt x="198911" y="479960"/>
                  <a:pt x="0" y="558140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Freeform 41"/>
          <p:cNvSpPr/>
          <p:nvPr/>
        </p:nvSpPr>
        <p:spPr>
          <a:xfrm>
            <a:off x="9571512" y="3550722"/>
            <a:ext cx="1610706" cy="1852551"/>
          </a:xfrm>
          <a:custGeom>
            <a:avLst/>
            <a:gdLst>
              <a:gd name="connsiteX0" fmla="*/ 1009403 w 1560354"/>
              <a:gd name="connsiteY0" fmla="*/ 0 h 1662546"/>
              <a:gd name="connsiteX1" fmla="*/ 1496291 w 1560354"/>
              <a:gd name="connsiteY1" fmla="*/ 427512 h 1662546"/>
              <a:gd name="connsiteX2" fmla="*/ 1389413 w 1560354"/>
              <a:gd name="connsiteY2" fmla="*/ 1116281 h 1662546"/>
              <a:gd name="connsiteX3" fmla="*/ 0 w 1560354"/>
              <a:gd name="connsiteY3" fmla="*/ 1662546 h 1662546"/>
              <a:gd name="connsiteX0" fmla="*/ 1056904 w 1610706"/>
              <a:gd name="connsiteY0" fmla="*/ 0 h 1852551"/>
              <a:gd name="connsiteX1" fmla="*/ 1543792 w 1610706"/>
              <a:gd name="connsiteY1" fmla="*/ 427512 h 1852551"/>
              <a:gd name="connsiteX2" fmla="*/ 1436914 w 1610706"/>
              <a:gd name="connsiteY2" fmla="*/ 1116281 h 1852551"/>
              <a:gd name="connsiteX3" fmla="*/ 0 w 1610706"/>
              <a:gd name="connsiteY3" fmla="*/ 1852551 h 1852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0706" h="1852551">
                <a:moveTo>
                  <a:pt x="1056904" y="0"/>
                </a:moveTo>
                <a:cubicBezTo>
                  <a:pt x="1268680" y="120732"/>
                  <a:pt x="1480457" y="241465"/>
                  <a:pt x="1543792" y="427512"/>
                </a:cubicBezTo>
                <a:cubicBezTo>
                  <a:pt x="1607127" y="613559"/>
                  <a:pt x="1694213" y="878775"/>
                  <a:pt x="1436914" y="1116281"/>
                </a:cubicBezTo>
                <a:cubicBezTo>
                  <a:pt x="1179615" y="1353788"/>
                  <a:pt x="570015" y="1682338"/>
                  <a:pt x="0" y="1852551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Freeform 42"/>
          <p:cNvSpPr/>
          <p:nvPr/>
        </p:nvSpPr>
        <p:spPr>
          <a:xfrm>
            <a:off x="9547761" y="4322618"/>
            <a:ext cx="507703" cy="464280"/>
          </a:xfrm>
          <a:custGeom>
            <a:avLst/>
            <a:gdLst>
              <a:gd name="connsiteX0" fmla="*/ 463138 w 507703"/>
              <a:gd name="connsiteY0" fmla="*/ 0 h 464280"/>
              <a:gd name="connsiteX1" fmla="*/ 463138 w 507703"/>
              <a:gd name="connsiteY1" fmla="*/ 391886 h 464280"/>
              <a:gd name="connsiteX2" fmla="*/ 0 w 507703"/>
              <a:gd name="connsiteY2" fmla="*/ 463138 h 464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7703" h="464280">
                <a:moveTo>
                  <a:pt x="463138" y="0"/>
                </a:moveTo>
                <a:cubicBezTo>
                  <a:pt x="501733" y="157348"/>
                  <a:pt x="540328" y="314696"/>
                  <a:pt x="463138" y="391886"/>
                </a:cubicBezTo>
                <a:cubicBezTo>
                  <a:pt x="385948" y="469076"/>
                  <a:pt x="192974" y="466107"/>
                  <a:pt x="0" y="463138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Freeform 43"/>
          <p:cNvSpPr/>
          <p:nvPr/>
        </p:nvSpPr>
        <p:spPr>
          <a:xfrm>
            <a:off x="9535886" y="4310743"/>
            <a:ext cx="1274672" cy="1092530"/>
          </a:xfrm>
          <a:custGeom>
            <a:avLst/>
            <a:gdLst>
              <a:gd name="connsiteX0" fmla="*/ 1092530 w 1274672"/>
              <a:gd name="connsiteY0" fmla="*/ 0 h 1092530"/>
              <a:gd name="connsiteX1" fmla="*/ 1187532 w 1274672"/>
              <a:gd name="connsiteY1" fmla="*/ 320634 h 1092530"/>
              <a:gd name="connsiteX2" fmla="*/ 0 w 1274672"/>
              <a:gd name="connsiteY2" fmla="*/ 1092530 h 1092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4672" h="1092530">
                <a:moveTo>
                  <a:pt x="1092530" y="0"/>
                </a:moveTo>
                <a:cubicBezTo>
                  <a:pt x="1231075" y="69273"/>
                  <a:pt x="1369620" y="138546"/>
                  <a:pt x="1187532" y="320634"/>
                </a:cubicBezTo>
                <a:cubicBezTo>
                  <a:pt x="1005444" y="502722"/>
                  <a:pt x="502722" y="797626"/>
                  <a:pt x="0" y="1092530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Freeform 44"/>
          <p:cNvSpPr/>
          <p:nvPr/>
        </p:nvSpPr>
        <p:spPr>
          <a:xfrm>
            <a:off x="8995216" y="2702834"/>
            <a:ext cx="1003809" cy="3243514"/>
          </a:xfrm>
          <a:custGeom>
            <a:avLst/>
            <a:gdLst>
              <a:gd name="connsiteX0" fmla="*/ 451262 w 2076440"/>
              <a:gd name="connsiteY0" fmla="*/ 2722422 h 2722422"/>
              <a:gd name="connsiteX1" fmla="*/ 1876301 w 2076440"/>
              <a:gd name="connsiteY1" fmla="*/ 2176157 h 2722422"/>
              <a:gd name="connsiteX2" fmla="*/ 1864426 w 2076440"/>
              <a:gd name="connsiteY2" fmla="*/ 287981 h 2722422"/>
              <a:gd name="connsiteX3" fmla="*/ 0 w 2076440"/>
              <a:gd name="connsiteY3" fmla="*/ 38599 h 2722422"/>
              <a:gd name="connsiteX0" fmla="*/ 1171455 w 2592512"/>
              <a:gd name="connsiteY0" fmla="*/ 2770954 h 3260620"/>
              <a:gd name="connsiteX1" fmla="*/ 19548 w 2592512"/>
              <a:gd name="connsiteY1" fmla="*/ 3150964 h 3260620"/>
              <a:gd name="connsiteX2" fmla="*/ 2584619 w 2592512"/>
              <a:gd name="connsiteY2" fmla="*/ 336513 h 3260620"/>
              <a:gd name="connsiteX3" fmla="*/ 720193 w 2592512"/>
              <a:gd name="connsiteY3" fmla="*/ 87131 h 3260620"/>
              <a:gd name="connsiteX0" fmla="*/ 1239628 w 1373671"/>
              <a:gd name="connsiteY0" fmla="*/ 2696596 h 3167147"/>
              <a:gd name="connsiteX1" fmla="*/ 87721 w 1373671"/>
              <a:gd name="connsiteY1" fmla="*/ 3076606 h 3167147"/>
              <a:gd name="connsiteX2" fmla="*/ 158973 w 1373671"/>
              <a:gd name="connsiteY2" fmla="*/ 570914 h 3167147"/>
              <a:gd name="connsiteX3" fmla="*/ 788366 w 1373671"/>
              <a:gd name="connsiteY3" fmla="*/ 12773 h 3167147"/>
              <a:gd name="connsiteX0" fmla="*/ 1214629 w 1347802"/>
              <a:gd name="connsiteY0" fmla="*/ 2714146 h 3193442"/>
              <a:gd name="connsiteX1" fmla="*/ 62722 w 1347802"/>
              <a:gd name="connsiteY1" fmla="*/ 3094156 h 3193442"/>
              <a:gd name="connsiteX2" fmla="*/ 217101 w 1347802"/>
              <a:gd name="connsiteY2" fmla="*/ 445960 h 3193442"/>
              <a:gd name="connsiteX3" fmla="*/ 763367 w 1347802"/>
              <a:gd name="connsiteY3" fmla="*/ 30323 h 3193442"/>
              <a:gd name="connsiteX0" fmla="*/ 1214629 w 1347802"/>
              <a:gd name="connsiteY0" fmla="*/ 2688250 h 3167546"/>
              <a:gd name="connsiteX1" fmla="*/ 62722 w 1347802"/>
              <a:gd name="connsiteY1" fmla="*/ 3068260 h 3167546"/>
              <a:gd name="connsiteX2" fmla="*/ 217101 w 1347802"/>
              <a:gd name="connsiteY2" fmla="*/ 420064 h 3167546"/>
              <a:gd name="connsiteX3" fmla="*/ 763367 w 1347802"/>
              <a:gd name="connsiteY3" fmla="*/ 4427 h 3167546"/>
              <a:gd name="connsiteX0" fmla="*/ 1103920 w 1247248"/>
              <a:gd name="connsiteY0" fmla="*/ 2683823 h 2923711"/>
              <a:gd name="connsiteX1" fmla="*/ 94516 w 1247248"/>
              <a:gd name="connsiteY1" fmla="*/ 2790701 h 2923711"/>
              <a:gd name="connsiteX2" fmla="*/ 106392 w 1247248"/>
              <a:gd name="connsiteY2" fmla="*/ 415637 h 2923711"/>
              <a:gd name="connsiteX3" fmla="*/ 652658 w 1247248"/>
              <a:gd name="connsiteY3" fmla="*/ 0 h 2923711"/>
              <a:gd name="connsiteX0" fmla="*/ 1088357 w 1233528"/>
              <a:gd name="connsiteY0" fmla="*/ 2683823 h 2705521"/>
              <a:gd name="connsiteX1" fmla="*/ 102704 w 1233528"/>
              <a:gd name="connsiteY1" fmla="*/ 2493818 h 2705521"/>
              <a:gd name="connsiteX2" fmla="*/ 90829 w 1233528"/>
              <a:gd name="connsiteY2" fmla="*/ 415637 h 2705521"/>
              <a:gd name="connsiteX3" fmla="*/ 637095 w 1233528"/>
              <a:gd name="connsiteY3" fmla="*/ 0 h 2705521"/>
              <a:gd name="connsiteX0" fmla="*/ 1004696 w 1174990"/>
              <a:gd name="connsiteY0" fmla="*/ 2690941 h 3257201"/>
              <a:gd name="connsiteX1" fmla="*/ 292175 w 1174990"/>
              <a:gd name="connsiteY1" fmla="*/ 3165954 h 3257201"/>
              <a:gd name="connsiteX2" fmla="*/ 7168 w 1174990"/>
              <a:gd name="connsiteY2" fmla="*/ 422755 h 3257201"/>
              <a:gd name="connsiteX3" fmla="*/ 553434 w 1174990"/>
              <a:gd name="connsiteY3" fmla="*/ 7118 h 3257201"/>
              <a:gd name="connsiteX0" fmla="*/ 1004696 w 1004696"/>
              <a:gd name="connsiteY0" fmla="*/ 2690941 h 3312365"/>
              <a:gd name="connsiteX1" fmla="*/ 292175 w 1004696"/>
              <a:gd name="connsiteY1" fmla="*/ 3165954 h 3312365"/>
              <a:gd name="connsiteX2" fmla="*/ 7168 w 1004696"/>
              <a:gd name="connsiteY2" fmla="*/ 422755 h 3312365"/>
              <a:gd name="connsiteX3" fmla="*/ 553434 w 1004696"/>
              <a:gd name="connsiteY3" fmla="*/ 7118 h 3312365"/>
              <a:gd name="connsiteX0" fmla="*/ 1003809 w 1003809"/>
              <a:gd name="connsiteY0" fmla="*/ 2688563 h 3243514"/>
              <a:gd name="connsiteX1" fmla="*/ 303164 w 1003809"/>
              <a:gd name="connsiteY1" fmla="*/ 3080448 h 3243514"/>
              <a:gd name="connsiteX2" fmla="*/ 6281 w 1003809"/>
              <a:gd name="connsiteY2" fmla="*/ 420377 h 3243514"/>
              <a:gd name="connsiteX3" fmla="*/ 552547 w 1003809"/>
              <a:gd name="connsiteY3" fmla="*/ 4740 h 324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809" h="3243514">
                <a:moveTo>
                  <a:pt x="1003809" y="2688563"/>
                </a:moveTo>
                <a:cubicBezTo>
                  <a:pt x="862295" y="3117064"/>
                  <a:pt x="469419" y="3458479"/>
                  <a:pt x="303164" y="3080448"/>
                </a:cubicBezTo>
                <a:cubicBezTo>
                  <a:pt x="136909" y="2702417"/>
                  <a:pt x="-35283" y="932995"/>
                  <a:pt x="6281" y="420377"/>
                </a:cubicBezTo>
                <a:cubicBezTo>
                  <a:pt x="47845" y="-92241"/>
                  <a:pt x="212121" y="10677"/>
                  <a:pt x="552547" y="4740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Freeform 45"/>
          <p:cNvSpPr/>
          <p:nvPr/>
        </p:nvSpPr>
        <p:spPr>
          <a:xfrm>
            <a:off x="9065753" y="4087151"/>
            <a:ext cx="1574538" cy="1927464"/>
          </a:xfrm>
          <a:custGeom>
            <a:avLst/>
            <a:gdLst>
              <a:gd name="connsiteX0" fmla="*/ 1574538 w 1574538"/>
              <a:gd name="connsiteY0" fmla="*/ 1304246 h 1927464"/>
              <a:gd name="connsiteX1" fmla="*/ 921395 w 1574538"/>
              <a:gd name="connsiteY1" fmla="*/ 1791135 h 1927464"/>
              <a:gd name="connsiteX2" fmla="*/ 90122 w 1574538"/>
              <a:gd name="connsiteY2" fmla="*/ 1791135 h 1927464"/>
              <a:gd name="connsiteX3" fmla="*/ 54496 w 1574538"/>
              <a:gd name="connsiteY3" fmla="*/ 223592 h 1927464"/>
              <a:gd name="connsiteX4" fmla="*/ 375130 w 1574538"/>
              <a:gd name="connsiteY4" fmla="*/ 45462 h 1927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4538" h="1927464">
                <a:moveTo>
                  <a:pt x="1574538" y="1304246"/>
                </a:moveTo>
                <a:cubicBezTo>
                  <a:pt x="1371668" y="1507116"/>
                  <a:pt x="1168798" y="1709987"/>
                  <a:pt x="921395" y="1791135"/>
                </a:cubicBezTo>
                <a:cubicBezTo>
                  <a:pt x="673992" y="1872283"/>
                  <a:pt x="234605" y="2052392"/>
                  <a:pt x="90122" y="1791135"/>
                </a:cubicBezTo>
                <a:cubicBezTo>
                  <a:pt x="-54361" y="1529878"/>
                  <a:pt x="6995" y="514537"/>
                  <a:pt x="54496" y="223592"/>
                </a:cubicBezTo>
                <a:cubicBezTo>
                  <a:pt x="101997" y="-67354"/>
                  <a:pt x="238563" y="-10946"/>
                  <a:pt x="375130" y="45462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Freeform 46"/>
          <p:cNvSpPr/>
          <p:nvPr/>
        </p:nvSpPr>
        <p:spPr>
          <a:xfrm>
            <a:off x="9076298" y="4868882"/>
            <a:ext cx="2240886" cy="1232868"/>
          </a:xfrm>
          <a:custGeom>
            <a:avLst/>
            <a:gdLst>
              <a:gd name="connsiteX0" fmla="*/ 2262176 w 2357457"/>
              <a:gd name="connsiteY0" fmla="*/ 475013 h 1299870"/>
              <a:gd name="connsiteX1" fmla="*/ 2202800 w 2357457"/>
              <a:gd name="connsiteY1" fmla="*/ 475013 h 1299870"/>
              <a:gd name="connsiteX2" fmla="*/ 813387 w 2357457"/>
              <a:gd name="connsiteY2" fmla="*/ 1211283 h 1299870"/>
              <a:gd name="connsiteX3" fmla="*/ 17740 w 2357457"/>
              <a:gd name="connsiteY3" fmla="*/ 1151907 h 1299870"/>
              <a:gd name="connsiteX4" fmla="*/ 338374 w 2357457"/>
              <a:gd name="connsiteY4" fmla="*/ 0 h 1299870"/>
              <a:gd name="connsiteX0" fmla="*/ 2262176 w 2310125"/>
              <a:gd name="connsiteY0" fmla="*/ 475013 h 1285525"/>
              <a:gd name="connsiteX1" fmla="*/ 2084047 w 2310125"/>
              <a:gd name="connsiteY1" fmla="*/ 700644 h 1285525"/>
              <a:gd name="connsiteX2" fmla="*/ 813387 w 2310125"/>
              <a:gd name="connsiteY2" fmla="*/ 1211283 h 1285525"/>
              <a:gd name="connsiteX3" fmla="*/ 17740 w 2310125"/>
              <a:gd name="connsiteY3" fmla="*/ 1151907 h 1285525"/>
              <a:gd name="connsiteX4" fmla="*/ 338374 w 2310125"/>
              <a:gd name="connsiteY4" fmla="*/ 0 h 1285525"/>
              <a:gd name="connsiteX0" fmla="*/ 2262176 w 2307114"/>
              <a:gd name="connsiteY0" fmla="*/ 475013 h 1275575"/>
              <a:gd name="connsiteX1" fmla="*/ 2072172 w 2307114"/>
              <a:gd name="connsiteY1" fmla="*/ 866898 h 1275575"/>
              <a:gd name="connsiteX2" fmla="*/ 813387 w 2307114"/>
              <a:gd name="connsiteY2" fmla="*/ 1211283 h 1275575"/>
              <a:gd name="connsiteX3" fmla="*/ 17740 w 2307114"/>
              <a:gd name="connsiteY3" fmla="*/ 1151907 h 1275575"/>
              <a:gd name="connsiteX4" fmla="*/ 338374 w 2307114"/>
              <a:gd name="connsiteY4" fmla="*/ 0 h 1275575"/>
              <a:gd name="connsiteX0" fmla="*/ 2262176 w 2262176"/>
              <a:gd name="connsiteY0" fmla="*/ 475013 h 1275575"/>
              <a:gd name="connsiteX1" fmla="*/ 2072172 w 2262176"/>
              <a:gd name="connsiteY1" fmla="*/ 866898 h 1275575"/>
              <a:gd name="connsiteX2" fmla="*/ 813387 w 2262176"/>
              <a:gd name="connsiteY2" fmla="*/ 1211283 h 1275575"/>
              <a:gd name="connsiteX3" fmla="*/ 17740 w 2262176"/>
              <a:gd name="connsiteY3" fmla="*/ 1151907 h 1275575"/>
              <a:gd name="connsiteX4" fmla="*/ 338374 w 2262176"/>
              <a:gd name="connsiteY4" fmla="*/ 0 h 1275575"/>
              <a:gd name="connsiteX0" fmla="*/ 2262176 w 2262176"/>
              <a:gd name="connsiteY0" fmla="*/ 475013 h 1275575"/>
              <a:gd name="connsiteX1" fmla="*/ 813387 w 2262176"/>
              <a:gd name="connsiteY1" fmla="*/ 1211283 h 1275575"/>
              <a:gd name="connsiteX2" fmla="*/ 17740 w 2262176"/>
              <a:gd name="connsiteY2" fmla="*/ 1151907 h 1275575"/>
              <a:gd name="connsiteX3" fmla="*/ 338374 w 2262176"/>
              <a:gd name="connsiteY3" fmla="*/ 0 h 1275575"/>
              <a:gd name="connsiteX0" fmla="*/ 2292664 w 2292664"/>
              <a:gd name="connsiteY0" fmla="*/ 475013 h 1244270"/>
              <a:gd name="connsiteX1" fmla="*/ 1342639 w 2292664"/>
              <a:gd name="connsiteY1" fmla="*/ 1140031 h 1244270"/>
              <a:gd name="connsiteX2" fmla="*/ 48228 w 2292664"/>
              <a:gd name="connsiteY2" fmla="*/ 1151907 h 1244270"/>
              <a:gd name="connsiteX3" fmla="*/ 368862 w 2292664"/>
              <a:gd name="connsiteY3" fmla="*/ 0 h 1244270"/>
              <a:gd name="connsiteX0" fmla="*/ 2292664 w 2292664"/>
              <a:gd name="connsiteY0" fmla="*/ 475013 h 1258942"/>
              <a:gd name="connsiteX1" fmla="*/ 1342639 w 2292664"/>
              <a:gd name="connsiteY1" fmla="*/ 1140031 h 1258942"/>
              <a:gd name="connsiteX2" fmla="*/ 48228 w 2292664"/>
              <a:gd name="connsiteY2" fmla="*/ 1151907 h 1258942"/>
              <a:gd name="connsiteX3" fmla="*/ 368862 w 2292664"/>
              <a:gd name="connsiteY3" fmla="*/ 0 h 1258942"/>
              <a:gd name="connsiteX0" fmla="*/ 2292664 w 2292664"/>
              <a:gd name="connsiteY0" fmla="*/ 475013 h 1258942"/>
              <a:gd name="connsiteX1" fmla="*/ 1342639 w 2292664"/>
              <a:gd name="connsiteY1" fmla="*/ 1140031 h 1258942"/>
              <a:gd name="connsiteX2" fmla="*/ 48228 w 2292664"/>
              <a:gd name="connsiteY2" fmla="*/ 1151907 h 1258942"/>
              <a:gd name="connsiteX3" fmla="*/ 368862 w 2292664"/>
              <a:gd name="connsiteY3" fmla="*/ 0 h 1258942"/>
              <a:gd name="connsiteX0" fmla="*/ 2240886 w 2240886"/>
              <a:gd name="connsiteY0" fmla="*/ 475013 h 1232868"/>
              <a:gd name="connsiteX1" fmla="*/ 1290861 w 2240886"/>
              <a:gd name="connsiteY1" fmla="*/ 1140031 h 1232868"/>
              <a:gd name="connsiteX2" fmla="*/ 55827 w 2240886"/>
              <a:gd name="connsiteY2" fmla="*/ 1104406 h 1232868"/>
              <a:gd name="connsiteX3" fmla="*/ 317084 w 2240886"/>
              <a:gd name="connsiteY3" fmla="*/ 0 h 1232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0886" h="1232868">
                <a:moveTo>
                  <a:pt x="2240886" y="475013"/>
                </a:moveTo>
                <a:cubicBezTo>
                  <a:pt x="2105309" y="711530"/>
                  <a:pt x="1655038" y="1035132"/>
                  <a:pt x="1290861" y="1140031"/>
                </a:cubicBezTo>
                <a:cubicBezTo>
                  <a:pt x="926684" y="1244930"/>
                  <a:pt x="218123" y="1294411"/>
                  <a:pt x="55827" y="1104406"/>
                </a:cubicBezTo>
                <a:cubicBezTo>
                  <a:pt x="-106469" y="914401"/>
                  <a:pt x="117182" y="475013"/>
                  <a:pt x="317084" y="0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9" name="Rectangle 138"/>
          <p:cNvSpPr/>
          <p:nvPr/>
        </p:nvSpPr>
        <p:spPr>
          <a:xfrm>
            <a:off x="8862786" y="1600201"/>
            <a:ext cx="2849837" cy="4781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67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smtClean="0"/>
              <a:t>Список смежности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25780" indent="-457200"/>
            <a:r>
              <a:rPr lang="ru-RU" dirty="0" smtClean="0"/>
              <a:t>Списком </a:t>
            </a:r>
            <a:r>
              <a:rPr lang="ru-RU" dirty="0" smtClean="0"/>
              <a:t>смежности вершины </a:t>
            </a:r>
            <a:r>
              <a:rPr lang="en-US" dirty="0" smtClean="0"/>
              <a:t>v</a:t>
            </a:r>
            <a:r>
              <a:rPr lang="ru-RU" dirty="0" smtClean="0"/>
              <a:t> </a:t>
            </a:r>
            <a:r>
              <a:rPr lang="ru-RU" dirty="0" smtClean="0"/>
              <a:t>называется список </a:t>
            </a:r>
            <a:r>
              <a:rPr lang="ru-RU" dirty="0"/>
              <a:t>всех таких вершин </a:t>
            </a:r>
            <a:r>
              <a:rPr lang="en-US" dirty="0" smtClean="0"/>
              <a:t>w</a:t>
            </a:r>
            <a:r>
              <a:rPr lang="ru-RU" dirty="0" smtClean="0"/>
              <a:t>, </a:t>
            </a:r>
            <a:r>
              <a:rPr lang="ru-RU" dirty="0" smtClean="0"/>
              <a:t>что в графе есть дуга </a:t>
            </a:r>
            <a:r>
              <a:rPr lang="en-US" dirty="0" smtClean="0"/>
              <a:t>(v, w)</a:t>
            </a:r>
            <a:endParaRPr lang="ru-RU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23" name="Group 22"/>
          <p:cNvGrpSpPr/>
          <p:nvPr/>
        </p:nvGrpSpPr>
        <p:grpSpPr>
          <a:xfrm>
            <a:off x="2015197" y="3578010"/>
            <a:ext cx="2571751" cy="2309415"/>
            <a:chOff x="7381875" y="2671763"/>
            <a:chExt cx="2571751" cy="2309415"/>
          </a:xfrm>
        </p:grpSpPr>
        <p:sp>
          <p:nvSpPr>
            <p:cNvPr id="4" name="Овал 3"/>
            <p:cNvSpPr/>
            <p:nvPr/>
          </p:nvSpPr>
          <p:spPr>
            <a:xfrm>
              <a:off x="7381875" y="3268488"/>
              <a:ext cx="357188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8524875" y="3777606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8453439" y="2671764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9596439" y="3243264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7381876" y="326848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1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9596439" y="3243263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3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8453439" y="2671763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2</a:t>
              </a:r>
              <a:endParaRPr lang="ru-RU" sz="2000">
                <a:latin typeface="Calibri" pitchFamily="34" charset="0"/>
              </a:endParaRPr>
            </a:p>
          </p:txBody>
        </p:sp>
        <p:cxnSp>
          <p:nvCxnSpPr>
            <p:cNvPr id="11" name="Shape 10"/>
            <p:cNvCxnSpPr>
              <a:stCxn id="8" idx="0"/>
              <a:endCxn id="10" idx="1"/>
            </p:cNvCxnSpPr>
            <p:nvPr/>
          </p:nvCxnSpPr>
          <p:spPr>
            <a:xfrm rot="5400000" flipH="1" flipV="1">
              <a:off x="7797888" y="2612938"/>
              <a:ext cx="396700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hape 11"/>
            <p:cNvCxnSpPr>
              <a:stCxn id="9" idx="2"/>
              <a:endCxn id="17" idx="3"/>
            </p:cNvCxnSpPr>
            <p:nvPr/>
          </p:nvCxnSpPr>
          <p:spPr>
            <a:xfrm rot="5400000">
              <a:off x="9150675" y="3346128"/>
              <a:ext cx="305742" cy="900113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hape 24"/>
            <p:cNvCxnSpPr>
              <a:stCxn id="10" idx="2"/>
              <a:endCxn id="17" idx="0"/>
            </p:cNvCxnSpPr>
            <p:nvPr/>
          </p:nvCxnSpPr>
          <p:spPr>
            <a:xfrm rot="16200000" flipH="1">
              <a:off x="8314856" y="3367558"/>
              <a:ext cx="677217" cy="85725"/>
            </a:xfrm>
            <a:prstGeom prst="curved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hape 13"/>
            <p:cNvCxnSpPr>
              <a:stCxn id="17" idx="0"/>
              <a:endCxn id="9" idx="1"/>
            </p:cNvCxnSpPr>
            <p:nvPr/>
          </p:nvCxnSpPr>
          <p:spPr>
            <a:xfrm rot="5400000" flipH="1" flipV="1">
              <a:off x="8993512" y="3146103"/>
              <a:ext cx="305742" cy="900112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4"/>
            <p:cNvCxnSpPr>
              <a:stCxn id="5" idx="3"/>
              <a:endCxn id="8" idx="2"/>
            </p:cNvCxnSpPr>
            <p:nvPr/>
          </p:nvCxnSpPr>
          <p:spPr>
            <a:xfrm rot="5400000" flipH="1">
              <a:off x="7851139" y="3356439"/>
              <a:ext cx="413946" cy="1038145"/>
            </a:xfrm>
            <a:prstGeom prst="curvedConnector3">
              <a:avLst>
                <a:gd name="adj1" fmla="val -30566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hape 15"/>
            <p:cNvCxnSpPr>
              <a:stCxn id="6" idx="6"/>
              <a:endCxn id="9" idx="0"/>
            </p:cNvCxnSpPr>
            <p:nvPr/>
          </p:nvCxnSpPr>
          <p:spPr>
            <a:xfrm>
              <a:off x="8810626" y="2849563"/>
              <a:ext cx="942975" cy="3937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>
              <a:spLocks noChangeArrowheads="1"/>
            </p:cNvSpPr>
            <p:nvPr/>
          </p:nvSpPr>
          <p:spPr bwMode="auto">
            <a:xfrm>
              <a:off x="8539164" y="3749030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ru-RU" sz="2000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8" name="Овал 17"/>
            <p:cNvSpPr/>
            <p:nvPr/>
          </p:nvSpPr>
          <p:spPr>
            <a:xfrm>
              <a:off x="8524875" y="458112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9" name="TextBox 18"/>
            <p:cNvSpPr txBox="1">
              <a:spLocks noChangeArrowheads="1"/>
            </p:cNvSpPr>
            <p:nvPr/>
          </p:nvSpPr>
          <p:spPr bwMode="auto">
            <a:xfrm>
              <a:off x="8524876" y="458112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ru-RU" sz="2000" dirty="0">
                  <a:latin typeface="Calibri" pitchFamily="34" charset="0"/>
                </a:rPr>
                <a:t>4</a:t>
              </a:r>
            </a:p>
          </p:txBody>
        </p:sp>
        <p:cxnSp>
          <p:nvCxnSpPr>
            <p:cNvPr id="20" name="Shape 19"/>
            <p:cNvCxnSpPr>
              <a:stCxn id="4" idx="3"/>
              <a:endCxn id="18" idx="2"/>
            </p:cNvCxnSpPr>
            <p:nvPr/>
          </p:nvCxnSpPr>
          <p:spPr>
            <a:xfrm rot="16200000" flipH="1">
              <a:off x="7386351" y="3621199"/>
              <a:ext cx="1186356" cy="1090691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hape 20"/>
            <p:cNvCxnSpPr>
              <a:stCxn id="17" idx="2"/>
              <a:endCxn id="18" idx="0"/>
            </p:cNvCxnSpPr>
            <p:nvPr/>
          </p:nvCxnSpPr>
          <p:spPr>
            <a:xfrm rot="16200000" flipH="1">
              <a:off x="8483874" y="4361533"/>
              <a:ext cx="432049" cy="7142"/>
            </a:xfrm>
            <a:prstGeom prst="curvedConnector3">
              <a:avLst>
                <a:gd name="adj1" fmla="val 50000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hape 21"/>
            <p:cNvCxnSpPr>
              <a:endCxn id="18" idx="6"/>
            </p:cNvCxnSpPr>
            <p:nvPr/>
          </p:nvCxnSpPr>
          <p:spPr>
            <a:xfrm rot="5400000">
              <a:off x="8788129" y="3769248"/>
              <a:ext cx="1084409" cy="89654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460522" y="2452826"/>
            <a:ext cx="2299464" cy="3264937"/>
            <a:chOff x="2238374" y="2466377"/>
            <a:chExt cx="4793730" cy="4444052"/>
          </a:xfrm>
        </p:grpSpPr>
        <p:sp>
          <p:nvSpPr>
            <p:cNvPr id="33" name="Прямоугольник 32"/>
            <p:cNvSpPr/>
            <p:nvPr/>
          </p:nvSpPr>
          <p:spPr>
            <a:xfrm>
              <a:off x="3381376" y="6025976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4667251" y="6025976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5" name="Прямоугольник 34"/>
            <p:cNvSpPr/>
            <p:nvPr/>
          </p:nvSpPr>
          <p:spPr>
            <a:xfrm>
              <a:off x="5953125" y="6025976"/>
              <a:ext cx="1078979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36" name="Прямая соединительная линия 35"/>
            <p:cNvCxnSpPr/>
            <p:nvPr/>
          </p:nvCxnSpPr>
          <p:spPr>
            <a:xfrm rot="5400000">
              <a:off x="3810794" y="6310932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/>
            <p:nvPr/>
          </p:nvCxnSpPr>
          <p:spPr>
            <a:xfrm rot="5400000">
              <a:off x="5096669" y="6310932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/>
            <p:nvPr/>
          </p:nvCxnSpPr>
          <p:spPr>
            <a:xfrm rot="5400000">
              <a:off x="6375578" y="6310934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38"/>
            <p:cNvCxnSpPr/>
            <p:nvPr/>
          </p:nvCxnSpPr>
          <p:spPr>
            <a:xfrm>
              <a:off x="4238626" y="6311727"/>
              <a:ext cx="428625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/>
            <p:nvPr/>
          </p:nvCxnSpPr>
          <p:spPr>
            <a:xfrm>
              <a:off x="5524501" y="6311727"/>
              <a:ext cx="428625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Прямоугольник 49"/>
            <p:cNvSpPr/>
            <p:nvPr/>
          </p:nvSpPr>
          <p:spPr>
            <a:xfrm>
              <a:off x="3381376" y="4668663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1" name="Прямоугольник 50"/>
            <p:cNvSpPr/>
            <p:nvPr/>
          </p:nvSpPr>
          <p:spPr>
            <a:xfrm>
              <a:off x="4667252" y="4668663"/>
              <a:ext cx="1070034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53" name="Прямая соединительная линия 52"/>
            <p:cNvCxnSpPr/>
            <p:nvPr/>
          </p:nvCxnSpPr>
          <p:spPr>
            <a:xfrm rot="5400000">
              <a:off x="3810794" y="4953619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/>
            <p:cNvCxnSpPr/>
            <p:nvPr/>
          </p:nvCxnSpPr>
          <p:spPr>
            <a:xfrm rot="5400000">
              <a:off x="5166519" y="4955207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 стрелкой 54"/>
            <p:cNvCxnSpPr>
              <a:endCxn id="50" idx="1"/>
            </p:cNvCxnSpPr>
            <p:nvPr/>
          </p:nvCxnSpPr>
          <p:spPr>
            <a:xfrm>
              <a:off x="2667001" y="4954413"/>
              <a:ext cx="71437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Прямая со стрелкой 55"/>
            <p:cNvCxnSpPr/>
            <p:nvPr/>
          </p:nvCxnSpPr>
          <p:spPr>
            <a:xfrm>
              <a:off x="4238626" y="4954413"/>
              <a:ext cx="42862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Прямоугольник 58"/>
            <p:cNvSpPr/>
            <p:nvPr/>
          </p:nvSpPr>
          <p:spPr>
            <a:xfrm>
              <a:off x="3381376" y="3668538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0" name="Прямоугольник 59"/>
            <p:cNvSpPr/>
            <p:nvPr/>
          </p:nvSpPr>
          <p:spPr>
            <a:xfrm>
              <a:off x="4667252" y="3668538"/>
              <a:ext cx="1070034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62" name="Прямая соединительная линия 61"/>
            <p:cNvCxnSpPr/>
            <p:nvPr/>
          </p:nvCxnSpPr>
          <p:spPr>
            <a:xfrm rot="5400000">
              <a:off x="3810794" y="3953494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/>
            <p:cNvCxnSpPr/>
            <p:nvPr/>
          </p:nvCxnSpPr>
          <p:spPr>
            <a:xfrm rot="5400000">
              <a:off x="5166519" y="3955082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 стрелкой 63"/>
            <p:cNvCxnSpPr>
              <a:endCxn id="59" idx="1"/>
            </p:cNvCxnSpPr>
            <p:nvPr/>
          </p:nvCxnSpPr>
          <p:spPr>
            <a:xfrm>
              <a:off x="2667001" y="3954288"/>
              <a:ext cx="71437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Прямая со стрелкой 64"/>
            <p:cNvCxnSpPr/>
            <p:nvPr/>
          </p:nvCxnSpPr>
          <p:spPr>
            <a:xfrm>
              <a:off x="4238626" y="3954288"/>
              <a:ext cx="42862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Прямоугольник 67"/>
            <p:cNvSpPr/>
            <p:nvPr/>
          </p:nvSpPr>
          <p:spPr>
            <a:xfrm>
              <a:off x="3309938" y="2739851"/>
              <a:ext cx="1071562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9" name="Прямоугольник 68"/>
            <p:cNvSpPr/>
            <p:nvPr/>
          </p:nvSpPr>
          <p:spPr>
            <a:xfrm>
              <a:off x="4595813" y="2739851"/>
              <a:ext cx="1118637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70" name="Прямая соединительная линия 69"/>
            <p:cNvCxnSpPr/>
            <p:nvPr/>
          </p:nvCxnSpPr>
          <p:spPr>
            <a:xfrm rot="10800000">
              <a:off x="2240509" y="3454226"/>
              <a:ext cx="785812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/>
            <p:cNvCxnSpPr/>
            <p:nvPr/>
          </p:nvCxnSpPr>
          <p:spPr>
            <a:xfrm rot="5400000">
              <a:off x="3739357" y="3024808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единительная линия 71"/>
            <p:cNvCxnSpPr/>
            <p:nvPr/>
          </p:nvCxnSpPr>
          <p:spPr>
            <a:xfrm rot="5400000">
              <a:off x="5095082" y="3024808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Прямая со стрелкой 72"/>
            <p:cNvCxnSpPr>
              <a:endCxn id="68" idx="1"/>
            </p:cNvCxnSpPr>
            <p:nvPr/>
          </p:nvCxnSpPr>
          <p:spPr>
            <a:xfrm>
              <a:off x="2667000" y="3025602"/>
              <a:ext cx="642938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Прямая со стрелкой 73"/>
            <p:cNvCxnSpPr/>
            <p:nvPr/>
          </p:nvCxnSpPr>
          <p:spPr>
            <a:xfrm>
              <a:off x="4167189" y="3025602"/>
              <a:ext cx="428625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Прямоугольник 75"/>
            <p:cNvSpPr/>
            <p:nvPr/>
          </p:nvSpPr>
          <p:spPr>
            <a:xfrm>
              <a:off x="2238374" y="2513810"/>
              <a:ext cx="785814" cy="43966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80" name="Прямая соединительная линия 79"/>
            <p:cNvCxnSpPr/>
            <p:nvPr/>
          </p:nvCxnSpPr>
          <p:spPr>
            <a:xfrm rot="10800000">
              <a:off x="2238376" y="4311476"/>
              <a:ext cx="785814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единительная линия 80"/>
            <p:cNvCxnSpPr/>
            <p:nvPr/>
          </p:nvCxnSpPr>
          <p:spPr>
            <a:xfrm rot="10800000">
              <a:off x="2240509" y="5168727"/>
              <a:ext cx="785812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Прямая соединительная линия 81"/>
            <p:cNvCxnSpPr/>
            <p:nvPr/>
          </p:nvCxnSpPr>
          <p:spPr>
            <a:xfrm rot="10800000">
              <a:off x="2240509" y="6025976"/>
              <a:ext cx="785812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 стрелкой 90"/>
            <p:cNvCxnSpPr>
              <a:endCxn id="33" idx="1"/>
            </p:cNvCxnSpPr>
            <p:nvPr/>
          </p:nvCxnSpPr>
          <p:spPr>
            <a:xfrm>
              <a:off x="2595563" y="6311727"/>
              <a:ext cx="785812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2287565" y="2466377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1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6053637" y="6030748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4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4779561" y="6030748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3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3446168" y="6030748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1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4779561" y="4684581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5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3446168" y="4684581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4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4779561" y="3684457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5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3446168" y="3684457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3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4779561" y="2755768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4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3446168" y="2755768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2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06" name="TextBox 105"/>
            <p:cNvSpPr txBox="1">
              <a:spLocks noChangeArrowheads="1"/>
            </p:cNvSpPr>
            <p:nvPr/>
          </p:nvSpPr>
          <p:spPr bwMode="auto">
            <a:xfrm>
              <a:off x="2287567" y="6245424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5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2287567" y="5220362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4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2287567" y="4398830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3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287567" y="3577298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2</a:t>
              </a:r>
              <a:endParaRPr lang="ru-RU" sz="2000">
                <a:latin typeface="Calibri" pitchFamily="34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9290355" y="2509105"/>
            <a:ext cx="2299464" cy="3263585"/>
            <a:chOff x="2238374" y="2513810"/>
            <a:chExt cx="4793730" cy="4442212"/>
          </a:xfrm>
        </p:grpSpPr>
        <p:sp>
          <p:nvSpPr>
            <p:cNvPr id="85" name="Прямоугольник 32"/>
            <p:cNvSpPr/>
            <p:nvPr/>
          </p:nvSpPr>
          <p:spPr>
            <a:xfrm>
              <a:off x="3381376" y="6025976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6" name="Прямоугольник 33"/>
            <p:cNvSpPr/>
            <p:nvPr/>
          </p:nvSpPr>
          <p:spPr>
            <a:xfrm>
              <a:off x="4667251" y="6025976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7" name="Прямоугольник 34"/>
            <p:cNvSpPr/>
            <p:nvPr/>
          </p:nvSpPr>
          <p:spPr>
            <a:xfrm>
              <a:off x="5953125" y="6025976"/>
              <a:ext cx="1078979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88" name="Прямая соединительная линия 35"/>
            <p:cNvCxnSpPr/>
            <p:nvPr/>
          </p:nvCxnSpPr>
          <p:spPr>
            <a:xfrm rot="5400000">
              <a:off x="3810794" y="6310932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единительная линия 36"/>
            <p:cNvCxnSpPr/>
            <p:nvPr/>
          </p:nvCxnSpPr>
          <p:spPr>
            <a:xfrm rot="5400000">
              <a:off x="5096669" y="6310932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Прямая соединительная линия 37"/>
            <p:cNvCxnSpPr/>
            <p:nvPr/>
          </p:nvCxnSpPr>
          <p:spPr>
            <a:xfrm rot="5400000">
              <a:off x="6375578" y="6310934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Прямая со стрелкой 38"/>
            <p:cNvCxnSpPr/>
            <p:nvPr/>
          </p:nvCxnSpPr>
          <p:spPr>
            <a:xfrm>
              <a:off x="4238626" y="6311727"/>
              <a:ext cx="428625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Прямая со стрелкой 39"/>
            <p:cNvCxnSpPr/>
            <p:nvPr/>
          </p:nvCxnSpPr>
          <p:spPr>
            <a:xfrm>
              <a:off x="5524501" y="6311727"/>
              <a:ext cx="428625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Прямоугольник 49"/>
            <p:cNvSpPr/>
            <p:nvPr/>
          </p:nvSpPr>
          <p:spPr>
            <a:xfrm>
              <a:off x="3381376" y="4668663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15" name="Прямоугольник 50"/>
            <p:cNvSpPr/>
            <p:nvPr/>
          </p:nvSpPr>
          <p:spPr>
            <a:xfrm>
              <a:off x="4667252" y="4668663"/>
              <a:ext cx="1070034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116" name="Прямая соединительная линия 52"/>
            <p:cNvCxnSpPr/>
            <p:nvPr/>
          </p:nvCxnSpPr>
          <p:spPr>
            <a:xfrm rot="5400000">
              <a:off x="3810794" y="4953619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Прямая соединительная линия 53"/>
            <p:cNvCxnSpPr/>
            <p:nvPr/>
          </p:nvCxnSpPr>
          <p:spPr>
            <a:xfrm rot="5400000">
              <a:off x="5166519" y="4955207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 стрелкой 54"/>
            <p:cNvCxnSpPr>
              <a:endCxn id="114" idx="1"/>
            </p:cNvCxnSpPr>
            <p:nvPr/>
          </p:nvCxnSpPr>
          <p:spPr>
            <a:xfrm>
              <a:off x="2667001" y="4954413"/>
              <a:ext cx="71437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Прямая со стрелкой 55"/>
            <p:cNvCxnSpPr/>
            <p:nvPr/>
          </p:nvCxnSpPr>
          <p:spPr>
            <a:xfrm>
              <a:off x="4238626" y="4954413"/>
              <a:ext cx="42862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Прямоугольник 58"/>
            <p:cNvSpPr/>
            <p:nvPr/>
          </p:nvSpPr>
          <p:spPr>
            <a:xfrm>
              <a:off x="3381376" y="3668538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21" name="Прямоугольник 59"/>
            <p:cNvSpPr/>
            <p:nvPr/>
          </p:nvSpPr>
          <p:spPr>
            <a:xfrm>
              <a:off x="4667252" y="3668538"/>
              <a:ext cx="1070034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122" name="Прямая соединительная линия 61"/>
            <p:cNvCxnSpPr/>
            <p:nvPr/>
          </p:nvCxnSpPr>
          <p:spPr>
            <a:xfrm rot="5400000">
              <a:off x="3810794" y="3953494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Прямая соединительная линия 62"/>
            <p:cNvCxnSpPr/>
            <p:nvPr/>
          </p:nvCxnSpPr>
          <p:spPr>
            <a:xfrm rot="5400000">
              <a:off x="5166519" y="3955082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 стрелкой 63"/>
            <p:cNvCxnSpPr>
              <a:endCxn id="120" idx="1"/>
            </p:cNvCxnSpPr>
            <p:nvPr/>
          </p:nvCxnSpPr>
          <p:spPr>
            <a:xfrm>
              <a:off x="2667001" y="3954288"/>
              <a:ext cx="71437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Прямая со стрелкой 64"/>
            <p:cNvCxnSpPr/>
            <p:nvPr/>
          </p:nvCxnSpPr>
          <p:spPr>
            <a:xfrm>
              <a:off x="4238626" y="3954288"/>
              <a:ext cx="42862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6" name="Прямоугольник 67"/>
            <p:cNvSpPr/>
            <p:nvPr/>
          </p:nvSpPr>
          <p:spPr>
            <a:xfrm>
              <a:off x="3309938" y="2739851"/>
              <a:ext cx="1071562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27" name="Прямоугольник 68"/>
            <p:cNvSpPr/>
            <p:nvPr/>
          </p:nvSpPr>
          <p:spPr>
            <a:xfrm>
              <a:off x="4595813" y="2739851"/>
              <a:ext cx="1118637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128" name="Прямая соединительная линия 69"/>
            <p:cNvCxnSpPr/>
            <p:nvPr/>
          </p:nvCxnSpPr>
          <p:spPr>
            <a:xfrm rot="10800000">
              <a:off x="2240509" y="3454226"/>
              <a:ext cx="785812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Прямая соединительная линия 70"/>
            <p:cNvCxnSpPr/>
            <p:nvPr/>
          </p:nvCxnSpPr>
          <p:spPr>
            <a:xfrm rot="5400000">
              <a:off x="3739357" y="3024808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Прямая соединительная линия 71"/>
            <p:cNvCxnSpPr/>
            <p:nvPr/>
          </p:nvCxnSpPr>
          <p:spPr>
            <a:xfrm rot="5400000">
              <a:off x="5095082" y="3024808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Прямая со стрелкой 72"/>
            <p:cNvCxnSpPr>
              <a:endCxn id="126" idx="1"/>
            </p:cNvCxnSpPr>
            <p:nvPr/>
          </p:nvCxnSpPr>
          <p:spPr>
            <a:xfrm>
              <a:off x="2667000" y="3025602"/>
              <a:ext cx="642938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Прямая со стрелкой 73"/>
            <p:cNvCxnSpPr/>
            <p:nvPr/>
          </p:nvCxnSpPr>
          <p:spPr>
            <a:xfrm>
              <a:off x="4167189" y="3025602"/>
              <a:ext cx="428625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Прямоугольник 75"/>
            <p:cNvSpPr/>
            <p:nvPr/>
          </p:nvSpPr>
          <p:spPr>
            <a:xfrm>
              <a:off x="2238374" y="2513810"/>
              <a:ext cx="785814" cy="43966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134" name="Прямая соединительная линия 79"/>
            <p:cNvCxnSpPr/>
            <p:nvPr/>
          </p:nvCxnSpPr>
          <p:spPr>
            <a:xfrm rot="10800000">
              <a:off x="2238376" y="4311476"/>
              <a:ext cx="785814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Прямая соединительная линия 80"/>
            <p:cNvCxnSpPr/>
            <p:nvPr/>
          </p:nvCxnSpPr>
          <p:spPr>
            <a:xfrm rot="10800000">
              <a:off x="2240509" y="5168727"/>
              <a:ext cx="785812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Прямая соединительная линия 81"/>
            <p:cNvCxnSpPr/>
            <p:nvPr/>
          </p:nvCxnSpPr>
          <p:spPr>
            <a:xfrm rot="10800000">
              <a:off x="2240509" y="6025976"/>
              <a:ext cx="785812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Прямая со стрелкой 90"/>
            <p:cNvCxnSpPr>
              <a:endCxn id="85" idx="1"/>
            </p:cNvCxnSpPr>
            <p:nvPr/>
          </p:nvCxnSpPr>
          <p:spPr>
            <a:xfrm>
              <a:off x="2595563" y="6311727"/>
              <a:ext cx="785812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>
              <a:spLocks noChangeArrowheads="1"/>
            </p:cNvSpPr>
            <p:nvPr/>
          </p:nvSpPr>
          <p:spPr bwMode="auto">
            <a:xfrm>
              <a:off x="2337825" y="2966858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1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48" name="TextBox 147"/>
            <p:cNvSpPr txBox="1">
              <a:spLocks noChangeArrowheads="1"/>
            </p:cNvSpPr>
            <p:nvPr/>
          </p:nvSpPr>
          <p:spPr bwMode="auto">
            <a:xfrm>
              <a:off x="2389732" y="6411414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5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49" name="TextBox 148"/>
            <p:cNvSpPr txBox="1">
              <a:spLocks noChangeArrowheads="1"/>
            </p:cNvSpPr>
            <p:nvPr/>
          </p:nvSpPr>
          <p:spPr bwMode="auto">
            <a:xfrm>
              <a:off x="2292222" y="5268166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4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50" name="TextBox 149"/>
            <p:cNvSpPr txBox="1">
              <a:spLocks noChangeArrowheads="1"/>
            </p:cNvSpPr>
            <p:nvPr/>
          </p:nvSpPr>
          <p:spPr bwMode="auto">
            <a:xfrm>
              <a:off x="2414557" y="4318620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3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51" name="TextBox 150"/>
            <p:cNvSpPr txBox="1">
              <a:spLocks noChangeArrowheads="1"/>
            </p:cNvSpPr>
            <p:nvPr/>
          </p:nvSpPr>
          <p:spPr bwMode="auto">
            <a:xfrm>
              <a:off x="2365512" y="3447263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2</a:t>
              </a:r>
              <a:endParaRPr lang="ru-RU" sz="2000" dirty="0">
                <a:latin typeface="Calibri" pitchFamily="34" charset="0"/>
              </a:endParaRPr>
            </a:p>
          </p:txBody>
        </p:sp>
      </p:grpSp>
      <p:sp>
        <p:nvSpPr>
          <p:cNvPr id="31" name="Freeform 30"/>
          <p:cNvSpPr/>
          <p:nvPr/>
        </p:nvSpPr>
        <p:spPr>
          <a:xfrm>
            <a:off x="9583387" y="2885704"/>
            <a:ext cx="485737" cy="534390"/>
          </a:xfrm>
          <a:custGeom>
            <a:avLst/>
            <a:gdLst>
              <a:gd name="connsiteX0" fmla="*/ 451262 w 485737"/>
              <a:gd name="connsiteY0" fmla="*/ 0 h 534390"/>
              <a:gd name="connsiteX1" fmla="*/ 439387 w 485737"/>
              <a:gd name="connsiteY1" fmla="*/ 320634 h 534390"/>
              <a:gd name="connsiteX2" fmla="*/ 0 w 485737"/>
              <a:gd name="connsiteY2" fmla="*/ 534390 h 53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5737" h="534390">
                <a:moveTo>
                  <a:pt x="451262" y="0"/>
                </a:moveTo>
                <a:cubicBezTo>
                  <a:pt x="482929" y="115784"/>
                  <a:pt x="514597" y="231569"/>
                  <a:pt x="439387" y="320634"/>
                </a:cubicBezTo>
                <a:cubicBezTo>
                  <a:pt x="364177" y="409699"/>
                  <a:pt x="182088" y="472044"/>
                  <a:pt x="0" y="534390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Freeform 31"/>
          <p:cNvSpPr/>
          <p:nvPr/>
        </p:nvSpPr>
        <p:spPr>
          <a:xfrm>
            <a:off x="9547760" y="2850077"/>
            <a:ext cx="1816601" cy="2049295"/>
          </a:xfrm>
          <a:custGeom>
            <a:avLst/>
            <a:gdLst>
              <a:gd name="connsiteX0" fmla="*/ 1116281 w 1840351"/>
              <a:gd name="connsiteY0" fmla="*/ 0 h 2081136"/>
              <a:gd name="connsiteX1" fmla="*/ 1698172 w 1840351"/>
              <a:gd name="connsiteY1" fmla="*/ 581891 h 2081136"/>
              <a:gd name="connsiteX2" fmla="*/ 1793174 w 1840351"/>
              <a:gd name="connsiteY2" fmla="*/ 1603169 h 2081136"/>
              <a:gd name="connsiteX3" fmla="*/ 1068780 w 1840351"/>
              <a:gd name="connsiteY3" fmla="*/ 2042556 h 2081136"/>
              <a:gd name="connsiteX4" fmla="*/ 0 w 1840351"/>
              <a:gd name="connsiteY4" fmla="*/ 2030680 h 2081136"/>
              <a:gd name="connsiteX0" fmla="*/ 1092531 w 1816601"/>
              <a:gd name="connsiteY0" fmla="*/ 0 h 2049295"/>
              <a:gd name="connsiteX1" fmla="*/ 1674422 w 1816601"/>
              <a:gd name="connsiteY1" fmla="*/ 581891 h 2049295"/>
              <a:gd name="connsiteX2" fmla="*/ 1769424 w 1816601"/>
              <a:gd name="connsiteY2" fmla="*/ 1603169 h 2049295"/>
              <a:gd name="connsiteX3" fmla="*/ 1045030 w 1816601"/>
              <a:gd name="connsiteY3" fmla="*/ 2042556 h 2049295"/>
              <a:gd name="connsiteX4" fmla="*/ 0 w 1816601"/>
              <a:gd name="connsiteY4" fmla="*/ 1864425 h 2049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6601" h="2049295">
                <a:moveTo>
                  <a:pt x="1092531" y="0"/>
                </a:moveTo>
                <a:cubicBezTo>
                  <a:pt x="1327069" y="157348"/>
                  <a:pt x="1561607" y="314696"/>
                  <a:pt x="1674422" y="581891"/>
                </a:cubicBezTo>
                <a:cubicBezTo>
                  <a:pt x="1787237" y="849086"/>
                  <a:pt x="1874323" y="1359725"/>
                  <a:pt x="1769424" y="1603169"/>
                </a:cubicBezTo>
                <a:cubicBezTo>
                  <a:pt x="1664525" y="1846613"/>
                  <a:pt x="1339934" y="1999013"/>
                  <a:pt x="1045030" y="2042556"/>
                </a:cubicBezTo>
                <a:cubicBezTo>
                  <a:pt x="750126" y="2086099"/>
                  <a:pt x="384959" y="1905989"/>
                  <a:pt x="0" y="1864425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Freeform 40"/>
          <p:cNvSpPr/>
          <p:nvPr/>
        </p:nvSpPr>
        <p:spPr>
          <a:xfrm>
            <a:off x="9547761" y="3574473"/>
            <a:ext cx="517009" cy="558140"/>
          </a:xfrm>
          <a:custGeom>
            <a:avLst/>
            <a:gdLst>
              <a:gd name="connsiteX0" fmla="*/ 463138 w 517009"/>
              <a:gd name="connsiteY0" fmla="*/ 0 h 558140"/>
              <a:gd name="connsiteX1" fmla="*/ 475013 w 517009"/>
              <a:gd name="connsiteY1" fmla="*/ 308758 h 558140"/>
              <a:gd name="connsiteX2" fmla="*/ 0 w 517009"/>
              <a:gd name="connsiteY2" fmla="*/ 558140 h 5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7009" h="558140">
                <a:moveTo>
                  <a:pt x="463138" y="0"/>
                </a:moveTo>
                <a:cubicBezTo>
                  <a:pt x="507670" y="107867"/>
                  <a:pt x="552203" y="215735"/>
                  <a:pt x="475013" y="308758"/>
                </a:cubicBezTo>
                <a:cubicBezTo>
                  <a:pt x="397823" y="401781"/>
                  <a:pt x="198911" y="479960"/>
                  <a:pt x="0" y="558140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Freeform 41"/>
          <p:cNvSpPr/>
          <p:nvPr/>
        </p:nvSpPr>
        <p:spPr>
          <a:xfrm>
            <a:off x="9595263" y="3550722"/>
            <a:ext cx="1585524" cy="1674422"/>
          </a:xfrm>
          <a:custGeom>
            <a:avLst/>
            <a:gdLst>
              <a:gd name="connsiteX0" fmla="*/ 1009403 w 1560354"/>
              <a:gd name="connsiteY0" fmla="*/ 0 h 1662546"/>
              <a:gd name="connsiteX1" fmla="*/ 1496291 w 1560354"/>
              <a:gd name="connsiteY1" fmla="*/ 427512 h 1662546"/>
              <a:gd name="connsiteX2" fmla="*/ 1389413 w 1560354"/>
              <a:gd name="connsiteY2" fmla="*/ 1116281 h 1662546"/>
              <a:gd name="connsiteX3" fmla="*/ 0 w 1560354"/>
              <a:gd name="connsiteY3" fmla="*/ 1662546 h 1662546"/>
              <a:gd name="connsiteX0" fmla="*/ 1056904 w 1610706"/>
              <a:gd name="connsiteY0" fmla="*/ 0 h 1852551"/>
              <a:gd name="connsiteX1" fmla="*/ 1543792 w 1610706"/>
              <a:gd name="connsiteY1" fmla="*/ 427512 h 1852551"/>
              <a:gd name="connsiteX2" fmla="*/ 1436914 w 1610706"/>
              <a:gd name="connsiteY2" fmla="*/ 1116281 h 1852551"/>
              <a:gd name="connsiteX3" fmla="*/ 0 w 1610706"/>
              <a:gd name="connsiteY3" fmla="*/ 1852551 h 1852551"/>
              <a:gd name="connsiteX0" fmla="*/ 1033153 w 1585524"/>
              <a:gd name="connsiteY0" fmla="*/ 0 h 1674422"/>
              <a:gd name="connsiteX1" fmla="*/ 1520041 w 1585524"/>
              <a:gd name="connsiteY1" fmla="*/ 427512 h 1674422"/>
              <a:gd name="connsiteX2" fmla="*/ 1413163 w 1585524"/>
              <a:gd name="connsiteY2" fmla="*/ 1116281 h 1674422"/>
              <a:gd name="connsiteX3" fmla="*/ 0 w 1585524"/>
              <a:gd name="connsiteY3" fmla="*/ 1674422 h 1674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5524" h="1674422">
                <a:moveTo>
                  <a:pt x="1033153" y="0"/>
                </a:moveTo>
                <a:cubicBezTo>
                  <a:pt x="1244929" y="120732"/>
                  <a:pt x="1456706" y="241465"/>
                  <a:pt x="1520041" y="427512"/>
                </a:cubicBezTo>
                <a:cubicBezTo>
                  <a:pt x="1583376" y="613559"/>
                  <a:pt x="1666503" y="908463"/>
                  <a:pt x="1413163" y="1116281"/>
                </a:cubicBezTo>
                <a:cubicBezTo>
                  <a:pt x="1159823" y="1324099"/>
                  <a:pt x="570015" y="1504209"/>
                  <a:pt x="0" y="1674422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Freeform 42"/>
          <p:cNvSpPr/>
          <p:nvPr/>
        </p:nvSpPr>
        <p:spPr>
          <a:xfrm>
            <a:off x="9559635" y="4322617"/>
            <a:ext cx="494994" cy="407053"/>
          </a:xfrm>
          <a:custGeom>
            <a:avLst/>
            <a:gdLst>
              <a:gd name="connsiteX0" fmla="*/ 463138 w 507703"/>
              <a:gd name="connsiteY0" fmla="*/ 0 h 464280"/>
              <a:gd name="connsiteX1" fmla="*/ 463138 w 507703"/>
              <a:gd name="connsiteY1" fmla="*/ 391886 h 464280"/>
              <a:gd name="connsiteX2" fmla="*/ 0 w 507703"/>
              <a:gd name="connsiteY2" fmla="*/ 463138 h 464280"/>
              <a:gd name="connsiteX0" fmla="*/ 403762 w 444174"/>
              <a:gd name="connsiteY0" fmla="*/ 0 h 407277"/>
              <a:gd name="connsiteX1" fmla="*/ 403762 w 444174"/>
              <a:gd name="connsiteY1" fmla="*/ 391886 h 407277"/>
              <a:gd name="connsiteX2" fmla="*/ 0 w 444174"/>
              <a:gd name="connsiteY2" fmla="*/ 332510 h 407277"/>
              <a:gd name="connsiteX0" fmla="*/ 451264 w 494994"/>
              <a:gd name="connsiteY0" fmla="*/ 0 h 402373"/>
              <a:gd name="connsiteX1" fmla="*/ 451264 w 494994"/>
              <a:gd name="connsiteY1" fmla="*/ 391886 h 402373"/>
              <a:gd name="connsiteX2" fmla="*/ 0 w 494994"/>
              <a:gd name="connsiteY2" fmla="*/ 296884 h 402373"/>
              <a:gd name="connsiteX0" fmla="*/ 451264 w 494994"/>
              <a:gd name="connsiteY0" fmla="*/ 0 h 407053"/>
              <a:gd name="connsiteX1" fmla="*/ 451264 w 494994"/>
              <a:gd name="connsiteY1" fmla="*/ 391886 h 407053"/>
              <a:gd name="connsiteX2" fmla="*/ 0 w 494994"/>
              <a:gd name="connsiteY2" fmla="*/ 296884 h 40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4994" h="407053">
                <a:moveTo>
                  <a:pt x="451264" y="0"/>
                </a:moveTo>
                <a:cubicBezTo>
                  <a:pt x="489859" y="157348"/>
                  <a:pt x="526475" y="342405"/>
                  <a:pt x="451264" y="391886"/>
                </a:cubicBezTo>
                <a:cubicBezTo>
                  <a:pt x="376053" y="441367"/>
                  <a:pt x="181099" y="359230"/>
                  <a:pt x="0" y="296884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Freeform 43"/>
          <p:cNvSpPr/>
          <p:nvPr/>
        </p:nvSpPr>
        <p:spPr>
          <a:xfrm>
            <a:off x="9571511" y="4310743"/>
            <a:ext cx="1236409" cy="890650"/>
          </a:xfrm>
          <a:custGeom>
            <a:avLst/>
            <a:gdLst>
              <a:gd name="connsiteX0" fmla="*/ 1092530 w 1274672"/>
              <a:gd name="connsiteY0" fmla="*/ 0 h 1092530"/>
              <a:gd name="connsiteX1" fmla="*/ 1187532 w 1274672"/>
              <a:gd name="connsiteY1" fmla="*/ 320634 h 1092530"/>
              <a:gd name="connsiteX2" fmla="*/ 0 w 1274672"/>
              <a:gd name="connsiteY2" fmla="*/ 1092530 h 1092530"/>
              <a:gd name="connsiteX0" fmla="*/ 1056904 w 1236409"/>
              <a:gd name="connsiteY0" fmla="*/ 0 h 890650"/>
              <a:gd name="connsiteX1" fmla="*/ 1151906 w 1236409"/>
              <a:gd name="connsiteY1" fmla="*/ 320634 h 890650"/>
              <a:gd name="connsiteX2" fmla="*/ 0 w 1236409"/>
              <a:gd name="connsiteY2" fmla="*/ 890650 h 8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6409" h="890650">
                <a:moveTo>
                  <a:pt x="1056904" y="0"/>
                </a:moveTo>
                <a:cubicBezTo>
                  <a:pt x="1195449" y="69273"/>
                  <a:pt x="1328057" y="172192"/>
                  <a:pt x="1151906" y="320634"/>
                </a:cubicBezTo>
                <a:cubicBezTo>
                  <a:pt x="975755" y="469076"/>
                  <a:pt x="502722" y="595746"/>
                  <a:pt x="0" y="890650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Freeform 44"/>
          <p:cNvSpPr/>
          <p:nvPr/>
        </p:nvSpPr>
        <p:spPr>
          <a:xfrm>
            <a:off x="8995216" y="2702834"/>
            <a:ext cx="1003809" cy="3243514"/>
          </a:xfrm>
          <a:custGeom>
            <a:avLst/>
            <a:gdLst>
              <a:gd name="connsiteX0" fmla="*/ 451262 w 2076440"/>
              <a:gd name="connsiteY0" fmla="*/ 2722422 h 2722422"/>
              <a:gd name="connsiteX1" fmla="*/ 1876301 w 2076440"/>
              <a:gd name="connsiteY1" fmla="*/ 2176157 h 2722422"/>
              <a:gd name="connsiteX2" fmla="*/ 1864426 w 2076440"/>
              <a:gd name="connsiteY2" fmla="*/ 287981 h 2722422"/>
              <a:gd name="connsiteX3" fmla="*/ 0 w 2076440"/>
              <a:gd name="connsiteY3" fmla="*/ 38599 h 2722422"/>
              <a:gd name="connsiteX0" fmla="*/ 1171455 w 2592512"/>
              <a:gd name="connsiteY0" fmla="*/ 2770954 h 3260620"/>
              <a:gd name="connsiteX1" fmla="*/ 19548 w 2592512"/>
              <a:gd name="connsiteY1" fmla="*/ 3150964 h 3260620"/>
              <a:gd name="connsiteX2" fmla="*/ 2584619 w 2592512"/>
              <a:gd name="connsiteY2" fmla="*/ 336513 h 3260620"/>
              <a:gd name="connsiteX3" fmla="*/ 720193 w 2592512"/>
              <a:gd name="connsiteY3" fmla="*/ 87131 h 3260620"/>
              <a:gd name="connsiteX0" fmla="*/ 1239628 w 1373671"/>
              <a:gd name="connsiteY0" fmla="*/ 2696596 h 3167147"/>
              <a:gd name="connsiteX1" fmla="*/ 87721 w 1373671"/>
              <a:gd name="connsiteY1" fmla="*/ 3076606 h 3167147"/>
              <a:gd name="connsiteX2" fmla="*/ 158973 w 1373671"/>
              <a:gd name="connsiteY2" fmla="*/ 570914 h 3167147"/>
              <a:gd name="connsiteX3" fmla="*/ 788366 w 1373671"/>
              <a:gd name="connsiteY3" fmla="*/ 12773 h 3167147"/>
              <a:gd name="connsiteX0" fmla="*/ 1214629 w 1347802"/>
              <a:gd name="connsiteY0" fmla="*/ 2714146 h 3193442"/>
              <a:gd name="connsiteX1" fmla="*/ 62722 w 1347802"/>
              <a:gd name="connsiteY1" fmla="*/ 3094156 h 3193442"/>
              <a:gd name="connsiteX2" fmla="*/ 217101 w 1347802"/>
              <a:gd name="connsiteY2" fmla="*/ 445960 h 3193442"/>
              <a:gd name="connsiteX3" fmla="*/ 763367 w 1347802"/>
              <a:gd name="connsiteY3" fmla="*/ 30323 h 3193442"/>
              <a:gd name="connsiteX0" fmla="*/ 1214629 w 1347802"/>
              <a:gd name="connsiteY0" fmla="*/ 2688250 h 3167546"/>
              <a:gd name="connsiteX1" fmla="*/ 62722 w 1347802"/>
              <a:gd name="connsiteY1" fmla="*/ 3068260 h 3167546"/>
              <a:gd name="connsiteX2" fmla="*/ 217101 w 1347802"/>
              <a:gd name="connsiteY2" fmla="*/ 420064 h 3167546"/>
              <a:gd name="connsiteX3" fmla="*/ 763367 w 1347802"/>
              <a:gd name="connsiteY3" fmla="*/ 4427 h 3167546"/>
              <a:gd name="connsiteX0" fmla="*/ 1103920 w 1247248"/>
              <a:gd name="connsiteY0" fmla="*/ 2683823 h 2923711"/>
              <a:gd name="connsiteX1" fmla="*/ 94516 w 1247248"/>
              <a:gd name="connsiteY1" fmla="*/ 2790701 h 2923711"/>
              <a:gd name="connsiteX2" fmla="*/ 106392 w 1247248"/>
              <a:gd name="connsiteY2" fmla="*/ 415637 h 2923711"/>
              <a:gd name="connsiteX3" fmla="*/ 652658 w 1247248"/>
              <a:gd name="connsiteY3" fmla="*/ 0 h 2923711"/>
              <a:gd name="connsiteX0" fmla="*/ 1088357 w 1233528"/>
              <a:gd name="connsiteY0" fmla="*/ 2683823 h 2705521"/>
              <a:gd name="connsiteX1" fmla="*/ 102704 w 1233528"/>
              <a:gd name="connsiteY1" fmla="*/ 2493818 h 2705521"/>
              <a:gd name="connsiteX2" fmla="*/ 90829 w 1233528"/>
              <a:gd name="connsiteY2" fmla="*/ 415637 h 2705521"/>
              <a:gd name="connsiteX3" fmla="*/ 637095 w 1233528"/>
              <a:gd name="connsiteY3" fmla="*/ 0 h 2705521"/>
              <a:gd name="connsiteX0" fmla="*/ 1004696 w 1174990"/>
              <a:gd name="connsiteY0" fmla="*/ 2690941 h 3257201"/>
              <a:gd name="connsiteX1" fmla="*/ 292175 w 1174990"/>
              <a:gd name="connsiteY1" fmla="*/ 3165954 h 3257201"/>
              <a:gd name="connsiteX2" fmla="*/ 7168 w 1174990"/>
              <a:gd name="connsiteY2" fmla="*/ 422755 h 3257201"/>
              <a:gd name="connsiteX3" fmla="*/ 553434 w 1174990"/>
              <a:gd name="connsiteY3" fmla="*/ 7118 h 3257201"/>
              <a:gd name="connsiteX0" fmla="*/ 1004696 w 1004696"/>
              <a:gd name="connsiteY0" fmla="*/ 2690941 h 3312365"/>
              <a:gd name="connsiteX1" fmla="*/ 292175 w 1004696"/>
              <a:gd name="connsiteY1" fmla="*/ 3165954 h 3312365"/>
              <a:gd name="connsiteX2" fmla="*/ 7168 w 1004696"/>
              <a:gd name="connsiteY2" fmla="*/ 422755 h 3312365"/>
              <a:gd name="connsiteX3" fmla="*/ 553434 w 1004696"/>
              <a:gd name="connsiteY3" fmla="*/ 7118 h 3312365"/>
              <a:gd name="connsiteX0" fmla="*/ 1003809 w 1003809"/>
              <a:gd name="connsiteY0" fmla="*/ 2688563 h 3243514"/>
              <a:gd name="connsiteX1" fmla="*/ 303164 w 1003809"/>
              <a:gd name="connsiteY1" fmla="*/ 3080448 h 3243514"/>
              <a:gd name="connsiteX2" fmla="*/ 6281 w 1003809"/>
              <a:gd name="connsiteY2" fmla="*/ 420377 h 3243514"/>
              <a:gd name="connsiteX3" fmla="*/ 552547 w 1003809"/>
              <a:gd name="connsiteY3" fmla="*/ 4740 h 324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809" h="3243514">
                <a:moveTo>
                  <a:pt x="1003809" y="2688563"/>
                </a:moveTo>
                <a:cubicBezTo>
                  <a:pt x="862295" y="3117064"/>
                  <a:pt x="469419" y="3458479"/>
                  <a:pt x="303164" y="3080448"/>
                </a:cubicBezTo>
                <a:cubicBezTo>
                  <a:pt x="136909" y="2702417"/>
                  <a:pt x="-35283" y="932995"/>
                  <a:pt x="6281" y="420377"/>
                </a:cubicBezTo>
                <a:cubicBezTo>
                  <a:pt x="47845" y="-92241"/>
                  <a:pt x="212121" y="10677"/>
                  <a:pt x="552547" y="4740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Freeform 45"/>
          <p:cNvSpPr/>
          <p:nvPr/>
        </p:nvSpPr>
        <p:spPr>
          <a:xfrm>
            <a:off x="9065753" y="4087151"/>
            <a:ext cx="1574538" cy="1927464"/>
          </a:xfrm>
          <a:custGeom>
            <a:avLst/>
            <a:gdLst>
              <a:gd name="connsiteX0" fmla="*/ 1574538 w 1574538"/>
              <a:gd name="connsiteY0" fmla="*/ 1304246 h 1927464"/>
              <a:gd name="connsiteX1" fmla="*/ 921395 w 1574538"/>
              <a:gd name="connsiteY1" fmla="*/ 1791135 h 1927464"/>
              <a:gd name="connsiteX2" fmla="*/ 90122 w 1574538"/>
              <a:gd name="connsiteY2" fmla="*/ 1791135 h 1927464"/>
              <a:gd name="connsiteX3" fmla="*/ 54496 w 1574538"/>
              <a:gd name="connsiteY3" fmla="*/ 223592 h 1927464"/>
              <a:gd name="connsiteX4" fmla="*/ 375130 w 1574538"/>
              <a:gd name="connsiteY4" fmla="*/ 45462 h 1927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4538" h="1927464">
                <a:moveTo>
                  <a:pt x="1574538" y="1304246"/>
                </a:moveTo>
                <a:cubicBezTo>
                  <a:pt x="1371668" y="1507116"/>
                  <a:pt x="1168798" y="1709987"/>
                  <a:pt x="921395" y="1791135"/>
                </a:cubicBezTo>
                <a:cubicBezTo>
                  <a:pt x="673992" y="1872283"/>
                  <a:pt x="234605" y="2052392"/>
                  <a:pt x="90122" y="1791135"/>
                </a:cubicBezTo>
                <a:cubicBezTo>
                  <a:pt x="-54361" y="1529878"/>
                  <a:pt x="6995" y="514537"/>
                  <a:pt x="54496" y="223592"/>
                </a:cubicBezTo>
                <a:cubicBezTo>
                  <a:pt x="101997" y="-67354"/>
                  <a:pt x="238563" y="-10946"/>
                  <a:pt x="375130" y="45462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Freeform 46"/>
          <p:cNvSpPr/>
          <p:nvPr/>
        </p:nvSpPr>
        <p:spPr>
          <a:xfrm>
            <a:off x="9076298" y="4868882"/>
            <a:ext cx="2240886" cy="1232868"/>
          </a:xfrm>
          <a:custGeom>
            <a:avLst/>
            <a:gdLst>
              <a:gd name="connsiteX0" fmla="*/ 2262176 w 2357457"/>
              <a:gd name="connsiteY0" fmla="*/ 475013 h 1299870"/>
              <a:gd name="connsiteX1" fmla="*/ 2202800 w 2357457"/>
              <a:gd name="connsiteY1" fmla="*/ 475013 h 1299870"/>
              <a:gd name="connsiteX2" fmla="*/ 813387 w 2357457"/>
              <a:gd name="connsiteY2" fmla="*/ 1211283 h 1299870"/>
              <a:gd name="connsiteX3" fmla="*/ 17740 w 2357457"/>
              <a:gd name="connsiteY3" fmla="*/ 1151907 h 1299870"/>
              <a:gd name="connsiteX4" fmla="*/ 338374 w 2357457"/>
              <a:gd name="connsiteY4" fmla="*/ 0 h 1299870"/>
              <a:gd name="connsiteX0" fmla="*/ 2262176 w 2310125"/>
              <a:gd name="connsiteY0" fmla="*/ 475013 h 1285525"/>
              <a:gd name="connsiteX1" fmla="*/ 2084047 w 2310125"/>
              <a:gd name="connsiteY1" fmla="*/ 700644 h 1285525"/>
              <a:gd name="connsiteX2" fmla="*/ 813387 w 2310125"/>
              <a:gd name="connsiteY2" fmla="*/ 1211283 h 1285525"/>
              <a:gd name="connsiteX3" fmla="*/ 17740 w 2310125"/>
              <a:gd name="connsiteY3" fmla="*/ 1151907 h 1285525"/>
              <a:gd name="connsiteX4" fmla="*/ 338374 w 2310125"/>
              <a:gd name="connsiteY4" fmla="*/ 0 h 1285525"/>
              <a:gd name="connsiteX0" fmla="*/ 2262176 w 2307114"/>
              <a:gd name="connsiteY0" fmla="*/ 475013 h 1275575"/>
              <a:gd name="connsiteX1" fmla="*/ 2072172 w 2307114"/>
              <a:gd name="connsiteY1" fmla="*/ 866898 h 1275575"/>
              <a:gd name="connsiteX2" fmla="*/ 813387 w 2307114"/>
              <a:gd name="connsiteY2" fmla="*/ 1211283 h 1275575"/>
              <a:gd name="connsiteX3" fmla="*/ 17740 w 2307114"/>
              <a:gd name="connsiteY3" fmla="*/ 1151907 h 1275575"/>
              <a:gd name="connsiteX4" fmla="*/ 338374 w 2307114"/>
              <a:gd name="connsiteY4" fmla="*/ 0 h 1275575"/>
              <a:gd name="connsiteX0" fmla="*/ 2262176 w 2262176"/>
              <a:gd name="connsiteY0" fmla="*/ 475013 h 1275575"/>
              <a:gd name="connsiteX1" fmla="*/ 2072172 w 2262176"/>
              <a:gd name="connsiteY1" fmla="*/ 866898 h 1275575"/>
              <a:gd name="connsiteX2" fmla="*/ 813387 w 2262176"/>
              <a:gd name="connsiteY2" fmla="*/ 1211283 h 1275575"/>
              <a:gd name="connsiteX3" fmla="*/ 17740 w 2262176"/>
              <a:gd name="connsiteY3" fmla="*/ 1151907 h 1275575"/>
              <a:gd name="connsiteX4" fmla="*/ 338374 w 2262176"/>
              <a:gd name="connsiteY4" fmla="*/ 0 h 1275575"/>
              <a:gd name="connsiteX0" fmla="*/ 2262176 w 2262176"/>
              <a:gd name="connsiteY0" fmla="*/ 475013 h 1275575"/>
              <a:gd name="connsiteX1" fmla="*/ 813387 w 2262176"/>
              <a:gd name="connsiteY1" fmla="*/ 1211283 h 1275575"/>
              <a:gd name="connsiteX2" fmla="*/ 17740 w 2262176"/>
              <a:gd name="connsiteY2" fmla="*/ 1151907 h 1275575"/>
              <a:gd name="connsiteX3" fmla="*/ 338374 w 2262176"/>
              <a:gd name="connsiteY3" fmla="*/ 0 h 1275575"/>
              <a:gd name="connsiteX0" fmla="*/ 2292664 w 2292664"/>
              <a:gd name="connsiteY0" fmla="*/ 475013 h 1244270"/>
              <a:gd name="connsiteX1" fmla="*/ 1342639 w 2292664"/>
              <a:gd name="connsiteY1" fmla="*/ 1140031 h 1244270"/>
              <a:gd name="connsiteX2" fmla="*/ 48228 w 2292664"/>
              <a:gd name="connsiteY2" fmla="*/ 1151907 h 1244270"/>
              <a:gd name="connsiteX3" fmla="*/ 368862 w 2292664"/>
              <a:gd name="connsiteY3" fmla="*/ 0 h 1244270"/>
              <a:gd name="connsiteX0" fmla="*/ 2292664 w 2292664"/>
              <a:gd name="connsiteY0" fmla="*/ 475013 h 1258942"/>
              <a:gd name="connsiteX1" fmla="*/ 1342639 w 2292664"/>
              <a:gd name="connsiteY1" fmla="*/ 1140031 h 1258942"/>
              <a:gd name="connsiteX2" fmla="*/ 48228 w 2292664"/>
              <a:gd name="connsiteY2" fmla="*/ 1151907 h 1258942"/>
              <a:gd name="connsiteX3" fmla="*/ 368862 w 2292664"/>
              <a:gd name="connsiteY3" fmla="*/ 0 h 1258942"/>
              <a:gd name="connsiteX0" fmla="*/ 2292664 w 2292664"/>
              <a:gd name="connsiteY0" fmla="*/ 475013 h 1258942"/>
              <a:gd name="connsiteX1" fmla="*/ 1342639 w 2292664"/>
              <a:gd name="connsiteY1" fmla="*/ 1140031 h 1258942"/>
              <a:gd name="connsiteX2" fmla="*/ 48228 w 2292664"/>
              <a:gd name="connsiteY2" fmla="*/ 1151907 h 1258942"/>
              <a:gd name="connsiteX3" fmla="*/ 368862 w 2292664"/>
              <a:gd name="connsiteY3" fmla="*/ 0 h 1258942"/>
              <a:gd name="connsiteX0" fmla="*/ 2240886 w 2240886"/>
              <a:gd name="connsiteY0" fmla="*/ 475013 h 1232868"/>
              <a:gd name="connsiteX1" fmla="*/ 1290861 w 2240886"/>
              <a:gd name="connsiteY1" fmla="*/ 1140031 h 1232868"/>
              <a:gd name="connsiteX2" fmla="*/ 55827 w 2240886"/>
              <a:gd name="connsiteY2" fmla="*/ 1104406 h 1232868"/>
              <a:gd name="connsiteX3" fmla="*/ 317084 w 2240886"/>
              <a:gd name="connsiteY3" fmla="*/ 0 h 1232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0886" h="1232868">
                <a:moveTo>
                  <a:pt x="2240886" y="475013"/>
                </a:moveTo>
                <a:cubicBezTo>
                  <a:pt x="2105309" y="711530"/>
                  <a:pt x="1655038" y="1035132"/>
                  <a:pt x="1290861" y="1140031"/>
                </a:cubicBezTo>
                <a:cubicBezTo>
                  <a:pt x="926684" y="1244930"/>
                  <a:pt x="218123" y="1294411"/>
                  <a:pt x="55827" y="1104406"/>
                </a:cubicBezTo>
                <a:cubicBezTo>
                  <a:pt x="-106469" y="914401"/>
                  <a:pt x="117182" y="475013"/>
                  <a:pt x="317084" y="0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3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списков смежности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3000" dirty="0" smtClean="0">
                <a:solidFill>
                  <a:schemeClr val="bg1"/>
                </a:solidFill>
              </a:rPr>
              <a:t>Хранение списков смежности требует </a:t>
            </a:r>
            <a:r>
              <a:rPr lang="en-US" sz="3000" dirty="0" smtClean="0">
                <a:solidFill>
                  <a:schemeClr val="bg1"/>
                </a:solidFill>
              </a:rPr>
              <a:t>O(N + M)</a:t>
            </a:r>
            <a:r>
              <a:rPr lang="ru-RU" sz="3000" dirty="0" smtClean="0">
                <a:solidFill>
                  <a:schemeClr val="bg1"/>
                </a:solidFill>
              </a:rPr>
              <a:t> ячеек памяти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M – </a:t>
            </a:r>
            <a:r>
              <a:rPr lang="ru-RU" sz="2600" dirty="0" smtClean="0">
                <a:solidFill>
                  <a:schemeClr val="bg1"/>
                </a:solidFill>
              </a:rPr>
              <a:t>число дуг графа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N – </a:t>
            </a:r>
            <a:r>
              <a:rPr lang="ru-RU" sz="2600" dirty="0" smtClean="0">
                <a:solidFill>
                  <a:schemeClr val="bg1"/>
                </a:solidFill>
              </a:rPr>
              <a:t>число вершин графа</a:t>
            </a:r>
            <a:endParaRPr lang="en-US" sz="2600" dirty="0" smtClean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ru-RU" sz="2600" dirty="0" smtClean="0">
                <a:solidFill>
                  <a:schemeClr val="bg1"/>
                </a:solidFill>
              </a:rPr>
              <a:t>ОК для </a:t>
            </a:r>
            <a:r>
              <a:rPr lang="ru-RU" sz="2600" dirty="0" smtClean="0">
                <a:solidFill>
                  <a:schemeClr val="bg1"/>
                </a:solidFill>
              </a:rPr>
              <a:t>графов с любым числом дуг</a:t>
            </a:r>
            <a:endParaRPr lang="en-US" sz="2600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ru-RU" sz="3000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3000" dirty="0" smtClean="0">
                <a:solidFill>
                  <a:schemeClr val="bg1"/>
                </a:solidFill>
              </a:rPr>
              <a:t>Добавление вершины за </a:t>
            </a:r>
            <a:r>
              <a:rPr lang="en-US" sz="3000" dirty="0" smtClean="0">
                <a:solidFill>
                  <a:schemeClr val="bg1"/>
                </a:solidFill>
              </a:rPr>
              <a:t>O(1), </a:t>
            </a:r>
            <a:r>
              <a:rPr lang="ru-RU" sz="3000" dirty="0" smtClean="0">
                <a:solidFill>
                  <a:schemeClr val="bg1"/>
                </a:solidFill>
              </a:rPr>
              <a:t>удаление </a:t>
            </a:r>
            <a:r>
              <a:rPr lang="en-US" sz="3000" dirty="0" smtClean="0">
                <a:solidFill>
                  <a:schemeClr val="bg1"/>
                </a:solidFill>
              </a:rPr>
              <a:t>– </a:t>
            </a:r>
            <a:r>
              <a:rPr lang="ru-RU" sz="3000" dirty="0" smtClean="0">
                <a:solidFill>
                  <a:schemeClr val="bg1"/>
                </a:solidFill>
              </a:rPr>
              <a:t>за </a:t>
            </a:r>
            <a:r>
              <a:rPr lang="en-US" sz="3000" dirty="0" smtClean="0">
                <a:solidFill>
                  <a:schemeClr val="bg1"/>
                </a:solidFill>
              </a:rPr>
              <a:t>O(M)</a:t>
            </a:r>
            <a:r>
              <a:rPr lang="ru-RU" sz="3000" dirty="0" smtClean="0">
                <a:solidFill>
                  <a:schemeClr val="bg1"/>
                </a:solidFill>
              </a:rPr>
              <a:t> операций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00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списков смежности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3000" dirty="0" smtClean="0"/>
              <a:t>Хранение списков смежности требует </a:t>
            </a:r>
            <a:r>
              <a:rPr lang="en-US" sz="3000" dirty="0" smtClean="0"/>
              <a:t>O(N + M)</a:t>
            </a:r>
            <a:r>
              <a:rPr lang="ru-RU" sz="3000" dirty="0" smtClean="0"/>
              <a:t> ячеек памяти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/>
              <a:t>M – </a:t>
            </a:r>
            <a:r>
              <a:rPr lang="ru-RU" sz="2600" dirty="0" smtClean="0"/>
              <a:t>число дуг графа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/>
              <a:t>N – </a:t>
            </a:r>
            <a:r>
              <a:rPr lang="ru-RU" sz="2600" dirty="0" smtClean="0"/>
              <a:t>число вершин графа</a:t>
            </a:r>
            <a:endParaRPr lang="en-US" sz="2600" dirty="0" smtClean="0"/>
          </a:p>
          <a:p>
            <a:pPr lvl="1">
              <a:lnSpc>
                <a:spcPct val="80000"/>
              </a:lnSpc>
            </a:pPr>
            <a:r>
              <a:rPr lang="ru-RU" sz="2600" dirty="0" smtClean="0"/>
              <a:t>ОК для </a:t>
            </a:r>
            <a:r>
              <a:rPr lang="ru-RU" sz="2600" dirty="0" smtClean="0"/>
              <a:t>графов с любым числом дуг</a:t>
            </a:r>
            <a:endParaRPr lang="en-US" sz="2600" dirty="0" smtClean="0"/>
          </a:p>
          <a:p>
            <a:pPr>
              <a:lnSpc>
                <a:spcPct val="80000"/>
              </a:lnSpc>
            </a:pPr>
            <a:endParaRPr lang="ru-RU" sz="3000" dirty="0" smtClean="0"/>
          </a:p>
          <a:p>
            <a:pPr>
              <a:lnSpc>
                <a:spcPct val="80000"/>
              </a:lnSpc>
            </a:pPr>
            <a:r>
              <a:rPr lang="ru-RU" sz="3000" dirty="0" smtClean="0">
                <a:solidFill>
                  <a:schemeClr val="bg1"/>
                </a:solidFill>
              </a:rPr>
              <a:t>Добавление вершины за </a:t>
            </a:r>
            <a:r>
              <a:rPr lang="en-US" sz="3000" dirty="0" smtClean="0">
                <a:solidFill>
                  <a:schemeClr val="bg1"/>
                </a:solidFill>
              </a:rPr>
              <a:t>O(1), </a:t>
            </a:r>
            <a:r>
              <a:rPr lang="ru-RU" sz="3000" dirty="0" smtClean="0">
                <a:solidFill>
                  <a:schemeClr val="bg1"/>
                </a:solidFill>
              </a:rPr>
              <a:t>удаление </a:t>
            </a:r>
            <a:r>
              <a:rPr lang="en-US" sz="3000" dirty="0" smtClean="0">
                <a:solidFill>
                  <a:schemeClr val="bg1"/>
                </a:solidFill>
              </a:rPr>
              <a:t>– </a:t>
            </a:r>
            <a:r>
              <a:rPr lang="ru-RU" sz="3000" dirty="0" smtClean="0">
                <a:solidFill>
                  <a:schemeClr val="bg1"/>
                </a:solidFill>
              </a:rPr>
              <a:t>за </a:t>
            </a:r>
            <a:r>
              <a:rPr lang="en-US" sz="3000" dirty="0" smtClean="0">
                <a:solidFill>
                  <a:schemeClr val="bg1"/>
                </a:solidFill>
              </a:rPr>
              <a:t>O(M)</a:t>
            </a:r>
            <a:r>
              <a:rPr lang="ru-RU" sz="3000" dirty="0" smtClean="0">
                <a:solidFill>
                  <a:schemeClr val="bg1"/>
                </a:solidFill>
              </a:rPr>
              <a:t> операций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06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списков смежности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3000" dirty="0" smtClean="0"/>
              <a:t>Хранение списков смежности требует </a:t>
            </a:r>
            <a:r>
              <a:rPr lang="en-US" sz="3000" dirty="0" smtClean="0"/>
              <a:t>O(N + M)</a:t>
            </a:r>
            <a:r>
              <a:rPr lang="ru-RU" sz="3000" dirty="0" smtClean="0"/>
              <a:t> ячеек памяти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/>
              <a:t>M – </a:t>
            </a:r>
            <a:r>
              <a:rPr lang="ru-RU" sz="2600" dirty="0" smtClean="0"/>
              <a:t>число дуг графа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/>
              <a:t>N – </a:t>
            </a:r>
            <a:r>
              <a:rPr lang="ru-RU" sz="2600" dirty="0" smtClean="0"/>
              <a:t>число вершин графа</a:t>
            </a:r>
            <a:endParaRPr lang="en-US" sz="2600" dirty="0" smtClean="0"/>
          </a:p>
          <a:p>
            <a:pPr lvl="1">
              <a:lnSpc>
                <a:spcPct val="80000"/>
              </a:lnSpc>
            </a:pPr>
            <a:r>
              <a:rPr lang="ru-RU" sz="2600" dirty="0" smtClean="0"/>
              <a:t>ОК для </a:t>
            </a:r>
            <a:r>
              <a:rPr lang="ru-RU" sz="2600" dirty="0" smtClean="0"/>
              <a:t>графов с любым числом дуг</a:t>
            </a:r>
            <a:endParaRPr lang="en-US" sz="2600" dirty="0" smtClean="0"/>
          </a:p>
          <a:p>
            <a:pPr>
              <a:lnSpc>
                <a:spcPct val="80000"/>
              </a:lnSpc>
            </a:pPr>
            <a:endParaRPr lang="ru-RU" sz="3000" dirty="0" smtClean="0"/>
          </a:p>
          <a:p>
            <a:pPr>
              <a:lnSpc>
                <a:spcPct val="80000"/>
              </a:lnSpc>
            </a:pPr>
            <a:r>
              <a:rPr lang="ru-RU" sz="3000" dirty="0" smtClean="0"/>
              <a:t>Добавление вершины за </a:t>
            </a:r>
            <a:r>
              <a:rPr lang="en-US" sz="3000" dirty="0" smtClean="0"/>
              <a:t>O(1), </a:t>
            </a:r>
            <a:r>
              <a:rPr lang="ru-RU" sz="3000" dirty="0" smtClean="0"/>
              <a:t>удаление </a:t>
            </a:r>
            <a:r>
              <a:rPr lang="en-US" sz="3000" dirty="0" smtClean="0"/>
              <a:t>– </a:t>
            </a:r>
            <a:r>
              <a:rPr lang="ru-RU" sz="3000" dirty="0" smtClean="0"/>
              <a:t>за </a:t>
            </a:r>
            <a:r>
              <a:rPr lang="en-US" sz="3000" dirty="0" smtClean="0"/>
              <a:t>O(M)</a:t>
            </a:r>
            <a:r>
              <a:rPr lang="ru-RU" sz="3000" dirty="0" smtClean="0"/>
              <a:t> операций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79185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94160</TotalTime>
  <Words>8108</Words>
  <Application>Microsoft Office PowerPoint</Application>
  <PresentationFormat>Widescreen</PresentationFormat>
  <Paragraphs>2349</Paragraphs>
  <Slides>113</Slides>
  <Notes>101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113</vt:i4>
      </vt:variant>
    </vt:vector>
  </HeadingPairs>
  <TitlesOfParts>
    <vt:vector size="122" baseType="lpstr">
      <vt:lpstr>Arial</vt:lpstr>
      <vt:lpstr>Calibri</vt:lpstr>
      <vt:lpstr>Consolas</vt:lpstr>
      <vt:lpstr>Courier New</vt:lpstr>
      <vt:lpstr>Lucida Console</vt:lpstr>
      <vt:lpstr>Symbol</vt:lpstr>
      <vt:lpstr>Times New Roman</vt:lpstr>
      <vt:lpstr>Wingdings</vt:lpstr>
      <vt:lpstr>Office Theme</vt:lpstr>
      <vt:lpstr>Очередь. Дек. Граф.</vt:lpstr>
      <vt:lpstr>План лекции</vt:lpstr>
      <vt:lpstr>АТД очередь</vt:lpstr>
      <vt:lpstr>АТД очередь</vt:lpstr>
      <vt:lpstr>АТД очередь</vt:lpstr>
      <vt:lpstr>АТД очередь на языке Си</vt:lpstr>
      <vt:lpstr>Реализация через АТД список</vt:lpstr>
      <vt:lpstr>Реализация через АТД список</vt:lpstr>
      <vt:lpstr>Реализация через АТД список</vt:lpstr>
      <vt:lpstr>Реализация через АТД список</vt:lpstr>
      <vt:lpstr>Реализация через АТД список</vt:lpstr>
      <vt:lpstr>Реализация через АТД список</vt:lpstr>
      <vt:lpstr>Реализация через АТД список</vt:lpstr>
      <vt:lpstr>Реализация через АТД список</vt:lpstr>
      <vt:lpstr>Реализация через АТД список</vt:lpstr>
      <vt:lpstr>Реализация через циклический буфер</vt:lpstr>
      <vt:lpstr>Реализация через циклический буфер</vt:lpstr>
      <vt:lpstr>Реализация через циклический буфер</vt:lpstr>
      <vt:lpstr>Реализация через циклический буфер</vt:lpstr>
      <vt:lpstr>Реализация через циклический буфер</vt:lpstr>
      <vt:lpstr>Реализация через циклический буфер</vt:lpstr>
      <vt:lpstr>Реализация через циклический буфер</vt:lpstr>
      <vt:lpstr>Реализация через циклический буфер</vt:lpstr>
      <vt:lpstr>Реализация через циклический буфер</vt:lpstr>
      <vt:lpstr>Реализация через два стека</vt:lpstr>
      <vt:lpstr>Реализация через два стека</vt:lpstr>
      <vt:lpstr>Реализация через два стека</vt:lpstr>
      <vt:lpstr>Реализация через два стека</vt:lpstr>
      <vt:lpstr>Реализация через два стека</vt:lpstr>
      <vt:lpstr>Реализация через два стека</vt:lpstr>
      <vt:lpstr>Реализация через два стека</vt:lpstr>
      <vt:lpstr>Реализация через два стека</vt:lpstr>
      <vt:lpstr>Реализация через два стека</vt:lpstr>
      <vt:lpstr>Как пользоваться очередью?</vt:lpstr>
      <vt:lpstr>Более полезный пример</vt:lpstr>
      <vt:lpstr>АТД дек</vt:lpstr>
      <vt:lpstr>АТД дек</vt:lpstr>
      <vt:lpstr>АТД дек</vt:lpstr>
      <vt:lpstr>АТД дeк на языке Си</vt:lpstr>
      <vt:lpstr>Реализация через двухсвязный список</vt:lpstr>
      <vt:lpstr>Реализация через двухсвязный список</vt:lpstr>
      <vt:lpstr>Реализация через двухсвязный список</vt:lpstr>
      <vt:lpstr>Реализация через двухсвязный список блоков</vt:lpstr>
      <vt:lpstr>Реализация через двухсвязный список блоков</vt:lpstr>
      <vt:lpstr>Реализация через двухсвязный список блоков</vt:lpstr>
      <vt:lpstr>Реализация через двухсвязный список блоков</vt:lpstr>
      <vt:lpstr>Графы</vt:lpstr>
      <vt:lpstr>Упорядоченная пара</vt:lpstr>
      <vt:lpstr>Упорядоченная пара</vt:lpstr>
      <vt:lpstr>Упорядоченная пара</vt:lpstr>
      <vt:lpstr>Упорядоченная пара</vt:lpstr>
      <vt:lpstr>Декартово произведение</vt:lpstr>
      <vt:lpstr>Декартово произведение</vt:lpstr>
      <vt:lpstr>Декартово произведение</vt:lpstr>
      <vt:lpstr>Отношение</vt:lpstr>
      <vt:lpstr>Отношение</vt:lpstr>
      <vt:lpstr>Отношение</vt:lpstr>
      <vt:lpstr>Отношение</vt:lpstr>
      <vt:lpstr>Граф</vt:lpstr>
      <vt:lpstr>Граф</vt:lpstr>
      <vt:lpstr>Граф</vt:lpstr>
      <vt:lpstr>Граф</vt:lpstr>
      <vt:lpstr>Граф</vt:lpstr>
      <vt:lpstr>Изображение графов на плоскости</vt:lpstr>
      <vt:lpstr>Изображение графов на плоскости</vt:lpstr>
      <vt:lpstr>Изображение графов на плоскости</vt:lpstr>
      <vt:lpstr>Изображение графов на плоскости</vt:lpstr>
      <vt:lpstr>Изображение графов на плоскости</vt:lpstr>
      <vt:lpstr>Изображение графов на плоскости</vt:lpstr>
      <vt:lpstr>Изображение графов на плоскости</vt:lpstr>
      <vt:lpstr>Изображение графов на плоскости</vt:lpstr>
      <vt:lpstr>Дуга и ребро графа</vt:lpstr>
      <vt:lpstr>Дуга и ребро графа</vt:lpstr>
      <vt:lpstr>Дуга и ребро графа</vt:lpstr>
      <vt:lpstr>Дуга и ребро графа</vt:lpstr>
      <vt:lpstr>Матрица смежности</vt:lpstr>
      <vt:lpstr>Матрица смежности</vt:lpstr>
      <vt:lpstr>Матрица смежности</vt:lpstr>
      <vt:lpstr>Матрица смежности</vt:lpstr>
      <vt:lpstr>Свойства матрицы смежности</vt:lpstr>
      <vt:lpstr>Свойства матрицы смежности</vt:lpstr>
      <vt:lpstr>Свойства матрицы смежности</vt:lpstr>
      <vt:lpstr>Свойства матрицы смежности</vt:lpstr>
      <vt:lpstr>Свойства матрицы смежности</vt:lpstr>
      <vt:lpstr>Свойства матрицы смежности</vt:lpstr>
      <vt:lpstr>Свойства матрицы смежности</vt:lpstr>
      <vt:lpstr>Свойства матрицы смежности</vt:lpstr>
      <vt:lpstr>Свойства матрицы смежности</vt:lpstr>
      <vt:lpstr>Свойства матрицы смежности</vt:lpstr>
      <vt:lpstr>Свойства матрицы смежности</vt:lpstr>
      <vt:lpstr>Свойства матрицы смежности</vt:lpstr>
      <vt:lpstr>Список смежности</vt:lpstr>
      <vt:lpstr>Список смежности</vt:lpstr>
      <vt:lpstr>Список смежности</vt:lpstr>
      <vt:lpstr>Список смежности</vt:lpstr>
      <vt:lpstr>Список смежности</vt:lpstr>
      <vt:lpstr>Свойства списков смежности</vt:lpstr>
      <vt:lpstr>Свойства списков смежности</vt:lpstr>
      <vt:lpstr>Свойства списков смежности</vt:lpstr>
      <vt:lpstr>Табличное представление списков смежности</vt:lpstr>
      <vt:lpstr>Табличное представление списков смежности</vt:lpstr>
      <vt:lpstr>Табличное представление списков смежности</vt:lpstr>
      <vt:lpstr>Табличное представление списков смежности</vt:lpstr>
      <vt:lpstr>Табличное представление списков смежности</vt:lpstr>
      <vt:lpstr>Заключение</vt:lpstr>
      <vt:lpstr>Поиск в ширину в графе</vt:lpstr>
      <vt:lpstr>Алгоритм поиска в ширину</vt:lpstr>
      <vt:lpstr>Алгоритм поиска в ширину</vt:lpstr>
      <vt:lpstr>Метод поиска в ширину</vt:lpstr>
      <vt:lpstr>Метод поиска в ширину</vt:lpstr>
      <vt:lpstr>Метод поиска в ширину</vt:lpstr>
      <vt:lpstr>Метод поиска в ширину</vt:lpstr>
      <vt:lpstr>Метод поиска в ширину</vt:lpstr>
    </vt:vector>
  </TitlesOfParts>
  <Company>Семья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Абстрактные структуры данных</dc:title>
  <dc:creator>Evgueni Petrov</dc:creator>
  <cp:lastModifiedBy>Evgenii Petrov</cp:lastModifiedBy>
  <cp:revision>487</cp:revision>
  <dcterms:created xsi:type="dcterms:W3CDTF">2009-10-04T13:10:58Z</dcterms:created>
  <dcterms:modified xsi:type="dcterms:W3CDTF">2020-11-25T19:18:52Z</dcterms:modified>
</cp:coreProperties>
</file>