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133.xml" ContentType="application/vnd.openxmlformats-officedocument.presentationml.notesSlide+xml"/>
  <Override PartName="/ppt/notesSlides/notesSlide134.xml" ContentType="application/vnd.openxmlformats-officedocument.presentationml.notesSlide+xml"/>
  <Override PartName="/ppt/notesSlides/notesSlide135.xml" ContentType="application/vnd.openxmlformats-officedocument.presentationml.notesSlide+xml"/>
  <Override PartName="/ppt/notesSlides/notesSlide136.xml" ContentType="application/vnd.openxmlformats-officedocument.presentationml.notesSlide+xml"/>
  <Override PartName="/ppt/notesSlides/notesSlide137.xml" ContentType="application/vnd.openxmlformats-officedocument.presentationml.notesSlide+xml"/>
  <Override PartName="/ppt/notesSlides/notesSlide138.xml" ContentType="application/vnd.openxmlformats-officedocument.presentationml.notesSlide+xml"/>
  <Override PartName="/ppt/notesSlides/notesSlide139.xml" ContentType="application/vnd.openxmlformats-officedocument.presentationml.notesSlide+xml"/>
  <Override PartName="/ppt/notesSlides/notesSlide140.xml" ContentType="application/vnd.openxmlformats-officedocument.presentationml.notesSlide+xml"/>
  <Override PartName="/ppt/notesSlides/notesSlide141.xml" ContentType="application/vnd.openxmlformats-officedocument.presentationml.notesSlide+xml"/>
  <Override PartName="/ppt/notesSlides/notesSlide142.xml" ContentType="application/vnd.openxmlformats-officedocument.presentationml.notesSlide+xml"/>
  <Override PartName="/ppt/notesSlides/notesSlide143.xml" ContentType="application/vnd.openxmlformats-officedocument.presentationml.notesSlide+xml"/>
  <Override PartName="/ppt/notesSlides/notesSlide144.xml" ContentType="application/vnd.openxmlformats-officedocument.presentationml.notesSlide+xml"/>
  <Override PartName="/ppt/notesSlides/notesSlide145.xml" ContentType="application/vnd.openxmlformats-officedocument.presentationml.notesSlide+xml"/>
  <Override PartName="/ppt/notesSlides/notesSlide146.xml" ContentType="application/vnd.openxmlformats-officedocument.presentationml.notesSlide+xml"/>
  <Override PartName="/ppt/notesSlides/notesSlide147.xml" ContentType="application/vnd.openxmlformats-officedocument.presentationml.notesSlide+xml"/>
  <Override PartName="/ppt/notesSlides/notesSlide148.xml" ContentType="application/vnd.openxmlformats-officedocument.presentationml.notesSlide+xml"/>
  <Override PartName="/ppt/notesSlides/notesSlide149.xml" ContentType="application/vnd.openxmlformats-officedocument.presentationml.notesSlide+xml"/>
  <Override PartName="/ppt/notesSlides/notesSlide150.xml" ContentType="application/vnd.openxmlformats-officedocument.presentationml.notesSlide+xml"/>
  <Override PartName="/ppt/notesSlides/notesSlide151.xml" ContentType="application/vnd.openxmlformats-officedocument.presentationml.notesSlide+xml"/>
  <Override PartName="/ppt/notesSlides/notesSlide152.xml" ContentType="application/vnd.openxmlformats-officedocument.presentationml.notesSlide+xml"/>
  <Override PartName="/ppt/notesSlides/notesSlide153.xml" ContentType="application/vnd.openxmlformats-officedocument.presentationml.notesSlide+xml"/>
  <Override PartName="/ppt/notesSlides/notesSlide154.xml" ContentType="application/vnd.openxmlformats-officedocument.presentationml.notesSlide+xml"/>
  <Override PartName="/ppt/notesSlides/notesSlide155.xml" ContentType="application/vnd.openxmlformats-officedocument.presentationml.notesSlide+xml"/>
  <Override PartName="/ppt/notesSlides/notesSlide156.xml" ContentType="application/vnd.openxmlformats-officedocument.presentationml.notesSlide+xml"/>
  <Override PartName="/ppt/notesSlides/notesSlide157.xml" ContentType="application/vnd.openxmlformats-officedocument.presentationml.notesSlide+xml"/>
  <Override PartName="/ppt/notesSlides/notesSlide158.xml" ContentType="application/vnd.openxmlformats-officedocument.presentationml.notesSlide+xml"/>
  <Override PartName="/ppt/notesSlides/notesSlide159.xml" ContentType="application/vnd.openxmlformats-officedocument.presentationml.notesSlide+xml"/>
  <Override PartName="/ppt/notesSlides/notesSlide160.xml" ContentType="application/vnd.openxmlformats-officedocument.presentationml.notesSlide+xml"/>
  <Override PartName="/ppt/notesSlides/notesSlide161.xml" ContentType="application/vnd.openxmlformats-officedocument.presentationml.notesSlide+xml"/>
  <Override PartName="/ppt/notesSlides/notesSlide162.xml" ContentType="application/vnd.openxmlformats-officedocument.presentationml.notesSlide+xml"/>
  <Override PartName="/ppt/notesSlides/notesSlide163.xml" ContentType="application/vnd.openxmlformats-officedocument.presentationml.notesSlide+xml"/>
  <Override PartName="/ppt/notesSlides/notesSlide164.xml" ContentType="application/vnd.openxmlformats-officedocument.presentationml.notesSlide+xml"/>
  <Override PartName="/ppt/notesSlides/notesSlide165.xml" ContentType="application/vnd.openxmlformats-officedocument.presentationml.notesSlide+xml"/>
  <Override PartName="/ppt/notesSlides/notesSlide166.xml" ContentType="application/vnd.openxmlformats-officedocument.presentationml.notesSlide+xml"/>
  <Override PartName="/ppt/notesSlides/notesSlide167.xml" ContentType="application/vnd.openxmlformats-officedocument.presentationml.notesSlide+xml"/>
  <Override PartName="/ppt/notesSlides/notesSlide168.xml" ContentType="application/vnd.openxmlformats-officedocument.presentationml.notesSlide+xml"/>
  <Override PartName="/ppt/notesSlides/notesSlide169.xml" ContentType="application/vnd.openxmlformats-officedocument.presentationml.notesSlide+xml"/>
  <Override PartName="/ppt/notesSlides/notesSlide170.xml" ContentType="application/vnd.openxmlformats-officedocument.presentationml.notesSlide+xml"/>
  <Override PartName="/ppt/notesSlides/notesSlide171.xml" ContentType="application/vnd.openxmlformats-officedocument.presentationml.notesSlide+xml"/>
  <Override PartName="/ppt/notesSlides/notesSlide172.xml" ContentType="application/vnd.openxmlformats-officedocument.presentationml.notesSlide+xml"/>
  <Override PartName="/ppt/notesSlides/notesSlide173.xml" ContentType="application/vnd.openxmlformats-officedocument.presentationml.notesSlide+xml"/>
  <Override PartName="/ppt/notesSlides/notesSlide174.xml" ContentType="application/vnd.openxmlformats-officedocument.presentationml.notesSlide+xml"/>
  <Override PartName="/ppt/notesSlides/notesSlide175.xml" ContentType="application/vnd.openxmlformats-officedocument.presentationml.notesSlide+xml"/>
  <Override PartName="/ppt/notesSlides/notesSlide176.xml" ContentType="application/vnd.openxmlformats-officedocument.presentationml.notesSlide+xml"/>
  <Override PartName="/ppt/notesSlides/notesSlide177.xml" ContentType="application/vnd.openxmlformats-officedocument.presentationml.notesSlide+xml"/>
  <Override PartName="/ppt/notesSlides/notesSlide178.xml" ContentType="application/vnd.openxmlformats-officedocument.presentationml.notesSlide+xml"/>
  <Override PartName="/ppt/notesSlides/notesSlide179.xml" ContentType="application/vnd.openxmlformats-officedocument.presentationml.notesSlide+xml"/>
  <Override PartName="/ppt/notesSlides/notesSlide180.xml" ContentType="application/vnd.openxmlformats-officedocument.presentationml.notesSlide+xml"/>
  <Override PartName="/ppt/notesSlides/notesSlide181.xml" ContentType="application/vnd.openxmlformats-officedocument.presentationml.notesSlide+xml"/>
  <Override PartName="/ppt/notesSlides/notesSlide182.xml" ContentType="application/vnd.openxmlformats-officedocument.presentationml.notesSlide+xml"/>
  <Override PartName="/ppt/notesSlides/notesSlide18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33"/>
  </p:notesMasterIdLst>
  <p:sldIdLst>
    <p:sldId id="256" r:id="rId2"/>
    <p:sldId id="358" r:id="rId3"/>
    <p:sldId id="343" r:id="rId4"/>
    <p:sldId id="366" r:id="rId5"/>
    <p:sldId id="367" r:id="rId6"/>
    <p:sldId id="368" r:id="rId7"/>
    <p:sldId id="369" r:id="rId8"/>
    <p:sldId id="370" r:id="rId9"/>
    <p:sldId id="590" r:id="rId10"/>
    <p:sldId id="365" r:id="rId11"/>
    <p:sldId id="591" r:id="rId12"/>
    <p:sldId id="372" r:id="rId13"/>
    <p:sldId id="373" r:id="rId14"/>
    <p:sldId id="374" r:id="rId15"/>
    <p:sldId id="258" r:id="rId16"/>
    <p:sldId id="375" r:id="rId17"/>
    <p:sldId id="376" r:id="rId18"/>
    <p:sldId id="377" r:id="rId19"/>
    <p:sldId id="378" r:id="rId20"/>
    <p:sldId id="379" r:id="rId21"/>
    <p:sldId id="259" r:id="rId22"/>
    <p:sldId id="380" r:id="rId23"/>
    <p:sldId id="381" r:id="rId24"/>
    <p:sldId id="382" r:id="rId25"/>
    <p:sldId id="383" r:id="rId26"/>
    <p:sldId id="384" r:id="rId27"/>
    <p:sldId id="387" r:id="rId28"/>
    <p:sldId id="388" r:id="rId29"/>
    <p:sldId id="389" r:id="rId30"/>
    <p:sldId id="390" r:id="rId31"/>
    <p:sldId id="391" r:id="rId32"/>
    <p:sldId id="392" r:id="rId33"/>
    <p:sldId id="385" r:id="rId34"/>
    <p:sldId id="386" r:id="rId35"/>
    <p:sldId id="269" r:id="rId36"/>
    <p:sldId id="393" r:id="rId37"/>
    <p:sldId id="394" r:id="rId38"/>
    <p:sldId id="395" r:id="rId39"/>
    <p:sldId id="396" r:id="rId40"/>
    <p:sldId id="397" r:id="rId41"/>
    <p:sldId id="266" r:id="rId42"/>
    <p:sldId id="398" r:id="rId43"/>
    <p:sldId id="399" r:id="rId44"/>
    <p:sldId id="401" r:id="rId45"/>
    <p:sldId id="402" r:id="rId46"/>
    <p:sldId id="400" r:id="rId47"/>
    <p:sldId id="261" r:id="rId48"/>
    <p:sldId id="403" r:id="rId49"/>
    <p:sldId id="404" r:id="rId50"/>
    <p:sldId id="405" r:id="rId51"/>
    <p:sldId id="406" r:id="rId52"/>
    <p:sldId id="407" r:id="rId53"/>
    <p:sldId id="408" r:id="rId54"/>
    <p:sldId id="264" r:id="rId55"/>
    <p:sldId id="409" r:id="rId56"/>
    <p:sldId id="410" r:id="rId57"/>
    <p:sldId id="411" r:id="rId58"/>
    <p:sldId id="412" r:id="rId59"/>
    <p:sldId id="345" r:id="rId60"/>
    <p:sldId id="413" r:id="rId61"/>
    <p:sldId id="414" r:id="rId62"/>
    <p:sldId id="415" r:id="rId63"/>
    <p:sldId id="347" r:id="rId64"/>
    <p:sldId id="416" r:id="rId65"/>
    <p:sldId id="417" r:id="rId66"/>
    <p:sldId id="418" r:id="rId67"/>
    <p:sldId id="419" r:id="rId68"/>
    <p:sldId id="331" r:id="rId69"/>
    <p:sldId id="420" r:id="rId70"/>
    <p:sldId id="421" r:id="rId71"/>
    <p:sldId id="422" r:id="rId72"/>
    <p:sldId id="423" r:id="rId73"/>
    <p:sldId id="280" r:id="rId74"/>
    <p:sldId id="424" r:id="rId75"/>
    <p:sldId id="425" r:id="rId76"/>
    <p:sldId id="426" r:id="rId77"/>
    <p:sldId id="303" r:id="rId78"/>
    <p:sldId id="427" r:id="rId79"/>
    <p:sldId id="428" r:id="rId80"/>
    <p:sldId id="429" r:id="rId81"/>
    <p:sldId id="430" r:id="rId82"/>
    <p:sldId id="360" r:id="rId83"/>
    <p:sldId id="446" r:id="rId84"/>
    <p:sldId id="359" r:id="rId85"/>
    <p:sldId id="447" r:id="rId86"/>
    <p:sldId id="448" r:id="rId87"/>
    <p:sldId id="449" r:id="rId88"/>
    <p:sldId id="450" r:id="rId89"/>
    <p:sldId id="451" r:id="rId90"/>
    <p:sldId id="452" r:id="rId91"/>
    <p:sldId id="459" r:id="rId92"/>
    <p:sldId id="453" r:id="rId93"/>
    <p:sldId id="454" r:id="rId94"/>
    <p:sldId id="455" r:id="rId95"/>
    <p:sldId id="456" r:id="rId96"/>
    <p:sldId id="457" r:id="rId97"/>
    <p:sldId id="458" r:id="rId98"/>
    <p:sldId id="444" r:id="rId99"/>
    <p:sldId id="445" r:id="rId100"/>
    <p:sldId id="311" r:id="rId101"/>
    <p:sldId id="460" r:id="rId102"/>
    <p:sldId id="461" r:id="rId103"/>
    <p:sldId id="462" r:id="rId104"/>
    <p:sldId id="463" r:id="rId105"/>
    <p:sldId id="464" r:id="rId106"/>
    <p:sldId id="465" r:id="rId107"/>
    <p:sldId id="466" r:id="rId108"/>
    <p:sldId id="467" r:id="rId109"/>
    <p:sldId id="468" r:id="rId110"/>
    <p:sldId id="469" r:id="rId111"/>
    <p:sldId id="305" r:id="rId112"/>
    <p:sldId id="470" r:id="rId113"/>
    <p:sldId id="471" r:id="rId114"/>
    <p:sldId id="472" r:id="rId115"/>
    <p:sldId id="473" r:id="rId116"/>
    <p:sldId id="474" r:id="rId117"/>
    <p:sldId id="323" r:id="rId118"/>
    <p:sldId id="475" r:id="rId119"/>
    <p:sldId id="476" r:id="rId120"/>
    <p:sldId id="477" r:id="rId121"/>
    <p:sldId id="478" r:id="rId122"/>
    <p:sldId id="479" r:id="rId123"/>
    <p:sldId id="335" r:id="rId124"/>
    <p:sldId id="480" r:id="rId125"/>
    <p:sldId id="481" r:id="rId126"/>
    <p:sldId id="482" r:id="rId127"/>
    <p:sldId id="483" r:id="rId128"/>
    <p:sldId id="484" r:id="rId129"/>
    <p:sldId id="485" r:id="rId130"/>
    <p:sldId id="486" r:id="rId131"/>
    <p:sldId id="487" r:id="rId132"/>
    <p:sldId id="488" r:id="rId133"/>
    <p:sldId id="489" r:id="rId134"/>
    <p:sldId id="490" r:id="rId135"/>
    <p:sldId id="491" r:id="rId136"/>
    <p:sldId id="492" r:id="rId137"/>
    <p:sldId id="493" r:id="rId138"/>
    <p:sldId id="494" r:id="rId139"/>
    <p:sldId id="495" r:id="rId140"/>
    <p:sldId id="515" r:id="rId141"/>
    <p:sldId id="336" r:id="rId142"/>
    <p:sldId id="511" r:id="rId143"/>
    <p:sldId id="512" r:id="rId144"/>
    <p:sldId id="513" r:id="rId145"/>
    <p:sldId id="514" r:id="rId146"/>
    <p:sldId id="496" r:id="rId147"/>
    <p:sldId id="497" r:id="rId148"/>
    <p:sldId id="498" r:id="rId149"/>
    <p:sldId id="499" r:id="rId150"/>
    <p:sldId id="500" r:id="rId151"/>
    <p:sldId id="501" r:id="rId152"/>
    <p:sldId id="502" r:id="rId153"/>
    <p:sldId id="503" r:id="rId154"/>
    <p:sldId id="504" r:id="rId155"/>
    <p:sldId id="505" r:id="rId156"/>
    <p:sldId id="506" r:id="rId157"/>
    <p:sldId id="338" r:id="rId158"/>
    <p:sldId id="516" r:id="rId159"/>
    <p:sldId id="517" r:id="rId160"/>
    <p:sldId id="518" r:id="rId161"/>
    <p:sldId id="519" r:id="rId162"/>
    <p:sldId id="520" r:id="rId163"/>
    <p:sldId id="521" r:id="rId164"/>
    <p:sldId id="522" r:id="rId165"/>
    <p:sldId id="354" r:id="rId166"/>
    <p:sldId id="523" r:id="rId167"/>
    <p:sldId id="524" r:id="rId168"/>
    <p:sldId id="525" r:id="rId169"/>
    <p:sldId id="526" r:id="rId170"/>
    <p:sldId id="527" r:id="rId171"/>
    <p:sldId id="306" r:id="rId172"/>
    <p:sldId id="528" r:id="rId173"/>
    <p:sldId id="529" r:id="rId174"/>
    <p:sldId id="530" r:id="rId175"/>
    <p:sldId id="531" r:id="rId176"/>
    <p:sldId id="532" r:id="rId177"/>
    <p:sldId id="363" r:id="rId178"/>
    <p:sldId id="307" r:id="rId179"/>
    <p:sldId id="549" r:id="rId180"/>
    <p:sldId id="550" r:id="rId181"/>
    <p:sldId id="551" r:id="rId182"/>
    <p:sldId id="552" r:id="rId183"/>
    <p:sldId id="553" r:id="rId184"/>
    <p:sldId id="554" r:id="rId185"/>
    <p:sldId id="555" r:id="rId186"/>
    <p:sldId id="556" r:id="rId187"/>
    <p:sldId id="557" r:id="rId188"/>
    <p:sldId id="558" r:id="rId189"/>
    <p:sldId id="559" r:id="rId190"/>
    <p:sldId id="560" r:id="rId191"/>
    <p:sldId id="561" r:id="rId192"/>
    <p:sldId id="547" r:id="rId193"/>
    <p:sldId id="548" r:id="rId194"/>
    <p:sldId id="362" r:id="rId195"/>
    <p:sldId id="565" r:id="rId196"/>
    <p:sldId id="566" r:id="rId197"/>
    <p:sldId id="567" r:id="rId198"/>
    <p:sldId id="568" r:id="rId199"/>
    <p:sldId id="569" r:id="rId200"/>
    <p:sldId id="570" r:id="rId201"/>
    <p:sldId id="571" r:id="rId202"/>
    <p:sldId id="572" r:id="rId203"/>
    <p:sldId id="573" r:id="rId204"/>
    <p:sldId id="574" r:id="rId205"/>
    <p:sldId id="562" r:id="rId206"/>
    <p:sldId id="563" r:id="rId207"/>
    <p:sldId id="564" r:id="rId208"/>
    <p:sldId id="356" r:id="rId209"/>
    <p:sldId id="575" r:id="rId210"/>
    <p:sldId id="576" r:id="rId211"/>
    <p:sldId id="577" r:id="rId212"/>
    <p:sldId id="578" r:id="rId213"/>
    <p:sldId id="579" r:id="rId214"/>
    <p:sldId id="580" r:id="rId215"/>
    <p:sldId id="364" r:id="rId216"/>
    <p:sldId id="361" r:id="rId217"/>
    <p:sldId id="581" r:id="rId218"/>
    <p:sldId id="582" r:id="rId219"/>
    <p:sldId id="583" r:id="rId220"/>
    <p:sldId id="584" r:id="rId221"/>
    <p:sldId id="585" r:id="rId222"/>
    <p:sldId id="586" r:id="rId223"/>
    <p:sldId id="587" r:id="rId224"/>
    <p:sldId id="588" r:id="rId225"/>
    <p:sldId id="589" r:id="rId226"/>
    <p:sldId id="344" r:id="rId227"/>
    <p:sldId id="289" r:id="rId228"/>
    <p:sldId id="313" r:id="rId229"/>
    <p:sldId id="274" r:id="rId230"/>
    <p:sldId id="278" r:id="rId231"/>
    <p:sldId id="334" r:id="rId232"/>
  </p:sldIdLst>
  <p:sldSz cx="12192000" cy="6858000"/>
  <p:notesSz cx="6781800" cy="98806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31F5"/>
    <a:srgbClr val="00CC00"/>
    <a:srgbClr val="663300"/>
    <a:srgbClr val="996633"/>
    <a:srgbClr val="EF5A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preferSingleView="1">
    <p:restoredLeft sz="20324" autoAdjust="0"/>
    <p:restoredTop sz="95044" autoAdjust="0"/>
  </p:normalViewPr>
  <p:slideViewPr>
    <p:cSldViewPr>
      <p:cViewPr varScale="1">
        <p:scale>
          <a:sx n="98" d="100"/>
          <a:sy n="98" d="100"/>
        </p:scale>
        <p:origin x="90" y="47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6534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26" Type="http://schemas.openxmlformats.org/officeDocument/2006/relationships/slide" Target="slides/slide22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16" Type="http://schemas.openxmlformats.org/officeDocument/2006/relationships/slide" Target="slides/slide215.xml"/><Relationship Id="rId237" Type="http://schemas.openxmlformats.org/officeDocument/2006/relationships/tableStyles" Target="tableStyles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27" Type="http://schemas.openxmlformats.org/officeDocument/2006/relationships/slide" Target="slides/slide226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217" Type="http://schemas.openxmlformats.org/officeDocument/2006/relationships/slide" Target="slides/slide216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228" Type="http://schemas.openxmlformats.org/officeDocument/2006/relationships/slide" Target="slides/slide227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8" Type="http://schemas.openxmlformats.org/officeDocument/2006/relationships/slide" Target="slides/slide217.xml"/><Relationship Id="rId24" Type="http://schemas.openxmlformats.org/officeDocument/2006/relationships/slide" Target="slides/slide23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31" Type="http://schemas.openxmlformats.org/officeDocument/2006/relationships/slide" Target="slides/slide130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229" Type="http://schemas.openxmlformats.org/officeDocument/2006/relationships/slide" Target="slides/slide228.xml"/><Relationship Id="rId14" Type="http://schemas.openxmlformats.org/officeDocument/2006/relationships/slide" Target="slides/slide13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8" Type="http://schemas.openxmlformats.org/officeDocument/2006/relationships/slide" Target="slides/slide7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219" Type="http://schemas.openxmlformats.org/officeDocument/2006/relationships/slide" Target="slides/slide218.xml"/><Relationship Id="rId230" Type="http://schemas.openxmlformats.org/officeDocument/2006/relationships/slide" Target="slides/slide229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0" Type="http://schemas.openxmlformats.org/officeDocument/2006/relationships/slide" Target="slides/slide219.xml"/><Relationship Id="rId225" Type="http://schemas.openxmlformats.org/officeDocument/2006/relationships/slide" Target="slides/slide224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10" Type="http://schemas.openxmlformats.org/officeDocument/2006/relationships/slide" Target="slides/slide209.xml"/><Relationship Id="rId215" Type="http://schemas.openxmlformats.org/officeDocument/2006/relationships/slide" Target="slides/slide214.xml"/><Relationship Id="rId236" Type="http://schemas.openxmlformats.org/officeDocument/2006/relationships/theme" Target="theme/theme1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11" Type="http://schemas.openxmlformats.org/officeDocument/2006/relationships/slide" Target="slides/slide210.xml"/><Relationship Id="rId232" Type="http://schemas.openxmlformats.org/officeDocument/2006/relationships/slide" Target="slides/slide231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33" Type="http://schemas.openxmlformats.org/officeDocument/2006/relationships/notesMaster" Target="notesMasters/notesMaster1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202" Type="http://schemas.openxmlformats.org/officeDocument/2006/relationships/slide" Target="slides/slide201.xml"/><Relationship Id="rId223" Type="http://schemas.openxmlformats.org/officeDocument/2006/relationships/slide" Target="slides/slide22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34" Type="http://schemas.openxmlformats.org/officeDocument/2006/relationships/presProps" Target="pres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30" Type="http://schemas.openxmlformats.org/officeDocument/2006/relationships/slide" Target="slides/slide2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35" Type="http://schemas.openxmlformats.org/officeDocument/2006/relationships/viewProps" Target="viewProps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179" Type="http://schemas.openxmlformats.org/officeDocument/2006/relationships/slide" Target="slides/slide17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846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1750" y="0"/>
            <a:ext cx="293846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2380130C-11A6-49A8-9F20-44B24BE9247B}" type="datetimeFigureOut">
              <a:rPr lang="ru-RU"/>
              <a:pPr>
                <a:defRPr/>
              </a:pPr>
              <a:t>11.02.2021</a:t>
            </a:fld>
            <a:endParaRPr lang="ru-RU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8425" y="741363"/>
            <a:ext cx="6584950" cy="37052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7863" y="4692650"/>
            <a:ext cx="5426075" cy="444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Click to edit Master text styles</a:t>
            </a:r>
          </a:p>
          <a:p>
            <a:pPr lvl="1"/>
            <a:r>
              <a:rPr lang="ru-RU" noProof="0" smtClean="0"/>
              <a:t>Second level</a:t>
            </a:r>
          </a:p>
          <a:p>
            <a:pPr lvl="2"/>
            <a:r>
              <a:rPr lang="ru-RU" noProof="0" smtClean="0"/>
              <a:t>Third level</a:t>
            </a:r>
          </a:p>
          <a:p>
            <a:pPr lvl="3"/>
            <a:r>
              <a:rPr lang="ru-RU" noProof="0" smtClean="0"/>
              <a:t>Fourth level</a:t>
            </a:r>
          </a:p>
          <a:p>
            <a:pPr lvl="4"/>
            <a:r>
              <a:rPr lang="ru-RU" noProof="0" smtClean="0"/>
              <a:t>Fifth level</a:t>
            </a:r>
          </a:p>
        </p:txBody>
      </p:sp>
      <p:sp>
        <p:nvSpPr>
          <p:cNvPr id="358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85300"/>
            <a:ext cx="293846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58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1750" y="9385300"/>
            <a:ext cx="293846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4D677C6D-3D49-45A1-BBD5-CEB4381B0AC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294978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5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8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9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0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2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3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4.xml"/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5.xml"/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6.xml"/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7.xml"/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8.xml"/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9.xml"/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0.xml"/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2.xml"/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3.xml"/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4.xml"/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1.xml"/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2.xml"/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3.xml"/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4.xml"/><Relationship Id="rId1" Type="http://schemas.openxmlformats.org/officeDocument/2006/relationships/notesMaster" Target="../notesMasters/notesMaster1.xml"/></Relationships>
</file>

<file path=ppt/notesSlides/_rels/notesSlide1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5.xml"/><Relationship Id="rId1" Type="http://schemas.openxmlformats.org/officeDocument/2006/relationships/notesMaster" Target="../notesMasters/notesMaster1.xml"/></Relationships>
</file>

<file path=ppt/notesSlides/_rels/notesSlide1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6.xml"/><Relationship Id="rId1" Type="http://schemas.openxmlformats.org/officeDocument/2006/relationships/notesMaster" Target="../notesMasters/notesMaster1.xml"/></Relationships>
</file>

<file path=ppt/notesSlides/_rels/notesSlide1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9.xml"/><Relationship Id="rId1" Type="http://schemas.openxmlformats.org/officeDocument/2006/relationships/notesMaster" Target="../notesMasters/notesMaster1.xml"/></Relationships>
</file>

<file path=ppt/notesSlides/_rels/notesSlide1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0.xml"/><Relationship Id="rId1" Type="http://schemas.openxmlformats.org/officeDocument/2006/relationships/notesMaster" Target="../notesMasters/notesMaster1.xml"/></Relationships>
</file>

<file path=ppt/notesSlides/_rels/notesSlide1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1.xml"/><Relationship Id="rId1" Type="http://schemas.openxmlformats.org/officeDocument/2006/relationships/notesMaster" Target="../notesMasters/notesMaster1.xml"/></Relationships>
</file>

<file path=ppt/notesSlides/_rels/notesSlide1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2.xml"/><Relationship Id="rId1" Type="http://schemas.openxmlformats.org/officeDocument/2006/relationships/notesMaster" Target="../notesMasters/notesMaster1.xml"/></Relationships>
</file>

<file path=ppt/notesSlides/_rels/notesSlide1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3.xml"/><Relationship Id="rId1" Type="http://schemas.openxmlformats.org/officeDocument/2006/relationships/notesMaster" Target="../notesMasters/notesMaster1.xml"/></Relationships>
</file>

<file path=ppt/notesSlides/_rels/notesSlide1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4.xml"/><Relationship Id="rId1" Type="http://schemas.openxmlformats.org/officeDocument/2006/relationships/notesMaster" Target="../notesMasters/notesMaster1.xml"/></Relationships>
</file>

<file path=ppt/notesSlides/_rels/notesSlide1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5.xml"/><Relationship Id="rId1" Type="http://schemas.openxmlformats.org/officeDocument/2006/relationships/notesMaster" Target="../notesMasters/notesMaster1.xml"/></Relationships>
</file>

<file path=ppt/notesSlides/_rels/notesSlide1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6.xml"/><Relationship Id="rId1" Type="http://schemas.openxmlformats.org/officeDocument/2006/relationships/notesMaster" Target="../notesMasters/notesMaster1.xml"/></Relationships>
</file>

<file path=ppt/notesSlides/_rels/notesSlide1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7.xml"/><Relationship Id="rId1" Type="http://schemas.openxmlformats.org/officeDocument/2006/relationships/notesMaster" Target="../notesMasters/notesMaster1.xml"/></Relationships>
</file>

<file path=ppt/notesSlides/_rels/notesSlide1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9.xml"/><Relationship Id="rId1" Type="http://schemas.openxmlformats.org/officeDocument/2006/relationships/notesMaster" Target="../notesMasters/notesMaster1.xml"/></Relationships>
</file>

<file path=ppt/notesSlides/_rels/notesSlide1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0.xml"/><Relationship Id="rId1" Type="http://schemas.openxmlformats.org/officeDocument/2006/relationships/notesMaster" Target="../notesMasters/notesMaster1.xml"/></Relationships>
</file>

<file path=ppt/notesSlides/_rels/notesSlide1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1.xml"/><Relationship Id="rId1" Type="http://schemas.openxmlformats.org/officeDocument/2006/relationships/notesMaster" Target="../notesMasters/notesMaster1.xml"/></Relationships>
</file>

<file path=ppt/notesSlides/_rels/notesSlide1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2.xml"/><Relationship Id="rId1" Type="http://schemas.openxmlformats.org/officeDocument/2006/relationships/notesMaster" Target="../notesMasters/notesMaster1.xml"/></Relationships>
</file>

<file path=ppt/notesSlides/_rels/notesSlide1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3.xml"/><Relationship Id="rId1" Type="http://schemas.openxmlformats.org/officeDocument/2006/relationships/notesMaster" Target="../notesMasters/notesMaster1.xml"/></Relationships>
</file>

<file path=ppt/notesSlides/_rels/notesSlide1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4.xml"/><Relationship Id="rId1" Type="http://schemas.openxmlformats.org/officeDocument/2006/relationships/notesMaster" Target="../notesMasters/notesMaster1.xml"/></Relationships>
</file>

<file path=ppt/notesSlides/_rels/notesSlide1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5.xml"/><Relationship Id="rId1" Type="http://schemas.openxmlformats.org/officeDocument/2006/relationships/notesMaster" Target="../notesMasters/notesMaster1.xml"/></Relationships>
</file>

<file path=ppt/notesSlides/_rels/notesSlide1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6.xml"/><Relationship Id="rId1" Type="http://schemas.openxmlformats.org/officeDocument/2006/relationships/notesMaster" Target="../notesMasters/notesMaster1.xml"/></Relationships>
</file>

<file path=ppt/notesSlides/_rels/notesSlide1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7.xml"/><Relationship Id="rId1" Type="http://schemas.openxmlformats.org/officeDocument/2006/relationships/notesMaster" Target="../notesMasters/notesMaster1.xml"/></Relationships>
</file>

<file path=ppt/notesSlides/_rels/notesSlide1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9.xml"/><Relationship Id="rId1" Type="http://schemas.openxmlformats.org/officeDocument/2006/relationships/notesMaster" Target="../notesMasters/notesMaster1.xml"/></Relationships>
</file>

<file path=ppt/notesSlides/_rels/notesSlide1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0.xml"/><Relationship Id="rId1" Type="http://schemas.openxmlformats.org/officeDocument/2006/relationships/notesMaster" Target="../notesMasters/notesMaster1.xml"/></Relationships>
</file>

<file path=ppt/notesSlides/_rels/notesSlide1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1.xml"/><Relationship Id="rId1" Type="http://schemas.openxmlformats.org/officeDocument/2006/relationships/notesMaster" Target="../notesMasters/notesMaster1.xml"/></Relationships>
</file>

<file path=ppt/notesSlides/_rels/notesSlide1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2.xml"/><Relationship Id="rId1" Type="http://schemas.openxmlformats.org/officeDocument/2006/relationships/notesMaster" Target="../notesMasters/notesMaster1.xml"/></Relationships>
</file>

<file path=ppt/notesSlides/_rels/notesSlide1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3.xml"/><Relationship Id="rId1" Type="http://schemas.openxmlformats.org/officeDocument/2006/relationships/notesMaster" Target="../notesMasters/notesMaster1.xml"/></Relationships>
</file>

<file path=ppt/notesSlides/_rels/notesSlide1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4.xml"/><Relationship Id="rId1" Type="http://schemas.openxmlformats.org/officeDocument/2006/relationships/notesMaster" Target="../notesMasters/notesMaster1.xml"/></Relationships>
</file>

<file path=ppt/notesSlides/_rels/notesSlide1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5.xml"/><Relationship Id="rId1" Type="http://schemas.openxmlformats.org/officeDocument/2006/relationships/notesMaster" Target="../notesMasters/notesMaster1.xml"/></Relationships>
</file>

<file path=ppt/notesSlides/_rels/notesSlide1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6.xml"/><Relationship Id="rId1" Type="http://schemas.openxmlformats.org/officeDocument/2006/relationships/notesMaster" Target="../notesMasters/notesMaster1.xml"/></Relationships>
</file>

<file path=ppt/notesSlides/_rels/notesSlide1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7.xml"/><Relationship Id="rId1" Type="http://schemas.openxmlformats.org/officeDocument/2006/relationships/notesMaster" Target="../notesMasters/notesMaster1.xml"/></Relationships>
</file>

<file path=ppt/notesSlides/_rels/notesSlide1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8.xml"/><Relationship Id="rId1" Type="http://schemas.openxmlformats.org/officeDocument/2006/relationships/notesMaster" Target="../notesMasters/notesMaster1.xml"/></Relationships>
</file>

<file path=ppt/notesSlides/_rels/notesSlide1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9.xml"/><Relationship Id="rId1" Type="http://schemas.openxmlformats.org/officeDocument/2006/relationships/notesMaster" Target="../notesMasters/notesMaster1.xml"/></Relationships>
</file>

<file path=ppt/notesSlides/_rels/notesSlide1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0.xml"/><Relationship Id="rId1" Type="http://schemas.openxmlformats.org/officeDocument/2006/relationships/notesMaster" Target="../notesMasters/notesMaster1.xml"/></Relationships>
</file>

<file path=ppt/notesSlides/_rels/notesSlide1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41140123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333589569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6246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585837612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645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4260880949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645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61452796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645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375550858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645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663640365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645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947260121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645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647382854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645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402387470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645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759849093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645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1612126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106647585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645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699126890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645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75300397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645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282109435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645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800815591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645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53574490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645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414065762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645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595069440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645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452639509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6656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780117935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6656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5037844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517645658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6656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338199773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6656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499773776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6656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776774234"/>
      </p:ext>
    </p:extLst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6656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369429683"/>
      </p:ext>
    </p:extLst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6656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135382472"/>
      </p:ext>
    </p:extLst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6656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6768365"/>
      </p:ext>
    </p:extLst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6656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701979211"/>
      </p:ext>
    </p:extLst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6656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329470388"/>
      </p:ext>
    </p:extLst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6656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244011870"/>
      </p:ext>
    </p:extLst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6656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8317365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043858536"/>
      </p:ext>
    </p:extLst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6656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200959552"/>
      </p:ext>
    </p:extLst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6656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173841949"/>
      </p:ext>
    </p:extLst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6656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871006805"/>
      </p:ext>
    </p:extLst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6656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90357062"/>
      </p:ext>
    </p:extLst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6656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782690296"/>
      </p:ext>
    </p:extLst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706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7895320"/>
      </p:ext>
    </p:extLst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706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4049279354"/>
      </p:ext>
    </p:extLst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706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873452727"/>
      </p:ext>
    </p:extLst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706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103735091"/>
      </p:ext>
    </p:extLst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706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9757897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783492100"/>
      </p:ext>
    </p:extLst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706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460777386"/>
      </p:ext>
    </p:extLst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706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487042651"/>
      </p:ext>
    </p:extLst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706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700337809"/>
      </p:ext>
    </p:extLst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890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492589407"/>
      </p:ext>
    </p:extLst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890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686600769"/>
      </p:ext>
    </p:extLst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890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061172592"/>
      </p:ext>
    </p:extLst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890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498559372"/>
      </p:ext>
    </p:extLst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890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283585749"/>
      </p:ext>
    </p:extLst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890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544420833"/>
      </p:ext>
    </p:extLst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911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8616202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139530473"/>
      </p:ext>
    </p:extLst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911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407013152"/>
      </p:ext>
    </p:extLst>
  </p:cSld>
  <p:clrMapOvr>
    <a:masterClrMapping/>
  </p:clrMapOvr>
</p:notes>
</file>

<file path=ppt/notesSlides/notesSlide1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911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071111691"/>
      </p:ext>
    </p:extLst>
  </p:cSld>
  <p:clrMapOvr>
    <a:masterClrMapping/>
  </p:clrMapOvr>
</p:notes>
</file>

<file path=ppt/notesSlides/notesSlide1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911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986742275"/>
      </p:ext>
    </p:extLst>
  </p:cSld>
  <p:clrMapOvr>
    <a:masterClrMapping/>
  </p:clrMapOvr>
</p:notes>
</file>

<file path=ppt/notesSlides/notesSlide1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911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568514692"/>
      </p:ext>
    </p:extLst>
  </p:cSld>
  <p:clrMapOvr>
    <a:masterClrMapping/>
  </p:clrMapOvr>
</p:notes>
</file>

<file path=ppt/notesSlides/notesSlide1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911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054409616"/>
      </p:ext>
    </p:extLst>
  </p:cSld>
  <p:clrMapOvr>
    <a:masterClrMapping/>
  </p:clrMapOvr>
</p:notes>
</file>

<file path=ppt/notesSlides/notesSlide1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911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809638400"/>
      </p:ext>
    </p:extLst>
  </p:cSld>
  <p:clrMapOvr>
    <a:masterClrMapping/>
  </p:clrMapOvr>
</p:notes>
</file>

<file path=ppt/notesSlides/notesSlide1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911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177853977"/>
      </p:ext>
    </p:extLst>
  </p:cSld>
  <p:clrMapOvr>
    <a:masterClrMapping/>
  </p:clrMapOvr>
</p:notes>
</file>

<file path=ppt/notesSlides/notesSlide1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911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273161639"/>
      </p:ext>
    </p:extLst>
  </p:cSld>
  <p:clrMapOvr>
    <a:masterClrMapping/>
  </p:clrMapOvr>
</p:notes>
</file>

<file path=ppt/notesSlides/notesSlide1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911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752890793"/>
      </p:ext>
    </p:extLst>
  </p:cSld>
  <p:clrMapOvr>
    <a:masterClrMapping/>
  </p:clrMapOvr>
</p:notes>
</file>

<file path=ppt/notesSlides/notesSlide1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911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4401718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334820619"/>
      </p:ext>
    </p:extLst>
  </p:cSld>
  <p:clrMapOvr>
    <a:masterClrMapping/>
  </p:clrMapOvr>
</p:notes>
</file>

<file path=ppt/notesSlides/notesSlide1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911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4292747196"/>
      </p:ext>
    </p:extLst>
  </p:cSld>
  <p:clrMapOvr>
    <a:masterClrMapping/>
  </p:clrMapOvr>
</p:notes>
</file>

<file path=ppt/notesSlides/notesSlide1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911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281975165"/>
      </p:ext>
    </p:extLst>
  </p:cSld>
  <p:clrMapOvr>
    <a:masterClrMapping/>
  </p:clrMapOvr>
</p:notes>
</file>

<file path=ppt/notesSlides/notesSlide1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911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4055788072"/>
      </p:ext>
    </p:extLst>
  </p:cSld>
  <p:clrMapOvr>
    <a:masterClrMapping/>
  </p:clrMapOvr>
</p:notes>
</file>

<file path=ppt/notesSlides/notesSlide1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911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927078506"/>
      </p:ext>
    </p:extLst>
  </p:cSld>
  <p:clrMapOvr>
    <a:masterClrMapping/>
  </p:clrMapOvr>
</p:notes>
</file>

<file path=ppt/notesSlides/notesSlide1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911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636145231"/>
      </p:ext>
    </p:extLst>
  </p:cSld>
  <p:clrMapOvr>
    <a:masterClrMapping/>
  </p:clrMapOvr>
</p:notes>
</file>

<file path=ppt/notesSlides/notesSlide1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911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520822216"/>
      </p:ext>
    </p:extLst>
  </p:cSld>
  <p:clrMapOvr>
    <a:masterClrMapping/>
  </p:clrMapOvr>
</p:notes>
</file>

<file path=ppt/notesSlides/notesSlide1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911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247664251"/>
      </p:ext>
    </p:extLst>
  </p:cSld>
  <p:clrMapOvr>
    <a:masterClrMapping/>
  </p:clrMapOvr>
</p:notes>
</file>

<file path=ppt/notesSlides/notesSlide1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911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906329933"/>
      </p:ext>
    </p:extLst>
  </p:cSld>
  <p:clrMapOvr>
    <a:masterClrMapping/>
  </p:clrMapOvr>
</p:notes>
</file>

<file path=ppt/notesSlides/notesSlide1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911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036826414"/>
      </p:ext>
    </p:extLst>
  </p:cSld>
  <p:clrMapOvr>
    <a:masterClrMapping/>
  </p:clrMapOvr>
</p:notes>
</file>

<file path=ppt/notesSlides/notesSlide1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911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6920390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262042285"/>
      </p:ext>
    </p:extLst>
  </p:cSld>
  <p:clrMapOvr>
    <a:masterClrMapping/>
  </p:clrMapOvr>
</p:notes>
</file>

<file path=ppt/notesSlides/notesSlide1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911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272622290"/>
      </p:ext>
    </p:extLst>
  </p:cSld>
  <p:clrMapOvr>
    <a:masterClrMapping/>
  </p:clrMapOvr>
</p:notes>
</file>

<file path=ppt/notesSlides/notesSlide1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911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616241301"/>
      </p:ext>
    </p:extLst>
  </p:cSld>
  <p:clrMapOvr>
    <a:masterClrMapping/>
  </p:clrMapOvr>
</p:notes>
</file>

<file path=ppt/notesSlides/notesSlide1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911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548961691"/>
      </p:ext>
    </p:extLst>
  </p:cSld>
  <p:clrMapOvr>
    <a:masterClrMapping/>
  </p:clrMapOvr>
</p:notes>
</file>

<file path=ppt/notesSlides/notesSlide1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911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489397233"/>
      </p:ext>
    </p:extLst>
  </p:cSld>
  <p:clrMapOvr>
    <a:masterClrMapping/>
  </p:clrMapOvr>
</p:notes>
</file>

<file path=ppt/notesSlides/notesSlide1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911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383287497"/>
      </p:ext>
    </p:extLst>
  </p:cSld>
  <p:clrMapOvr>
    <a:masterClrMapping/>
  </p:clrMapOvr>
</p:notes>
</file>

<file path=ppt/notesSlides/notesSlide1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911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215692962"/>
      </p:ext>
    </p:extLst>
  </p:cSld>
  <p:clrMapOvr>
    <a:masterClrMapping/>
  </p:clrMapOvr>
</p:notes>
</file>

<file path=ppt/notesSlides/notesSlide1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911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826238853"/>
      </p:ext>
    </p:extLst>
  </p:cSld>
  <p:clrMapOvr>
    <a:masterClrMapping/>
  </p:clrMapOvr>
</p:notes>
</file>

<file path=ppt/notesSlides/notesSlide1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911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140002534"/>
      </p:ext>
    </p:extLst>
  </p:cSld>
  <p:clrMapOvr>
    <a:masterClrMapping/>
  </p:clrMapOvr>
</p:notes>
</file>

<file path=ppt/notesSlides/notesSlide1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911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4272651557"/>
      </p:ext>
    </p:extLst>
  </p:cSld>
  <p:clrMapOvr>
    <a:masterClrMapping/>
  </p:clrMapOvr>
</p:notes>
</file>

<file path=ppt/notesSlides/notesSlide1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931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7675617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507454266"/>
      </p:ext>
    </p:extLst>
  </p:cSld>
  <p:clrMapOvr>
    <a:masterClrMapping/>
  </p:clrMapOvr>
</p:notes>
</file>

<file path=ppt/notesSlides/notesSlide1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993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896294398"/>
      </p:ext>
    </p:extLst>
  </p:cSld>
  <p:clrMapOvr>
    <a:masterClrMapping/>
  </p:clrMapOvr>
</p:notes>
</file>

<file path=ppt/notesSlides/notesSlide1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3584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954161414"/>
      </p:ext>
    </p:extLst>
  </p:cSld>
  <p:clrMapOvr>
    <a:masterClrMapping/>
  </p:clrMapOvr>
</p:notes>
</file>

<file path=ppt/notesSlides/notesSlide1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399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608766115"/>
      </p:ext>
    </p:extLst>
  </p:cSld>
  <p:clrMapOvr>
    <a:masterClrMapping/>
  </p:clrMapOvr>
</p:notes>
</file>

<file path=ppt/notesSlides/notesSlide1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481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1565222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801786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194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9126483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1302357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71463773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2560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23759360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2560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22735609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2560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50826047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2560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18944127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2560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33294259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2560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42977809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337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58153151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337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5721181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194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11615246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337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36754005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337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426688211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337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85207699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337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16056842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2765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77181474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2765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428242455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2765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41615105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2765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59244302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2765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5544590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2765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514716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194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40346556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2765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63877515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317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43476899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317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43757594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317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85960227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317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36531680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317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35888028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460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07033765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460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54421915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460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404780652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460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3313470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194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94107458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460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72814913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5017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32930502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5017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9711163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5017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19886033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5017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901544196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5222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262677086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5222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999774605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5222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739157415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5222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509794454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5222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4037824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194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40599230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5632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489266905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5222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292099120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5222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987948721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5222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89327346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5222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849923006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5222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4209741586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5222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529259042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5222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806864154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5222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898816683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5222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975611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194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499831240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5222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097695190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5222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700203052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5222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035674690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5222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08379170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5222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788173247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5222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180391914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5222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882518437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5222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033475373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542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041259765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542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0700651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545230831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542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985780764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542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14791317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542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538588632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542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753021333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542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4215748613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542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054239937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542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894030906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542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775977017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542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115823716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5632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5919923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616549764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5632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618943060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5632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754327911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5632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4174920008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5632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28981393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5632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757589338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6246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33076657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6246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868258525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6246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191954263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6246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405886803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6246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1470222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ECBC22E-0CC6-4409-B55E-820FCEF990CA}" type="datetimeFigureOut">
              <a:rPr lang="ru-RU" smtClean="0"/>
              <a:pPr>
                <a:defRPr/>
              </a:pPr>
              <a:t>11.02.2021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E2BE67-3CBF-4A82-BBD0-60CD376ADF4B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0869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ECBC22E-0CC6-4409-B55E-820FCEF990CA}" type="datetimeFigureOut">
              <a:rPr lang="ru-RU" smtClean="0"/>
              <a:pPr>
                <a:defRPr/>
              </a:pPr>
              <a:t>11.02.2021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E2BE67-3CBF-4A82-BBD0-60CD376ADF4B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4060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ECBC22E-0CC6-4409-B55E-820FCEF990CA}" type="datetimeFigureOut">
              <a:rPr lang="ru-RU" smtClean="0"/>
              <a:pPr>
                <a:defRPr/>
              </a:pPr>
              <a:t>11.02.2021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E2BE67-3CBF-4A82-BBD0-60CD376ADF4B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45103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609600" y="1600201"/>
            <a:ext cx="10972800" cy="4525963"/>
          </a:xfrm>
        </p:spPr>
        <p:txBody>
          <a:bodyPr/>
          <a:lstStyle/>
          <a:p>
            <a:pPr lvl="0"/>
            <a:endParaRPr lang="ru-RU" noProof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E441E3-4042-45B0-9071-371ED47AD456}" type="datetimeFigureOut">
              <a:rPr lang="ru-RU"/>
              <a:pPr>
                <a:defRPr/>
              </a:pPr>
              <a:t>11.02.2021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5ACC29-9961-40B1-BB5F-A054ECFE95E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ECBC22E-0CC6-4409-B55E-820FCEF990CA}" type="datetimeFigureOut">
              <a:rPr lang="ru-RU" smtClean="0"/>
              <a:pPr>
                <a:defRPr/>
              </a:pPr>
              <a:t>11.02.2021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E2BE67-3CBF-4A82-BBD0-60CD376ADF4B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8956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ECBC22E-0CC6-4409-B55E-820FCEF990CA}" type="datetimeFigureOut">
              <a:rPr lang="ru-RU" smtClean="0"/>
              <a:pPr>
                <a:defRPr/>
              </a:pPr>
              <a:t>11.02.2021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E2BE67-3CBF-4A82-BBD0-60CD376ADF4B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2743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ECBC22E-0CC6-4409-B55E-820FCEF990CA}" type="datetimeFigureOut">
              <a:rPr lang="ru-RU" smtClean="0"/>
              <a:pPr>
                <a:defRPr/>
              </a:pPr>
              <a:t>11.02.2021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E2BE67-3CBF-4A82-BBD0-60CD376ADF4B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3733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ECBC22E-0CC6-4409-B55E-820FCEF990CA}" type="datetimeFigureOut">
              <a:rPr lang="ru-RU" smtClean="0"/>
              <a:pPr>
                <a:defRPr/>
              </a:pPr>
              <a:t>11.02.2021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E2BE67-3CBF-4A82-BBD0-60CD376ADF4B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2002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ECBC22E-0CC6-4409-B55E-820FCEF990CA}" type="datetimeFigureOut">
              <a:rPr lang="ru-RU" smtClean="0"/>
              <a:pPr>
                <a:defRPr/>
              </a:pPr>
              <a:t>11.02.2021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E2BE67-3CBF-4A82-BBD0-60CD376ADF4B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456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ECBC22E-0CC6-4409-B55E-820FCEF990CA}" type="datetimeFigureOut">
              <a:rPr lang="ru-RU" smtClean="0"/>
              <a:pPr>
                <a:defRPr/>
              </a:pPr>
              <a:t>11.02.2021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E2BE67-3CBF-4A82-BBD0-60CD376ADF4B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7823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ECBC22E-0CC6-4409-B55E-820FCEF990CA}" type="datetimeFigureOut">
              <a:rPr lang="ru-RU" smtClean="0"/>
              <a:pPr>
                <a:defRPr/>
              </a:pPr>
              <a:t>11.02.2021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E2BE67-3CBF-4A82-BBD0-60CD376ADF4B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2973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ECBC22E-0CC6-4409-B55E-820FCEF990CA}" type="datetimeFigureOut">
              <a:rPr lang="ru-RU" smtClean="0"/>
              <a:pPr>
                <a:defRPr/>
              </a:pPr>
              <a:t>11.02.2021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E2BE67-3CBF-4A82-BBD0-60CD376ADF4B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7897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ECBC22E-0CC6-4409-B55E-820FCEF990CA}" type="datetimeFigureOut">
              <a:rPr lang="ru-RU" smtClean="0"/>
              <a:pPr>
                <a:defRPr/>
              </a:pPr>
              <a:t>11.02.2021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6E2BE67-3CBF-4A82-BBD0-60CD376ADF4B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2116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4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4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4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4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4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4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4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4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4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4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4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4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4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4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4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4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4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4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4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4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4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4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4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4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4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4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4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4.xml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2.xml"/><Relationship Id="rId1" Type="http://schemas.openxmlformats.org/officeDocument/2006/relationships/slideLayout" Target="../slideLayouts/slideLayout4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3.xml"/><Relationship Id="rId1" Type="http://schemas.openxmlformats.org/officeDocument/2006/relationships/slideLayout" Target="../slideLayouts/slideLayout4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4.xml"/><Relationship Id="rId1" Type="http://schemas.openxmlformats.org/officeDocument/2006/relationships/slideLayout" Target="../slideLayouts/slideLayout4.xml"/></Relationships>
</file>

<file path=ppt/slides/_rels/slide1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5.xml"/><Relationship Id="rId1" Type="http://schemas.openxmlformats.org/officeDocument/2006/relationships/slideLayout" Target="../slideLayouts/slideLayout4.xml"/></Relationships>
</file>

<file path=ppt/slides/_rels/slide1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6.xml"/><Relationship Id="rId1" Type="http://schemas.openxmlformats.org/officeDocument/2006/relationships/slideLayout" Target="../slideLayouts/slideLayout4.xml"/></Relationships>
</file>

<file path=ppt/slides/_rels/slide1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7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8.xml"/><Relationship Id="rId1" Type="http://schemas.openxmlformats.org/officeDocument/2006/relationships/slideLayout" Target="../slideLayouts/slideLayout4.xml"/></Relationships>
</file>

<file path=ppt/slides/_rels/slide1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9.xml"/><Relationship Id="rId1" Type="http://schemas.openxmlformats.org/officeDocument/2006/relationships/slideLayout" Target="../slideLayouts/slideLayout4.xml"/></Relationships>
</file>

<file path=ppt/slides/_rels/slide1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0.xml"/><Relationship Id="rId1" Type="http://schemas.openxmlformats.org/officeDocument/2006/relationships/slideLayout" Target="../slideLayouts/slideLayout4.xml"/></Relationships>
</file>

<file path=ppt/slides/_rels/slide1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1.xml"/><Relationship Id="rId1" Type="http://schemas.openxmlformats.org/officeDocument/2006/relationships/slideLayout" Target="../slideLayouts/slideLayout4.xml"/></Relationships>
</file>

<file path=ppt/slides/_rels/slide1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2.xml"/><Relationship Id="rId1" Type="http://schemas.openxmlformats.org/officeDocument/2006/relationships/slideLayout" Target="../slideLayouts/slideLayout4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3.xml"/><Relationship Id="rId1" Type="http://schemas.openxmlformats.org/officeDocument/2006/relationships/slideLayout" Target="../slideLayouts/slideLayout4.xml"/></Relationships>
</file>

<file path=ppt/slides/_rels/slide1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4.xml"/><Relationship Id="rId1" Type="http://schemas.openxmlformats.org/officeDocument/2006/relationships/slideLayout" Target="../slideLayouts/slideLayout4.xml"/></Relationships>
</file>

<file path=ppt/slides/_rels/slide1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5.xml"/><Relationship Id="rId1" Type="http://schemas.openxmlformats.org/officeDocument/2006/relationships/slideLayout" Target="../slideLayouts/slideLayout4.xml"/></Relationships>
</file>

<file path=ppt/slides/_rels/slide1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6.xml"/><Relationship Id="rId1" Type="http://schemas.openxmlformats.org/officeDocument/2006/relationships/slideLayout" Target="../slideLayouts/slideLayout4.xml"/></Relationships>
</file>

<file path=ppt/slides/_rels/slide1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7.xml"/><Relationship Id="rId1" Type="http://schemas.openxmlformats.org/officeDocument/2006/relationships/slideLayout" Target="../slideLayouts/slideLayout4.xml"/></Relationships>
</file>

<file path=ppt/slides/_rels/slide1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8.xml"/><Relationship Id="rId1" Type="http://schemas.openxmlformats.org/officeDocument/2006/relationships/slideLayout" Target="../slideLayouts/slideLayout4.xml"/></Relationships>
</file>

<file path=ppt/slides/_rels/slide1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9.xml"/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1.xml"/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2.xml"/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3.xml"/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4.xml"/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5.xml"/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6.xml"/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7.xml"/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8.xml"/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9.xml"/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1.xml"/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2.xml"/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3.xml"/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4.xml"/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5.xml"/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6.xml"/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7.xml"/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8.xml"/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9.xml"/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2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1.xml"/><Relationship Id="rId1" Type="http://schemas.openxmlformats.org/officeDocument/2006/relationships/slideLayout" Target="../slideLayouts/slideLayout2.xml"/></Relationships>
</file>

<file path=ppt/slides/_rels/slide2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2.xml"/><Relationship Id="rId1" Type="http://schemas.openxmlformats.org/officeDocument/2006/relationships/slideLayout" Target="../slideLayouts/slideLayout2.xml"/></Relationships>
</file>

<file path=ppt/slides/_rels/slide2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3.xml"/><Relationship Id="rId1" Type="http://schemas.openxmlformats.org/officeDocument/2006/relationships/slideLayout" Target="../slideLayouts/slideLayout2.xml"/></Relationships>
</file>

<file path=ppt/slides/_rels/slide2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4.xml"/><Relationship Id="rId1" Type="http://schemas.openxmlformats.org/officeDocument/2006/relationships/slideLayout" Target="../slideLayouts/slideLayout2.xml"/></Relationships>
</file>

<file path=ppt/slides/_rels/slide2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5.xml"/><Relationship Id="rId1" Type="http://schemas.openxmlformats.org/officeDocument/2006/relationships/slideLayout" Target="../slideLayouts/slideLayout2.xml"/></Relationships>
</file>

<file path=ppt/slides/_rels/slide2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6.xml"/><Relationship Id="rId1" Type="http://schemas.openxmlformats.org/officeDocument/2006/relationships/slideLayout" Target="../slideLayouts/slideLayout2.xml"/></Relationships>
</file>

<file path=ppt/slides/_rels/slide2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7.xml"/><Relationship Id="rId1" Type="http://schemas.openxmlformats.org/officeDocument/2006/relationships/slideLayout" Target="../slideLayouts/slideLayout2.xml"/></Relationships>
</file>

<file path=ppt/slides/_rels/slide2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8.xml"/><Relationship Id="rId1" Type="http://schemas.openxmlformats.org/officeDocument/2006/relationships/slideLayout" Target="../slideLayouts/slideLayout2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9.xml"/><Relationship Id="rId1" Type="http://schemas.openxmlformats.org/officeDocument/2006/relationships/slideLayout" Target="../slideLayouts/slideLayout12.xml"/></Relationships>
</file>

<file path=ppt/slides/_rels/slide2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0.xml"/><Relationship Id="rId1" Type="http://schemas.openxmlformats.org/officeDocument/2006/relationships/slideLayout" Target="../slideLayouts/slideLayout7.xml"/></Relationships>
</file>

<file path=ppt/slides/_rels/slide2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2.xml"/><Relationship Id="rId1" Type="http://schemas.openxmlformats.org/officeDocument/2006/relationships/slideLayout" Target="../slideLayouts/slideLayout12.xml"/></Relationships>
</file>

<file path=ppt/slides/_rels/slide2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4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4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4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Обходы </a:t>
            </a:r>
            <a:r>
              <a:rPr lang="ru-RU" dirty="0" smtClean="0"/>
              <a:t>и </a:t>
            </a:r>
            <a:r>
              <a:rPr lang="ru-RU" dirty="0"/>
              <a:t>каркасы графов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Лекции 16 </a:t>
            </a:r>
            <a:r>
              <a:rPr lang="ru-RU" dirty="0" smtClean="0"/>
              <a:t>и17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Обход вершин графа в глубину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Обработка вершин вдоль длинных путей по графу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Двигаемся в необработанную смежную вершину, либо откатываемся назад по пройденному пути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Компиляция программ, комбинаторный поиск, компьютерная </a:t>
            </a:r>
            <a:r>
              <a:rPr lang="ru-RU" dirty="0" smtClean="0">
                <a:solidFill>
                  <a:schemeClr val="bg1"/>
                </a:solidFill>
              </a:rPr>
              <a:t>алгебра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Алгоритмы </a:t>
            </a:r>
            <a:r>
              <a:rPr lang="ru-RU" dirty="0" smtClean="0">
                <a:solidFill>
                  <a:schemeClr val="bg1"/>
                </a:solidFill>
              </a:rPr>
              <a:t>на </a:t>
            </a:r>
            <a:r>
              <a:rPr lang="ru-RU" dirty="0" smtClean="0">
                <a:solidFill>
                  <a:schemeClr val="bg1"/>
                </a:solidFill>
              </a:rPr>
              <a:t>основе </a:t>
            </a:r>
            <a:r>
              <a:rPr lang="ru-RU" dirty="0" smtClean="0">
                <a:solidFill>
                  <a:schemeClr val="bg1"/>
                </a:solidFill>
              </a:rPr>
              <a:t>обхода в </a:t>
            </a:r>
            <a:r>
              <a:rPr lang="ru-RU" dirty="0" smtClean="0">
                <a:solidFill>
                  <a:schemeClr val="bg1"/>
                </a:solidFill>
              </a:rPr>
              <a:t>глубину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Топологическая сортировка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Поиск 1-, 2-, 3-связных компонент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Поиск </a:t>
            </a:r>
            <a:r>
              <a:rPr lang="ru-RU" dirty="0" smtClean="0">
                <a:solidFill>
                  <a:schemeClr val="bg1"/>
                </a:solidFill>
              </a:rPr>
              <a:t>мостов, поиск шарниров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Поиск сильно связанных компонент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Проверка </a:t>
            </a:r>
            <a:r>
              <a:rPr lang="ru-RU" dirty="0" smtClean="0">
                <a:solidFill>
                  <a:schemeClr val="bg1"/>
                </a:solidFill>
              </a:rPr>
              <a:t>планарности</a:t>
            </a:r>
            <a:endParaRPr lang="ru-RU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723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Версия </a:t>
            </a:r>
            <a:r>
              <a:rPr lang="en-US" dirty="0" smtClean="0"/>
              <a:t>O(M </a:t>
            </a:r>
            <a:r>
              <a:rPr lang="en-US" dirty="0" smtClean="0"/>
              <a:t>log</a:t>
            </a:r>
            <a:r>
              <a:rPr lang="ru-RU" dirty="0" smtClean="0"/>
              <a:t>(</a:t>
            </a:r>
            <a:r>
              <a:rPr lang="en-US" dirty="0" smtClean="0"/>
              <a:t>M</a:t>
            </a:r>
            <a:r>
              <a:rPr lang="ru-RU" dirty="0" smtClean="0"/>
              <a:t>)</a:t>
            </a:r>
            <a:r>
              <a:rPr lang="en-US" dirty="0" smtClean="0"/>
              <a:t> </a:t>
            </a:r>
            <a:r>
              <a:rPr lang="en-US" dirty="0" smtClean="0"/>
              <a:t>+ N </a:t>
            </a:r>
            <a:r>
              <a:rPr lang="el-GR" dirty="0" smtClean="0"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lang="en-US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 smtClean="0"/>
              <a:t>N))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KrusalMinimumSpanningTree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(graph, weight[]):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sortedEdges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=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SortAscending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graph.Edges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cmp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(left, right):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   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return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weight[left] &lt; weight[right]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)</a:t>
            </a:r>
          </a:p>
          <a:p>
            <a:pPr marL="0" indent="0">
              <a:spcBef>
                <a:spcPts val="300"/>
              </a:spcBef>
              <a:buNone/>
            </a:pPr>
            <a:endParaRPr lang="ru-RU" dirty="0" smtClean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</a:t>
            </a:r>
            <a:r>
              <a:rPr lang="ru-RU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connectedComponents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=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MakeSets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graph.Vertices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)</a:t>
            </a:r>
            <a:endParaRPr lang="en-US" dirty="0" smtClean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endParaRPr lang="en-US" dirty="0" smtClean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=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graph.Vertices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= </a:t>
            </a: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/>
              </a:rPr>
              <a:t>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for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(u, v)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sortedEdges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setForU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=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FindSet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connectedComponents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u)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setForV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=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FindSet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connectedComponents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v)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if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setForU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!=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setForV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   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+=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treeEdges</a:t>
            </a:r>
            <a:endParaRPr lang="en-US" dirty="0" smtClean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  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MergeSets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connectedComponents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setForU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setForV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)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endParaRPr lang="en-US" dirty="0" smtClean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return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MakeGraph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)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endParaRPr lang="ru-RU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>
              <a:spcBef>
                <a:spcPts val="300"/>
              </a:spcBef>
            </a:pPr>
            <a:endParaRPr lang="ru-RU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Версия </a:t>
            </a:r>
            <a:r>
              <a:rPr lang="en-US" dirty="0" smtClean="0"/>
              <a:t>O(M </a:t>
            </a:r>
            <a:r>
              <a:rPr lang="en-US" dirty="0" smtClean="0"/>
              <a:t>log</a:t>
            </a:r>
            <a:r>
              <a:rPr lang="ru-RU" dirty="0" smtClean="0"/>
              <a:t>(</a:t>
            </a:r>
            <a:r>
              <a:rPr lang="en-US" dirty="0" smtClean="0"/>
              <a:t>M</a:t>
            </a:r>
            <a:r>
              <a:rPr lang="ru-RU" dirty="0" smtClean="0"/>
              <a:t>)</a:t>
            </a:r>
            <a:r>
              <a:rPr lang="en-US" dirty="0" smtClean="0"/>
              <a:t> </a:t>
            </a:r>
            <a:r>
              <a:rPr lang="en-US" dirty="0" smtClean="0"/>
              <a:t>+ N </a:t>
            </a:r>
            <a:r>
              <a:rPr lang="el-GR" dirty="0" smtClean="0"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lang="en-US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 smtClean="0"/>
              <a:t>N))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KrusalMinimumSpanningTree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(graph, weight[]):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sortedEdges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=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SortAscending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graph.Edges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cmp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(left, right):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   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return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weight[left] &lt; weight[right]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)</a:t>
            </a:r>
          </a:p>
          <a:p>
            <a:pPr marL="0" indent="0">
              <a:spcBef>
                <a:spcPts val="300"/>
              </a:spcBef>
              <a:buNone/>
            </a:pPr>
            <a:endParaRPr lang="ru-RU" dirty="0" smtClean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</a:t>
            </a:r>
            <a:r>
              <a:rPr lang="ru-RU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connectedComponents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=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MakeSets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graph.Vertices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)</a:t>
            </a:r>
            <a:endParaRPr lang="en-US" dirty="0" smtClean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endParaRPr lang="en-US" dirty="0" smtClean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=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graph.Vertices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= </a:t>
            </a: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/>
              </a:rPr>
              <a:t>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for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(u, v)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sortedEdges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setForU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=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FindSet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connectedComponents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u)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setForV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=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FindSet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connectedComponents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v)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if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setForU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!=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setForV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   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+=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treeEdges</a:t>
            </a:r>
            <a:endParaRPr lang="en-US" dirty="0" smtClean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  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MergeSets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connectedComponents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setForU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setForV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)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endParaRPr lang="en-US" dirty="0" smtClean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return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MakeGraph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)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endParaRPr lang="ru-RU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>
              <a:spcBef>
                <a:spcPts val="300"/>
              </a:spcBef>
            </a:pP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0168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Версия </a:t>
            </a:r>
            <a:r>
              <a:rPr lang="en-US" dirty="0" smtClean="0"/>
              <a:t>O(M </a:t>
            </a:r>
            <a:r>
              <a:rPr lang="en-US" dirty="0" smtClean="0"/>
              <a:t>log</a:t>
            </a:r>
            <a:r>
              <a:rPr lang="ru-RU" dirty="0" smtClean="0"/>
              <a:t>(</a:t>
            </a:r>
            <a:r>
              <a:rPr lang="en-US" dirty="0" smtClean="0"/>
              <a:t>M</a:t>
            </a:r>
            <a:r>
              <a:rPr lang="ru-RU" dirty="0" smtClean="0"/>
              <a:t>)</a:t>
            </a:r>
            <a:r>
              <a:rPr lang="en-US" dirty="0" smtClean="0"/>
              <a:t> </a:t>
            </a:r>
            <a:r>
              <a:rPr lang="en-US" dirty="0" smtClean="0"/>
              <a:t>+ N </a:t>
            </a:r>
            <a:r>
              <a:rPr lang="el-GR" dirty="0" smtClean="0"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lang="en-US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 smtClean="0"/>
              <a:t>N))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KrusalMinimumSpanningTree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(graph, weight[]):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sortedEdges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=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SortAscending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graph.Edges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,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cmp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(left, right):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    </a:t>
            </a:r>
            <a:r>
              <a:rPr lang="en-US" b="1" dirty="0">
                <a:latin typeface="Consolas" panose="020B0609020204030204" pitchFamily="49" charset="0"/>
                <a:cs typeface="Calibri" pitchFamily="34" charset="0"/>
              </a:rPr>
              <a:t>return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weight[left] &lt; weight[right]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)</a:t>
            </a:r>
          </a:p>
          <a:p>
            <a:pPr marL="0" indent="0">
              <a:spcBef>
                <a:spcPts val="300"/>
              </a:spcBef>
              <a:buNone/>
            </a:pPr>
            <a:endParaRPr lang="ru-RU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</a:t>
            </a:r>
            <a:r>
              <a:rPr lang="ru-RU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connectedComponents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=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MakeSets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graph.Vertices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)</a:t>
            </a:r>
            <a:endParaRPr lang="en-US" dirty="0" smtClean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endParaRPr lang="en-US" dirty="0" smtClean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=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graph.Vertices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= </a:t>
            </a: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/>
              </a:rPr>
              <a:t>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for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(u, v)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sortedEdges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setForU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=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FindSet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connectedComponents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u)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setForV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=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FindSet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connectedComponents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v)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if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setForU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!=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setForV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   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+=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treeEdges</a:t>
            </a:r>
            <a:endParaRPr lang="en-US" dirty="0" smtClean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  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MergeSets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connectedComponents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setForU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setForV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)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endParaRPr lang="en-US" dirty="0" smtClean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return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MakeGraph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)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endParaRPr lang="ru-RU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>
              <a:spcBef>
                <a:spcPts val="300"/>
              </a:spcBef>
            </a:pP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0875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Версия </a:t>
            </a:r>
            <a:r>
              <a:rPr lang="en-US" dirty="0" smtClean="0"/>
              <a:t>O(M </a:t>
            </a:r>
            <a:r>
              <a:rPr lang="en-US" dirty="0" smtClean="0"/>
              <a:t>log</a:t>
            </a:r>
            <a:r>
              <a:rPr lang="ru-RU" dirty="0" smtClean="0"/>
              <a:t>(</a:t>
            </a:r>
            <a:r>
              <a:rPr lang="en-US" dirty="0" smtClean="0"/>
              <a:t>M</a:t>
            </a:r>
            <a:r>
              <a:rPr lang="ru-RU" dirty="0" smtClean="0"/>
              <a:t>)</a:t>
            </a:r>
            <a:r>
              <a:rPr lang="en-US" dirty="0" smtClean="0"/>
              <a:t> </a:t>
            </a:r>
            <a:r>
              <a:rPr lang="en-US" dirty="0" smtClean="0"/>
              <a:t>+ N </a:t>
            </a:r>
            <a:r>
              <a:rPr lang="el-GR" dirty="0" smtClean="0"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lang="en-US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 smtClean="0"/>
              <a:t>N))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KrusalMinimumSpanningTree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(graph, weight[]):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sortedEdges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=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SortAscending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graph.Edges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,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cmp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(left, right):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    </a:t>
            </a:r>
            <a:r>
              <a:rPr lang="en-US" b="1" dirty="0">
                <a:latin typeface="Consolas" panose="020B0609020204030204" pitchFamily="49" charset="0"/>
                <a:cs typeface="Calibri" pitchFamily="34" charset="0"/>
              </a:rPr>
              <a:t>return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weight[left] &lt; weight[right]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)</a:t>
            </a:r>
          </a:p>
          <a:p>
            <a:pPr marL="0" indent="0">
              <a:spcBef>
                <a:spcPts val="300"/>
              </a:spcBef>
              <a:buNone/>
            </a:pPr>
            <a:endParaRPr lang="ru-RU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</a:t>
            </a:r>
            <a:r>
              <a:rPr lang="ru-RU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connectedComponents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=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MakeSets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graph.Vertices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)</a:t>
            </a:r>
            <a:endParaRPr lang="en-US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endParaRPr lang="en-US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=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graph.Vertices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= </a:t>
            </a: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/>
              </a:rPr>
              <a:t>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for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(u, v)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sortedEdges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setForU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=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FindSet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connectedComponents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u)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setForV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=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FindSet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connectedComponents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v)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if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setForU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!=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setForV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   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+=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treeEdges</a:t>
            </a:r>
            <a:endParaRPr lang="en-US" dirty="0" smtClean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  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MergeSets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connectedComponents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setForU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setForV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)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endParaRPr lang="en-US" dirty="0" smtClean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return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MakeGraph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)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endParaRPr lang="ru-RU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>
              <a:spcBef>
                <a:spcPts val="300"/>
              </a:spcBef>
            </a:pP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271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Версия </a:t>
            </a:r>
            <a:r>
              <a:rPr lang="en-US" dirty="0" smtClean="0"/>
              <a:t>O(M </a:t>
            </a:r>
            <a:r>
              <a:rPr lang="en-US" dirty="0" smtClean="0"/>
              <a:t>log</a:t>
            </a:r>
            <a:r>
              <a:rPr lang="ru-RU" dirty="0" smtClean="0"/>
              <a:t>(</a:t>
            </a:r>
            <a:r>
              <a:rPr lang="en-US" dirty="0" smtClean="0"/>
              <a:t>M</a:t>
            </a:r>
            <a:r>
              <a:rPr lang="ru-RU" dirty="0" smtClean="0"/>
              <a:t>)</a:t>
            </a:r>
            <a:r>
              <a:rPr lang="en-US" dirty="0" smtClean="0"/>
              <a:t> </a:t>
            </a:r>
            <a:r>
              <a:rPr lang="en-US" dirty="0" smtClean="0"/>
              <a:t>+ N </a:t>
            </a:r>
            <a:r>
              <a:rPr lang="el-GR" dirty="0" smtClean="0"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lang="en-US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 smtClean="0"/>
              <a:t>N))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KrusalMinimumSpanningTree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(graph, weight[]):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sortedEdges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=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SortAscending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graph.Edges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,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cmp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(left, right):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    </a:t>
            </a:r>
            <a:r>
              <a:rPr lang="en-US" b="1" dirty="0">
                <a:latin typeface="Consolas" panose="020B0609020204030204" pitchFamily="49" charset="0"/>
                <a:cs typeface="Calibri" pitchFamily="34" charset="0"/>
              </a:rPr>
              <a:t>return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weight[left] &lt; weight[right]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)</a:t>
            </a:r>
          </a:p>
          <a:p>
            <a:pPr marL="0" indent="0">
              <a:spcBef>
                <a:spcPts val="300"/>
              </a:spcBef>
              <a:buNone/>
            </a:pPr>
            <a:endParaRPr lang="ru-RU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</a:t>
            </a:r>
            <a:r>
              <a:rPr lang="ru-RU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connectedComponents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=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MakeSets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graph.Vertices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)</a:t>
            </a:r>
            <a:endParaRPr lang="en-US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endParaRPr lang="en-US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=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graph.Vertices</a:t>
            </a:r>
            <a:endParaRPr lang="en-US" dirty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= </a:t>
            </a:r>
            <a:r>
              <a:rPr lang="ru-RU" dirty="0">
                <a:latin typeface="Consolas" panose="020B0609020204030204" pitchFamily="49" charset="0"/>
                <a:cs typeface="Calibri" pitchFamily="34" charset="0"/>
                <a:sym typeface="Symbol"/>
              </a:rPr>
              <a:t></a:t>
            </a:r>
            <a:endParaRPr lang="en-US" dirty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for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(u, v)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sortedEdges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setForU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=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FindSet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connectedComponents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u)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setForV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=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FindSet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connectedComponents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v)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if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setForU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!=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setForV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   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+=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treeEdges</a:t>
            </a:r>
            <a:endParaRPr lang="en-US" dirty="0" smtClean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  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MergeSets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connectedComponents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setForU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setForV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)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endParaRPr lang="en-US" dirty="0" smtClean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return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MakeGraph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)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endParaRPr lang="ru-RU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>
              <a:spcBef>
                <a:spcPts val="300"/>
              </a:spcBef>
            </a:pP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4002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Версия </a:t>
            </a:r>
            <a:r>
              <a:rPr lang="en-US" dirty="0" smtClean="0"/>
              <a:t>O(M </a:t>
            </a:r>
            <a:r>
              <a:rPr lang="en-US" dirty="0" smtClean="0"/>
              <a:t>log</a:t>
            </a:r>
            <a:r>
              <a:rPr lang="ru-RU" dirty="0" smtClean="0"/>
              <a:t>(</a:t>
            </a:r>
            <a:r>
              <a:rPr lang="en-US" dirty="0" smtClean="0"/>
              <a:t>M</a:t>
            </a:r>
            <a:r>
              <a:rPr lang="ru-RU" dirty="0" smtClean="0"/>
              <a:t>)</a:t>
            </a:r>
            <a:r>
              <a:rPr lang="en-US" dirty="0" smtClean="0"/>
              <a:t> </a:t>
            </a:r>
            <a:r>
              <a:rPr lang="en-US" dirty="0" smtClean="0"/>
              <a:t>+ N </a:t>
            </a:r>
            <a:r>
              <a:rPr lang="el-GR" dirty="0" smtClean="0"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lang="en-US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 smtClean="0"/>
              <a:t>N))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KrusalMinimumSpanningTree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(graph, weight[]):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sortedEdges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=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SortAscending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graph.Edges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,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cmp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(left, right):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    </a:t>
            </a:r>
            <a:r>
              <a:rPr lang="en-US" b="1" dirty="0">
                <a:latin typeface="Consolas" panose="020B0609020204030204" pitchFamily="49" charset="0"/>
                <a:cs typeface="Calibri" pitchFamily="34" charset="0"/>
              </a:rPr>
              <a:t>return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weight[left] &lt; weight[right]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)</a:t>
            </a:r>
          </a:p>
          <a:p>
            <a:pPr marL="0" indent="0">
              <a:spcBef>
                <a:spcPts val="300"/>
              </a:spcBef>
              <a:buNone/>
            </a:pPr>
            <a:endParaRPr lang="ru-RU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</a:t>
            </a:r>
            <a:r>
              <a:rPr lang="ru-RU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connectedComponents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=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MakeSets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graph.Vertices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)</a:t>
            </a:r>
            <a:endParaRPr lang="en-US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endParaRPr lang="en-US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=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graph.Vertices</a:t>
            </a:r>
            <a:endParaRPr lang="en-US" dirty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= </a:t>
            </a:r>
            <a:r>
              <a:rPr lang="ru-RU" dirty="0">
                <a:latin typeface="Consolas" panose="020B0609020204030204" pitchFamily="49" charset="0"/>
                <a:cs typeface="Calibri" pitchFamily="34" charset="0"/>
                <a:sym typeface="Symbol"/>
              </a:rPr>
              <a:t></a:t>
            </a:r>
            <a:endParaRPr lang="en-US" dirty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b="1" dirty="0">
                <a:latin typeface="Consolas" panose="020B0609020204030204" pitchFamily="49" charset="0"/>
                <a:cs typeface="Calibri" pitchFamily="34" charset="0"/>
              </a:rPr>
              <a:t>for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(u, v)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sortedEdges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setForU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=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FindSet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connectedComponents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u)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setForV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=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FindSet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connectedComponents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v)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if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setForU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!=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setForV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   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+=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treeEdges</a:t>
            </a:r>
            <a:endParaRPr lang="en-US" dirty="0" smtClean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  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MergeSets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connectedComponents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setForU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setForV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)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endParaRPr lang="en-US" dirty="0" smtClean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return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MakeGraph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)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endParaRPr lang="ru-RU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>
              <a:spcBef>
                <a:spcPts val="300"/>
              </a:spcBef>
            </a:pP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7189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Версия </a:t>
            </a:r>
            <a:r>
              <a:rPr lang="en-US" dirty="0" smtClean="0"/>
              <a:t>O(M </a:t>
            </a:r>
            <a:r>
              <a:rPr lang="en-US" dirty="0" smtClean="0"/>
              <a:t>log</a:t>
            </a:r>
            <a:r>
              <a:rPr lang="ru-RU" dirty="0" smtClean="0"/>
              <a:t>(</a:t>
            </a:r>
            <a:r>
              <a:rPr lang="en-US" dirty="0" smtClean="0"/>
              <a:t>M</a:t>
            </a:r>
            <a:r>
              <a:rPr lang="ru-RU" dirty="0" smtClean="0"/>
              <a:t>)</a:t>
            </a:r>
            <a:r>
              <a:rPr lang="en-US" dirty="0" smtClean="0"/>
              <a:t> </a:t>
            </a:r>
            <a:r>
              <a:rPr lang="en-US" dirty="0" smtClean="0"/>
              <a:t>+ N </a:t>
            </a:r>
            <a:r>
              <a:rPr lang="el-GR" dirty="0" smtClean="0"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lang="en-US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 smtClean="0"/>
              <a:t>N))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KrusalMinimumSpanningTree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(graph, weight[]):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sortedEdges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=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SortAscending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graph.Edges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,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cmp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(left, right):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    </a:t>
            </a:r>
            <a:r>
              <a:rPr lang="en-US" b="1" dirty="0">
                <a:latin typeface="Consolas" panose="020B0609020204030204" pitchFamily="49" charset="0"/>
                <a:cs typeface="Calibri" pitchFamily="34" charset="0"/>
              </a:rPr>
              <a:t>return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weight[left] &lt; weight[right]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)</a:t>
            </a:r>
          </a:p>
          <a:p>
            <a:pPr marL="0" indent="0">
              <a:spcBef>
                <a:spcPts val="300"/>
              </a:spcBef>
              <a:buNone/>
            </a:pPr>
            <a:endParaRPr lang="ru-RU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</a:t>
            </a:r>
            <a:r>
              <a:rPr lang="ru-RU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connectedComponents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=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MakeSets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graph.Vertices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)</a:t>
            </a:r>
            <a:endParaRPr lang="en-US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endParaRPr lang="en-US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=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graph.Vertices</a:t>
            </a:r>
            <a:endParaRPr lang="en-US" dirty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= </a:t>
            </a:r>
            <a:r>
              <a:rPr lang="ru-RU" dirty="0">
                <a:latin typeface="Consolas" panose="020B0609020204030204" pitchFamily="49" charset="0"/>
                <a:cs typeface="Calibri" pitchFamily="34" charset="0"/>
                <a:sym typeface="Symbol"/>
              </a:rPr>
              <a:t></a:t>
            </a:r>
            <a:endParaRPr lang="en-US" dirty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b="1" dirty="0">
                <a:latin typeface="Consolas" panose="020B0609020204030204" pitchFamily="49" charset="0"/>
                <a:cs typeface="Calibri" pitchFamily="34" charset="0"/>
              </a:rPr>
              <a:t>for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(u, v)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sortedEdges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setForU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=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FindSet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connectedComponents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, u)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   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setForV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=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FindSet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connectedComponents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v)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if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setForU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!=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setForV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   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+=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treeEdges</a:t>
            </a:r>
            <a:endParaRPr lang="en-US" dirty="0" smtClean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  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MergeSets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connectedComponents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setForU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setForV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)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endParaRPr lang="en-US" dirty="0" smtClean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return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MakeGraph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)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endParaRPr lang="ru-RU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>
              <a:spcBef>
                <a:spcPts val="300"/>
              </a:spcBef>
            </a:pP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5466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Версия </a:t>
            </a:r>
            <a:r>
              <a:rPr lang="en-US" dirty="0" smtClean="0"/>
              <a:t>O(M </a:t>
            </a:r>
            <a:r>
              <a:rPr lang="en-US" dirty="0" smtClean="0"/>
              <a:t>log</a:t>
            </a:r>
            <a:r>
              <a:rPr lang="ru-RU" dirty="0" smtClean="0"/>
              <a:t>(</a:t>
            </a:r>
            <a:r>
              <a:rPr lang="en-US" dirty="0" smtClean="0"/>
              <a:t>M</a:t>
            </a:r>
            <a:r>
              <a:rPr lang="ru-RU" dirty="0" smtClean="0"/>
              <a:t>)</a:t>
            </a:r>
            <a:r>
              <a:rPr lang="en-US" dirty="0" smtClean="0"/>
              <a:t> </a:t>
            </a:r>
            <a:r>
              <a:rPr lang="en-US" dirty="0" smtClean="0"/>
              <a:t>+ N </a:t>
            </a:r>
            <a:r>
              <a:rPr lang="el-GR" dirty="0" smtClean="0"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lang="en-US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 smtClean="0"/>
              <a:t>N))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KrusalMinimumSpanningTree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(graph, weight[]):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sortedEdges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=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SortAscending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graph.Edges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,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cmp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(left, right):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    </a:t>
            </a:r>
            <a:r>
              <a:rPr lang="en-US" b="1" dirty="0">
                <a:latin typeface="Consolas" panose="020B0609020204030204" pitchFamily="49" charset="0"/>
                <a:cs typeface="Calibri" pitchFamily="34" charset="0"/>
              </a:rPr>
              <a:t>return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weight[left] &lt; weight[right]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)</a:t>
            </a:r>
          </a:p>
          <a:p>
            <a:pPr marL="0" indent="0">
              <a:spcBef>
                <a:spcPts val="300"/>
              </a:spcBef>
              <a:buNone/>
            </a:pPr>
            <a:endParaRPr lang="ru-RU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</a:t>
            </a:r>
            <a:r>
              <a:rPr lang="ru-RU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connectedComponents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=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MakeSets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graph.Vertices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)</a:t>
            </a:r>
            <a:endParaRPr lang="en-US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endParaRPr lang="en-US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=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graph.Vertices</a:t>
            </a:r>
            <a:endParaRPr lang="en-US" dirty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= </a:t>
            </a:r>
            <a:r>
              <a:rPr lang="ru-RU" dirty="0">
                <a:latin typeface="Consolas" panose="020B0609020204030204" pitchFamily="49" charset="0"/>
                <a:cs typeface="Calibri" pitchFamily="34" charset="0"/>
                <a:sym typeface="Symbol"/>
              </a:rPr>
              <a:t></a:t>
            </a:r>
            <a:endParaRPr lang="en-US" dirty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b="1" dirty="0">
                <a:latin typeface="Consolas" panose="020B0609020204030204" pitchFamily="49" charset="0"/>
                <a:cs typeface="Calibri" pitchFamily="34" charset="0"/>
              </a:rPr>
              <a:t>for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(u, v)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sortedEdges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setForU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=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FindSet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connectedComponents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, u)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   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setForV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=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FindSet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connectedComponents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, v)</a:t>
            </a:r>
            <a:endParaRPr lang="en-US" dirty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if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setForU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!=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setForV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   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+=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treeEdges</a:t>
            </a:r>
            <a:endParaRPr lang="en-US" dirty="0" smtClean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  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MergeSets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connectedComponents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setForU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setForV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)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endParaRPr lang="en-US" dirty="0" smtClean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return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MakeGraph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)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endParaRPr lang="ru-RU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>
              <a:spcBef>
                <a:spcPts val="300"/>
              </a:spcBef>
            </a:pP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7413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Версия </a:t>
            </a:r>
            <a:r>
              <a:rPr lang="en-US" dirty="0" smtClean="0"/>
              <a:t>O(M </a:t>
            </a:r>
            <a:r>
              <a:rPr lang="en-US" dirty="0" smtClean="0"/>
              <a:t>log</a:t>
            </a:r>
            <a:r>
              <a:rPr lang="ru-RU" dirty="0" smtClean="0"/>
              <a:t>(</a:t>
            </a:r>
            <a:r>
              <a:rPr lang="en-US" dirty="0" smtClean="0"/>
              <a:t>M</a:t>
            </a:r>
            <a:r>
              <a:rPr lang="ru-RU" dirty="0" smtClean="0"/>
              <a:t>)</a:t>
            </a:r>
            <a:r>
              <a:rPr lang="en-US" dirty="0" smtClean="0"/>
              <a:t> </a:t>
            </a:r>
            <a:r>
              <a:rPr lang="en-US" dirty="0" smtClean="0"/>
              <a:t>+ N </a:t>
            </a:r>
            <a:r>
              <a:rPr lang="el-GR" dirty="0" smtClean="0"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lang="en-US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 smtClean="0"/>
              <a:t>N))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KrusalMinimumSpanningTree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(graph, weight[]):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sortedEdges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=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SortAscending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graph.Edges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,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cmp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(left, right):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    </a:t>
            </a:r>
            <a:r>
              <a:rPr lang="en-US" b="1" dirty="0">
                <a:latin typeface="Consolas" panose="020B0609020204030204" pitchFamily="49" charset="0"/>
                <a:cs typeface="Calibri" pitchFamily="34" charset="0"/>
              </a:rPr>
              <a:t>return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weight[left] &lt; weight[right]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)</a:t>
            </a:r>
          </a:p>
          <a:p>
            <a:pPr marL="0" indent="0">
              <a:spcBef>
                <a:spcPts val="300"/>
              </a:spcBef>
              <a:buNone/>
            </a:pPr>
            <a:endParaRPr lang="ru-RU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</a:t>
            </a:r>
            <a:r>
              <a:rPr lang="ru-RU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connectedComponents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=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MakeSets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graph.Vertices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)</a:t>
            </a:r>
            <a:endParaRPr lang="en-US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endParaRPr lang="en-US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=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graph.Vertices</a:t>
            </a:r>
            <a:endParaRPr lang="en-US" dirty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= </a:t>
            </a:r>
            <a:r>
              <a:rPr lang="ru-RU" dirty="0">
                <a:latin typeface="Consolas" panose="020B0609020204030204" pitchFamily="49" charset="0"/>
                <a:cs typeface="Calibri" pitchFamily="34" charset="0"/>
                <a:sym typeface="Symbol"/>
              </a:rPr>
              <a:t></a:t>
            </a:r>
            <a:endParaRPr lang="en-US" dirty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b="1" dirty="0">
                <a:latin typeface="Consolas" panose="020B0609020204030204" pitchFamily="49" charset="0"/>
                <a:cs typeface="Calibri" pitchFamily="34" charset="0"/>
              </a:rPr>
              <a:t>for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(u, v)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sortedEdges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setForU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=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FindSet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connectedComponents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, u)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   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setForV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=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FindSet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connectedComponents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, v)</a:t>
            </a:r>
            <a:endParaRPr lang="en-US" dirty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b="1" dirty="0">
                <a:latin typeface="Consolas" panose="020B0609020204030204" pitchFamily="49" charset="0"/>
                <a:cs typeface="Calibri" pitchFamily="34" charset="0"/>
              </a:rPr>
              <a:t>if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setForU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!=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setForV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   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+=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treeEdges</a:t>
            </a:r>
            <a:endParaRPr lang="en-US" dirty="0" smtClean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  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MergeSets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connectedComponents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setForU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setForV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)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endParaRPr lang="en-US" dirty="0" smtClean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return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MakeGraph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)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endParaRPr lang="ru-RU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>
              <a:spcBef>
                <a:spcPts val="300"/>
              </a:spcBef>
            </a:pP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0118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Версия </a:t>
            </a:r>
            <a:r>
              <a:rPr lang="en-US" dirty="0" smtClean="0"/>
              <a:t>O(M </a:t>
            </a:r>
            <a:r>
              <a:rPr lang="en-US" dirty="0" smtClean="0"/>
              <a:t>log</a:t>
            </a:r>
            <a:r>
              <a:rPr lang="ru-RU" dirty="0" smtClean="0"/>
              <a:t>(</a:t>
            </a:r>
            <a:r>
              <a:rPr lang="en-US" dirty="0" smtClean="0"/>
              <a:t>M</a:t>
            </a:r>
            <a:r>
              <a:rPr lang="ru-RU" dirty="0" smtClean="0"/>
              <a:t>)</a:t>
            </a:r>
            <a:r>
              <a:rPr lang="en-US" dirty="0" smtClean="0"/>
              <a:t> </a:t>
            </a:r>
            <a:r>
              <a:rPr lang="en-US" dirty="0" smtClean="0"/>
              <a:t>+ N </a:t>
            </a:r>
            <a:r>
              <a:rPr lang="el-GR" dirty="0" smtClean="0"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lang="en-US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 smtClean="0"/>
              <a:t>N))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KrusalMinimumSpanningTree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(graph, weight[]):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sortedEdges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=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SortAscending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graph.Edges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,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cmp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(left, right):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    </a:t>
            </a:r>
            <a:r>
              <a:rPr lang="en-US" b="1" dirty="0">
                <a:latin typeface="Consolas" panose="020B0609020204030204" pitchFamily="49" charset="0"/>
                <a:cs typeface="Calibri" pitchFamily="34" charset="0"/>
              </a:rPr>
              <a:t>return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weight[left] &lt; weight[right]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)</a:t>
            </a:r>
          </a:p>
          <a:p>
            <a:pPr marL="0" indent="0">
              <a:spcBef>
                <a:spcPts val="300"/>
              </a:spcBef>
              <a:buNone/>
            </a:pPr>
            <a:endParaRPr lang="ru-RU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</a:t>
            </a:r>
            <a:r>
              <a:rPr lang="ru-RU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connectedComponents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=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MakeSets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graph.Vertices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)</a:t>
            </a:r>
            <a:endParaRPr lang="en-US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endParaRPr lang="en-US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=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graph.Vertices</a:t>
            </a:r>
            <a:endParaRPr lang="en-US" dirty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= </a:t>
            </a:r>
            <a:r>
              <a:rPr lang="ru-RU" dirty="0">
                <a:latin typeface="Consolas" panose="020B0609020204030204" pitchFamily="49" charset="0"/>
                <a:cs typeface="Calibri" pitchFamily="34" charset="0"/>
                <a:sym typeface="Symbol"/>
              </a:rPr>
              <a:t></a:t>
            </a:r>
            <a:endParaRPr lang="en-US" dirty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b="1" dirty="0">
                <a:latin typeface="Consolas" panose="020B0609020204030204" pitchFamily="49" charset="0"/>
                <a:cs typeface="Calibri" pitchFamily="34" charset="0"/>
              </a:rPr>
              <a:t>for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(u, v)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sortedEdges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setForU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=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FindSet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connectedComponents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, u)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   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setForV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=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FindSet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connectedComponents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, v)</a:t>
            </a:r>
            <a:endParaRPr lang="en-US" dirty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b="1" dirty="0">
                <a:latin typeface="Consolas" panose="020B0609020204030204" pitchFamily="49" charset="0"/>
                <a:cs typeface="Calibri" pitchFamily="34" charset="0"/>
              </a:rPr>
              <a:t>if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setForU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!=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setForV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   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+=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treeEdges</a:t>
            </a:r>
            <a:endParaRPr lang="en-US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       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MergeSets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connectedComponents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setForU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setForV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)</a:t>
            </a:r>
            <a:endParaRPr lang="en-US" dirty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endParaRPr lang="en-US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return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MakeGraph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)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endParaRPr lang="ru-RU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>
              <a:spcBef>
                <a:spcPts val="300"/>
              </a:spcBef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4802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Обход вершин графа в глубину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/>
              <a:t>Обработка вершин вдоль длинных путей по графу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Двигаемся в необработанную смежную вершину, либо откатываемся назад по пройденному пути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Компиляция программ, комбинаторный поиск, компьютерная </a:t>
            </a:r>
            <a:r>
              <a:rPr lang="ru-RU" dirty="0" smtClean="0">
                <a:solidFill>
                  <a:schemeClr val="bg1"/>
                </a:solidFill>
              </a:rPr>
              <a:t>алгебра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Алгоритмы </a:t>
            </a:r>
            <a:r>
              <a:rPr lang="ru-RU" dirty="0" smtClean="0">
                <a:solidFill>
                  <a:schemeClr val="bg1"/>
                </a:solidFill>
              </a:rPr>
              <a:t>на </a:t>
            </a:r>
            <a:r>
              <a:rPr lang="ru-RU" dirty="0" smtClean="0">
                <a:solidFill>
                  <a:schemeClr val="bg1"/>
                </a:solidFill>
              </a:rPr>
              <a:t>основе </a:t>
            </a:r>
            <a:r>
              <a:rPr lang="ru-RU" dirty="0" smtClean="0">
                <a:solidFill>
                  <a:schemeClr val="bg1"/>
                </a:solidFill>
              </a:rPr>
              <a:t>обхода в </a:t>
            </a:r>
            <a:r>
              <a:rPr lang="ru-RU" dirty="0" smtClean="0">
                <a:solidFill>
                  <a:schemeClr val="bg1"/>
                </a:solidFill>
              </a:rPr>
              <a:t>глубину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Топологическая сортировка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Поиск 1-, 2-, 3-связных компонент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Поиск </a:t>
            </a:r>
            <a:r>
              <a:rPr lang="ru-RU" dirty="0" smtClean="0">
                <a:solidFill>
                  <a:schemeClr val="bg1"/>
                </a:solidFill>
              </a:rPr>
              <a:t>мостов, поиск шарниров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Поиск сильно связанных компонент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Проверка </a:t>
            </a:r>
            <a:r>
              <a:rPr lang="ru-RU" dirty="0" smtClean="0">
                <a:solidFill>
                  <a:schemeClr val="bg1"/>
                </a:solidFill>
              </a:rPr>
              <a:t>планарности</a:t>
            </a:r>
            <a:endParaRPr lang="ru-RU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640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Версия </a:t>
            </a:r>
            <a:r>
              <a:rPr lang="en-US" dirty="0" smtClean="0"/>
              <a:t>O(M </a:t>
            </a:r>
            <a:r>
              <a:rPr lang="en-US" dirty="0" smtClean="0"/>
              <a:t>log</a:t>
            </a:r>
            <a:r>
              <a:rPr lang="ru-RU" dirty="0" smtClean="0"/>
              <a:t>(</a:t>
            </a:r>
            <a:r>
              <a:rPr lang="en-US" dirty="0" smtClean="0"/>
              <a:t>M</a:t>
            </a:r>
            <a:r>
              <a:rPr lang="ru-RU" dirty="0" smtClean="0"/>
              <a:t>)</a:t>
            </a:r>
            <a:r>
              <a:rPr lang="en-US" dirty="0" smtClean="0"/>
              <a:t> </a:t>
            </a:r>
            <a:r>
              <a:rPr lang="en-US" dirty="0" smtClean="0"/>
              <a:t>+ N </a:t>
            </a:r>
            <a:r>
              <a:rPr lang="el-GR" dirty="0" smtClean="0"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lang="en-US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 smtClean="0"/>
              <a:t>N))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KrusalMinimumSpanningTree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(graph, weight[]):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sortedEdges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=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SortAscending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graph.Edges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,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cmp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(left, right):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    </a:t>
            </a:r>
            <a:r>
              <a:rPr lang="en-US" b="1" dirty="0">
                <a:latin typeface="Consolas" panose="020B0609020204030204" pitchFamily="49" charset="0"/>
                <a:cs typeface="Calibri" pitchFamily="34" charset="0"/>
              </a:rPr>
              <a:t>return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weight[left] &lt; weight[right]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)</a:t>
            </a:r>
          </a:p>
          <a:p>
            <a:pPr marL="0" indent="0">
              <a:spcBef>
                <a:spcPts val="300"/>
              </a:spcBef>
              <a:buNone/>
            </a:pPr>
            <a:endParaRPr lang="ru-RU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</a:t>
            </a:r>
            <a:r>
              <a:rPr lang="ru-RU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connectedComponents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=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MakeSets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graph.Vertices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)</a:t>
            </a:r>
            <a:endParaRPr lang="en-US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endParaRPr lang="en-US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=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graph.Vertices</a:t>
            </a:r>
            <a:endParaRPr lang="en-US" dirty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= </a:t>
            </a:r>
            <a:r>
              <a:rPr lang="ru-RU" dirty="0">
                <a:latin typeface="Consolas" panose="020B0609020204030204" pitchFamily="49" charset="0"/>
                <a:cs typeface="Calibri" pitchFamily="34" charset="0"/>
                <a:sym typeface="Symbol"/>
              </a:rPr>
              <a:t></a:t>
            </a:r>
            <a:endParaRPr lang="en-US" dirty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b="1" dirty="0">
                <a:latin typeface="Consolas" panose="020B0609020204030204" pitchFamily="49" charset="0"/>
                <a:cs typeface="Calibri" pitchFamily="34" charset="0"/>
              </a:rPr>
              <a:t>for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(u, v)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sortedEdges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setForU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=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FindSet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connectedComponents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, u)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   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setForV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=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FindSet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connectedComponents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, v)</a:t>
            </a:r>
            <a:endParaRPr lang="en-US" dirty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b="1" dirty="0">
                <a:latin typeface="Consolas" panose="020B0609020204030204" pitchFamily="49" charset="0"/>
                <a:cs typeface="Calibri" pitchFamily="34" charset="0"/>
              </a:rPr>
              <a:t>if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setForU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!=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setForV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   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+=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treeEdges</a:t>
            </a:r>
            <a:endParaRPr lang="en-US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       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MergeSets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connectedComponents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setForU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setForV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)</a:t>
            </a:r>
            <a:endParaRPr lang="en-US" dirty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endParaRPr lang="en-US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b="1" dirty="0">
                <a:latin typeface="Consolas" panose="020B0609020204030204" pitchFamily="49" charset="0"/>
                <a:cs typeface="Calibri" pitchFamily="34" charset="0"/>
              </a:rPr>
              <a:t>return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MakeGraph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)</a:t>
            </a:r>
            <a:endParaRPr lang="en-US" dirty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endParaRPr lang="ru-RU" dirty="0">
              <a:latin typeface="Calibri" pitchFamily="34" charset="0"/>
              <a:cs typeface="Calibri" pitchFamily="34" charset="0"/>
            </a:endParaRPr>
          </a:p>
          <a:p>
            <a:pPr>
              <a:spcBef>
                <a:spcPts val="300"/>
              </a:spcBef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74638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Число операций в алгоритме Краскала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09600" y="1556792"/>
            <a:ext cx="10972800" cy="4525963"/>
          </a:xfrm>
        </p:spPr>
        <p:txBody>
          <a:bodyPr>
            <a:normAutofit fontScale="92500" lnSpcReduction="10000"/>
          </a:bodyPr>
          <a:lstStyle/>
          <a:p>
            <a:pPr marL="468630"/>
            <a:r>
              <a:rPr lang="en-US" sz="2800" dirty="0">
                <a:solidFill>
                  <a:schemeClr val="bg1"/>
                </a:solidFill>
              </a:rPr>
              <a:t>N = #</a:t>
            </a:r>
            <a:r>
              <a:rPr lang="ru-RU" sz="2800" dirty="0">
                <a:solidFill>
                  <a:schemeClr val="bg1"/>
                </a:solidFill>
              </a:rPr>
              <a:t> вершин, </a:t>
            </a:r>
            <a:r>
              <a:rPr lang="en-US" sz="2800" dirty="0">
                <a:solidFill>
                  <a:schemeClr val="bg1"/>
                </a:solidFill>
              </a:rPr>
              <a:t>M = # </a:t>
            </a:r>
            <a:r>
              <a:rPr lang="ru-RU" sz="2800" dirty="0" smtClean="0">
                <a:solidFill>
                  <a:schemeClr val="bg1"/>
                </a:solidFill>
              </a:rPr>
              <a:t>ребер</a:t>
            </a:r>
            <a:endParaRPr lang="en-US" sz="2800" dirty="0" smtClean="0">
              <a:solidFill>
                <a:schemeClr val="bg1"/>
              </a:solidFill>
            </a:endParaRPr>
          </a:p>
          <a:p>
            <a:pPr marL="468630"/>
            <a:endParaRPr lang="en-US" sz="3000" dirty="0" smtClean="0">
              <a:solidFill>
                <a:schemeClr val="bg1"/>
              </a:solidFill>
            </a:endParaRPr>
          </a:p>
          <a:p>
            <a:pPr marL="468630"/>
            <a:r>
              <a:rPr lang="en-US" sz="3000" dirty="0" smtClean="0">
                <a:solidFill>
                  <a:schemeClr val="bg1"/>
                </a:solidFill>
              </a:rPr>
              <a:t># </a:t>
            </a:r>
            <a:r>
              <a:rPr lang="ru-RU" sz="3000" dirty="0" smtClean="0">
                <a:solidFill>
                  <a:schemeClr val="bg1"/>
                </a:solidFill>
              </a:rPr>
              <a:t>операций в сортировке ребер </a:t>
            </a:r>
            <a:r>
              <a:rPr lang="ru-RU" sz="3000" dirty="0">
                <a:solidFill>
                  <a:schemeClr val="bg1"/>
                </a:solidFill>
              </a:rPr>
              <a:t>= </a:t>
            </a:r>
            <a:r>
              <a:rPr lang="ru-RU" sz="3000" dirty="0" smtClean="0">
                <a:solidFill>
                  <a:schemeClr val="bg1"/>
                </a:solidFill>
              </a:rPr>
              <a:t>O(</a:t>
            </a:r>
            <a:r>
              <a:rPr lang="en-US" sz="3000" dirty="0" smtClean="0">
                <a:solidFill>
                  <a:schemeClr val="bg1"/>
                </a:solidFill>
              </a:rPr>
              <a:t>M</a:t>
            </a:r>
            <a:r>
              <a:rPr lang="ru-RU" sz="3000" dirty="0" smtClean="0">
                <a:solidFill>
                  <a:schemeClr val="bg1"/>
                </a:solidFill>
              </a:rPr>
              <a:t> * </a:t>
            </a:r>
            <a:r>
              <a:rPr lang="en-US" sz="3000" dirty="0" smtClean="0">
                <a:solidFill>
                  <a:schemeClr val="bg1"/>
                </a:solidFill>
              </a:rPr>
              <a:t>log(M)</a:t>
            </a:r>
            <a:r>
              <a:rPr lang="ru-RU" sz="3000" dirty="0" smtClean="0">
                <a:solidFill>
                  <a:schemeClr val="bg1"/>
                </a:solidFill>
              </a:rPr>
              <a:t>)  </a:t>
            </a:r>
            <a:endParaRPr lang="en-US" sz="3000" dirty="0">
              <a:solidFill>
                <a:schemeClr val="bg1"/>
              </a:solidFill>
            </a:endParaRPr>
          </a:p>
          <a:p>
            <a:pPr marL="468630">
              <a:lnSpc>
                <a:spcPct val="80000"/>
              </a:lnSpc>
            </a:pPr>
            <a:endParaRPr lang="ru-RU" sz="3000" dirty="0" smtClean="0">
              <a:solidFill>
                <a:schemeClr val="bg1"/>
              </a:solidFill>
            </a:endParaRPr>
          </a:p>
          <a:p>
            <a:pPr marL="468630">
              <a:lnSpc>
                <a:spcPct val="80000"/>
              </a:lnSpc>
            </a:pPr>
            <a:r>
              <a:rPr lang="en-US" sz="3000" dirty="0" smtClean="0">
                <a:solidFill>
                  <a:schemeClr val="bg1"/>
                </a:solidFill>
              </a:rPr>
              <a:t># </a:t>
            </a:r>
            <a:r>
              <a:rPr lang="ru-RU" sz="3000" dirty="0">
                <a:solidFill>
                  <a:schemeClr val="bg1"/>
                </a:solidFill>
              </a:rPr>
              <a:t>операций в </a:t>
            </a:r>
            <a:r>
              <a:rPr lang="ru-RU" sz="3000" dirty="0" smtClean="0">
                <a:solidFill>
                  <a:schemeClr val="bg1"/>
                </a:solidFill>
              </a:rPr>
              <a:t>построении каркаса =</a:t>
            </a:r>
          </a:p>
          <a:p>
            <a:pPr marL="125730" indent="0">
              <a:lnSpc>
                <a:spcPct val="80000"/>
              </a:lnSpc>
              <a:buNone/>
            </a:pPr>
            <a:r>
              <a:rPr lang="ru-RU" sz="3000" dirty="0" smtClean="0">
                <a:solidFill>
                  <a:schemeClr val="bg1"/>
                </a:solidFill>
              </a:rPr>
              <a:t>	= O(</a:t>
            </a:r>
            <a:r>
              <a:rPr lang="en-US" sz="3000" dirty="0" smtClean="0">
                <a:solidFill>
                  <a:schemeClr val="bg1"/>
                </a:solidFill>
              </a:rPr>
              <a:t>N</a:t>
            </a:r>
            <a:r>
              <a:rPr lang="ru-RU" sz="3000" dirty="0" smtClean="0">
                <a:solidFill>
                  <a:schemeClr val="bg1"/>
                </a:solidFill>
              </a:rPr>
              <a:t> * </a:t>
            </a:r>
            <a:r>
              <a:rPr lang="en-US" sz="3000" dirty="0" smtClean="0">
                <a:solidFill>
                  <a:schemeClr val="bg1"/>
                </a:solidFill>
              </a:rPr>
              <a:t># </a:t>
            </a:r>
            <a:r>
              <a:rPr lang="ru-RU" sz="3000" dirty="0" smtClean="0">
                <a:solidFill>
                  <a:schemeClr val="bg1"/>
                </a:solidFill>
              </a:rPr>
              <a:t>операций </a:t>
            </a:r>
            <a:r>
              <a:rPr lang="ru-RU" sz="3000" dirty="0">
                <a:solidFill>
                  <a:schemeClr val="bg1"/>
                </a:solidFill>
              </a:rPr>
              <a:t>в </a:t>
            </a:r>
            <a:r>
              <a:rPr lang="ru-RU" sz="3000" dirty="0" smtClean="0">
                <a:solidFill>
                  <a:schemeClr val="bg1"/>
                </a:solidFill>
              </a:rPr>
              <a:t>одном вызове </a:t>
            </a:r>
            <a:r>
              <a:rPr lang="en-US" sz="3000" dirty="0" smtClean="0">
                <a:solidFill>
                  <a:schemeClr val="bg1"/>
                </a:solidFill>
              </a:rPr>
              <a:t>Find…/Merge…</a:t>
            </a:r>
            <a:r>
              <a:rPr lang="ru-RU" sz="3000" dirty="0" smtClean="0">
                <a:solidFill>
                  <a:schemeClr val="bg1"/>
                </a:solidFill>
              </a:rPr>
              <a:t>)</a:t>
            </a:r>
            <a:endParaRPr lang="ru-RU" sz="3000" dirty="0">
              <a:solidFill>
                <a:schemeClr val="bg1"/>
              </a:solidFill>
            </a:endParaRPr>
          </a:p>
          <a:p>
            <a:pPr marL="454914">
              <a:lnSpc>
                <a:spcPct val="80000"/>
              </a:lnSpc>
            </a:pPr>
            <a:endParaRPr lang="ru-RU" sz="3000" dirty="0" smtClean="0">
              <a:solidFill>
                <a:schemeClr val="bg1"/>
              </a:solidFill>
            </a:endParaRPr>
          </a:p>
          <a:p>
            <a:pPr marL="454914">
              <a:lnSpc>
                <a:spcPct val="80000"/>
              </a:lnSpc>
            </a:pPr>
            <a:r>
              <a:rPr lang="en-US" sz="3000" dirty="0">
                <a:solidFill>
                  <a:schemeClr val="bg1"/>
                </a:solidFill>
              </a:rPr>
              <a:t># </a:t>
            </a:r>
            <a:r>
              <a:rPr lang="ru-RU" sz="3000" dirty="0">
                <a:solidFill>
                  <a:schemeClr val="bg1"/>
                </a:solidFill>
              </a:rPr>
              <a:t>операций в </a:t>
            </a:r>
            <a:r>
              <a:rPr lang="ru-RU" sz="3000" dirty="0" smtClean="0">
                <a:solidFill>
                  <a:schemeClr val="bg1"/>
                </a:solidFill>
              </a:rPr>
              <a:t>одном вызове </a:t>
            </a:r>
            <a:r>
              <a:rPr lang="en-US" sz="3000" dirty="0" smtClean="0">
                <a:solidFill>
                  <a:schemeClr val="bg1"/>
                </a:solidFill>
              </a:rPr>
              <a:t>Find</a:t>
            </a:r>
            <a:r>
              <a:rPr lang="en-US" sz="3000" dirty="0">
                <a:solidFill>
                  <a:schemeClr val="bg1"/>
                </a:solidFill>
              </a:rPr>
              <a:t>…/Merge</a:t>
            </a:r>
            <a:r>
              <a:rPr lang="en-US" sz="3000" dirty="0" smtClean="0">
                <a:solidFill>
                  <a:schemeClr val="bg1"/>
                </a:solidFill>
              </a:rPr>
              <a:t>…</a:t>
            </a:r>
            <a:r>
              <a:rPr lang="ru-RU" sz="3000" dirty="0" smtClean="0">
                <a:solidFill>
                  <a:schemeClr val="bg1"/>
                </a:solidFill>
              </a:rPr>
              <a:t> = </a:t>
            </a:r>
            <a:r>
              <a:rPr lang="en-US" sz="3000" dirty="0" smtClean="0">
                <a:solidFill>
                  <a:schemeClr val="bg1"/>
                </a:solidFill>
              </a:rPr>
              <a:t>O(</a:t>
            </a:r>
            <a:r>
              <a:rPr lang="el-GR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lang="en-US" sz="2800" baseline="30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r>
              <a:rPr lang="en-US" sz="3000" dirty="0" smtClean="0">
                <a:solidFill>
                  <a:schemeClr val="bg1"/>
                </a:solidFill>
              </a:rPr>
              <a:t>(N))</a:t>
            </a:r>
          </a:p>
          <a:p>
            <a:pPr marL="854964" lvl="1">
              <a:lnSpc>
                <a:spcPct val="80000"/>
              </a:lnSpc>
            </a:pPr>
            <a:r>
              <a:rPr lang="el-G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lang="en-US" sz="2400" baseline="30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r>
              <a:rPr lang="en-US" sz="2600" dirty="0" smtClean="0">
                <a:solidFill>
                  <a:schemeClr val="bg1"/>
                </a:solidFill>
              </a:rPr>
              <a:t> – </a:t>
            </a:r>
            <a:r>
              <a:rPr lang="ru-RU" sz="2600" dirty="0" smtClean="0">
                <a:solidFill>
                  <a:schemeClr val="bg1"/>
                </a:solidFill>
              </a:rPr>
              <a:t>обратная</a:t>
            </a:r>
            <a:r>
              <a:rPr lang="en-US" sz="2600" dirty="0" smtClean="0">
                <a:solidFill>
                  <a:schemeClr val="bg1"/>
                </a:solidFill>
              </a:rPr>
              <a:t> </a:t>
            </a:r>
            <a:r>
              <a:rPr lang="ru-RU" sz="2600" dirty="0" smtClean="0">
                <a:solidFill>
                  <a:schemeClr val="bg1"/>
                </a:solidFill>
              </a:rPr>
              <a:t>функция </a:t>
            </a:r>
            <a:r>
              <a:rPr lang="ru-RU" sz="2600" dirty="0" err="1" smtClean="0">
                <a:solidFill>
                  <a:schemeClr val="bg1"/>
                </a:solidFill>
              </a:rPr>
              <a:t>Аккермана</a:t>
            </a:r>
            <a:endParaRPr lang="ru-RU" sz="2600" dirty="0" smtClean="0">
              <a:solidFill>
                <a:schemeClr val="bg1"/>
              </a:solidFill>
            </a:endParaRPr>
          </a:p>
          <a:p>
            <a:pPr marL="454914">
              <a:lnSpc>
                <a:spcPct val="80000"/>
              </a:lnSpc>
            </a:pPr>
            <a:endParaRPr lang="ru-RU" sz="3000" dirty="0" smtClean="0">
              <a:solidFill>
                <a:schemeClr val="bg1"/>
              </a:solidFill>
            </a:endParaRPr>
          </a:p>
          <a:p>
            <a:pPr marL="454914">
              <a:lnSpc>
                <a:spcPct val="80000"/>
              </a:lnSpc>
            </a:pPr>
            <a:r>
              <a:rPr lang="en-US" sz="3000" dirty="0" smtClean="0">
                <a:solidFill>
                  <a:schemeClr val="bg1"/>
                </a:solidFill>
              </a:rPr>
              <a:t># </a:t>
            </a:r>
            <a:r>
              <a:rPr lang="ru-RU" sz="3000" dirty="0" smtClean="0">
                <a:solidFill>
                  <a:schemeClr val="bg1"/>
                </a:solidFill>
              </a:rPr>
              <a:t>операций в алгоритме </a:t>
            </a:r>
            <a:r>
              <a:rPr lang="ru-RU" sz="3000" dirty="0" err="1" smtClean="0">
                <a:solidFill>
                  <a:schemeClr val="bg1"/>
                </a:solidFill>
              </a:rPr>
              <a:t>Краскала</a:t>
            </a:r>
            <a:r>
              <a:rPr lang="en-US" sz="3000" dirty="0" smtClean="0">
                <a:solidFill>
                  <a:schemeClr val="bg1"/>
                </a:solidFill>
              </a:rPr>
              <a:t> </a:t>
            </a:r>
            <a:r>
              <a:rPr lang="ru-RU" sz="3000" dirty="0" smtClean="0">
                <a:solidFill>
                  <a:schemeClr val="bg1"/>
                </a:solidFill>
              </a:rPr>
              <a:t>= O(</a:t>
            </a:r>
            <a:r>
              <a:rPr lang="en-US" sz="3000" dirty="0" smtClean="0">
                <a:solidFill>
                  <a:schemeClr val="bg1"/>
                </a:solidFill>
              </a:rPr>
              <a:t>M</a:t>
            </a:r>
            <a:r>
              <a:rPr lang="ru-RU" sz="3000" dirty="0" smtClean="0">
                <a:solidFill>
                  <a:schemeClr val="bg1"/>
                </a:solidFill>
              </a:rPr>
              <a:t> </a:t>
            </a:r>
            <a:r>
              <a:rPr lang="ru-RU" sz="3000" dirty="0">
                <a:solidFill>
                  <a:schemeClr val="bg1"/>
                </a:solidFill>
              </a:rPr>
              <a:t>* </a:t>
            </a:r>
            <a:r>
              <a:rPr lang="en-US" sz="3000" dirty="0" smtClean="0">
                <a:solidFill>
                  <a:schemeClr val="bg1"/>
                </a:solidFill>
              </a:rPr>
              <a:t>log(M)</a:t>
            </a:r>
            <a:r>
              <a:rPr lang="ru-RU" sz="3000" dirty="0" smtClean="0">
                <a:solidFill>
                  <a:schemeClr val="bg1"/>
                </a:solidFill>
              </a:rPr>
              <a:t> + </a:t>
            </a:r>
            <a:r>
              <a:rPr lang="en-US" sz="3000" dirty="0" smtClean="0">
                <a:solidFill>
                  <a:schemeClr val="bg1"/>
                </a:solidFill>
              </a:rPr>
              <a:t>N * </a:t>
            </a:r>
            <a:r>
              <a:rPr lang="el-GR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lang="en-US" sz="2800" baseline="30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r>
              <a:rPr lang="en-US" sz="3000" dirty="0">
                <a:solidFill>
                  <a:schemeClr val="bg1"/>
                </a:solidFill>
              </a:rPr>
              <a:t>(N</a:t>
            </a:r>
            <a:r>
              <a:rPr lang="en-US" sz="3000" dirty="0" smtClean="0">
                <a:solidFill>
                  <a:schemeClr val="bg1"/>
                </a:solidFill>
              </a:rPr>
              <a:t>)</a:t>
            </a:r>
            <a:r>
              <a:rPr lang="ru-RU" sz="3000" dirty="0" smtClean="0">
                <a:solidFill>
                  <a:schemeClr val="bg1"/>
                </a:solidFill>
              </a:rPr>
              <a:t>) </a:t>
            </a:r>
          </a:p>
          <a:p>
            <a:pPr marL="112014" indent="0">
              <a:lnSpc>
                <a:spcPct val="80000"/>
              </a:lnSpc>
              <a:buNone/>
            </a:pPr>
            <a:endParaRPr lang="ru-RU" sz="3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Число операций в алгоритме Краскала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09600" y="1556792"/>
            <a:ext cx="10972800" cy="4525963"/>
          </a:xfrm>
        </p:spPr>
        <p:txBody>
          <a:bodyPr>
            <a:normAutofit fontScale="92500" lnSpcReduction="10000"/>
          </a:bodyPr>
          <a:lstStyle/>
          <a:p>
            <a:pPr marL="468630"/>
            <a:r>
              <a:rPr lang="en-US" sz="2800" dirty="0"/>
              <a:t>N = #</a:t>
            </a:r>
            <a:r>
              <a:rPr lang="ru-RU" sz="2800" dirty="0"/>
              <a:t> вершин, </a:t>
            </a:r>
            <a:r>
              <a:rPr lang="en-US" sz="2800" dirty="0"/>
              <a:t>M = # </a:t>
            </a:r>
            <a:r>
              <a:rPr lang="ru-RU" sz="2800" dirty="0" smtClean="0"/>
              <a:t>ребер</a:t>
            </a:r>
            <a:endParaRPr lang="en-US" sz="2800" dirty="0" smtClean="0"/>
          </a:p>
          <a:p>
            <a:pPr marL="468630"/>
            <a:endParaRPr lang="en-US" sz="3000" dirty="0" smtClean="0"/>
          </a:p>
          <a:p>
            <a:pPr marL="468630"/>
            <a:r>
              <a:rPr lang="en-US" sz="3000" dirty="0" smtClean="0">
                <a:solidFill>
                  <a:schemeClr val="bg1"/>
                </a:solidFill>
              </a:rPr>
              <a:t># </a:t>
            </a:r>
            <a:r>
              <a:rPr lang="ru-RU" sz="3000" dirty="0" smtClean="0">
                <a:solidFill>
                  <a:schemeClr val="bg1"/>
                </a:solidFill>
              </a:rPr>
              <a:t>операций в сортировке ребер </a:t>
            </a:r>
            <a:r>
              <a:rPr lang="ru-RU" sz="3000" dirty="0">
                <a:solidFill>
                  <a:schemeClr val="bg1"/>
                </a:solidFill>
              </a:rPr>
              <a:t>= </a:t>
            </a:r>
            <a:r>
              <a:rPr lang="ru-RU" sz="3000" dirty="0" smtClean="0">
                <a:solidFill>
                  <a:schemeClr val="bg1"/>
                </a:solidFill>
              </a:rPr>
              <a:t>O(</a:t>
            </a:r>
            <a:r>
              <a:rPr lang="en-US" sz="3000" dirty="0" smtClean="0">
                <a:solidFill>
                  <a:schemeClr val="bg1"/>
                </a:solidFill>
              </a:rPr>
              <a:t>M</a:t>
            </a:r>
            <a:r>
              <a:rPr lang="ru-RU" sz="3000" dirty="0" smtClean="0">
                <a:solidFill>
                  <a:schemeClr val="bg1"/>
                </a:solidFill>
              </a:rPr>
              <a:t> * </a:t>
            </a:r>
            <a:r>
              <a:rPr lang="en-US" sz="3000" dirty="0" smtClean="0">
                <a:solidFill>
                  <a:schemeClr val="bg1"/>
                </a:solidFill>
              </a:rPr>
              <a:t>log(M)</a:t>
            </a:r>
            <a:r>
              <a:rPr lang="ru-RU" sz="3000" dirty="0" smtClean="0">
                <a:solidFill>
                  <a:schemeClr val="bg1"/>
                </a:solidFill>
              </a:rPr>
              <a:t>)  </a:t>
            </a:r>
            <a:endParaRPr lang="en-US" sz="3000" dirty="0">
              <a:solidFill>
                <a:schemeClr val="bg1"/>
              </a:solidFill>
            </a:endParaRPr>
          </a:p>
          <a:p>
            <a:pPr marL="468630">
              <a:lnSpc>
                <a:spcPct val="80000"/>
              </a:lnSpc>
            </a:pPr>
            <a:endParaRPr lang="ru-RU" sz="3000" dirty="0" smtClean="0">
              <a:solidFill>
                <a:schemeClr val="bg1"/>
              </a:solidFill>
            </a:endParaRPr>
          </a:p>
          <a:p>
            <a:pPr marL="468630">
              <a:lnSpc>
                <a:spcPct val="80000"/>
              </a:lnSpc>
            </a:pPr>
            <a:r>
              <a:rPr lang="en-US" sz="3000" dirty="0" smtClean="0">
                <a:solidFill>
                  <a:schemeClr val="bg1"/>
                </a:solidFill>
              </a:rPr>
              <a:t># </a:t>
            </a:r>
            <a:r>
              <a:rPr lang="ru-RU" sz="3000" dirty="0">
                <a:solidFill>
                  <a:schemeClr val="bg1"/>
                </a:solidFill>
              </a:rPr>
              <a:t>операций в </a:t>
            </a:r>
            <a:r>
              <a:rPr lang="ru-RU" sz="3000" dirty="0" smtClean="0">
                <a:solidFill>
                  <a:schemeClr val="bg1"/>
                </a:solidFill>
              </a:rPr>
              <a:t>построении каркаса =</a:t>
            </a:r>
          </a:p>
          <a:p>
            <a:pPr marL="125730" indent="0">
              <a:lnSpc>
                <a:spcPct val="80000"/>
              </a:lnSpc>
              <a:buNone/>
            </a:pPr>
            <a:r>
              <a:rPr lang="ru-RU" sz="3000" dirty="0" smtClean="0">
                <a:solidFill>
                  <a:schemeClr val="bg1"/>
                </a:solidFill>
              </a:rPr>
              <a:t>	= O(</a:t>
            </a:r>
            <a:r>
              <a:rPr lang="en-US" sz="3000" dirty="0" smtClean="0">
                <a:solidFill>
                  <a:schemeClr val="bg1"/>
                </a:solidFill>
              </a:rPr>
              <a:t>N</a:t>
            </a:r>
            <a:r>
              <a:rPr lang="ru-RU" sz="3000" dirty="0" smtClean="0">
                <a:solidFill>
                  <a:schemeClr val="bg1"/>
                </a:solidFill>
              </a:rPr>
              <a:t> * </a:t>
            </a:r>
            <a:r>
              <a:rPr lang="en-US" sz="3000" dirty="0" smtClean="0">
                <a:solidFill>
                  <a:schemeClr val="bg1"/>
                </a:solidFill>
              </a:rPr>
              <a:t># </a:t>
            </a:r>
            <a:r>
              <a:rPr lang="ru-RU" sz="3000" dirty="0" smtClean="0">
                <a:solidFill>
                  <a:schemeClr val="bg1"/>
                </a:solidFill>
              </a:rPr>
              <a:t>операций </a:t>
            </a:r>
            <a:r>
              <a:rPr lang="ru-RU" sz="3000" dirty="0">
                <a:solidFill>
                  <a:schemeClr val="bg1"/>
                </a:solidFill>
              </a:rPr>
              <a:t>в </a:t>
            </a:r>
            <a:r>
              <a:rPr lang="ru-RU" sz="3000" dirty="0" smtClean="0">
                <a:solidFill>
                  <a:schemeClr val="bg1"/>
                </a:solidFill>
              </a:rPr>
              <a:t>одном вызове </a:t>
            </a:r>
            <a:r>
              <a:rPr lang="en-US" sz="3000" dirty="0" smtClean="0">
                <a:solidFill>
                  <a:schemeClr val="bg1"/>
                </a:solidFill>
              </a:rPr>
              <a:t>Find…/Merge…</a:t>
            </a:r>
            <a:r>
              <a:rPr lang="ru-RU" sz="3000" dirty="0" smtClean="0">
                <a:solidFill>
                  <a:schemeClr val="bg1"/>
                </a:solidFill>
              </a:rPr>
              <a:t>)</a:t>
            </a:r>
            <a:endParaRPr lang="ru-RU" sz="3000" dirty="0">
              <a:solidFill>
                <a:schemeClr val="bg1"/>
              </a:solidFill>
            </a:endParaRPr>
          </a:p>
          <a:p>
            <a:pPr marL="454914">
              <a:lnSpc>
                <a:spcPct val="80000"/>
              </a:lnSpc>
            </a:pPr>
            <a:endParaRPr lang="ru-RU" sz="3000" dirty="0" smtClean="0">
              <a:solidFill>
                <a:schemeClr val="bg1"/>
              </a:solidFill>
            </a:endParaRPr>
          </a:p>
          <a:p>
            <a:pPr marL="454914">
              <a:lnSpc>
                <a:spcPct val="80000"/>
              </a:lnSpc>
            </a:pPr>
            <a:r>
              <a:rPr lang="en-US" sz="3000" dirty="0">
                <a:solidFill>
                  <a:schemeClr val="bg1"/>
                </a:solidFill>
              </a:rPr>
              <a:t># </a:t>
            </a:r>
            <a:r>
              <a:rPr lang="ru-RU" sz="3000" dirty="0">
                <a:solidFill>
                  <a:schemeClr val="bg1"/>
                </a:solidFill>
              </a:rPr>
              <a:t>операций в </a:t>
            </a:r>
            <a:r>
              <a:rPr lang="ru-RU" sz="3000" dirty="0" smtClean="0">
                <a:solidFill>
                  <a:schemeClr val="bg1"/>
                </a:solidFill>
              </a:rPr>
              <a:t>одном вызове </a:t>
            </a:r>
            <a:r>
              <a:rPr lang="en-US" sz="3000" dirty="0" smtClean="0">
                <a:solidFill>
                  <a:schemeClr val="bg1"/>
                </a:solidFill>
              </a:rPr>
              <a:t>Find</a:t>
            </a:r>
            <a:r>
              <a:rPr lang="en-US" sz="3000" dirty="0">
                <a:solidFill>
                  <a:schemeClr val="bg1"/>
                </a:solidFill>
              </a:rPr>
              <a:t>…/Merge</a:t>
            </a:r>
            <a:r>
              <a:rPr lang="en-US" sz="3000" dirty="0" smtClean="0">
                <a:solidFill>
                  <a:schemeClr val="bg1"/>
                </a:solidFill>
              </a:rPr>
              <a:t>…</a:t>
            </a:r>
            <a:r>
              <a:rPr lang="ru-RU" sz="3000" dirty="0" smtClean="0">
                <a:solidFill>
                  <a:schemeClr val="bg1"/>
                </a:solidFill>
              </a:rPr>
              <a:t> = </a:t>
            </a:r>
            <a:r>
              <a:rPr lang="en-US" sz="3000" dirty="0" smtClean="0">
                <a:solidFill>
                  <a:schemeClr val="bg1"/>
                </a:solidFill>
              </a:rPr>
              <a:t>O(</a:t>
            </a:r>
            <a:r>
              <a:rPr lang="el-GR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lang="en-US" sz="2800" baseline="30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r>
              <a:rPr lang="en-US" sz="3000" dirty="0" smtClean="0">
                <a:solidFill>
                  <a:schemeClr val="bg1"/>
                </a:solidFill>
              </a:rPr>
              <a:t>(N))</a:t>
            </a:r>
          </a:p>
          <a:p>
            <a:pPr marL="854964" lvl="1">
              <a:lnSpc>
                <a:spcPct val="80000"/>
              </a:lnSpc>
            </a:pPr>
            <a:r>
              <a:rPr lang="el-G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lang="en-US" sz="2400" baseline="30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r>
              <a:rPr lang="en-US" sz="2600" dirty="0" smtClean="0">
                <a:solidFill>
                  <a:schemeClr val="bg1"/>
                </a:solidFill>
              </a:rPr>
              <a:t> – </a:t>
            </a:r>
            <a:r>
              <a:rPr lang="ru-RU" sz="2600" dirty="0" smtClean="0">
                <a:solidFill>
                  <a:schemeClr val="bg1"/>
                </a:solidFill>
              </a:rPr>
              <a:t>обратная</a:t>
            </a:r>
            <a:r>
              <a:rPr lang="en-US" sz="2600" dirty="0" smtClean="0">
                <a:solidFill>
                  <a:schemeClr val="bg1"/>
                </a:solidFill>
              </a:rPr>
              <a:t> </a:t>
            </a:r>
            <a:r>
              <a:rPr lang="ru-RU" sz="2600" dirty="0" smtClean="0">
                <a:solidFill>
                  <a:schemeClr val="bg1"/>
                </a:solidFill>
              </a:rPr>
              <a:t>функция </a:t>
            </a:r>
            <a:r>
              <a:rPr lang="ru-RU" sz="2600" dirty="0" err="1" smtClean="0">
                <a:solidFill>
                  <a:schemeClr val="bg1"/>
                </a:solidFill>
              </a:rPr>
              <a:t>Аккермана</a:t>
            </a:r>
            <a:endParaRPr lang="ru-RU" sz="2600" dirty="0" smtClean="0">
              <a:solidFill>
                <a:schemeClr val="bg1"/>
              </a:solidFill>
            </a:endParaRPr>
          </a:p>
          <a:p>
            <a:pPr marL="454914">
              <a:lnSpc>
                <a:spcPct val="80000"/>
              </a:lnSpc>
            </a:pPr>
            <a:endParaRPr lang="ru-RU" sz="3000" dirty="0" smtClean="0">
              <a:solidFill>
                <a:schemeClr val="bg1"/>
              </a:solidFill>
            </a:endParaRPr>
          </a:p>
          <a:p>
            <a:pPr marL="454914">
              <a:lnSpc>
                <a:spcPct val="80000"/>
              </a:lnSpc>
            </a:pPr>
            <a:r>
              <a:rPr lang="en-US" sz="3000" dirty="0" smtClean="0">
                <a:solidFill>
                  <a:schemeClr val="bg1"/>
                </a:solidFill>
              </a:rPr>
              <a:t># </a:t>
            </a:r>
            <a:r>
              <a:rPr lang="ru-RU" sz="3000" dirty="0" smtClean="0">
                <a:solidFill>
                  <a:schemeClr val="bg1"/>
                </a:solidFill>
              </a:rPr>
              <a:t>операций в алгоритме </a:t>
            </a:r>
            <a:r>
              <a:rPr lang="ru-RU" sz="3000" dirty="0" err="1" smtClean="0">
                <a:solidFill>
                  <a:schemeClr val="bg1"/>
                </a:solidFill>
              </a:rPr>
              <a:t>Краскала</a:t>
            </a:r>
            <a:r>
              <a:rPr lang="en-US" sz="3000" dirty="0" smtClean="0">
                <a:solidFill>
                  <a:schemeClr val="bg1"/>
                </a:solidFill>
              </a:rPr>
              <a:t> </a:t>
            </a:r>
            <a:r>
              <a:rPr lang="ru-RU" sz="3000" dirty="0" smtClean="0">
                <a:solidFill>
                  <a:schemeClr val="bg1"/>
                </a:solidFill>
              </a:rPr>
              <a:t>= O(</a:t>
            </a:r>
            <a:r>
              <a:rPr lang="en-US" sz="3000" dirty="0" smtClean="0">
                <a:solidFill>
                  <a:schemeClr val="bg1"/>
                </a:solidFill>
              </a:rPr>
              <a:t>M</a:t>
            </a:r>
            <a:r>
              <a:rPr lang="ru-RU" sz="3000" dirty="0" smtClean="0">
                <a:solidFill>
                  <a:schemeClr val="bg1"/>
                </a:solidFill>
              </a:rPr>
              <a:t> </a:t>
            </a:r>
            <a:r>
              <a:rPr lang="ru-RU" sz="3000" dirty="0">
                <a:solidFill>
                  <a:schemeClr val="bg1"/>
                </a:solidFill>
              </a:rPr>
              <a:t>* </a:t>
            </a:r>
            <a:r>
              <a:rPr lang="en-US" sz="3000" dirty="0" smtClean="0">
                <a:solidFill>
                  <a:schemeClr val="bg1"/>
                </a:solidFill>
              </a:rPr>
              <a:t>log(M)</a:t>
            </a:r>
            <a:r>
              <a:rPr lang="ru-RU" sz="3000" dirty="0" smtClean="0">
                <a:solidFill>
                  <a:schemeClr val="bg1"/>
                </a:solidFill>
              </a:rPr>
              <a:t> + </a:t>
            </a:r>
            <a:r>
              <a:rPr lang="en-US" sz="3000" dirty="0" smtClean="0">
                <a:solidFill>
                  <a:schemeClr val="bg1"/>
                </a:solidFill>
              </a:rPr>
              <a:t>N * </a:t>
            </a:r>
            <a:r>
              <a:rPr lang="el-GR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lang="en-US" sz="2800" baseline="30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r>
              <a:rPr lang="en-US" sz="3000" dirty="0">
                <a:solidFill>
                  <a:schemeClr val="bg1"/>
                </a:solidFill>
              </a:rPr>
              <a:t>(N</a:t>
            </a:r>
            <a:r>
              <a:rPr lang="en-US" sz="3000" dirty="0" smtClean="0">
                <a:solidFill>
                  <a:schemeClr val="bg1"/>
                </a:solidFill>
              </a:rPr>
              <a:t>)</a:t>
            </a:r>
            <a:r>
              <a:rPr lang="ru-RU" sz="3000" dirty="0" smtClean="0">
                <a:solidFill>
                  <a:schemeClr val="bg1"/>
                </a:solidFill>
              </a:rPr>
              <a:t>) </a:t>
            </a:r>
          </a:p>
          <a:p>
            <a:pPr marL="112014" indent="0">
              <a:lnSpc>
                <a:spcPct val="80000"/>
              </a:lnSpc>
              <a:buNone/>
            </a:pPr>
            <a:endParaRPr lang="ru-RU" sz="3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7689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Число операций в алгоритме Краскала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09600" y="1556792"/>
            <a:ext cx="10972800" cy="4525963"/>
          </a:xfrm>
        </p:spPr>
        <p:txBody>
          <a:bodyPr>
            <a:normAutofit fontScale="92500" lnSpcReduction="10000"/>
          </a:bodyPr>
          <a:lstStyle/>
          <a:p>
            <a:pPr marL="468630"/>
            <a:r>
              <a:rPr lang="en-US" sz="2800" dirty="0"/>
              <a:t>N = #</a:t>
            </a:r>
            <a:r>
              <a:rPr lang="ru-RU" sz="2800" dirty="0"/>
              <a:t> вершин, </a:t>
            </a:r>
            <a:r>
              <a:rPr lang="en-US" sz="2800" dirty="0"/>
              <a:t>M = # </a:t>
            </a:r>
            <a:r>
              <a:rPr lang="ru-RU" sz="2800" dirty="0" smtClean="0"/>
              <a:t>ребер</a:t>
            </a:r>
            <a:endParaRPr lang="en-US" sz="2800" dirty="0" smtClean="0"/>
          </a:p>
          <a:p>
            <a:pPr marL="468630"/>
            <a:endParaRPr lang="en-US" sz="3000" dirty="0" smtClean="0"/>
          </a:p>
          <a:p>
            <a:pPr marL="468630"/>
            <a:r>
              <a:rPr lang="en-US" sz="3000" dirty="0" smtClean="0"/>
              <a:t># </a:t>
            </a:r>
            <a:r>
              <a:rPr lang="ru-RU" sz="3000" dirty="0" smtClean="0"/>
              <a:t>операций в сортировке ребер </a:t>
            </a:r>
            <a:r>
              <a:rPr lang="ru-RU" sz="3000" dirty="0"/>
              <a:t>= </a:t>
            </a:r>
            <a:r>
              <a:rPr lang="ru-RU" sz="3000" dirty="0" smtClean="0"/>
              <a:t>O(</a:t>
            </a:r>
            <a:r>
              <a:rPr lang="en-US" sz="3000" dirty="0" smtClean="0"/>
              <a:t>M</a:t>
            </a:r>
            <a:r>
              <a:rPr lang="ru-RU" sz="3000" dirty="0" smtClean="0"/>
              <a:t> * </a:t>
            </a:r>
            <a:r>
              <a:rPr lang="en-US" sz="3000" dirty="0" smtClean="0"/>
              <a:t>log(M)</a:t>
            </a:r>
            <a:r>
              <a:rPr lang="ru-RU" sz="3000" dirty="0" smtClean="0"/>
              <a:t>)  </a:t>
            </a:r>
            <a:endParaRPr lang="en-US" sz="3000" dirty="0"/>
          </a:p>
          <a:p>
            <a:pPr marL="468630">
              <a:lnSpc>
                <a:spcPct val="80000"/>
              </a:lnSpc>
            </a:pPr>
            <a:endParaRPr lang="ru-RU" sz="3000" dirty="0" smtClean="0"/>
          </a:p>
          <a:p>
            <a:pPr marL="468630">
              <a:lnSpc>
                <a:spcPct val="80000"/>
              </a:lnSpc>
            </a:pPr>
            <a:r>
              <a:rPr lang="en-US" sz="3000" dirty="0" smtClean="0">
                <a:solidFill>
                  <a:schemeClr val="bg1"/>
                </a:solidFill>
              </a:rPr>
              <a:t># </a:t>
            </a:r>
            <a:r>
              <a:rPr lang="ru-RU" sz="3000" dirty="0">
                <a:solidFill>
                  <a:schemeClr val="bg1"/>
                </a:solidFill>
              </a:rPr>
              <a:t>операций в </a:t>
            </a:r>
            <a:r>
              <a:rPr lang="ru-RU" sz="3000" dirty="0" smtClean="0">
                <a:solidFill>
                  <a:schemeClr val="bg1"/>
                </a:solidFill>
              </a:rPr>
              <a:t>построении каркаса =</a:t>
            </a:r>
          </a:p>
          <a:p>
            <a:pPr marL="125730" indent="0">
              <a:lnSpc>
                <a:spcPct val="80000"/>
              </a:lnSpc>
              <a:buNone/>
            </a:pPr>
            <a:r>
              <a:rPr lang="ru-RU" sz="3000" dirty="0" smtClean="0">
                <a:solidFill>
                  <a:schemeClr val="bg1"/>
                </a:solidFill>
              </a:rPr>
              <a:t>	= O(</a:t>
            </a:r>
            <a:r>
              <a:rPr lang="en-US" sz="3000" dirty="0" smtClean="0">
                <a:solidFill>
                  <a:schemeClr val="bg1"/>
                </a:solidFill>
              </a:rPr>
              <a:t>N</a:t>
            </a:r>
            <a:r>
              <a:rPr lang="ru-RU" sz="3000" dirty="0" smtClean="0">
                <a:solidFill>
                  <a:schemeClr val="bg1"/>
                </a:solidFill>
              </a:rPr>
              <a:t> * </a:t>
            </a:r>
            <a:r>
              <a:rPr lang="en-US" sz="3000" dirty="0" smtClean="0">
                <a:solidFill>
                  <a:schemeClr val="bg1"/>
                </a:solidFill>
              </a:rPr>
              <a:t># </a:t>
            </a:r>
            <a:r>
              <a:rPr lang="ru-RU" sz="3000" dirty="0" smtClean="0">
                <a:solidFill>
                  <a:schemeClr val="bg1"/>
                </a:solidFill>
              </a:rPr>
              <a:t>операций </a:t>
            </a:r>
            <a:r>
              <a:rPr lang="ru-RU" sz="3000" dirty="0">
                <a:solidFill>
                  <a:schemeClr val="bg1"/>
                </a:solidFill>
              </a:rPr>
              <a:t>в </a:t>
            </a:r>
            <a:r>
              <a:rPr lang="ru-RU" sz="3000" dirty="0" smtClean="0">
                <a:solidFill>
                  <a:schemeClr val="bg1"/>
                </a:solidFill>
              </a:rPr>
              <a:t>одном вызове </a:t>
            </a:r>
            <a:r>
              <a:rPr lang="en-US" sz="3000" dirty="0" smtClean="0">
                <a:solidFill>
                  <a:schemeClr val="bg1"/>
                </a:solidFill>
              </a:rPr>
              <a:t>Find…/Merge…</a:t>
            </a:r>
            <a:r>
              <a:rPr lang="ru-RU" sz="3000" dirty="0" smtClean="0">
                <a:solidFill>
                  <a:schemeClr val="bg1"/>
                </a:solidFill>
              </a:rPr>
              <a:t>)</a:t>
            </a:r>
            <a:endParaRPr lang="ru-RU" sz="3000" dirty="0">
              <a:solidFill>
                <a:schemeClr val="bg1"/>
              </a:solidFill>
            </a:endParaRPr>
          </a:p>
          <a:p>
            <a:pPr marL="454914">
              <a:lnSpc>
                <a:spcPct val="80000"/>
              </a:lnSpc>
            </a:pPr>
            <a:endParaRPr lang="ru-RU" sz="3000" dirty="0" smtClean="0">
              <a:solidFill>
                <a:schemeClr val="bg1"/>
              </a:solidFill>
            </a:endParaRPr>
          </a:p>
          <a:p>
            <a:pPr marL="454914">
              <a:lnSpc>
                <a:spcPct val="80000"/>
              </a:lnSpc>
            </a:pPr>
            <a:r>
              <a:rPr lang="en-US" sz="3000" dirty="0">
                <a:solidFill>
                  <a:schemeClr val="bg1"/>
                </a:solidFill>
              </a:rPr>
              <a:t># </a:t>
            </a:r>
            <a:r>
              <a:rPr lang="ru-RU" sz="3000" dirty="0">
                <a:solidFill>
                  <a:schemeClr val="bg1"/>
                </a:solidFill>
              </a:rPr>
              <a:t>операций в </a:t>
            </a:r>
            <a:r>
              <a:rPr lang="ru-RU" sz="3000" dirty="0" smtClean="0">
                <a:solidFill>
                  <a:schemeClr val="bg1"/>
                </a:solidFill>
              </a:rPr>
              <a:t>одном вызове </a:t>
            </a:r>
            <a:r>
              <a:rPr lang="en-US" sz="3000" dirty="0" smtClean="0">
                <a:solidFill>
                  <a:schemeClr val="bg1"/>
                </a:solidFill>
              </a:rPr>
              <a:t>Find</a:t>
            </a:r>
            <a:r>
              <a:rPr lang="en-US" sz="3000" dirty="0">
                <a:solidFill>
                  <a:schemeClr val="bg1"/>
                </a:solidFill>
              </a:rPr>
              <a:t>…/Merge</a:t>
            </a:r>
            <a:r>
              <a:rPr lang="en-US" sz="3000" dirty="0" smtClean="0">
                <a:solidFill>
                  <a:schemeClr val="bg1"/>
                </a:solidFill>
              </a:rPr>
              <a:t>…</a:t>
            </a:r>
            <a:r>
              <a:rPr lang="ru-RU" sz="3000" dirty="0" smtClean="0">
                <a:solidFill>
                  <a:schemeClr val="bg1"/>
                </a:solidFill>
              </a:rPr>
              <a:t> = </a:t>
            </a:r>
            <a:r>
              <a:rPr lang="en-US" sz="3000" dirty="0" smtClean="0">
                <a:solidFill>
                  <a:schemeClr val="bg1"/>
                </a:solidFill>
              </a:rPr>
              <a:t>O(</a:t>
            </a:r>
            <a:r>
              <a:rPr lang="el-GR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lang="en-US" sz="2800" baseline="30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r>
              <a:rPr lang="en-US" sz="3000" dirty="0" smtClean="0">
                <a:solidFill>
                  <a:schemeClr val="bg1"/>
                </a:solidFill>
              </a:rPr>
              <a:t>(N))</a:t>
            </a:r>
          </a:p>
          <a:p>
            <a:pPr marL="854964" lvl="1">
              <a:lnSpc>
                <a:spcPct val="80000"/>
              </a:lnSpc>
            </a:pPr>
            <a:r>
              <a:rPr lang="el-G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lang="en-US" sz="2400" baseline="30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r>
              <a:rPr lang="en-US" sz="2600" dirty="0" smtClean="0">
                <a:solidFill>
                  <a:schemeClr val="bg1"/>
                </a:solidFill>
              </a:rPr>
              <a:t> – </a:t>
            </a:r>
            <a:r>
              <a:rPr lang="ru-RU" sz="2600" dirty="0" smtClean="0">
                <a:solidFill>
                  <a:schemeClr val="bg1"/>
                </a:solidFill>
              </a:rPr>
              <a:t>обратная</a:t>
            </a:r>
            <a:r>
              <a:rPr lang="en-US" sz="2600" dirty="0" smtClean="0">
                <a:solidFill>
                  <a:schemeClr val="bg1"/>
                </a:solidFill>
              </a:rPr>
              <a:t> </a:t>
            </a:r>
            <a:r>
              <a:rPr lang="ru-RU" sz="2600" dirty="0" smtClean="0">
                <a:solidFill>
                  <a:schemeClr val="bg1"/>
                </a:solidFill>
              </a:rPr>
              <a:t>функция </a:t>
            </a:r>
            <a:r>
              <a:rPr lang="ru-RU" sz="2600" dirty="0" err="1" smtClean="0">
                <a:solidFill>
                  <a:schemeClr val="bg1"/>
                </a:solidFill>
              </a:rPr>
              <a:t>Аккермана</a:t>
            </a:r>
            <a:endParaRPr lang="ru-RU" sz="2600" dirty="0" smtClean="0">
              <a:solidFill>
                <a:schemeClr val="bg1"/>
              </a:solidFill>
            </a:endParaRPr>
          </a:p>
          <a:p>
            <a:pPr marL="454914">
              <a:lnSpc>
                <a:spcPct val="80000"/>
              </a:lnSpc>
            </a:pPr>
            <a:endParaRPr lang="ru-RU" sz="3000" dirty="0" smtClean="0">
              <a:solidFill>
                <a:schemeClr val="bg1"/>
              </a:solidFill>
            </a:endParaRPr>
          </a:p>
          <a:p>
            <a:pPr marL="454914">
              <a:lnSpc>
                <a:spcPct val="80000"/>
              </a:lnSpc>
            </a:pPr>
            <a:r>
              <a:rPr lang="en-US" sz="3000" dirty="0" smtClean="0">
                <a:solidFill>
                  <a:schemeClr val="bg1"/>
                </a:solidFill>
              </a:rPr>
              <a:t># </a:t>
            </a:r>
            <a:r>
              <a:rPr lang="ru-RU" sz="3000" dirty="0" smtClean="0">
                <a:solidFill>
                  <a:schemeClr val="bg1"/>
                </a:solidFill>
              </a:rPr>
              <a:t>операций в алгоритме </a:t>
            </a:r>
            <a:r>
              <a:rPr lang="ru-RU" sz="3000" dirty="0" err="1" smtClean="0">
                <a:solidFill>
                  <a:schemeClr val="bg1"/>
                </a:solidFill>
              </a:rPr>
              <a:t>Краскала</a:t>
            </a:r>
            <a:r>
              <a:rPr lang="en-US" sz="3000" dirty="0" smtClean="0">
                <a:solidFill>
                  <a:schemeClr val="bg1"/>
                </a:solidFill>
              </a:rPr>
              <a:t> </a:t>
            </a:r>
            <a:r>
              <a:rPr lang="ru-RU" sz="3000" dirty="0" smtClean="0">
                <a:solidFill>
                  <a:schemeClr val="bg1"/>
                </a:solidFill>
              </a:rPr>
              <a:t>= O(</a:t>
            </a:r>
            <a:r>
              <a:rPr lang="en-US" sz="3000" dirty="0" smtClean="0">
                <a:solidFill>
                  <a:schemeClr val="bg1"/>
                </a:solidFill>
              </a:rPr>
              <a:t>M</a:t>
            </a:r>
            <a:r>
              <a:rPr lang="ru-RU" sz="3000" dirty="0" smtClean="0">
                <a:solidFill>
                  <a:schemeClr val="bg1"/>
                </a:solidFill>
              </a:rPr>
              <a:t> </a:t>
            </a:r>
            <a:r>
              <a:rPr lang="ru-RU" sz="3000" dirty="0">
                <a:solidFill>
                  <a:schemeClr val="bg1"/>
                </a:solidFill>
              </a:rPr>
              <a:t>* </a:t>
            </a:r>
            <a:r>
              <a:rPr lang="en-US" sz="3000" dirty="0" smtClean="0">
                <a:solidFill>
                  <a:schemeClr val="bg1"/>
                </a:solidFill>
              </a:rPr>
              <a:t>log(M)</a:t>
            </a:r>
            <a:r>
              <a:rPr lang="ru-RU" sz="3000" dirty="0" smtClean="0">
                <a:solidFill>
                  <a:schemeClr val="bg1"/>
                </a:solidFill>
              </a:rPr>
              <a:t> + </a:t>
            </a:r>
            <a:r>
              <a:rPr lang="en-US" sz="3000" dirty="0" smtClean="0">
                <a:solidFill>
                  <a:schemeClr val="bg1"/>
                </a:solidFill>
              </a:rPr>
              <a:t>N * </a:t>
            </a:r>
            <a:r>
              <a:rPr lang="el-GR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lang="en-US" sz="2800" baseline="30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r>
              <a:rPr lang="en-US" sz="3000" dirty="0">
                <a:solidFill>
                  <a:schemeClr val="bg1"/>
                </a:solidFill>
              </a:rPr>
              <a:t>(N</a:t>
            </a:r>
            <a:r>
              <a:rPr lang="en-US" sz="3000" dirty="0" smtClean="0">
                <a:solidFill>
                  <a:schemeClr val="bg1"/>
                </a:solidFill>
              </a:rPr>
              <a:t>)</a:t>
            </a:r>
            <a:r>
              <a:rPr lang="ru-RU" sz="3000" dirty="0" smtClean="0">
                <a:solidFill>
                  <a:schemeClr val="bg1"/>
                </a:solidFill>
              </a:rPr>
              <a:t>) </a:t>
            </a:r>
          </a:p>
          <a:p>
            <a:pPr marL="112014" indent="0">
              <a:lnSpc>
                <a:spcPct val="80000"/>
              </a:lnSpc>
              <a:buNone/>
            </a:pPr>
            <a:endParaRPr lang="ru-RU" sz="3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2746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Число операций в алгоритме Краскала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09600" y="1556792"/>
            <a:ext cx="10972800" cy="4525963"/>
          </a:xfrm>
        </p:spPr>
        <p:txBody>
          <a:bodyPr>
            <a:normAutofit fontScale="92500" lnSpcReduction="10000"/>
          </a:bodyPr>
          <a:lstStyle/>
          <a:p>
            <a:pPr marL="468630"/>
            <a:r>
              <a:rPr lang="en-US" sz="2800" dirty="0"/>
              <a:t>N = #</a:t>
            </a:r>
            <a:r>
              <a:rPr lang="ru-RU" sz="2800" dirty="0"/>
              <a:t> вершин, </a:t>
            </a:r>
            <a:r>
              <a:rPr lang="en-US" sz="2800" dirty="0"/>
              <a:t>M = # </a:t>
            </a:r>
            <a:r>
              <a:rPr lang="ru-RU" sz="2800" dirty="0" smtClean="0"/>
              <a:t>ребер</a:t>
            </a:r>
            <a:endParaRPr lang="en-US" sz="2800" dirty="0" smtClean="0"/>
          </a:p>
          <a:p>
            <a:pPr marL="468630"/>
            <a:endParaRPr lang="en-US" sz="3000" dirty="0" smtClean="0"/>
          </a:p>
          <a:p>
            <a:pPr marL="468630"/>
            <a:r>
              <a:rPr lang="en-US" sz="3000" dirty="0" smtClean="0"/>
              <a:t># </a:t>
            </a:r>
            <a:r>
              <a:rPr lang="ru-RU" sz="3000" dirty="0" smtClean="0"/>
              <a:t>операций в сортировке ребер </a:t>
            </a:r>
            <a:r>
              <a:rPr lang="ru-RU" sz="3000" dirty="0"/>
              <a:t>= </a:t>
            </a:r>
            <a:r>
              <a:rPr lang="ru-RU" sz="3000" dirty="0" smtClean="0"/>
              <a:t>O(</a:t>
            </a:r>
            <a:r>
              <a:rPr lang="en-US" sz="3000" dirty="0" smtClean="0"/>
              <a:t>M</a:t>
            </a:r>
            <a:r>
              <a:rPr lang="ru-RU" sz="3000" dirty="0" smtClean="0"/>
              <a:t> * </a:t>
            </a:r>
            <a:r>
              <a:rPr lang="en-US" sz="3000" dirty="0" smtClean="0"/>
              <a:t>log(M)</a:t>
            </a:r>
            <a:r>
              <a:rPr lang="ru-RU" sz="3000" dirty="0" smtClean="0"/>
              <a:t>)  </a:t>
            </a:r>
            <a:endParaRPr lang="en-US" sz="3000" dirty="0"/>
          </a:p>
          <a:p>
            <a:pPr marL="468630">
              <a:lnSpc>
                <a:spcPct val="80000"/>
              </a:lnSpc>
            </a:pPr>
            <a:endParaRPr lang="ru-RU" sz="3000" dirty="0" smtClean="0"/>
          </a:p>
          <a:p>
            <a:pPr marL="468630">
              <a:lnSpc>
                <a:spcPct val="80000"/>
              </a:lnSpc>
            </a:pPr>
            <a:r>
              <a:rPr lang="en-US" sz="3000" dirty="0" smtClean="0"/>
              <a:t># </a:t>
            </a:r>
            <a:r>
              <a:rPr lang="ru-RU" sz="3000" dirty="0"/>
              <a:t>операций в </a:t>
            </a:r>
            <a:r>
              <a:rPr lang="ru-RU" sz="3000" dirty="0" smtClean="0"/>
              <a:t>построении каркаса =</a:t>
            </a:r>
          </a:p>
          <a:p>
            <a:pPr marL="125730" indent="0">
              <a:lnSpc>
                <a:spcPct val="80000"/>
              </a:lnSpc>
              <a:buNone/>
            </a:pPr>
            <a:r>
              <a:rPr lang="ru-RU" sz="3000" dirty="0" smtClean="0"/>
              <a:t>	= O(</a:t>
            </a:r>
            <a:r>
              <a:rPr lang="en-US" sz="3000" dirty="0" smtClean="0"/>
              <a:t>N</a:t>
            </a:r>
            <a:r>
              <a:rPr lang="ru-RU" sz="3000" dirty="0" smtClean="0"/>
              <a:t> * </a:t>
            </a:r>
            <a:r>
              <a:rPr lang="en-US" sz="3000" dirty="0" smtClean="0"/>
              <a:t># </a:t>
            </a:r>
            <a:r>
              <a:rPr lang="ru-RU" sz="3000" dirty="0" smtClean="0"/>
              <a:t>операций </a:t>
            </a:r>
            <a:r>
              <a:rPr lang="ru-RU" sz="3000" dirty="0"/>
              <a:t>в </a:t>
            </a:r>
            <a:r>
              <a:rPr lang="ru-RU" sz="3000" dirty="0" smtClean="0"/>
              <a:t>одном вызове </a:t>
            </a:r>
            <a:r>
              <a:rPr lang="en-US" sz="3000" dirty="0" smtClean="0"/>
              <a:t>Find…/Merge…</a:t>
            </a:r>
            <a:r>
              <a:rPr lang="ru-RU" sz="3000" dirty="0" smtClean="0"/>
              <a:t>)</a:t>
            </a:r>
            <a:endParaRPr lang="ru-RU" sz="3000" dirty="0"/>
          </a:p>
          <a:p>
            <a:pPr marL="454914">
              <a:lnSpc>
                <a:spcPct val="80000"/>
              </a:lnSpc>
            </a:pPr>
            <a:endParaRPr lang="ru-RU" sz="3000" dirty="0" smtClean="0"/>
          </a:p>
          <a:p>
            <a:pPr marL="454914">
              <a:lnSpc>
                <a:spcPct val="80000"/>
              </a:lnSpc>
            </a:pPr>
            <a:r>
              <a:rPr lang="en-US" sz="3000" dirty="0">
                <a:solidFill>
                  <a:schemeClr val="bg1"/>
                </a:solidFill>
              </a:rPr>
              <a:t># </a:t>
            </a:r>
            <a:r>
              <a:rPr lang="ru-RU" sz="3000" dirty="0">
                <a:solidFill>
                  <a:schemeClr val="bg1"/>
                </a:solidFill>
              </a:rPr>
              <a:t>операций в </a:t>
            </a:r>
            <a:r>
              <a:rPr lang="ru-RU" sz="3000" dirty="0" smtClean="0">
                <a:solidFill>
                  <a:schemeClr val="bg1"/>
                </a:solidFill>
              </a:rPr>
              <a:t>одном вызове </a:t>
            </a:r>
            <a:r>
              <a:rPr lang="en-US" sz="3000" dirty="0" smtClean="0">
                <a:solidFill>
                  <a:schemeClr val="bg1"/>
                </a:solidFill>
              </a:rPr>
              <a:t>Find</a:t>
            </a:r>
            <a:r>
              <a:rPr lang="en-US" sz="3000" dirty="0">
                <a:solidFill>
                  <a:schemeClr val="bg1"/>
                </a:solidFill>
              </a:rPr>
              <a:t>…/Merge</a:t>
            </a:r>
            <a:r>
              <a:rPr lang="en-US" sz="3000" dirty="0" smtClean="0">
                <a:solidFill>
                  <a:schemeClr val="bg1"/>
                </a:solidFill>
              </a:rPr>
              <a:t>…</a:t>
            </a:r>
            <a:r>
              <a:rPr lang="ru-RU" sz="3000" dirty="0" smtClean="0">
                <a:solidFill>
                  <a:schemeClr val="bg1"/>
                </a:solidFill>
              </a:rPr>
              <a:t> = </a:t>
            </a:r>
            <a:r>
              <a:rPr lang="en-US" sz="3000" dirty="0" smtClean="0">
                <a:solidFill>
                  <a:schemeClr val="bg1"/>
                </a:solidFill>
              </a:rPr>
              <a:t>O(</a:t>
            </a:r>
            <a:r>
              <a:rPr lang="el-GR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lang="en-US" sz="2800" baseline="30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r>
              <a:rPr lang="en-US" sz="3000" dirty="0" smtClean="0">
                <a:solidFill>
                  <a:schemeClr val="bg1"/>
                </a:solidFill>
              </a:rPr>
              <a:t>(N))</a:t>
            </a:r>
          </a:p>
          <a:p>
            <a:pPr marL="854964" lvl="1">
              <a:lnSpc>
                <a:spcPct val="80000"/>
              </a:lnSpc>
            </a:pPr>
            <a:r>
              <a:rPr lang="el-G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lang="en-US" sz="2400" baseline="30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r>
              <a:rPr lang="en-US" sz="2600" dirty="0" smtClean="0">
                <a:solidFill>
                  <a:schemeClr val="bg1"/>
                </a:solidFill>
              </a:rPr>
              <a:t> – </a:t>
            </a:r>
            <a:r>
              <a:rPr lang="ru-RU" sz="2600" dirty="0" smtClean="0">
                <a:solidFill>
                  <a:schemeClr val="bg1"/>
                </a:solidFill>
              </a:rPr>
              <a:t>обратная</a:t>
            </a:r>
            <a:r>
              <a:rPr lang="en-US" sz="2600" dirty="0" smtClean="0">
                <a:solidFill>
                  <a:schemeClr val="bg1"/>
                </a:solidFill>
              </a:rPr>
              <a:t> </a:t>
            </a:r>
            <a:r>
              <a:rPr lang="ru-RU" sz="2600" dirty="0" smtClean="0">
                <a:solidFill>
                  <a:schemeClr val="bg1"/>
                </a:solidFill>
              </a:rPr>
              <a:t>функция </a:t>
            </a:r>
            <a:r>
              <a:rPr lang="ru-RU" sz="2600" dirty="0" err="1" smtClean="0">
                <a:solidFill>
                  <a:schemeClr val="bg1"/>
                </a:solidFill>
              </a:rPr>
              <a:t>Аккермана</a:t>
            </a:r>
            <a:endParaRPr lang="ru-RU" sz="2600" dirty="0" smtClean="0">
              <a:solidFill>
                <a:schemeClr val="bg1"/>
              </a:solidFill>
            </a:endParaRPr>
          </a:p>
          <a:p>
            <a:pPr marL="454914">
              <a:lnSpc>
                <a:spcPct val="80000"/>
              </a:lnSpc>
            </a:pPr>
            <a:endParaRPr lang="ru-RU" sz="3000" dirty="0" smtClean="0">
              <a:solidFill>
                <a:schemeClr val="bg1"/>
              </a:solidFill>
            </a:endParaRPr>
          </a:p>
          <a:p>
            <a:pPr marL="454914">
              <a:lnSpc>
                <a:spcPct val="80000"/>
              </a:lnSpc>
            </a:pPr>
            <a:r>
              <a:rPr lang="en-US" sz="3000" dirty="0" smtClean="0">
                <a:solidFill>
                  <a:schemeClr val="bg1"/>
                </a:solidFill>
              </a:rPr>
              <a:t># </a:t>
            </a:r>
            <a:r>
              <a:rPr lang="ru-RU" sz="3000" dirty="0" smtClean="0">
                <a:solidFill>
                  <a:schemeClr val="bg1"/>
                </a:solidFill>
              </a:rPr>
              <a:t>операций в алгоритме </a:t>
            </a:r>
            <a:r>
              <a:rPr lang="ru-RU" sz="3000" dirty="0" err="1" smtClean="0">
                <a:solidFill>
                  <a:schemeClr val="bg1"/>
                </a:solidFill>
              </a:rPr>
              <a:t>Краскала</a:t>
            </a:r>
            <a:r>
              <a:rPr lang="en-US" sz="3000" dirty="0" smtClean="0">
                <a:solidFill>
                  <a:schemeClr val="bg1"/>
                </a:solidFill>
              </a:rPr>
              <a:t> </a:t>
            </a:r>
            <a:r>
              <a:rPr lang="ru-RU" sz="3000" dirty="0" smtClean="0">
                <a:solidFill>
                  <a:schemeClr val="bg1"/>
                </a:solidFill>
              </a:rPr>
              <a:t>= O(</a:t>
            </a:r>
            <a:r>
              <a:rPr lang="en-US" sz="3000" dirty="0" smtClean="0">
                <a:solidFill>
                  <a:schemeClr val="bg1"/>
                </a:solidFill>
              </a:rPr>
              <a:t>M</a:t>
            </a:r>
            <a:r>
              <a:rPr lang="ru-RU" sz="3000" dirty="0" smtClean="0">
                <a:solidFill>
                  <a:schemeClr val="bg1"/>
                </a:solidFill>
              </a:rPr>
              <a:t> </a:t>
            </a:r>
            <a:r>
              <a:rPr lang="ru-RU" sz="3000" dirty="0">
                <a:solidFill>
                  <a:schemeClr val="bg1"/>
                </a:solidFill>
              </a:rPr>
              <a:t>* </a:t>
            </a:r>
            <a:r>
              <a:rPr lang="en-US" sz="3000" dirty="0" smtClean="0">
                <a:solidFill>
                  <a:schemeClr val="bg1"/>
                </a:solidFill>
              </a:rPr>
              <a:t>log(M)</a:t>
            </a:r>
            <a:r>
              <a:rPr lang="ru-RU" sz="3000" dirty="0" smtClean="0">
                <a:solidFill>
                  <a:schemeClr val="bg1"/>
                </a:solidFill>
              </a:rPr>
              <a:t> + </a:t>
            </a:r>
            <a:r>
              <a:rPr lang="en-US" sz="3000" dirty="0" smtClean="0">
                <a:solidFill>
                  <a:schemeClr val="bg1"/>
                </a:solidFill>
              </a:rPr>
              <a:t>N * </a:t>
            </a:r>
            <a:r>
              <a:rPr lang="el-GR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lang="en-US" sz="2800" baseline="30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r>
              <a:rPr lang="en-US" sz="3000" dirty="0">
                <a:solidFill>
                  <a:schemeClr val="bg1"/>
                </a:solidFill>
              </a:rPr>
              <a:t>(N</a:t>
            </a:r>
            <a:r>
              <a:rPr lang="en-US" sz="3000" dirty="0" smtClean="0">
                <a:solidFill>
                  <a:schemeClr val="bg1"/>
                </a:solidFill>
              </a:rPr>
              <a:t>)</a:t>
            </a:r>
            <a:r>
              <a:rPr lang="ru-RU" sz="3000" dirty="0" smtClean="0">
                <a:solidFill>
                  <a:schemeClr val="bg1"/>
                </a:solidFill>
              </a:rPr>
              <a:t>) </a:t>
            </a:r>
          </a:p>
          <a:p>
            <a:pPr marL="112014" indent="0">
              <a:lnSpc>
                <a:spcPct val="80000"/>
              </a:lnSpc>
              <a:buNone/>
            </a:pPr>
            <a:endParaRPr lang="ru-RU" sz="3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9604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Число операций в алгоритме Краскала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09600" y="1556792"/>
            <a:ext cx="10972800" cy="4525963"/>
          </a:xfrm>
        </p:spPr>
        <p:txBody>
          <a:bodyPr>
            <a:normAutofit fontScale="92500" lnSpcReduction="10000"/>
          </a:bodyPr>
          <a:lstStyle/>
          <a:p>
            <a:pPr marL="468630"/>
            <a:r>
              <a:rPr lang="en-US" sz="2800" dirty="0"/>
              <a:t>N = #</a:t>
            </a:r>
            <a:r>
              <a:rPr lang="ru-RU" sz="2800" dirty="0"/>
              <a:t> вершин, </a:t>
            </a:r>
            <a:r>
              <a:rPr lang="en-US" sz="2800" dirty="0"/>
              <a:t>M = # </a:t>
            </a:r>
            <a:r>
              <a:rPr lang="ru-RU" sz="2800" dirty="0" smtClean="0"/>
              <a:t>ребер</a:t>
            </a:r>
            <a:endParaRPr lang="en-US" sz="2800" dirty="0" smtClean="0"/>
          </a:p>
          <a:p>
            <a:pPr marL="468630"/>
            <a:endParaRPr lang="en-US" sz="3000" dirty="0" smtClean="0"/>
          </a:p>
          <a:p>
            <a:pPr marL="468630"/>
            <a:r>
              <a:rPr lang="en-US" sz="3000" dirty="0" smtClean="0"/>
              <a:t># </a:t>
            </a:r>
            <a:r>
              <a:rPr lang="ru-RU" sz="3000" dirty="0" smtClean="0"/>
              <a:t>операций в сортировке ребер </a:t>
            </a:r>
            <a:r>
              <a:rPr lang="ru-RU" sz="3000" dirty="0"/>
              <a:t>= </a:t>
            </a:r>
            <a:r>
              <a:rPr lang="ru-RU" sz="3000" dirty="0" smtClean="0"/>
              <a:t>O(</a:t>
            </a:r>
            <a:r>
              <a:rPr lang="en-US" sz="3000" dirty="0" smtClean="0"/>
              <a:t>M</a:t>
            </a:r>
            <a:r>
              <a:rPr lang="ru-RU" sz="3000" dirty="0" smtClean="0"/>
              <a:t> * </a:t>
            </a:r>
            <a:r>
              <a:rPr lang="en-US" sz="3000" dirty="0" smtClean="0"/>
              <a:t>log(M)</a:t>
            </a:r>
            <a:r>
              <a:rPr lang="ru-RU" sz="3000" dirty="0" smtClean="0"/>
              <a:t>)  </a:t>
            </a:r>
            <a:endParaRPr lang="en-US" sz="3000" dirty="0"/>
          </a:p>
          <a:p>
            <a:pPr marL="468630">
              <a:lnSpc>
                <a:spcPct val="80000"/>
              </a:lnSpc>
            </a:pPr>
            <a:endParaRPr lang="ru-RU" sz="3000" dirty="0" smtClean="0"/>
          </a:p>
          <a:p>
            <a:pPr marL="468630">
              <a:lnSpc>
                <a:spcPct val="80000"/>
              </a:lnSpc>
            </a:pPr>
            <a:r>
              <a:rPr lang="en-US" sz="3000" dirty="0" smtClean="0"/>
              <a:t># </a:t>
            </a:r>
            <a:r>
              <a:rPr lang="ru-RU" sz="3000" dirty="0"/>
              <a:t>операций в </a:t>
            </a:r>
            <a:r>
              <a:rPr lang="ru-RU" sz="3000" dirty="0" smtClean="0"/>
              <a:t>построении каркаса =</a:t>
            </a:r>
          </a:p>
          <a:p>
            <a:pPr marL="125730" indent="0">
              <a:lnSpc>
                <a:spcPct val="80000"/>
              </a:lnSpc>
              <a:buNone/>
            </a:pPr>
            <a:r>
              <a:rPr lang="ru-RU" sz="3000" dirty="0" smtClean="0"/>
              <a:t>	= O(</a:t>
            </a:r>
            <a:r>
              <a:rPr lang="en-US" sz="3000" dirty="0" smtClean="0"/>
              <a:t>N</a:t>
            </a:r>
            <a:r>
              <a:rPr lang="ru-RU" sz="3000" dirty="0" smtClean="0"/>
              <a:t> * </a:t>
            </a:r>
            <a:r>
              <a:rPr lang="en-US" sz="3000" dirty="0" smtClean="0"/>
              <a:t># </a:t>
            </a:r>
            <a:r>
              <a:rPr lang="ru-RU" sz="3000" dirty="0" smtClean="0"/>
              <a:t>операций </a:t>
            </a:r>
            <a:r>
              <a:rPr lang="ru-RU" sz="3000" dirty="0"/>
              <a:t>в </a:t>
            </a:r>
            <a:r>
              <a:rPr lang="ru-RU" sz="3000" dirty="0" smtClean="0"/>
              <a:t>одном вызове </a:t>
            </a:r>
            <a:r>
              <a:rPr lang="en-US" sz="3000" dirty="0" smtClean="0"/>
              <a:t>Find…/Merge…</a:t>
            </a:r>
            <a:r>
              <a:rPr lang="ru-RU" sz="3000" dirty="0" smtClean="0"/>
              <a:t>)</a:t>
            </a:r>
            <a:endParaRPr lang="ru-RU" sz="3000" dirty="0"/>
          </a:p>
          <a:p>
            <a:pPr marL="454914">
              <a:lnSpc>
                <a:spcPct val="80000"/>
              </a:lnSpc>
            </a:pPr>
            <a:endParaRPr lang="ru-RU" sz="3000" dirty="0" smtClean="0"/>
          </a:p>
          <a:p>
            <a:pPr marL="454914">
              <a:lnSpc>
                <a:spcPct val="80000"/>
              </a:lnSpc>
            </a:pPr>
            <a:r>
              <a:rPr lang="en-US" sz="3000" dirty="0"/>
              <a:t># </a:t>
            </a:r>
            <a:r>
              <a:rPr lang="ru-RU" sz="3000" dirty="0"/>
              <a:t>операций в </a:t>
            </a:r>
            <a:r>
              <a:rPr lang="ru-RU" sz="3000" dirty="0" smtClean="0"/>
              <a:t>одном вызове </a:t>
            </a:r>
            <a:r>
              <a:rPr lang="en-US" sz="3000" dirty="0" smtClean="0"/>
              <a:t>Find</a:t>
            </a:r>
            <a:r>
              <a:rPr lang="en-US" sz="3000" dirty="0"/>
              <a:t>…/Merge</a:t>
            </a:r>
            <a:r>
              <a:rPr lang="en-US" sz="3000" dirty="0" smtClean="0"/>
              <a:t>…</a:t>
            </a:r>
            <a:r>
              <a:rPr lang="ru-RU" sz="3000" dirty="0" smtClean="0"/>
              <a:t> = </a:t>
            </a:r>
            <a:r>
              <a:rPr lang="en-US" sz="3000" dirty="0" smtClean="0"/>
              <a:t>O(</a:t>
            </a:r>
            <a:r>
              <a:rPr lang="el-GR" sz="2800" dirty="0"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lang="en-US" sz="28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r>
              <a:rPr lang="en-US" sz="3000" dirty="0" smtClean="0"/>
              <a:t>(N))</a:t>
            </a:r>
          </a:p>
          <a:p>
            <a:pPr marL="854964" lvl="1">
              <a:lnSpc>
                <a:spcPct val="80000"/>
              </a:lnSpc>
            </a:pPr>
            <a:r>
              <a:rPr lang="el-GR" sz="2400" dirty="0"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lang="en-US" sz="2400" baseline="30000" dirty="0"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r>
              <a:rPr lang="en-US" sz="2600" dirty="0" smtClean="0"/>
              <a:t> – </a:t>
            </a:r>
            <a:r>
              <a:rPr lang="ru-RU" sz="2600" dirty="0" smtClean="0"/>
              <a:t>обратная</a:t>
            </a:r>
            <a:r>
              <a:rPr lang="en-US" sz="2600" dirty="0" smtClean="0"/>
              <a:t> </a:t>
            </a:r>
            <a:r>
              <a:rPr lang="ru-RU" sz="2600" dirty="0" smtClean="0"/>
              <a:t>функция </a:t>
            </a:r>
            <a:r>
              <a:rPr lang="ru-RU" sz="2600" dirty="0" err="1" smtClean="0"/>
              <a:t>Аккермана</a:t>
            </a:r>
            <a:endParaRPr lang="ru-RU" sz="2600" dirty="0" smtClean="0"/>
          </a:p>
          <a:p>
            <a:pPr marL="454914">
              <a:lnSpc>
                <a:spcPct val="80000"/>
              </a:lnSpc>
            </a:pPr>
            <a:endParaRPr lang="ru-RU" sz="3000" dirty="0" smtClean="0"/>
          </a:p>
          <a:p>
            <a:pPr marL="454914">
              <a:lnSpc>
                <a:spcPct val="80000"/>
              </a:lnSpc>
            </a:pPr>
            <a:r>
              <a:rPr lang="en-US" sz="3000" dirty="0" smtClean="0">
                <a:solidFill>
                  <a:schemeClr val="bg1"/>
                </a:solidFill>
              </a:rPr>
              <a:t># </a:t>
            </a:r>
            <a:r>
              <a:rPr lang="ru-RU" sz="3000" dirty="0" smtClean="0">
                <a:solidFill>
                  <a:schemeClr val="bg1"/>
                </a:solidFill>
              </a:rPr>
              <a:t>операций в алгоритме </a:t>
            </a:r>
            <a:r>
              <a:rPr lang="ru-RU" sz="3000" dirty="0" err="1" smtClean="0">
                <a:solidFill>
                  <a:schemeClr val="bg1"/>
                </a:solidFill>
              </a:rPr>
              <a:t>Краскала</a:t>
            </a:r>
            <a:r>
              <a:rPr lang="en-US" sz="3000" dirty="0" smtClean="0">
                <a:solidFill>
                  <a:schemeClr val="bg1"/>
                </a:solidFill>
              </a:rPr>
              <a:t> </a:t>
            </a:r>
            <a:r>
              <a:rPr lang="ru-RU" sz="3000" dirty="0" smtClean="0">
                <a:solidFill>
                  <a:schemeClr val="bg1"/>
                </a:solidFill>
              </a:rPr>
              <a:t>= O(</a:t>
            </a:r>
            <a:r>
              <a:rPr lang="en-US" sz="3000" dirty="0" smtClean="0">
                <a:solidFill>
                  <a:schemeClr val="bg1"/>
                </a:solidFill>
              </a:rPr>
              <a:t>M</a:t>
            </a:r>
            <a:r>
              <a:rPr lang="ru-RU" sz="3000" dirty="0" smtClean="0">
                <a:solidFill>
                  <a:schemeClr val="bg1"/>
                </a:solidFill>
              </a:rPr>
              <a:t> </a:t>
            </a:r>
            <a:r>
              <a:rPr lang="ru-RU" sz="3000" dirty="0">
                <a:solidFill>
                  <a:schemeClr val="bg1"/>
                </a:solidFill>
              </a:rPr>
              <a:t>* </a:t>
            </a:r>
            <a:r>
              <a:rPr lang="en-US" sz="3000" dirty="0" smtClean="0">
                <a:solidFill>
                  <a:schemeClr val="bg1"/>
                </a:solidFill>
              </a:rPr>
              <a:t>log(M)</a:t>
            </a:r>
            <a:r>
              <a:rPr lang="ru-RU" sz="3000" dirty="0" smtClean="0">
                <a:solidFill>
                  <a:schemeClr val="bg1"/>
                </a:solidFill>
              </a:rPr>
              <a:t> + </a:t>
            </a:r>
            <a:r>
              <a:rPr lang="en-US" sz="3000" dirty="0" smtClean="0">
                <a:solidFill>
                  <a:schemeClr val="bg1"/>
                </a:solidFill>
              </a:rPr>
              <a:t>N * </a:t>
            </a:r>
            <a:r>
              <a:rPr lang="el-GR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lang="en-US" sz="2800" baseline="30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r>
              <a:rPr lang="en-US" sz="3000" dirty="0">
                <a:solidFill>
                  <a:schemeClr val="bg1"/>
                </a:solidFill>
              </a:rPr>
              <a:t>(N</a:t>
            </a:r>
            <a:r>
              <a:rPr lang="en-US" sz="3000" dirty="0" smtClean="0">
                <a:solidFill>
                  <a:schemeClr val="bg1"/>
                </a:solidFill>
              </a:rPr>
              <a:t>)</a:t>
            </a:r>
            <a:r>
              <a:rPr lang="ru-RU" sz="3000" dirty="0" smtClean="0">
                <a:solidFill>
                  <a:schemeClr val="bg1"/>
                </a:solidFill>
              </a:rPr>
              <a:t>) </a:t>
            </a:r>
          </a:p>
          <a:p>
            <a:pPr marL="112014" indent="0">
              <a:lnSpc>
                <a:spcPct val="80000"/>
              </a:lnSpc>
              <a:buNone/>
            </a:pPr>
            <a:endParaRPr lang="ru-RU" sz="3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3821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Число операций в алгоритме Краскала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09600" y="1556792"/>
            <a:ext cx="10972800" cy="4525963"/>
          </a:xfrm>
        </p:spPr>
        <p:txBody>
          <a:bodyPr>
            <a:normAutofit fontScale="92500" lnSpcReduction="10000"/>
          </a:bodyPr>
          <a:lstStyle/>
          <a:p>
            <a:pPr marL="468630"/>
            <a:r>
              <a:rPr lang="en-US" sz="2800" dirty="0"/>
              <a:t>N = #</a:t>
            </a:r>
            <a:r>
              <a:rPr lang="ru-RU" sz="2800" dirty="0"/>
              <a:t> вершин, </a:t>
            </a:r>
            <a:r>
              <a:rPr lang="en-US" sz="2800" dirty="0"/>
              <a:t>M = # </a:t>
            </a:r>
            <a:r>
              <a:rPr lang="ru-RU" sz="2800" dirty="0" smtClean="0"/>
              <a:t>ребер</a:t>
            </a:r>
            <a:endParaRPr lang="en-US" sz="2800" dirty="0" smtClean="0"/>
          </a:p>
          <a:p>
            <a:pPr marL="468630"/>
            <a:endParaRPr lang="en-US" sz="3000" dirty="0" smtClean="0"/>
          </a:p>
          <a:p>
            <a:pPr marL="468630"/>
            <a:r>
              <a:rPr lang="en-US" sz="3000" dirty="0" smtClean="0"/>
              <a:t># </a:t>
            </a:r>
            <a:r>
              <a:rPr lang="ru-RU" sz="3000" dirty="0" smtClean="0"/>
              <a:t>операций в сортировке ребер </a:t>
            </a:r>
            <a:r>
              <a:rPr lang="ru-RU" sz="3000" dirty="0"/>
              <a:t>= </a:t>
            </a:r>
            <a:r>
              <a:rPr lang="ru-RU" sz="3000" dirty="0" smtClean="0"/>
              <a:t>O(</a:t>
            </a:r>
            <a:r>
              <a:rPr lang="en-US" sz="3000" dirty="0" smtClean="0"/>
              <a:t>M</a:t>
            </a:r>
            <a:r>
              <a:rPr lang="ru-RU" sz="3000" dirty="0" smtClean="0"/>
              <a:t> * </a:t>
            </a:r>
            <a:r>
              <a:rPr lang="en-US" sz="3000" dirty="0" smtClean="0"/>
              <a:t>log(M)</a:t>
            </a:r>
            <a:r>
              <a:rPr lang="ru-RU" sz="3000" dirty="0" smtClean="0"/>
              <a:t>)  </a:t>
            </a:r>
            <a:endParaRPr lang="en-US" sz="3000" dirty="0"/>
          </a:p>
          <a:p>
            <a:pPr marL="468630">
              <a:lnSpc>
                <a:spcPct val="80000"/>
              </a:lnSpc>
            </a:pPr>
            <a:endParaRPr lang="ru-RU" sz="3000" dirty="0" smtClean="0"/>
          </a:p>
          <a:p>
            <a:pPr marL="468630">
              <a:lnSpc>
                <a:spcPct val="80000"/>
              </a:lnSpc>
            </a:pPr>
            <a:r>
              <a:rPr lang="en-US" sz="3000" dirty="0" smtClean="0"/>
              <a:t># </a:t>
            </a:r>
            <a:r>
              <a:rPr lang="ru-RU" sz="3000" dirty="0"/>
              <a:t>операций в </a:t>
            </a:r>
            <a:r>
              <a:rPr lang="ru-RU" sz="3000" dirty="0" smtClean="0"/>
              <a:t>построении каркаса =</a:t>
            </a:r>
          </a:p>
          <a:p>
            <a:pPr marL="125730" indent="0">
              <a:lnSpc>
                <a:spcPct val="80000"/>
              </a:lnSpc>
              <a:buNone/>
            </a:pPr>
            <a:r>
              <a:rPr lang="ru-RU" sz="3000" dirty="0" smtClean="0"/>
              <a:t>	= O(</a:t>
            </a:r>
            <a:r>
              <a:rPr lang="en-US" sz="3000" dirty="0" smtClean="0"/>
              <a:t>N</a:t>
            </a:r>
            <a:r>
              <a:rPr lang="ru-RU" sz="3000" dirty="0" smtClean="0"/>
              <a:t> * </a:t>
            </a:r>
            <a:r>
              <a:rPr lang="en-US" sz="3000" dirty="0" smtClean="0"/>
              <a:t># </a:t>
            </a:r>
            <a:r>
              <a:rPr lang="ru-RU" sz="3000" dirty="0" smtClean="0"/>
              <a:t>операций </a:t>
            </a:r>
            <a:r>
              <a:rPr lang="ru-RU" sz="3000" dirty="0"/>
              <a:t>в </a:t>
            </a:r>
            <a:r>
              <a:rPr lang="ru-RU" sz="3000" dirty="0" smtClean="0"/>
              <a:t>одном вызове </a:t>
            </a:r>
            <a:r>
              <a:rPr lang="en-US" sz="3000" dirty="0" smtClean="0"/>
              <a:t>Find…/Merge…</a:t>
            </a:r>
            <a:r>
              <a:rPr lang="ru-RU" sz="3000" dirty="0" smtClean="0"/>
              <a:t>)</a:t>
            </a:r>
            <a:endParaRPr lang="ru-RU" sz="3000" dirty="0"/>
          </a:p>
          <a:p>
            <a:pPr marL="454914">
              <a:lnSpc>
                <a:spcPct val="80000"/>
              </a:lnSpc>
            </a:pPr>
            <a:endParaRPr lang="ru-RU" sz="3000" dirty="0" smtClean="0"/>
          </a:p>
          <a:p>
            <a:pPr marL="454914">
              <a:lnSpc>
                <a:spcPct val="80000"/>
              </a:lnSpc>
            </a:pPr>
            <a:r>
              <a:rPr lang="en-US" sz="3000" dirty="0"/>
              <a:t># </a:t>
            </a:r>
            <a:r>
              <a:rPr lang="ru-RU" sz="3000" dirty="0"/>
              <a:t>операций в </a:t>
            </a:r>
            <a:r>
              <a:rPr lang="ru-RU" sz="3000" dirty="0" smtClean="0"/>
              <a:t>одном вызове </a:t>
            </a:r>
            <a:r>
              <a:rPr lang="en-US" sz="3000" dirty="0" smtClean="0"/>
              <a:t>Find</a:t>
            </a:r>
            <a:r>
              <a:rPr lang="en-US" sz="3000" dirty="0"/>
              <a:t>…/Merge</a:t>
            </a:r>
            <a:r>
              <a:rPr lang="en-US" sz="3000" dirty="0" smtClean="0"/>
              <a:t>…</a:t>
            </a:r>
            <a:r>
              <a:rPr lang="ru-RU" sz="3000" dirty="0" smtClean="0"/>
              <a:t> = </a:t>
            </a:r>
            <a:r>
              <a:rPr lang="en-US" sz="3000" dirty="0" smtClean="0"/>
              <a:t>O(</a:t>
            </a:r>
            <a:r>
              <a:rPr lang="el-GR" sz="2800" dirty="0"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lang="en-US" sz="28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r>
              <a:rPr lang="en-US" sz="3000" dirty="0" smtClean="0"/>
              <a:t>(N))</a:t>
            </a:r>
          </a:p>
          <a:p>
            <a:pPr marL="854964" lvl="1">
              <a:lnSpc>
                <a:spcPct val="80000"/>
              </a:lnSpc>
            </a:pPr>
            <a:r>
              <a:rPr lang="el-GR" sz="2400" dirty="0"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lang="en-US" sz="2400" baseline="30000" dirty="0"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r>
              <a:rPr lang="en-US" sz="2600" dirty="0" smtClean="0"/>
              <a:t> – </a:t>
            </a:r>
            <a:r>
              <a:rPr lang="ru-RU" sz="2600" dirty="0" smtClean="0"/>
              <a:t>обратная</a:t>
            </a:r>
            <a:r>
              <a:rPr lang="en-US" sz="2600" dirty="0" smtClean="0"/>
              <a:t> </a:t>
            </a:r>
            <a:r>
              <a:rPr lang="ru-RU" sz="2600" dirty="0" smtClean="0"/>
              <a:t>функция </a:t>
            </a:r>
            <a:r>
              <a:rPr lang="ru-RU" sz="2600" dirty="0" err="1" smtClean="0"/>
              <a:t>Аккермана</a:t>
            </a:r>
            <a:endParaRPr lang="ru-RU" sz="2600" dirty="0" smtClean="0"/>
          </a:p>
          <a:p>
            <a:pPr marL="454914">
              <a:lnSpc>
                <a:spcPct val="80000"/>
              </a:lnSpc>
            </a:pPr>
            <a:endParaRPr lang="ru-RU" sz="3000" dirty="0" smtClean="0"/>
          </a:p>
          <a:p>
            <a:pPr marL="454914">
              <a:lnSpc>
                <a:spcPct val="80000"/>
              </a:lnSpc>
            </a:pPr>
            <a:r>
              <a:rPr lang="en-US" sz="3000" dirty="0" smtClean="0"/>
              <a:t># </a:t>
            </a:r>
            <a:r>
              <a:rPr lang="ru-RU" sz="3000" dirty="0" smtClean="0"/>
              <a:t>операций в алгоритме </a:t>
            </a:r>
            <a:r>
              <a:rPr lang="ru-RU" sz="3000" dirty="0" err="1" smtClean="0"/>
              <a:t>Краскала</a:t>
            </a:r>
            <a:r>
              <a:rPr lang="en-US" sz="3000" dirty="0" smtClean="0"/>
              <a:t> </a:t>
            </a:r>
            <a:r>
              <a:rPr lang="ru-RU" sz="3000" dirty="0" smtClean="0"/>
              <a:t>= O(</a:t>
            </a:r>
            <a:r>
              <a:rPr lang="en-US" sz="3000" dirty="0" smtClean="0"/>
              <a:t>M</a:t>
            </a:r>
            <a:r>
              <a:rPr lang="ru-RU" sz="3000" dirty="0" smtClean="0"/>
              <a:t> </a:t>
            </a:r>
            <a:r>
              <a:rPr lang="ru-RU" sz="3000" dirty="0"/>
              <a:t>* </a:t>
            </a:r>
            <a:r>
              <a:rPr lang="en-US" sz="3000" dirty="0" smtClean="0"/>
              <a:t>log(M)</a:t>
            </a:r>
            <a:r>
              <a:rPr lang="ru-RU" sz="3000" dirty="0" smtClean="0"/>
              <a:t> + </a:t>
            </a:r>
            <a:r>
              <a:rPr lang="en-US" sz="3000" dirty="0" smtClean="0"/>
              <a:t>N * </a:t>
            </a:r>
            <a:r>
              <a:rPr lang="el-GR" sz="2800" dirty="0"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lang="en-US" sz="2800" baseline="30000" dirty="0"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r>
              <a:rPr lang="en-US" sz="3000" dirty="0"/>
              <a:t>(N</a:t>
            </a:r>
            <a:r>
              <a:rPr lang="en-US" sz="3000" dirty="0" smtClean="0"/>
              <a:t>)</a:t>
            </a:r>
            <a:r>
              <a:rPr lang="ru-RU" sz="3000" dirty="0" smtClean="0"/>
              <a:t>) </a:t>
            </a:r>
          </a:p>
          <a:p>
            <a:pPr marL="112014" indent="0">
              <a:lnSpc>
                <a:spcPct val="80000"/>
              </a:lnSpc>
              <a:buNone/>
            </a:pPr>
            <a:endParaRPr lang="ru-RU" sz="3000" dirty="0"/>
          </a:p>
        </p:txBody>
      </p:sp>
    </p:spTree>
    <p:extLst>
      <p:ext uri="{BB962C8B-B14F-4D97-AF65-F5344CB8AC3E}">
        <p14:creationId xmlns:p14="http://schemas.microsoft.com/office/powerpoint/2010/main" val="3452187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АТД СНМ</a:t>
            </a:r>
            <a:r>
              <a:rPr lang="ru-RU" dirty="0" smtClean="0"/>
              <a:t>: система не пересекающихся множеств</a:t>
            </a:r>
            <a:endParaRPr lang="ru-RU" dirty="0"/>
          </a:p>
        </p:txBody>
      </p:sp>
      <p:sp>
        <p:nvSpPr>
          <p:cNvPr id="90115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Разбиение </a:t>
            </a:r>
            <a:r>
              <a:rPr lang="ru-RU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фиксированного конечного </a:t>
            </a: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множества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на </a:t>
            </a: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попарно </a:t>
            </a:r>
            <a:r>
              <a:rPr lang="ru-RU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не пересекающиеся подмножества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Disjoint sets union</a:t>
            </a:r>
            <a:endParaRPr lang="ru-RU" sz="2400" dirty="0" smtClean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80000"/>
              </a:lnSpc>
            </a:pPr>
            <a:endParaRPr lang="ru-RU" sz="2800" dirty="0" smtClean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80000"/>
              </a:lnSpc>
            </a:pPr>
            <a:r>
              <a:rPr lang="ru-RU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Операции</a:t>
            </a:r>
            <a:endParaRPr lang="en-US" sz="2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lvl="1">
              <a:lnSpc>
                <a:spcPct val="80000"/>
              </a:lnSpc>
            </a:pPr>
            <a:r>
              <a:rPr lang="en-US" sz="24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disjointSets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= </a:t>
            </a:r>
            <a:r>
              <a:rPr lang="en-US" sz="24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MakeSets</a:t>
            </a:r>
            <a:r>
              <a:rPr lang="ru-RU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(</a:t>
            </a:r>
            <a:r>
              <a:rPr lang="en-US" sz="24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finiteSet</a:t>
            </a:r>
            <a:r>
              <a:rPr lang="ru-RU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)</a:t>
            </a:r>
            <a:endParaRPr lang="ru-RU" sz="24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lvl="2">
              <a:lnSpc>
                <a:spcPct val="80000"/>
              </a:lnSpc>
            </a:pPr>
            <a:r>
              <a:rPr lang="ru-RU" sz="2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Создает </a:t>
            </a:r>
            <a:r>
              <a:rPr lang="ru-RU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систему непересекающихся множеств, состоящую </a:t>
            </a:r>
            <a:r>
              <a:rPr lang="ru-RU" sz="2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из </a:t>
            </a:r>
            <a:r>
              <a:rPr lang="ru-RU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всех одноэлементных </a:t>
            </a:r>
            <a:r>
              <a:rPr lang="ru-RU" sz="2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подмножеств </a:t>
            </a:r>
            <a:r>
              <a:rPr lang="en-US" sz="20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finiteSet</a:t>
            </a:r>
            <a:endParaRPr lang="ru-RU" sz="20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lvl="1">
              <a:lnSpc>
                <a:spcPct val="80000"/>
              </a:lnSpc>
            </a:pPr>
            <a:r>
              <a:rPr lang="en-US" sz="24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setForElement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= </a:t>
            </a:r>
            <a:r>
              <a:rPr lang="ru-RU" sz="24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FindSet</a:t>
            </a:r>
            <a:r>
              <a:rPr lang="ru-RU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(</a:t>
            </a:r>
            <a:r>
              <a:rPr lang="en-US" sz="24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disjointSets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 element</a:t>
            </a:r>
            <a:r>
              <a:rPr lang="ru-RU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)</a:t>
            </a:r>
            <a:endParaRPr lang="ru-RU" sz="24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lvl="2">
              <a:lnSpc>
                <a:spcPct val="80000"/>
              </a:lnSpc>
            </a:pPr>
            <a:r>
              <a:rPr lang="ru-RU" sz="2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Возвращает множество из </a:t>
            </a:r>
            <a:r>
              <a:rPr lang="en-US" sz="20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disjointSets</a:t>
            </a:r>
            <a:r>
              <a:rPr lang="ru-RU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 которое содержит </a:t>
            </a:r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element</a:t>
            </a:r>
            <a:endParaRPr lang="ru-RU" sz="20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lvl="1">
              <a:lnSpc>
                <a:spcPct val="80000"/>
              </a:lnSpc>
            </a:pPr>
            <a:r>
              <a:rPr lang="en-US" sz="24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MergeSets</a:t>
            </a:r>
            <a:r>
              <a:rPr lang="ru-RU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(</a:t>
            </a:r>
            <a:r>
              <a:rPr lang="en-US" sz="24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disjointSets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 </a:t>
            </a:r>
            <a:r>
              <a:rPr lang="en-US" sz="24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setForX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 </a:t>
            </a:r>
            <a:r>
              <a:rPr lang="en-US" sz="24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setFor</a:t>
            </a:r>
            <a:r>
              <a:rPr lang="ru-RU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Y)</a:t>
            </a:r>
            <a:endParaRPr lang="ru-RU" sz="24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lvl="2">
              <a:lnSpc>
                <a:spcPct val="80000"/>
              </a:lnSpc>
            </a:pPr>
            <a:r>
              <a:rPr lang="ru-RU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Преобразует </a:t>
            </a:r>
            <a:r>
              <a:rPr lang="en-US" sz="20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disjointSets</a:t>
            </a:r>
            <a:r>
              <a:rPr lang="ru-RU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</a:t>
            </a:r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объединяя</a:t>
            </a:r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множества </a:t>
            </a:r>
            <a:r>
              <a:rPr lang="en-US" sz="20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setForX</a:t>
            </a:r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и</a:t>
            </a:r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setFor</a:t>
            </a:r>
            <a:r>
              <a:rPr lang="ru-RU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Y</a:t>
            </a:r>
            <a:endParaRPr lang="ru-RU" sz="20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АТД СНМ</a:t>
            </a:r>
            <a:r>
              <a:rPr lang="ru-RU" dirty="0" smtClean="0"/>
              <a:t>: система не пересекающихся множеств</a:t>
            </a:r>
            <a:endParaRPr lang="ru-RU" dirty="0"/>
          </a:p>
        </p:txBody>
      </p:sp>
      <p:sp>
        <p:nvSpPr>
          <p:cNvPr id="90115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sz="2800" dirty="0">
                <a:latin typeface="Calibri" pitchFamily="34" charset="0"/>
                <a:cs typeface="Calibri" pitchFamily="34" charset="0"/>
              </a:rPr>
              <a:t>Разбиение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фиксированного конечного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множества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на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попарно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не пересекающиеся подмножества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Disjoint sets union</a:t>
            </a:r>
            <a:endParaRPr lang="ru-RU" sz="2400" dirty="0" smtClean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80000"/>
              </a:lnSpc>
            </a:pPr>
            <a:endParaRPr lang="ru-RU" sz="2800" dirty="0" smtClean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80000"/>
              </a:lnSpc>
            </a:pPr>
            <a:r>
              <a:rPr lang="ru-RU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Операции</a:t>
            </a:r>
            <a:endParaRPr lang="en-US" sz="2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lvl="1">
              <a:lnSpc>
                <a:spcPct val="80000"/>
              </a:lnSpc>
            </a:pPr>
            <a:r>
              <a:rPr lang="en-US" sz="24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disjointSets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= </a:t>
            </a:r>
            <a:r>
              <a:rPr lang="en-US" sz="24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MakeSets</a:t>
            </a:r>
            <a:r>
              <a:rPr lang="ru-RU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(</a:t>
            </a:r>
            <a:r>
              <a:rPr lang="en-US" sz="24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finiteSet</a:t>
            </a:r>
            <a:r>
              <a:rPr lang="ru-RU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)</a:t>
            </a:r>
            <a:endParaRPr lang="ru-RU" sz="24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lvl="2">
              <a:lnSpc>
                <a:spcPct val="80000"/>
              </a:lnSpc>
            </a:pPr>
            <a:r>
              <a:rPr lang="ru-RU" sz="2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Создает </a:t>
            </a:r>
            <a:r>
              <a:rPr lang="ru-RU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систему непересекающихся множеств, состоящую </a:t>
            </a:r>
            <a:r>
              <a:rPr lang="ru-RU" sz="2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из </a:t>
            </a:r>
            <a:r>
              <a:rPr lang="ru-RU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всех одноэлементных </a:t>
            </a:r>
            <a:r>
              <a:rPr lang="ru-RU" sz="2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подмножеств </a:t>
            </a:r>
            <a:r>
              <a:rPr lang="en-US" sz="20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finiteSet</a:t>
            </a:r>
            <a:endParaRPr lang="ru-RU" sz="20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lvl="1">
              <a:lnSpc>
                <a:spcPct val="80000"/>
              </a:lnSpc>
            </a:pPr>
            <a:r>
              <a:rPr lang="en-US" sz="24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setForElement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= </a:t>
            </a:r>
            <a:r>
              <a:rPr lang="ru-RU" sz="24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FindSet</a:t>
            </a:r>
            <a:r>
              <a:rPr lang="ru-RU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(</a:t>
            </a:r>
            <a:r>
              <a:rPr lang="en-US" sz="24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disjointSets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 element</a:t>
            </a:r>
            <a:r>
              <a:rPr lang="ru-RU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)</a:t>
            </a:r>
            <a:endParaRPr lang="ru-RU" sz="24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lvl="2">
              <a:lnSpc>
                <a:spcPct val="80000"/>
              </a:lnSpc>
            </a:pPr>
            <a:r>
              <a:rPr lang="ru-RU" sz="2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Возвращает множество из </a:t>
            </a:r>
            <a:r>
              <a:rPr lang="en-US" sz="20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disjointSets</a:t>
            </a:r>
            <a:r>
              <a:rPr lang="ru-RU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 которое содержит </a:t>
            </a:r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element</a:t>
            </a:r>
            <a:endParaRPr lang="ru-RU" sz="20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lvl="1">
              <a:lnSpc>
                <a:spcPct val="80000"/>
              </a:lnSpc>
            </a:pPr>
            <a:r>
              <a:rPr lang="en-US" sz="24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MergeSets</a:t>
            </a:r>
            <a:r>
              <a:rPr lang="ru-RU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(</a:t>
            </a:r>
            <a:r>
              <a:rPr lang="en-US" sz="24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disjointSets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 </a:t>
            </a:r>
            <a:r>
              <a:rPr lang="en-US" sz="24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setForX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 </a:t>
            </a:r>
            <a:r>
              <a:rPr lang="en-US" sz="24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setFor</a:t>
            </a:r>
            <a:r>
              <a:rPr lang="ru-RU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Y)</a:t>
            </a:r>
            <a:endParaRPr lang="ru-RU" sz="24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lvl="2">
              <a:lnSpc>
                <a:spcPct val="80000"/>
              </a:lnSpc>
            </a:pPr>
            <a:r>
              <a:rPr lang="ru-RU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Преобразует </a:t>
            </a:r>
            <a:r>
              <a:rPr lang="en-US" sz="20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disjointSets</a:t>
            </a:r>
            <a:r>
              <a:rPr lang="ru-RU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</a:t>
            </a:r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объединяя</a:t>
            </a:r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множества </a:t>
            </a:r>
            <a:r>
              <a:rPr lang="en-US" sz="20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setForX</a:t>
            </a:r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и</a:t>
            </a:r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setFor</a:t>
            </a:r>
            <a:r>
              <a:rPr lang="ru-RU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Y</a:t>
            </a:r>
            <a:endParaRPr lang="ru-RU" sz="20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7025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АТД СНМ</a:t>
            </a:r>
            <a:r>
              <a:rPr lang="ru-RU" dirty="0" smtClean="0"/>
              <a:t>: система не пересекающихся множеств</a:t>
            </a:r>
            <a:endParaRPr lang="ru-RU" dirty="0"/>
          </a:p>
        </p:txBody>
      </p:sp>
      <p:sp>
        <p:nvSpPr>
          <p:cNvPr id="90115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sz="2800" dirty="0">
                <a:latin typeface="Calibri" pitchFamily="34" charset="0"/>
                <a:cs typeface="Calibri" pitchFamily="34" charset="0"/>
              </a:rPr>
              <a:t>Разбиение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фиксированного конечного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множества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на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попарно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не пересекающиеся подмножества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Disjoint sets union</a:t>
            </a:r>
            <a:endParaRPr lang="ru-RU" sz="2400" dirty="0" smtClean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80000"/>
              </a:lnSpc>
            </a:pPr>
            <a:endParaRPr lang="ru-RU" sz="2800" dirty="0" smtClean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80000"/>
              </a:lnSpc>
            </a:pPr>
            <a:r>
              <a:rPr lang="ru-RU" sz="2800" dirty="0" smtClean="0">
                <a:latin typeface="Calibri" pitchFamily="34" charset="0"/>
                <a:cs typeface="Calibri" pitchFamily="34" charset="0"/>
              </a:rPr>
              <a:t>Операции</a:t>
            </a:r>
            <a:endParaRPr lang="en-US" sz="2800" dirty="0">
              <a:latin typeface="Calibri" pitchFamily="34" charset="0"/>
              <a:cs typeface="Calibri" pitchFamily="34" charset="0"/>
            </a:endParaRPr>
          </a:p>
          <a:p>
            <a:pPr lvl="1">
              <a:lnSpc>
                <a:spcPct val="80000"/>
              </a:lnSpc>
            </a:pPr>
            <a:r>
              <a:rPr lang="en-US" sz="24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disjointSets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= </a:t>
            </a:r>
            <a:r>
              <a:rPr lang="en-US" sz="24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MakeSets</a:t>
            </a:r>
            <a:r>
              <a:rPr lang="ru-RU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(</a:t>
            </a:r>
            <a:r>
              <a:rPr lang="en-US" sz="24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finiteSet</a:t>
            </a:r>
            <a:r>
              <a:rPr lang="ru-RU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)</a:t>
            </a:r>
            <a:endParaRPr lang="ru-RU" sz="24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lvl="2">
              <a:lnSpc>
                <a:spcPct val="80000"/>
              </a:lnSpc>
            </a:pPr>
            <a:r>
              <a:rPr lang="ru-RU" sz="2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Создает </a:t>
            </a:r>
            <a:r>
              <a:rPr lang="ru-RU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систему непересекающихся множеств, состоящую </a:t>
            </a:r>
            <a:r>
              <a:rPr lang="ru-RU" sz="2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из </a:t>
            </a:r>
            <a:r>
              <a:rPr lang="ru-RU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всех одноэлементных </a:t>
            </a:r>
            <a:r>
              <a:rPr lang="ru-RU" sz="2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подмножеств </a:t>
            </a:r>
            <a:r>
              <a:rPr lang="en-US" sz="20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finiteSet</a:t>
            </a:r>
            <a:endParaRPr lang="ru-RU" sz="20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lvl="1">
              <a:lnSpc>
                <a:spcPct val="80000"/>
              </a:lnSpc>
            </a:pPr>
            <a:r>
              <a:rPr lang="en-US" sz="24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setForElement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= </a:t>
            </a:r>
            <a:r>
              <a:rPr lang="ru-RU" sz="24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FindSet</a:t>
            </a:r>
            <a:r>
              <a:rPr lang="ru-RU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(</a:t>
            </a:r>
            <a:r>
              <a:rPr lang="en-US" sz="24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disjointSets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 element</a:t>
            </a:r>
            <a:r>
              <a:rPr lang="ru-RU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)</a:t>
            </a:r>
            <a:endParaRPr lang="ru-RU" sz="24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lvl="2">
              <a:lnSpc>
                <a:spcPct val="80000"/>
              </a:lnSpc>
            </a:pPr>
            <a:r>
              <a:rPr lang="ru-RU" sz="2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Возвращает множество из </a:t>
            </a:r>
            <a:r>
              <a:rPr lang="en-US" sz="20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disjointSets</a:t>
            </a:r>
            <a:r>
              <a:rPr lang="ru-RU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 которое содержит </a:t>
            </a:r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element</a:t>
            </a:r>
            <a:endParaRPr lang="ru-RU" sz="20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lvl="1">
              <a:lnSpc>
                <a:spcPct val="80000"/>
              </a:lnSpc>
            </a:pPr>
            <a:r>
              <a:rPr lang="en-US" sz="24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MergeSets</a:t>
            </a:r>
            <a:r>
              <a:rPr lang="ru-RU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(</a:t>
            </a:r>
            <a:r>
              <a:rPr lang="en-US" sz="24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disjointSets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 </a:t>
            </a:r>
            <a:r>
              <a:rPr lang="en-US" sz="24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setForX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 </a:t>
            </a:r>
            <a:r>
              <a:rPr lang="en-US" sz="24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setFor</a:t>
            </a:r>
            <a:r>
              <a:rPr lang="ru-RU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Y)</a:t>
            </a:r>
            <a:endParaRPr lang="ru-RU" sz="24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lvl="2">
              <a:lnSpc>
                <a:spcPct val="80000"/>
              </a:lnSpc>
            </a:pPr>
            <a:r>
              <a:rPr lang="ru-RU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Преобразует </a:t>
            </a:r>
            <a:r>
              <a:rPr lang="en-US" sz="20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disjointSets</a:t>
            </a:r>
            <a:r>
              <a:rPr lang="ru-RU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</a:t>
            </a:r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объединяя</a:t>
            </a:r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множества </a:t>
            </a:r>
            <a:r>
              <a:rPr lang="en-US" sz="20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setForX</a:t>
            </a:r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и</a:t>
            </a:r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setFor</a:t>
            </a:r>
            <a:r>
              <a:rPr lang="ru-RU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Y</a:t>
            </a:r>
            <a:endParaRPr lang="ru-RU" sz="20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5971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Обход вершин графа в глубину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/>
              <a:t>Обработка вершин вдоль длинных путей по графу</a:t>
            </a:r>
          </a:p>
          <a:p>
            <a:pPr lvl="1"/>
            <a:r>
              <a:rPr lang="ru-RU" dirty="0" smtClean="0"/>
              <a:t>Двигаемся в необработанную смежную вершину, либо откатываемся назад по пройденному пути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smtClean="0">
                <a:solidFill>
                  <a:schemeClr val="bg1"/>
                </a:solidFill>
              </a:rPr>
              <a:t>Компиляция программ, комбинаторный поиск, компьютерная </a:t>
            </a:r>
            <a:r>
              <a:rPr lang="ru-RU" dirty="0" smtClean="0">
                <a:solidFill>
                  <a:schemeClr val="bg1"/>
                </a:solidFill>
              </a:rPr>
              <a:t>алгебра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Алгоритмы </a:t>
            </a:r>
            <a:r>
              <a:rPr lang="ru-RU" dirty="0" smtClean="0">
                <a:solidFill>
                  <a:schemeClr val="bg1"/>
                </a:solidFill>
              </a:rPr>
              <a:t>на </a:t>
            </a:r>
            <a:r>
              <a:rPr lang="ru-RU" dirty="0" smtClean="0">
                <a:solidFill>
                  <a:schemeClr val="bg1"/>
                </a:solidFill>
              </a:rPr>
              <a:t>основе </a:t>
            </a:r>
            <a:r>
              <a:rPr lang="ru-RU" dirty="0" smtClean="0">
                <a:solidFill>
                  <a:schemeClr val="bg1"/>
                </a:solidFill>
              </a:rPr>
              <a:t>обхода в </a:t>
            </a:r>
            <a:r>
              <a:rPr lang="ru-RU" dirty="0" smtClean="0">
                <a:solidFill>
                  <a:schemeClr val="bg1"/>
                </a:solidFill>
              </a:rPr>
              <a:t>глубину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Топологическая сортировка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Поиск 1-, 2-, 3-связных компонент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Поиск </a:t>
            </a:r>
            <a:r>
              <a:rPr lang="ru-RU" dirty="0" smtClean="0">
                <a:solidFill>
                  <a:schemeClr val="bg1"/>
                </a:solidFill>
              </a:rPr>
              <a:t>мостов, поиск шарниров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Поиск сильно связанных компонент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Проверка </a:t>
            </a:r>
            <a:r>
              <a:rPr lang="ru-RU" dirty="0" smtClean="0">
                <a:solidFill>
                  <a:schemeClr val="bg1"/>
                </a:solidFill>
              </a:rPr>
              <a:t>планарности</a:t>
            </a:r>
            <a:endParaRPr lang="ru-RU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3546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АТД СНМ</a:t>
            </a:r>
            <a:r>
              <a:rPr lang="ru-RU" dirty="0" smtClean="0"/>
              <a:t>: система не пересекающихся множеств</a:t>
            </a:r>
            <a:endParaRPr lang="ru-RU" dirty="0"/>
          </a:p>
        </p:txBody>
      </p:sp>
      <p:sp>
        <p:nvSpPr>
          <p:cNvPr id="90115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sz="2800" dirty="0">
                <a:latin typeface="Calibri" pitchFamily="34" charset="0"/>
                <a:cs typeface="Calibri" pitchFamily="34" charset="0"/>
              </a:rPr>
              <a:t>Разбиение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фиксированного конечного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множества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на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попарно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не пересекающиеся подмножества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Disjoint sets union</a:t>
            </a:r>
            <a:endParaRPr lang="ru-RU" sz="2400" dirty="0" smtClean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80000"/>
              </a:lnSpc>
            </a:pPr>
            <a:endParaRPr lang="ru-RU" sz="2800" dirty="0" smtClean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80000"/>
              </a:lnSpc>
            </a:pPr>
            <a:r>
              <a:rPr lang="ru-RU" sz="2800" dirty="0" smtClean="0">
                <a:latin typeface="Calibri" pitchFamily="34" charset="0"/>
                <a:cs typeface="Calibri" pitchFamily="34" charset="0"/>
              </a:rPr>
              <a:t>Операции</a:t>
            </a:r>
            <a:endParaRPr lang="en-US" sz="2800" dirty="0">
              <a:latin typeface="Calibri" pitchFamily="34" charset="0"/>
              <a:cs typeface="Calibri" pitchFamily="34" charset="0"/>
            </a:endParaRPr>
          </a:p>
          <a:p>
            <a:pPr lvl="1">
              <a:lnSpc>
                <a:spcPct val="80000"/>
              </a:lnSpc>
            </a:pPr>
            <a:r>
              <a:rPr lang="en-US" sz="2400" dirty="0" err="1">
                <a:latin typeface="Calibri" pitchFamily="34" charset="0"/>
                <a:cs typeface="Calibri" pitchFamily="34" charset="0"/>
              </a:rPr>
              <a:t>disjointSets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= </a:t>
            </a:r>
            <a:r>
              <a:rPr lang="en-US" sz="2400" dirty="0" err="1" smtClean="0">
                <a:latin typeface="Calibri" pitchFamily="34" charset="0"/>
                <a:cs typeface="Calibri" pitchFamily="34" charset="0"/>
              </a:rPr>
              <a:t>MakeSets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(</a:t>
            </a:r>
            <a:r>
              <a:rPr lang="en-US" sz="2400" dirty="0" err="1" smtClean="0">
                <a:latin typeface="Calibri" pitchFamily="34" charset="0"/>
                <a:cs typeface="Calibri" pitchFamily="34" charset="0"/>
              </a:rPr>
              <a:t>finiteSet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)</a:t>
            </a:r>
            <a:endParaRPr lang="ru-RU" sz="2400" dirty="0">
              <a:latin typeface="Calibri" pitchFamily="34" charset="0"/>
              <a:cs typeface="Calibri" pitchFamily="34" charset="0"/>
            </a:endParaRPr>
          </a:p>
          <a:p>
            <a:pPr lvl="2">
              <a:lnSpc>
                <a:spcPct val="80000"/>
              </a:lnSpc>
            </a:pPr>
            <a:r>
              <a:rPr lang="ru-RU" sz="2000" dirty="0">
                <a:latin typeface="Calibri" pitchFamily="34" charset="0"/>
                <a:cs typeface="Calibri" pitchFamily="34" charset="0"/>
              </a:rPr>
              <a:t>Создает </a:t>
            </a:r>
            <a:r>
              <a:rPr lang="ru-RU" sz="2000" dirty="0" smtClean="0">
                <a:latin typeface="Calibri" pitchFamily="34" charset="0"/>
                <a:cs typeface="Calibri" pitchFamily="34" charset="0"/>
              </a:rPr>
              <a:t>систему непересекающихся множеств, состоящую </a:t>
            </a:r>
            <a:r>
              <a:rPr lang="ru-RU" sz="2000" dirty="0">
                <a:latin typeface="Calibri" pitchFamily="34" charset="0"/>
                <a:cs typeface="Calibri" pitchFamily="34" charset="0"/>
              </a:rPr>
              <a:t>из </a:t>
            </a:r>
            <a:r>
              <a:rPr lang="ru-RU" sz="2000" dirty="0" smtClean="0">
                <a:latin typeface="Calibri" pitchFamily="34" charset="0"/>
                <a:cs typeface="Calibri" pitchFamily="34" charset="0"/>
              </a:rPr>
              <a:t>всех одноэлементных </a:t>
            </a:r>
            <a:r>
              <a:rPr lang="ru-RU" sz="2000" dirty="0">
                <a:latin typeface="Calibri" pitchFamily="34" charset="0"/>
                <a:cs typeface="Calibri" pitchFamily="34" charset="0"/>
              </a:rPr>
              <a:t>подмножеств </a:t>
            </a:r>
            <a:r>
              <a:rPr lang="en-US" sz="2000" dirty="0" err="1">
                <a:latin typeface="Calibri" pitchFamily="34" charset="0"/>
                <a:cs typeface="Calibri" pitchFamily="34" charset="0"/>
              </a:rPr>
              <a:t>finiteSet</a:t>
            </a:r>
            <a:endParaRPr lang="ru-RU" sz="2000" dirty="0">
              <a:latin typeface="Calibri" pitchFamily="34" charset="0"/>
              <a:cs typeface="Calibri" pitchFamily="34" charset="0"/>
            </a:endParaRPr>
          </a:p>
          <a:p>
            <a:pPr lvl="1">
              <a:lnSpc>
                <a:spcPct val="80000"/>
              </a:lnSpc>
            </a:pPr>
            <a:r>
              <a:rPr lang="en-US" sz="24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setForElement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= </a:t>
            </a:r>
            <a:r>
              <a:rPr lang="ru-RU" sz="24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FindSet</a:t>
            </a:r>
            <a:r>
              <a:rPr lang="ru-RU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(</a:t>
            </a:r>
            <a:r>
              <a:rPr lang="en-US" sz="24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disjointSets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 element</a:t>
            </a:r>
            <a:r>
              <a:rPr lang="ru-RU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)</a:t>
            </a:r>
            <a:endParaRPr lang="ru-RU" sz="24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lvl="2">
              <a:lnSpc>
                <a:spcPct val="80000"/>
              </a:lnSpc>
            </a:pPr>
            <a:r>
              <a:rPr lang="ru-RU" sz="2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Возвращает множество из </a:t>
            </a:r>
            <a:r>
              <a:rPr lang="en-US" sz="20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disjointSets</a:t>
            </a:r>
            <a:r>
              <a:rPr lang="ru-RU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 которое содержит </a:t>
            </a:r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element</a:t>
            </a:r>
            <a:endParaRPr lang="ru-RU" sz="20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lvl="1">
              <a:lnSpc>
                <a:spcPct val="80000"/>
              </a:lnSpc>
            </a:pPr>
            <a:r>
              <a:rPr lang="en-US" sz="24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MergeSets</a:t>
            </a:r>
            <a:r>
              <a:rPr lang="ru-RU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(</a:t>
            </a:r>
            <a:r>
              <a:rPr lang="en-US" sz="24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disjointSets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 </a:t>
            </a:r>
            <a:r>
              <a:rPr lang="en-US" sz="24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setForX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 </a:t>
            </a:r>
            <a:r>
              <a:rPr lang="en-US" sz="24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setFor</a:t>
            </a:r>
            <a:r>
              <a:rPr lang="ru-RU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Y)</a:t>
            </a:r>
            <a:endParaRPr lang="ru-RU" sz="24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lvl="2">
              <a:lnSpc>
                <a:spcPct val="80000"/>
              </a:lnSpc>
            </a:pPr>
            <a:r>
              <a:rPr lang="ru-RU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Преобразует </a:t>
            </a:r>
            <a:r>
              <a:rPr lang="en-US" sz="20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disjointSets</a:t>
            </a:r>
            <a:r>
              <a:rPr lang="ru-RU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</a:t>
            </a:r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объединяя</a:t>
            </a:r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множества </a:t>
            </a:r>
            <a:r>
              <a:rPr lang="en-US" sz="20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setForX</a:t>
            </a:r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и</a:t>
            </a:r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setFor</a:t>
            </a:r>
            <a:r>
              <a:rPr lang="ru-RU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Y</a:t>
            </a:r>
            <a:endParaRPr lang="ru-RU" sz="20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1670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АТД СНМ</a:t>
            </a:r>
            <a:r>
              <a:rPr lang="ru-RU" dirty="0" smtClean="0"/>
              <a:t>: система не пересекающихся множеств</a:t>
            </a:r>
            <a:endParaRPr lang="ru-RU" dirty="0"/>
          </a:p>
        </p:txBody>
      </p:sp>
      <p:sp>
        <p:nvSpPr>
          <p:cNvPr id="90115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sz="2800" dirty="0">
                <a:latin typeface="Calibri" pitchFamily="34" charset="0"/>
                <a:cs typeface="Calibri" pitchFamily="34" charset="0"/>
              </a:rPr>
              <a:t>Разбиение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фиксированного конечного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множества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на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попарно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не пересекающиеся подмножества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Disjoint sets union</a:t>
            </a:r>
            <a:endParaRPr lang="ru-RU" sz="2400" dirty="0" smtClean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80000"/>
              </a:lnSpc>
            </a:pPr>
            <a:endParaRPr lang="ru-RU" sz="2800" dirty="0" smtClean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80000"/>
              </a:lnSpc>
            </a:pPr>
            <a:r>
              <a:rPr lang="ru-RU" sz="2800" dirty="0" smtClean="0">
                <a:latin typeface="Calibri" pitchFamily="34" charset="0"/>
                <a:cs typeface="Calibri" pitchFamily="34" charset="0"/>
              </a:rPr>
              <a:t>Операции</a:t>
            </a:r>
            <a:endParaRPr lang="en-US" sz="2800" dirty="0">
              <a:latin typeface="Calibri" pitchFamily="34" charset="0"/>
              <a:cs typeface="Calibri" pitchFamily="34" charset="0"/>
            </a:endParaRPr>
          </a:p>
          <a:p>
            <a:pPr lvl="1">
              <a:lnSpc>
                <a:spcPct val="80000"/>
              </a:lnSpc>
            </a:pPr>
            <a:r>
              <a:rPr lang="en-US" sz="2400" dirty="0" err="1">
                <a:latin typeface="Calibri" pitchFamily="34" charset="0"/>
                <a:cs typeface="Calibri" pitchFamily="34" charset="0"/>
              </a:rPr>
              <a:t>disjointSets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= </a:t>
            </a:r>
            <a:r>
              <a:rPr lang="en-US" sz="2400" dirty="0" err="1" smtClean="0">
                <a:latin typeface="Calibri" pitchFamily="34" charset="0"/>
                <a:cs typeface="Calibri" pitchFamily="34" charset="0"/>
              </a:rPr>
              <a:t>MakeSets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(</a:t>
            </a:r>
            <a:r>
              <a:rPr lang="en-US" sz="2400" dirty="0" err="1" smtClean="0">
                <a:latin typeface="Calibri" pitchFamily="34" charset="0"/>
                <a:cs typeface="Calibri" pitchFamily="34" charset="0"/>
              </a:rPr>
              <a:t>finiteSet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)</a:t>
            </a:r>
            <a:endParaRPr lang="ru-RU" sz="2400" dirty="0">
              <a:latin typeface="Calibri" pitchFamily="34" charset="0"/>
              <a:cs typeface="Calibri" pitchFamily="34" charset="0"/>
            </a:endParaRPr>
          </a:p>
          <a:p>
            <a:pPr lvl="2">
              <a:lnSpc>
                <a:spcPct val="80000"/>
              </a:lnSpc>
            </a:pPr>
            <a:r>
              <a:rPr lang="ru-RU" sz="2000" dirty="0">
                <a:latin typeface="Calibri" pitchFamily="34" charset="0"/>
                <a:cs typeface="Calibri" pitchFamily="34" charset="0"/>
              </a:rPr>
              <a:t>Создает </a:t>
            </a:r>
            <a:r>
              <a:rPr lang="ru-RU" sz="2000" dirty="0" smtClean="0">
                <a:latin typeface="Calibri" pitchFamily="34" charset="0"/>
                <a:cs typeface="Calibri" pitchFamily="34" charset="0"/>
              </a:rPr>
              <a:t>систему непересекающихся множеств, состоящую </a:t>
            </a:r>
            <a:r>
              <a:rPr lang="ru-RU" sz="2000" dirty="0">
                <a:latin typeface="Calibri" pitchFamily="34" charset="0"/>
                <a:cs typeface="Calibri" pitchFamily="34" charset="0"/>
              </a:rPr>
              <a:t>из </a:t>
            </a:r>
            <a:r>
              <a:rPr lang="ru-RU" sz="2000" dirty="0" smtClean="0">
                <a:latin typeface="Calibri" pitchFamily="34" charset="0"/>
                <a:cs typeface="Calibri" pitchFamily="34" charset="0"/>
              </a:rPr>
              <a:t>всех одноэлементных </a:t>
            </a:r>
            <a:r>
              <a:rPr lang="ru-RU" sz="2000" dirty="0">
                <a:latin typeface="Calibri" pitchFamily="34" charset="0"/>
                <a:cs typeface="Calibri" pitchFamily="34" charset="0"/>
              </a:rPr>
              <a:t>подмножеств </a:t>
            </a:r>
            <a:r>
              <a:rPr lang="en-US" sz="2000" dirty="0" err="1">
                <a:latin typeface="Calibri" pitchFamily="34" charset="0"/>
                <a:cs typeface="Calibri" pitchFamily="34" charset="0"/>
              </a:rPr>
              <a:t>finiteSet</a:t>
            </a:r>
            <a:endParaRPr lang="ru-RU" sz="2000" dirty="0">
              <a:latin typeface="Calibri" pitchFamily="34" charset="0"/>
              <a:cs typeface="Calibri" pitchFamily="34" charset="0"/>
            </a:endParaRPr>
          </a:p>
          <a:p>
            <a:pPr lvl="1">
              <a:lnSpc>
                <a:spcPct val="80000"/>
              </a:lnSpc>
            </a:pPr>
            <a:r>
              <a:rPr lang="en-US" sz="2400" dirty="0" err="1" smtClean="0">
                <a:latin typeface="Calibri" pitchFamily="34" charset="0"/>
                <a:cs typeface="Calibri" pitchFamily="34" charset="0"/>
              </a:rPr>
              <a:t>setForElement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 = </a:t>
            </a:r>
            <a:r>
              <a:rPr lang="ru-RU" sz="2400" dirty="0" err="1" smtClean="0">
                <a:latin typeface="Calibri" pitchFamily="34" charset="0"/>
                <a:cs typeface="Calibri" pitchFamily="34" charset="0"/>
              </a:rPr>
              <a:t>FindSet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(</a:t>
            </a:r>
            <a:r>
              <a:rPr lang="en-US" sz="2400" dirty="0" err="1" smtClean="0">
                <a:latin typeface="Calibri" pitchFamily="34" charset="0"/>
                <a:cs typeface="Calibri" pitchFamily="34" charset="0"/>
              </a:rPr>
              <a:t>disjointSets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, element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)</a:t>
            </a:r>
            <a:endParaRPr lang="ru-RU" sz="2400" dirty="0">
              <a:latin typeface="Calibri" pitchFamily="34" charset="0"/>
              <a:cs typeface="Calibri" pitchFamily="34" charset="0"/>
            </a:endParaRPr>
          </a:p>
          <a:p>
            <a:pPr lvl="2">
              <a:lnSpc>
                <a:spcPct val="80000"/>
              </a:lnSpc>
            </a:pPr>
            <a:r>
              <a:rPr lang="ru-RU" sz="2000" dirty="0">
                <a:latin typeface="Calibri" pitchFamily="34" charset="0"/>
                <a:cs typeface="Calibri" pitchFamily="34" charset="0"/>
              </a:rPr>
              <a:t>Возвращает множество из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disjointSets</a:t>
            </a:r>
            <a:r>
              <a:rPr lang="ru-RU" sz="2000" dirty="0" smtClean="0">
                <a:latin typeface="Calibri" pitchFamily="34" charset="0"/>
                <a:cs typeface="Calibri" pitchFamily="34" charset="0"/>
              </a:rPr>
              <a:t>, которое содержит 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element</a:t>
            </a:r>
            <a:endParaRPr lang="ru-RU" sz="2000" dirty="0">
              <a:latin typeface="Calibri" pitchFamily="34" charset="0"/>
              <a:cs typeface="Calibri" pitchFamily="34" charset="0"/>
            </a:endParaRPr>
          </a:p>
          <a:p>
            <a:pPr lvl="1">
              <a:lnSpc>
                <a:spcPct val="80000"/>
              </a:lnSpc>
            </a:pPr>
            <a:r>
              <a:rPr lang="en-US" sz="24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MergeSets</a:t>
            </a:r>
            <a:r>
              <a:rPr lang="ru-RU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(</a:t>
            </a:r>
            <a:r>
              <a:rPr lang="en-US" sz="24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disjointSets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 </a:t>
            </a:r>
            <a:r>
              <a:rPr lang="en-US" sz="24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setForX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 </a:t>
            </a:r>
            <a:r>
              <a:rPr lang="en-US" sz="24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setFor</a:t>
            </a:r>
            <a:r>
              <a:rPr lang="ru-RU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Y)</a:t>
            </a:r>
            <a:endParaRPr lang="ru-RU" sz="24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lvl="2">
              <a:lnSpc>
                <a:spcPct val="80000"/>
              </a:lnSpc>
            </a:pPr>
            <a:r>
              <a:rPr lang="ru-RU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Преобразует </a:t>
            </a:r>
            <a:r>
              <a:rPr lang="en-US" sz="20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disjointSets</a:t>
            </a:r>
            <a:r>
              <a:rPr lang="ru-RU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</a:t>
            </a:r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объединяя</a:t>
            </a:r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множества </a:t>
            </a:r>
            <a:r>
              <a:rPr lang="en-US" sz="20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setForX</a:t>
            </a:r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и</a:t>
            </a:r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setFor</a:t>
            </a:r>
            <a:r>
              <a:rPr lang="ru-RU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Y</a:t>
            </a:r>
            <a:endParaRPr lang="ru-RU" sz="20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3247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АТД СНМ</a:t>
            </a:r>
            <a:r>
              <a:rPr lang="ru-RU" dirty="0" smtClean="0"/>
              <a:t>: система не пересекающихся множеств</a:t>
            </a:r>
            <a:endParaRPr lang="ru-RU" dirty="0"/>
          </a:p>
        </p:txBody>
      </p:sp>
      <p:sp>
        <p:nvSpPr>
          <p:cNvPr id="90115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sz="2800" dirty="0">
                <a:latin typeface="Calibri" pitchFamily="34" charset="0"/>
                <a:cs typeface="Calibri" pitchFamily="34" charset="0"/>
              </a:rPr>
              <a:t>Разбиение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фиксированного конечного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множества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на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попарно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не пересекающиеся подмножества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Disjoint sets union</a:t>
            </a:r>
            <a:endParaRPr lang="ru-RU" sz="2400" dirty="0" smtClean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80000"/>
              </a:lnSpc>
            </a:pPr>
            <a:endParaRPr lang="ru-RU" sz="2800" dirty="0" smtClean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80000"/>
              </a:lnSpc>
            </a:pPr>
            <a:r>
              <a:rPr lang="ru-RU" sz="2800" dirty="0" smtClean="0">
                <a:latin typeface="Calibri" pitchFamily="34" charset="0"/>
                <a:cs typeface="Calibri" pitchFamily="34" charset="0"/>
              </a:rPr>
              <a:t>Операции</a:t>
            </a:r>
            <a:endParaRPr lang="en-US" sz="2800" dirty="0">
              <a:latin typeface="Calibri" pitchFamily="34" charset="0"/>
              <a:cs typeface="Calibri" pitchFamily="34" charset="0"/>
            </a:endParaRPr>
          </a:p>
          <a:p>
            <a:pPr lvl="1">
              <a:lnSpc>
                <a:spcPct val="80000"/>
              </a:lnSpc>
            </a:pPr>
            <a:r>
              <a:rPr lang="en-US" sz="2400" dirty="0" err="1">
                <a:latin typeface="Calibri" pitchFamily="34" charset="0"/>
                <a:cs typeface="Calibri" pitchFamily="34" charset="0"/>
              </a:rPr>
              <a:t>disjointSets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= </a:t>
            </a:r>
            <a:r>
              <a:rPr lang="en-US" sz="2400" dirty="0" err="1" smtClean="0">
                <a:latin typeface="Calibri" pitchFamily="34" charset="0"/>
                <a:cs typeface="Calibri" pitchFamily="34" charset="0"/>
              </a:rPr>
              <a:t>MakeSets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(</a:t>
            </a:r>
            <a:r>
              <a:rPr lang="en-US" sz="2400" dirty="0" err="1" smtClean="0">
                <a:latin typeface="Calibri" pitchFamily="34" charset="0"/>
                <a:cs typeface="Calibri" pitchFamily="34" charset="0"/>
              </a:rPr>
              <a:t>finiteSet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)</a:t>
            </a:r>
            <a:endParaRPr lang="ru-RU" sz="2400" dirty="0">
              <a:latin typeface="Calibri" pitchFamily="34" charset="0"/>
              <a:cs typeface="Calibri" pitchFamily="34" charset="0"/>
            </a:endParaRPr>
          </a:p>
          <a:p>
            <a:pPr lvl="2">
              <a:lnSpc>
                <a:spcPct val="80000"/>
              </a:lnSpc>
            </a:pPr>
            <a:r>
              <a:rPr lang="ru-RU" sz="2000" dirty="0">
                <a:latin typeface="Calibri" pitchFamily="34" charset="0"/>
                <a:cs typeface="Calibri" pitchFamily="34" charset="0"/>
              </a:rPr>
              <a:t>Создает </a:t>
            </a:r>
            <a:r>
              <a:rPr lang="ru-RU" sz="2000" dirty="0" smtClean="0">
                <a:latin typeface="Calibri" pitchFamily="34" charset="0"/>
                <a:cs typeface="Calibri" pitchFamily="34" charset="0"/>
              </a:rPr>
              <a:t>систему непересекающихся множеств, состоящую </a:t>
            </a:r>
            <a:r>
              <a:rPr lang="ru-RU" sz="2000" dirty="0">
                <a:latin typeface="Calibri" pitchFamily="34" charset="0"/>
                <a:cs typeface="Calibri" pitchFamily="34" charset="0"/>
              </a:rPr>
              <a:t>из </a:t>
            </a:r>
            <a:r>
              <a:rPr lang="ru-RU" sz="2000" dirty="0" smtClean="0">
                <a:latin typeface="Calibri" pitchFamily="34" charset="0"/>
                <a:cs typeface="Calibri" pitchFamily="34" charset="0"/>
              </a:rPr>
              <a:t>всех одноэлементных </a:t>
            </a:r>
            <a:r>
              <a:rPr lang="ru-RU" sz="2000" dirty="0">
                <a:latin typeface="Calibri" pitchFamily="34" charset="0"/>
                <a:cs typeface="Calibri" pitchFamily="34" charset="0"/>
              </a:rPr>
              <a:t>подмножеств </a:t>
            </a:r>
            <a:r>
              <a:rPr lang="en-US" sz="2000" dirty="0" err="1">
                <a:latin typeface="Calibri" pitchFamily="34" charset="0"/>
                <a:cs typeface="Calibri" pitchFamily="34" charset="0"/>
              </a:rPr>
              <a:t>finiteSet</a:t>
            </a:r>
            <a:endParaRPr lang="ru-RU" sz="2000" dirty="0">
              <a:latin typeface="Calibri" pitchFamily="34" charset="0"/>
              <a:cs typeface="Calibri" pitchFamily="34" charset="0"/>
            </a:endParaRPr>
          </a:p>
          <a:p>
            <a:pPr lvl="1">
              <a:lnSpc>
                <a:spcPct val="80000"/>
              </a:lnSpc>
            </a:pPr>
            <a:r>
              <a:rPr lang="en-US" sz="2400" dirty="0" err="1" smtClean="0">
                <a:latin typeface="Calibri" pitchFamily="34" charset="0"/>
                <a:cs typeface="Calibri" pitchFamily="34" charset="0"/>
              </a:rPr>
              <a:t>setForElement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 = </a:t>
            </a:r>
            <a:r>
              <a:rPr lang="ru-RU" sz="2400" dirty="0" err="1" smtClean="0">
                <a:latin typeface="Calibri" pitchFamily="34" charset="0"/>
                <a:cs typeface="Calibri" pitchFamily="34" charset="0"/>
              </a:rPr>
              <a:t>FindSet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(</a:t>
            </a:r>
            <a:r>
              <a:rPr lang="en-US" sz="2400" dirty="0" err="1" smtClean="0">
                <a:latin typeface="Calibri" pitchFamily="34" charset="0"/>
                <a:cs typeface="Calibri" pitchFamily="34" charset="0"/>
              </a:rPr>
              <a:t>disjointSets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, element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)</a:t>
            </a:r>
            <a:endParaRPr lang="ru-RU" sz="2400" dirty="0">
              <a:latin typeface="Calibri" pitchFamily="34" charset="0"/>
              <a:cs typeface="Calibri" pitchFamily="34" charset="0"/>
            </a:endParaRPr>
          </a:p>
          <a:p>
            <a:pPr lvl="2">
              <a:lnSpc>
                <a:spcPct val="80000"/>
              </a:lnSpc>
            </a:pPr>
            <a:r>
              <a:rPr lang="ru-RU" sz="2000" dirty="0">
                <a:latin typeface="Calibri" pitchFamily="34" charset="0"/>
                <a:cs typeface="Calibri" pitchFamily="34" charset="0"/>
              </a:rPr>
              <a:t>Возвращает множество из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disjointSets</a:t>
            </a:r>
            <a:r>
              <a:rPr lang="ru-RU" sz="2000" dirty="0" smtClean="0">
                <a:latin typeface="Calibri" pitchFamily="34" charset="0"/>
                <a:cs typeface="Calibri" pitchFamily="34" charset="0"/>
              </a:rPr>
              <a:t>, которое содержит 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element</a:t>
            </a:r>
            <a:endParaRPr lang="ru-RU" sz="2000" dirty="0">
              <a:latin typeface="Calibri" pitchFamily="34" charset="0"/>
              <a:cs typeface="Calibri" pitchFamily="34" charset="0"/>
            </a:endParaRPr>
          </a:p>
          <a:p>
            <a:pPr lvl="1">
              <a:lnSpc>
                <a:spcPct val="80000"/>
              </a:lnSpc>
            </a:pPr>
            <a:r>
              <a:rPr lang="en-US" sz="2400" dirty="0" err="1" smtClean="0">
                <a:latin typeface="Calibri" pitchFamily="34" charset="0"/>
                <a:cs typeface="Calibri" pitchFamily="34" charset="0"/>
              </a:rPr>
              <a:t>MergeSets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(</a:t>
            </a:r>
            <a:r>
              <a:rPr lang="en-US" sz="2400" dirty="0" err="1">
                <a:latin typeface="Calibri" pitchFamily="34" charset="0"/>
                <a:cs typeface="Calibri" pitchFamily="34" charset="0"/>
              </a:rPr>
              <a:t>disjointSets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, </a:t>
            </a:r>
            <a:r>
              <a:rPr lang="en-US" sz="2400" dirty="0" err="1" smtClean="0">
                <a:latin typeface="Calibri" pitchFamily="34" charset="0"/>
                <a:cs typeface="Calibri" pitchFamily="34" charset="0"/>
              </a:rPr>
              <a:t>setForX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, </a:t>
            </a:r>
            <a:r>
              <a:rPr lang="en-US" sz="2400" dirty="0" err="1" smtClean="0">
                <a:latin typeface="Calibri" pitchFamily="34" charset="0"/>
                <a:cs typeface="Calibri" pitchFamily="34" charset="0"/>
              </a:rPr>
              <a:t>setFor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Y)</a:t>
            </a:r>
            <a:endParaRPr lang="ru-RU" sz="2400" dirty="0">
              <a:latin typeface="Calibri" pitchFamily="34" charset="0"/>
              <a:cs typeface="Calibri" pitchFamily="34" charset="0"/>
            </a:endParaRPr>
          </a:p>
          <a:p>
            <a:pPr lvl="2">
              <a:lnSpc>
                <a:spcPct val="80000"/>
              </a:lnSpc>
            </a:pPr>
            <a:r>
              <a:rPr lang="ru-RU" sz="2000" dirty="0" smtClean="0">
                <a:latin typeface="Calibri" pitchFamily="34" charset="0"/>
                <a:cs typeface="Calibri" pitchFamily="34" charset="0"/>
              </a:rPr>
              <a:t>Преобразует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disjointSets</a:t>
            </a:r>
            <a:r>
              <a:rPr lang="ru-RU" sz="2000" dirty="0" smtClean="0">
                <a:latin typeface="Calibri" pitchFamily="34" charset="0"/>
                <a:cs typeface="Calibri" pitchFamily="34" charset="0"/>
              </a:rPr>
              <a:t>,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sz="2000" dirty="0" smtClean="0">
                <a:latin typeface="Calibri" pitchFamily="34" charset="0"/>
                <a:cs typeface="Calibri" pitchFamily="34" charset="0"/>
              </a:rPr>
              <a:t>объединяя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sz="2000" dirty="0" smtClean="0">
                <a:latin typeface="Calibri" pitchFamily="34" charset="0"/>
                <a:cs typeface="Calibri" pitchFamily="34" charset="0"/>
              </a:rPr>
              <a:t>множества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setForX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sz="2000" dirty="0" smtClean="0">
                <a:latin typeface="Calibri" pitchFamily="34" charset="0"/>
                <a:cs typeface="Calibri" pitchFamily="34" charset="0"/>
              </a:rPr>
              <a:t>и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setFor</a:t>
            </a:r>
            <a:r>
              <a:rPr lang="ru-RU" sz="2000" dirty="0" smtClean="0">
                <a:latin typeface="Calibri" pitchFamily="34" charset="0"/>
                <a:cs typeface="Calibri" pitchFamily="34" charset="0"/>
              </a:rPr>
              <a:t>Y</a:t>
            </a:r>
            <a:endParaRPr lang="ru-RU" sz="20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5147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Calibri" pitchFamily="34" charset="0"/>
                <a:cs typeface="Calibri" pitchFamily="34" charset="0"/>
              </a:rPr>
              <a:t>Реализация СНМ 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на основе списка и массива</a:t>
            </a:r>
            <a:endParaRPr lang="ru-RU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Список списков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все </a:t>
            </a:r>
            <a:r>
              <a:rPr lang="ru-RU" dirty="0" err="1" smtClean="0">
                <a:solidFill>
                  <a:schemeClr val="bg1"/>
                </a:solidFill>
              </a:rPr>
              <a:t>FindSet</a:t>
            </a:r>
            <a:r>
              <a:rPr lang="ru-RU" dirty="0" smtClean="0">
                <a:solidFill>
                  <a:schemeClr val="bg1"/>
                </a:solidFill>
              </a:rPr>
              <a:t> – O</a:t>
            </a:r>
            <a:r>
              <a:rPr lang="en-US" dirty="0" smtClean="0">
                <a:solidFill>
                  <a:schemeClr val="bg1"/>
                </a:solidFill>
              </a:rPr>
              <a:t>(# </a:t>
            </a:r>
            <a:r>
              <a:rPr lang="ru-RU" dirty="0" smtClean="0">
                <a:solidFill>
                  <a:schemeClr val="bg1"/>
                </a:solidFill>
              </a:rPr>
              <a:t>элементов </a:t>
            </a:r>
            <a:r>
              <a:rPr lang="en-US" dirty="0" smtClean="0">
                <a:solidFill>
                  <a:schemeClr val="bg1"/>
                </a:solidFill>
              </a:rPr>
              <a:t>^ 2</a:t>
            </a:r>
            <a:r>
              <a:rPr lang="ru-RU" dirty="0" smtClean="0">
                <a:solidFill>
                  <a:schemeClr val="bg1"/>
                </a:solidFill>
              </a:rPr>
              <a:t>)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все </a:t>
            </a:r>
            <a:r>
              <a:rPr lang="en-US" dirty="0" err="1" smtClean="0">
                <a:solidFill>
                  <a:schemeClr val="bg1"/>
                </a:solidFill>
              </a:rPr>
              <a:t>MergeSets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–</a:t>
            </a:r>
            <a:r>
              <a:rPr lang="ru-RU" dirty="0" smtClean="0">
                <a:solidFill>
                  <a:schemeClr val="bg1"/>
                </a:solidFill>
              </a:rPr>
              <a:t> O(</a:t>
            </a:r>
            <a:r>
              <a:rPr lang="en-US" dirty="0">
                <a:solidFill>
                  <a:schemeClr val="bg1"/>
                </a:solidFill>
              </a:rPr>
              <a:t># </a:t>
            </a:r>
            <a:r>
              <a:rPr lang="ru-RU" dirty="0">
                <a:solidFill>
                  <a:schemeClr val="bg1"/>
                </a:solidFill>
              </a:rPr>
              <a:t>элементов</a:t>
            </a:r>
            <a:r>
              <a:rPr lang="ru-RU" dirty="0" smtClean="0">
                <a:solidFill>
                  <a:schemeClr val="bg1"/>
                </a:solidFill>
              </a:rPr>
              <a:t>)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Раскрашивание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для каждого элемента храним его «цвет»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все </a:t>
            </a:r>
            <a:r>
              <a:rPr lang="ru-RU" dirty="0" err="1" smtClean="0">
                <a:solidFill>
                  <a:schemeClr val="bg1"/>
                </a:solidFill>
              </a:rPr>
              <a:t>FindSet</a:t>
            </a:r>
            <a:r>
              <a:rPr lang="ru-RU" dirty="0" smtClean="0">
                <a:solidFill>
                  <a:schemeClr val="bg1"/>
                </a:solidFill>
              </a:rPr>
              <a:t> – O(</a:t>
            </a:r>
            <a:r>
              <a:rPr lang="en-US" dirty="0">
                <a:solidFill>
                  <a:schemeClr val="bg1"/>
                </a:solidFill>
              </a:rPr>
              <a:t># </a:t>
            </a:r>
            <a:r>
              <a:rPr lang="ru-RU" dirty="0">
                <a:solidFill>
                  <a:schemeClr val="bg1"/>
                </a:solidFill>
              </a:rPr>
              <a:t>элементов</a:t>
            </a:r>
            <a:r>
              <a:rPr lang="ru-RU" dirty="0" smtClean="0">
                <a:solidFill>
                  <a:schemeClr val="bg1"/>
                </a:solidFill>
              </a:rPr>
              <a:t>)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все </a:t>
            </a:r>
            <a:r>
              <a:rPr lang="en-US" dirty="0" err="1" smtClean="0">
                <a:solidFill>
                  <a:schemeClr val="bg1"/>
                </a:solidFill>
              </a:rPr>
              <a:t>MergeSets</a:t>
            </a:r>
            <a:r>
              <a:rPr lang="ru-RU" dirty="0" smtClean="0">
                <a:solidFill>
                  <a:schemeClr val="bg1"/>
                </a:solidFill>
              </a:rPr>
              <a:t> – O(</a:t>
            </a:r>
            <a:r>
              <a:rPr lang="en-US" dirty="0">
                <a:solidFill>
                  <a:schemeClr val="bg1"/>
                </a:solidFill>
              </a:rPr>
              <a:t># </a:t>
            </a:r>
            <a:r>
              <a:rPr lang="ru-RU" dirty="0">
                <a:solidFill>
                  <a:schemeClr val="bg1"/>
                </a:solidFill>
              </a:rPr>
              <a:t>элементов </a:t>
            </a:r>
            <a:r>
              <a:rPr lang="en-US" dirty="0">
                <a:solidFill>
                  <a:schemeClr val="bg1"/>
                </a:solidFill>
              </a:rPr>
              <a:t>^ 2</a:t>
            </a:r>
            <a:r>
              <a:rPr lang="ru-RU" dirty="0" smtClean="0">
                <a:solidFill>
                  <a:schemeClr val="bg1"/>
                </a:solidFill>
              </a:rPr>
              <a:t>)</a:t>
            </a: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11" name="Объект 10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Бережное раскрашивание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перекрашиваем элементы из </a:t>
            </a:r>
            <a:r>
              <a:rPr lang="ru-RU" dirty="0" smtClean="0">
                <a:solidFill>
                  <a:schemeClr val="bg1"/>
                </a:solidFill>
              </a:rPr>
              <a:t>меньшего множества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N = </a:t>
            </a:r>
            <a:r>
              <a:rPr lang="en-US" dirty="0">
                <a:solidFill>
                  <a:schemeClr val="bg1"/>
                </a:solidFill>
              </a:rPr>
              <a:t># </a:t>
            </a:r>
            <a:r>
              <a:rPr lang="ru-RU" dirty="0">
                <a:solidFill>
                  <a:schemeClr val="bg1"/>
                </a:solidFill>
              </a:rPr>
              <a:t>элементов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все </a:t>
            </a:r>
            <a:r>
              <a:rPr lang="ru-RU" dirty="0" err="1">
                <a:solidFill>
                  <a:schemeClr val="bg1"/>
                </a:solidFill>
              </a:rPr>
              <a:t>FindSet</a:t>
            </a:r>
            <a:r>
              <a:rPr lang="ru-RU" dirty="0">
                <a:solidFill>
                  <a:schemeClr val="bg1"/>
                </a:solidFill>
              </a:rPr>
              <a:t> –</a:t>
            </a:r>
            <a:r>
              <a:rPr lang="ru-RU" dirty="0" smtClean="0">
                <a:solidFill>
                  <a:schemeClr val="bg1"/>
                </a:solidFill>
              </a:rPr>
              <a:t> O(</a:t>
            </a:r>
            <a:r>
              <a:rPr lang="en-US" dirty="0" smtClean="0">
                <a:solidFill>
                  <a:schemeClr val="bg1"/>
                </a:solidFill>
              </a:rPr>
              <a:t>N</a:t>
            </a:r>
            <a:r>
              <a:rPr lang="ru-RU" dirty="0" smtClean="0">
                <a:solidFill>
                  <a:schemeClr val="bg1"/>
                </a:solidFill>
              </a:rPr>
              <a:t>)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все </a:t>
            </a:r>
            <a:r>
              <a:rPr lang="en-US" dirty="0" err="1">
                <a:solidFill>
                  <a:schemeClr val="bg1"/>
                </a:solidFill>
              </a:rPr>
              <a:t>MergeSets</a:t>
            </a:r>
            <a:r>
              <a:rPr lang="ru-RU" dirty="0">
                <a:solidFill>
                  <a:schemeClr val="bg1"/>
                </a:solidFill>
              </a:rPr>
              <a:t> –</a:t>
            </a:r>
            <a:r>
              <a:rPr lang="ru-RU" dirty="0" smtClean="0">
                <a:solidFill>
                  <a:schemeClr val="bg1"/>
                </a:solidFill>
              </a:rPr>
              <a:t> O(</a:t>
            </a:r>
            <a:r>
              <a:rPr lang="en-US" dirty="0" smtClean="0">
                <a:solidFill>
                  <a:schemeClr val="bg1"/>
                </a:solidFill>
              </a:rPr>
              <a:t>N </a:t>
            </a:r>
            <a:r>
              <a:rPr lang="ru-RU" dirty="0" smtClean="0">
                <a:solidFill>
                  <a:schemeClr val="bg1"/>
                </a:solidFill>
              </a:rPr>
              <a:t>* </a:t>
            </a:r>
            <a:r>
              <a:rPr lang="ru-RU" dirty="0" err="1">
                <a:solidFill>
                  <a:schemeClr val="bg1"/>
                </a:solidFill>
              </a:rPr>
              <a:t>log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N</a:t>
            </a:r>
            <a:r>
              <a:rPr lang="ru-RU" dirty="0" smtClean="0">
                <a:solidFill>
                  <a:schemeClr val="bg1"/>
                </a:solidFill>
              </a:rPr>
              <a:t>)</a:t>
            </a:r>
            <a:endParaRPr lang="ru-RU" dirty="0">
              <a:solidFill>
                <a:schemeClr val="bg1"/>
              </a:solidFill>
            </a:endParaRPr>
          </a:p>
          <a:p>
            <a:pPr lvl="2"/>
            <a:r>
              <a:rPr lang="ru-RU" dirty="0">
                <a:solidFill>
                  <a:schemeClr val="bg1"/>
                </a:solidFill>
              </a:rPr>
              <a:t>Пусть элемент </a:t>
            </a:r>
            <a:r>
              <a:rPr lang="en-US" dirty="0">
                <a:solidFill>
                  <a:schemeClr val="bg1"/>
                </a:solidFill>
              </a:rPr>
              <a:t>x</a:t>
            </a:r>
            <a:r>
              <a:rPr lang="ru-RU" dirty="0">
                <a:solidFill>
                  <a:schemeClr val="bg1"/>
                </a:solidFill>
              </a:rPr>
              <a:t> побывал в множествах </a:t>
            </a:r>
            <a:r>
              <a:rPr lang="en-US" dirty="0">
                <a:solidFill>
                  <a:schemeClr val="bg1"/>
                </a:solidFill>
              </a:rPr>
              <a:t>s</a:t>
            </a:r>
            <a:r>
              <a:rPr lang="en-US" baseline="-25000" dirty="0">
                <a:solidFill>
                  <a:schemeClr val="bg1"/>
                </a:solidFill>
              </a:rPr>
              <a:t>1</a:t>
            </a:r>
            <a:r>
              <a:rPr lang="ru-RU" dirty="0">
                <a:solidFill>
                  <a:schemeClr val="bg1"/>
                </a:solidFill>
              </a:rPr>
              <a:t> = </a:t>
            </a:r>
            <a:r>
              <a:rPr lang="en-US" dirty="0">
                <a:solidFill>
                  <a:schemeClr val="bg1"/>
                </a:solidFill>
              </a:rPr>
              <a:t>{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x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}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</a:t>
            </a:r>
            <a:r>
              <a:rPr lang="en-US" dirty="0" smtClean="0">
                <a:solidFill>
                  <a:schemeClr val="bg1"/>
                </a:solidFill>
              </a:rPr>
              <a:t> s</a:t>
            </a:r>
            <a:r>
              <a:rPr lang="en-US" baseline="-25000" dirty="0" smtClean="0">
                <a:solidFill>
                  <a:schemeClr val="bg1"/>
                </a:solidFill>
              </a:rPr>
              <a:t>2</a:t>
            </a:r>
            <a:r>
              <a:rPr lang="ru-RU" baseline="-25000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</a:t>
            </a:r>
            <a:r>
              <a:rPr lang="en-US" dirty="0" smtClean="0">
                <a:solidFill>
                  <a:schemeClr val="bg1"/>
                </a:solidFill>
              </a:rPr>
              <a:t> …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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</a:t>
            </a:r>
            <a:r>
              <a:rPr lang="en-US" baseline="-25000" dirty="0" err="1" smtClean="0">
                <a:solidFill>
                  <a:schemeClr val="bg1"/>
                </a:solidFill>
              </a:rPr>
              <a:t>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= {</a:t>
            </a:r>
            <a:r>
              <a:rPr lang="ru-RU" dirty="0">
                <a:solidFill>
                  <a:schemeClr val="bg1"/>
                </a:solidFill>
              </a:rPr>
              <a:t> все элементы </a:t>
            </a:r>
            <a:r>
              <a:rPr lang="en-US" dirty="0">
                <a:solidFill>
                  <a:schemeClr val="bg1"/>
                </a:solidFill>
              </a:rPr>
              <a:t>}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Поскольку перекрашиваем меньшее </a:t>
            </a:r>
            <a:r>
              <a:rPr lang="ru-RU" dirty="0" smtClean="0">
                <a:solidFill>
                  <a:schemeClr val="bg1"/>
                </a:solidFill>
              </a:rPr>
              <a:t>множество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ru-RU" dirty="0">
                <a:solidFill>
                  <a:schemeClr val="bg1"/>
                </a:solidFill>
              </a:rPr>
              <a:t>2 * мощность </a:t>
            </a:r>
            <a:r>
              <a:rPr lang="en-US" dirty="0" err="1">
                <a:solidFill>
                  <a:schemeClr val="bg1"/>
                </a:solidFill>
              </a:rPr>
              <a:t>s</a:t>
            </a:r>
            <a:r>
              <a:rPr lang="en-US" baseline="-25000" dirty="0" err="1">
                <a:solidFill>
                  <a:schemeClr val="bg1"/>
                </a:solidFill>
              </a:rPr>
              <a:t>i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  <a:latin typeface="Consolas" panose="020B0609020204030204" pitchFamily="49" charset="0"/>
              </a:rPr>
              <a:t>≤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мощность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s</a:t>
            </a:r>
            <a:r>
              <a:rPr lang="en-US" baseline="-25000" dirty="0" smtClean="0">
                <a:solidFill>
                  <a:schemeClr val="bg1"/>
                </a:solidFill>
              </a:rPr>
              <a:t>i+1</a:t>
            </a:r>
            <a:endParaRPr lang="ru-RU" dirty="0">
              <a:solidFill>
                <a:schemeClr val="bg1"/>
              </a:solidFill>
            </a:endParaRPr>
          </a:p>
          <a:p>
            <a:pPr lvl="2"/>
            <a:r>
              <a:rPr lang="ru-RU" dirty="0">
                <a:solidFill>
                  <a:schemeClr val="bg1"/>
                </a:solidFill>
              </a:rPr>
              <a:t>Цвет </a:t>
            </a:r>
            <a:r>
              <a:rPr lang="en-US" dirty="0">
                <a:solidFill>
                  <a:schemeClr val="bg1"/>
                </a:solidFill>
              </a:rPr>
              <a:t>x </a:t>
            </a:r>
            <a:r>
              <a:rPr lang="ru-RU" dirty="0">
                <a:solidFill>
                  <a:schemeClr val="bg1"/>
                </a:solidFill>
              </a:rPr>
              <a:t>изменится </a:t>
            </a:r>
            <a:r>
              <a:rPr lang="en-US" dirty="0" smtClean="0">
                <a:solidFill>
                  <a:schemeClr val="bg1"/>
                </a:solidFill>
              </a:rPr>
              <a:t>n </a:t>
            </a:r>
            <a:r>
              <a:rPr lang="en-US" dirty="0">
                <a:solidFill>
                  <a:schemeClr val="bg1"/>
                </a:solidFill>
              </a:rPr>
              <a:t>&lt;= log(N) </a:t>
            </a:r>
            <a:r>
              <a:rPr lang="ru-RU" dirty="0" smtClean="0">
                <a:solidFill>
                  <a:schemeClr val="bg1"/>
                </a:solidFill>
              </a:rPr>
              <a:t>раз</a:t>
            </a:r>
            <a:endParaRPr lang="ru-RU" dirty="0">
              <a:solidFill>
                <a:schemeClr val="bg1"/>
              </a:solidFill>
            </a:endParaRPr>
          </a:p>
          <a:p>
            <a:pPr lvl="2"/>
            <a:r>
              <a:rPr lang="ru-RU" dirty="0">
                <a:solidFill>
                  <a:schemeClr val="bg1"/>
                </a:solidFill>
              </a:rPr>
              <a:t>На все элементы потратим </a:t>
            </a:r>
            <a:r>
              <a:rPr lang="ru-RU" dirty="0" smtClean="0">
                <a:solidFill>
                  <a:schemeClr val="bg1"/>
                </a:solidFill>
              </a:rPr>
              <a:t>O(</a:t>
            </a:r>
            <a:r>
              <a:rPr lang="en-US" dirty="0" smtClean="0">
                <a:solidFill>
                  <a:schemeClr val="bg1"/>
                </a:solidFill>
              </a:rPr>
              <a:t>N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* </a:t>
            </a:r>
            <a:r>
              <a:rPr lang="ru-RU" dirty="0" err="1">
                <a:solidFill>
                  <a:schemeClr val="bg1"/>
                </a:solidFill>
              </a:rPr>
              <a:t>log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N</a:t>
            </a:r>
            <a:r>
              <a:rPr lang="ru-RU" dirty="0" smtClean="0">
                <a:solidFill>
                  <a:schemeClr val="bg1"/>
                </a:solidFill>
              </a:rPr>
              <a:t>)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Calibri" pitchFamily="34" charset="0"/>
                <a:cs typeface="Calibri" pitchFamily="34" charset="0"/>
              </a:rPr>
              <a:t>Реализация СНМ 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на основе списка и массива</a:t>
            </a:r>
            <a:endParaRPr lang="ru-RU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Список списков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все </a:t>
            </a:r>
            <a:r>
              <a:rPr lang="ru-RU" dirty="0" err="1" smtClean="0">
                <a:solidFill>
                  <a:schemeClr val="bg1"/>
                </a:solidFill>
              </a:rPr>
              <a:t>FindSet</a:t>
            </a:r>
            <a:r>
              <a:rPr lang="ru-RU" dirty="0" smtClean="0">
                <a:solidFill>
                  <a:schemeClr val="bg1"/>
                </a:solidFill>
              </a:rPr>
              <a:t> – O</a:t>
            </a:r>
            <a:r>
              <a:rPr lang="en-US" dirty="0" smtClean="0">
                <a:solidFill>
                  <a:schemeClr val="bg1"/>
                </a:solidFill>
              </a:rPr>
              <a:t>(# </a:t>
            </a:r>
            <a:r>
              <a:rPr lang="ru-RU" dirty="0" smtClean="0">
                <a:solidFill>
                  <a:schemeClr val="bg1"/>
                </a:solidFill>
              </a:rPr>
              <a:t>элементов </a:t>
            </a:r>
            <a:r>
              <a:rPr lang="en-US" dirty="0" smtClean="0">
                <a:solidFill>
                  <a:schemeClr val="bg1"/>
                </a:solidFill>
              </a:rPr>
              <a:t>^ 2</a:t>
            </a:r>
            <a:r>
              <a:rPr lang="ru-RU" dirty="0" smtClean="0">
                <a:solidFill>
                  <a:schemeClr val="bg1"/>
                </a:solidFill>
              </a:rPr>
              <a:t>)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все </a:t>
            </a:r>
            <a:r>
              <a:rPr lang="en-US" dirty="0" err="1" smtClean="0">
                <a:solidFill>
                  <a:schemeClr val="bg1"/>
                </a:solidFill>
              </a:rPr>
              <a:t>MergeSets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–</a:t>
            </a:r>
            <a:r>
              <a:rPr lang="ru-RU" dirty="0" smtClean="0">
                <a:solidFill>
                  <a:schemeClr val="bg1"/>
                </a:solidFill>
              </a:rPr>
              <a:t> O(</a:t>
            </a:r>
            <a:r>
              <a:rPr lang="en-US" dirty="0">
                <a:solidFill>
                  <a:schemeClr val="bg1"/>
                </a:solidFill>
              </a:rPr>
              <a:t># </a:t>
            </a:r>
            <a:r>
              <a:rPr lang="ru-RU" dirty="0">
                <a:solidFill>
                  <a:schemeClr val="bg1"/>
                </a:solidFill>
              </a:rPr>
              <a:t>элементов</a:t>
            </a:r>
            <a:r>
              <a:rPr lang="ru-RU" dirty="0" smtClean="0">
                <a:solidFill>
                  <a:schemeClr val="bg1"/>
                </a:solidFill>
              </a:rPr>
              <a:t>)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Раскрашивание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для каждого элемента храним его «цвет»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все </a:t>
            </a:r>
            <a:r>
              <a:rPr lang="ru-RU" dirty="0" err="1" smtClean="0">
                <a:solidFill>
                  <a:schemeClr val="bg1"/>
                </a:solidFill>
              </a:rPr>
              <a:t>FindSet</a:t>
            </a:r>
            <a:r>
              <a:rPr lang="ru-RU" dirty="0" smtClean="0">
                <a:solidFill>
                  <a:schemeClr val="bg1"/>
                </a:solidFill>
              </a:rPr>
              <a:t> – O(</a:t>
            </a:r>
            <a:r>
              <a:rPr lang="en-US" dirty="0">
                <a:solidFill>
                  <a:schemeClr val="bg1"/>
                </a:solidFill>
              </a:rPr>
              <a:t># </a:t>
            </a:r>
            <a:r>
              <a:rPr lang="ru-RU" dirty="0">
                <a:solidFill>
                  <a:schemeClr val="bg1"/>
                </a:solidFill>
              </a:rPr>
              <a:t>элементов</a:t>
            </a:r>
            <a:r>
              <a:rPr lang="ru-RU" dirty="0" smtClean="0">
                <a:solidFill>
                  <a:schemeClr val="bg1"/>
                </a:solidFill>
              </a:rPr>
              <a:t>)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все </a:t>
            </a:r>
            <a:r>
              <a:rPr lang="en-US" dirty="0" err="1" smtClean="0">
                <a:solidFill>
                  <a:schemeClr val="bg1"/>
                </a:solidFill>
              </a:rPr>
              <a:t>MergeSets</a:t>
            </a:r>
            <a:r>
              <a:rPr lang="ru-RU" dirty="0" smtClean="0">
                <a:solidFill>
                  <a:schemeClr val="bg1"/>
                </a:solidFill>
              </a:rPr>
              <a:t> – O(</a:t>
            </a:r>
            <a:r>
              <a:rPr lang="en-US" dirty="0">
                <a:solidFill>
                  <a:schemeClr val="bg1"/>
                </a:solidFill>
              </a:rPr>
              <a:t># </a:t>
            </a:r>
            <a:r>
              <a:rPr lang="ru-RU" dirty="0">
                <a:solidFill>
                  <a:schemeClr val="bg1"/>
                </a:solidFill>
              </a:rPr>
              <a:t>элементов </a:t>
            </a:r>
            <a:r>
              <a:rPr lang="en-US" dirty="0">
                <a:solidFill>
                  <a:schemeClr val="bg1"/>
                </a:solidFill>
              </a:rPr>
              <a:t>^ 2</a:t>
            </a:r>
            <a:r>
              <a:rPr lang="ru-RU" dirty="0" smtClean="0">
                <a:solidFill>
                  <a:schemeClr val="bg1"/>
                </a:solidFill>
              </a:rPr>
              <a:t>)</a:t>
            </a: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11" name="Объект 10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Бережное раскрашивание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перекрашиваем элементы из </a:t>
            </a:r>
            <a:r>
              <a:rPr lang="ru-RU" dirty="0" smtClean="0">
                <a:solidFill>
                  <a:schemeClr val="bg1"/>
                </a:solidFill>
              </a:rPr>
              <a:t>меньшего множества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N = </a:t>
            </a:r>
            <a:r>
              <a:rPr lang="en-US" dirty="0">
                <a:solidFill>
                  <a:schemeClr val="bg1"/>
                </a:solidFill>
              </a:rPr>
              <a:t># </a:t>
            </a:r>
            <a:r>
              <a:rPr lang="ru-RU" dirty="0">
                <a:solidFill>
                  <a:schemeClr val="bg1"/>
                </a:solidFill>
              </a:rPr>
              <a:t>элементов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все </a:t>
            </a:r>
            <a:r>
              <a:rPr lang="ru-RU" dirty="0" err="1">
                <a:solidFill>
                  <a:schemeClr val="bg1"/>
                </a:solidFill>
              </a:rPr>
              <a:t>FindSet</a:t>
            </a:r>
            <a:r>
              <a:rPr lang="ru-RU" dirty="0">
                <a:solidFill>
                  <a:schemeClr val="bg1"/>
                </a:solidFill>
              </a:rPr>
              <a:t> –</a:t>
            </a:r>
            <a:r>
              <a:rPr lang="ru-RU" dirty="0" smtClean="0">
                <a:solidFill>
                  <a:schemeClr val="bg1"/>
                </a:solidFill>
              </a:rPr>
              <a:t> O(</a:t>
            </a:r>
            <a:r>
              <a:rPr lang="en-US" dirty="0" smtClean="0">
                <a:solidFill>
                  <a:schemeClr val="bg1"/>
                </a:solidFill>
              </a:rPr>
              <a:t>N</a:t>
            </a:r>
            <a:r>
              <a:rPr lang="ru-RU" dirty="0" smtClean="0">
                <a:solidFill>
                  <a:schemeClr val="bg1"/>
                </a:solidFill>
              </a:rPr>
              <a:t>)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все </a:t>
            </a:r>
            <a:r>
              <a:rPr lang="en-US" dirty="0" err="1">
                <a:solidFill>
                  <a:schemeClr val="bg1"/>
                </a:solidFill>
              </a:rPr>
              <a:t>MergeSets</a:t>
            </a:r>
            <a:r>
              <a:rPr lang="ru-RU" dirty="0">
                <a:solidFill>
                  <a:schemeClr val="bg1"/>
                </a:solidFill>
              </a:rPr>
              <a:t> –</a:t>
            </a:r>
            <a:r>
              <a:rPr lang="ru-RU" dirty="0" smtClean="0">
                <a:solidFill>
                  <a:schemeClr val="bg1"/>
                </a:solidFill>
              </a:rPr>
              <a:t> O(</a:t>
            </a:r>
            <a:r>
              <a:rPr lang="en-US" dirty="0" smtClean="0">
                <a:solidFill>
                  <a:schemeClr val="bg1"/>
                </a:solidFill>
              </a:rPr>
              <a:t>N </a:t>
            </a:r>
            <a:r>
              <a:rPr lang="ru-RU" dirty="0" smtClean="0">
                <a:solidFill>
                  <a:schemeClr val="bg1"/>
                </a:solidFill>
              </a:rPr>
              <a:t>* </a:t>
            </a:r>
            <a:r>
              <a:rPr lang="ru-RU" dirty="0" err="1">
                <a:solidFill>
                  <a:schemeClr val="bg1"/>
                </a:solidFill>
              </a:rPr>
              <a:t>log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N</a:t>
            </a:r>
            <a:r>
              <a:rPr lang="ru-RU" dirty="0" smtClean="0">
                <a:solidFill>
                  <a:schemeClr val="bg1"/>
                </a:solidFill>
              </a:rPr>
              <a:t>)</a:t>
            </a:r>
            <a:endParaRPr lang="ru-RU" dirty="0">
              <a:solidFill>
                <a:schemeClr val="bg1"/>
              </a:solidFill>
            </a:endParaRPr>
          </a:p>
          <a:p>
            <a:pPr lvl="2"/>
            <a:r>
              <a:rPr lang="ru-RU" dirty="0">
                <a:solidFill>
                  <a:schemeClr val="bg1"/>
                </a:solidFill>
              </a:rPr>
              <a:t>Пусть элемент </a:t>
            </a:r>
            <a:r>
              <a:rPr lang="en-US" dirty="0">
                <a:solidFill>
                  <a:schemeClr val="bg1"/>
                </a:solidFill>
              </a:rPr>
              <a:t>x</a:t>
            </a:r>
            <a:r>
              <a:rPr lang="ru-RU" dirty="0">
                <a:solidFill>
                  <a:schemeClr val="bg1"/>
                </a:solidFill>
              </a:rPr>
              <a:t> побывал в множествах </a:t>
            </a:r>
            <a:r>
              <a:rPr lang="en-US" dirty="0">
                <a:solidFill>
                  <a:schemeClr val="bg1"/>
                </a:solidFill>
              </a:rPr>
              <a:t>s</a:t>
            </a:r>
            <a:r>
              <a:rPr lang="en-US" baseline="-25000" dirty="0">
                <a:solidFill>
                  <a:schemeClr val="bg1"/>
                </a:solidFill>
              </a:rPr>
              <a:t>1</a:t>
            </a:r>
            <a:r>
              <a:rPr lang="ru-RU" dirty="0">
                <a:solidFill>
                  <a:schemeClr val="bg1"/>
                </a:solidFill>
              </a:rPr>
              <a:t> = </a:t>
            </a:r>
            <a:r>
              <a:rPr lang="en-US" dirty="0">
                <a:solidFill>
                  <a:schemeClr val="bg1"/>
                </a:solidFill>
              </a:rPr>
              <a:t>{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x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}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</a:t>
            </a:r>
            <a:r>
              <a:rPr lang="en-US" dirty="0" smtClean="0">
                <a:solidFill>
                  <a:schemeClr val="bg1"/>
                </a:solidFill>
              </a:rPr>
              <a:t> s</a:t>
            </a:r>
            <a:r>
              <a:rPr lang="en-US" baseline="-25000" dirty="0" smtClean="0">
                <a:solidFill>
                  <a:schemeClr val="bg1"/>
                </a:solidFill>
              </a:rPr>
              <a:t>2</a:t>
            </a:r>
            <a:r>
              <a:rPr lang="ru-RU" baseline="-25000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</a:t>
            </a:r>
            <a:r>
              <a:rPr lang="en-US" dirty="0" smtClean="0">
                <a:solidFill>
                  <a:schemeClr val="bg1"/>
                </a:solidFill>
              </a:rPr>
              <a:t> …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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</a:t>
            </a:r>
            <a:r>
              <a:rPr lang="en-US" baseline="-25000" dirty="0" err="1" smtClean="0">
                <a:solidFill>
                  <a:schemeClr val="bg1"/>
                </a:solidFill>
              </a:rPr>
              <a:t>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= {</a:t>
            </a:r>
            <a:r>
              <a:rPr lang="ru-RU" dirty="0">
                <a:solidFill>
                  <a:schemeClr val="bg1"/>
                </a:solidFill>
              </a:rPr>
              <a:t> все элементы </a:t>
            </a:r>
            <a:r>
              <a:rPr lang="en-US" dirty="0">
                <a:solidFill>
                  <a:schemeClr val="bg1"/>
                </a:solidFill>
              </a:rPr>
              <a:t>}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Поскольку перекрашиваем меньшее </a:t>
            </a:r>
            <a:r>
              <a:rPr lang="ru-RU" dirty="0" smtClean="0">
                <a:solidFill>
                  <a:schemeClr val="bg1"/>
                </a:solidFill>
              </a:rPr>
              <a:t>множество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ru-RU" dirty="0">
                <a:solidFill>
                  <a:schemeClr val="bg1"/>
                </a:solidFill>
              </a:rPr>
              <a:t>2 * мощность </a:t>
            </a:r>
            <a:r>
              <a:rPr lang="en-US" dirty="0" err="1">
                <a:solidFill>
                  <a:schemeClr val="bg1"/>
                </a:solidFill>
              </a:rPr>
              <a:t>s</a:t>
            </a:r>
            <a:r>
              <a:rPr lang="en-US" baseline="-25000" dirty="0" err="1">
                <a:solidFill>
                  <a:schemeClr val="bg1"/>
                </a:solidFill>
              </a:rPr>
              <a:t>i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  <a:latin typeface="Consolas" panose="020B0609020204030204" pitchFamily="49" charset="0"/>
              </a:rPr>
              <a:t>≤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мощность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s</a:t>
            </a:r>
            <a:r>
              <a:rPr lang="en-US" baseline="-25000" dirty="0" smtClean="0">
                <a:solidFill>
                  <a:schemeClr val="bg1"/>
                </a:solidFill>
              </a:rPr>
              <a:t>i+1</a:t>
            </a:r>
            <a:endParaRPr lang="ru-RU" dirty="0">
              <a:solidFill>
                <a:schemeClr val="bg1"/>
              </a:solidFill>
            </a:endParaRPr>
          </a:p>
          <a:p>
            <a:pPr lvl="2"/>
            <a:r>
              <a:rPr lang="ru-RU" dirty="0">
                <a:solidFill>
                  <a:schemeClr val="bg1"/>
                </a:solidFill>
              </a:rPr>
              <a:t>Цвет </a:t>
            </a:r>
            <a:r>
              <a:rPr lang="en-US" dirty="0">
                <a:solidFill>
                  <a:schemeClr val="bg1"/>
                </a:solidFill>
              </a:rPr>
              <a:t>x </a:t>
            </a:r>
            <a:r>
              <a:rPr lang="ru-RU" dirty="0">
                <a:solidFill>
                  <a:schemeClr val="bg1"/>
                </a:solidFill>
              </a:rPr>
              <a:t>изменится </a:t>
            </a:r>
            <a:r>
              <a:rPr lang="en-US" dirty="0" smtClean="0">
                <a:solidFill>
                  <a:schemeClr val="bg1"/>
                </a:solidFill>
              </a:rPr>
              <a:t>n </a:t>
            </a:r>
            <a:r>
              <a:rPr lang="en-US" dirty="0">
                <a:solidFill>
                  <a:schemeClr val="bg1"/>
                </a:solidFill>
              </a:rPr>
              <a:t>&lt;= log(N) </a:t>
            </a:r>
            <a:r>
              <a:rPr lang="ru-RU" dirty="0" smtClean="0">
                <a:solidFill>
                  <a:schemeClr val="bg1"/>
                </a:solidFill>
              </a:rPr>
              <a:t>раз</a:t>
            </a:r>
            <a:endParaRPr lang="ru-RU" dirty="0">
              <a:solidFill>
                <a:schemeClr val="bg1"/>
              </a:solidFill>
            </a:endParaRPr>
          </a:p>
          <a:p>
            <a:pPr lvl="2"/>
            <a:r>
              <a:rPr lang="ru-RU" dirty="0">
                <a:solidFill>
                  <a:schemeClr val="bg1"/>
                </a:solidFill>
              </a:rPr>
              <a:t>На все элементы потратим </a:t>
            </a:r>
            <a:r>
              <a:rPr lang="ru-RU" dirty="0" smtClean="0">
                <a:solidFill>
                  <a:schemeClr val="bg1"/>
                </a:solidFill>
              </a:rPr>
              <a:t>O(</a:t>
            </a:r>
            <a:r>
              <a:rPr lang="en-US" dirty="0" smtClean="0">
                <a:solidFill>
                  <a:schemeClr val="bg1"/>
                </a:solidFill>
              </a:rPr>
              <a:t>N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* </a:t>
            </a:r>
            <a:r>
              <a:rPr lang="ru-RU" dirty="0" err="1">
                <a:solidFill>
                  <a:schemeClr val="bg1"/>
                </a:solidFill>
              </a:rPr>
              <a:t>log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N</a:t>
            </a:r>
            <a:r>
              <a:rPr lang="ru-RU" dirty="0" smtClean="0">
                <a:solidFill>
                  <a:schemeClr val="bg1"/>
                </a:solidFill>
              </a:rPr>
              <a:t>)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4239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Calibri" pitchFamily="34" charset="0"/>
                <a:cs typeface="Calibri" pitchFamily="34" charset="0"/>
              </a:rPr>
              <a:t>Реализация СНМ 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на основе списка и массива</a:t>
            </a:r>
            <a:endParaRPr lang="ru-RU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Список списков</a:t>
            </a:r>
          </a:p>
          <a:p>
            <a:pPr lvl="1"/>
            <a:r>
              <a:rPr lang="ru-RU" dirty="0" smtClean="0"/>
              <a:t>все </a:t>
            </a:r>
            <a:r>
              <a:rPr lang="ru-RU" dirty="0" err="1" smtClean="0"/>
              <a:t>FindSet</a:t>
            </a:r>
            <a:r>
              <a:rPr lang="ru-RU" dirty="0" smtClean="0"/>
              <a:t> – O</a:t>
            </a:r>
            <a:r>
              <a:rPr lang="en-US" dirty="0" smtClean="0"/>
              <a:t>(# </a:t>
            </a:r>
            <a:r>
              <a:rPr lang="ru-RU" dirty="0" smtClean="0"/>
              <a:t>элементов </a:t>
            </a:r>
            <a:r>
              <a:rPr lang="en-US" dirty="0" smtClean="0"/>
              <a:t>^ 2</a:t>
            </a:r>
            <a:r>
              <a:rPr lang="ru-RU" dirty="0" smtClean="0"/>
              <a:t>)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все </a:t>
            </a:r>
            <a:r>
              <a:rPr lang="en-US" dirty="0" err="1" smtClean="0">
                <a:solidFill>
                  <a:schemeClr val="bg1"/>
                </a:solidFill>
              </a:rPr>
              <a:t>MergeSets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–</a:t>
            </a:r>
            <a:r>
              <a:rPr lang="ru-RU" dirty="0" smtClean="0">
                <a:solidFill>
                  <a:schemeClr val="bg1"/>
                </a:solidFill>
              </a:rPr>
              <a:t> O(</a:t>
            </a:r>
            <a:r>
              <a:rPr lang="en-US" dirty="0">
                <a:solidFill>
                  <a:schemeClr val="bg1"/>
                </a:solidFill>
              </a:rPr>
              <a:t># </a:t>
            </a:r>
            <a:r>
              <a:rPr lang="ru-RU" dirty="0">
                <a:solidFill>
                  <a:schemeClr val="bg1"/>
                </a:solidFill>
              </a:rPr>
              <a:t>элементов</a:t>
            </a:r>
            <a:r>
              <a:rPr lang="ru-RU" dirty="0" smtClean="0">
                <a:solidFill>
                  <a:schemeClr val="bg1"/>
                </a:solidFill>
              </a:rPr>
              <a:t>)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Раскрашивание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для каждого элемента храним его «цвет»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все </a:t>
            </a:r>
            <a:r>
              <a:rPr lang="ru-RU" dirty="0" err="1" smtClean="0">
                <a:solidFill>
                  <a:schemeClr val="bg1"/>
                </a:solidFill>
              </a:rPr>
              <a:t>FindSet</a:t>
            </a:r>
            <a:r>
              <a:rPr lang="ru-RU" dirty="0" smtClean="0">
                <a:solidFill>
                  <a:schemeClr val="bg1"/>
                </a:solidFill>
              </a:rPr>
              <a:t> – O(</a:t>
            </a:r>
            <a:r>
              <a:rPr lang="en-US" dirty="0">
                <a:solidFill>
                  <a:schemeClr val="bg1"/>
                </a:solidFill>
              </a:rPr>
              <a:t># </a:t>
            </a:r>
            <a:r>
              <a:rPr lang="ru-RU" dirty="0">
                <a:solidFill>
                  <a:schemeClr val="bg1"/>
                </a:solidFill>
              </a:rPr>
              <a:t>элементов</a:t>
            </a:r>
            <a:r>
              <a:rPr lang="ru-RU" dirty="0" smtClean="0">
                <a:solidFill>
                  <a:schemeClr val="bg1"/>
                </a:solidFill>
              </a:rPr>
              <a:t>)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все </a:t>
            </a:r>
            <a:r>
              <a:rPr lang="en-US" dirty="0" err="1" smtClean="0">
                <a:solidFill>
                  <a:schemeClr val="bg1"/>
                </a:solidFill>
              </a:rPr>
              <a:t>MergeSets</a:t>
            </a:r>
            <a:r>
              <a:rPr lang="ru-RU" dirty="0" smtClean="0">
                <a:solidFill>
                  <a:schemeClr val="bg1"/>
                </a:solidFill>
              </a:rPr>
              <a:t> – O(</a:t>
            </a:r>
            <a:r>
              <a:rPr lang="en-US" dirty="0">
                <a:solidFill>
                  <a:schemeClr val="bg1"/>
                </a:solidFill>
              </a:rPr>
              <a:t># </a:t>
            </a:r>
            <a:r>
              <a:rPr lang="ru-RU" dirty="0">
                <a:solidFill>
                  <a:schemeClr val="bg1"/>
                </a:solidFill>
              </a:rPr>
              <a:t>элементов </a:t>
            </a:r>
            <a:r>
              <a:rPr lang="en-US" dirty="0">
                <a:solidFill>
                  <a:schemeClr val="bg1"/>
                </a:solidFill>
              </a:rPr>
              <a:t>^ 2</a:t>
            </a:r>
            <a:r>
              <a:rPr lang="ru-RU" dirty="0" smtClean="0">
                <a:solidFill>
                  <a:schemeClr val="bg1"/>
                </a:solidFill>
              </a:rPr>
              <a:t>)</a:t>
            </a: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11" name="Объект 10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Бережное раскрашивание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перекрашиваем элементы из </a:t>
            </a:r>
            <a:r>
              <a:rPr lang="ru-RU" dirty="0" smtClean="0">
                <a:solidFill>
                  <a:schemeClr val="bg1"/>
                </a:solidFill>
              </a:rPr>
              <a:t>меньшего множества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N = </a:t>
            </a:r>
            <a:r>
              <a:rPr lang="en-US" dirty="0">
                <a:solidFill>
                  <a:schemeClr val="bg1"/>
                </a:solidFill>
              </a:rPr>
              <a:t># </a:t>
            </a:r>
            <a:r>
              <a:rPr lang="ru-RU" dirty="0">
                <a:solidFill>
                  <a:schemeClr val="bg1"/>
                </a:solidFill>
              </a:rPr>
              <a:t>элементов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все </a:t>
            </a:r>
            <a:r>
              <a:rPr lang="ru-RU" dirty="0" err="1">
                <a:solidFill>
                  <a:schemeClr val="bg1"/>
                </a:solidFill>
              </a:rPr>
              <a:t>FindSet</a:t>
            </a:r>
            <a:r>
              <a:rPr lang="ru-RU" dirty="0">
                <a:solidFill>
                  <a:schemeClr val="bg1"/>
                </a:solidFill>
              </a:rPr>
              <a:t> –</a:t>
            </a:r>
            <a:r>
              <a:rPr lang="ru-RU" dirty="0" smtClean="0">
                <a:solidFill>
                  <a:schemeClr val="bg1"/>
                </a:solidFill>
              </a:rPr>
              <a:t> O(</a:t>
            </a:r>
            <a:r>
              <a:rPr lang="en-US" dirty="0" smtClean="0">
                <a:solidFill>
                  <a:schemeClr val="bg1"/>
                </a:solidFill>
              </a:rPr>
              <a:t>N</a:t>
            </a:r>
            <a:r>
              <a:rPr lang="ru-RU" dirty="0" smtClean="0">
                <a:solidFill>
                  <a:schemeClr val="bg1"/>
                </a:solidFill>
              </a:rPr>
              <a:t>)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все </a:t>
            </a:r>
            <a:r>
              <a:rPr lang="en-US" dirty="0" err="1">
                <a:solidFill>
                  <a:schemeClr val="bg1"/>
                </a:solidFill>
              </a:rPr>
              <a:t>MergeSets</a:t>
            </a:r>
            <a:r>
              <a:rPr lang="ru-RU" dirty="0">
                <a:solidFill>
                  <a:schemeClr val="bg1"/>
                </a:solidFill>
              </a:rPr>
              <a:t> –</a:t>
            </a:r>
            <a:r>
              <a:rPr lang="ru-RU" dirty="0" smtClean="0">
                <a:solidFill>
                  <a:schemeClr val="bg1"/>
                </a:solidFill>
              </a:rPr>
              <a:t> O(</a:t>
            </a:r>
            <a:r>
              <a:rPr lang="en-US" dirty="0" smtClean="0">
                <a:solidFill>
                  <a:schemeClr val="bg1"/>
                </a:solidFill>
              </a:rPr>
              <a:t>N </a:t>
            </a:r>
            <a:r>
              <a:rPr lang="ru-RU" dirty="0" smtClean="0">
                <a:solidFill>
                  <a:schemeClr val="bg1"/>
                </a:solidFill>
              </a:rPr>
              <a:t>* </a:t>
            </a:r>
            <a:r>
              <a:rPr lang="ru-RU" dirty="0" err="1">
                <a:solidFill>
                  <a:schemeClr val="bg1"/>
                </a:solidFill>
              </a:rPr>
              <a:t>log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N</a:t>
            </a:r>
            <a:r>
              <a:rPr lang="ru-RU" dirty="0" smtClean="0">
                <a:solidFill>
                  <a:schemeClr val="bg1"/>
                </a:solidFill>
              </a:rPr>
              <a:t>)</a:t>
            </a:r>
            <a:endParaRPr lang="ru-RU" dirty="0">
              <a:solidFill>
                <a:schemeClr val="bg1"/>
              </a:solidFill>
            </a:endParaRPr>
          </a:p>
          <a:p>
            <a:pPr lvl="2"/>
            <a:r>
              <a:rPr lang="ru-RU" dirty="0">
                <a:solidFill>
                  <a:schemeClr val="bg1"/>
                </a:solidFill>
              </a:rPr>
              <a:t>Пусть элемент </a:t>
            </a:r>
            <a:r>
              <a:rPr lang="en-US" dirty="0">
                <a:solidFill>
                  <a:schemeClr val="bg1"/>
                </a:solidFill>
              </a:rPr>
              <a:t>x</a:t>
            </a:r>
            <a:r>
              <a:rPr lang="ru-RU" dirty="0">
                <a:solidFill>
                  <a:schemeClr val="bg1"/>
                </a:solidFill>
              </a:rPr>
              <a:t> побывал в множествах </a:t>
            </a:r>
            <a:r>
              <a:rPr lang="en-US" dirty="0">
                <a:solidFill>
                  <a:schemeClr val="bg1"/>
                </a:solidFill>
              </a:rPr>
              <a:t>s</a:t>
            </a:r>
            <a:r>
              <a:rPr lang="en-US" baseline="-25000" dirty="0">
                <a:solidFill>
                  <a:schemeClr val="bg1"/>
                </a:solidFill>
              </a:rPr>
              <a:t>1</a:t>
            </a:r>
            <a:r>
              <a:rPr lang="ru-RU" dirty="0">
                <a:solidFill>
                  <a:schemeClr val="bg1"/>
                </a:solidFill>
              </a:rPr>
              <a:t> = </a:t>
            </a:r>
            <a:r>
              <a:rPr lang="en-US" dirty="0">
                <a:solidFill>
                  <a:schemeClr val="bg1"/>
                </a:solidFill>
              </a:rPr>
              <a:t>{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x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}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</a:t>
            </a:r>
            <a:r>
              <a:rPr lang="en-US" dirty="0" smtClean="0">
                <a:solidFill>
                  <a:schemeClr val="bg1"/>
                </a:solidFill>
              </a:rPr>
              <a:t> s</a:t>
            </a:r>
            <a:r>
              <a:rPr lang="en-US" baseline="-25000" dirty="0" smtClean="0">
                <a:solidFill>
                  <a:schemeClr val="bg1"/>
                </a:solidFill>
              </a:rPr>
              <a:t>2</a:t>
            </a:r>
            <a:r>
              <a:rPr lang="ru-RU" baseline="-25000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</a:t>
            </a:r>
            <a:r>
              <a:rPr lang="en-US" dirty="0" smtClean="0">
                <a:solidFill>
                  <a:schemeClr val="bg1"/>
                </a:solidFill>
              </a:rPr>
              <a:t> …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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</a:t>
            </a:r>
            <a:r>
              <a:rPr lang="en-US" baseline="-25000" dirty="0" err="1" smtClean="0">
                <a:solidFill>
                  <a:schemeClr val="bg1"/>
                </a:solidFill>
              </a:rPr>
              <a:t>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= {</a:t>
            </a:r>
            <a:r>
              <a:rPr lang="ru-RU" dirty="0">
                <a:solidFill>
                  <a:schemeClr val="bg1"/>
                </a:solidFill>
              </a:rPr>
              <a:t> все элементы </a:t>
            </a:r>
            <a:r>
              <a:rPr lang="en-US" dirty="0">
                <a:solidFill>
                  <a:schemeClr val="bg1"/>
                </a:solidFill>
              </a:rPr>
              <a:t>}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Поскольку перекрашиваем меньшее </a:t>
            </a:r>
            <a:r>
              <a:rPr lang="ru-RU" dirty="0" smtClean="0">
                <a:solidFill>
                  <a:schemeClr val="bg1"/>
                </a:solidFill>
              </a:rPr>
              <a:t>множество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ru-RU" dirty="0">
                <a:solidFill>
                  <a:schemeClr val="bg1"/>
                </a:solidFill>
              </a:rPr>
              <a:t>2 * мощность </a:t>
            </a:r>
            <a:r>
              <a:rPr lang="en-US" dirty="0" err="1">
                <a:solidFill>
                  <a:schemeClr val="bg1"/>
                </a:solidFill>
              </a:rPr>
              <a:t>s</a:t>
            </a:r>
            <a:r>
              <a:rPr lang="en-US" baseline="-25000" dirty="0" err="1">
                <a:solidFill>
                  <a:schemeClr val="bg1"/>
                </a:solidFill>
              </a:rPr>
              <a:t>i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  <a:latin typeface="Consolas" panose="020B0609020204030204" pitchFamily="49" charset="0"/>
              </a:rPr>
              <a:t>≤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мощность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s</a:t>
            </a:r>
            <a:r>
              <a:rPr lang="en-US" baseline="-25000" dirty="0" smtClean="0">
                <a:solidFill>
                  <a:schemeClr val="bg1"/>
                </a:solidFill>
              </a:rPr>
              <a:t>i+1</a:t>
            </a:r>
            <a:endParaRPr lang="ru-RU" dirty="0">
              <a:solidFill>
                <a:schemeClr val="bg1"/>
              </a:solidFill>
            </a:endParaRPr>
          </a:p>
          <a:p>
            <a:pPr lvl="2"/>
            <a:r>
              <a:rPr lang="ru-RU" dirty="0">
                <a:solidFill>
                  <a:schemeClr val="bg1"/>
                </a:solidFill>
              </a:rPr>
              <a:t>Цвет </a:t>
            </a:r>
            <a:r>
              <a:rPr lang="en-US" dirty="0">
                <a:solidFill>
                  <a:schemeClr val="bg1"/>
                </a:solidFill>
              </a:rPr>
              <a:t>x </a:t>
            </a:r>
            <a:r>
              <a:rPr lang="ru-RU" dirty="0">
                <a:solidFill>
                  <a:schemeClr val="bg1"/>
                </a:solidFill>
              </a:rPr>
              <a:t>изменится </a:t>
            </a:r>
            <a:r>
              <a:rPr lang="en-US" dirty="0" smtClean="0">
                <a:solidFill>
                  <a:schemeClr val="bg1"/>
                </a:solidFill>
              </a:rPr>
              <a:t>n </a:t>
            </a:r>
            <a:r>
              <a:rPr lang="en-US" dirty="0">
                <a:solidFill>
                  <a:schemeClr val="bg1"/>
                </a:solidFill>
              </a:rPr>
              <a:t>&lt;= log(N) </a:t>
            </a:r>
            <a:r>
              <a:rPr lang="ru-RU" dirty="0" smtClean="0">
                <a:solidFill>
                  <a:schemeClr val="bg1"/>
                </a:solidFill>
              </a:rPr>
              <a:t>раз</a:t>
            </a:r>
            <a:endParaRPr lang="ru-RU" dirty="0">
              <a:solidFill>
                <a:schemeClr val="bg1"/>
              </a:solidFill>
            </a:endParaRPr>
          </a:p>
          <a:p>
            <a:pPr lvl="2"/>
            <a:r>
              <a:rPr lang="ru-RU" dirty="0">
                <a:solidFill>
                  <a:schemeClr val="bg1"/>
                </a:solidFill>
              </a:rPr>
              <a:t>На все элементы потратим </a:t>
            </a:r>
            <a:r>
              <a:rPr lang="ru-RU" dirty="0" smtClean="0">
                <a:solidFill>
                  <a:schemeClr val="bg1"/>
                </a:solidFill>
              </a:rPr>
              <a:t>O(</a:t>
            </a:r>
            <a:r>
              <a:rPr lang="en-US" dirty="0" smtClean="0">
                <a:solidFill>
                  <a:schemeClr val="bg1"/>
                </a:solidFill>
              </a:rPr>
              <a:t>N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* </a:t>
            </a:r>
            <a:r>
              <a:rPr lang="ru-RU" dirty="0" err="1">
                <a:solidFill>
                  <a:schemeClr val="bg1"/>
                </a:solidFill>
              </a:rPr>
              <a:t>log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N</a:t>
            </a:r>
            <a:r>
              <a:rPr lang="ru-RU" dirty="0" smtClean="0">
                <a:solidFill>
                  <a:schemeClr val="bg1"/>
                </a:solidFill>
              </a:rPr>
              <a:t>)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6030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Calibri" pitchFamily="34" charset="0"/>
                <a:cs typeface="Calibri" pitchFamily="34" charset="0"/>
              </a:rPr>
              <a:t>Реализация СНМ 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на основе списка и массива</a:t>
            </a:r>
            <a:endParaRPr lang="ru-RU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Список списков</a:t>
            </a:r>
          </a:p>
          <a:p>
            <a:pPr lvl="1"/>
            <a:r>
              <a:rPr lang="ru-RU" dirty="0" smtClean="0"/>
              <a:t>все </a:t>
            </a:r>
            <a:r>
              <a:rPr lang="ru-RU" dirty="0" err="1" smtClean="0"/>
              <a:t>FindSet</a:t>
            </a:r>
            <a:r>
              <a:rPr lang="ru-RU" dirty="0" smtClean="0"/>
              <a:t> – O</a:t>
            </a:r>
            <a:r>
              <a:rPr lang="en-US" dirty="0" smtClean="0"/>
              <a:t>(# </a:t>
            </a:r>
            <a:r>
              <a:rPr lang="ru-RU" dirty="0" smtClean="0"/>
              <a:t>элементов </a:t>
            </a:r>
            <a:r>
              <a:rPr lang="en-US" dirty="0" smtClean="0"/>
              <a:t>^ 2</a:t>
            </a:r>
            <a:r>
              <a:rPr lang="ru-RU" dirty="0" smtClean="0"/>
              <a:t>)</a:t>
            </a:r>
          </a:p>
          <a:p>
            <a:pPr lvl="1"/>
            <a:r>
              <a:rPr lang="ru-RU" dirty="0" smtClean="0"/>
              <a:t>все </a:t>
            </a:r>
            <a:r>
              <a:rPr lang="en-US" dirty="0" err="1" smtClean="0"/>
              <a:t>MergeSets</a:t>
            </a:r>
            <a:r>
              <a:rPr lang="ru-RU" dirty="0" smtClean="0"/>
              <a:t> </a:t>
            </a:r>
            <a:r>
              <a:rPr lang="ru-RU" dirty="0"/>
              <a:t>–</a:t>
            </a:r>
            <a:r>
              <a:rPr lang="ru-RU" dirty="0" smtClean="0"/>
              <a:t> O(</a:t>
            </a:r>
            <a:r>
              <a:rPr lang="en-US" dirty="0"/>
              <a:t># </a:t>
            </a:r>
            <a:r>
              <a:rPr lang="ru-RU" dirty="0"/>
              <a:t>элементов</a:t>
            </a:r>
            <a:r>
              <a:rPr lang="ru-RU" dirty="0" smtClean="0"/>
              <a:t>)</a:t>
            </a:r>
          </a:p>
          <a:p>
            <a:endParaRPr lang="en-US" dirty="0" smtClean="0"/>
          </a:p>
          <a:p>
            <a:r>
              <a:rPr lang="ru-RU" dirty="0" smtClean="0">
                <a:solidFill>
                  <a:schemeClr val="bg1"/>
                </a:solidFill>
              </a:rPr>
              <a:t>Раскрашивание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для каждого элемента храним его «цвет»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все </a:t>
            </a:r>
            <a:r>
              <a:rPr lang="ru-RU" dirty="0" err="1" smtClean="0">
                <a:solidFill>
                  <a:schemeClr val="bg1"/>
                </a:solidFill>
              </a:rPr>
              <a:t>FindSet</a:t>
            </a:r>
            <a:r>
              <a:rPr lang="ru-RU" dirty="0" smtClean="0">
                <a:solidFill>
                  <a:schemeClr val="bg1"/>
                </a:solidFill>
              </a:rPr>
              <a:t> – O(</a:t>
            </a:r>
            <a:r>
              <a:rPr lang="en-US" dirty="0">
                <a:solidFill>
                  <a:schemeClr val="bg1"/>
                </a:solidFill>
              </a:rPr>
              <a:t># </a:t>
            </a:r>
            <a:r>
              <a:rPr lang="ru-RU" dirty="0">
                <a:solidFill>
                  <a:schemeClr val="bg1"/>
                </a:solidFill>
              </a:rPr>
              <a:t>элементов</a:t>
            </a:r>
            <a:r>
              <a:rPr lang="ru-RU" dirty="0" smtClean="0">
                <a:solidFill>
                  <a:schemeClr val="bg1"/>
                </a:solidFill>
              </a:rPr>
              <a:t>)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все </a:t>
            </a:r>
            <a:r>
              <a:rPr lang="en-US" dirty="0" err="1" smtClean="0">
                <a:solidFill>
                  <a:schemeClr val="bg1"/>
                </a:solidFill>
              </a:rPr>
              <a:t>MergeSets</a:t>
            </a:r>
            <a:r>
              <a:rPr lang="ru-RU" dirty="0" smtClean="0">
                <a:solidFill>
                  <a:schemeClr val="bg1"/>
                </a:solidFill>
              </a:rPr>
              <a:t> – O(</a:t>
            </a:r>
            <a:r>
              <a:rPr lang="en-US" dirty="0">
                <a:solidFill>
                  <a:schemeClr val="bg1"/>
                </a:solidFill>
              </a:rPr>
              <a:t># </a:t>
            </a:r>
            <a:r>
              <a:rPr lang="ru-RU" dirty="0">
                <a:solidFill>
                  <a:schemeClr val="bg1"/>
                </a:solidFill>
              </a:rPr>
              <a:t>элементов </a:t>
            </a:r>
            <a:r>
              <a:rPr lang="en-US" dirty="0">
                <a:solidFill>
                  <a:schemeClr val="bg1"/>
                </a:solidFill>
              </a:rPr>
              <a:t>^ 2</a:t>
            </a:r>
            <a:r>
              <a:rPr lang="ru-RU" dirty="0" smtClean="0">
                <a:solidFill>
                  <a:schemeClr val="bg1"/>
                </a:solidFill>
              </a:rPr>
              <a:t>)</a:t>
            </a: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11" name="Объект 10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Бережное раскрашивание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перекрашиваем элементы из </a:t>
            </a:r>
            <a:r>
              <a:rPr lang="ru-RU" dirty="0" smtClean="0">
                <a:solidFill>
                  <a:schemeClr val="bg1"/>
                </a:solidFill>
              </a:rPr>
              <a:t>меньшего множества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N = </a:t>
            </a:r>
            <a:r>
              <a:rPr lang="en-US" dirty="0">
                <a:solidFill>
                  <a:schemeClr val="bg1"/>
                </a:solidFill>
              </a:rPr>
              <a:t># </a:t>
            </a:r>
            <a:r>
              <a:rPr lang="ru-RU" dirty="0">
                <a:solidFill>
                  <a:schemeClr val="bg1"/>
                </a:solidFill>
              </a:rPr>
              <a:t>элементов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все </a:t>
            </a:r>
            <a:r>
              <a:rPr lang="ru-RU" dirty="0" err="1">
                <a:solidFill>
                  <a:schemeClr val="bg1"/>
                </a:solidFill>
              </a:rPr>
              <a:t>FindSet</a:t>
            </a:r>
            <a:r>
              <a:rPr lang="ru-RU" dirty="0">
                <a:solidFill>
                  <a:schemeClr val="bg1"/>
                </a:solidFill>
              </a:rPr>
              <a:t> –</a:t>
            </a:r>
            <a:r>
              <a:rPr lang="ru-RU" dirty="0" smtClean="0">
                <a:solidFill>
                  <a:schemeClr val="bg1"/>
                </a:solidFill>
              </a:rPr>
              <a:t> O(</a:t>
            </a:r>
            <a:r>
              <a:rPr lang="en-US" dirty="0" smtClean="0">
                <a:solidFill>
                  <a:schemeClr val="bg1"/>
                </a:solidFill>
              </a:rPr>
              <a:t>N</a:t>
            </a:r>
            <a:r>
              <a:rPr lang="ru-RU" dirty="0" smtClean="0">
                <a:solidFill>
                  <a:schemeClr val="bg1"/>
                </a:solidFill>
              </a:rPr>
              <a:t>)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все </a:t>
            </a:r>
            <a:r>
              <a:rPr lang="en-US" dirty="0" err="1">
                <a:solidFill>
                  <a:schemeClr val="bg1"/>
                </a:solidFill>
              </a:rPr>
              <a:t>MergeSets</a:t>
            </a:r>
            <a:r>
              <a:rPr lang="ru-RU" dirty="0">
                <a:solidFill>
                  <a:schemeClr val="bg1"/>
                </a:solidFill>
              </a:rPr>
              <a:t> –</a:t>
            </a:r>
            <a:r>
              <a:rPr lang="ru-RU" dirty="0" smtClean="0">
                <a:solidFill>
                  <a:schemeClr val="bg1"/>
                </a:solidFill>
              </a:rPr>
              <a:t> O(</a:t>
            </a:r>
            <a:r>
              <a:rPr lang="en-US" dirty="0" smtClean="0">
                <a:solidFill>
                  <a:schemeClr val="bg1"/>
                </a:solidFill>
              </a:rPr>
              <a:t>N </a:t>
            </a:r>
            <a:r>
              <a:rPr lang="ru-RU" dirty="0" smtClean="0">
                <a:solidFill>
                  <a:schemeClr val="bg1"/>
                </a:solidFill>
              </a:rPr>
              <a:t>* </a:t>
            </a:r>
            <a:r>
              <a:rPr lang="ru-RU" dirty="0" err="1">
                <a:solidFill>
                  <a:schemeClr val="bg1"/>
                </a:solidFill>
              </a:rPr>
              <a:t>log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N</a:t>
            </a:r>
            <a:r>
              <a:rPr lang="ru-RU" dirty="0" smtClean="0">
                <a:solidFill>
                  <a:schemeClr val="bg1"/>
                </a:solidFill>
              </a:rPr>
              <a:t>)</a:t>
            </a:r>
            <a:endParaRPr lang="ru-RU" dirty="0">
              <a:solidFill>
                <a:schemeClr val="bg1"/>
              </a:solidFill>
            </a:endParaRPr>
          </a:p>
          <a:p>
            <a:pPr lvl="2"/>
            <a:r>
              <a:rPr lang="ru-RU" dirty="0">
                <a:solidFill>
                  <a:schemeClr val="bg1"/>
                </a:solidFill>
              </a:rPr>
              <a:t>Пусть элемент </a:t>
            </a:r>
            <a:r>
              <a:rPr lang="en-US" dirty="0">
                <a:solidFill>
                  <a:schemeClr val="bg1"/>
                </a:solidFill>
              </a:rPr>
              <a:t>x</a:t>
            </a:r>
            <a:r>
              <a:rPr lang="ru-RU" dirty="0">
                <a:solidFill>
                  <a:schemeClr val="bg1"/>
                </a:solidFill>
              </a:rPr>
              <a:t> побывал в множествах </a:t>
            </a:r>
            <a:r>
              <a:rPr lang="en-US" dirty="0">
                <a:solidFill>
                  <a:schemeClr val="bg1"/>
                </a:solidFill>
              </a:rPr>
              <a:t>s</a:t>
            </a:r>
            <a:r>
              <a:rPr lang="en-US" baseline="-25000" dirty="0">
                <a:solidFill>
                  <a:schemeClr val="bg1"/>
                </a:solidFill>
              </a:rPr>
              <a:t>1</a:t>
            </a:r>
            <a:r>
              <a:rPr lang="ru-RU" dirty="0">
                <a:solidFill>
                  <a:schemeClr val="bg1"/>
                </a:solidFill>
              </a:rPr>
              <a:t> = </a:t>
            </a:r>
            <a:r>
              <a:rPr lang="en-US" dirty="0">
                <a:solidFill>
                  <a:schemeClr val="bg1"/>
                </a:solidFill>
              </a:rPr>
              <a:t>{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x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}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</a:t>
            </a:r>
            <a:r>
              <a:rPr lang="en-US" dirty="0" smtClean="0">
                <a:solidFill>
                  <a:schemeClr val="bg1"/>
                </a:solidFill>
              </a:rPr>
              <a:t> s</a:t>
            </a:r>
            <a:r>
              <a:rPr lang="en-US" baseline="-25000" dirty="0" smtClean="0">
                <a:solidFill>
                  <a:schemeClr val="bg1"/>
                </a:solidFill>
              </a:rPr>
              <a:t>2</a:t>
            </a:r>
            <a:r>
              <a:rPr lang="ru-RU" baseline="-25000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</a:t>
            </a:r>
            <a:r>
              <a:rPr lang="en-US" dirty="0" smtClean="0">
                <a:solidFill>
                  <a:schemeClr val="bg1"/>
                </a:solidFill>
              </a:rPr>
              <a:t> …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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</a:t>
            </a:r>
            <a:r>
              <a:rPr lang="en-US" baseline="-25000" dirty="0" err="1" smtClean="0">
                <a:solidFill>
                  <a:schemeClr val="bg1"/>
                </a:solidFill>
              </a:rPr>
              <a:t>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= {</a:t>
            </a:r>
            <a:r>
              <a:rPr lang="ru-RU" dirty="0">
                <a:solidFill>
                  <a:schemeClr val="bg1"/>
                </a:solidFill>
              </a:rPr>
              <a:t> все элементы </a:t>
            </a:r>
            <a:r>
              <a:rPr lang="en-US" dirty="0">
                <a:solidFill>
                  <a:schemeClr val="bg1"/>
                </a:solidFill>
              </a:rPr>
              <a:t>}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Поскольку перекрашиваем меньшее </a:t>
            </a:r>
            <a:r>
              <a:rPr lang="ru-RU" dirty="0" smtClean="0">
                <a:solidFill>
                  <a:schemeClr val="bg1"/>
                </a:solidFill>
              </a:rPr>
              <a:t>множество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ru-RU" dirty="0">
                <a:solidFill>
                  <a:schemeClr val="bg1"/>
                </a:solidFill>
              </a:rPr>
              <a:t>2 * мощность </a:t>
            </a:r>
            <a:r>
              <a:rPr lang="en-US" dirty="0" err="1">
                <a:solidFill>
                  <a:schemeClr val="bg1"/>
                </a:solidFill>
              </a:rPr>
              <a:t>s</a:t>
            </a:r>
            <a:r>
              <a:rPr lang="en-US" baseline="-25000" dirty="0" err="1">
                <a:solidFill>
                  <a:schemeClr val="bg1"/>
                </a:solidFill>
              </a:rPr>
              <a:t>i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  <a:latin typeface="Consolas" panose="020B0609020204030204" pitchFamily="49" charset="0"/>
              </a:rPr>
              <a:t>≤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мощность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s</a:t>
            </a:r>
            <a:r>
              <a:rPr lang="en-US" baseline="-25000" dirty="0" smtClean="0">
                <a:solidFill>
                  <a:schemeClr val="bg1"/>
                </a:solidFill>
              </a:rPr>
              <a:t>i+1</a:t>
            </a:r>
            <a:endParaRPr lang="ru-RU" dirty="0">
              <a:solidFill>
                <a:schemeClr val="bg1"/>
              </a:solidFill>
            </a:endParaRPr>
          </a:p>
          <a:p>
            <a:pPr lvl="2"/>
            <a:r>
              <a:rPr lang="ru-RU" dirty="0">
                <a:solidFill>
                  <a:schemeClr val="bg1"/>
                </a:solidFill>
              </a:rPr>
              <a:t>Цвет </a:t>
            </a:r>
            <a:r>
              <a:rPr lang="en-US" dirty="0">
                <a:solidFill>
                  <a:schemeClr val="bg1"/>
                </a:solidFill>
              </a:rPr>
              <a:t>x </a:t>
            </a:r>
            <a:r>
              <a:rPr lang="ru-RU" dirty="0">
                <a:solidFill>
                  <a:schemeClr val="bg1"/>
                </a:solidFill>
              </a:rPr>
              <a:t>изменится </a:t>
            </a:r>
            <a:r>
              <a:rPr lang="en-US" dirty="0" smtClean="0">
                <a:solidFill>
                  <a:schemeClr val="bg1"/>
                </a:solidFill>
              </a:rPr>
              <a:t>n </a:t>
            </a:r>
            <a:r>
              <a:rPr lang="en-US" dirty="0">
                <a:solidFill>
                  <a:schemeClr val="bg1"/>
                </a:solidFill>
              </a:rPr>
              <a:t>&lt;= log(N) </a:t>
            </a:r>
            <a:r>
              <a:rPr lang="ru-RU" dirty="0" smtClean="0">
                <a:solidFill>
                  <a:schemeClr val="bg1"/>
                </a:solidFill>
              </a:rPr>
              <a:t>раз</a:t>
            </a:r>
            <a:endParaRPr lang="ru-RU" dirty="0">
              <a:solidFill>
                <a:schemeClr val="bg1"/>
              </a:solidFill>
            </a:endParaRPr>
          </a:p>
          <a:p>
            <a:pPr lvl="2"/>
            <a:r>
              <a:rPr lang="ru-RU" dirty="0">
                <a:solidFill>
                  <a:schemeClr val="bg1"/>
                </a:solidFill>
              </a:rPr>
              <a:t>На все элементы потратим </a:t>
            </a:r>
            <a:r>
              <a:rPr lang="ru-RU" dirty="0" smtClean="0">
                <a:solidFill>
                  <a:schemeClr val="bg1"/>
                </a:solidFill>
              </a:rPr>
              <a:t>O(</a:t>
            </a:r>
            <a:r>
              <a:rPr lang="en-US" dirty="0" smtClean="0">
                <a:solidFill>
                  <a:schemeClr val="bg1"/>
                </a:solidFill>
              </a:rPr>
              <a:t>N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* </a:t>
            </a:r>
            <a:r>
              <a:rPr lang="ru-RU" dirty="0" err="1">
                <a:solidFill>
                  <a:schemeClr val="bg1"/>
                </a:solidFill>
              </a:rPr>
              <a:t>log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N</a:t>
            </a:r>
            <a:r>
              <a:rPr lang="ru-RU" dirty="0" smtClean="0">
                <a:solidFill>
                  <a:schemeClr val="bg1"/>
                </a:solidFill>
              </a:rPr>
              <a:t>)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1827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Calibri" pitchFamily="34" charset="0"/>
                <a:cs typeface="Calibri" pitchFamily="34" charset="0"/>
              </a:rPr>
              <a:t>Реализация СНМ 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на основе списка и массива</a:t>
            </a:r>
            <a:endParaRPr lang="ru-RU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Список списков</a:t>
            </a:r>
          </a:p>
          <a:p>
            <a:pPr lvl="1"/>
            <a:r>
              <a:rPr lang="ru-RU" dirty="0" smtClean="0"/>
              <a:t>все </a:t>
            </a:r>
            <a:r>
              <a:rPr lang="ru-RU" dirty="0" err="1" smtClean="0"/>
              <a:t>FindSet</a:t>
            </a:r>
            <a:r>
              <a:rPr lang="ru-RU" dirty="0" smtClean="0"/>
              <a:t> – O</a:t>
            </a:r>
            <a:r>
              <a:rPr lang="en-US" dirty="0" smtClean="0"/>
              <a:t>(# </a:t>
            </a:r>
            <a:r>
              <a:rPr lang="ru-RU" dirty="0" smtClean="0"/>
              <a:t>элементов </a:t>
            </a:r>
            <a:r>
              <a:rPr lang="en-US" dirty="0" smtClean="0"/>
              <a:t>^ 2</a:t>
            </a:r>
            <a:r>
              <a:rPr lang="ru-RU" dirty="0" smtClean="0"/>
              <a:t>)</a:t>
            </a:r>
          </a:p>
          <a:p>
            <a:pPr lvl="1"/>
            <a:r>
              <a:rPr lang="ru-RU" dirty="0" smtClean="0"/>
              <a:t>все </a:t>
            </a:r>
            <a:r>
              <a:rPr lang="en-US" dirty="0" err="1" smtClean="0"/>
              <a:t>MergeSets</a:t>
            </a:r>
            <a:r>
              <a:rPr lang="ru-RU" dirty="0" smtClean="0"/>
              <a:t> </a:t>
            </a:r>
            <a:r>
              <a:rPr lang="ru-RU" dirty="0"/>
              <a:t>–</a:t>
            </a:r>
            <a:r>
              <a:rPr lang="ru-RU" dirty="0" smtClean="0"/>
              <a:t> O(</a:t>
            </a:r>
            <a:r>
              <a:rPr lang="en-US" dirty="0"/>
              <a:t># </a:t>
            </a:r>
            <a:r>
              <a:rPr lang="ru-RU" dirty="0"/>
              <a:t>элементов</a:t>
            </a:r>
            <a:r>
              <a:rPr lang="ru-RU" dirty="0" smtClean="0"/>
              <a:t>)</a:t>
            </a:r>
          </a:p>
          <a:p>
            <a:endParaRPr lang="en-US" dirty="0" smtClean="0"/>
          </a:p>
          <a:p>
            <a:r>
              <a:rPr lang="ru-RU" dirty="0" smtClean="0"/>
              <a:t>Раскрашивание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для каждого элемента храним его «цвет»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все </a:t>
            </a:r>
            <a:r>
              <a:rPr lang="ru-RU" dirty="0" err="1" smtClean="0">
                <a:solidFill>
                  <a:schemeClr val="bg1"/>
                </a:solidFill>
              </a:rPr>
              <a:t>FindSet</a:t>
            </a:r>
            <a:r>
              <a:rPr lang="ru-RU" dirty="0" smtClean="0">
                <a:solidFill>
                  <a:schemeClr val="bg1"/>
                </a:solidFill>
              </a:rPr>
              <a:t> – O(</a:t>
            </a:r>
            <a:r>
              <a:rPr lang="en-US" dirty="0">
                <a:solidFill>
                  <a:schemeClr val="bg1"/>
                </a:solidFill>
              </a:rPr>
              <a:t># </a:t>
            </a:r>
            <a:r>
              <a:rPr lang="ru-RU" dirty="0">
                <a:solidFill>
                  <a:schemeClr val="bg1"/>
                </a:solidFill>
              </a:rPr>
              <a:t>элементов</a:t>
            </a:r>
            <a:r>
              <a:rPr lang="ru-RU" dirty="0" smtClean="0">
                <a:solidFill>
                  <a:schemeClr val="bg1"/>
                </a:solidFill>
              </a:rPr>
              <a:t>)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все </a:t>
            </a:r>
            <a:r>
              <a:rPr lang="en-US" dirty="0" err="1" smtClean="0">
                <a:solidFill>
                  <a:schemeClr val="bg1"/>
                </a:solidFill>
              </a:rPr>
              <a:t>MergeSets</a:t>
            </a:r>
            <a:r>
              <a:rPr lang="ru-RU" dirty="0" smtClean="0">
                <a:solidFill>
                  <a:schemeClr val="bg1"/>
                </a:solidFill>
              </a:rPr>
              <a:t> – O(</a:t>
            </a:r>
            <a:r>
              <a:rPr lang="en-US" dirty="0">
                <a:solidFill>
                  <a:schemeClr val="bg1"/>
                </a:solidFill>
              </a:rPr>
              <a:t># </a:t>
            </a:r>
            <a:r>
              <a:rPr lang="ru-RU" dirty="0">
                <a:solidFill>
                  <a:schemeClr val="bg1"/>
                </a:solidFill>
              </a:rPr>
              <a:t>элементов </a:t>
            </a:r>
            <a:r>
              <a:rPr lang="en-US" dirty="0">
                <a:solidFill>
                  <a:schemeClr val="bg1"/>
                </a:solidFill>
              </a:rPr>
              <a:t>^ 2</a:t>
            </a:r>
            <a:r>
              <a:rPr lang="ru-RU" dirty="0" smtClean="0">
                <a:solidFill>
                  <a:schemeClr val="bg1"/>
                </a:solidFill>
              </a:rPr>
              <a:t>)</a:t>
            </a: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11" name="Объект 10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Бережное раскрашивание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перекрашиваем элементы из </a:t>
            </a:r>
            <a:r>
              <a:rPr lang="ru-RU" dirty="0" smtClean="0">
                <a:solidFill>
                  <a:schemeClr val="bg1"/>
                </a:solidFill>
              </a:rPr>
              <a:t>меньшего множества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N = </a:t>
            </a:r>
            <a:r>
              <a:rPr lang="en-US" dirty="0">
                <a:solidFill>
                  <a:schemeClr val="bg1"/>
                </a:solidFill>
              </a:rPr>
              <a:t># </a:t>
            </a:r>
            <a:r>
              <a:rPr lang="ru-RU" dirty="0">
                <a:solidFill>
                  <a:schemeClr val="bg1"/>
                </a:solidFill>
              </a:rPr>
              <a:t>элементов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все </a:t>
            </a:r>
            <a:r>
              <a:rPr lang="ru-RU" dirty="0" err="1">
                <a:solidFill>
                  <a:schemeClr val="bg1"/>
                </a:solidFill>
              </a:rPr>
              <a:t>FindSet</a:t>
            </a:r>
            <a:r>
              <a:rPr lang="ru-RU" dirty="0">
                <a:solidFill>
                  <a:schemeClr val="bg1"/>
                </a:solidFill>
              </a:rPr>
              <a:t> –</a:t>
            </a:r>
            <a:r>
              <a:rPr lang="ru-RU" dirty="0" smtClean="0">
                <a:solidFill>
                  <a:schemeClr val="bg1"/>
                </a:solidFill>
              </a:rPr>
              <a:t> O(</a:t>
            </a:r>
            <a:r>
              <a:rPr lang="en-US" dirty="0" smtClean="0">
                <a:solidFill>
                  <a:schemeClr val="bg1"/>
                </a:solidFill>
              </a:rPr>
              <a:t>N</a:t>
            </a:r>
            <a:r>
              <a:rPr lang="ru-RU" dirty="0" smtClean="0">
                <a:solidFill>
                  <a:schemeClr val="bg1"/>
                </a:solidFill>
              </a:rPr>
              <a:t>)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все </a:t>
            </a:r>
            <a:r>
              <a:rPr lang="en-US" dirty="0" err="1">
                <a:solidFill>
                  <a:schemeClr val="bg1"/>
                </a:solidFill>
              </a:rPr>
              <a:t>MergeSets</a:t>
            </a:r>
            <a:r>
              <a:rPr lang="ru-RU" dirty="0">
                <a:solidFill>
                  <a:schemeClr val="bg1"/>
                </a:solidFill>
              </a:rPr>
              <a:t> –</a:t>
            </a:r>
            <a:r>
              <a:rPr lang="ru-RU" dirty="0" smtClean="0">
                <a:solidFill>
                  <a:schemeClr val="bg1"/>
                </a:solidFill>
              </a:rPr>
              <a:t> O(</a:t>
            </a:r>
            <a:r>
              <a:rPr lang="en-US" dirty="0" smtClean="0">
                <a:solidFill>
                  <a:schemeClr val="bg1"/>
                </a:solidFill>
              </a:rPr>
              <a:t>N </a:t>
            </a:r>
            <a:r>
              <a:rPr lang="ru-RU" dirty="0" smtClean="0">
                <a:solidFill>
                  <a:schemeClr val="bg1"/>
                </a:solidFill>
              </a:rPr>
              <a:t>* </a:t>
            </a:r>
            <a:r>
              <a:rPr lang="ru-RU" dirty="0" err="1">
                <a:solidFill>
                  <a:schemeClr val="bg1"/>
                </a:solidFill>
              </a:rPr>
              <a:t>log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N</a:t>
            </a:r>
            <a:r>
              <a:rPr lang="ru-RU" dirty="0" smtClean="0">
                <a:solidFill>
                  <a:schemeClr val="bg1"/>
                </a:solidFill>
              </a:rPr>
              <a:t>)</a:t>
            </a:r>
            <a:endParaRPr lang="ru-RU" dirty="0">
              <a:solidFill>
                <a:schemeClr val="bg1"/>
              </a:solidFill>
            </a:endParaRPr>
          </a:p>
          <a:p>
            <a:pPr lvl="2"/>
            <a:r>
              <a:rPr lang="ru-RU" dirty="0">
                <a:solidFill>
                  <a:schemeClr val="bg1"/>
                </a:solidFill>
              </a:rPr>
              <a:t>Пусть элемент </a:t>
            </a:r>
            <a:r>
              <a:rPr lang="en-US" dirty="0">
                <a:solidFill>
                  <a:schemeClr val="bg1"/>
                </a:solidFill>
              </a:rPr>
              <a:t>x</a:t>
            </a:r>
            <a:r>
              <a:rPr lang="ru-RU" dirty="0">
                <a:solidFill>
                  <a:schemeClr val="bg1"/>
                </a:solidFill>
              </a:rPr>
              <a:t> побывал в множествах </a:t>
            </a:r>
            <a:r>
              <a:rPr lang="en-US" dirty="0">
                <a:solidFill>
                  <a:schemeClr val="bg1"/>
                </a:solidFill>
              </a:rPr>
              <a:t>s</a:t>
            </a:r>
            <a:r>
              <a:rPr lang="en-US" baseline="-25000" dirty="0">
                <a:solidFill>
                  <a:schemeClr val="bg1"/>
                </a:solidFill>
              </a:rPr>
              <a:t>1</a:t>
            </a:r>
            <a:r>
              <a:rPr lang="ru-RU" dirty="0">
                <a:solidFill>
                  <a:schemeClr val="bg1"/>
                </a:solidFill>
              </a:rPr>
              <a:t> = </a:t>
            </a:r>
            <a:r>
              <a:rPr lang="en-US" dirty="0">
                <a:solidFill>
                  <a:schemeClr val="bg1"/>
                </a:solidFill>
              </a:rPr>
              <a:t>{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x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}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</a:t>
            </a:r>
            <a:r>
              <a:rPr lang="en-US" dirty="0" smtClean="0">
                <a:solidFill>
                  <a:schemeClr val="bg1"/>
                </a:solidFill>
              </a:rPr>
              <a:t> s</a:t>
            </a:r>
            <a:r>
              <a:rPr lang="en-US" baseline="-25000" dirty="0" smtClean="0">
                <a:solidFill>
                  <a:schemeClr val="bg1"/>
                </a:solidFill>
              </a:rPr>
              <a:t>2</a:t>
            </a:r>
            <a:r>
              <a:rPr lang="ru-RU" baseline="-25000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</a:t>
            </a:r>
            <a:r>
              <a:rPr lang="en-US" dirty="0" smtClean="0">
                <a:solidFill>
                  <a:schemeClr val="bg1"/>
                </a:solidFill>
              </a:rPr>
              <a:t> …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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</a:t>
            </a:r>
            <a:r>
              <a:rPr lang="en-US" baseline="-25000" dirty="0" err="1" smtClean="0">
                <a:solidFill>
                  <a:schemeClr val="bg1"/>
                </a:solidFill>
              </a:rPr>
              <a:t>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= {</a:t>
            </a:r>
            <a:r>
              <a:rPr lang="ru-RU" dirty="0">
                <a:solidFill>
                  <a:schemeClr val="bg1"/>
                </a:solidFill>
              </a:rPr>
              <a:t> все элементы </a:t>
            </a:r>
            <a:r>
              <a:rPr lang="en-US" dirty="0">
                <a:solidFill>
                  <a:schemeClr val="bg1"/>
                </a:solidFill>
              </a:rPr>
              <a:t>}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Поскольку перекрашиваем меньшее </a:t>
            </a:r>
            <a:r>
              <a:rPr lang="ru-RU" dirty="0" smtClean="0">
                <a:solidFill>
                  <a:schemeClr val="bg1"/>
                </a:solidFill>
              </a:rPr>
              <a:t>множество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ru-RU" dirty="0">
                <a:solidFill>
                  <a:schemeClr val="bg1"/>
                </a:solidFill>
              </a:rPr>
              <a:t>2 * мощность </a:t>
            </a:r>
            <a:r>
              <a:rPr lang="en-US" dirty="0" err="1">
                <a:solidFill>
                  <a:schemeClr val="bg1"/>
                </a:solidFill>
              </a:rPr>
              <a:t>s</a:t>
            </a:r>
            <a:r>
              <a:rPr lang="en-US" baseline="-25000" dirty="0" err="1">
                <a:solidFill>
                  <a:schemeClr val="bg1"/>
                </a:solidFill>
              </a:rPr>
              <a:t>i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  <a:latin typeface="Consolas" panose="020B0609020204030204" pitchFamily="49" charset="0"/>
              </a:rPr>
              <a:t>≤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мощность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s</a:t>
            </a:r>
            <a:r>
              <a:rPr lang="en-US" baseline="-25000" dirty="0" smtClean="0">
                <a:solidFill>
                  <a:schemeClr val="bg1"/>
                </a:solidFill>
              </a:rPr>
              <a:t>i+1</a:t>
            </a:r>
            <a:endParaRPr lang="ru-RU" dirty="0">
              <a:solidFill>
                <a:schemeClr val="bg1"/>
              </a:solidFill>
            </a:endParaRPr>
          </a:p>
          <a:p>
            <a:pPr lvl="2"/>
            <a:r>
              <a:rPr lang="ru-RU" dirty="0">
                <a:solidFill>
                  <a:schemeClr val="bg1"/>
                </a:solidFill>
              </a:rPr>
              <a:t>Цвет </a:t>
            </a:r>
            <a:r>
              <a:rPr lang="en-US" dirty="0">
                <a:solidFill>
                  <a:schemeClr val="bg1"/>
                </a:solidFill>
              </a:rPr>
              <a:t>x </a:t>
            </a:r>
            <a:r>
              <a:rPr lang="ru-RU" dirty="0">
                <a:solidFill>
                  <a:schemeClr val="bg1"/>
                </a:solidFill>
              </a:rPr>
              <a:t>изменится </a:t>
            </a:r>
            <a:r>
              <a:rPr lang="en-US" dirty="0" smtClean="0">
                <a:solidFill>
                  <a:schemeClr val="bg1"/>
                </a:solidFill>
              </a:rPr>
              <a:t>n </a:t>
            </a:r>
            <a:r>
              <a:rPr lang="en-US" dirty="0">
                <a:solidFill>
                  <a:schemeClr val="bg1"/>
                </a:solidFill>
              </a:rPr>
              <a:t>&lt;= log(N) </a:t>
            </a:r>
            <a:r>
              <a:rPr lang="ru-RU" dirty="0" smtClean="0">
                <a:solidFill>
                  <a:schemeClr val="bg1"/>
                </a:solidFill>
              </a:rPr>
              <a:t>раз</a:t>
            </a:r>
            <a:endParaRPr lang="ru-RU" dirty="0">
              <a:solidFill>
                <a:schemeClr val="bg1"/>
              </a:solidFill>
            </a:endParaRPr>
          </a:p>
          <a:p>
            <a:pPr lvl="2"/>
            <a:r>
              <a:rPr lang="ru-RU" dirty="0">
                <a:solidFill>
                  <a:schemeClr val="bg1"/>
                </a:solidFill>
              </a:rPr>
              <a:t>На все элементы потратим </a:t>
            </a:r>
            <a:r>
              <a:rPr lang="ru-RU" dirty="0" smtClean="0">
                <a:solidFill>
                  <a:schemeClr val="bg1"/>
                </a:solidFill>
              </a:rPr>
              <a:t>O(</a:t>
            </a:r>
            <a:r>
              <a:rPr lang="en-US" dirty="0" smtClean="0">
                <a:solidFill>
                  <a:schemeClr val="bg1"/>
                </a:solidFill>
              </a:rPr>
              <a:t>N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* </a:t>
            </a:r>
            <a:r>
              <a:rPr lang="ru-RU" dirty="0" err="1">
                <a:solidFill>
                  <a:schemeClr val="bg1"/>
                </a:solidFill>
              </a:rPr>
              <a:t>log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N</a:t>
            </a:r>
            <a:r>
              <a:rPr lang="ru-RU" dirty="0" smtClean="0">
                <a:solidFill>
                  <a:schemeClr val="bg1"/>
                </a:solidFill>
              </a:rPr>
              <a:t>)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4306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Calibri" pitchFamily="34" charset="0"/>
                <a:cs typeface="Calibri" pitchFamily="34" charset="0"/>
              </a:rPr>
              <a:t>Реализация СНМ 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на основе списка и массива</a:t>
            </a:r>
            <a:endParaRPr lang="ru-RU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Список списков</a:t>
            </a:r>
          </a:p>
          <a:p>
            <a:pPr lvl="1"/>
            <a:r>
              <a:rPr lang="ru-RU" dirty="0" smtClean="0"/>
              <a:t>все </a:t>
            </a:r>
            <a:r>
              <a:rPr lang="ru-RU" dirty="0" err="1" smtClean="0"/>
              <a:t>FindSet</a:t>
            </a:r>
            <a:r>
              <a:rPr lang="ru-RU" dirty="0" smtClean="0"/>
              <a:t> – O</a:t>
            </a:r>
            <a:r>
              <a:rPr lang="en-US" dirty="0" smtClean="0"/>
              <a:t>(# </a:t>
            </a:r>
            <a:r>
              <a:rPr lang="ru-RU" dirty="0" smtClean="0"/>
              <a:t>элементов </a:t>
            </a:r>
            <a:r>
              <a:rPr lang="en-US" dirty="0" smtClean="0"/>
              <a:t>^ 2</a:t>
            </a:r>
            <a:r>
              <a:rPr lang="ru-RU" dirty="0" smtClean="0"/>
              <a:t>)</a:t>
            </a:r>
          </a:p>
          <a:p>
            <a:pPr lvl="1"/>
            <a:r>
              <a:rPr lang="ru-RU" dirty="0" smtClean="0"/>
              <a:t>все </a:t>
            </a:r>
            <a:r>
              <a:rPr lang="en-US" dirty="0" err="1" smtClean="0"/>
              <a:t>MergeSets</a:t>
            </a:r>
            <a:r>
              <a:rPr lang="ru-RU" dirty="0" smtClean="0"/>
              <a:t> </a:t>
            </a:r>
            <a:r>
              <a:rPr lang="ru-RU" dirty="0"/>
              <a:t>–</a:t>
            </a:r>
            <a:r>
              <a:rPr lang="ru-RU" dirty="0" smtClean="0"/>
              <a:t> O(</a:t>
            </a:r>
            <a:r>
              <a:rPr lang="en-US" dirty="0"/>
              <a:t># </a:t>
            </a:r>
            <a:r>
              <a:rPr lang="ru-RU" dirty="0"/>
              <a:t>элементов</a:t>
            </a:r>
            <a:r>
              <a:rPr lang="ru-RU" dirty="0" smtClean="0"/>
              <a:t>)</a:t>
            </a:r>
          </a:p>
          <a:p>
            <a:endParaRPr lang="en-US" dirty="0" smtClean="0"/>
          </a:p>
          <a:p>
            <a:r>
              <a:rPr lang="ru-RU" dirty="0" smtClean="0"/>
              <a:t>Раскрашивание</a:t>
            </a:r>
          </a:p>
          <a:p>
            <a:pPr lvl="1"/>
            <a:r>
              <a:rPr lang="ru-RU" dirty="0" smtClean="0"/>
              <a:t>для каждого элемента храним его «цвет»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все </a:t>
            </a:r>
            <a:r>
              <a:rPr lang="ru-RU" dirty="0" err="1" smtClean="0">
                <a:solidFill>
                  <a:schemeClr val="bg1"/>
                </a:solidFill>
              </a:rPr>
              <a:t>FindSet</a:t>
            </a:r>
            <a:r>
              <a:rPr lang="ru-RU" dirty="0" smtClean="0">
                <a:solidFill>
                  <a:schemeClr val="bg1"/>
                </a:solidFill>
              </a:rPr>
              <a:t> – O(</a:t>
            </a:r>
            <a:r>
              <a:rPr lang="en-US" dirty="0">
                <a:solidFill>
                  <a:schemeClr val="bg1"/>
                </a:solidFill>
              </a:rPr>
              <a:t># </a:t>
            </a:r>
            <a:r>
              <a:rPr lang="ru-RU" dirty="0">
                <a:solidFill>
                  <a:schemeClr val="bg1"/>
                </a:solidFill>
              </a:rPr>
              <a:t>элементов</a:t>
            </a:r>
            <a:r>
              <a:rPr lang="ru-RU" dirty="0" smtClean="0">
                <a:solidFill>
                  <a:schemeClr val="bg1"/>
                </a:solidFill>
              </a:rPr>
              <a:t>)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все </a:t>
            </a:r>
            <a:r>
              <a:rPr lang="en-US" dirty="0" err="1" smtClean="0">
                <a:solidFill>
                  <a:schemeClr val="bg1"/>
                </a:solidFill>
              </a:rPr>
              <a:t>MergeSets</a:t>
            </a:r>
            <a:r>
              <a:rPr lang="ru-RU" dirty="0" smtClean="0">
                <a:solidFill>
                  <a:schemeClr val="bg1"/>
                </a:solidFill>
              </a:rPr>
              <a:t> – O(</a:t>
            </a:r>
            <a:r>
              <a:rPr lang="en-US" dirty="0">
                <a:solidFill>
                  <a:schemeClr val="bg1"/>
                </a:solidFill>
              </a:rPr>
              <a:t># </a:t>
            </a:r>
            <a:r>
              <a:rPr lang="ru-RU" dirty="0">
                <a:solidFill>
                  <a:schemeClr val="bg1"/>
                </a:solidFill>
              </a:rPr>
              <a:t>элементов </a:t>
            </a:r>
            <a:r>
              <a:rPr lang="en-US" dirty="0">
                <a:solidFill>
                  <a:schemeClr val="bg1"/>
                </a:solidFill>
              </a:rPr>
              <a:t>^ 2</a:t>
            </a:r>
            <a:r>
              <a:rPr lang="ru-RU" dirty="0" smtClean="0">
                <a:solidFill>
                  <a:schemeClr val="bg1"/>
                </a:solidFill>
              </a:rPr>
              <a:t>)</a:t>
            </a: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11" name="Объект 10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Бережное раскрашивание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перекрашиваем элементы из </a:t>
            </a:r>
            <a:r>
              <a:rPr lang="ru-RU" dirty="0" smtClean="0">
                <a:solidFill>
                  <a:schemeClr val="bg1"/>
                </a:solidFill>
              </a:rPr>
              <a:t>меньшего множества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N = </a:t>
            </a:r>
            <a:r>
              <a:rPr lang="en-US" dirty="0">
                <a:solidFill>
                  <a:schemeClr val="bg1"/>
                </a:solidFill>
              </a:rPr>
              <a:t># </a:t>
            </a:r>
            <a:r>
              <a:rPr lang="ru-RU" dirty="0">
                <a:solidFill>
                  <a:schemeClr val="bg1"/>
                </a:solidFill>
              </a:rPr>
              <a:t>элементов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все </a:t>
            </a:r>
            <a:r>
              <a:rPr lang="ru-RU" dirty="0" err="1">
                <a:solidFill>
                  <a:schemeClr val="bg1"/>
                </a:solidFill>
              </a:rPr>
              <a:t>FindSet</a:t>
            </a:r>
            <a:r>
              <a:rPr lang="ru-RU" dirty="0">
                <a:solidFill>
                  <a:schemeClr val="bg1"/>
                </a:solidFill>
              </a:rPr>
              <a:t> –</a:t>
            </a:r>
            <a:r>
              <a:rPr lang="ru-RU" dirty="0" smtClean="0">
                <a:solidFill>
                  <a:schemeClr val="bg1"/>
                </a:solidFill>
              </a:rPr>
              <a:t> O(</a:t>
            </a:r>
            <a:r>
              <a:rPr lang="en-US" dirty="0" smtClean="0">
                <a:solidFill>
                  <a:schemeClr val="bg1"/>
                </a:solidFill>
              </a:rPr>
              <a:t>N</a:t>
            </a:r>
            <a:r>
              <a:rPr lang="ru-RU" dirty="0" smtClean="0">
                <a:solidFill>
                  <a:schemeClr val="bg1"/>
                </a:solidFill>
              </a:rPr>
              <a:t>)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все </a:t>
            </a:r>
            <a:r>
              <a:rPr lang="en-US" dirty="0" err="1">
                <a:solidFill>
                  <a:schemeClr val="bg1"/>
                </a:solidFill>
              </a:rPr>
              <a:t>MergeSets</a:t>
            </a:r>
            <a:r>
              <a:rPr lang="ru-RU" dirty="0">
                <a:solidFill>
                  <a:schemeClr val="bg1"/>
                </a:solidFill>
              </a:rPr>
              <a:t> –</a:t>
            </a:r>
            <a:r>
              <a:rPr lang="ru-RU" dirty="0" smtClean="0">
                <a:solidFill>
                  <a:schemeClr val="bg1"/>
                </a:solidFill>
              </a:rPr>
              <a:t> O(</a:t>
            </a:r>
            <a:r>
              <a:rPr lang="en-US" dirty="0" smtClean="0">
                <a:solidFill>
                  <a:schemeClr val="bg1"/>
                </a:solidFill>
              </a:rPr>
              <a:t>N </a:t>
            </a:r>
            <a:r>
              <a:rPr lang="ru-RU" dirty="0" smtClean="0">
                <a:solidFill>
                  <a:schemeClr val="bg1"/>
                </a:solidFill>
              </a:rPr>
              <a:t>* </a:t>
            </a:r>
            <a:r>
              <a:rPr lang="ru-RU" dirty="0" err="1">
                <a:solidFill>
                  <a:schemeClr val="bg1"/>
                </a:solidFill>
              </a:rPr>
              <a:t>log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N</a:t>
            </a:r>
            <a:r>
              <a:rPr lang="ru-RU" dirty="0" smtClean="0">
                <a:solidFill>
                  <a:schemeClr val="bg1"/>
                </a:solidFill>
              </a:rPr>
              <a:t>)</a:t>
            </a:r>
            <a:endParaRPr lang="ru-RU" dirty="0">
              <a:solidFill>
                <a:schemeClr val="bg1"/>
              </a:solidFill>
            </a:endParaRPr>
          </a:p>
          <a:p>
            <a:pPr lvl="2"/>
            <a:r>
              <a:rPr lang="ru-RU" dirty="0">
                <a:solidFill>
                  <a:schemeClr val="bg1"/>
                </a:solidFill>
              </a:rPr>
              <a:t>Пусть элемент </a:t>
            </a:r>
            <a:r>
              <a:rPr lang="en-US" dirty="0">
                <a:solidFill>
                  <a:schemeClr val="bg1"/>
                </a:solidFill>
              </a:rPr>
              <a:t>x</a:t>
            </a:r>
            <a:r>
              <a:rPr lang="ru-RU" dirty="0">
                <a:solidFill>
                  <a:schemeClr val="bg1"/>
                </a:solidFill>
              </a:rPr>
              <a:t> побывал в множествах </a:t>
            </a:r>
            <a:r>
              <a:rPr lang="en-US" dirty="0">
                <a:solidFill>
                  <a:schemeClr val="bg1"/>
                </a:solidFill>
              </a:rPr>
              <a:t>s</a:t>
            </a:r>
            <a:r>
              <a:rPr lang="en-US" baseline="-25000" dirty="0">
                <a:solidFill>
                  <a:schemeClr val="bg1"/>
                </a:solidFill>
              </a:rPr>
              <a:t>1</a:t>
            </a:r>
            <a:r>
              <a:rPr lang="ru-RU" dirty="0">
                <a:solidFill>
                  <a:schemeClr val="bg1"/>
                </a:solidFill>
              </a:rPr>
              <a:t> = </a:t>
            </a:r>
            <a:r>
              <a:rPr lang="en-US" dirty="0">
                <a:solidFill>
                  <a:schemeClr val="bg1"/>
                </a:solidFill>
              </a:rPr>
              <a:t>{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x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}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</a:t>
            </a:r>
            <a:r>
              <a:rPr lang="en-US" dirty="0" smtClean="0">
                <a:solidFill>
                  <a:schemeClr val="bg1"/>
                </a:solidFill>
              </a:rPr>
              <a:t> s</a:t>
            </a:r>
            <a:r>
              <a:rPr lang="en-US" baseline="-25000" dirty="0" smtClean="0">
                <a:solidFill>
                  <a:schemeClr val="bg1"/>
                </a:solidFill>
              </a:rPr>
              <a:t>2</a:t>
            </a:r>
            <a:r>
              <a:rPr lang="ru-RU" baseline="-25000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</a:t>
            </a:r>
            <a:r>
              <a:rPr lang="en-US" dirty="0" smtClean="0">
                <a:solidFill>
                  <a:schemeClr val="bg1"/>
                </a:solidFill>
              </a:rPr>
              <a:t> …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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</a:t>
            </a:r>
            <a:r>
              <a:rPr lang="en-US" baseline="-25000" dirty="0" err="1" smtClean="0">
                <a:solidFill>
                  <a:schemeClr val="bg1"/>
                </a:solidFill>
              </a:rPr>
              <a:t>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= {</a:t>
            </a:r>
            <a:r>
              <a:rPr lang="ru-RU" dirty="0">
                <a:solidFill>
                  <a:schemeClr val="bg1"/>
                </a:solidFill>
              </a:rPr>
              <a:t> все элементы </a:t>
            </a:r>
            <a:r>
              <a:rPr lang="en-US" dirty="0">
                <a:solidFill>
                  <a:schemeClr val="bg1"/>
                </a:solidFill>
              </a:rPr>
              <a:t>}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Поскольку перекрашиваем меньшее </a:t>
            </a:r>
            <a:r>
              <a:rPr lang="ru-RU" dirty="0" smtClean="0">
                <a:solidFill>
                  <a:schemeClr val="bg1"/>
                </a:solidFill>
              </a:rPr>
              <a:t>множество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ru-RU" dirty="0">
                <a:solidFill>
                  <a:schemeClr val="bg1"/>
                </a:solidFill>
              </a:rPr>
              <a:t>2 * мощность </a:t>
            </a:r>
            <a:r>
              <a:rPr lang="en-US" dirty="0" err="1">
                <a:solidFill>
                  <a:schemeClr val="bg1"/>
                </a:solidFill>
              </a:rPr>
              <a:t>s</a:t>
            </a:r>
            <a:r>
              <a:rPr lang="en-US" baseline="-25000" dirty="0" err="1">
                <a:solidFill>
                  <a:schemeClr val="bg1"/>
                </a:solidFill>
              </a:rPr>
              <a:t>i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  <a:latin typeface="Consolas" panose="020B0609020204030204" pitchFamily="49" charset="0"/>
              </a:rPr>
              <a:t>≤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мощность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s</a:t>
            </a:r>
            <a:r>
              <a:rPr lang="en-US" baseline="-25000" dirty="0" smtClean="0">
                <a:solidFill>
                  <a:schemeClr val="bg1"/>
                </a:solidFill>
              </a:rPr>
              <a:t>i+1</a:t>
            </a:r>
            <a:endParaRPr lang="ru-RU" dirty="0">
              <a:solidFill>
                <a:schemeClr val="bg1"/>
              </a:solidFill>
            </a:endParaRPr>
          </a:p>
          <a:p>
            <a:pPr lvl="2"/>
            <a:r>
              <a:rPr lang="ru-RU" dirty="0">
                <a:solidFill>
                  <a:schemeClr val="bg1"/>
                </a:solidFill>
              </a:rPr>
              <a:t>Цвет </a:t>
            </a:r>
            <a:r>
              <a:rPr lang="en-US" dirty="0">
                <a:solidFill>
                  <a:schemeClr val="bg1"/>
                </a:solidFill>
              </a:rPr>
              <a:t>x </a:t>
            </a:r>
            <a:r>
              <a:rPr lang="ru-RU" dirty="0">
                <a:solidFill>
                  <a:schemeClr val="bg1"/>
                </a:solidFill>
              </a:rPr>
              <a:t>изменится </a:t>
            </a:r>
            <a:r>
              <a:rPr lang="en-US" dirty="0" smtClean="0">
                <a:solidFill>
                  <a:schemeClr val="bg1"/>
                </a:solidFill>
              </a:rPr>
              <a:t>n </a:t>
            </a:r>
            <a:r>
              <a:rPr lang="en-US" dirty="0">
                <a:solidFill>
                  <a:schemeClr val="bg1"/>
                </a:solidFill>
              </a:rPr>
              <a:t>&lt;= log(N) </a:t>
            </a:r>
            <a:r>
              <a:rPr lang="ru-RU" dirty="0" smtClean="0">
                <a:solidFill>
                  <a:schemeClr val="bg1"/>
                </a:solidFill>
              </a:rPr>
              <a:t>раз</a:t>
            </a:r>
            <a:endParaRPr lang="ru-RU" dirty="0">
              <a:solidFill>
                <a:schemeClr val="bg1"/>
              </a:solidFill>
            </a:endParaRPr>
          </a:p>
          <a:p>
            <a:pPr lvl="2"/>
            <a:r>
              <a:rPr lang="ru-RU" dirty="0">
                <a:solidFill>
                  <a:schemeClr val="bg1"/>
                </a:solidFill>
              </a:rPr>
              <a:t>На все элементы потратим </a:t>
            </a:r>
            <a:r>
              <a:rPr lang="ru-RU" dirty="0" smtClean="0">
                <a:solidFill>
                  <a:schemeClr val="bg1"/>
                </a:solidFill>
              </a:rPr>
              <a:t>O(</a:t>
            </a:r>
            <a:r>
              <a:rPr lang="en-US" dirty="0" smtClean="0">
                <a:solidFill>
                  <a:schemeClr val="bg1"/>
                </a:solidFill>
              </a:rPr>
              <a:t>N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* </a:t>
            </a:r>
            <a:r>
              <a:rPr lang="ru-RU" dirty="0" err="1">
                <a:solidFill>
                  <a:schemeClr val="bg1"/>
                </a:solidFill>
              </a:rPr>
              <a:t>log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N</a:t>
            </a:r>
            <a:r>
              <a:rPr lang="ru-RU" dirty="0" smtClean="0">
                <a:solidFill>
                  <a:schemeClr val="bg1"/>
                </a:solidFill>
              </a:rPr>
              <a:t>)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  <p:grpSp>
        <p:nvGrpSpPr>
          <p:cNvPr id="19" name="Группа 11"/>
          <p:cNvGrpSpPr/>
          <p:nvPr/>
        </p:nvGrpSpPr>
        <p:grpSpPr>
          <a:xfrm>
            <a:off x="983432" y="5132319"/>
            <a:ext cx="3857146" cy="923330"/>
            <a:chOff x="889193" y="4750800"/>
            <a:chExt cx="3857146" cy="923330"/>
          </a:xfrm>
        </p:grpSpPr>
        <p:sp>
          <p:nvSpPr>
            <p:cNvPr id="20" name="TextBox 19"/>
            <p:cNvSpPr txBox="1"/>
            <p:nvPr/>
          </p:nvSpPr>
          <p:spPr>
            <a:xfrm>
              <a:off x="889193" y="4750800"/>
              <a:ext cx="385714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Consolas" panose="020B0609020204030204" pitchFamily="49" charset="0"/>
                </a:rPr>
                <a:t>MergeSets</a:t>
              </a:r>
              <a:r>
                <a:rPr lang="en-US" dirty="0" smtClean="0">
                  <a:latin typeface="Consolas" panose="020B0609020204030204" pitchFamily="49" charset="0"/>
                </a:rPr>
                <a:t>(                  ,</a:t>
              </a:r>
            </a:p>
            <a:p>
              <a:r>
                <a:rPr lang="en-US" dirty="0" smtClean="0">
                  <a:latin typeface="Consolas" panose="020B0609020204030204" pitchFamily="49" charset="0"/>
                </a:rPr>
                <a:t>    yellow,</a:t>
              </a:r>
            </a:p>
            <a:p>
              <a:r>
                <a:rPr lang="en-US" dirty="0" smtClean="0">
                  <a:latin typeface="Consolas" panose="020B0609020204030204" pitchFamily="49" charset="0"/>
                </a:rPr>
                <a:t>    green) =</a:t>
              </a:r>
              <a:endParaRPr lang="ru-RU" dirty="0">
                <a:latin typeface="Consolas" panose="020B0609020204030204" pitchFamily="49" charset="0"/>
              </a:endParaRPr>
            </a:p>
          </p:txBody>
        </p:sp>
        <p:grpSp>
          <p:nvGrpSpPr>
            <p:cNvPr id="21" name="Группа 5"/>
            <p:cNvGrpSpPr/>
            <p:nvPr/>
          </p:nvGrpSpPr>
          <p:grpSpPr>
            <a:xfrm>
              <a:off x="2221118" y="4786875"/>
              <a:ext cx="2161764" cy="323782"/>
              <a:chOff x="8040216" y="1609113"/>
              <a:chExt cx="3097212" cy="431800"/>
            </a:xfrm>
          </p:grpSpPr>
          <p:sp>
            <p:nvSpPr>
              <p:cNvPr id="28" name="Oval 8"/>
              <p:cNvSpPr>
                <a:spLocks noChangeArrowheads="1"/>
              </p:cNvSpPr>
              <p:nvPr/>
            </p:nvSpPr>
            <p:spPr bwMode="auto">
              <a:xfrm>
                <a:off x="9337203" y="1609113"/>
                <a:ext cx="504825" cy="431800"/>
              </a:xfrm>
              <a:prstGeom prst="ellipse">
                <a:avLst/>
              </a:prstGeom>
              <a:solidFill>
                <a:srgbClr val="92D05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9" name="Oval 9"/>
              <p:cNvSpPr>
                <a:spLocks noChangeArrowheads="1"/>
              </p:cNvSpPr>
              <p:nvPr/>
            </p:nvSpPr>
            <p:spPr bwMode="auto">
              <a:xfrm>
                <a:off x="8040216" y="1609113"/>
                <a:ext cx="504825" cy="431800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dirty="0">
                    <a:latin typeface="Calibri" pitchFamily="34" charset="0"/>
                    <a:cs typeface="Calibri" pitchFamily="34" charset="0"/>
                  </a:rPr>
                  <a:t> </a:t>
                </a:r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0" name="Oval 10"/>
              <p:cNvSpPr>
                <a:spLocks noChangeArrowheads="1"/>
              </p:cNvSpPr>
              <p:nvPr/>
            </p:nvSpPr>
            <p:spPr bwMode="auto">
              <a:xfrm>
                <a:off x="8687916" y="1609113"/>
                <a:ext cx="504825" cy="431800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1" name="Oval 11"/>
              <p:cNvSpPr>
                <a:spLocks noChangeArrowheads="1"/>
              </p:cNvSpPr>
              <p:nvPr/>
            </p:nvSpPr>
            <p:spPr bwMode="auto">
              <a:xfrm>
                <a:off x="9984903" y="1609113"/>
                <a:ext cx="504825" cy="431800"/>
              </a:xfrm>
              <a:prstGeom prst="ellipse">
                <a:avLst/>
              </a:prstGeom>
              <a:solidFill>
                <a:srgbClr val="00B0F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2" name="Oval 12"/>
              <p:cNvSpPr>
                <a:spLocks noChangeArrowheads="1"/>
              </p:cNvSpPr>
              <p:nvPr/>
            </p:nvSpPr>
            <p:spPr bwMode="auto">
              <a:xfrm>
                <a:off x="10632603" y="1609113"/>
                <a:ext cx="504825" cy="431800"/>
              </a:xfrm>
              <a:prstGeom prst="ellipse">
                <a:avLst/>
              </a:prstGeom>
              <a:solidFill>
                <a:srgbClr val="7030A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</p:grpSp>
        <p:grpSp>
          <p:nvGrpSpPr>
            <p:cNvPr id="22" name="Группа 6"/>
            <p:cNvGrpSpPr/>
            <p:nvPr/>
          </p:nvGrpSpPr>
          <p:grpSpPr>
            <a:xfrm>
              <a:off x="2547170" y="5319092"/>
              <a:ext cx="2072814" cy="308182"/>
              <a:chOff x="8040216" y="2651224"/>
              <a:chExt cx="3097212" cy="439738"/>
            </a:xfrm>
          </p:grpSpPr>
          <p:sp>
            <p:nvSpPr>
              <p:cNvPr id="23" name="Oval 16"/>
              <p:cNvSpPr>
                <a:spLocks noChangeArrowheads="1"/>
              </p:cNvSpPr>
              <p:nvPr/>
            </p:nvSpPr>
            <p:spPr bwMode="auto">
              <a:xfrm>
                <a:off x="8040216" y="2651224"/>
                <a:ext cx="504825" cy="431800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dirty="0">
                    <a:latin typeface="Calibri" pitchFamily="34" charset="0"/>
                    <a:cs typeface="Calibri" pitchFamily="34" charset="0"/>
                  </a:rPr>
                  <a:t> </a:t>
                </a:r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4" name="Oval 18"/>
              <p:cNvSpPr>
                <a:spLocks noChangeArrowheads="1"/>
              </p:cNvSpPr>
              <p:nvPr/>
            </p:nvSpPr>
            <p:spPr bwMode="auto">
              <a:xfrm>
                <a:off x="9984903" y="2651224"/>
                <a:ext cx="504825" cy="431800"/>
              </a:xfrm>
              <a:prstGeom prst="ellipse">
                <a:avLst/>
              </a:prstGeom>
              <a:solidFill>
                <a:srgbClr val="00B0F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5" name="Oval 19"/>
              <p:cNvSpPr>
                <a:spLocks noChangeArrowheads="1"/>
              </p:cNvSpPr>
              <p:nvPr/>
            </p:nvSpPr>
            <p:spPr bwMode="auto">
              <a:xfrm>
                <a:off x="10632603" y="2651224"/>
                <a:ext cx="504825" cy="431800"/>
              </a:xfrm>
              <a:prstGeom prst="ellipse">
                <a:avLst/>
              </a:prstGeom>
              <a:solidFill>
                <a:srgbClr val="7030A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6" name="Oval 8"/>
              <p:cNvSpPr>
                <a:spLocks noChangeArrowheads="1"/>
              </p:cNvSpPr>
              <p:nvPr/>
            </p:nvSpPr>
            <p:spPr bwMode="auto">
              <a:xfrm>
                <a:off x="9335665" y="2659162"/>
                <a:ext cx="504825" cy="431800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7" name="Oval 10"/>
              <p:cNvSpPr>
                <a:spLocks noChangeArrowheads="1"/>
              </p:cNvSpPr>
              <p:nvPr/>
            </p:nvSpPr>
            <p:spPr bwMode="auto">
              <a:xfrm>
                <a:off x="8686378" y="2659162"/>
                <a:ext cx="504825" cy="431800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33092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Calibri" pitchFamily="34" charset="0"/>
                <a:cs typeface="Calibri" pitchFamily="34" charset="0"/>
              </a:rPr>
              <a:t>Реализация СНМ 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на основе списка и массива</a:t>
            </a:r>
            <a:endParaRPr lang="ru-RU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Список списков</a:t>
            </a:r>
          </a:p>
          <a:p>
            <a:pPr lvl="1"/>
            <a:r>
              <a:rPr lang="ru-RU" dirty="0" smtClean="0"/>
              <a:t>все </a:t>
            </a:r>
            <a:r>
              <a:rPr lang="ru-RU" dirty="0" err="1" smtClean="0"/>
              <a:t>FindSet</a:t>
            </a:r>
            <a:r>
              <a:rPr lang="ru-RU" dirty="0" smtClean="0"/>
              <a:t> – O</a:t>
            </a:r>
            <a:r>
              <a:rPr lang="en-US" dirty="0" smtClean="0"/>
              <a:t>(# </a:t>
            </a:r>
            <a:r>
              <a:rPr lang="ru-RU" dirty="0" smtClean="0"/>
              <a:t>элементов </a:t>
            </a:r>
            <a:r>
              <a:rPr lang="en-US" dirty="0" smtClean="0"/>
              <a:t>^ 2</a:t>
            </a:r>
            <a:r>
              <a:rPr lang="ru-RU" dirty="0" smtClean="0"/>
              <a:t>)</a:t>
            </a:r>
          </a:p>
          <a:p>
            <a:pPr lvl="1"/>
            <a:r>
              <a:rPr lang="ru-RU" dirty="0" smtClean="0"/>
              <a:t>все </a:t>
            </a:r>
            <a:r>
              <a:rPr lang="en-US" dirty="0" err="1" smtClean="0"/>
              <a:t>MergeSets</a:t>
            </a:r>
            <a:r>
              <a:rPr lang="ru-RU" dirty="0" smtClean="0"/>
              <a:t> </a:t>
            </a:r>
            <a:r>
              <a:rPr lang="ru-RU" dirty="0"/>
              <a:t>–</a:t>
            </a:r>
            <a:r>
              <a:rPr lang="ru-RU" dirty="0" smtClean="0"/>
              <a:t> O(</a:t>
            </a:r>
            <a:r>
              <a:rPr lang="en-US" dirty="0"/>
              <a:t># </a:t>
            </a:r>
            <a:r>
              <a:rPr lang="ru-RU" dirty="0"/>
              <a:t>элементов</a:t>
            </a:r>
            <a:r>
              <a:rPr lang="ru-RU" dirty="0" smtClean="0"/>
              <a:t>)</a:t>
            </a:r>
          </a:p>
          <a:p>
            <a:endParaRPr lang="en-US" dirty="0" smtClean="0"/>
          </a:p>
          <a:p>
            <a:r>
              <a:rPr lang="ru-RU" dirty="0" smtClean="0"/>
              <a:t>Раскрашивание</a:t>
            </a:r>
          </a:p>
          <a:p>
            <a:pPr lvl="1"/>
            <a:r>
              <a:rPr lang="ru-RU" dirty="0" smtClean="0"/>
              <a:t>для каждого элемента храним его «цвет»</a:t>
            </a:r>
          </a:p>
          <a:p>
            <a:pPr lvl="1"/>
            <a:r>
              <a:rPr lang="ru-RU" dirty="0" smtClean="0"/>
              <a:t>все </a:t>
            </a:r>
            <a:r>
              <a:rPr lang="ru-RU" dirty="0" err="1" smtClean="0"/>
              <a:t>FindSet</a:t>
            </a:r>
            <a:r>
              <a:rPr lang="ru-RU" dirty="0" smtClean="0"/>
              <a:t> – O(</a:t>
            </a:r>
            <a:r>
              <a:rPr lang="en-US" dirty="0"/>
              <a:t># </a:t>
            </a:r>
            <a:r>
              <a:rPr lang="ru-RU" dirty="0"/>
              <a:t>элементов</a:t>
            </a:r>
            <a:r>
              <a:rPr lang="ru-RU" dirty="0" smtClean="0"/>
              <a:t>)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все </a:t>
            </a:r>
            <a:r>
              <a:rPr lang="en-US" dirty="0" err="1" smtClean="0">
                <a:solidFill>
                  <a:schemeClr val="bg1"/>
                </a:solidFill>
              </a:rPr>
              <a:t>MergeSets</a:t>
            </a:r>
            <a:r>
              <a:rPr lang="ru-RU" dirty="0" smtClean="0">
                <a:solidFill>
                  <a:schemeClr val="bg1"/>
                </a:solidFill>
              </a:rPr>
              <a:t> – O(</a:t>
            </a:r>
            <a:r>
              <a:rPr lang="en-US" dirty="0">
                <a:solidFill>
                  <a:schemeClr val="bg1"/>
                </a:solidFill>
              </a:rPr>
              <a:t># </a:t>
            </a:r>
            <a:r>
              <a:rPr lang="ru-RU" dirty="0">
                <a:solidFill>
                  <a:schemeClr val="bg1"/>
                </a:solidFill>
              </a:rPr>
              <a:t>элементов </a:t>
            </a:r>
            <a:r>
              <a:rPr lang="en-US" dirty="0">
                <a:solidFill>
                  <a:schemeClr val="bg1"/>
                </a:solidFill>
              </a:rPr>
              <a:t>^ 2</a:t>
            </a:r>
            <a:r>
              <a:rPr lang="ru-RU" dirty="0" smtClean="0">
                <a:solidFill>
                  <a:schemeClr val="bg1"/>
                </a:solidFill>
              </a:rPr>
              <a:t>)</a:t>
            </a: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11" name="Объект 10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Бережное раскрашивание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перекрашиваем элементы из </a:t>
            </a:r>
            <a:r>
              <a:rPr lang="ru-RU" dirty="0" smtClean="0">
                <a:solidFill>
                  <a:schemeClr val="bg1"/>
                </a:solidFill>
              </a:rPr>
              <a:t>меньшего множества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N = </a:t>
            </a:r>
            <a:r>
              <a:rPr lang="en-US" dirty="0">
                <a:solidFill>
                  <a:schemeClr val="bg1"/>
                </a:solidFill>
              </a:rPr>
              <a:t># </a:t>
            </a:r>
            <a:r>
              <a:rPr lang="ru-RU" dirty="0">
                <a:solidFill>
                  <a:schemeClr val="bg1"/>
                </a:solidFill>
              </a:rPr>
              <a:t>элементов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все </a:t>
            </a:r>
            <a:r>
              <a:rPr lang="ru-RU" dirty="0" err="1">
                <a:solidFill>
                  <a:schemeClr val="bg1"/>
                </a:solidFill>
              </a:rPr>
              <a:t>FindSet</a:t>
            </a:r>
            <a:r>
              <a:rPr lang="ru-RU" dirty="0">
                <a:solidFill>
                  <a:schemeClr val="bg1"/>
                </a:solidFill>
              </a:rPr>
              <a:t> –</a:t>
            </a:r>
            <a:r>
              <a:rPr lang="ru-RU" dirty="0" smtClean="0">
                <a:solidFill>
                  <a:schemeClr val="bg1"/>
                </a:solidFill>
              </a:rPr>
              <a:t> O(</a:t>
            </a:r>
            <a:r>
              <a:rPr lang="en-US" dirty="0" smtClean="0">
                <a:solidFill>
                  <a:schemeClr val="bg1"/>
                </a:solidFill>
              </a:rPr>
              <a:t>N</a:t>
            </a:r>
            <a:r>
              <a:rPr lang="ru-RU" dirty="0" smtClean="0">
                <a:solidFill>
                  <a:schemeClr val="bg1"/>
                </a:solidFill>
              </a:rPr>
              <a:t>)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все </a:t>
            </a:r>
            <a:r>
              <a:rPr lang="en-US" dirty="0" err="1">
                <a:solidFill>
                  <a:schemeClr val="bg1"/>
                </a:solidFill>
              </a:rPr>
              <a:t>MergeSets</a:t>
            </a:r>
            <a:r>
              <a:rPr lang="ru-RU" dirty="0">
                <a:solidFill>
                  <a:schemeClr val="bg1"/>
                </a:solidFill>
              </a:rPr>
              <a:t> –</a:t>
            </a:r>
            <a:r>
              <a:rPr lang="ru-RU" dirty="0" smtClean="0">
                <a:solidFill>
                  <a:schemeClr val="bg1"/>
                </a:solidFill>
              </a:rPr>
              <a:t> O(</a:t>
            </a:r>
            <a:r>
              <a:rPr lang="en-US" dirty="0" smtClean="0">
                <a:solidFill>
                  <a:schemeClr val="bg1"/>
                </a:solidFill>
              </a:rPr>
              <a:t>N </a:t>
            </a:r>
            <a:r>
              <a:rPr lang="ru-RU" dirty="0" smtClean="0">
                <a:solidFill>
                  <a:schemeClr val="bg1"/>
                </a:solidFill>
              </a:rPr>
              <a:t>* </a:t>
            </a:r>
            <a:r>
              <a:rPr lang="ru-RU" dirty="0" err="1">
                <a:solidFill>
                  <a:schemeClr val="bg1"/>
                </a:solidFill>
              </a:rPr>
              <a:t>log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N</a:t>
            </a:r>
            <a:r>
              <a:rPr lang="ru-RU" dirty="0" smtClean="0">
                <a:solidFill>
                  <a:schemeClr val="bg1"/>
                </a:solidFill>
              </a:rPr>
              <a:t>)</a:t>
            </a:r>
            <a:endParaRPr lang="ru-RU" dirty="0">
              <a:solidFill>
                <a:schemeClr val="bg1"/>
              </a:solidFill>
            </a:endParaRPr>
          </a:p>
          <a:p>
            <a:pPr lvl="2"/>
            <a:r>
              <a:rPr lang="ru-RU" dirty="0">
                <a:solidFill>
                  <a:schemeClr val="bg1"/>
                </a:solidFill>
              </a:rPr>
              <a:t>Пусть элемент </a:t>
            </a:r>
            <a:r>
              <a:rPr lang="en-US" dirty="0">
                <a:solidFill>
                  <a:schemeClr val="bg1"/>
                </a:solidFill>
              </a:rPr>
              <a:t>x</a:t>
            </a:r>
            <a:r>
              <a:rPr lang="ru-RU" dirty="0">
                <a:solidFill>
                  <a:schemeClr val="bg1"/>
                </a:solidFill>
              </a:rPr>
              <a:t> побывал в множествах </a:t>
            </a:r>
            <a:r>
              <a:rPr lang="en-US" dirty="0">
                <a:solidFill>
                  <a:schemeClr val="bg1"/>
                </a:solidFill>
              </a:rPr>
              <a:t>s</a:t>
            </a:r>
            <a:r>
              <a:rPr lang="en-US" baseline="-25000" dirty="0">
                <a:solidFill>
                  <a:schemeClr val="bg1"/>
                </a:solidFill>
              </a:rPr>
              <a:t>1</a:t>
            </a:r>
            <a:r>
              <a:rPr lang="ru-RU" dirty="0">
                <a:solidFill>
                  <a:schemeClr val="bg1"/>
                </a:solidFill>
              </a:rPr>
              <a:t> = </a:t>
            </a:r>
            <a:r>
              <a:rPr lang="en-US" dirty="0">
                <a:solidFill>
                  <a:schemeClr val="bg1"/>
                </a:solidFill>
              </a:rPr>
              <a:t>{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x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}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</a:t>
            </a:r>
            <a:r>
              <a:rPr lang="en-US" dirty="0" smtClean="0">
                <a:solidFill>
                  <a:schemeClr val="bg1"/>
                </a:solidFill>
              </a:rPr>
              <a:t> s</a:t>
            </a:r>
            <a:r>
              <a:rPr lang="en-US" baseline="-25000" dirty="0" smtClean="0">
                <a:solidFill>
                  <a:schemeClr val="bg1"/>
                </a:solidFill>
              </a:rPr>
              <a:t>2</a:t>
            </a:r>
            <a:r>
              <a:rPr lang="ru-RU" baseline="-25000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</a:t>
            </a:r>
            <a:r>
              <a:rPr lang="en-US" dirty="0" smtClean="0">
                <a:solidFill>
                  <a:schemeClr val="bg1"/>
                </a:solidFill>
              </a:rPr>
              <a:t> …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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</a:t>
            </a:r>
            <a:r>
              <a:rPr lang="en-US" baseline="-25000" dirty="0" err="1" smtClean="0">
                <a:solidFill>
                  <a:schemeClr val="bg1"/>
                </a:solidFill>
              </a:rPr>
              <a:t>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= {</a:t>
            </a:r>
            <a:r>
              <a:rPr lang="ru-RU" dirty="0">
                <a:solidFill>
                  <a:schemeClr val="bg1"/>
                </a:solidFill>
              </a:rPr>
              <a:t> все элементы </a:t>
            </a:r>
            <a:r>
              <a:rPr lang="en-US" dirty="0">
                <a:solidFill>
                  <a:schemeClr val="bg1"/>
                </a:solidFill>
              </a:rPr>
              <a:t>}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Поскольку перекрашиваем меньшее </a:t>
            </a:r>
            <a:r>
              <a:rPr lang="ru-RU" dirty="0" smtClean="0">
                <a:solidFill>
                  <a:schemeClr val="bg1"/>
                </a:solidFill>
              </a:rPr>
              <a:t>множество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ru-RU" dirty="0">
                <a:solidFill>
                  <a:schemeClr val="bg1"/>
                </a:solidFill>
              </a:rPr>
              <a:t>2 * мощность </a:t>
            </a:r>
            <a:r>
              <a:rPr lang="en-US" dirty="0" err="1">
                <a:solidFill>
                  <a:schemeClr val="bg1"/>
                </a:solidFill>
              </a:rPr>
              <a:t>s</a:t>
            </a:r>
            <a:r>
              <a:rPr lang="en-US" baseline="-25000" dirty="0" err="1">
                <a:solidFill>
                  <a:schemeClr val="bg1"/>
                </a:solidFill>
              </a:rPr>
              <a:t>i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  <a:latin typeface="Consolas" panose="020B0609020204030204" pitchFamily="49" charset="0"/>
              </a:rPr>
              <a:t>≤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мощность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s</a:t>
            </a:r>
            <a:r>
              <a:rPr lang="en-US" baseline="-25000" dirty="0" smtClean="0">
                <a:solidFill>
                  <a:schemeClr val="bg1"/>
                </a:solidFill>
              </a:rPr>
              <a:t>i+1</a:t>
            </a:r>
            <a:endParaRPr lang="ru-RU" dirty="0">
              <a:solidFill>
                <a:schemeClr val="bg1"/>
              </a:solidFill>
            </a:endParaRPr>
          </a:p>
          <a:p>
            <a:pPr lvl="2"/>
            <a:r>
              <a:rPr lang="ru-RU" dirty="0">
                <a:solidFill>
                  <a:schemeClr val="bg1"/>
                </a:solidFill>
              </a:rPr>
              <a:t>Цвет </a:t>
            </a:r>
            <a:r>
              <a:rPr lang="en-US" dirty="0">
                <a:solidFill>
                  <a:schemeClr val="bg1"/>
                </a:solidFill>
              </a:rPr>
              <a:t>x </a:t>
            </a:r>
            <a:r>
              <a:rPr lang="ru-RU" dirty="0">
                <a:solidFill>
                  <a:schemeClr val="bg1"/>
                </a:solidFill>
              </a:rPr>
              <a:t>изменится </a:t>
            </a:r>
            <a:r>
              <a:rPr lang="en-US" dirty="0" smtClean="0">
                <a:solidFill>
                  <a:schemeClr val="bg1"/>
                </a:solidFill>
              </a:rPr>
              <a:t>n </a:t>
            </a:r>
            <a:r>
              <a:rPr lang="en-US" dirty="0">
                <a:solidFill>
                  <a:schemeClr val="bg1"/>
                </a:solidFill>
              </a:rPr>
              <a:t>&lt;= log(N) </a:t>
            </a:r>
            <a:r>
              <a:rPr lang="ru-RU" dirty="0" smtClean="0">
                <a:solidFill>
                  <a:schemeClr val="bg1"/>
                </a:solidFill>
              </a:rPr>
              <a:t>раз</a:t>
            </a:r>
            <a:endParaRPr lang="ru-RU" dirty="0">
              <a:solidFill>
                <a:schemeClr val="bg1"/>
              </a:solidFill>
            </a:endParaRPr>
          </a:p>
          <a:p>
            <a:pPr lvl="2"/>
            <a:r>
              <a:rPr lang="ru-RU" dirty="0">
                <a:solidFill>
                  <a:schemeClr val="bg1"/>
                </a:solidFill>
              </a:rPr>
              <a:t>На все элементы потратим </a:t>
            </a:r>
            <a:r>
              <a:rPr lang="ru-RU" dirty="0" smtClean="0">
                <a:solidFill>
                  <a:schemeClr val="bg1"/>
                </a:solidFill>
              </a:rPr>
              <a:t>O(</a:t>
            </a:r>
            <a:r>
              <a:rPr lang="en-US" dirty="0" smtClean="0">
                <a:solidFill>
                  <a:schemeClr val="bg1"/>
                </a:solidFill>
              </a:rPr>
              <a:t>N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* </a:t>
            </a:r>
            <a:r>
              <a:rPr lang="ru-RU" dirty="0" err="1">
                <a:solidFill>
                  <a:schemeClr val="bg1"/>
                </a:solidFill>
              </a:rPr>
              <a:t>log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N</a:t>
            </a:r>
            <a:r>
              <a:rPr lang="ru-RU" dirty="0" smtClean="0">
                <a:solidFill>
                  <a:schemeClr val="bg1"/>
                </a:solidFill>
              </a:rPr>
              <a:t>)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  <p:grpSp>
        <p:nvGrpSpPr>
          <p:cNvPr id="19" name="Группа 11"/>
          <p:cNvGrpSpPr/>
          <p:nvPr/>
        </p:nvGrpSpPr>
        <p:grpSpPr>
          <a:xfrm>
            <a:off x="983432" y="5132319"/>
            <a:ext cx="3857146" cy="923330"/>
            <a:chOff x="889193" y="4750800"/>
            <a:chExt cx="3857146" cy="923330"/>
          </a:xfrm>
        </p:grpSpPr>
        <p:sp>
          <p:nvSpPr>
            <p:cNvPr id="20" name="TextBox 19"/>
            <p:cNvSpPr txBox="1"/>
            <p:nvPr/>
          </p:nvSpPr>
          <p:spPr>
            <a:xfrm>
              <a:off x="889193" y="4750800"/>
              <a:ext cx="385714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Consolas" panose="020B0609020204030204" pitchFamily="49" charset="0"/>
                </a:rPr>
                <a:t>MergeSets</a:t>
              </a:r>
              <a:r>
                <a:rPr lang="en-US" dirty="0" smtClean="0">
                  <a:latin typeface="Consolas" panose="020B0609020204030204" pitchFamily="49" charset="0"/>
                </a:rPr>
                <a:t>(                  ,</a:t>
              </a:r>
            </a:p>
            <a:p>
              <a:r>
                <a:rPr lang="en-US" dirty="0" smtClean="0">
                  <a:latin typeface="Consolas" panose="020B0609020204030204" pitchFamily="49" charset="0"/>
                </a:rPr>
                <a:t>    yellow,</a:t>
              </a:r>
            </a:p>
            <a:p>
              <a:r>
                <a:rPr lang="en-US" dirty="0" smtClean="0">
                  <a:latin typeface="Consolas" panose="020B0609020204030204" pitchFamily="49" charset="0"/>
                </a:rPr>
                <a:t>    green) =</a:t>
              </a:r>
              <a:endParaRPr lang="ru-RU" dirty="0">
                <a:latin typeface="Consolas" panose="020B0609020204030204" pitchFamily="49" charset="0"/>
              </a:endParaRPr>
            </a:p>
          </p:txBody>
        </p:sp>
        <p:grpSp>
          <p:nvGrpSpPr>
            <p:cNvPr id="21" name="Группа 5"/>
            <p:cNvGrpSpPr/>
            <p:nvPr/>
          </p:nvGrpSpPr>
          <p:grpSpPr>
            <a:xfrm>
              <a:off x="2221118" y="4786875"/>
              <a:ext cx="2161764" cy="323782"/>
              <a:chOff x="8040216" y="1609113"/>
              <a:chExt cx="3097212" cy="431800"/>
            </a:xfrm>
          </p:grpSpPr>
          <p:sp>
            <p:nvSpPr>
              <p:cNvPr id="28" name="Oval 8"/>
              <p:cNvSpPr>
                <a:spLocks noChangeArrowheads="1"/>
              </p:cNvSpPr>
              <p:nvPr/>
            </p:nvSpPr>
            <p:spPr bwMode="auto">
              <a:xfrm>
                <a:off x="9337203" y="1609113"/>
                <a:ext cx="504825" cy="431800"/>
              </a:xfrm>
              <a:prstGeom prst="ellipse">
                <a:avLst/>
              </a:prstGeom>
              <a:solidFill>
                <a:srgbClr val="92D05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9" name="Oval 9"/>
              <p:cNvSpPr>
                <a:spLocks noChangeArrowheads="1"/>
              </p:cNvSpPr>
              <p:nvPr/>
            </p:nvSpPr>
            <p:spPr bwMode="auto">
              <a:xfrm>
                <a:off x="8040216" y="1609113"/>
                <a:ext cx="504825" cy="431800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dirty="0">
                    <a:latin typeface="Calibri" pitchFamily="34" charset="0"/>
                    <a:cs typeface="Calibri" pitchFamily="34" charset="0"/>
                  </a:rPr>
                  <a:t> </a:t>
                </a:r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0" name="Oval 10"/>
              <p:cNvSpPr>
                <a:spLocks noChangeArrowheads="1"/>
              </p:cNvSpPr>
              <p:nvPr/>
            </p:nvSpPr>
            <p:spPr bwMode="auto">
              <a:xfrm>
                <a:off x="8687916" y="1609113"/>
                <a:ext cx="504825" cy="431800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1" name="Oval 11"/>
              <p:cNvSpPr>
                <a:spLocks noChangeArrowheads="1"/>
              </p:cNvSpPr>
              <p:nvPr/>
            </p:nvSpPr>
            <p:spPr bwMode="auto">
              <a:xfrm>
                <a:off x="9984903" y="1609113"/>
                <a:ext cx="504825" cy="431800"/>
              </a:xfrm>
              <a:prstGeom prst="ellipse">
                <a:avLst/>
              </a:prstGeom>
              <a:solidFill>
                <a:srgbClr val="00B0F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2" name="Oval 12"/>
              <p:cNvSpPr>
                <a:spLocks noChangeArrowheads="1"/>
              </p:cNvSpPr>
              <p:nvPr/>
            </p:nvSpPr>
            <p:spPr bwMode="auto">
              <a:xfrm>
                <a:off x="10632603" y="1609113"/>
                <a:ext cx="504825" cy="431800"/>
              </a:xfrm>
              <a:prstGeom prst="ellipse">
                <a:avLst/>
              </a:prstGeom>
              <a:solidFill>
                <a:srgbClr val="7030A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</p:grpSp>
        <p:grpSp>
          <p:nvGrpSpPr>
            <p:cNvPr id="22" name="Группа 6"/>
            <p:cNvGrpSpPr/>
            <p:nvPr/>
          </p:nvGrpSpPr>
          <p:grpSpPr>
            <a:xfrm>
              <a:off x="2547170" y="5319092"/>
              <a:ext cx="2072814" cy="308182"/>
              <a:chOff x="8040216" y="2651224"/>
              <a:chExt cx="3097212" cy="439738"/>
            </a:xfrm>
          </p:grpSpPr>
          <p:sp>
            <p:nvSpPr>
              <p:cNvPr id="23" name="Oval 16"/>
              <p:cNvSpPr>
                <a:spLocks noChangeArrowheads="1"/>
              </p:cNvSpPr>
              <p:nvPr/>
            </p:nvSpPr>
            <p:spPr bwMode="auto">
              <a:xfrm>
                <a:off x="8040216" y="2651224"/>
                <a:ext cx="504825" cy="431800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dirty="0">
                    <a:latin typeface="Calibri" pitchFamily="34" charset="0"/>
                    <a:cs typeface="Calibri" pitchFamily="34" charset="0"/>
                  </a:rPr>
                  <a:t> </a:t>
                </a:r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4" name="Oval 18"/>
              <p:cNvSpPr>
                <a:spLocks noChangeArrowheads="1"/>
              </p:cNvSpPr>
              <p:nvPr/>
            </p:nvSpPr>
            <p:spPr bwMode="auto">
              <a:xfrm>
                <a:off x="9984903" y="2651224"/>
                <a:ext cx="504825" cy="431800"/>
              </a:xfrm>
              <a:prstGeom prst="ellipse">
                <a:avLst/>
              </a:prstGeom>
              <a:solidFill>
                <a:srgbClr val="00B0F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5" name="Oval 19"/>
              <p:cNvSpPr>
                <a:spLocks noChangeArrowheads="1"/>
              </p:cNvSpPr>
              <p:nvPr/>
            </p:nvSpPr>
            <p:spPr bwMode="auto">
              <a:xfrm>
                <a:off x="10632603" y="2651224"/>
                <a:ext cx="504825" cy="431800"/>
              </a:xfrm>
              <a:prstGeom prst="ellipse">
                <a:avLst/>
              </a:prstGeom>
              <a:solidFill>
                <a:srgbClr val="7030A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6" name="Oval 8"/>
              <p:cNvSpPr>
                <a:spLocks noChangeArrowheads="1"/>
              </p:cNvSpPr>
              <p:nvPr/>
            </p:nvSpPr>
            <p:spPr bwMode="auto">
              <a:xfrm>
                <a:off x="9335665" y="2659162"/>
                <a:ext cx="504825" cy="431800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7" name="Oval 10"/>
              <p:cNvSpPr>
                <a:spLocks noChangeArrowheads="1"/>
              </p:cNvSpPr>
              <p:nvPr/>
            </p:nvSpPr>
            <p:spPr bwMode="auto">
              <a:xfrm>
                <a:off x="8686378" y="2659162"/>
                <a:ext cx="504825" cy="431800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85948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Обход вершин графа в глубину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/>
              <a:t>Обработка вершин вдоль длинных путей по графу</a:t>
            </a:r>
          </a:p>
          <a:p>
            <a:pPr lvl="1"/>
            <a:r>
              <a:rPr lang="ru-RU" dirty="0" smtClean="0"/>
              <a:t>Двигаемся в необработанную смежную вершину, либо откатываемся назад по пройденному пути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Компиляция программ, комбинаторный поиск, компьютерная </a:t>
            </a:r>
            <a:r>
              <a:rPr lang="ru-RU" dirty="0" smtClean="0"/>
              <a:t>алгебра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smtClean="0">
                <a:solidFill>
                  <a:schemeClr val="bg1"/>
                </a:solidFill>
              </a:rPr>
              <a:t>Алгоритмы </a:t>
            </a:r>
            <a:r>
              <a:rPr lang="ru-RU" dirty="0" smtClean="0">
                <a:solidFill>
                  <a:schemeClr val="bg1"/>
                </a:solidFill>
              </a:rPr>
              <a:t>на </a:t>
            </a:r>
            <a:r>
              <a:rPr lang="ru-RU" dirty="0" smtClean="0">
                <a:solidFill>
                  <a:schemeClr val="bg1"/>
                </a:solidFill>
              </a:rPr>
              <a:t>основе </a:t>
            </a:r>
            <a:r>
              <a:rPr lang="ru-RU" dirty="0" smtClean="0">
                <a:solidFill>
                  <a:schemeClr val="bg1"/>
                </a:solidFill>
              </a:rPr>
              <a:t>обхода в </a:t>
            </a:r>
            <a:r>
              <a:rPr lang="ru-RU" dirty="0" smtClean="0">
                <a:solidFill>
                  <a:schemeClr val="bg1"/>
                </a:solidFill>
              </a:rPr>
              <a:t>глубину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Топологическая сортировка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Поиск 1-, 2-, 3-связных компонент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Поиск </a:t>
            </a:r>
            <a:r>
              <a:rPr lang="ru-RU" dirty="0" smtClean="0">
                <a:solidFill>
                  <a:schemeClr val="bg1"/>
                </a:solidFill>
              </a:rPr>
              <a:t>мостов, поиск шарниров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Поиск сильно связанных компонент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Проверка </a:t>
            </a:r>
            <a:r>
              <a:rPr lang="ru-RU" dirty="0" smtClean="0">
                <a:solidFill>
                  <a:schemeClr val="bg1"/>
                </a:solidFill>
              </a:rPr>
              <a:t>планарности</a:t>
            </a:r>
            <a:endParaRPr lang="ru-RU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4870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Calibri" pitchFamily="34" charset="0"/>
                <a:cs typeface="Calibri" pitchFamily="34" charset="0"/>
              </a:rPr>
              <a:t>Реализация СНМ 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на основе списка и массива</a:t>
            </a:r>
            <a:endParaRPr lang="ru-RU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Список списков</a:t>
            </a:r>
          </a:p>
          <a:p>
            <a:pPr lvl="1"/>
            <a:r>
              <a:rPr lang="ru-RU" dirty="0" smtClean="0"/>
              <a:t>все </a:t>
            </a:r>
            <a:r>
              <a:rPr lang="ru-RU" dirty="0" err="1" smtClean="0"/>
              <a:t>FindSet</a:t>
            </a:r>
            <a:r>
              <a:rPr lang="ru-RU" dirty="0" smtClean="0"/>
              <a:t> – O</a:t>
            </a:r>
            <a:r>
              <a:rPr lang="en-US" dirty="0" smtClean="0"/>
              <a:t>(# </a:t>
            </a:r>
            <a:r>
              <a:rPr lang="ru-RU" dirty="0" smtClean="0"/>
              <a:t>элементов </a:t>
            </a:r>
            <a:r>
              <a:rPr lang="en-US" dirty="0" smtClean="0"/>
              <a:t>^ 2</a:t>
            </a:r>
            <a:r>
              <a:rPr lang="ru-RU" dirty="0" smtClean="0"/>
              <a:t>)</a:t>
            </a:r>
          </a:p>
          <a:p>
            <a:pPr lvl="1"/>
            <a:r>
              <a:rPr lang="ru-RU" dirty="0" smtClean="0"/>
              <a:t>все </a:t>
            </a:r>
            <a:r>
              <a:rPr lang="en-US" dirty="0" err="1" smtClean="0"/>
              <a:t>MergeSets</a:t>
            </a:r>
            <a:r>
              <a:rPr lang="ru-RU" dirty="0" smtClean="0"/>
              <a:t> </a:t>
            </a:r>
            <a:r>
              <a:rPr lang="ru-RU" dirty="0"/>
              <a:t>–</a:t>
            </a:r>
            <a:r>
              <a:rPr lang="ru-RU" dirty="0" smtClean="0"/>
              <a:t> O(</a:t>
            </a:r>
            <a:r>
              <a:rPr lang="en-US" dirty="0"/>
              <a:t># </a:t>
            </a:r>
            <a:r>
              <a:rPr lang="ru-RU" dirty="0"/>
              <a:t>элементов</a:t>
            </a:r>
            <a:r>
              <a:rPr lang="ru-RU" dirty="0" smtClean="0"/>
              <a:t>)</a:t>
            </a:r>
          </a:p>
          <a:p>
            <a:endParaRPr lang="en-US" dirty="0" smtClean="0"/>
          </a:p>
          <a:p>
            <a:r>
              <a:rPr lang="ru-RU" dirty="0" smtClean="0"/>
              <a:t>Раскрашивание</a:t>
            </a:r>
          </a:p>
          <a:p>
            <a:pPr lvl="1"/>
            <a:r>
              <a:rPr lang="ru-RU" dirty="0" smtClean="0"/>
              <a:t>для каждого элемента храним его «цвет»</a:t>
            </a:r>
          </a:p>
          <a:p>
            <a:pPr lvl="1"/>
            <a:r>
              <a:rPr lang="ru-RU" dirty="0" smtClean="0"/>
              <a:t>все </a:t>
            </a:r>
            <a:r>
              <a:rPr lang="ru-RU" dirty="0" err="1" smtClean="0"/>
              <a:t>FindSet</a:t>
            </a:r>
            <a:r>
              <a:rPr lang="ru-RU" dirty="0" smtClean="0"/>
              <a:t> – O(</a:t>
            </a:r>
            <a:r>
              <a:rPr lang="en-US" dirty="0"/>
              <a:t># </a:t>
            </a:r>
            <a:r>
              <a:rPr lang="ru-RU" dirty="0"/>
              <a:t>элементов</a:t>
            </a:r>
            <a:r>
              <a:rPr lang="ru-RU" dirty="0" smtClean="0"/>
              <a:t>)</a:t>
            </a:r>
          </a:p>
          <a:p>
            <a:pPr lvl="1"/>
            <a:r>
              <a:rPr lang="ru-RU" dirty="0" smtClean="0"/>
              <a:t>все </a:t>
            </a:r>
            <a:r>
              <a:rPr lang="en-US" dirty="0" err="1" smtClean="0"/>
              <a:t>MergeSets</a:t>
            </a:r>
            <a:r>
              <a:rPr lang="ru-RU" dirty="0" smtClean="0"/>
              <a:t> – O(</a:t>
            </a:r>
            <a:r>
              <a:rPr lang="en-US" dirty="0"/>
              <a:t># </a:t>
            </a:r>
            <a:r>
              <a:rPr lang="ru-RU" dirty="0"/>
              <a:t>элементов </a:t>
            </a:r>
            <a:r>
              <a:rPr lang="en-US" dirty="0"/>
              <a:t>^ 2</a:t>
            </a:r>
            <a:r>
              <a:rPr lang="ru-RU" dirty="0" smtClean="0"/>
              <a:t>)</a:t>
            </a:r>
          </a:p>
          <a:p>
            <a:endParaRPr lang="en-US" dirty="0" smtClean="0"/>
          </a:p>
        </p:txBody>
      </p:sp>
      <p:sp>
        <p:nvSpPr>
          <p:cNvPr id="11" name="Объект 10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Бережное раскрашивание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перекрашиваем элементы из </a:t>
            </a:r>
            <a:r>
              <a:rPr lang="ru-RU" dirty="0" smtClean="0">
                <a:solidFill>
                  <a:schemeClr val="bg1"/>
                </a:solidFill>
              </a:rPr>
              <a:t>меньшего множества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N = </a:t>
            </a:r>
            <a:r>
              <a:rPr lang="en-US" dirty="0">
                <a:solidFill>
                  <a:schemeClr val="bg1"/>
                </a:solidFill>
              </a:rPr>
              <a:t># </a:t>
            </a:r>
            <a:r>
              <a:rPr lang="ru-RU" dirty="0">
                <a:solidFill>
                  <a:schemeClr val="bg1"/>
                </a:solidFill>
              </a:rPr>
              <a:t>элементов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все </a:t>
            </a:r>
            <a:r>
              <a:rPr lang="ru-RU" dirty="0" err="1">
                <a:solidFill>
                  <a:schemeClr val="bg1"/>
                </a:solidFill>
              </a:rPr>
              <a:t>FindSet</a:t>
            </a:r>
            <a:r>
              <a:rPr lang="ru-RU" dirty="0">
                <a:solidFill>
                  <a:schemeClr val="bg1"/>
                </a:solidFill>
              </a:rPr>
              <a:t> –</a:t>
            </a:r>
            <a:r>
              <a:rPr lang="ru-RU" dirty="0" smtClean="0">
                <a:solidFill>
                  <a:schemeClr val="bg1"/>
                </a:solidFill>
              </a:rPr>
              <a:t> O(</a:t>
            </a:r>
            <a:r>
              <a:rPr lang="en-US" dirty="0" smtClean="0">
                <a:solidFill>
                  <a:schemeClr val="bg1"/>
                </a:solidFill>
              </a:rPr>
              <a:t>N</a:t>
            </a:r>
            <a:r>
              <a:rPr lang="ru-RU" dirty="0" smtClean="0">
                <a:solidFill>
                  <a:schemeClr val="bg1"/>
                </a:solidFill>
              </a:rPr>
              <a:t>)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все </a:t>
            </a:r>
            <a:r>
              <a:rPr lang="en-US" dirty="0" err="1">
                <a:solidFill>
                  <a:schemeClr val="bg1"/>
                </a:solidFill>
              </a:rPr>
              <a:t>MergeSets</a:t>
            </a:r>
            <a:r>
              <a:rPr lang="ru-RU" dirty="0">
                <a:solidFill>
                  <a:schemeClr val="bg1"/>
                </a:solidFill>
              </a:rPr>
              <a:t> –</a:t>
            </a:r>
            <a:r>
              <a:rPr lang="ru-RU" dirty="0" smtClean="0">
                <a:solidFill>
                  <a:schemeClr val="bg1"/>
                </a:solidFill>
              </a:rPr>
              <a:t> O(</a:t>
            </a:r>
            <a:r>
              <a:rPr lang="en-US" dirty="0" smtClean="0">
                <a:solidFill>
                  <a:schemeClr val="bg1"/>
                </a:solidFill>
              </a:rPr>
              <a:t>N </a:t>
            </a:r>
            <a:r>
              <a:rPr lang="ru-RU" dirty="0" smtClean="0">
                <a:solidFill>
                  <a:schemeClr val="bg1"/>
                </a:solidFill>
              </a:rPr>
              <a:t>* </a:t>
            </a:r>
            <a:r>
              <a:rPr lang="ru-RU" dirty="0" err="1">
                <a:solidFill>
                  <a:schemeClr val="bg1"/>
                </a:solidFill>
              </a:rPr>
              <a:t>log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N</a:t>
            </a:r>
            <a:r>
              <a:rPr lang="ru-RU" dirty="0" smtClean="0">
                <a:solidFill>
                  <a:schemeClr val="bg1"/>
                </a:solidFill>
              </a:rPr>
              <a:t>)</a:t>
            </a:r>
            <a:endParaRPr lang="ru-RU" dirty="0">
              <a:solidFill>
                <a:schemeClr val="bg1"/>
              </a:solidFill>
            </a:endParaRPr>
          </a:p>
          <a:p>
            <a:pPr lvl="2"/>
            <a:r>
              <a:rPr lang="ru-RU" dirty="0">
                <a:solidFill>
                  <a:schemeClr val="bg1"/>
                </a:solidFill>
              </a:rPr>
              <a:t>Пусть элемент </a:t>
            </a:r>
            <a:r>
              <a:rPr lang="en-US" dirty="0">
                <a:solidFill>
                  <a:schemeClr val="bg1"/>
                </a:solidFill>
              </a:rPr>
              <a:t>x</a:t>
            </a:r>
            <a:r>
              <a:rPr lang="ru-RU" dirty="0">
                <a:solidFill>
                  <a:schemeClr val="bg1"/>
                </a:solidFill>
              </a:rPr>
              <a:t> побывал в множествах </a:t>
            </a:r>
            <a:r>
              <a:rPr lang="en-US" dirty="0">
                <a:solidFill>
                  <a:schemeClr val="bg1"/>
                </a:solidFill>
              </a:rPr>
              <a:t>s</a:t>
            </a:r>
            <a:r>
              <a:rPr lang="en-US" baseline="-25000" dirty="0">
                <a:solidFill>
                  <a:schemeClr val="bg1"/>
                </a:solidFill>
              </a:rPr>
              <a:t>1</a:t>
            </a:r>
            <a:r>
              <a:rPr lang="ru-RU" dirty="0">
                <a:solidFill>
                  <a:schemeClr val="bg1"/>
                </a:solidFill>
              </a:rPr>
              <a:t> = </a:t>
            </a:r>
            <a:r>
              <a:rPr lang="en-US" dirty="0">
                <a:solidFill>
                  <a:schemeClr val="bg1"/>
                </a:solidFill>
              </a:rPr>
              <a:t>{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x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}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</a:t>
            </a:r>
            <a:r>
              <a:rPr lang="en-US" dirty="0" smtClean="0">
                <a:solidFill>
                  <a:schemeClr val="bg1"/>
                </a:solidFill>
              </a:rPr>
              <a:t> s</a:t>
            </a:r>
            <a:r>
              <a:rPr lang="en-US" baseline="-25000" dirty="0" smtClean="0">
                <a:solidFill>
                  <a:schemeClr val="bg1"/>
                </a:solidFill>
              </a:rPr>
              <a:t>2</a:t>
            </a:r>
            <a:r>
              <a:rPr lang="ru-RU" baseline="-25000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</a:t>
            </a:r>
            <a:r>
              <a:rPr lang="en-US" dirty="0" smtClean="0">
                <a:solidFill>
                  <a:schemeClr val="bg1"/>
                </a:solidFill>
              </a:rPr>
              <a:t> …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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</a:t>
            </a:r>
            <a:r>
              <a:rPr lang="en-US" baseline="-25000" dirty="0" err="1" smtClean="0">
                <a:solidFill>
                  <a:schemeClr val="bg1"/>
                </a:solidFill>
              </a:rPr>
              <a:t>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= {</a:t>
            </a:r>
            <a:r>
              <a:rPr lang="ru-RU" dirty="0">
                <a:solidFill>
                  <a:schemeClr val="bg1"/>
                </a:solidFill>
              </a:rPr>
              <a:t> все элементы </a:t>
            </a:r>
            <a:r>
              <a:rPr lang="en-US" dirty="0">
                <a:solidFill>
                  <a:schemeClr val="bg1"/>
                </a:solidFill>
              </a:rPr>
              <a:t>}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Поскольку перекрашиваем меньшее </a:t>
            </a:r>
            <a:r>
              <a:rPr lang="ru-RU" dirty="0" smtClean="0">
                <a:solidFill>
                  <a:schemeClr val="bg1"/>
                </a:solidFill>
              </a:rPr>
              <a:t>множество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ru-RU" dirty="0">
                <a:solidFill>
                  <a:schemeClr val="bg1"/>
                </a:solidFill>
              </a:rPr>
              <a:t>2 * мощность </a:t>
            </a:r>
            <a:r>
              <a:rPr lang="en-US" dirty="0" err="1">
                <a:solidFill>
                  <a:schemeClr val="bg1"/>
                </a:solidFill>
              </a:rPr>
              <a:t>s</a:t>
            </a:r>
            <a:r>
              <a:rPr lang="en-US" baseline="-25000" dirty="0" err="1">
                <a:solidFill>
                  <a:schemeClr val="bg1"/>
                </a:solidFill>
              </a:rPr>
              <a:t>i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  <a:latin typeface="Consolas" panose="020B0609020204030204" pitchFamily="49" charset="0"/>
              </a:rPr>
              <a:t>≤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мощность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s</a:t>
            </a:r>
            <a:r>
              <a:rPr lang="en-US" baseline="-25000" dirty="0" smtClean="0">
                <a:solidFill>
                  <a:schemeClr val="bg1"/>
                </a:solidFill>
              </a:rPr>
              <a:t>i+1</a:t>
            </a:r>
            <a:endParaRPr lang="ru-RU" dirty="0">
              <a:solidFill>
                <a:schemeClr val="bg1"/>
              </a:solidFill>
            </a:endParaRPr>
          </a:p>
          <a:p>
            <a:pPr lvl="2"/>
            <a:r>
              <a:rPr lang="ru-RU" dirty="0">
                <a:solidFill>
                  <a:schemeClr val="bg1"/>
                </a:solidFill>
              </a:rPr>
              <a:t>Цвет </a:t>
            </a:r>
            <a:r>
              <a:rPr lang="en-US" dirty="0">
                <a:solidFill>
                  <a:schemeClr val="bg1"/>
                </a:solidFill>
              </a:rPr>
              <a:t>x </a:t>
            </a:r>
            <a:r>
              <a:rPr lang="ru-RU" dirty="0">
                <a:solidFill>
                  <a:schemeClr val="bg1"/>
                </a:solidFill>
              </a:rPr>
              <a:t>изменится </a:t>
            </a:r>
            <a:r>
              <a:rPr lang="en-US" dirty="0" smtClean="0">
                <a:solidFill>
                  <a:schemeClr val="bg1"/>
                </a:solidFill>
              </a:rPr>
              <a:t>n </a:t>
            </a:r>
            <a:r>
              <a:rPr lang="en-US" dirty="0">
                <a:solidFill>
                  <a:schemeClr val="bg1"/>
                </a:solidFill>
              </a:rPr>
              <a:t>&lt;= log(N) </a:t>
            </a:r>
            <a:r>
              <a:rPr lang="ru-RU" dirty="0" smtClean="0">
                <a:solidFill>
                  <a:schemeClr val="bg1"/>
                </a:solidFill>
              </a:rPr>
              <a:t>раз</a:t>
            </a:r>
            <a:endParaRPr lang="ru-RU" dirty="0">
              <a:solidFill>
                <a:schemeClr val="bg1"/>
              </a:solidFill>
            </a:endParaRPr>
          </a:p>
          <a:p>
            <a:pPr lvl="2"/>
            <a:r>
              <a:rPr lang="ru-RU" dirty="0">
                <a:solidFill>
                  <a:schemeClr val="bg1"/>
                </a:solidFill>
              </a:rPr>
              <a:t>На все элементы потратим </a:t>
            </a:r>
            <a:r>
              <a:rPr lang="ru-RU" dirty="0" smtClean="0">
                <a:solidFill>
                  <a:schemeClr val="bg1"/>
                </a:solidFill>
              </a:rPr>
              <a:t>O(</a:t>
            </a:r>
            <a:r>
              <a:rPr lang="en-US" dirty="0" smtClean="0">
                <a:solidFill>
                  <a:schemeClr val="bg1"/>
                </a:solidFill>
              </a:rPr>
              <a:t>N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* </a:t>
            </a:r>
            <a:r>
              <a:rPr lang="ru-RU" dirty="0" err="1">
                <a:solidFill>
                  <a:schemeClr val="bg1"/>
                </a:solidFill>
              </a:rPr>
              <a:t>log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N</a:t>
            </a:r>
            <a:r>
              <a:rPr lang="ru-RU" dirty="0" smtClean="0">
                <a:solidFill>
                  <a:schemeClr val="bg1"/>
                </a:solidFill>
              </a:rPr>
              <a:t>)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  <p:grpSp>
        <p:nvGrpSpPr>
          <p:cNvPr id="19" name="Группа 11"/>
          <p:cNvGrpSpPr/>
          <p:nvPr/>
        </p:nvGrpSpPr>
        <p:grpSpPr>
          <a:xfrm>
            <a:off x="983432" y="5132319"/>
            <a:ext cx="3857146" cy="923330"/>
            <a:chOff x="889193" y="4750800"/>
            <a:chExt cx="3857146" cy="923330"/>
          </a:xfrm>
        </p:grpSpPr>
        <p:sp>
          <p:nvSpPr>
            <p:cNvPr id="20" name="TextBox 19"/>
            <p:cNvSpPr txBox="1"/>
            <p:nvPr/>
          </p:nvSpPr>
          <p:spPr>
            <a:xfrm>
              <a:off x="889193" y="4750800"/>
              <a:ext cx="385714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Consolas" panose="020B0609020204030204" pitchFamily="49" charset="0"/>
                </a:rPr>
                <a:t>MergeSets</a:t>
              </a:r>
              <a:r>
                <a:rPr lang="en-US" dirty="0" smtClean="0">
                  <a:latin typeface="Consolas" panose="020B0609020204030204" pitchFamily="49" charset="0"/>
                </a:rPr>
                <a:t>(                  ,</a:t>
              </a:r>
            </a:p>
            <a:p>
              <a:r>
                <a:rPr lang="en-US" dirty="0" smtClean="0">
                  <a:latin typeface="Consolas" panose="020B0609020204030204" pitchFamily="49" charset="0"/>
                </a:rPr>
                <a:t>    yellow,</a:t>
              </a:r>
            </a:p>
            <a:p>
              <a:r>
                <a:rPr lang="en-US" dirty="0" smtClean="0">
                  <a:latin typeface="Consolas" panose="020B0609020204030204" pitchFamily="49" charset="0"/>
                </a:rPr>
                <a:t>    green) =</a:t>
              </a:r>
              <a:endParaRPr lang="ru-RU" dirty="0">
                <a:latin typeface="Consolas" panose="020B0609020204030204" pitchFamily="49" charset="0"/>
              </a:endParaRPr>
            </a:p>
          </p:txBody>
        </p:sp>
        <p:grpSp>
          <p:nvGrpSpPr>
            <p:cNvPr id="21" name="Группа 5"/>
            <p:cNvGrpSpPr/>
            <p:nvPr/>
          </p:nvGrpSpPr>
          <p:grpSpPr>
            <a:xfrm>
              <a:off x="2221118" y="4786875"/>
              <a:ext cx="2161764" cy="323782"/>
              <a:chOff x="8040216" y="1609113"/>
              <a:chExt cx="3097212" cy="431800"/>
            </a:xfrm>
          </p:grpSpPr>
          <p:sp>
            <p:nvSpPr>
              <p:cNvPr id="28" name="Oval 8"/>
              <p:cNvSpPr>
                <a:spLocks noChangeArrowheads="1"/>
              </p:cNvSpPr>
              <p:nvPr/>
            </p:nvSpPr>
            <p:spPr bwMode="auto">
              <a:xfrm>
                <a:off x="9337203" y="1609113"/>
                <a:ext cx="504825" cy="431800"/>
              </a:xfrm>
              <a:prstGeom prst="ellipse">
                <a:avLst/>
              </a:prstGeom>
              <a:solidFill>
                <a:srgbClr val="92D05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9" name="Oval 9"/>
              <p:cNvSpPr>
                <a:spLocks noChangeArrowheads="1"/>
              </p:cNvSpPr>
              <p:nvPr/>
            </p:nvSpPr>
            <p:spPr bwMode="auto">
              <a:xfrm>
                <a:off x="8040216" y="1609113"/>
                <a:ext cx="504825" cy="431800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dirty="0">
                    <a:latin typeface="Calibri" pitchFamily="34" charset="0"/>
                    <a:cs typeface="Calibri" pitchFamily="34" charset="0"/>
                  </a:rPr>
                  <a:t> </a:t>
                </a:r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0" name="Oval 10"/>
              <p:cNvSpPr>
                <a:spLocks noChangeArrowheads="1"/>
              </p:cNvSpPr>
              <p:nvPr/>
            </p:nvSpPr>
            <p:spPr bwMode="auto">
              <a:xfrm>
                <a:off x="8687916" y="1609113"/>
                <a:ext cx="504825" cy="431800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1" name="Oval 11"/>
              <p:cNvSpPr>
                <a:spLocks noChangeArrowheads="1"/>
              </p:cNvSpPr>
              <p:nvPr/>
            </p:nvSpPr>
            <p:spPr bwMode="auto">
              <a:xfrm>
                <a:off x="9984903" y="1609113"/>
                <a:ext cx="504825" cy="431800"/>
              </a:xfrm>
              <a:prstGeom prst="ellipse">
                <a:avLst/>
              </a:prstGeom>
              <a:solidFill>
                <a:srgbClr val="00B0F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2" name="Oval 12"/>
              <p:cNvSpPr>
                <a:spLocks noChangeArrowheads="1"/>
              </p:cNvSpPr>
              <p:nvPr/>
            </p:nvSpPr>
            <p:spPr bwMode="auto">
              <a:xfrm>
                <a:off x="10632603" y="1609113"/>
                <a:ext cx="504825" cy="431800"/>
              </a:xfrm>
              <a:prstGeom prst="ellipse">
                <a:avLst/>
              </a:prstGeom>
              <a:solidFill>
                <a:srgbClr val="7030A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</p:grpSp>
        <p:grpSp>
          <p:nvGrpSpPr>
            <p:cNvPr id="22" name="Группа 6"/>
            <p:cNvGrpSpPr/>
            <p:nvPr/>
          </p:nvGrpSpPr>
          <p:grpSpPr>
            <a:xfrm>
              <a:off x="2547170" y="5319092"/>
              <a:ext cx="2072814" cy="308182"/>
              <a:chOff x="8040216" y="2651224"/>
              <a:chExt cx="3097212" cy="439738"/>
            </a:xfrm>
          </p:grpSpPr>
          <p:sp>
            <p:nvSpPr>
              <p:cNvPr id="23" name="Oval 16"/>
              <p:cNvSpPr>
                <a:spLocks noChangeArrowheads="1"/>
              </p:cNvSpPr>
              <p:nvPr/>
            </p:nvSpPr>
            <p:spPr bwMode="auto">
              <a:xfrm>
                <a:off x="8040216" y="2651224"/>
                <a:ext cx="504825" cy="431800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dirty="0">
                    <a:latin typeface="Calibri" pitchFamily="34" charset="0"/>
                    <a:cs typeface="Calibri" pitchFamily="34" charset="0"/>
                  </a:rPr>
                  <a:t> </a:t>
                </a:r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4" name="Oval 18"/>
              <p:cNvSpPr>
                <a:spLocks noChangeArrowheads="1"/>
              </p:cNvSpPr>
              <p:nvPr/>
            </p:nvSpPr>
            <p:spPr bwMode="auto">
              <a:xfrm>
                <a:off x="9984903" y="2651224"/>
                <a:ext cx="504825" cy="431800"/>
              </a:xfrm>
              <a:prstGeom prst="ellipse">
                <a:avLst/>
              </a:prstGeom>
              <a:solidFill>
                <a:srgbClr val="00B0F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5" name="Oval 19"/>
              <p:cNvSpPr>
                <a:spLocks noChangeArrowheads="1"/>
              </p:cNvSpPr>
              <p:nvPr/>
            </p:nvSpPr>
            <p:spPr bwMode="auto">
              <a:xfrm>
                <a:off x="10632603" y="2651224"/>
                <a:ext cx="504825" cy="431800"/>
              </a:xfrm>
              <a:prstGeom prst="ellipse">
                <a:avLst/>
              </a:prstGeom>
              <a:solidFill>
                <a:srgbClr val="7030A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6" name="Oval 8"/>
              <p:cNvSpPr>
                <a:spLocks noChangeArrowheads="1"/>
              </p:cNvSpPr>
              <p:nvPr/>
            </p:nvSpPr>
            <p:spPr bwMode="auto">
              <a:xfrm>
                <a:off x="9335665" y="2659162"/>
                <a:ext cx="504825" cy="431800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7" name="Oval 10"/>
              <p:cNvSpPr>
                <a:spLocks noChangeArrowheads="1"/>
              </p:cNvSpPr>
              <p:nvPr/>
            </p:nvSpPr>
            <p:spPr bwMode="auto">
              <a:xfrm>
                <a:off x="8686378" y="2659162"/>
                <a:ext cx="504825" cy="431800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40405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Calibri" pitchFamily="34" charset="0"/>
                <a:cs typeface="Calibri" pitchFamily="34" charset="0"/>
              </a:rPr>
              <a:t>Реализация СНМ 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на основе списка и массива</a:t>
            </a:r>
            <a:endParaRPr lang="ru-RU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Список списков</a:t>
            </a:r>
          </a:p>
          <a:p>
            <a:pPr lvl="1"/>
            <a:r>
              <a:rPr lang="ru-RU" dirty="0" smtClean="0"/>
              <a:t>все </a:t>
            </a:r>
            <a:r>
              <a:rPr lang="ru-RU" dirty="0" err="1" smtClean="0"/>
              <a:t>FindSet</a:t>
            </a:r>
            <a:r>
              <a:rPr lang="ru-RU" dirty="0" smtClean="0"/>
              <a:t> – O</a:t>
            </a:r>
            <a:r>
              <a:rPr lang="en-US" dirty="0" smtClean="0"/>
              <a:t>(# </a:t>
            </a:r>
            <a:r>
              <a:rPr lang="ru-RU" dirty="0" smtClean="0"/>
              <a:t>элементов </a:t>
            </a:r>
            <a:r>
              <a:rPr lang="en-US" dirty="0" smtClean="0"/>
              <a:t>^ 2</a:t>
            </a:r>
            <a:r>
              <a:rPr lang="ru-RU" dirty="0" smtClean="0"/>
              <a:t>)</a:t>
            </a:r>
          </a:p>
          <a:p>
            <a:pPr lvl="1"/>
            <a:r>
              <a:rPr lang="ru-RU" dirty="0" smtClean="0"/>
              <a:t>все </a:t>
            </a:r>
            <a:r>
              <a:rPr lang="en-US" dirty="0" err="1" smtClean="0"/>
              <a:t>MergeSets</a:t>
            </a:r>
            <a:r>
              <a:rPr lang="ru-RU" dirty="0" smtClean="0"/>
              <a:t> </a:t>
            </a:r>
            <a:r>
              <a:rPr lang="ru-RU" dirty="0"/>
              <a:t>–</a:t>
            </a:r>
            <a:r>
              <a:rPr lang="ru-RU" dirty="0" smtClean="0"/>
              <a:t> O(</a:t>
            </a:r>
            <a:r>
              <a:rPr lang="en-US" dirty="0"/>
              <a:t># </a:t>
            </a:r>
            <a:r>
              <a:rPr lang="ru-RU" dirty="0"/>
              <a:t>элементов</a:t>
            </a:r>
            <a:r>
              <a:rPr lang="ru-RU" dirty="0" smtClean="0"/>
              <a:t>)</a:t>
            </a:r>
          </a:p>
          <a:p>
            <a:endParaRPr lang="en-US" dirty="0" smtClean="0"/>
          </a:p>
          <a:p>
            <a:r>
              <a:rPr lang="ru-RU" dirty="0" smtClean="0"/>
              <a:t>Раскрашивание</a:t>
            </a:r>
          </a:p>
          <a:p>
            <a:pPr lvl="1"/>
            <a:r>
              <a:rPr lang="ru-RU" dirty="0" smtClean="0"/>
              <a:t>для каждого элемента храним его «цвет»</a:t>
            </a:r>
          </a:p>
          <a:p>
            <a:pPr lvl="1"/>
            <a:r>
              <a:rPr lang="ru-RU" dirty="0" smtClean="0"/>
              <a:t>все </a:t>
            </a:r>
            <a:r>
              <a:rPr lang="ru-RU" dirty="0" err="1" smtClean="0"/>
              <a:t>FindSet</a:t>
            </a:r>
            <a:r>
              <a:rPr lang="ru-RU" dirty="0" smtClean="0"/>
              <a:t> – O(</a:t>
            </a:r>
            <a:r>
              <a:rPr lang="en-US" dirty="0"/>
              <a:t># </a:t>
            </a:r>
            <a:r>
              <a:rPr lang="ru-RU" dirty="0"/>
              <a:t>элементов</a:t>
            </a:r>
            <a:r>
              <a:rPr lang="ru-RU" dirty="0" smtClean="0"/>
              <a:t>)</a:t>
            </a:r>
          </a:p>
          <a:p>
            <a:pPr lvl="1"/>
            <a:r>
              <a:rPr lang="ru-RU" dirty="0" smtClean="0"/>
              <a:t>все </a:t>
            </a:r>
            <a:r>
              <a:rPr lang="en-US" dirty="0" err="1" smtClean="0"/>
              <a:t>MergeSets</a:t>
            </a:r>
            <a:r>
              <a:rPr lang="ru-RU" dirty="0" smtClean="0"/>
              <a:t> – O(</a:t>
            </a:r>
            <a:r>
              <a:rPr lang="en-US" dirty="0"/>
              <a:t># </a:t>
            </a:r>
            <a:r>
              <a:rPr lang="ru-RU" dirty="0"/>
              <a:t>элементов </a:t>
            </a:r>
            <a:r>
              <a:rPr lang="en-US" dirty="0"/>
              <a:t>^ 2</a:t>
            </a:r>
            <a:r>
              <a:rPr lang="ru-RU" dirty="0" smtClean="0"/>
              <a:t>)</a:t>
            </a:r>
          </a:p>
          <a:p>
            <a:endParaRPr lang="en-US" dirty="0" smtClean="0"/>
          </a:p>
        </p:txBody>
      </p:sp>
      <p:sp>
        <p:nvSpPr>
          <p:cNvPr id="11" name="Объект 10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Бережное раскрашивание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перекрашиваем элементы из </a:t>
            </a:r>
            <a:r>
              <a:rPr lang="ru-RU" dirty="0" smtClean="0">
                <a:solidFill>
                  <a:schemeClr val="bg1"/>
                </a:solidFill>
              </a:rPr>
              <a:t>меньшего множества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N = </a:t>
            </a:r>
            <a:r>
              <a:rPr lang="en-US" dirty="0">
                <a:solidFill>
                  <a:schemeClr val="bg1"/>
                </a:solidFill>
              </a:rPr>
              <a:t># </a:t>
            </a:r>
            <a:r>
              <a:rPr lang="ru-RU" dirty="0">
                <a:solidFill>
                  <a:schemeClr val="bg1"/>
                </a:solidFill>
              </a:rPr>
              <a:t>элементов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все </a:t>
            </a:r>
            <a:r>
              <a:rPr lang="ru-RU" dirty="0" err="1">
                <a:solidFill>
                  <a:schemeClr val="bg1"/>
                </a:solidFill>
              </a:rPr>
              <a:t>FindSet</a:t>
            </a:r>
            <a:r>
              <a:rPr lang="ru-RU" dirty="0">
                <a:solidFill>
                  <a:schemeClr val="bg1"/>
                </a:solidFill>
              </a:rPr>
              <a:t> –</a:t>
            </a:r>
            <a:r>
              <a:rPr lang="ru-RU" dirty="0" smtClean="0">
                <a:solidFill>
                  <a:schemeClr val="bg1"/>
                </a:solidFill>
              </a:rPr>
              <a:t> O(</a:t>
            </a:r>
            <a:r>
              <a:rPr lang="en-US" dirty="0" smtClean="0">
                <a:solidFill>
                  <a:schemeClr val="bg1"/>
                </a:solidFill>
              </a:rPr>
              <a:t>N</a:t>
            </a:r>
            <a:r>
              <a:rPr lang="ru-RU" dirty="0" smtClean="0">
                <a:solidFill>
                  <a:schemeClr val="bg1"/>
                </a:solidFill>
              </a:rPr>
              <a:t>)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все </a:t>
            </a:r>
            <a:r>
              <a:rPr lang="en-US" dirty="0" err="1">
                <a:solidFill>
                  <a:schemeClr val="bg1"/>
                </a:solidFill>
              </a:rPr>
              <a:t>MergeSets</a:t>
            </a:r>
            <a:r>
              <a:rPr lang="ru-RU" dirty="0">
                <a:solidFill>
                  <a:schemeClr val="bg1"/>
                </a:solidFill>
              </a:rPr>
              <a:t> –</a:t>
            </a:r>
            <a:r>
              <a:rPr lang="ru-RU" dirty="0" smtClean="0">
                <a:solidFill>
                  <a:schemeClr val="bg1"/>
                </a:solidFill>
              </a:rPr>
              <a:t> O(</a:t>
            </a:r>
            <a:r>
              <a:rPr lang="en-US" dirty="0" smtClean="0">
                <a:solidFill>
                  <a:schemeClr val="bg1"/>
                </a:solidFill>
              </a:rPr>
              <a:t>N </a:t>
            </a:r>
            <a:r>
              <a:rPr lang="ru-RU" dirty="0" smtClean="0">
                <a:solidFill>
                  <a:schemeClr val="bg1"/>
                </a:solidFill>
              </a:rPr>
              <a:t>* </a:t>
            </a:r>
            <a:r>
              <a:rPr lang="ru-RU" dirty="0" err="1">
                <a:solidFill>
                  <a:schemeClr val="bg1"/>
                </a:solidFill>
              </a:rPr>
              <a:t>log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N</a:t>
            </a:r>
            <a:r>
              <a:rPr lang="ru-RU" dirty="0" smtClean="0">
                <a:solidFill>
                  <a:schemeClr val="bg1"/>
                </a:solidFill>
              </a:rPr>
              <a:t>)</a:t>
            </a:r>
            <a:endParaRPr lang="ru-RU" dirty="0">
              <a:solidFill>
                <a:schemeClr val="bg1"/>
              </a:solidFill>
            </a:endParaRPr>
          </a:p>
          <a:p>
            <a:pPr lvl="2"/>
            <a:r>
              <a:rPr lang="ru-RU" dirty="0">
                <a:solidFill>
                  <a:schemeClr val="bg1"/>
                </a:solidFill>
              </a:rPr>
              <a:t>Пусть элемент </a:t>
            </a:r>
            <a:r>
              <a:rPr lang="en-US" dirty="0">
                <a:solidFill>
                  <a:schemeClr val="bg1"/>
                </a:solidFill>
              </a:rPr>
              <a:t>x</a:t>
            </a:r>
            <a:r>
              <a:rPr lang="ru-RU" dirty="0">
                <a:solidFill>
                  <a:schemeClr val="bg1"/>
                </a:solidFill>
              </a:rPr>
              <a:t> побывал в множествах </a:t>
            </a:r>
            <a:r>
              <a:rPr lang="en-US" dirty="0">
                <a:solidFill>
                  <a:schemeClr val="bg1"/>
                </a:solidFill>
              </a:rPr>
              <a:t>s</a:t>
            </a:r>
            <a:r>
              <a:rPr lang="en-US" baseline="-25000" dirty="0">
                <a:solidFill>
                  <a:schemeClr val="bg1"/>
                </a:solidFill>
              </a:rPr>
              <a:t>1</a:t>
            </a:r>
            <a:r>
              <a:rPr lang="ru-RU" dirty="0">
                <a:solidFill>
                  <a:schemeClr val="bg1"/>
                </a:solidFill>
              </a:rPr>
              <a:t> = </a:t>
            </a:r>
            <a:r>
              <a:rPr lang="en-US" dirty="0">
                <a:solidFill>
                  <a:schemeClr val="bg1"/>
                </a:solidFill>
              </a:rPr>
              <a:t>{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x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}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</a:t>
            </a:r>
            <a:r>
              <a:rPr lang="en-US" dirty="0" smtClean="0">
                <a:solidFill>
                  <a:schemeClr val="bg1"/>
                </a:solidFill>
              </a:rPr>
              <a:t> s</a:t>
            </a:r>
            <a:r>
              <a:rPr lang="en-US" baseline="-25000" dirty="0" smtClean="0">
                <a:solidFill>
                  <a:schemeClr val="bg1"/>
                </a:solidFill>
              </a:rPr>
              <a:t>2</a:t>
            </a:r>
            <a:r>
              <a:rPr lang="ru-RU" baseline="-25000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</a:t>
            </a:r>
            <a:r>
              <a:rPr lang="en-US" dirty="0" smtClean="0">
                <a:solidFill>
                  <a:schemeClr val="bg1"/>
                </a:solidFill>
              </a:rPr>
              <a:t> …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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</a:t>
            </a:r>
            <a:r>
              <a:rPr lang="en-US" baseline="-25000" dirty="0" err="1" smtClean="0">
                <a:solidFill>
                  <a:schemeClr val="bg1"/>
                </a:solidFill>
              </a:rPr>
              <a:t>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= {</a:t>
            </a:r>
            <a:r>
              <a:rPr lang="ru-RU" dirty="0">
                <a:solidFill>
                  <a:schemeClr val="bg1"/>
                </a:solidFill>
              </a:rPr>
              <a:t> все элементы </a:t>
            </a:r>
            <a:r>
              <a:rPr lang="en-US" dirty="0">
                <a:solidFill>
                  <a:schemeClr val="bg1"/>
                </a:solidFill>
              </a:rPr>
              <a:t>}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Поскольку перекрашиваем меньшее </a:t>
            </a:r>
            <a:r>
              <a:rPr lang="ru-RU" dirty="0" smtClean="0">
                <a:solidFill>
                  <a:schemeClr val="bg1"/>
                </a:solidFill>
              </a:rPr>
              <a:t>множество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ru-RU" dirty="0">
                <a:solidFill>
                  <a:schemeClr val="bg1"/>
                </a:solidFill>
              </a:rPr>
              <a:t>2 * мощность </a:t>
            </a:r>
            <a:r>
              <a:rPr lang="en-US" dirty="0" err="1">
                <a:solidFill>
                  <a:schemeClr val="bg1"/>
                </a:solidFill>
              </a:rPr>
              <a:t>s</a:t>
            </a:r>
            <a:r>
              <a:rPr lang="en-US" baseline="-25000" dirty="0" err="1">
                <a:solidFill>
                  <a:schemeClr val="bg1"/>
                </a:solidFill>
              </a:rPr>
              <a:t>i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  <a:latin typeface="Consolas" panose="020B0609020204030204" pitchFamily="49" charset="0"/>
              </a:rPr>
              <a:t>≤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мощность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s</a:t>
            </a:r>
            <a:r>
              <a:rPr lang="en-US" baseline="-25000" dirty="0" smtClean="0">
                <a:solidFill>
                  <a:schemeClr val="bg1"/>
                </a:solidFill>
              </a:rPr>
              <a:t>i+1</a:t>
            </a:r>
            <a:endParaRPr lang="ru-RU" dirty="0">
              <a:solidFill>
                <a:schemeClr val="bg1"/>
              </a:solidFill>
            </a:endParaRPr>
          </a:p>
          <a:p>
            <a:pPr lvl="2"/>
            <a:r>
              <a:rPr lang="ru-RU" dirty="0">
                <a:solidFill>
                  <a:schemeClr val="bg1"/>
                </a:solidFill>
              </a:rPr>
              <a:t>Цвет </a:t>
            </a:r>
            <a:r>
              <a:rPr lang="en-US" dirty="0">
                <a:solidFill>
                  <a:schemeClr val="bg1"/>
                </a:solidFill>
              </a:rPr>
              <a:t>x </a:t>
            </a:r>
            <a:r>
              <a:rPr lang="ru-RU" dirty="0">
                <a:solidFill>
                  <a:schemeClr val="bg1"/>
                </a:solidFill>
              </a:rPr>
              <a:t>изменится </a:t>
            </a:r>
            <a:r>
              <a:rPr lang="en-US" dirty="0" smtClean="0">
                <a:solidFill>
                  <a:schemeClr val="bg1"/>
                </a:solidFill>
              </a:rPr>
              <a:t>n </a:t>
            </a:r>
            <a:r>
              <a:rPr lang="en-US" dirty="0">
                <a:solidFill>
                  <a:schemeClr val="bg1"/>
                </a:solidFill>
              </a:rPr>
              <a:t>&lt;= log(N) </a:t>
            </a:r>
            <a:r>
              <a:rPr lang="ru-RU" dirty="0" smtClean="0">
                <a:solidFill>
                  <a:schemeClr val="bg1"/>
                </a:solidFill>
              </a:rPr>
              <a:t>раз</a:t>
            </a:r>
            <a:endParaRPr lang="ru-RU" dirty="0">
              <a:solidFill>
                <a:schemeClr val="bg1"/>
              </a:solidFill>
            </a:endParaRPr>
          </a:p>
          <a:p>
            <a:pPr lvl="2"/>
            <a:r>
              <a:rPr lang="ru-RU" dirty="0">
                <a:solidFill>
                  <a:schemeClr val="bg1"/>
                </a:solidFill>
              </a:rPr>
              <a:t>На все элементы потратим </a:t>
            </a:r>
            <a:r>
              <a:rPr lang="ru-RU" dirty="0" smtClean="0">
                <a:solidFill>
                  <a:schemeClr val="bg1"/>
                </a:solidFill>
              </a:rPr>
              <a:t>O(</a:t>
            </a:r>
            <a:r>
              <a:rPr lang="en-US" dirty="0" smtClean="0">
                <a:solidFill>
                  <a:schemeClr val="bg1"/>
                </a:solidFill>
              </a:rPr>
              <a:t>N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* </a:t>
            </a:r>
            <a:r>
              <a:rPr lang="ru-RU" dirty="0" err="1">
                <a:solidFill>
                  <a:schemeClr val="bg1"/>
                </a:solidFill>
              </a:rPr>
              <a:t>log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N</a:t>
            </a:r>
            <a:r>
              <a:rPr lang="ru-RU" dirty="0" smtClean="0">
                <a:solidFill>
                  <a:schemeClr val="bg1"/>
                </a:solidFill>
              </a:rPr>
              <a:t>)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endParaRPr lang="ru-RU" dirty="0"/>
          </a:p>
          <a:p>
            <a:endParaRPr lang="ru-RU" dirty="0"/>
          </a:p>
        </p:txBody>
      </p:sp>
      <p:grpSp>
        <p:nvGrpSpPr>
          <p:cNvPr id="12" name="Группа 11"/>
          <p:cNvGrpSpPr/>
          <p:nvPr/>
        </p:nvGrpSpPr>
        <p:grpSpPr>
          <a:xfrm>
            <a:off x="983432" y="5132319"/>
            <a:ext cx="3857146" cy="923330"/>
            <a:chOff x="889193" y="4750800"/>
            <a:chExt cx="3857146" cy="923330"/>
          </a:xfrm>
        </p:grpSpPr>
        <p:sp>
          <p:nvSpPr>
            <p:cNvPr id="4" name="TextBox 3"/>
            <p:cNvSpPr txBox="1"/>
            <p:nvPr/>
          </p:nvSpPr>
          <p:spPr>
            <a:xfrm>
              <a:off x="889193" y="4750800"/>
              <a:ext cx="385714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Consolas" panose="020B0609020204030204" pitchFamily="49" charset="0"/>
                </a:rPr>
                <a:t>MergeSets</a:t>
              </a:r>
              <a:r>
                <a:rPr lang="en-US" dirty="0" smtClean="0">
                  <a:latin typeface="Consolas" panose="020B0609020204030204" pitchFamily="49" charset="0"/>
                </a:rPr>
                <a:t>(                  ,</a:t>
              </a:r>
            </a:p>
            <a:p>
              <a:r>
                <a:rPr lang="en-US" dirty="0" smtClean="0">
                  <a:latin typeface="Consolas" panose="020B0609020204030204" pitchFamily="49" charset="0"/>
                </a:rPr>
                <a:t>    yellow,</a:t>
              </a:r>
            </a:p>
            <a:p>
              <a:r>
                <a:rPr lang="en-US" dirty="0" smtClean="0">
                  <a:latin typeface="Consolas" panose="020B0609020204030204" pitchFamily="49" charset="0"/>
                </a:rPr>
                <a:t>    green) =</a:t>
              </a:r>
              <a:endParaRPr lang="ru-RU" dirty="0">
                <a:latin typeface="Consolas" panose="020B0609020204030204" pitchFamily="49" charset="0"/>
              </a:endParaRPr>
            </a:p>
          </p:txBody>
        </p:sp>
        <p:grpSp>
          <p:nvGrpSpPr>
            <p:cNvPr id="6" name="Группа 5"/>
            <p:cNvGrpSpPr/>
            <p:nvPr/>
          </p:nvGrpSpPr>
          <p:grpSpPr>
            <a:xfrm>
              <a:off x="2221118" y="4786875"/>
              <a:ext cx="2161764" cy="323782"/>
              <a:chOff x="8040216" y="1609113"/>
              <a:chExt cx="3097212" cy="431800"/>
            </a:xfrm>
          </p:grpSpPr>
          <p:sp>
            <p:nvSpPr>
              <p:cNvPr id="63521" name="Oval 8"/>
              <p:cNvSpPr>
                <a:spLocks noChangeArrowheads="1"/>
              </p:cNvSpPr>
              <p:nvPr/>
            </p:nvSpPr>
            <p:spPr bwMode="auto">
              <a:xfrm>
                <a:off x="9337203" y="1609113"/>
                <a:ext cx="504825" cy="431800"/>
              </a:xfrm>
              <a:prstGeom prst="ellipse">
                <a:avLst/>
              </a:prstGeom>
              <a:solidFill>
                <a:srgbClr val="92D05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63522" name="Oval 9"/>
              <p:cNvSpPr>
                <a:spLocks noChangeArrowheads="1"/>
              </p:cNvSpPr>
              <p:nvPr/>
            </p:nvSpPr>
            <p:spPr bwMode="auto">
              <a:xfrm>
                <a:off x="8040216" y="1609113"/>
                <a:ext cx="504825" cy="431800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dirty="0">
                    <a:latin typeface="Calibri" pitchFamily="34" charset="0"/>
                    <a:cs typeface="Calibri" pitchFamily="34" charset="0"/>
                  </a:rPr>
                  <a:t> </a:t>
                </a:r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63523" name="Oval 10"/>
              <p:cNvSpPr>
                <a:spLocks noChangeArrowheads="1"/>
              </p:cNvSpPr>
              <p:nvPr/>
            </p:nvSpPr>
            <p:spPr bwMode="auto">
              <a:xfrm>
                <a:off x="8687916" y="1609113"/>
                <a:ext cx="504825" cy="431800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63524" name="Oval 11"/>
              <p:cNvSpPr>
                <a:spLocks noChangeArrowheads="1"/>
              </p:cNvSpPr>
              <p:nvPr/>
            </p:nvSpPr>
            <p:spPr bwMode="auto">
              <a:xfrm>
                <a:off x="9984903" y="1609113"/>
                <a:ext cx="504825" cy="431800"/>
              </a:xfrm>
              <a:prstGeom prst="ellipse">
                <a:avLst/>
              </a:prstGeom>
              <a:solidFill>
                <a:srgbClr val="00B0F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63525" name="Oval 12"/>
              <p:cNvSpPr>
                <a:spLocks noChangeArrowheads="1"/>
              </p:cNvSpPr>
              <p:nvPr/>
            </p:nvSpPr>
            <p:spPr bwMode="auto">
              <a:xfrm>
                <a:off x="10632603" y="1609113"/>
                <a:ext cx="504825" cy="431800"/>
              </a:xfrm>
              <a:prstGeom prst="ellipse">
                <a:avLst/>
              </a:prstGeom>
              <a:solidFill>
                <a:srgbClr val="7030A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</p:grpSp>
        <p:grpSp>
          <p:nvGrpSpPr>
            <p:cNvPr id="7" name="Группа 6"/>
            <p:cNvGrpSpPr/>
            <p:nvPr/>
          </p:nvGrpSpPr>
          <p:grpSpPr>
            <a:xfrm>
              <a:off x="2547170" y="5319092"/>
              <a:ext cx="2072814" cy="308182"/>
              <a:chOff x="8040216" y="2651224"/>
              <a:chExt cx="3097212" cy="439738"/>
            </a:xfrm>
          </p:grpSpPr>
          <p:sp>
            <p:nvSpPr>
              <p:cNvPr id="63508" name="Oval 16"/>
              <p:cNvSpPr>
                <a:spLocks noChangeArrowheads="1"/>
              </p:cNvSpPr>
              <p:nvPr/>
            </p:nvSpPr>
            <p:spPr bwMode="auto">
              <a:xfrm>
                <a:off x="8040216" y="2651224"/>
                <a:ext cx="504825" cy="431800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dirty="0">
                    <a:latin typeface="Calibri" pitchFamily="34" charset="0"/>
                    <a:cs typeface="Calibri" pitchFamily="34" charset="0"/>
                  </a:rPr>
                  <a:t> </a:t>
                </a:r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63509" name="Oval 18"/>
              <p:cNvSpPr>
                <a:spLocks noChangeArrowheads="1"/>
              </p:cNvSpPr>
              <p:nvPr/>
            </p:nvSpPr>
            <p:spPr bwMode="auto">
              <a:xfrm>
                <a:off x="9984903" y="2651224"/>
                <a:ext cx="504825" cy="431800"/>
              </a:xfrm>
              <a:prstGeom prst="ellipse">
                <a:avLst/>
              </a:prstGeom>
              <a:solidFill>
                <a:srgbClr val="00B0F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63510" name="Oval 19"/>
              <p:cNvSpPr>
                <a:spLocks noChangeArrowheads="1"/>
              </p:cNvSpPr>
              <p:nvPr/>
            </p:nvSpPr>
            <p:spPr bwMode="auto">
              <a:xfrm>
                <a:off x="10632603" y="2651224"/>
                <a:ext cx="504825" cy="431800"/>
              </a:xfrm>
              <a:prstGeom prst="ellipse">
                <a:avLst/>
              </a:prstGeom>
              <a:solidFill>
                <a:srgbClr val="7030A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41" name="Oval 8"/>
              <p:cNvSpPr>
                <a:spLocks noChangeArrowheads="1"/>
              </p:cNvSpPr>
              <p:nvPr/>
            </p:nvSpPr>
            <p:spPr bwMode="auto">
              <a:xfrm>
                <a:off x="9335665" y="2659162"/>
                <a:ext cx="504825" cy="431800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42" name="Oval 10"/>
              <p:cNvSpPr>
                <a:spLocks noChangeArrowheads="1"/>
              </p:cNvSpPr>
              <p:nvPr/>
            </p:nvSpPr>
            <p:spPr bwMode="auto">
              <a:xfrm>
                <a:off x="8686378" y="2659162"/>
                <a:ext cx="504825" cy="431800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19576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Calibri" pitchFamily="34" charset="0"/>
                <a:cs typeface="Calibri" pitchFamily="34" charset="0"/>
              </a:rPr>
              <a:t>Реализация СНМ 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на основе списка и массива</a:t>
            </a:r>
            <a:endParaRPr lang="ru-RU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Список списков</a:t>
            </a:r>
          </a:p>
          <a:p>
            <a:pPr lvl="1"/>
            <a:r>
              <a:rPr lang="ru-RU" dirty="0" smtClean="0"/>
              <a:t>все </a:t>
            </a:r>
            <a:r>
              <a:rPr lang="ru-RU" dirty="0" err="1" smtClean="0"/>
              <a:t>FindSet</a:t>
            </a:r>
            <a:r>
              <a:rPr lang="ru-RU" dirty="0" smtClean="0"/>
              <a:t> – O</a:t>
            </a:r>
            <a:r>
              <a:rPr lang="en-US" dirty="0" smtClean="0"/>
              <a:t>(# </a:t>
            </a:r>
            <a:r>
              <a:rPr lang="ru-RU" dirty="0" smtClean="0"/>
              <a:t>элементов </a:t>
            </a:r>
            <a:r>
              <a:rPr lang="en-US" dirty="0" smtClean="0"/>
              <a:t>^ 2</a:t>
            </a:r>
            <a:r>
              <a:rPr lang="ru-RU" dirty="0" smtClean="0"/>
              <a:t>)</a:t>
            </a:r>
          </a:p>
          <a:p>
            <a:pPr lvl="1"/>
            <a:r>
              <a:rPr lang="ru-RU" dirty="0" smtClean="0"/>
              <a:t>все </a:t>
            </a:r>
            <a:r>
              <a:rPr lang="en-US" dirty="0" err="1" smtClean="0"/>
              <a:t>MergeSets</a:t>
            </a:r>
            <a:r>
              <a:rPr lang="ru-RU" dirty="0" smtClean="0"/>
              <a:t> </a:t>
            </a:r>
            <a:r>
              <a:rPr lang="ru-RU" dirty="0"/>
              <a:t>–</a:t>
            </a:r>
            <a:r>
              <a:rPr lang="ru-RU" dirty="0" smtClean="0"/>
              <a:t> O(</a:t>
            </a:r>
            <a:r>
              <a:rPr lang="en-US" dirty="0"/>
              <a:t># </a:t>
            </a:r>
            <a:r>
              <a:rPr lang="ru-RU" dirty="0"/>
              <a:t>элементов</a:t>
            </a:r>
            <a:r>
              <a:rPr lang="ru-RU" dirty="0" smtClean="0"/>
              <a:t>)</a:t>
            </a:r>
          </a:p>
          <a:p>
            <a:endParaRPr lang="en-US" dirty="0" smtClean="0"/>
          </a:p>
          <a:p>
            <a:r>
              <a:rPr lang="ru-RU" dirty="0" smtClean="0"/>
              <a:t>Раскрашивание</a:t>
            </a:r>
          </a:p>
          <a:p>
            <a:pPr lvl="1"/>
            <a:r>
              <a:rPr lang="ru-RU" dirty="0" smtClean="0"/>
              <a:t>для каждого элемента храним его «цвет»</a:t>
            </a:r>
          </a:p>
          <a:p>
            <a:pPr lvl="1"/>
            <a:r>
              <a:rPr lang="ru-RU" dirty="0" smtClean="0"/>
              <a:t>все </a:t>
            </a:r>
            <a:r>
              <a:rPr lang="ru-RU" dirty="0" err="1" smtClean="0"/>
              <a:t>FindSet</a:t>
            </a:r>
            <a:r>
              <a:rPr lang="ru-RU" dirty="0" smtClean="0"/>
              <a:t> – O(</a:t>
            </a:r>
            <a:r>
              <a:rPr lang="en-US" dirty="0"/>
              <a:t># </a:t>
            </a:r>
            <a:r>
              <a:rPr lang="ru-RU" dirty="0"/>
              <a:t>элементов</a:t>
            </a:r>
            <a:r>
              <a:rPr lang="ru-RU" dirty="0" smtClean="0"/>
              <a:t>)</a:t>
            </a:r>
          </a:p>
          <a:p>
            <a:pPr lvl="1"/>
            <a:r>
              <a:rPr lang="ru-RU" dirty="0" smtClean="0"/>
              <a:t>все </a:t>
            </a:r>
            <a:r>
              <a:rPr lang="en-US" dirty="0" err="1" smtClean="0"/>
              <a:t>MergeSets</a:t>
            </a:r>
            <a:r>
              <a:rPr lang="ru-RU" dirty="0" smtClean="0"/>
              <a:t> – O(</a:t>
            </a:r>
            <a:r>
              <a:rPr lang="en-US" dirty="0"/>
              <a:t># </a:t>
            </a:r>
            <a:r>
              <a:rPr lang="ru-RU" dirty="0"/>
              <a:t>элементов </a:t>
            </a:r>
            <a:r>
              <a:rPr lang="en-US" dirty="0"/>
              <a:t>^ 2</a:t>
            </a:r>
            <a:r>
              <a:rPr lang="ru-RU" dirty="0" smtClean="0"/>
              <a:t>)</a:t>
            </a:r>
          </a:p>
          <a:p>
            <a:endParaRPr lang="en-US" dirty="0" smtClean="0"/>
          </a:p>
        </p:txBody>
      </p:sp>
      <p:sp>
        <p:nvSpPr>
          <p:cNvPr id="11" name="Объект 10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Бережное раскрашивание</a:t>
            </a:r>
          </a:p>
          <a:p>
            <a:pPr lvl="1"/>
            <a:r>
              <a:rPr lang="ru-RU" dirty="0"/>
              <a:t>перекрашиваем элементы из </a:t>
            </a:r>
            <a:r>
              <a:rPr lang="ru-RU" dirty="0" smtClean="0"/>
              <a:t>меньшего множества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N = </a:t>
            </a:r>
            <a:r>
              <a:rPr lang="en-US" dirty="0">
                <a:solidFill>
                  <a:schemeClr val="bg1"/>
                </a:solidFill>
              </a:rPr>
              <a:t># </a:t>
            </a:r>
            <a:r>
              <a:rPr lang="ru-RU" dirty="0">
                <a:solidFill>
                  <a:schemeClr val="bg1"/>
                </a:solidFill>
              </a:rPr>
              <a:t>элементов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все </a:t>
            </a:r>
            <a:r>
              <a:rPr lang="ru-RU" dirty="0" err="1">
                <a:solidFill>
                  <a:schemeClr val="bg1"/>
                </a:solidFill>
              </a:rPr>
              <a:t>FindSet</a:t>
            </a:r>
            <a:r>
              <a:rPr lang="ru-RU" dirty="0">
                <a:solidFill>
                  <a:schemeClr val="bg1"/>
                </a:solidFill>
              </a:rPr>
              <a:t> –</a:t>
            </a:r>
            <a:r>
              <a:rPr lang="ru-RU" dirty="0" smtClean="0">
                <a:solidFill>
                  <a:schemeClr val="bg1"/>
                </a:solidFill>
              </a:rPr>
              <a:t> O(</a:t>
            </a:r>
            <a:r>
              <a:rPr lang="en-US" dirty="0" smtClean="0">
                <a:solidFill>
                  <a:schemeClr val="bg1"/>
                </a:solidFill>
              </a:rPr>
              <a:t>N</a:t>
            </a:r>
            <a:r>
              <a:rPr lang="ru-RU" dirty="0" smtClean="0">
                <a:solidFill>
                  <a:schemeClr val="bg1"/>
                </a:solidFill>
              </a:rPr>
              <a:t>)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все </a:t>
            </a:r>
            <a:r>
              <a:rPr lang="en-US" dirty="0" err="1">
                <a:solidFill>
                  <a:schemeClr val="bg1"/>
                </a:solidFill>
              </a:rPr>
              <a:t>MergeSets</a:t>
            </a:r>
            <a:r>
              <a:rPr lang="ru-RU" dirty="0">
                <a:solidFill>
                  <a:schemeClr val="bg1"/>
                </a:solidFill>
              </a:rPr>
              <a:t> –</a:t>
            </a:r>
            <a:r>
              <a:rPr lang="ru-RU" dirty="0" smtClean="0">
                <a:solidFill>
                  <a:schemeClr val="bg1"/>
                </a:solidFill>
              </a:rPr>
              <a:t> O(</a:t>
            </a:r>
            <a:r>
              <a:rPr lang="en-US" dirty="0" smtClean="0">
                <a:solidFill>
                  <a:schemeClr val="bg1"/>
                </a:solidFill>
              </a:rPr>
              <a:t>N </a:t>
            </a:r>
            <a:r>
              <a:rPr lang="ru-RU" dirty="0" smtClean="0">
                <a:solidFill>
                  <a:schemeClr val="bg1"/>
                </a:solidFill>
              </a:rPr>
              <a:t>* </a:t>
            </a:r>
            <a:r>
              <a:rPr lang="ru-RU" dirty="0" err="1">
                <a:solidFill>
                  <a:schemeClr val="bg1"/>
                </a:solidFill>
              </a:rPr>
              <a:t>log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N</a:t>
            </a:r>
            <a:r>
              <a:rPr lang="ru-RU" dirty="0" smtClean="0">
                <a:solidFill>
                  <a:schemeClr val="bg1"/>
                </a:solidFill>
              </a:rPr>
              <a:t>)</a:t>
            </a:r>
            <a:endParaRPr lang="ru-RU" dirty="0">
              <a:solidFill>
                <a:schemeClr val="bg1"/>
              </a:solidFill>
            </a:endParaRPr>
          </a:p>
          <a:p>
            <a:pPr lvl="2"/>
            <a:r>
              <a:rPr lang="ru-RU" dirty="0">
                <a:solidFill>
                  <a:schemeClr val="bg1"/>
                </a:solidFill>
              </a:rPr>
              <a:t>Пусть элемент </a:t>
            </a:r>
            <a:r>
              <a:rPr lang="en-US" dirty="0">
                <a:solidFill>
                  <a:schemeClr val="bg1"/>
                </a:solidFill>
              </a:rPr>
              <a:t>x</a:t>
            </a:r>
            <a:r>
              <a:rPr lang="ru-RU" dirty="0">
                <a:solidFill>
                  <a:schemeClr val="bg1"/>
                </a:solidFill>
              </a:rPr>
              <a:t> побывал в множествах </a:t>
            </a:r>
            <a:r>
              <a:rPr lang="en-US" dirty="0">
                <a:solidFill>
                  <a:schemeClr val="bg1"/>
                </a:solidFill>
              </a:rPr>
              <a:t>s</a:t>
            </a:r>
            <a:r>
              <a:rPr lang="en-US" baseline="-25000" dirty="0">
                <a:solidFill>
                  <a:schemeClr val="bg1"/>
                </a:solidFill>
              </a:rPr>
              <a:t>1</a:t>
            </a:r>
            <a:r>
              <a:rPr lang="ru-RU" dirty="0">
                <a:solidFill>
                  <a:schemeClr val="bg1"/>
                </a:solidFill>
              </a:rPr>
              <a:t> = </a:t>
            </a:r>
            <a:r>
              <a:rPr lang="en-US" dirty="0">
                <a:solidFill>
                  <a:schemeClr val="bg1"/>
                </a:solidFill>
              </a:rPr>
              <a:t>{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x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}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</a:t>
            </a:r>
            <a:r>
              <a:rPr lang="en-US" dirty="0" smtClean="0">
                <a:solidFill>
                  <a:schemeClr val="bg1"/>
                </a:solidFill>
              </a:rPr>
              <a:t> s</a:t>
            </a:r>
            <a:r>
              <a:rPr lang="en-US" baseline="-25000" dirty="0" smtClean="0">
                <a:solidFill>
                  <a:schemeClr val="bg1"/>
                </a:solidFill>
              </a:rPr>
              <a:t>2</a:t>
            </a:r>
            <a:r>
              <a:rPr lang="ru-RU" baseline="-25000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</a:t>
            </a:r>
            <a:r>
              <a:rPr lang="en-US" dirty="0" smtClean="0">
                <a:solidFill>
                  <a:schemeClr val="bg1"/>
                </a:solidFill>
              </a:rPr>
              <a:t> …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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</a:t>
            </a:r>
            <a:r>
              <a:rPr lang="en-US" baseline="-25000" dirty="0" err="1" smtClean="0">
                <a:solidFill>
                  <a:schemeClr val="bg1"/>
                </a:solidFill>
              </a:rPr>
              <a:t>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= {</a:t>
            </a:r>
            <a:r>
              <a:rPr lang="ru-RU" dirty="0">
                <a:solidFill>
                  <a:schemeClr val="bg1"/>
                </a:solidFill>
              </a:rPr>
              <a:t> все элементы </a:t>
            </a:r>
            <a:r>
              <a:rPr lang="en-US" dirty="0">
                <a:solidFill>
                  <a:schemeClr val="bg1"/>
                </a:solidFill>
              </a:rPr>
              <a:t>}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Поскольку перекрашиваем меньшее </a:t>
            </a:r>
            <a:r>
              <a:rPr lang="ru-RU" dirty="0" smtClean="0">
                <a:solidFill>
                  <a:schemeClr val="bg1"/>
                </a:solidFill>
              </a:rPr>
              <a:t>множество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ru-RU" dirty="0">
                <a:solidFill>
                  <a:schemeClr val="bg1"/>
                </a:solidFill>
              </a:rPr>
              <a:t>2 * мощность </a:t>
            </a:r>
            <a:r>
              <a:rPr lang="en-US" dirty="0" err="1">
                <a:solidFill>
                  <a:schemeClr val="bg1"/>
                </a:solidFill>
              </a:rPr>
              <a:t>s</a:t>
            </a:r>
            <a:r>
              <a:rPr lang="en-US" baseline="-25000" dirty="0" err="1">
                <a:solidFill>
                  <a:schemeClr val="bg1"/>
                </a:solidFill>
              </a:rPr>
              <a:t>i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  <a:latin typeface="Consolas" panose="020B0609020204030204" pitchFamily="49" charset="0"/>
              </a:rPr>
              <a:t>≤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мощность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s</a:t>
            </a:r>
            <a:r>
              <a:rPr lang="en-US" baseline="-25000" dirty="0" smtClean="0">
                <a:solidFill>
                  <a:schemeClr val="bg1"/>
                </a:solidFill>
              </a:rPr>
              <a:t>i+1</a:t>
            </a:r>
            <a:endParaRPr lang="ru-RU" dirty="0">
              <a:solidFill>
                <a:schemeClr val="bg1"/>
              </a:solidFill>
            </a:endParaRPr>
          </a:p>
          <a:p>
            <a:pPr lvl="2"/>
            <a:r>
              <a:rPr lang="ru-RU" dirty="0">
                <a:solidFill>
                  <a:schemeClr val="bg1"/>
                </a:solidFill>
              </a:rPr>
              <a:t>Цвет </a:t>
            </a:r>
            <a:r>
              <a:rPr lang="en-US" dirty="0">
                <a:solidFill>
                  <a:schemeClr val="bg1"/>
                </a:solidFill>
              </a:rPr>
              <a:t>x </a:t>
            </a:r>
            <a:r>
              <a:rPr lang="ru-RU" dirty="0">
                <a:solidFill>
                  <a:schemeClr val="bg1"/>
                </a:solidFill>
              </a:rPr>
              <a:t>изменится </a:t>
            </a:r>
            <a:r>
              <a:rPr lang="en-US" dirty="0" smtClean="0">
                <a:solidFill>
                  <a:schemeClr val="bg1"/>
                </a:solidFill>
              </a:rPr>
              <a:t>n </a:t>
            </a:r>
            <a:r>
              <a:rPr lang="en-US" dirty="0">
                <a:solidFill>
                  <a:schemeClr val="bg1"/>
                </a:solidFill>
              </a:rPr>
              <a:t>&lt;= log(N) </a:t>
            </a:r>
            <a:r>
              <a:rPr lang="ru-RU" dirty="0" smtClean="0">
                <a:solidFill>
                  <a:schemeClr val="bg1"/>
                </a:solidFill>
              </a:rPr>
              <a:t>раз</a:t>
            </a:r>
            <a:endParaRPr lang="ru-RU" dirty="0">
              <a:solidFill>
                <a:schemeClr val="bg1"/>
              </a:solidFill>
            </a:endParaRPr>
          </a:p>
          <a:p>
            <a:pPr lvl="2"/>
            <a:r>
              <a:rPr lang="ru-RU" dirty="0">
                <a:solidFill>
                  <a:schemeClr val="bg1"/>
                </a:solidFill>
              </a:rPr>
              <a:t>На все элементы потратим </a:t>
            </a:r>
            <a:r>
              <a:rPr lang="ru-RU" dirty="0" smtClean="0">
                <a:solidFill>
                  <a:schemeClr val="bg1"/>
                </a:solidFill>
              </a:rPr>
              <a:t>O(</a:t>
            </a:r>
            <a:r>
              <a:rPr lang="en-US" dirty="0" smtClean="0">
                <a:solidFill>
                  <a:schemeClr val="bg1"/>
                </a:solidFill>
              </a:rPr>
              <a:t>N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* </a:t>
            </a:r>
            <a:r>
              <a:rPr lang="ru-RU" dirty="0" err="1">
                <a:solidFill>
                  <a:schemeClr val="bg1"/>
                </a:solidFill>
              </a:rPr>
              <a:t>log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N</a:t>
            </a:r>
            <a:r>
              <a:rPr lang="ru-RU" dirty="0" smtClean="0">
                <a:solidFill>
                  <a:schemeClr val="bg1"/>
                </a:solidFill>
              </a:rPr>
              <a:t>)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grpSp>
        <p:nvGrpSpPr>
          <p:cNvPr id="12" name="Группа 11"/>
          <p:cNvGrpSpPr/>
          <p:nvPr/>
        </p:nvGrpSpPr>
        <p:grpSpPr>
          <a:xfrm>
            <a:off x="983432" y="5132319"/>
            <a:ext cx="3857146" cy="923330"/>
            <a:chOff x="889193" y="4750800"/>
            <a:chExt cx="3857146" cy="923330"/>
          </a:xfrm>
        </p:grpSpPr>
        <p:sp>
          <p:nvSpPr>
            <p:cNvPr id="4" name="TextBox 3"/>
            <p:cNvSpPr txBox="1"/>
            <p:nvPr/>
          </p:nvSpPr>
          <p:spPr>
            <a:xfrm>
              <a:off x="889193" y="4750800"/>
              <a:ext cx="385714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Consolas" panose="020B0609020204030204" pitchFamily="49" charset="0"/>
                </a:rPr>
                <a:t>MergeSets</a:t>
              </a:r>
              <a:r>
                <a:rPr lang="en-US" dirty="0" smtClean="0">
                  <a:latin typeface="Consolas" panose="020B0609020204030204" pitchFamily="49" charset="0"/>
                </a:rPr>
                <a:t>(                  ,</a:t>
              </a:r>
            </a:p>
            <a:p>
              <a:r>
                <a:rPr lang="en-US" dirty="0" smtClean="0">
                  <a:latin typeface="Consolas" panose="020B0609020204030204" pitchFamily="49" charset="0"/>
                </a:rPr>
                <a:t>    yellow,</a:t>
              </a:r>
            </a:p>
            <a:p>
              <a:r>
                <a:rPr lang="en-US" dirty="0" smtClean="0">
                  <a:latin typeface="Consolas" panose="020B0609020204030204" pitchFamily="49" charset="0"/>
                </a:rPr>
                <a:t>    green) =</a:t>
              </a:r>
              <a:endParaRPr lang="ru-RU" dirty="0">
                <a:latin typeface="Consolas" panose="020B0609020204030204" pitchFamily="49" charset="0"/>
              </a:endParaRPr>
            </a:p>
          </p:txBody>
        </p:sp>
        <p:grpSp>
          <p:nvGrpSpPr>
            <p:cNvPr id="6" name="Группа 5"/>
            <p:cNvGrpSpPr/>
            <p:nvPr/>
          </p:nvGrpSpPr>
          <p:grpSpPr>
            <a:xfrm>
              <a:off x="2221118" y="4786875"/>
              <a:ext cx="2161764" cy="323782"/>
              <a:chOff x="8040216" y="1609113"/>
              <a:chExt cx="3097212" cy="431800"/>
            </a:xfrm>
          </p:grpSpPr>
          <p:sp>
            <p:nvSpPr>
              <p:cNvPr id="63521" name="Oval 8"/>
              <p:cNvSpPr>
                <a:spLocks noChangeArrowheads="1"/>
              </p:cNvSpPr>
              <p:nvPr/>
            </p:nvSpPr>
            <p:spPr bwMode="auto">
              <a:xfrm>
                <a:off x="9337203" y="1609113"/>
                <a:ext cx="504825" cy="431800"/>
              </a:xfrm>
              <a:prstGeom prst="ellipse">
                <a:avLst/>
              </a:prstGeom>
              <a:solidFill>
                <a:srgbClr val="92D05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63522" name="Oval 9"/>
              <p:cNvSpPr>
                <a:spLocks noChangeArrowheads="1"/>
              </p:cNvSpPr>
              <p:nvPr/>
            </p:nvSpPr>
            <p:spPr bwMode="auto">
              <a:xfrm>
                <a:off x="8040216" y="1609113"/>
                <a:ext cx="504825" cy="431800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dirty="0">
                    <a:latin typeface="Calibri" pitchFamily="34" charset="0"/>
                    <a:cs typeface="Calibri" pitchFamily="34" charset="0"/>
                  </a:rPr>
                  <a:t> </a:t>
                </a:r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63523" name="Oval 10"/>
              <p:cNvSpPr>
                <a:spLocks noChangeArrowheads="1"/>
              </p:cNvSpPr>
              <p:nvPr/>
            </p:nvSpPr>
            <p:spPr bwMode="auto">
              <a:xfrm>
                <a:off x="8687916" y="1609113"/>
                <a:ext cx="504825" cy="431800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63524" name="Oval 11"/>
              <p:cNvSpPr>
                <a:spLocks noChangeArrowheads="1"/>
              </p:cNvSpPr>
              <p:nvPr/>
            </p:nvSpPr>
            <p:spPr bwMode="auto">
              <a:xfrm>
                <a:off x="9984903" y="1609113"/>
                <a:ext cx="504825" cy="431800"/>
              </a:xfrm>
              <a:prstGeom prst="ellipse">
                <a:avLst/>
              </a:prstGeom>
              <a:solidFill>
                <a:srgbClr val="00B0F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63525" name="Oval 12"/>
              <p:cNvSpPr>
                <a:spLocks noChangeArrowheads="1"/>
              </p:cNvSpPr>
              <p:nvPr/>
            </p:nvSpPr>
            <p:spPr bwMode="auto">
              <a:xfrm>
                <a:off x="10632603" y="1609113"/>
                <a:ext cx="504825" cy="431800"/>
              </a:xfrm>
              <a:prstGeom prst="ellipse">
                <a:avLst/>
              </a:prstGeom>
              <a:solidFill>
                <a:srgbClr val="7030A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</p:grpSp>
        <p:grpSp>
          <p:nvGrpSpPr>
            <p:cNvPr id="7" name="Группа 6"/>
            <p:cNvGrpSpPr/>
            <p:nvPr/>
          </p:nvGrpSpPr>
          <p:grpSpPr>
            <a:xfrm>
              <a:off x="2547170" y="5319092"/>
              <a:ext cx="2072814" cy="308182"/>
              <a:chOff x="8040216" y="2651224"/>
              <a:chExt cx="3097212" cy="439738"/>
            </a:xfrm>
          </p:grpSpPr>
          <p:sp>
            <p:nvSpPr>
              <p:cNvPr id="63508" name="Oval 16"/>
              <p:cNvSpPr>
                <a:spLocks noChangeArrowheads="1"/>
              </p:cNvSpPr>
              <p:nvPr/>
            </p:nvSpPr>
            <p:spPr bwMode="auto">
              <a:xfrm>
                <a:off x="8040216" y="2651224"/>
                <a:ext cx="504825" cy="431800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dirty="0">
                    <a:latin typeface="Calibri" pitchFamily="34" charset="0"/>
                    <a:cs typeface="Calibri" pitchFamily="34" charset="0"/>
                  </a:rPr>
                  <a:t> </a:t>
                </a:r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63509" name="Oval 18"/>
              <p:cNvSpPr>
                <a:spLocks noChangeArrowheads="1"/>
              </p:cNvSpPr>
              <p:nvPr/>
            </p:nvSpPr>
            <p:spPr bwMode="auto">
              <a:xfrm>
                <a:off x="9984903" y="2651224"/>
                <a:ext cx="504825" cy="431800"/>
              </a:xfrm>
              <a:prstGeom prst="ellipse">
                <a:avLst/>
              </a:prstGeom>
              <a:solidFill>
                <a:srgbClr val="00B0F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63510" name="Oval 19"/>
              <p:cNvSpPr>
                <a:spLocks noChangeArrowheads="1"/>
              </p:cNvSpPr>
              <p:nvPr/>
            </p:nvSpPr>
            <p:spPr bwMode="auto">
              <a:xfrm>
                <a:off x="10632603" y="2651224"/>
                <a:ext cx="504825" cy="431800"/>
              </a:xfrm>
              <a:prstGeom prst="ellipse">
                <a:avLst/>
              </a:prstGeom>
              <a:solidFill>
                <a:srgbClr val="7030A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41" name="Oval 8"/>
              <p:cNvSpPr>
                <a:spLocks noChangeArrowheads="1"/>
              </p:cNvSpPr>
              <p:nvPr/>
            </p:nvSpPr>
            <p:spPr bwMode="auto">
              <a:xfrm>
                <a:off x="9335665" y="2659162"/>
                <a:ext cx="504825" cy="431800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42" name="Oval 10"/>
              <p:cNvSpPr>
                <a:spLocks noChangeArrowheads="1"/>
              </p:cNvSpPr>
              <p:nvPr/>
            </p:nvSpPr>
            <p:spPr bwMode="auto">
              <a:xfrm>
                <a:off x="8686378" y="2659162"/>
                <a:ext cx="504825" cy="431800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65156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Calibri" pitchFamily="34" charset="0"/>
                <a:cs typeface="Calibri" pitchFamily="34" charset="0"/>
              </a:rPr>
              <a:t>Реализация СНМ 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на основе списка и массива</a:t>
            </a:r>
            <a:endParaRPr lang="ru-RU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Список списков</a:t>
            </a:r>
          </a:p>
          <a:p>
            <a:pPr lvl="1"/>
            <a:r>
              <a:rPr lang="ru-RU" dirty="0" smtClean="0"/>
              <a:t>все </a:t>
            </a:r>
            <a:r>
              <a:rPr lang="ru-RU" dirty="0" err="1" smtClean="0"/>
              <a:t>FindSet</a:t>
            </a:r>
            <a:r>
              <a:rPr lang="ru-RU" dirty="0" smtClean="0"/>
              <a:t> – O</a:t>
            </a:r>
            <a:r>
              <a:rPr lang="en-US" dirty="0" smtClean="0"/>
              <a:t>(# </a:t>
            </a:r>
            <a:r>
              <a:rPr lang="ru-RU" dirty="0" smtClean="0"/>
              <a:t>элементов </a:t>
            </a:r>
            <a:r>
              <a:rPr lang="en-US" dirty="0" smtClean="0"/>
              <a:t>^ 2</a:t>
            </a:r>
            <a:r>
              <a:rPr lang="ru-RU" dirty="0" smtClean="0"/>
              <a:t>)</a:t>
            </a:r>
          </a:p>
          <a:p>
            <a:pPr lvl="1"/>
            <a:r>
              <a:rPr lang="ru-RU" dirty="0" smtClean="0"/>
              <a:t>все </a:t>
            </a:r>
            <a:r>
              <a:rPr lang="en-US" dirty="0" err="1" smtClean="0"/>
              <a:t>MergeSets</a:t>
            </a:r>
            <a:r>
              <a:rPr lang="ru-RU" dirty="0" smtClean="0"/>
              <a:t> </a:t>
            </a:r>
            <a:r>
              <a:rPr lang="ru-RU" dirty="0"/>
              <a:t>–</a:t>
            </a:r>
            <a:r>
              <a:rPr lang="ru-RU" dirty="0" smtClean="0"/>
              <a:t> O(</a:t>
            </a:r>
            <a:r>
              <a:rPr lang="en-US" dirty="0"/>
              <a:t># </a:t>
            </a:r>
            <a:r>
              <a:rPr lang="ru-RU" dirty="0"/>
              <a:t>элементов</a:t>
            </a:r>
            <a:r>
              <a:rPr lang="ru-RU" dirty="0" smtClean="0"/>
              <a:t>)</a:t>
            </a:r>
          </a:p>
          <a:p>
            <a:endParaRPr lang="en-US" dirty="0" smtClean="0"/>
          </a:p>
          <a:p>
            <a:r>
              <a:rPr lang="ru-RU" dirty="0" smtClean="0"/>
              <a:t>Раскрашивание</a:t>
            </a:r>
          </a:p>
          <a:p>
            <a:pPr lvl="1"/>
            <a:r>
              <a:rPr lang="ru-RU" dirty="0" smtClean="0"/>
              <a:t>для каждого элемента храним его «цвет»</a:t>
            </a:r>
          </a:p>
          <a:p>
            <a:pPr lvl="1"/>
            <a:r>
              <a:rPr lang="ru-RU" dirty="0" smtClean="0"/>
              <a:t>все </a:t>
            </a:r>
            <a:r>
              <a:rPr lang="ru-RU" dirty="0" err="1" smtClean="0"/>
              <a:t>FindSet</a:t>
            </a:r>
            <a:r>
              <a:rPr lang="ru-RU" dirty="0" smtClean="0"/>
              <a:t> – O(</a:t>
            </a:r>
            <a:r>
              <a:rPr lang="en-US" dirty="0"/>
              <a:t># </a:t>
            </a:r>
            <a:r>
              <a:rPr lang="ru-RU" dirty="0"/>
              <a:t>элементов</a:t>
            </a:r>
            <a:r>
              <a:rPr lang="ru-RU" dirty="0" smtClean="0"/>
              <a:t>)</a:t>
            </a:r>
          </a:p>
          <a:p>
            <a:pPr lvl="1"/>
            <a:r>
              <a:rPr lang="ru-RU" dirty="0" smtClean="0"/>
              <a:t>все </a:t>
            </a:r>
            <a:r>
              <a:rPr lang="en-US" dirty="0" err="1" smtClean="0"/>
              <a:t>MergeSets</a:t>
            </a:r>
            <a:r>
              <a:rPr lang="ru-RU" dirty="0" smtClean="0"/>
              <a:t> – O(</a:t>
            </a:r>
            <a:r>
              <a:rPr lang="en-US" dirty="0"/>
              <a:t># </a:t>
            </a:r>
            <a:r>
              <a:rPr lang="ru-RU" dirty="0"/>
              <a:t>элементов </a:t>
            </a:r>
            <a:r>
              <a:rPr lang="en-US" dirty="0"/>
              <a:t>^ 2</a:t>
            </a:r>
            <a:r>
              <a:rPr lang="ru-RU" dirty="0" smtClean="0"/>
              <a:t>)</a:t>
            </a:r>
          </a:p>
          <a:p>
            <a:endParaRPr lang="en-US" dirty="0" smtClean="0"/>
          </a:p>
        </p:txBody>
      </p:sp>
      <p:sp>
        <p:nvSpPr>
          <p:cNvPr id="11" name="Объект 10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Бережное раскрашивание</a:t>
            </a:r>
          </a:p>
          <a:p>
            <a:pPr lvl="1"/>
            <a:r>
              <a:rPr lang="ru-RU" dirty="0"/>
              <a:t>перекрашиваем элементы из </a:t>
            </a:r>
            <a:r>
              <a:rPr lang="ru-RU" dirty="0" smtClean="0"/>
              <a:t>меньшего множества</a:t>
            </a:r>
          </a:p>
          <a:p>
            <a:pPr lvl="1"/>
            <a:r>
              <a:rPr lang="en-US" dirty="0" smtClean="0"/>
              <a:t>N = </a:t>
            </a:r>
            <a:r>
              <a:rPr lang="en-US" dirty="0"/>
              <a:t># </a:t>
            </a:r>
            <a:r>
              <a:rPr lang="ru-RU" dirty="0"/>
              <a:t>элементов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все </a:t>
            </a:r>
            <a:r>
              <a:rPr lang="ru-RU" dirty="0" err="1">
                <a:solidFill>
                  <a:schemeClr val="bg1"/>
                </a:solidFill>
              </a:rPr>
              <a:t>FindSet</a:t>
            </a:r>
            <a:r>
              <a:rPr lang="ru-RU" dirty="0">
                <a:solidFill>
                  <a:schemeClr val="bg1"/>
                </a:solidFill>
              </a:rPr>
              <a:t> –</a:t>
            </a:r>
            <a:r>
              <a:rPr lang="ru-RU" dirty="0" smtClean="0">
                <a:solidFill>
                  <a:schemeClr val="bg1"/>
                </a:solidFill>
              </a:rPr>
              <a:t> O(</a:t>
            </a:r>
            <a:r>
              <a:rPr lang="en-US" dirty="0" smtClean="0">
                <a:solidFill>
                  <a:schemeClr val="bg1"/>
                </a:solidFill>
              </a:rPr>
              <a:t>N</a:t>
            </a:r>
            <a:r>
              <a:rPr lang="ru-RU" dirty="0" smtClean="0">
                <a:solidFill>
                  <a:schemeClr val="bg1"/>
                </a:solidFill>
              </a:rPr>
              <a:t>)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все </a:t>
            </a:r>
            <a:r>
              <a:rPr lang="en-US" dirty="0" err="1">
                <a:solidFill>
                  <a:schemeClr val="bg1"/>
                </a:solidFill>
              </a:rPr>
              <a:t>MergeSets</a:t>
            </a:r>
            <a:r>
              <a:rPr lang="ru-RU" dirty="0">
                <a:solidFill>
                  <a:schemeClr val="bg1"/>
                </a:solidFill>
              </a:rPr>
              <a:t> –</a:t>
            </a:r>
            <a:r>
              <a:rPr lang="ru-RU" dirty="0" smtClean="0">
                <a:solidFill>
                  <a:schemeClr val="bg1"/>
                </a:solidFill>
              </a:rPr>
              <a:t> O(</a:t>
            </a:r>
            <a:r>
              <a:rPr lang="en-US" dirty="0" smtClean="0">
                <a:solidFill>
                  <a:schemeClr val="bg1"/>
                </a:solidFill>
              </a:rPr>
              <a:t>N </a:t>
            </a:r>
            <a:r>
              <a:rPr lang="ru-RU" dirty="0" smtClean="0">
                <a:solidFill>
                  <a:schemeClr val="bg1"/>
                </a:solidFill>
              </a:rPr>
              <a:t>* </a:t>
            </a:r>
            <a:r>
              <a:rPr lang="ru-RU" dirty="0" err="1">
                <a:solidFill>
                  <a:schemeClr val="bg1"/>
                </a:solidFill>
              </a:rPr>
              <a:t>log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N</a:t>
            </a:r>
            <a:r>
              <a:rPr lang="ru-RU" dirty="0" smtClean="0">
                <a:solidFill>
                  <a:schemeClr val="bg1"/>
                </a:solidFill>
              </a:rPr>
              <a:t>)</a:t>
            </a:r>
            <a:endParaRPr lang="ru-RU" dirty="0">
              <a:solidFill>
                <a:schemeClr val="bg1"/>
              </a:solidFill>
            </a:endParaRPr>
          </a:p>
          <a:p>
            <a:pPr lvl="2"/>
            <a:r>
              <a:rPr lang="ru-RU" dirty="0">
                <a:solidFill>
                  <a:schemeClr val="bg1"/>
                </a:solidFill>
              </a:rPr>
              <a:t>Пусть элемент </a:t>
            </a:r>
            <a:r>
              <a:rPr lang="en-US" dirty="0">
                <a:solidFill>
                  <a:schemeClr val="bg1"/>
                </a:solidFill>
              </a:rPr>
              <a:t>x</a:t>
            </a:r>
            <a:r>
              <a:rPr lang="ru-RU" dirty="0">
                <a:solidFill>
                  <a:schemeClr val="bg1"/>
                </a:solidFill>
              </a:rPr>
              <a:t> побывал в множествах </a:t>
            </a:r>
            <a:r>
              <a:rPr lang="en-US" dirty="0">
                <a:solidFill>
                  <a:schemeClr val="bg1"/>
                </a:solidFill>
              </a:rPr>
              <a:t>s</a:t>
            </a:r>
            <a:r>
              <a:rPr lang="en-US" baseline="-25000" dirty="0">
                <a:solidFill>
                  <a:schemeClr val="bg1"/>
                </a:solidFill>
              </a:rPr>
              <a:t>1</a:t>
            </a:r>
            <a:r>
              <a:rPr lang="ru-RU" dirty="0">
                <a:solidFill>
                  <a:schemeClr val="bg1"/>
                </a:solidFill>
              </a:rPr>
              <a:t> = </a:t>
            </a:r>
            <a:r>
              <a:rPr lang="en-US" dirty="0">
                <a:solidFill>
                  <a:schemeClr val="bg1"/>
                </a:solidFill>
              </a:rPr>
              <a:t>{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x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}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</a:t>
            </a:r>
            <a:r>
              <a:rPr lang="en-US" dirty="0" smtClean="0">
                <a:solidFill>
                  <a:schemeClr val="bg1"/>
                </a:solidFill>
              </a:rPr>
              <a:t> s</a:t>
            </a:r>
            <a:r>
              <a:rPr lang="en-US" baseline="-25000" dirty="0" smtClean="0">
                <a:solidFill>
                  <a:schemeClr val="bg1"/>
                </a:solidFill>
              </a:rPr>
              <a:t>2</a:t>
            </a:r>
            <a:r>
              <a:rPr lang="ru-RU" baseline="-25000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</a:t>
            </a:r>
            <a:r>
              <a:rPr lang="en-US" dirty="0" smtClean="0">
                <a:solidFill>
                  <a:schemeClr val="bg1"/>
                </a:solidFill>
              </a:rPr>
              <a:t> …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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</a:t>
            </a:r>
            <a:r>
              <a:rPr lang="en-US" baseline="-25000" dirty="0" err="1" smtClean="0">
                <a:solidFill>
                  <a:schemeClr val="bg1"/>
                </a:solidFill>
              </a:rPr>
              <a:t>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= {</a:t>
            </a:r>
            <a:r>
              <a:rPr lang="ru-RU" dirty="0">
                <a:solidFill>
                  <a:schemeClr val="bg1"/>
                </a:solidFill>
              </a:rPr>
              <a:t> все элементы </a:t>
            </a:r>
            <a:r>
              <a:rPr lang="en-US" dirty="0">
                <a:solidFill>
                  <a:schemeClr val="bg1"/>
                </a:solidFill>
              </a:rPr>
              <a:t>}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Поскольку перекрашиваем меньшее </a:t>
            </a:r>
            <a:r>
              <a:rPr lang="ru-RU" dirty="0" smtClean="0">
                <a:solidFill>
                  <a:schemeClr val="bg1"/>
                </a:solidFill>
              </a:rPr>
              <a:t>множество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ru-RU" dirty="0">
                <a:solidFill>
                  <a:schemeClr val="bg1"/>
                </a:solidFill>
              </a:rPr>
              <a:t>2 * мощность </a:t>
            </a:r>
            <a:r>
              <a:rPr lang="en-US" dirty="0" err="1">
                <a:solidFill>
                  <a:schemeClr val="bg1"/>
                </a:solidFill>
              </a:rPr>
              <a:t>s</a:t>
            </a:r>
            <a:r>
              <a:rPr lang="en-US" baseline="-25000" dirty="0" err="1">
                <a:solidFill>
                  <a:schemeClr val="bg1"/>
                </a:solidFill>
              </a:rPr>
              <a:t>i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  <a:latin typeface="Consolas" panose="020B0609020204030204" pitchFamily="49" charset="0"/>
              </a:rPr>
              <a:t>≤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мощность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s</a:t>
            </a:r>
            <a:r>
              <a:rPr lang="en-US" baseline="-25000" dirty="0" smtClean="0">
                <a:solidFill>
                  <a:schemeClr val="bg1"/>
                </a:solidFill>
              </a:rPr>
              <a:t>i+1</a:t>
            </a:r>
            <a:endParaRPr lang="ru-RU" dirty="0">
              <a:solidFill>
                <a:schemeClr val="bg1"/>
              </a:solidFill>
            </a:endParaRPr>
          </a:p>
          <a:p>
            <a:pPr lvl="2"/>
            <a:r>
              <a:rPr lang="ru-RU" dirty="0">
                <a:solidFill>
                  <a:schemeClr val="bg1"/>
                </a:solidFill>
              </a:rPr>
              <a:t>Цвет </a:t>
            </a:r>
            <a:r>
              <a:rPr lang="en-US" dirty="0">
                <a:solidFill>
                  <a:schemeClr val="bg1"/>
                </a:solidFill>
              </a:rPr>
              <a:t>x </a:t>
            </a:r>
            <a:r>
              <a:rPr lang="ru-RU" dirty="0">
                <a:solidFill>
                  <a:schemeClr val="bg1"/>
                </a:solidFill>
              </a:rPr>
              <a:t>изменится </a:t>
            </a:r>
            <a:r>
              <a:rPr lang="en-US" dirty="0" smtClean="0">
                <a:solidFill>
                  <a:schemeClr val="bg1"/>
                </a:solidFill>
              </a:rPr>
              <a:t>n </a:t>
            </a:r>
            <a:r>
              <a:rPr lang="en-US" dirty="0">
                <a:solidFill>
                  <a:schemeClr val="bg1"/>
                </a:solidFill>
              </a:rPr>
              <a:t>&lt;= log(N) </a:t>
            </a:r>
            <a:r>
              <a:rPr lang="ru-RU" dirty="0" smtClean="0">
                <a:solidFill>
                  <a:schemeClr val="bg1"/>
                </a:solidFill>
              </a:rPr>
              <a:t>раз</a:t>
            </a:r>
            <a:endParaRPr lang="ru-RU" dirty="0">
              <a:solidFill>
                <a:schemeClr val="bg1"/>
              </a:solidFill>
            </a:endParaRPr>
          </a:p>
          <a:p>
            <a:pPr lvl="2"/>
            <a:r>
              <a:rPr lang="ru-RU" dirty="0">
                <a:solidFill>
                  <a:schemeClr val="bg1"/>
                </a:solidFill>
              </a:rPr>
              <a:t>На все элементы потратим </a:t>
            </a:r>
            <a:r>
              <a:rPr lang="ru-RU" dirty="0" smtClean="0">
                <a:solidFill>
                  <a:schemeClr val="bg1"/>
                </a:solidFill>
              </a:rPr>
              <a:t>O(</a:t>
            </a:r>
            <a:r>
              <a:rPr lang="en-US" dirty="0" smtClean="0">
                <a:solidFill>
                  <a:schemeClr val="bg1"/>
                </a:solidFill>
              </a:rPr>
              <a:t>N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* </a:t>
            </a:r>
            <a:r>
              <a:rPr lang="ru-RU" dirty="0" err="1">
                <a:solidFill>
                  <a:schemeClr val="bg1"/>
                </a:solidFill>
              </a:rPr>
              <a:t>log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N</a:t>
            </a:r>
            <a:r>
              <a:rPr lang="ru-RU" dirty="0" smtClean="0">
                <a:solidFill>
                  <a:schemeClr val="bg1"/>
                </a:solidFill>
              </a:rPr>
              <a:t>)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endParaRPr lang="ru-RU" dirty="0"/>
          </a:p>
          <a:p>
            <a:endParaRPr lang="ru-RU" dirty="0"/>
          </a:p>
        </p:txBody>
      </p:sp>
      <p:grpSp>
        <p:nvGrpSpPr>
          <p:cNvPr id="12" name="Группа 11"/>
          <p:cNvGrpSpPr/>
          <p:nvPr/>
        </p:nvGrpSpPr>
        <p:grpSpPr>
          <a:xfrm>
            <a:off x="983432" y="5132319"/>
            <a:ext cx="3857146" cy="923330"/>
            <a:chOff x="889193" y="4750800"/>
            <a:chExt cx="3857146" cy="923330"/>
          </a:xfrm>
        </p:grpSpPr>
        <p:sp>
          <p:nvSpPr>
            <p:cNvPr id="4" name="TextBox 3"/>
            <p:cNvSpPr txBox="1"/>
            <p:nvPr/>
          </p:nvSpPr>
          <p:spPr>
            <a:xfrm>
              <a:off x="889193" y="4750800"/>
              <a:ext cx="385714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Consolas" panose="020B0609020204030204" pitchFamily="49" charset="0"/>
                </a:rPr>
                <a:t>MergeSets</a:t>
              </a:r>
              <a:r>
                <a:rPr lang="en-US" dirty="0" smtClean="0">
                  <a:latin typeface="Consolas" panose="020B0609020204030204" pitchFamily="49" charset="0"/>
                </a:rPr>
                <a:t>(                  ,</a:t>
              </a:r>
            </a:p>
            <a:p>
              <a:r>
                <a:rPr lang="en-US" dirty="0" smtClean="0">
                  <a:latin typeface="Consolas" panose="020B0609020204030204" pitchFamily="49" charset="0"/>
                </a:rPr>
                <a:t>    yellow,</a:t>
              </a:r>
            </a:p>
            <a:p>
              <a:r>
                <a:rPr lang="en-US" dirty="0" smtClean="0">
                  <a:latin typeface="Consolas" panose="020B0609020204030204" pitchFamily="49" charset="0"/>
                </a:rPr>
                <a:t>    green) =</a:t>
              </a:r>
              <a:endParaRPr lang="ru-RU" dirty="0">
                <a:latin typeface="Consolas" panose="020B0609020204030204" pitchFamily="49" charset="0"/>
              </a:endParaRPr>
            </a:p>
          </p:txBody>
        </p:sp>
        <p:grpSp>
          <p:nvGrpSpPr>
            <p:cNvPr id="6" name="Группа 5"/>
            <p:cNvGrpSpPr/>
            <p:nvPr/>
          </p:nvGrpSpPr>
          <p:grpSpPr>
            <a:xfrm>
              <a:off x="2221118" y="4786875"/>
              <a:ext cx="2161764" cy="323782"/>
              <a:chOff x="8040216" y="1609113"/>
              <a:chExt cx="3097212" cy="431800"/>
            </a:xfrm>
          </p:grpSpPr>
          <p:sp>
            <p:nvSpPr>
              <p:cNvPr id="63521" name="Oval 8"/>
              <p:cNvSpPr>
                <a:spLocks noChangeArrowheads="1"/>
              </p:cNvSpPr>
              <p:nvPr/>
            </p:nvSpPr>
            <p:spPr bwMode="auto">
              <a:xfrm>
                <a:off x="9337203" y="1609113"/>
                <a:ext cx="504825" cy="431800"/>
              </a:xfrm>
              <a:prstGeom prst="ellipse">
                <a:avLst/>
              </a:prstGeom>
              <a:solidFill>
                <a:srgbClr val="92D05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63522" name="Oval 9"/>
              <p:cNvSpPr>
                <a:spLocks noChangeArrowheads="1"/>
              </p:cNvSpPr>
              <p:nvPr/>
            </p:nvSpPr>
            <p:spPr bwMode="auto">
              <a:xfrm>
                <a:off x="8040216" y="1609113"/>
                <a:ext cx="504825" cy="431800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dirty="0">
                    <a:latin typeface="Calibri" pitchFamily="34" charset="0"/>
                    <a:cs typeface="Calibri" pitchFamily="34" charset="0"/>
                  </a:rPr>
                  <a:t> </a:t>
                </a:r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63523" name="Oval 10"/>
              <p:cNvSpPr>
                <a:spLocks noChangeArrowheads="1"/>
              </p:cNvSpPr>
              <p:nvPr/>
            </p:nvSpPr>
            <p:spPr bwMode="auto">
              <a:xfrm>
                <a:off x="8687916" y="1609113"/>
                <a:ext cx="504825" cy="431800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63524" name="Oval 11"/>
              <p:cNvSpPr>
                <a:spLocks noChangeArrowheads="1"/>
              </p:cNvSpPr>
              <p:nvPr/>
            </p:nvSpPr>
            <p:spPr bwMode="auto">
              <a:xfrm>
                <a:off x="9984903" y="1609113"/>
                <a:ext cx="504825" cy="431800"/>
              </a:xfrm>
              <a:prstGeom prst="ellipse">
                <a:avLst/>
              </a:prstGeom>
              <a:solidFill>
                <a:srgbClr val="00B0F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63525" name="Oval 12"/>
              <p:cNvSpPr>
                <a:spLocks noChangeArrowheads="1"/>
              </p:cNvSpPr>
              <p:nvPr/>
            </p:nvSpPr>
            <p:spPr bwMode="auto">
              <a:xfrm>
                <a:off x="10632603" y="1609113"/>
                <a:ext cx="504825" cy="431800"/>
              </a:xfrm>
              <a:prstGeom prst="ellipse">
                <a:avLst/>
              </a:prstGeom>
              <a:solidFill>
                <a:srgbClr val="7030A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</p:grpSp>
        <p:grpSp>
          <p:nvGrpSpPr>
            <p:cNvPr id="7" name="Группа 6"/>
            <p:cNvGrpSpPr/>
            <p:nvPr/>
          </p:nvGrpSpPr>
          <p:grpSpPr>
            <a:xfrm>
              <a:off x="2547170" y="5319092"/>
              <a:ext cx="2072814" cy="308182"/>
              <a:chOff x="8040216" y="2651224"/>
              <a:chExt cx="3097212" cy="439738"/>
            </a:xfrm>
          </p:grpSpPr>
          <p:sp>
            <p:nvSpPr>
              <p:cNvPr id="63508" name="Oval 16"/>
              <p:cNvSpPr>
                <a:spLocks noChangeArrowheads="1"/>
              </p:cNvSpPr>
              <p:nvPr/>
            </p:nvSpPr>
            <p:spPr bwMode="auto">
              <a:xfrm>
                <a:off x="8040216" y="2651224"/>
                <a:ext cx="504825" cy="431800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dirty="0">
                    <a:latin typeface="Calibri" pitchFamily="34" charset="0"/>
                    <a:cs typeface="Calibri" pitchFamily="34" charset="0"/>
                  </a:rPr>
                  <a:t> </a:t>
                </a:r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63509" name="Oval 18"/>
              <p:cNvSpPr>
                <a:spLocks noChangeArrowheads="1"/>
              </p:cNvSpPr>
              <p:nvPr/>
            </p:nvSpPr>
            <p:spPr bwMode="auto">
              <a:xfrm>
                <a:off x="9984903" y="2651224"/>
                <a:ext cx="504825" cy="431800"/>
              </a:xfrm>
              <a:prstGeom prst="ellipse">
                <a:avLst/>
              </a:prstGeom>
              <a:solidFill>
                <a:srgbClr val="00B0F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63510" name="Oval 19"/>
              <p:cNvSpPr>
                <a:spLocks noChangeArrowheads="1"/>
              </p:cNvSpPr>
              <p:nvPr/>
            </p:nvSpPr>
            <p:spPr bwMode="auto">
              <a:xfrm>
                <a:off x="10632603" y="2651224"/>
                <a:ext cx="504825" cy="431800"/>
              </a:xfrm>
              <a:prstGeom prst="ellipse">
                <a:avLst/>
              </a:prstGeom>
              <a:solidFill>
                <a:srgbClr val="7030A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41" name="Oval 8"/>
              <p:cNvSpPr>
                <a:spLocks noChangeArrowheads="1"/>
              </p:cNvSpPr>
              <p:nvPr/>
            </p:nvSpPr>
            <p:spPr bwMode="auto">
              <a:xfrm>
                <a:off x="9335665" y="2659162"/>
                <a:ext cx="504825" cy="431800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42" name="Oval 10"/>
              <p:cNvSpPr>
                <a:spLocks noChangeArrowheads="1"/>
              </p:cNvSpPr>
              <p:nvPr/>
            </p:nvSpPr>
            <p:spPr bwMode="auto">
              <a:xfrm>
                <a:off x="8686378" y="2659162"/>
                <a:ext cx="504825" cy="431800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49343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Calibri" pitchFamily="34" charset="0"/>
                <a:cs typeface="Calibri" pitchFamily="34" charset="0"/>
              </a:rPr>
              <a:t>Реализация СНМ 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на основе списка и массива</a:t>
            </a:r>
            <a:endParaRPr lang="ru-RU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Список списков</a:t>
            </a:r>
          </a:p>
          <a:p>
            <a:pPr lvl="1"/>
            <a:r>
              <a:rPr lang="ru-RU" dirty="0" smtClean="0"/>
              <a:t>все </a:t>
            </a:r>
            <a:r>
              <a:rPr lang="ru-RU" dirty="0" err="1" smtClean="0"/>
              <a:t>FindSet</a:t>
            </a:r>
            <a:r>
              <a:rPr lang="ru-RU" dirty="0" smtClean="0"/>
              <a:t> – O</a:t>
            </a:r>
            <a:r>
              <a:rPr lang="en-US" dirty="0" smtClean="0"/>
              <a:t>(# </a:t>
            </a:r>
            <a:r>
              <a:rPr lang="ru-RU" dirty="0" smtClean="0"/>
              <a:t>элементов </a:t>
            </a:r>
            <a:r>
              <a:rPr lang="en-US" dirty="0" smtClean="0"/>
              <a:t>^ 2</a:t>
            </a:r>
            <a:r>
              <a:rPr lang="ru-RU" dirty="0" smtClean="0"/>
              <a:t>)</a:t>
            </a:r>
          </a:p>
          <a:p>
            <a:pPr lvl="1"/>
            <a:r>
              <a:rPr lang="ru-RU" dirty="0" smtClean="0"/>
              <a:t>все </a:t>
            </a:r>
            <a:r>
              <a:rPr lang="en-US" dirty="0" err="1" smtClean="0"/>
              <a:t>MergeSets</a:t>
            </a:r>
            <a:r>
              <a:rPr lang="ru-RU" dirty="0" smtClean="0"/>
              <a:t> </a:t>
            </a:r>
            <a:r>
              <a:rPr lang="ru-RU" dirty="0"/>
              <a:t>–</a:t>
            </a:r>
            <a:r>
              <a:rPr lang="ru-RU" dirty="0" smtClean="0"/>
              <a:t> O(</a:t>
            </a:r>
            <a:r>
              <a:rPr lang="en-US" dirty="0"/>
              <a:t># </a:t>
            </a:r>
            <a:r>
              <a:rPr lang="ru-RU" dirty="0"/>
              <a:t>элементов</a:t>
            </a:r>
            <a:r>
              <a:rPr lang="ru-RU" dirty="0" smtClean="0"/>
              <a:t>)</a:t>
            </a:r>
          </a:p>
          <a:p>
            <a:endParaRPr lang="en-US" dirty="0" smtClean="0"/>
          </a:p>
          <a:p>
            <a:r>
              <a:rPr lang="ru-RU" dirty="0" smtClean="0"/>
              <a:t>Раскрашивание</a:t>
            </a:r>
          </a:p>
          <a:p>
            <a:pPr lvl="1"/>
            <a:r>
              <a:rPr lang="ru-RU" dirty="0" smtClean="0"/>
              <a:t>для каждого элемента храним его «цвет»</a:t>
            </a:r>
          </a:p>
          <a:p>
            <a:pPr lvl="1"/>
            <a:r>
              <a:rPr lang="ru-RU" dirty="0" smtClean="0"/>
              <a:t>все </a:t>
            </a:r>
            <a:r>
              <a:rPr lang="ru-RU" dirty="0" err="1" smtClean="0"/>
              <a:t>FindSet</a:t>
            </a:r>
            <a:r>
              <a:rPr lang="ru-RU" dirty="0" smtClean="0"/>
              <a:t> – O(</a:t>
            </a:r>
            <a:r>
              <a:rPr lang="en-US" dirty="0"/>
              <a:t># </a:t>
            </a:r>
            <a:r>
              <a:rPr lang="ru-RU" dirty="0"/>
              <a:t>элементов</a:t>
            </a:r>
            <a:r>
              <a:rPr lang="ru-RU" dirty="0" smtClean="0"/>
              <a:t>)</a:t>
            </a:r>
          </a:p>
          <a:p>
            <a:pPr lvl="1"/>
            <a:r>
              <a:rPr lang="ru-RU" dirty="0" smtClean="0"/>
              <a:t>все </a:t>
            </a:r>
            <a:r>
              <a:rPr lang="en-US" dirty="0" err="1" smtClean="0"/>
              <a:t>MergeSets</a:t>
            </a:r>
            <a:r>
              <a:rPr lang="ru-RU" dirty="0" smtClean="0"/>
              <a:t> – O(</a:t>
            </a:r>
            <a:r>
              <a:rPr lang="en-US" dirty="0"/>
              <a:t># </a:t>
            </a:r>
            <a:r>
              <a:rPr lang="ru-RU" dirty="0"/>
              <a:t>элементов </a:t>
            </a:r>
            <a:r>
              <a:rPr lang="en-US" dirty="0"/>
              <a:t>^ 2</a:t>
            </a:r>
            <a:r>
              <a:rPr lang="ru-RU" dirty="0" smtClean="0"/>
              <a:t>)</a:t>
            </a:r>
          </a:p>
          <a:p>
            <a:endParaRPr lang="en-US" dirty="0" smtClean="0"/>
          </a:p>
        </p:txBody>
      </p:sp>
      <p:sp>
        <p:nvSpPr>
          <p:cNvPr id="11" name="Объект 10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Бережное раскрашивание</a:t>
            </a:r>
          </a:p>
          <a:p>
            <a:pPr lvl="1"/>
            <a:r>
              <a:rPr lang="ru-RU" dirty="0"/>
              <a:t>перекрашиваем элементы из </a:t>
            </a:r>
            <a:r>
              <a:rPr lang="ru-RU" dirty="0" smtClean="0"/>
              <a:t>меньшего множества</a:t>
            </a:r>
          </a:p>
          <a:p>
            <a:pPr lvl="1"/>
            <a:r>
              <a:rPr lang="en-US" dirty="0" smtClean="0"/>
              <a:t>N = </a:t>
            </a:r>
            <a:r>
              <a:rPr lang="en-US" dirty="0"/>
              <a:t># </a:t>
            </a:r>
            <a:r>
              <a:rPr lang="ru-RU" dirty="0"/>
              <a:t>элементов</a:t>
            </a:r>
          </a:p>
          <a:p>
            <a:pPr lvl="1"/>
            <a:r>
              <a:rPr lang="ru-RU" dirty="0"/>
              <a:t>все </a:t>
            </a:r>
            <a:r>
              <a:rPr lang="ru-RU" dirty="0" err="1"/>
              <a:t>FindSet</a:t>
            </a:r>
            <a:r>
              <a:rPr lang="ru-RU" dirty="0"/>
              <a:t> –</a:t>
            </a:r>
            <a:r>
              <a:rPr lang="ru-RU" dirty="0" smtClean="0"/>
              <a:t> O(</a:t>
            </a:r>
            <a:r>
              <a:rPr lang="en-US" dirty="0" smtClean="0"/>
              <a:t>N</a:t>
            </a:r>
            <a:r>
              <a:rPr lang="ru-RU" dirty="0" smtClean="0"/>
              <a:t>)</a:t>
            </a:r>
            <a:endParaRPr lang="ru-RU" dirty="0"/>
          </a:p>
          <a:p>
            <a:pPr lvl="1"/>
            <a:r>
              <a:rPr lang="ru-RU" dirty="0">
                <a:solidFill>
                  <a:schemeClr val="bg1"/>
                </a:solidFill>
              </a:rPr>
              <a:t>все </a:t>
            </a:r>
            <a:r>
              <a:rPr lang="en-US" dirty="0" err="1">
                <a:solidFill>
                  <a:schemeClr val="bg1"/>
                </a:solidFill>
              </a:rPr>
              <a:t>MergeSets</a:t>
            </a:r>
            <a:r>
              <a:rPr lang="ru-RU" dirty="0">
                <a:solidFill>
                  <a:schemeClr val="bg1"/>
                </a:solidFill>
              </a:rPr>
              <a:t> –</a:t>
            </a:r>
            <a:r>
              <a:rPr lang="ru-RU" dirty="0" smtClean="0">
                <a:solidFill>
                  <a:schemeClr val="bg1"/>
                </a:solidFill>
              </a:rPr>
              <a:t> O(</a:t>
            </a:r>
            <a:r>
              <a:rPr lang="en-US" dirty="0" smtClean="0">
                <a:solidFill>
                  <a:schemeClr val="bg1"/>
                </a:solidFill>
              </a:rPr>
              <a:t>N </a:t>
            </a:r>
            <a:r>
              <a:rPr lang="ru-RU" dirty="0" smtClean="0">
                <a:solidFill>
                  <a:schemeClr val="bg1"/>
                </a:solidFill>
              </a:rPr>
              <a:t>* </a:t>
            </a:r>
            <a:r>
              <a:rPr lang="ru-RU" dirty="0" err="1">
                <a:solidFill>
                  <a:schemeClr val="bg1"/>
                </a:solidFill>
              </a:rPr>
              <a:t>log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N</a:t>
            </a:r>
            <a:r>
              <a:rPr lang="ru-RU" dirty="0" smtClean="0">
                <a:solidFill>
                  <a:schemeClr val="bg1"/>
                </a:solidFill>
              </a:rPr>
              <a:t>)</a:t>
            </a:r>
            <a:endParaRPr lang="ru-RU" dirty="0">
              <a:solidFill>
                <a:schemeClr val="bg1"/>
              </a:solidFill>
            </a:endParaRPr>
          </a:p>
          <a:p>
            <a:pPr lvl="2"/>
            <a:r>
              <a:rPr lang="ru-RU" dirty="0">
                <a:solidFill>
                  <a:schemeClr val="bg1"/>
                </a:solidFill>
              </a:rPr>
              <a:t>Пусть элемент </a:t>
            </a:r>
            <a:r>
              <a:rPr lang="en-US" dirty="0">
                <a:solidFill>
                  <a:schemeClr val="bg1"/>
                </a:solidFill>
              </a:rPr>
              <a:t>x</a:t>
            </a:r>
            <a:r>
              <a:rPr lang="ru-RU" dirty="0">
                <a:solidFill>
                  <a:schemeClr val="bg1"/>
                </a:solidFill>
              </a:rPr>
              <a:t> побывал в множествах </a:t>
            </a:r>
            <a:r>
              <a:rPr lang="en-US" dirty="0">
                <a:solidFill>
                  <a:schemeClr val="bg1"/>
                </a:solidFill>
              </a:rPr>
              <a:t>s</a:t>
            </a:r>
            <a:r>
              <a:rPr lang="en-US" baseline="-25000" dirty="0">
                <a:solidFill>
                  <a:schemeClr val="bg1"/>
                </a:solidFill>
              </a:rPr>
              <a:t>1</a:t>
            </a:r>
            <a:r>
              <a:rPr lang="ru-RU" dirty="0">
                <a:solidFill>
                  <a:schemeClr val="bg1"/>
                </a:solidFill>
              </a:rPr>
              <a:t> = </a:t>
            </a:r>
            <a:r>
              <a:rPr lang="en-US" dirty="0">
                <a:solidFill>
                  <a:schemeClr val="bg1"/>
                </a:solidFill>
              </a:rPr>
              <a:t>{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x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}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</a:t>
            </a:r>
            <a:r>
              <a:rPr lang="en-US" dirty="0" smtClean="0">
                <a:solidFill>
                  <a:schemeClr val="bg1"/>
                </a:solidFill>
              </a:rPr>
              <a:t> s</a:t>
            </a:r>
            <a:r>
              <a:rPr lang="en-US" baseline="-25000" dirty="0" smtClean="0">
                <a:solidFill>
                  <a:schemeClr val="bg1"/>
                </a:solidFill>
              </a:rPr>
              <a:t>2</a:t>
            </a:r>
            <a:r>
              <a:rPr lang="ru-RU" baseline="-25000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</a:t>
            </a:r>
            <a:r>
              <a:rPr lang="en-US" dirty="0" smtClean="0">
                <a:solidFill>
                  <a:schemeClr val="bg1"/>
                </a:solidFill>
              </a:rPr>
              <a:t> …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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</a:t>
            </a:r>
            <a:r>
              <a:rPr lang="en-US" baseline="-25000" dirty="0" err="1" smtClean="0">
                <a:solidFill>
                  <a:schemeClr val="bg1"/>
                </a:solidFill>
              </a:rPr>
              <a:t>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= {</a:t>
            </a:r>
            <a:r>
              <a:rPr lang="ru-RU" dirty="0">
                <a:solidFill>
                  <a:schemeClr val="bg1"/>
                </a:solidFill>
              </a:rPr>
              <a:t> все элементы </a:t>
            </a:r>
            <a:r>
              <a:rPr lang="en-US" dirty="0">
                <a:solidFill>
                  <a:schemeClr val="bg1"/>
                </a:solidFill>
              </a:rPr>
              <a:t>}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Поскольку перекрашиваем меньшее </a:t>
            </a:r>
            <a:r>
              <a:rPr lang="ru-RU" dirty="0" smtClean="0">
                <a:solidFill>
                  <a:schemeClr val="bg1"/>
                </a:solidFill>
              </a:rPr>
              <a:t>множество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ru-RU" dirty="0">
                <a:solidFill>
                  <a:schemeClr val="bg1"/>
                </a:solidFill>
              </a:rPr>
              <a:t>2 * мощность </a:t>
            </a:r>
            <a:r>
              <a:rPr lang="en-US" dirty="0" err="1">
                <a:solidFill>
                  <a:schemeClr val="bg1"/>
                </a:solidFill>
              </a:rPr>
              <a:t>s</a:t>
            </a:r>
            <a:r>
              <a:rPr lang="en-US" baseline="-25000" dirty="0" err="1">
                <a:solidFill>
                  <a:schemeClr val="bg1"/>
                </a:solidFill>
              </a:rPr>
              <a:t>i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  <a:latin typeface="Consolas" panose="020B0609020204030204" pitchFamily="49" charset="0"/>
              </a:rPr>
              <a:t>≤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мощность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s</a:t>
            </a:r>
            <a:r>
              <a:rPr lang="en-US" baseline="-25000" dirty="0" smtClean="0">
                <a:solidFill>
                  <a:schemeClr val="bg1"/>
                </a:solidFill>
              </a:rPr>
              <a:t>i+1</a:t>
            </a:r>
            <a:endParaRPr lang="ru-RU" dirty="0">
              <a:solidFill>
                <a:schemeClr val="bg1"/>
              </a:solidFill>
            </a:endParaRPr>
          </a:p>
          <a:p>
            <a:pPr lvl="2"/>
            <a:r>
              <a:rPr lang="ru-RU" dirty="0">
                <a:solidFill>
                  <a:schemeClr val="bg1"/>
                </a:solidFill>
              </a:rPr>
              <a:t>Цвет </a:t>
            </a:r>
            <a:r>
              <a:rPr lang="en-US" dirty="0">
                <a:solidFill>
                  <a:schemeClr val="bg1"/>
                </a:solidFill>
              </a:rPr>
              <a:t>x </a:t>
            </a:r>
            <a:r>
              <a:rPr lang="ru-RU" dirty="0">
                <a:solidFill>
                  <a:schemeClr val="bg1"/>
                </a:solidFill>
              </a:rPr>
              <a:t>изменится </a:t>
            </a:r>
            <a:r>
              <a:rPr lang="en-US" dirty="0" smtClean="0">
                <a:solidFill>
                  <a:schemeClr val="bg1"/>
                </a:solidFill>
              </a:rPr>
              <a:t>n </a:t>
            </a:r>
            <a:r>
              <a:rPr lang="en-US" dirty="0">
                <a:solidFill>
                  <a:schemeClr val="bg1"/>
                </a:solidFill>
              </a:rPr>
              <a:t>&lt;= log(N) </a:t>
            </a:r>
            <a:r>
              <a:rPr lang="ru-RU" dirty="0" smtClean="0">
                <a:solidFill>
                  <a:schemeClr val="bg1"/>
                </a:solidFill>
              </a:rPr>
              <a:t>раз</a:t>
            </a:r>
            <a:endParaRPr lang="ru-RU" dirty="0">
              <a:solidFill>
                <a:schemeClr val="bg1"/>
              </a:solidFill>
            </a:endParaRPr>
          </a:p>
          <a:p>
            <a:pPr lvl="2"/>
            <a:r>
              <a:rPr lang="ru-RU" dirty="0">
                <a:solidFill>
                  <a:schemeClr val="bg1"/>
                </a:solidFill>
              </a:rPr>
              <a:t>На все элементы потратим </a:t>
            </a:r>
            <a:r>
              <a:rPr lang="ru-RU" dirty="0" smtClean="0">
                <a:solidFill>
                  <a:schemeClr val="bg1"/>
                </a:solidFill>
              </a:rPr>
              <a:t>O(</a:t>
            </a:r>
            <a:r>
              <a:rPr lang="en-US" dirty="0" smtClean="0">
                <a:solidFill>
                  <a:schemeClr val="bg1"/>
                </a:solidFill>
              </a:rPr>
              <a:t>N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* </a:t>
            </a:r>
            <a:r>
              <a:rPr lang="ru-RU" dirty="0" err="1">
                <a:solidFill>
                  <a:schemeClr val="bg1"/>
                </a:solidFill>
              </a:rPr>
              <a:t>log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N</a:t>
            </a:r>
            <a:r>
              <a:rPr lang="ru-RU" dirty="0" smtClean="0">
                <a:solidFill>
                  <a:schemeClr val="bg1"/>
                </a:solidFill>
              </a:rPr>
              <a:t>)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endParaRPr lang="ru-RU" dirty="0"/>
          </a:p>
        </p:txBody>
      </p:sp>
      <p:grpSp>
        <p:nvGrpSpPr>
          <p:cNvPr id="12" name="Группа 11"/>
          <p:cNvGrpSpPr/>
          <p:nvPr/>
        </p:nvGrpSpPr>
        <p:grpSpPr>
          <a:xfrm>
            <a:off x="983432" y="5132319"/>
            <a:ext cx="3857146" cy="923330"/>
            <a:chOff x="889193" y="4750800"/>
            <a:chExt cx="3857146" cy="923330"/>
          </a:xfrm>
        </p:grpSpPr>
        <p:sp>
          <p:nvSpPr>
            <p:cNvPr id="4" name="TextBox 3"/>
            <p:cNvSpPr txBox="1"/>
            <p:nvPr/>
          </p:nvSpPr>
          <p:spPr>
            <a:xfrm>
              <a:off x="889193" y="4750800"/>
              <a:ext cx="385714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Consolas" panose="020B0609020204030204" pitchFamily="49" charset="0"/>
                </a:rPr>
                <a:t>MergeSets</a:t>
              </a:r>
              <a:r>
                <a:rPr lang="en-US" dirty="0" smtClean="0">
                  <a:latin typeface="Consolas" panose="020B0609020204030204" pitchFamily="49" charset="0"/>
                </a:rPr>
                <a:t>(                  ,</a:t>
              </a:r>
            </a:p>
            <a:p>
              <a:r>
                <a:rPr lang="en-US" dirty="0" smtClean="0">
                  <a:latin typeface="Consolas" panose="020B0609020204030204" pitchFamily="49" charset="0"/>
                </a:rPr>
                <a:t>    yellow,</a:t>
              </a:r>
            </a:p>
            <a:p>
              <a:r>
                <a:rPr lang="en-US" dirty="0" smtClean="0">
                  <a:latin typeface="Consolas" panose="020B0609020204030204" pitchFamily="49" charset="0"/>
                </a:rPr>
                <a:t>    green) =</a:t>
              </a:r>
              <a:endParaRPr lang="ru-RU" dirty="0">
                <a:latin typeface="Consolas" panose="020B0609020204030204" pitchFamily="49" charset="0"/>
              </a:endParaRPr>
            </a:p>
          </p:txBody>
        </p:sp>
        <p:grpSp>
          <p:nvGrpSpPr>
            <p:cNvPr id="6" name="Группа 5"/>
            <p:cNvGrpSpPr/>
            <p:nvPr/>
          </p:nvGrpSpPr>
          <p:grpSpPr>
            <a:xfrm>
              <a:off x="2221118" y="4786875"/>
              <a:ext cx="2161764" cy="323782"/>
              <a:chOff x="8040216" y="1609113"/>
              <a:chExt cx="3097212" cy="431800"/>
            </a:xfrm>
          </p:grpSpPr>
          <p:sp>
            <p:nvSpPr>
              <p:cNvPr id="63521" name="Oval 8"/>
              <p:cNvSpPr>
                <a:spLocks noChangeArrowheads="1"/>
              </p:cNvSpPr>
              <p:nvPr/>
            </p:nvSpPr>
            <p:spPr bwMode="auto">
              <a:xfrm>
                <a:off x="9337203" y="1609113"/>
                <a:ext cx="504825" cy="431800"/>
              </a:xfrm>
              <a:prstGeom prst="ellipse">
                <a:avLst/>
              </a:prstGeom>
              <a:solidFill>
                <a:srgbClr val="92D05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63522" name="Oval 9"/>
              <p:cNvSpPr>
                <a:spLocks noChangeArrowheads="1"/>
              </p:cNvSpPr>
              <p:nvPr/>
            </p:nvSpPr>
            <p:spPr bwMode="auto">
              <a:xfrm>
                <a:off x="8040216" y="1609113"/>
                <a:ext cx="504825" cy="431800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dirty="0">
                    <a:latin typeface="Calibri" pitchFamily="34" charset="0"/>
                    <a:cs typeface="Calibri" pitchFamily="34" charset="0"/>
                  </a:rPr>
                  <a:t> </a:t>
                </a:r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63523" name="Oval 10"/>
              <p:cNvSpPr>
                <a:spLocks noChangeArrowheads="1"/>
              </p:cNvSpPr>
              <p:nvPr/>
            </p:nvSpPr>
            <p:spPr bwMode="auto">
              <a:xfrm>
                <a:off x="8687916" y="1609113"/>
                <a:ext cx="504825" cy="431800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63524" name="Oval 11"/>
              <p:cNvSpPr>
                <a:spLocks noChangeArrowheads="1"/>
              </p:cNvSpPr>
              <p:nvPr/>
            </p:nvSpPr>
            <p:spPr bwMode="auto">
              <a:xfrm>
                <a:off x="9984903" y="1609113"/>
                <a:ext cx="504825" cy="431800"/>
              </a:xfrm>
              <a:prstGeom prst="ellipse">
                <a:avLst/>
              </a:prstGeom>
              <a:solidFill>
                <a:srgbClr val="00B0F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63525" name="Oval 12"/>
              <p:cNvSpPr>
                <a:spLocks noChangeArrowheads="1"/>
              </p:cNvSpPr>
              <p:nvPr/>
            </p:nvSpPr>
            <p:spPr bwMode="auto">
              <a:xfrm>
                <a:off x="10632603" y="1609113"/>
                <a:ext cx="504825" cy="431800"/>
              </a:xfrm>
              <a:prstGeom prst="ellipse">
                <a:avLst/>
              </a:prstGeom>
              <a:solidFill>
                <a:srgbClr val="7030A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</p:grpSp>
        <p:grpSp>
          <p:nvGrpSpPr>
            <p:cNvPr id="7" name="Группа 6"/>
            <p:cNvGrpSpPr/>
            <p:nvPr/>
          </p:nvGrpSpPr>
          <p:grpSpPr>
            <a:xfrm>
              <a:off x="2547170" y="5319092"/>
              <a:ext cx="2072814" cy="308182"/>
              <a:chOff x="8040216" y="2651224"/>
              <a:chExt cx="3097212" cy="439738"/>
            </a:xfrm>
          </p:grpSpPr>
          <p:sp>
            <p:nvSpPr>
              <p:cNvPr id="63508" name="Oval 16"/>
              <p:cNvSpPr>
                <a:spLocks noChangeArrowheads="1"/>
              </p:cNvSpPr>
              <p:nvPr/>
            </p:nvSpPr>
            <p:spPr bwMode="auto">
              <a:xfrm>
                <a:off x="8040216" y="2651224"/>
                <a:ext cx="504825" cy="431800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dirty="0">
                    <a:latin typeface="Calibri" pitchFamily="34" charset="0"/>
                    <a:cs typeface="Calibri" pitchFamily="34" charset="0"/>
                  </a:rPr>
                  <a:t> </a:t>
                </a:r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63509" name="Oval 18"/>
              <p:cNvSpPr>
                <a:spLocks noChangeArrowheads="1"/>
              </p:cNvSpPr>
              <p:nvPr/>
            </p:nvSpPr>
            <p:spPr bwMode="auto">
              <a:xfrm>
                <a:off x="9984903" y="2651224"/>
                <a:ext cx="504825" cy="431800"/>
              </a:xfrm>
              <a:prstGeom prst="ellipse">
                <a:avLst/>
              </a:prstGeom>
              <a:solidFill>
                <a:srgbClr val="00B0F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63510" name="Oval 19"/>
              <p:cNvSpPr>
                <a:spLocks noChangeArrowheads="1"/>
              </p:cNvSpPr>
              <p:nvPr/>
            </p:nvSpPr>
            <p:spPr bwMode="auto">
              <a:xfrm>
                <a:off x="10632603" y="2651224"/>
                <a:ext cx="504825" cy="431800"/>
              </a:xfrm>
              <a:prstGeom prst="ellipse">
                <a:avLst/>
              </a:prstGeom>
              <a:solidFill>
                <a:srgbClr val="7030A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41" name="Oval 8"/>
              <p:cNvSpPr>
                <a:spLocks noChangeArrowheads="1"/>
              </p:cNvSpPr>
              <p:nvPr/>
            </p:nvSpPr>
            <p:spPr bwMode="auto">
              <a:xfrm>
                <a:off x="9335665" y="2659162"/>
                <a:ext cx="504825" cy="431800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42" name="Oval 10"/>
              <p:cNvSpPr>
                <a:spLocks noChangeArrowheads="1"/>
              </p:cNvSpPr>
              <p:nvPr/>
            </p:nvSpPr>
            <p:spPr bwMode="auto">
              <a:xfrm>
                <a:off x="8686378" y="2659162"/>
                <a:ext cx="504825" cy="431800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14603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Calibri" pitchFamily="34" charset="0"/>
                <a:cs typeface="Calibri" pitchFamily="34" charset="0"/>
              </a:rPr>
              <a:t>Реализация СНМ 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на основе списка и массива</a:t>
            </a:r>
            <a:endParaRPr lang="ru-RU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Список списков</a:t>
            </a:r>
          </a:p>
          <a:p>
            <a:pPr lvl="1"/>
            <a:r>
              <a:rPr lang="ru-RU" dirty="0" smtClean="0"/>
              <a:t>все </a:t>
            </a:r>
            <a:r>
              <a:rPr lang="ru-RU" dirty="0" err="1" smtClean="0"/>
              <a:t>FindSet</a:t>
            </a:r>
            <a:r>
              <a:rPr lang="ru-RU" dirty="0" smtClean="0"/>
              <a:t> – O</a:t>
            </a:r>
            <a:r>
              <a:rPr lang="en-US" dirty="0" smtClean="0"/>
              <a:t>(# </a:t>
            </a:r>
            <a:r>
              <a:rPr lang="ru-RU" dirty="0" smtClean="0"/>
              <a:t>элементов </a:t>
            </a:r>
            <a:r>
              <a:rPr lang="en-US" dirty="0" smtClean="0"/>
              <a:t>^ 2</a:t>
            </a:r>
            <a:r>
              <a:rPr lang="ru-RU" dirty="0" smtClean="0"/>
              <a:t>)</a:t>
            </a:r>
          </a:p>
          <a:p>
            <a:pPr lvl="1"/>
            <a:r>
              <a:rPr lang="ru-RU" dirty="0" smtClean="0"/>
              <a:t>все </a:t>
            </a:r>
            <a:r>
              <a:rPr lang="en-US" dirty="0" err="1" smtClean="0"/>
              <a:t>MergeSets</a:t>
            </a:r>
            <a:r>
              <a:rPr lang="ru-RU" dirty="0" smtClean="0"/>
              <a:t> </a:t>
            </a:r>
            <a:r>
              <a:rPr lang="ru-RU" dirty="0"/>
              <a:t>–</a:t>
            </a:r>
            <a:r>
              <a:rPr lang="ru-RU" dirty="0" smtClean="0"/>
              <a:t> O(</a:t>
            </a:r>
            <a:r>
              <a:rPr lang="en-US" dirty="0"/>
              <a:t># </a:t>
            </a:r>
            <a:r>
              <a:rPr lang="ru-RU" dirty="0"/>
              <a:t>элементов</a:t>
            </a:r>
            <a:r>
              <a:rPr lang="ru-RU" dirty="0" smtClean="0"/>
              <a:t>)</a:t>
            </a:r>
          </a:p>
          <a:p>
            <a:endParaRPr lang="en-US" dirty="0" smtClean="0"/>
          </a:p>
          <a:p>
            <a:r>
              <a:rPr lang="ru-RU" dirty="0" smtClean="0"/>
              <a:t>Раскрашивание</a:t>
            </a:r>
          </a:p>
          <a:p>
            <a:pPr lvl="1"/>
            <a:r>
              <a:rPr lang="ru-RU" dirty="0" smtClean="0"/>
              <a:t>для каждого элемента храним его «цвет»</a:t>
            </a:r>
          </a:p>
          <a:p>
            <a:pPr lvl="1"/>
            <a:r>
              <a:rPr lang="ru-RU" dirty="0" smtClean="0"/>
              <a:t>все </a:t>
            </a:r>
            <a:r>
              <a:rPr lang="ru-RU" dirty="0" err="1" smtClean="0"/>
              <a:t>FindSet</a:t>
            </a:r>
            <a:r>
              <a:rPr lang="ru-RU" dirty="0" smtClean="0"/>
              <a:t> – O(</a:t>
            </a:r>
            <a:r>
              <a:rPr lang="en-US" dirty="0"/>
              <a:t># </a:t>
            </a:r>
            <a:r>
              <a:rPr lang="ru-RU" dirty="0"/>
              <a:t>элементов</a:t>
            </a:r>
            <a:r>
              <a:rPr lang="ru-RU" dirty="0" smtClean="0"/>
              <a:t>)</a:t>
            </a:r>
          </a:p>
          <a:p>
            <a:pPr lvl="1"/>
            <a:r>
              <a:rPr lang="ru-RU" dirty="0" smtClean="0"/>
              <a:t>все </a:t>
            </a:r>
            <a:r>
              <a:rPr lang="en-US" dirty="0" err="1" smtClean="0"/>
              <a:t>MergeSets</a:t>
            </a:r>
            <a:r>
              <a:rPr lang="ru-RU" dirty="0" smtClean="0"/>
              <a:t> – O(</a:t>
            </a:r>
            <a:r>
              <a:rPr lang="en-US" dirty="0"/>
              <a:t># </a:t>
            </a:r>
            <a:r>
              <a:rPr lang="ru-RU" dirty="0"/>
              <a:t>элементов </a:t>
            </a:r>
            <a:r>
              <a:rPr lang="en-US" dirty="0"/>
              <a:t>^ 2</a:t>
            </a:r>
            <a:r>
              <a:rPr lang="ru-RU" dirty="0" smtClean="0"/>
              <a:t>)</a:t>
            </a:r>
          </a:p>
          <a:p>
            <a:endParaRPr lang="en-US" dirty="0" smtClean="0"/>
          </a:p>
        </p:txBody>
      </p:sp>
      <p:sp>
        <p:nvSpPr>
          <p:cNvPr id="11" name="Объект 10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Бережное раскрашивание</a:t>
            </a:r>
          </a:p>
          <a:p>
            <a:pPr lvl="1"/>
            <a:r>
              <a:rPr lang="ru-RU" dirty="0"/>
              <a:t>перекрашиваем элементы из </a:t>
            </a:r>
            <a:r>
              <a:rPr lang="ru-RU" dirty="0" smtClean="0"/>
              <a:t>меньшего множества</a:t>
            </a:r>
          </a:p>
          <a:p>
            <a:pPr lvl="1"/>
            <a:r>
              <a:rPr lang="en-US" dirty="0" smtClean="0"/>
              <a:t>N = </a:t>
            </a:r>
            <a:r>
              <a:rPr lang="en-US" dirty="0"/>
              <a:t># </a:t>
            </a:r>
            <a:r>
              <a:rPr lang="ru-RU" dirty="0"/>
              <a:t>элементов</a:t>
            </a:r>
          </a:p>
          <a:p>
            <a:pPr lvl="1"/>
            <a:r>
              <a:rPr lang="ru-RU" dirty="0"/>
              <a:t>все </a:t>
            </a:r>
            <a:r>
              <a:rPr lang="ru-RU" dirty="0" err="1"/>
              <a:t>FindSet</a:t>
            </a:r>
            <a:r>
              <a:rPr lang="ru-RU" dirty="0"/>
              <a:t> –</a:t>
            </a:r>
            <a:r>
              <a:rPr lang="ru-RU" dirty="0" smtClean="0"/>
              <a:t> O(</a:t>
            </a:r>
            <a:r>
              <a:rPr lang="en-US" dirty="0" smtClean="0"/>
              <a:t>N</a:t>
            </a:r>
            <a:r>
              <a:rPr lang="ru-RU" dirty="0" smtClean="0"/>
              <a:t>)</a:t>
            </a:r>
            <a:endParaRPr lang="ru-RU" dirty="0"/>
          </a:p>
          <a:p>
            <a:pPr lvl="1"/>
            <a:r>
              <a:rPr lang="ru-RU" dirty="0"/>
              <a:t>все </a:t>
            </a:r>
            <a:r>
              <a:rPr lang="en-US" dirty="0" err="1"/>
              <a:t>MergeSets</a:t>
            </a:r>
            <a:r>
              <a:rPr lang="ru-RU" dirty="0"/>
              <a:t> –</a:t>
            </a:r>
            <a:r>
              <a:rPr lang="ru-RU" dirty="0" smtClean="0"/>
              <a:t> O(</a:t>
            </a:r>
            <a:r>
              <a:rPr lang="en-US" dirty="0" smtClean="0"/>
              <a:t>N </a:t>
            </a:r>
            <a:r>
              <a:rPr lang="ru-RU" dirty="0" smtClean="0"/>
              <a:t>* </a:t>
            </a:r>
            <a:r>
              <a:rPr lang="ru-RU" dirty="0" err="1"/>
              <a:t>log</a:t>
            </a:r>
            <a:r>
              <a:rPr lang="ru-RU" dirty="0"/>
              <a:t> </a:t>
            </a:r>
            <a:r>
              <a:rPr lang="en-US" dirty="0" smtClean="0"/>
              <a:t>N</a:t>
            </a:r>
            <a:r>
              <a:rPr lang="ru-RU" dirty="0" smtClean="0"/>
              <a:t>)</a:t>
            </a:r>
            <a:endParaRPr lang="ru-RU" dirty="0"/>
          </a:p>
          <a:p>
            <a:pPr lvl="2"/>
            <a:r>
              <a:rPr lang="ru-RU" dirty="0">
                <a:solidFill>
                  <a:schemeClr val="bg1"/>
                </a:solidFill>
              </a:rPr>
              <a:t>Пусть элемент </a:t>
            </a:r>
            <a:r>
              <a:rPr lang="en-US" dirty="0">
                <a:solidFill>
                  <a:schemeClr val="bg1"/>
                </a:solidFill>
              </a:rPr>
              <a:t>x</a:t>
            </a:r>
            <a:r>
              <a:rPr lang="ru-RU" dirty="0">
                <a:solidFill>
                  <a:schemeClr val="bg1"/>
                </a:solidFill>
              </a:rPr>
              <a:t> побывал в множествах </a:t>
            </a:r>
            <a:r>
              <a:rPr lang="en-US" dirty="0">
                <a:solidFill>
                  <a:schemeClr val="bg1"/>
                </a:solidFill>
              </a:rPr>
              <a:t>s</a:t>
            </a:r>
            <a:r>
              <a:rPr lang="en-US" baseline="-25000" dirty="0">
                <a:solidFill>
                  <a:schemeClr val="bg1"/>
                </a:solidFill>
              </a:rPr>
              <a:t>1</a:t>
            </a:r>
            <a:r>
              <a:rPr lang="ru-RU" dirty="0">
                <a:solidFill>
                  <a:schemeClr val="bg1"/>
                </a:solidFill>
              </a:rPr>
              <a:t> = </a:t>
            </a:r>
            <a:r>
              <a:rPr lang="en-US" dirty="0">
                <a:solidFill>
                  <a:schemeClr val="bg1"/>
                </a:solidFill>
              </a:rPr>
              <a:t>{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x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}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</a:t>
            </a:r>
            <a:r>
              <a:rPr lang="en-US" dirty="0" smtClean="0">
                <a:solidFill>
                  <a:schemeClr val="bg1"/>
                </a:solidFill>
              </a:rPr>
              <a:t> s</a:t>
            </a:r>
            <a:r>
              <a:rPr lang="en-US" baseline="-25000" dirty="0" smtClean="0">
                <a:solidFill>
                  <a:schemeClr val="bg1"/>
                </a:solidFill>
              </a:rPr>
              <a:t>2</a:t>
            </a:r>
            <a:r>
              <a:rPr lang="ru-RU" baseline="-25000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</a:t>
            </a:r>
            <a:r>
              <a:rPr lang="en-US" dirty="0" smtClean="0">
                <a:solidFill>
                  <a:schemeClr val="bg1"/>
                </a:solidFill>
              </a:rPr>
              <a:t> …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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</a:t>
            </a:r>
            <a:r>
              <a:rPr lang="en-US" baseline="-25000" dirty="0" err="1" smtClean="0">
                <a:solidFill>
                  <a:schemeClr val="bg1"/>
                </a:solidFill>
              </a:rPr>
              <a:t>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= {</a:t>
            </a:r>
            <a:r>
              <a:rPr lang="ru-RU" dirty="0">
                <a:solidFill>
                  <a:schemeClr val="bg1"/>
                </a:solidFill>
              </a:rPr>
              <a:t> все элементы </a:t>
            </a:r>
            <a:r>
              <a:rPr lang="en-US" dirty="0">
                <a:solidFill>
                  <a:schemeClr val="bg1"/>
                </a:solidFill>
              </a:rPr>
              <a:t>}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Поскольку перекрашиваем меньшее </a:t>
            </a:r>
            <a:r>
              <a:rPr lang="ru-RU" dirty="0" smtClean="0">
                <a:solidFill>
                  <a:schemeClr val="bg1"/>
                </a:solidFill>
              </a:rPr>
              <a:t>множество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ru-RU" dirty="0">
                <a:solidFill>
                  <a:schemeClr val="bg1"/>
                </a:solidFill>
              </a:rPr>
              <a:t>2 * мощность </a:t>
            </a:r>
            <a:r>
              <a:rPr lang="en-US" dirty="0" err="1">
                <a:solidFill>
                  <a:schemeClr val="bg1"/>
                </a:solidFill>
              </a:rPr>
              <a:t>s</a:t>
            </a:r>
            <a:r>
              <a:rPr lang="en-US" baseline="-25000" dirty="0" err="1">
                <a:solidFill>
                  <a:schemeClr val="bg1"/>
                </a:solidFill>
              </a:rPr>
              <a:t>i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  <a:latin typeface="Consolas" panose="020B0609020204030204" pitchFamily="49" charset="0"/>
              </a:rPr>
              <a:t>≤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мощность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s</a:t>
            </a:r>
            <a:r>
              <a:rPr lang="en-US" baseline="-25000" dirty="0" smtClean="0">
                <a:solidFill>
                  <a:schemeClr val="bg1"/>
                </a:solidFill>
              </a:rPr>
              <a:t>i+1</a:t>
            </a:r>
            <a:endParaRPr lang="ru-RU" dirty="0">
              <a:solidFill>
                <a:schemeClr val="bg1"/>
              </a:solidFill>
            </a:endParaRPr>
          </a:p>
          <a:p>
            <a:pPr lvl="2"/>
            <a:r>
              <a:rPr lang="ru-RU" dirty="0">
                <a:solidFill>
                  <a:schemeClr val="bg1"/>
                </a:solidFill>
              </a:rPr>
              <a:t>Цвет </a:t>
            </a:r>
            <a:r>
              <a:rPr lang="en-US" dirty="0">
                <a:solidFill>
                  <a:schemeClr val="bg1"/>
                </a:solidFill>
              </a:rPr>
              <a:t>x </a:t>
            </a:r>
            <a:r>
              <a:rPr lang="ru-RU" dirty="0">
                <a:solidFill>
                  <a:schemeClr val="bg1"/>
                </a:solidFill>
              </a:rPr>
              <a:t>изменится </a:t>
            </a:r>
            <a:r>
              <a:rPr lang="en-US" dirty="0" smtClean="0">
                <a:solidFill>
                  <a:schemeClr val="bg1"/>
                </a:solidFill>
              </a:rPr>
              <a:t>n </a:t>
            </a:r>
            <a:r>
              <a:rPr lang="en-US" dirty="0">
                <a:solidFill>
                  <a:schemeClr val="bg1"/>
                </a:solidFill>
              </a:rPr>
              <a:t>&lt;= log(N) </a:t>
            </a:r>
            <a:r>
              <a:rPr lang="ru-RU" dirty="0" smtClean="0">
                <a:solidFill>
                  <a:schemeClr val="bg1"/>
                </a:solidFill>
              </a:rPr>
              <a:t>раз</a:t>
            </a:r>
            <a:endParaRPr lang="ru-RU" dirty="0">
              <a:solidFill>
                <a:schemeClr val="bg1"/>
              </a:solidFill>
            </a:endParaRPr>
          </a:p>
          <a:p>
            <a:pPr lvl="2"/>
            <a:r>
              <a:rPr lang="ru-RU" dirty="0">
                <a:solidFill>
                  <a:schemeClr val="bg1"/>
                </a:solidFill>
              </a:rPr>
              <a:t>На все элементы потратим </a:t>
            </a:r>
            <a:r>
              <a:rPr lang="ru-RU" dirty="0" smtClean="0">
                <a:solidFill>
                  <a:schemeClr val="bg1"/>
                </a:solidFill>
              </a:rPr>
              <a:t>O(</a:t>
            </a:r>
            <a:r>
              <a:rPr lang="en-US" dirty="0" smtClean="0">
                <a:solidFill>
                  <a:schemeClr val="bg1"/>
                </a:solidFill>
              </a:rPr>
              <a:t>N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* </a:t>
            </a:r>
            <a:r>
              <a:rPr lang="ru-RU" dirty="0" err="1">
                <a:solidFill>
                  <a:schemeClr val="bg1"/>
                </a:solidFill>
              </a:rPr>
              <a:t>log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N</a:t>
            </a:r>
            <a:r>
              <a:rPr lang="ru-RU" dirty="0" smtClean="0">
                <a:solidFill>
                  <a:schemeClr val="bg1"/>
                </a:solidFill>
              </a:rPr>
              <a:t>)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  <p:grpSp>
        <p:nvGrpSpPr>
          <p:cNvPr id="12" name="Группа 11"/>
          <p:cNvGrpSpPr/>
          <p:nvPr/>
        </p:nvGrpSpPr>
        <p:grpSpPr>
          <a:xfrm>
            <a:off x="983432" y="5132319"/>
            <a:ext cx="3857146" cy="923330"/>
            <a:chOff x="889193" y="4750800"/>
            <a:chExt cx="3857146" cy="923330"/>
          </a:xfrm>
        </p:grpSpPr>
        <p:sp>
          <p:nvSpPr>
            <p:cNvPr id="4" name="TextBox 3"/>
            <p:cNvSpPr txBox="1"/>
            <p:nvPr/>
          </p:nvSpPr>
          <p:spPr>
            <a:xfrm>
              <a:off x="889193" y="4750800"/>
              <a:ext cx="385714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Consolas" panose="020B0609020204030204" pitchFamily="49" charset="0"/>
                </a:rPr>
                <a:t>MergeSets</a:t>
              </a:r>
              <a:r>
                <a:rPr lang="en-US" dirty="0" smtClean="0">
                  <a:latin typeface="Consolas" panose="020B0609020204030204" pitchFamily="49" charset="0"/>
                </a:rPr>
                <a:t>(                  ,</a:t>
              </a:r>
            </a:p>
            <a:p>
              <a:r>
                <a:rPr lang="en-US" dirty="0" smtClean="0">
                  <a:latin typeface="Consolas" panose="020B0609020204030204" pitchFamily="49" charset="0"/>
                </a:rPr>
                <a:t>    yellow,</a:t>
              </a:r>
            </a:p>
            <a:p>
              <a:r>
                <a:rPr lang="en-US" dirty="0" smtClean="0">
                  <a:latin typeface="Consolas" panose="020B0609020204030204" pitchFamily="49" charset="0"/>
                </a:rPr>
                <a:t>    green) =</a:t>
              </a:r>
              <a:endParaRPr lang="ru-RU" dirty="0">
                <a:latin typeface="Consolas" panose="020B0609020204030204" pitchFamily="49" charset="0"/>
              </a:endParaRPr>
            </a:p>
          </p:txBody>
        </p:sp>
        <p:grpSp>
          <p:nvGrpSpPr>
            <p:cNvPr id="6" name="Группа 5"/>
            <p:cNvGrpSpPr/>
            <p:nvPr/>
          </p:nvGrpSpPr>
          <p:grpSpPr>
            <a:xfrm>
              <a:off x="2221118" y="4786875"/>
              <a:ext cx="2161764" cy="323782"/>
              <a:chOff x="8040216" y="1609113"/>
              <a:chExt cx="3097212" cy="431800"/>
            </a:xfrm>
          </p:grpSpPr>
          <p:sp>
            <p:nvSpPr>
              <p:cNvPr id="63521" name="Oval 8"/>
              <p:cNvSpPr>
                <a:spLocks noChangeArrowheads="1"/>
              </p:cNvSpPr>
              <p:nvPr/>
            </p:nvSpPr>
            <p:spPr bwMode="auto">
              <a:xfrm>
                <a:off x="9337203" y="1609113"/>
                <a:ext cx="504825" cy="431800"/>
              </a:xfrm>
              <a:prstGeom prst="ellipse">
                <a:avLst/>
              </a:prstGeom>
              <a:solidFill>
                <a:srgbClr val="92D05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63522" name="Oval 9"/>
              <p:cNvSpPr>
                <a:spLocks noChangeArrowheads="1"/>
              </p:cNvSpPr>
              <p:nvPr/>
            </p:nvSpPr>
            <p:spPr bwMode="auto">
              <a:xfrm>
                <a:off x="8040216" y="1609113"/>
                <a:ext cx="504825" cy="431800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dirty="0">
                    <a:latin typeface="Calibri" pitchFamily="34" charset="0"/>
                    <a:cs typeface="Calibri" pitchFamily="34" charset="0"/>
                  </a:rPr>
                  <a:t> </a:t>
                </a:r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63523" name="Oval 10"/>
              <p:cNvSpPr>
                <a:spLocks noChangeArrowheads="1"/>
              </p:cNvSpPr>
              <p:nvPr/>
            </p:nvSpPr>
            <p:spPr bwMode="auto">
              <a:xfrm>
                <a:off x="8687916" y="1609113"/>
                <a:ext cx="504825" cy="431800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63524" name="Oval 11"/>
              <p:cNvSpPr>
                <a:spLocks noChangeArrowheads="1"/>
              </p:cNvSpPr>
              <p:nvPr/>
            </p:nvSpPr>
            <p:spPr bwMode="auto">
              <a:xfrm>
                <a:off x="9984903" y="1609113"/>
                <a:ext cx="504825" cy="431800"/>
              </a:xfrm>
              <a:prstGeom prst="ellipse">
                <a:avLst/>
              </a:prstGeom>
              <a:solidFill>
                <a:srgbClr val="00B0F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63525" name="Oval 12"/>
              <p:cNvSpPr>
                <a:spLocks noChangeArrowheads="1"/>
              </p:cNvSpPr>
              <p:nvPr/>
            </p:nvSpPr>
            <p:spPr bwMode="auto">
              <a:xfrm>
                <a:off x="10632603" y="1609113"/>
                <a:ext cx="504825" cy="431800"/>
              </a:xfrm>
              <a:prstGeom prst="ellipse">
                <a:avLst/>
              </a:prstGeom>
              <a:solidFill>
                <a:srgbClr val="7030A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</p:grpSp>
        <p:grpSp>
          <p:nvGrpSpPr>
            <p:cNvPr id="7" name="Группа 6"/>
            <p:cNvGrpSpPr/>
            <p:nvPr/>
          </p:nvGrpSpPr>
          <p:grpSpPr>
            <a:xfrm>
              <a:off x="2547170" y="5319092"/>
              <a:ext cx="2072814" cy="308182"/>
              <a:chOff x="8040216" y="2651224"/>
              <a:chExt cx="3097212" cy="439738"/>
            </a:xfrm>
          </p:grpSpPr>
          <p:sp>
            <p:nvSpPr>
              <p:cNvPr id="63508" name="Oval 16"/>
              <p:cNvSpPr>
                <a:spLocks noChangeArrowheads="1"/>
              </p:cNvSpPr>
              <p:nvPr/>
            </p:nvSpPr>
            <p:spPr bwMode="auto">
              <a:xfrm>
                <a:off x="8040216" y="2651224"/>
                <a:ext cx="504825" cy="431800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dirty="0">
                    <a:latin typeface="Calibri" pitchFamily="34" charset="0"/>
                    <a:cs typeface="Calibri" pitchFamily="34" charset="0"/>
                  </a:rPr>
                  <a:t> </a:t>
                </a:r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63509" name="Oval 18"/>
              <p:cNvSpPr>
                <a:spLocks noChangeArrowheads="1"/>
              </p:cNvSpPr>
              <p:nvPr/>
            </p:nvSpPr>
            <p:spPr bwMode="auto">
              <a:xfrm>
                <a:off x="9984903" y="2651224"/>
                <a:ext cx="504825" cy="431800"/>
              </a:xfrm>
              <a:prstGeom prst="ellipse">
                <a:avLst/>
              </a:prstGeom>
              <a:solidFill>
                <a:srgbClr val="00B0F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63510" name="Oval 19"/>
              <p:cNvSpPr>
                <a:spLocks noChangeArrowheads="1"/>
              </p:cNvSpPr>
              <p:nvPr/>
            </p:nvSpPr>
            <p:spPr bwMode="auto">
              <a:xfrm>
                <a:off x="10632603" y="2651224"/>
                <a:ext cx="504825" cy="431800"/>
              </a:xfrm>
              <a:prstGeom prst="ellipse">
                <a:avLst/>
              </a:prstGeom>
              <a:solidFill>
                <a:srgbClr val="7030A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41" name="Oval 8"/>
              <p:cNvSpPr>
                <a:spLocks noChangeArrowheads="1"/>
              </p:cNvSpPr>
              <p:nvPr/>
            </p:nvSpPr>
            <p:spPr bwMode="auto">
              <a:xfrm>
                <a:off x="9335665" y="2659162"/>
                <a:ext cx="504825" cy="431800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42" name="Oval 10"/>
              <p:cNvSpPr>
                <a:spLocks noChangeArrowheads="1"/>
              </p:cNvSpPr>
              <p:nvPr/>
            </p:nvSpPr>
            <p:spPr bwMode="auto">
              <a:xfrm>
                <a:off x="8686378" y="2659162"/>
                <a:ext cx="504825" cy="431800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23076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Calibri" pitchFamily="34" charset="0"/>
                <a:cs typeface="Calibri" pitchFamily="34" charset="0"/>
              </a:rPr>
              <a:t>Реализация СНМ 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на основе списка и массива</a:t>
            </a:r>
            <a:endParaRPr lang="ru-RU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Список списков</a:t>
            </a:r>
          </a:p>
          <a:p>
            <a:pPr lvl="1"/>
            <a:r>
              <a:rPr lang="ru-RU" dirty="0" smtClean="0"/>
              <a:t>все </a:t>
            </a:r>
            <a:r>
              <a:rPr lang="ru-RU" dirty="0" err="1" smtClean="0"/>
              <a:t>FindSet</a:t>
            </a:r>
            <a:r>
              <a:rPr lang="ru-RU" dirty="0" smtClean="0"/>
              <a:t> – O</a:t>
            </a:r>
            <a:r>
              <a:rPr lang="en-US" dirty="0" smtClean="0"/>
              <a:t>(# </a:t>
            </a:r>
            <a:r>
              <a:rPr lang="ru-RU" dirty="0" smtClean="0"/>
              <a:t>элементов </a:t>
            </a:r>
            <a:r>
              <a:rPr lang="en-US" dirty="0" smtClean="0"/>
              <a:t>^ 2</a:t>
            </a:r>
            <a:r>
              <a:rPr lang="ru-RU" dirty="0" smtClean="0"/>
              <a:t>)</a:t>
            </a:r>
          </a:p>
          <a:p>
            <a:pPr lvl="1"/>
            <a:r>
              <a:rPr lang="ru-RU" dirty="0" smtClean="0"/>
              <a:t>все </a:t>
            </a:r>
            <a:r>
              <a:rPr lang="en-US" dirty="0" err="1" smtClean="0"/>
              <a:t>MergeSets</a:t>
            </a:r>
            <a:r>
              <a:rPr lang="ru-RU" dirty="0" smtClean="0"/>
              <a:t> </a:t>
            </a:r>
            <a:r>
              <a:rPr lang="ru-RU" dirty="0"/>
              <a:t>–</a:t>
            </a:r>
            <a:r>
              <a:rPr lang="ru-RU" dirty="0" smtClean="0"/>
              <a:t> O(</a:t>
            </a:r>
            <a:r>
              <a:rPr lang="en-US" dirty="0"/>
              <a:t># </a:t>
            </a:r>
            <a:r>
              <a:rPr lang="ru-RU" dirty="0"/>
              <a:t>элементов</a:t>
            </a:r>
            <a:r>
              <a:rPr lang="ru-RU" dirty="0" smtClean="0"/>
              <a:t>)</a:t>
            </a:r>
          </a:p>
          <a:p>
            <a:endParaRPr lang="en-US" dirty="0" smtClean="0"/>
          </a:p>
          <a:p>
            <a:r>
              <a:rPr lang="ru-RU" dirty="0" smtClean="0"/>
              <a:t>Раскрашивание</a:t>
            </a:r>
          </a:p>
          <a:p>
            <a:pPr lvl="1"/>
            <a:r>
              <a:rPr lang="ru-RU" dirty="0" smtClean="0"/>
              <a:t>для каждого элемента храним его «цвет»</a:t>
            </a:r>
          </a:p>
          <a:p>
            <a:pPr lvl="1"/>
            <a:r>
              <a:rPr lang="ru-RU" dirty="0" smtClean="0"/>
              <a:t>все </a:t>
            </a:r>
            <a:r>
              <a:rPr lang="ru-RU" dirty="0" err="1" smtClean="0"/>
              <a:t>FindSet</a:t>
            </a:r>
            <a:r>
              <a:rPr lang="ru-RU" dirty="0" smtClean="0"/>
              <a:t> – O(</a:t>
            </a:r>
            <a:r>
              <a:rPr lang="en-US" dirty="0"/>
              <a:t># </a:t>
            </a:r>
            <a:r>
              <a:rPr lang="ru-RU" dirty="0"/>
              <a:t>элементов</a:t>
            </a:r>
            <a:r>
              <a:rPr lang="ru-RU" dirty="0" smtClean="0"/>
              <a:t>)</a:t>
            </a:r>
          </a:p>
          <a:p>
            <a:pPr lvl="1"/>
            <a:r>
              <a:rPr lang="ru-RU" dirty="0" smtClean="0"/>
              <a:t>все </a:t>
            </a:r>
            <a:r>
              <a:rPr lang="en-US" dirty="0" err="1" smtClean="0"/>
              <a:t>MergeSets</a:t>
            </a:r>
            <a:r>
              <a:rPr lang="ru-RU" dirty="0" smtClean="0"/>
              <a:t> – O(</a:t>
            </a:r>
            <a:r>
              <a:rPr lang="en-US" dirty="0"/>
              <a:t># </a:t>
            </a:r>
            <a:r>
              <a:rPr lang="ru-RU" dirty="0"/>
              <a:t>элементов </a:t>
            </a:r>
            <a:r>
              <a:rPr lang="en-US" dirty="0"/>
              <a:t>^ 2</a:t>
            </a:r>
            <a:r>
              <a:rPr lang="ru-RU" dirty="0" smtClean="0"/>
              <a:t>)</a:t>
            </a:r>
          </a:p>
          <a:p>
            <a:endParaRPr lang="en-US" dirty="0" smtClean="0"/>
          </a:p>
        </p:txBody>
      </p:sp>
      <p:sp>
        <p:nvSpPr>
          <p:cNvPr id="11" name="Объект 10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Бережное раскрашивание</a:t>
            </a:r>
          </a:p>
          <a:p>
            <a:pPr lvl="1"/>
            <a:r>
              <a:rPr lang="ru-RU" dirty="0"/>
              <a:t>перекрашиваем элементы из </a:t>
            </a:r>
            <a:r>
              <a:rPr lang="ru-RU" dirty="0" smtClean="0"/>
              <a:t>меньшего множества</a:t>
            </a:r>
          </a:p>
          <a:p>
            <a:pPr lvl="1"/>
            <a:r>
              <a:rPr lang="en-US" dirty="0" smtClean="0"/>
              <a:t>N = </a:t>
            </a:r>
            <a:r>
              <a:rPr lang="en-US" dirty="0"/>
              <a:t># </a:t>
            </a:r>
            <a:r>
              <a:rPr lang="ru-RU" dirty="0"/>
              <a:t>элементов</a:t>
            </a:r>
          </a:p>
          <a:p>
            <a:pPr lvl="1"/>
            <a:r>
              <a:rPr lang="ru-RU" dirty="0"/>
              <a:t>все </a:t>
            </a:r>
            <a:r>
              <a:rPr lang="ru-RU" dirty="0" err="1"/>
              <a:t>FindSet</a:t>
            </a:r>
            <a:r>
              <a:rPr lang="ru-RU" dirty="0"/>
              <a:t> –</a:t>
            </a:r>
            <a:r>
              <a:rPr lang="ru-RU" dirty="0" smtClean="0"/>
              <a:t> O(</a:t>
            </a:r>
            <a:r>
              <a:rPr lang="en-US" dirty="0" smtClean="0"/>
              <a:t>N</a:t>
            </a:r>
            <a:r>
              <a:rPr lang="ru-RU" dirty="0" smtClean="0"/>
              <a:t>)</a:t>
            </a:r>
            <a:endParaRPr lang="ru-RU" dirty="0"/>
          </a:p>
          <a:p>
            <a:pPr lvl="1"/>
            <a:r>
              <a:rPr lang="ru-RU" dirty="0"/>
              <a:t>все </a:t>
            </a:r>
            <a:r>
              <a:rPr lang="en-US" dirty="0" err="1"/>
              <a:t>MergeSets</a:t>
            </a:r>
            <a:r>
              <a:rPr lang="ru-RU" dirty="0"/>
              <a:t> –</a:t>
            </a:r>
            <a:r>
              <a:rPr lang="ru-RU" dirty="0" smtClean="0"/>
              <a:t> O(</a:t>
            </a:r>
            <a:r>
              <a:rPr lang="en-US" dirty="0" smtClean="0"/>
              <a:t>N </a:t>
            </a:r>
            <a:r>
              <a:rPr lang="ru-RU" dirty="0" smtClean="0"/>
              <a:t>* </a:t>
            </a:r>
            <a:r>
              <a:rPr lang="ru-RU" dirty="0" err="1"/>
              <a:t>log</a:t>
            </a:r>
            <a:r>
              <a:rPr lang="ru-RU" dirty="0"/>
              <a:t> </a:t>
            </a:r>
            <a:r>
              <a:rPr lang="en-US" dirty="0" smtClean="0"/>
              <a:t>N</a:t>
            </a:r>
            <a:r>
              <a:rPr lang="ru-RU" dirty="0" smtClean="0"/>
              <a:t>)</a:t>
            </a:r>
            <a:endParaRPr lang="ru-RU" dirty="0"/>
          </a:p>
          <a:p>
            <a:pPr lvl="2"/>
            <a:r>
              <a:rPr lang="ru-RU" dirty="0"/>
              <a:t>Пусть элемент </a:t>
            </a:r>
            <a:r>
              <a:rPr lang="en-US" dirty="0"/>
              <a:t>x</a:t>
            </a:r>
            <a:r>
              <a:rPr lang="ru-RU" dirty="0"/>
              <a:t> побывал в множествах </a:t>
            </a:r>
            <a:r>
              <a:rPr lang="en-US" dirty="0"/>
              <a:t>s</a:t>
            </a:r>
            <a:r>
              <a:rPr lang="en-US" baseline="-25000" dirty="0"/>
              <a:t>1</a:t>
            </a:r>
            <a:r>
              <a:rPr lang="ru-RU" dirty="0"/>
              <a:t> = </a:t>
            </a:r>
            <a:r>
              <a:rPr lang="en-US" dirty="0"/>
              <a:t>{</a:t>
            </a:r>
            <a:r>
              <a:rPr lang="ru-RU" dirty="0"/>
              <a:t> </a:t>
            </a:r>
            <a:r>
              <a:rPr lang="en-US" dirty="0"/>
              <a:t>x</a:t>
            </a:r>
            <a:r>
              <a:rPr lang="ru-RU" dirty="0"/>
              <a:t> </a:t>
            </a:r>
            <a:r>
              <a:rPr lang="en-US" dirty="0" smtClean="0"/>
              <a:t>}</a:t>
            </a:r>
            <a:r>
              <a:rPr lang="ru-RU" dirty="0" smtClean="0"/>
              <a:t> </a:t>
            </a:r>
            <a:r>
              <a:rPr lang="en-US" dirty="0" smtClean="0">
                <a:sym typeface="Symbol" panose="05050102010706020507" pitchFamily="18" charset="2"/>
              </a:rPr>
              <a:t></a:t>
            </a:r>
            <a:r>
              <a:rPr lang="en-US" dirty="0" smtClean="0"/>
              <a:t> s</a:t>
            </a:r>
            <a:r>
              <a:rPr lang="en-US" baseline="-25000" dirty="0" smtClean="0"/>
              <a:t>2</a:t>
            </a:r>
            <a:r>
              <a:rPr lang="ru-RU" baseline="-25000" dirty="0" smtClean="0"/>
              <a:t> </a:t>
            </a:r>
            <a:r>
              <a:rPr lang="en-US" dirty="0">
                <a:sym typeface="Symbol" panose="05050102010706020507" pitchFamily="18" charset="2"/>
              </a:rPr>
              <a:t></a:t>
            </a:r>
            <a:r>
              <a:rPr lang="en-US" dirty="0" smtClean="0"/>
              <a:t> …</a:t>
            </a:r>
            <a:r>
              <a:rPr lang="ru-RU" dirty="0" smtClean="0"/>
              <a:t> </a:t>
            </a:r>
            <a:r>
              <a:rPr lang="en-US" dirty="0">
                <a:sym typeface="Symbol" panose="05050102010706020507" pitchFamily="18" charset="2"/>
              </a:rPr>
              <a:t></a:t>
            </a:r>
            <a:r>
              <a:rPr lang="en-US" dirty="0" smtClean="0"/>
              <a:t> </a:t>
            </a:r>
            <a:r>
              <a:rPr lang="en-US" dirty="0" err="1" smtClean="0"/>
              <a:t>s</a:t>
            </a:r>
            <a:r>
              <a:rPr lang="en-US" baseline="-25000" dirty="0" err="1" smtClean="0"/>
              <a:t>n</a:t>
            </a:r>
            <a:r>
              <a:rPr lang="en-US" dirty="0" smtClean="0"/>
              <a:t> </a:t>
            </a:r>
            <a:r>
              <a:rPr lang="en-US" dirty="0"/>
              <a:t>= {</a:t>
            </a:r>
            <a:r>
              <a:rPr lang="ru-RU" dirty="0"/>
              <a:t> все элементы </a:t>
            </a:r>
            <a:r>
              <a:rPr lang="en-US" dirty="0"/>
              <a:t>}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Поскольку перекрашиваем меньшее </a:t>
            </a:r>
            <a:r>
              <a:rPr lang="ru-RU" dirty="0" smtClean="0">
                <a:solidFill>
                  <a:schemeClr val="bg1"/>
                </a:solidFill>
              </a:rPr>
              <a:t>множество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ru-RU" dirty="0">
                <a:solidFill>
                  <a:schemeClr val="bg1"/>
                </a:solidFill>
              </a:rPr>
              <a:t>2 * мощность </a:t>
            </a:r>
            <a:r>
              <a:rPr lang="en-US" dirty="0" err="1">
                <a:solidFill>
                  <a:schemeClr val="bg1"/>
                </a:solidFill>
              </a:rPr>
              <a:t>s</a:t>
            </a:r>
            <a:r>
              <a:rPr lang="en-US" baseline="-25000" dirty="0" err="1">
                <a:solidFill>
                  <a:schemeClr val="bg1"/>
                </a:solidFill>
              </a:rPr>
              <a:t>i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  <a:latin typeface="Consolas" panose="020B0609020204030204" pitchFamily="49" charset="0"/>
              </a:rPr>
              <a:t>≤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мощность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s</a:t>
            </a:r>
            <a:r>
              <a:rPr lang="en-US" baseline="-25000" dirty="0" smtClean="0">
                <a:solidFill>
                  <a:schemeClr val="bg1"/>
                </a:solidFill>
              </a:rPr>
              <a:t>i+1</a:t>
            </a:r>
            <a:endParaRPr lang="ru-RU" dirty="0">
              <a:solidFill>
                <a:schemeClr val="bg1"/>
              </a:solidFill>
            </a:endParaRPr>
          </a:p>
          <a:p>
            <a:pPr lvl="2"/>
            <a:r>
              <a:rPr lang="ru-RU" dirty="0">
                <a:solidFill>
                  <a:schemeClr val="bg1"/>
                </a:solidFill>
              </a:rPr>
              <a:t>Цвет </a:t>
            </a:r>
            <a:r>
              <a:rPr lang="en-US" dirty="0">
                <a:solidFill>
                  <a:schemeClr val="bg1"/>
                </a:solidFill>
              </a:rPr>
              <a:t>x </a:t>
            </a:r>
            <a:r>
              <a:rPr lang="ru-RU" dirty="0">
                <a:solidFill>
                  <a:schemeClr val="bg1"/>
                </a:solidFill>
              </a:rPr>
              <a:t>изменится </a:t>
            </a:r>
            <a:r>
              <a:rPr lang="en-US" dirty="0" smtClean="0">
                <a:solidFill>
                  <a:schemeClr val="bg1"/>
                </a:solidFill>
              </a:rPr>
              <a:t>n </a:t>
            </a:r>
            <a:r>
              <a:rPr lang="en-US" dirty="0">
                <a:solidFill>
                  <a:schemeClr val="bg1"/>
                </a:solidFill>
              </a:rPr>
              <a:t>&lt;= log(N) </a:t>
            </a:r>
            <a:r>
              <a:rPr lang="ru-RU" dirty="0" smtClean="0">
                <a:solidFill>
                  <a:schemeClr val="bg1"/>
                </a:solidFill>
              </a:rPr>
              <a:t>раз</a:t>
            </a:r>
            <a:endParaRPr lang="ru-RU" dirty="0">
              <a:solidFill>
                <a:schemeClr val="bg1"/>
              </a:solidFill>
            </a:endParaRPr>
          </a:p>
          <a:p>
            <a:pPr lvl="2"/>
            <a:r>
              <a:rPr lang="ru-RU" dirty="0">
                <a:solidFill>
                  <a:schemeClr val="bg1"/>
                </a:solidFill>
              </a:rPr>
              <a:t>На все элементы потратим </a:t>
            </a:r>
            <a:r>
              <a:rPr lang="ru-RU" dirty="0" smtClean="0">
                <a:solidFill>
                  <a:schemeClr val="bg1"/>
                </a:solidFill>
              </a:rPr>
              <a:t>O(</a:t>
            </a:r>
            <a:r>
              <a:rPr lang="en-US" dirty="0" smtClean="0">
                <a:solidFill>
                  <a:schemeClr val="bg1"/>
                </a:solidFill>
              </a:rPr>
              <a:t>N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* </a:t>
            </a:r>
            <a:r>
              <a:rPr lang="ru-RU" dirty="0" err="1">
                <a:solidFill>
                  <a:schemeClr val="bg1"/>
                </a:solidFill>
              </a:rPr>
              <a:t>log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N</a:t>
            </a:r>
            <a:r>
              <a:rPr lang="ru-RU" dirty="0" smtClean="0">
                <a:solidFill>
                  <a:schemeClr val="bg1"/>
                </a:solidFill>
              </a:rPr>
              <a:t>)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endParaRPr lang="ru-RU" dirty="0"/>
          </a:p>
        </p:txBody>
      </p:sp>
      <p:grpSp>
        <p:nvGrpSpPr>
          <p:cNvPr id="12" name="Группа 11"/>
          <p:cNvGrpSpPr/>
          <p:nvPr/>
        </p:nvGrpSpPr>
        <p:grpSpPr>
          <a:xfrm>
            <a:off x="983432" y="5132319"/>
            <a:ext cx="3857146" cy="923330"/>
            <a:chOff x="889193" y="4750800"/>
            <a:chExt cx="3857146" cy="923330"/>
          </a:xfrm>
        </p:grpSpPr>
        <p:sp>
          <p:nvSpPr>
            <p:cNvPr id="4" name="TextBox 3"/>
            <p:cNvSpPr txBox="1"/>
            <p:nvPr/>
          </p:nvSpPr>
          <p:spPr>
            <a:xfrm>
              <a:off x="889193" y="4750800"/>
              <a:ext cx="385714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Consolas" panose="020B0609020204030204" pitchFamily="49" charset="0"/>
                </a:rPr>
                <a:t>MergeSets</a:t>
              </a:r>
              <a:r>
                <a:rPr lang="en-US" dirty="0" smtClean="0">
                  <a:latin typeface="Consolas" panose="020B0609020204030204" pitchFamily="49" charset="0"/>
                </a:rPr>
                <a:t>(                  ,</a:t>
              </a:r>
            </a:p>
            <a:p>
              <a:r>
                <a:rPr lang="en-US" dirty="0" smtClean="0">
                  <a:latin typeface="Consolas" panose="020B0609020204030204" pitchFamily="49" charset="0"/>
                </a:rPr>
                <a:t>    yellow,</a:t>
              </a:r>
            </a:p>
            <a:p>
              <a:r>
                <a:rPr lang="en-US" dirty="0" smtClean="0">
                  <a:latin typeface="Consolas" panose="020B0609020204030204" pitchFamily="49" charset="0"/>
                </a:rPr>
                <a:t>    green) =</a:t>
              </a:r>
              <a:endParaRPr lang="ru-RU" dirty="0">
                <a:latin typeface="Consolas" panose="020B0609020204030204" pitchFamily="49" charset="0"/>
              </a:endParaRPr>
            </a:p>
          </p:txBody>
        </p:sp>
        <p:grpSp>
          <p:nvGrpSpPr>
            <p:cNvPr id="6" name="Группа 5"/>
            <p:cNvGrpSpPr/>
            <p:nvPr/>
          </p:nvGrpSpPr>
          <p:grpSpPr>
            <a:xfrm>
              <a:off x="2221118" y="4786875"/>
              <a:ext cx="2161764" cy="323782"/>
              <a:chOff x="8040216" y="1609113"/>
              <a:chExt cx="3097212" cy="431800"/>
            </a:xfrm>
          </p:grpSpPr>
          <p:sp>
            <p:nvSpPr>
              <p:cNvPr id="63521" name="Oval 8"/>
              <p:cNvSpPr>
                <a:spLocks noChangeArrowheads="1"/>
              </p:cNvSpPr>
              <p:nvPr/>
            </p:nvSpPr>
            <p:spPr bwMode="auto">
              <a:xfrm>
                <a:off x="9337203" y="1609113"/>
                <a:ext cx="504825" cy="431800"/>
              </a:xfrm>
              <a:prstGeom prst="ellipse">
                <a:avLst/>
              </a:prstGeom>
              <a:solidFill>
                <a:srgbClr val="92D05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63522" name="Oval 9"/>
              <p:cNvSpPr>
                <a:spLocks noChangeArrowheads="1"/>
              </p:cNvSpPr>
              <p:nvPr/>
            </p:nvSpPr>
            <p:spPr bwMode="auto">
              <a:xfrm>
                <a:off x="8040216" y="1609113"/>
                <a:ext cx="504825" cy="431800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dirty="0">
                    <a:latin typeface="Calibri" pitchFamily="34" charset="0"/>
                    <a:cs typeface="Calibri" pitchFamily="34" charset="0"/>
                  </a:rPr>
                  <a:t> </a:t>
                </a:r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63523" name="Oval 10"/>
              <p:cNvSpPr>
                <a:spLocks noChangeArrowheads="1"/>
              </p:cNvSpPr>
              <p:nvPr/>
            </p:nvSpPr>
            <p:spPr bwMode="auto">
              <a:xfrm>
                <a:off x="8687916" y="1609113"/>
                <a:ext cx="504825" cy="431800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63524" name="Oval 11"/>
              <p:cNvSpPr>
                <a:spLocks noChangeArrowheads="1"/>
              </p:cNvSpPr>
              <p:nvPr/>
            </p:nvSpPr>
            <p:spPr bwMode="auto">
              <a:xfrm>
                <a:off x="9984903" y="1609113"/>
                <a:ext cx="504825" cy="431800"/>
              </a:xfrm>
              <a:prstGeom prst="ellipse">
                <a:avLst/>
              </a:prstGeom>
              <a:solidFill>
                <a:srgbClr val="00B0F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63525" name="Oval 12"/>
              <p:cNvSpPr>
                <a:spLocks noChangeArrowheads="1"/>
              </p:cNvSpPr>
              <p:nvPr/>
            </p:nvSpPr>
            <p:spPr bwMode="auto">
              <a:xfrm>
                <a:off x="10632603" y="1609113"/>
                <a:ext cx="504825" cy="431800"/>
              </a:xfrm>
              <a:prstGeom prst="ellipse">
                <a:avLst/>
              </a:prstGeom>
              <a:solidFill>
                <a:srgbClr val="7030A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</p:grpSp>
        <p:grpSp>
          <p:nvGrpSpPr>
            <p:cNvPr id="7" name="Группа 6"/>
            <p:cNvGrpSpPr/>
            <p:nvPr/>
          </p:nvGrpSpPr>
          <p:grpSpPr>
            <a:xfrm>
              <a:off x="2547170" y="5319092"/>
              <a:ext cx="2072814" cy="308182"/>
              <a:chOff x="8040216" y="2651224"/>
              <a:chExt cx="3097212" cy="439738"/>
            </a:xfrm>
          </p:grpSpPr>
          <p:sp>
            <p:nvSpPr>
              <p:cNvPr id="63508" name="Oval 16"/>
              <p:cNvSpPr>
                <a:spLocks noChangeArrowheads="1"/>
              </p:cNvSpPr>
              <p:nvPr/>
            </p:nvSpPr>
            <p:spPr bwMode="auto">
              <a:xfrm>
                <a:off x="8040216" y="2651224"/>
                <a:ext cx="504825" cy="431800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dirty="0">
                    <a:latin typeface="Calibri" pitchFamily="34" charset="0"/>
                    <a:cs typeface="Calibri" pitchFamily="34" charset="0"/>
                  </a:rPr>
                  <a:t> </a:t>
                </a:r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63509" name="Oval 18"/>
              <p:cNvSpPr>
                <a:spLocks noChangeArrowheads="1"/>
              </p:cNvSpPr>
              <p:nvPr/>
            </p:nvSpPr>
            <p:spPr bwMode="auto">
              <a:xfrm>
                <a:off x="9984903" y="2651224"/>
                <a:ext cx="504825" cy="431800"/>
              </a:xfrm>
              <a:prstGeom prst="ellipse">
                <a:avLst/>
              </a:prstGeom>
              <a:solidFill>
                <a:srgbClr val="00B0F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63510" name="Oval 19"/>
              <p:cNvSpPr>
                <a:spLocks noChangeArrowheads="1"/>
              </p:cNvSpPr>
              <p:nvPr/>
            </p:nvSpPr>
            <p:spPr bwMode="auto">
              <a:xfrm>
                <a:off x="10632603" y="2651224"/>
                <a:ext cx="504825" cy="431800"/>
              </a:xfrm>
              <a:prstGeom prst="ellipse">
                <a:avLst/>
              </a:prstGeom>
              <a:solidFill>
                <a:srgbClr val="7030A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41" name="Oval 8"/>
              <p:cNvSpPr>
                <a:spLocks noChangeArrowheads="1"/>
              </p:cNvSpPr>
              <p:nvPr/>
            </p:nvSpPr>
            <p:spPr bwMode="auto">
              <a:xfrm>
                <a:off x="9335665" y="2659162"/>
                <a:ext cx="504825" cy="431800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42" name="Oval 10"/>
              <p:cNvSpPr>
                <a:spLocks noChangeArrowheads="1"/>
              </p:cNvSpPr>
              <p:nvPr/>
            </p:nvSpPr>
            <p:spPr bwMode="auto">
              <a:xfrm>
                <a:off x="8686378" y="2659162"/>
                <a:ext cx="504825" cy="431800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89301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Calibri" pitchFamily="34" charset="0"/>
                <a:cs typeface="Calibri" pitchFamily="34" charset="0"/>
              </a:rPr>
              <a:t>Реализация СНМ 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на основе списка и массива</a:t>
            </a:r>
            <a:endParaRPr lang="ru-RU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Список списков</a:t>
            </a:r>
          </a:p>
          <a:p>
            <a:pPr lvl="1"/>
            <a:r>
              <a:rPr lang="ru-RU" dirty="0" smtClean="0"/>
              <a:t>все </a:t>
            </a:r>
            <a:r>
              <a:rPr lang="ru-RU" dirty="0" err="1" smtClean="0"/>
              <a:t>FindSet</a:t>
            </a:r>
            <a:r>
              <a:rPr lang="ru-RU" dirty="0" smtClean="0"/>
              <a:t> – O</a:t>
            </a:r>
            <a:r>
              <a:rPr lang="en-US" dirty="0" smtClean="0"/>
              <a:t>(# </a:t>
            </a:r>
            <a:r>
              <a:rPr lang="ru-RU" dirty="0" smtClean="0"/>
              <a:t>элементов </a:t>
            </a:r>
            <a:r>
              <a:rPr lang="en-US" dirty="0" smtClean="0"/>
              <a:t>^ 2</a:t>
            </a:r>
            <a:r>
              <a:rPr lang="ru-RU" dirty="0" smtClean="0"/>
              <a:t>)</a:t>
            </a:r>
          </a:p>
          <a:p>
            <a:pPr lvl="1"/>
            <a:r>
              <a:rPr lang="ru-RU" dirty="0" smtClean="0"/>
              <a:t>все </a:t>
            </a:r>
            <a:r>
              <a:rPr lang="en-US" dirty="0" err="1" smtClean="0"/>
              <a:t>MergeSets</a:t>
            </a:r>
            <a:r>
              <a:rPr lang="ru-RU" dirty="0" smtClean="0"/>
              <a:t> </a:t>
            </a:r>
            <a:r>
              <a:rPr lang="ru-RU" dirty="0"/>
              <a:t>–</a:t>
            </a:r>
            <a:r>
              <a:rPr lang="ru-RU" dirty="0" smtClean="0"/>
              <a:t> O(</a:t>
            </a:r>
            <a:r>
              <a:rPr lang="en-US" dirty="0"/>
              <a:t># </a:t>
            </a:r>
            <a:r>
              <a:rPr lang="ru-RU" dirty="0"/>
              <a:t>элементов</a:t>
            </a:r>
            <a:r>
              <a:rPr lang="ru-RU" dirty="0" smtClean="0"/>
              <a:t>)</a:t>
            </a:r>
          </a:p>
          <a:p>
            <a:endParaRPr lang="en-US" dirty="0" smtClean="0"/>
          </a:p>
          <a:p>
            <a:r>
              <a:rPr lang="ru-RU" dirty="0" smtClean="0"/>
              <a:t>Раскрашивание</a:t>
            </a:r>
          </a:p>
          <a:p>
            <a:pPr lvl="1"/>
            <a:r>
              <a:rPr lang="ru-RU" dirty="0" smtClean="0"/>
              <a:t>для каждого элемента храним его «цвет»</a:t>
            </a:r>
          </a:p>
          <a:p>
            <a:pPr lvl="1"/>
            <a:r>
              <a:rPr lang="ru-RU" dirty="0" smtClean="0"/>
              <a:t>все </a:t>
            </a:r>
            <a:r>
              <a:rPr lang="ru-RU" dirty="0" err="1" smtClean="0"/>
              <a:t>FindSet</a:t>
            </a:r>
            <a:r>
              <a:rPr lang="ru-RU" dirty="0" smtClean="0"/>
              <a:t> – O(</a:t>
            </a:r>
            <a:r>
              <a:rPr lang="en-US" dirty="0"/>
              <a:t># </a:t>
            </a:r>
            <a:r>
              <a:rPr lang="ru-RU" dirty="0"/>
              <a:t>элементов</a:t>
            </a:r>
            <a:r>
              <a:rPr lang="ru-RU" dirty="0" smtClean="0"/>
              <a:t>)</a:t>
            </a:r>
          </a:p>
          <a:p>
            <a:pPr lvl="1"/>
            <a:r>
              <a:rPr lang="ru-RU" dirty="0" smtClean="0"/>
              <a:t>все </a:t>
            </a:r>
            <a:r>
              <a:rPr lang="en-US" dirty="0" err="1" smtClean="0"/>
              <a:t>MergeSets</a:t>
            </a:r>
            <a:r>
              <a:rPr lang="ru-RU" dirty="0" smtClean="0"/>
              <a:t> – O(</a:t>
            </a:r>
            <a:r>
              <a:rPr lang="en-US" dirty="0"/>
              <a:t># </a:t>
            </a:r>
            <a:r>
              <a:rPr lang="ru-RU" dirty="0"/>
              <a:t>элементов </a:t>
            </a:r>
            <a:r>
              <a:rPr lang="en-US" dirty="0"/>
              <a:t>^ 2</a:t>
            </a:r>
            <a:r>
              <a:rPr lang="ru-RU" dirty="0" smtClean="0"/>
              <a:t>)</a:t>
            </a:r>
          </a:p>
          <a:p>
            <a:endParaRPr lang="en-US" dirty="0" smtClean="0"/>
          </a:p>
        </p:txBody>
      </p:sp>
      <p:sp>
        <p:nvSpPr>
          <p:cNvPr id="11" name="Объект 10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Бережное раскрашивание</a:t>
            </a:r>
          </a:p>
          <a:p>
            <a:pPr lvl="1"/>
            <a:r>
              <a:rPr lang="ru-RU" dirty="0"/>
              <a:t>перекрашиваем элементы из </a:t>
            </a:r>
            <a:r>
              <a:rPr lang="ru-RU" dirty="0" smtClean="0"/>
              <a:t>меньшего множества</a:t>
            </a:r>
          </a:p>
          <a:p>
            <a:pPr lvl="1"/>
            <a:r>
              <a:rPr lang="en-US" dirty="0" smtClean="0"/>
              <a:t>N = </a:t>
            </a:r>
            <a:r>
              <a:rPr lang="en-US" dirty="0"/>
              <a:t># </a:t>
            </a:r>
            <a:r>
              <a:rPr lang="ru-RU" dirty="0"/>
              <a:t>элементов</a:t>
            </a:r>
          </a:p>
          <a:p>
            <a:pPr lvl="1"/>
            <a:r>
              <a:rPr lang="ru-RU" dirty="0"/>
              <a:t>все </a:t>
            </a:r>
            <a:r>
              <a:rPr lang="ru-RU" dirty="0" err="1"/>
              <a:t>FindSet</a:t>
            </a:r>
            <a:r>
              <a:rPr lang="ru-RU" dirty="0"/>
              <a:t> –</a:t>
            </a:r>
            <a:r>
              <a:rPr lang="ru-RU" dirty="0" smtClean="0"/>
              <a:t> O(</a:t>
            </a:r>
            <a:r>
              <a:rPr lang="en-US" dirty="0" smtClean="0"/>
              <a:t>N</a:t>
            </a:r>
            <a:r>
              <a:rPr lang="ru-RU" dirty="0" smtClean="0"/>
              <a:t>)</a:t>
            </a:r>
            <a:endParaRPr lang="ru-RU" dirty="0"/>
          </a:p>
          <a:p>
            <a:pPr lvl="1"/>
            <a:r>
              <a:rPr lang="ru-RU" dirty="0"/>
              <a:t>все </a:t>
            </a:r>
            <a:r>
              <a:rPr lang="en-US" dirty="0" err="1"/>
              <a:t>MergeSets</a:t>
            </a:r>
            <a:r>
              <a:rPr lang="ru-RU" dirty="0"/>
              <a:t> –</a:t>
            </a:r>
            <a:r>
              <a:rPr lang="ru-RU" dirty="0" smtClean="0"/>
              <a:t> O(</a:t>
            </a:r>
            <a:r>
              <a:rPr lang="en-US" dirty="0" smtClean="0"/>
              <a:t>N </a:t>
            </a:r>
            <a:r>
              <a:rPr lang="ru-RU" dirty="0" smtClean="0"/>
              <a:t>* </a:t>
            </a:r>
            <a:r>
              <a:rPr lang="ru-RU" dirty="0" err="1"/>
              <a:t>log</a:t>
            </a:r>
            <a:r>
              <a:rPr lang="ru-RU" dirty="0"/>
              <a:t> </a:t>
            </a:r>
            <a:r>
              <a:rPr lang="en-US" dirty="0" smtClean="0"/>
              <a:t>N</a:t>
            </a:r>
            <a:r>
              <a:rPr lang="ru-RU" dirty="0" smtClean="0"/>
              <a:t>)</a:t>
            </a:r>
            <a:endParaRPr lang="ru-RU" dirty="0"/>
          </a:p>
          <a:p>
            <a:pPr lvl="2"/>
            <a:r>
              <a:rPr lang="ru-RU" dirty="0"/>
              <a:t>Пусть элемент </a:t>
            </a:r>
            <a:r>
              <a:rPr lang="en-US" dirty="0"/>
              <a:t>x</a:t>
            </a:r>
            <a:r>
              <a:rPr lang="ru-RU" dirty="0"/>
              <a:t> побывал в множествах </a:t>
            </a:r>
            <a:r>
              <a:rPr lang="en-US" dirty="0"/>
              <a:t>s</a:t>
            </a:r>
            <a:r>
              <a:rPr lang="en-US" baseline="-25000" dirty="0"/>
              <a:t>1</a:t>
            </a:r>
            <a:r>
              <a:rPr lang="ru-RU" dirty="0"/>
              <a:t> = </a:t>
            </a:r>
            <a:r>
              <a:rPr lang="en-US" dirty="0"/>
              <a:t>{</a:t>
            </a:r>
            <a:r>
              <a:rPr lang="ru-RU" dirty="0"/>
              <a:t> </a:t>
            </a:r>
            <a:r>
              <a:rPr lang="en-US" dirty="0"/>
              <a:t>x</a:t>
            </a:r>
            <a:r>
              <a:rPr lang="ru-RU" dirty="0"/>
              <a:t> </a:t>
            </a:r>
            <a:r>
              <a:rPr lang="en-US" dirty="0" smtClean="0"/>
              <a:t>}</a:t>
            </a:r>
            <a:r>
              <a:rPr lang="ru-RU" dirty="0" smtClean="0"/>
              <a:t> </a:t>
            </a:r>
            <a:r>
              <a:rPr lang="en-US" dirty="0" smtClean="0">
                <a:sym typeface="Symbol" panose="05050102010706020507" pitchFamily="18" charset="2"/>
              </a:rPr>
              <a:t></a:t>
            </a:r>
            <a:r>
              <a:rPr lang="en-US" dirty="0" smtClean="0"/>
              <a:t> s</a:t>
            </a:r>
            <a:r>
              <a:rPr lang="en-US" baseline="-25000" dirty="0" smtClean="0"/>
              <a:t>2</a:t>
            </a:r>
            <a:r>
              <a:rPr lang="ru-RU" baseline="-25000" dirty="0" smtClean="0"/>
              <a:t> </a:t>
            </a:r>
            <a:r>
              <a:rPr lang="en-US" dirty="0">
                <a:sym typeface="Symbol" panose="05050102010706020507" pitchFamily="18" charset="2"/>
              </a:rPr>
              <a:t></a:t>
            </a:r>
            <a:r>
              <a:rPr lang="en-US" dirty="0" smtClean="0"/>
              <a:t> …</a:t>
            </a:r>
            <a:r>
              <a:rPr lang="ru-RU" dirty="0" smtClean="0"/>
              <a:t> </a:t>
            </a:r>
            <a:r>
              <a:rPr lang="en-US" dirty="0">
                <a:sym typeface="Symbol" panose="05050102010706020507" pitchFamily="18" charset="2"/>
              </a:rPr>
              <a:t></a:t>
            </a:r>
            <a:r>
              <a:rPr lang="en-US" dirty="0" smtClean="0"/>
              <a:t> </a:t>
            </a:r>
            <a:r>
              <a:rPr lang="en-US" dirty="0" err="1" smtClean="0"/>
              <a:t>s</a:t>
            </a:r>
            <a:r>
              <a:rPr lang="en-US" baseline="-25000" dirty="0" err="1" smtClean="0"/>
              <a:t>n</a:t>
            </a:r>
            <a:r>
              <a:rPr lang="en-US" dirty="0" smtClean="0"/>
              <a:t> </a:t>
            </a:r>
            <a:r>
              <a:rPr lang="en-US" dirty="0"/>
              <a:t>= {</a:t>
            </a:r>
            <a:r>
              <a:rPr lang="ru-RU" dirty="0"/>
              <a:t> все элементы </a:t>
            </a:r>
            <a:r>
              <a:rPr lang="en-US" dirty="0"/>
              <a:t>}</a:t>
            </a:r>
          </a:p>
          <a:p>
            <a:pPr lvl="2"/>
            <a:r>
              <a:rPr lang="ru-RU" dirty="0"/>
              <a:t>Поскольку перекрашиваем меньшее </a:t>
            </a:r>
            <a:r>
              <a:rPr lang="ru-RU" dirty="0" smtClean="0"/>
              <a:t>множество</a:t>
            </a:r>
            <a:r>
              <a:rPr lang="en-US" dirty="0" smtClean="0"/>
              <a:t>, </a:t>
            </a:r>
            <a:r>
              <a:rPr lang="ru-RU" dirty="0"/>
              <a:t>2 * мощность </a:t>
            </a:r>
            <a:r>
              <a:rPr lang="en-US" dirty="0" err="1"/>
              <a:t>s</a:t>
            </a:r>
            <a:r>
              <a:rPr lang="en-US" baseline="-25000" dirty="0" err="1"/>
              <a:t>i</a:t>
            </a:r>
            <a:r>
              <a:rPr lang="ru-RU" dirty="0"/>
              <a:t> </a:t>
            </a:r>
            <a:r>
              <a:rPr lang="ru-RU" dirty="0" smtClean="0">
                <a:latin typeface="Consolas" panose="020B0609020204030204" pitchFamily="49" charset="0"/>
              </a:rPr>
              <a:t>≤</a:t>
            </a:r>
            <a:r>
              <a:rPr lang="en-US" dirty="0" smtClean="0"/>
              <a:t> </a:t>
            </a:r>
            <a:r>
              <a:rPr lang="ru-RU" dirty="0"/>
              <a:t>мощность</a:t>
            </a:r>
            <a:r>
              <a:rPr lang="en-US" dirty="0"/>
              <a:t> </a:t>
            </a:r>
            <a:r>
              <a:rPr lang="en-US" dirty="0" smtClean="0"/>
              <a:t>s</a:t>
            </a:r>
            <a:r>
              <a:rPr lang="en-US" baseline="-25000" dirty="0" smtClean="0"/>
              <a:t>i+1</a:t>
            </a:r>
            <a:endParaRPr lang="ru-RU" dirty="0"/>
          </a:p>
          <a:p>
            <a:pPr lvl="2"/>
            <a:r>
              <a:rPr lang="ru-RU" dirty="0">
                <a:solidFill>
                  <a:schemeClr val="bg1"/>
                </a:solidFill>
              </a:rPr>
              <a:t>Цвет </a:t>
            </a:r>
            <a:r>
              <a:rPr lang="en-US" dirty="0">
                <a:solidFill>
                  <a:schemeClr val="bg1"/>
                </a:solidFill>
              </a:rPr>
              <a:t>x </a:t>
            </a:r>
            <a:r>
              <a:rPr lang="ru-RU" dirty="0">
                <a:solidFill>
                  <a:schemeClr val="bg1"/>
                </a:solidFill>
              </a:rPr>
              <a:t>изменится </a:t>
            </a:r>
            <a:r>
              <a:rPr lang="en-US" dirty="0" smtClean="0">
                <a:solidFill>
                  <a:schemeClr val="bg1"/>
                </a:solidFill>
              </a:rPr>
              <a:t>n </a:t>
            </a:r>
            <a:r>
              <a:rPr lang="en-US" dirty="0">
                <a:solidFill>
                  <a:schemeClr val="bg1"/>
                </a:solidFill>
              </a:rPr>
              <a:t>&lt;= log(N) </a:t>
            </a:r>
            <a:r>
              <a:rPr lang="ru-RU" dirty="0" smtClean="0">
                <a:solidFill>
                  <a:schemeClr val="bg1"/>
                </a:solidFill>
              </a:rPr>
              <a:t>раз</a:t>
            </a:r>
            <a:endParaRPr lang="ru-RU" dirty="0">
              <a:solidFill>
                <a:schemeClr val="bg1"/>
              </a:solidFill>
            </a:endParaRPr>
          </a:p>
          <a:p>
            <a:pPr lvl="2"/>
            <a:r>
              <a:rPr lang="ru-RU" dirty="0">
                <a:solidFill>
                  <a:schemeClr val="bg1"/>
                </a:solidFill>
              </a:rPr>
              <a:t>На все элементы потратим </a:t>
            </a:r>
            <a:r>
              <a:rPr lang="ru-RU" dirty="0" smtClean="0">
                <a:solidFill>
                  <a:schemeClr val="bg1"/>
                </a:solidFill>
              </a:rPr>
              <a:t>O(</a:t>
            </a:r>
            <a:r>
              <a:rPr lang="en-US" dirty="0" smtClean="0">
                <a:solidFill>
                  <a:schemeClr val="bg1"/>
                </a:solidFill>
              </a:rPr>
              <a:t>N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* </a:t>
            </a:r>
            <a:r>
              <a:rPr lang="ru-RU" dirty="0" err="1">
                <a:solidFill>
                  <a:schemeClr val="bg1"/>
                </a:solidFill>
              </a:rPr>
              <a:t>log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N</a:t>
            </a:r>
            <a:r>
              <a:rPr lang="ru-RU" dirty="0" smtClean="0">
                <a:solidFill>
                  <a:schemeClr val="bg1"/>
                </a:solidFill>
              </a:rPr>
              <a:t>)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endParaRPr lang="ru-RU" dirty="0"/>
          </a:p>
        </p:txBody>
      </p:sp>
      <p:grpSp>
        <p:nvGrpSpPr>
          <p:cNvPr id="12" name="Группа 11"/>
          <p:cNvGrpSpPr/>
          <p:nvPr/>
        </p:nvGrpSpPr>
        <p:grpSpPr>
          <a:xfrm>
            <a:off x="983432" y="5132319"/>
            <a:ext cx="3857146" cy="923330"/>
            <a:chOff x="889193" y="4750800"/>
            <a:chExt cx="3857146" cy="923330"/>
          </a:xfrm>
        </p:grpSpPr>
        <p:sp>
          <p:nvSpPr>
            <p:cNvPr id="4" name="TextBox 3"/>
            <p:cNvSpPr txBox="1"/>
            <p:nvPr/>
          </p:nvSpPr>
          <p:spPr>
            <a:xfrm>
              <a:off x="889193" y="4750800"/>
              <a:ext cx="385714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Consolas" panose="020B0609020204030204" pitchFamily="49" charset="0"/>
                </a:rPr>
                <a:t>MergeSets</a:t>
              </a:r>
              <a:r>
                <a:rPr lang="en-US" dirty="0" smtClean="0">
                  <a:latin typeface="Consolas" panose="020B0609020204030204" pitchFamily="49" charset="0"/>
                </a:rPr>
                <a:t>(                  ,</a:t>
              </a:r>
            </a:p>
            <a:p>
              <a:r>
                <a:rPr lang="en-US" dirty="0" smtClean="0">
                  <a:latin typeface="Consolas" panose="020B0609020204030204" pitchFamily="49" charset="0"/>
                </a:rPr>
                <a:t>    yellow,</a:t>
              </a:r>
            </a:p>
            <a:p>
              <a:r>
                <a:rPr lang="en-US" dirty="0" smtClean="0">
                  <a:latin typeface="Consolas" panose="020B0609020204030204" pitchFamily="49" charset="0"/>
                </a:rPr>
                <a:t>    green) =</a:t>
              </a:r>
              <a:endParaRPr lang="ru-RU" dirty="0">
                <a:latin typeface="Consolas" panose="020B0609020204030204" pitchFamily="49" charset="0"/>
              </a:endParaRPr>
            </a:p>
          </p:txBody>
        </p:sp>
        <p:grpSp>
          <p:nvGrpSpPr>
            <p:cNvPr id="6" name="Группа 5"/>
            <p:cNvGrpSpPr/>
            <p:nvPr/>
          </p:nvGrpSpPr>
          <p:grpSpPr>
            <a:xfrm>
              <a:off x="2221118" y="4786875"/>
              <a:ext cx="2161764" cy="323782"/>
              <a:chOff x="8040216" y="1609113"/>
              <a:chExt cx="3097212" cy="431800"/>
            </a:xfrm>
          </p:grpSpPr>
          <p:sp>
            <p:nvSpPr>
              <p:cNvPr id="63521" name="Oval 8"/>
              <p:cNvSpPr>
                <a:spLocks noChangeArrowheads="1"/>
              </p:cNvSpPr>
              <p:nvPr/>
            </p:nvSpPr>
            <p:spPr bwMode="auto">
              <a:xfrm>
                <a:off x="9337203" y="1609113"/>
                <a:ext cx="504825" cy="431800"/>
              </a:xfrm>
              <a:prstGeom prst="ellipse">
                <a:avLst/>
              </a:prstGeom>
              <a:solidFill>
                <a:srgbClr val="92D05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63522" name="Oval 9"/>
              <p:cNvSpPr>
                <a:spLocks noChangeArrowheads="1"/>
              </p:cNvSpPr>
              <p:nvPr/>
            </p:nvSpPr>
            <p:spPr bwMode="auto">
              <a:xfrm>
                <a:off x="8040216" y="1609113"/>
                <a:ext cx="504825" cy="431800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dirty="0">
                    <a:latin typeface="Calibri" pitchFamily="34" charset="0"/>
                    <a:cs typeface="Calibri" pitchFamily="34" charset="0"/>
                  </a:rPr>
                  <a:t> </a:t>
                </a:r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63523" name="Oval 10"/>
              <p:cNvSpPr>
                <a:spLocks noChangeArrowheads="1"/>
              </p:cNvSpPr>
              <p:nvPr/>
            </p:nvSpPr>
            <p:spPr bwMode="auto">
              <a:xfrm>
                <a:off x="8687916" y="1609113"/>
                <a:ext cx="504825" cy="431800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63524" name="Oval 11"/>
              <p:cNvSpPr>
                <a:spLocks noChangeArrowheads="1"/>
              </p:cNvSpPr>
              <p:nvPr/>
            </p:nvSpPr>
            <p:spPr bwMode="auto">
              <a:xfrm>
                <a:off x="9984903" y="1609113"/>
                <a:ext cx="504825" cy="431800"/>
              </a:xfrm>
              <a:prstGeom prst="ellipse">
                <a:avLst/>
              </a:prstGeom>
              <a:solidFill>
                <a:srgbClr val="00B0F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63525" name="Oval 12"/>
              <p:cNvSpPr>
                <a:spLocks noChangeArrowheads="1"/>
              </p:cNvSpPr>
              <p:nvPr/>
            </p:nvSpPr>
            <p:spPr bwMode="auto">
              <a:xfrm>
                <a:off x="10632603" y="1609113"/>
                <a:ext cx="504825" cy="431800"/>
              </a:xfrm>
              <a:prstGeom prst="ellipse">
                <a:avLst/>
              </a:prstGeom>
              <a:solidFill>
                <a:srgbClr val="7030A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</p:grpSp>
        <p:grpSp>
          <p:nvGrpSpPr>
            <p:cNvPr id="7" name="Группа 6"/>
            <p:cNvGrpSpPr/>
            <p:nvPr/>
          </p:nvGrpSpPr>
          <p:grpSpPr>
            <a:xfrm>
              <a:off x="2547170" y="5319092"/>
              <a:ext cx="2072814" cy="308182"/>
              <a:chOff x="8040216" y="2651224"/>
              <a:chExt cx="3097212" cy="439738"/>
            </a:xfrm>
          </p:grpSpPr>
          <p:sp>
            <p:nvSpPr>
              <p:cNvPr id="63508" name="Oval 16"/>
              <p:cNvSpPr>
                <a:spLocks noChangeArrowheads="1"/>
              </p:cNvSpPr>
              <p:nvPr/>
            </p:nvSpPr>
            <p:spPr bwMode="auto">
              <a:xfrm>
                <a:off x="8040216" y="2651224"/>
                <a:ext cx="504825" cy="431800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dirty="0">
                    <a:latin typeface="Calibri" pitchFamily="34" charset="0"/>
                    <a:cs typeface="Calibri" pitchFamily="34" charset="0"/>
                  </a:rPr>
                  <a:t> </a:t>
                </a:r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63509" name="Oval 18"/>
              <p:cNvSpPr>
                <a:spLocks noChangeArrowheads="1"/>
              </p:cNvSpPr>
              <p:nvPr/>
            </p:nvSpPr>
            <p:spPr bwMode="auto">
              <a:xfrm>
                <a:off x="9984903" y="2651224"/>
                <a:ext cx="504825" cy="431800"/>
              </a:xfrm>
              <a:prstGeom prst="ellipse">
                <a:avLst/>
              </a:prstGeom>
              <a:solidFill>
                <a:srgbClr val="00B0F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63510" name="Oval 19"/>
              <p:cNvSpPr>
                <a:spLocks noChangeArrowheads="1"/>
              </p:cNvSpPr>
              <p:nvPr/>
            </p:nvSpPr>
            <p:spPr bwMode="auto">
              <a:xfrm>
                <a:off x="10632603" y="2651224"/>
                <a:ext cx="504825" cy="431800"/>
              </a:xfrm>
              <a:prstGeom prst="ellipse">
                <a:avLst/>
              </a:prstGeom>
              <a:solidFill>
                <a:srgbClr val="7030A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41" name="Oval 8"/>
              <p:cNvSpPr>
                <a:spLocks noChangeArrowheads="1"/>
              </p:cNvSpPr>
              <p:nvPr/>
            </p:nvSpPr>
            <p:spPr bwMode="auto">
              <a:xfrm>
                <a:off x="9335665" y="2659162"/>
                <a:ext cx="504825" cy="431800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42" name="Oval 10"/>
              <p:cNvSpPr>
                <a:spLocks noChangeArrowheads="1"/>
              </p:cNvSpPr>
              <p:nvPr/>
            </p:nvSpPr>
            <p:spPr bwMode="auto">
              <a:xfrm>
                <a:off x="8686378" y="2659162"/>
                <a:ext cx="504825" cy="431800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51314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Calibri" pitchFamily="34" charset="0"/>
                <a:cs typeface="Calibri" pitchFamily="34" charset="0"/>
              </a:rPr>
              <a:t>Реализация СНМ 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на основе списка и массива</a:t>
            </a:r>
            <a:endParaRPr lang="ru-RU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Список списков</a:t>
            </a:r>
          </a:p>
          <a:p>
            <a:pPr lvl="1"/>
            <a:r>
              <a:rPr lang="ru-RU" dirty="0" smtClean="0"/>
              <a:t>все </a:t>
            </a:r>
            <a:r>
              <a:rPr lang="ru-RU" dirty="0" err="1" smtClean="0"/>
              <a:t>FindSet</a:t>
            </a:r>
            <a:r>
              <a:rPr lang="ru-RU" dirty="0" smtClean="0"/>
              <a:t> – O</a:t>
            </a:r>
            <a:r>
              <a:rPr lang="en-US" dirty="0" smtClean="0"/>
              <a:t>(# </a:t>
            </a:r>
            <a:r>
              <a:rPr lang="ru-RU" dirty="0" smtClean="0"/>
              <a:t>элементов </a:t>
            </a:r>
            <a:r>
              <a:rPr lang="en-US" dirty="0" smtClean="0"/>
              <a:t>^ 2</a:t>
            </a:r>
            <a:r>
              <a:rPr lang="ru-RU" dirty="0" smtClean="0"/>
              <a:t>)</a:t>
            </a:r>
          </a:p>
          <a:p>
            <a:pPr lvl="1"/>
            <a:r>
              <a:rPr lang="ru-RU" dirty="0" smtClean="0"/>
              <a:t>все </a:t>
            </a:r>
            <a:r>
              <a:rPr lang="en-US" dirty="0" err="1" smtClean="0"/>
              <a:t>MergeSets</a:t>
            </a:r>
            <a:r>
              <a:rPr lang="ru-RU" dirty="0" smtClean="0"/>
              <a:t> </a:t>
            </a:r>
            <a:r>
              <a:rPr lang="ru-RU" dirty="0"/>
              <a:t>–</a:t>
            </a:r>
            <a:r>
              <a:rPr lang="ru-RU" dirty="0" smtClean="0"/>
              <a:t> O(</a:t>
            </a:r>
            <a:r>
              <a:rPr lang="en-US" dirty="0"/>
              <a:t># </a:t>
            </a:r>
            <a:r>
              <a:rPr lang="ru-RU" dirty="0"/>
              <a:t>элементов</a:t>
            </a:r>
            <a:r>
              <a:rPr lang="ru-RU" dirty="0" smtClean="0"/>
              <a:t>)</a:t>
            </a:r>
          </a:p>
          <a:p>
            <a:endParaRPr lang="en-US" dirty="0" smtClean="0"/>
          </a:p>
          <a:p>
            <a:r>
              <a:rPr lang="ru-RU" dirty="0" smtClean="0"/>
              <a:t>Раскрашивание</a:t>
            </a:r>
          </a:p>
          <a:p>
            <a:pPr lvl="1"/>
            <a:r>
              <a:rPr lang="ru-RU" dirty="0" smtClean="0"/>
              <a:t>для каждого элемента храним его «цвет»</a:t>
            </a:r>
          </a:p>
          <a:p>
            <a:pPr lvl="1"/>
            <a:r>
              <a:rPr lang="ru-RU" dirty="0" smtClean="0"/>
              <a:t>все </a:t>
            </a:r>
            <a:r>
              <a:rPr lang="ru-RU" dirty="0" err="1" smtClean="0"/>
              <a:t>FindSet</a:t>
            </a:r>
            <a:r>
              <a:rPr lang="ru-RU" dirty="0" smtClean="0"/>
              <a:t> – O(</a:t>
            </a:r>
            <a:r>
              <a:rPr lang="en-US" dirty="0"/>
              <a:t># </a:t>
            </a:r>
            <a:r>
              <a:rPr lang="ru-RU" dirty="0"/>
              <a:t>элементов</a:t>
            </a:r>
            <a:r>
              <a:rPr lang="ru-RU" dirty="0" smtClean="0"/>
              <a:t>)</a:t>
            </a:r>
          </a:p>
          <a:p>
            <a:pPr lvl="1"/>
            <a:r>
              <a:rPr lang="ru-RU" dirty="0" smtClean="0"/>
              <a:t>все </a:t>
            </a:r>
            <a:r>
              <a:rPr lang="en-US" dirty="0" err="1" smtClean="0"/>
              <a:t>MergeSets</a:t>
            </a:r>
            <a:r>
              <a:rPr lang="ru-RU" dirty="0" smtClean="0"/>
              <a:t> – O(</a:t>
            </a:r>
            <a:r>
              <a:rPr lang="en-US" dirty="0"/>
              <a:t># </a:t>
            </a:r>
            <a:r>
              <a:rPr lang="ru-RU" dirty="0"/>
              <a:t>элементов </a:t>
            </a:r>
            <a:r>
              <a:rPr lang="en-US" dirty="0"/>
              <a:t>^ 2</a:t>
            </a:r>
            <a:r>
              <a:rPr lang="ru-RU" dirty="0" smtClean="0"/>
              <a:t>)</a:t>
            </a:r>
          </a:p>
          <a:p>
            <a:endParaRPr lang="en-US" dirty="0" smtClean="0"/>
          </a:p>
        </p:txBody>
      </p:sp>
      <p:sp>
        <p:nvSpPr>
          <p:cNvPr id="11" name="Объект 10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Бережное раскрашивание</a:t>
            </a:r>
          </a:p>
          <a:p>
            <a:pPr lvl="1"/>
            <a:r>
              <a:rPr lang="ru-RU" dirty="0"/>
              <a:t>перекрашиваем элементы из </a:t>
            </a:r>
            <a:r>
              <a:rPr lang="ru-RU" dirty="0" smtClean="0"/>
              <a:t>меньшего множества</a:t>
            </a:r>
          </a:p>
          <a:p>
            <a:pPr lvl="1"/>
            <a:r>
              <a:rPr lang="en-US" dirty="0" smtClean="0"/>
              <a:t>N = </a:t>
            </a:r>
            <a:r>
              <a:rPr lang="en-US" dirty="0"/>
              <a:t># </a:t>
            </a:r>
            <a:r>
              <a:rPr lang="ru-RU" dirty="0"/>
              <a:t>элементов</a:t>
            </a:r>
          </a:p>
          <a:p>
            <a:pPr lvl="1"/>
            <a:r>
              <a:rPr lang="ru-RU" dirty="0"/>
              <a:t>все </a:t>
            </a:r>
            <a:r>
              <a:rPr lang="ru-RU" dirty="0" err="1"/>
              <a:t>FindSet</a:t>
            </a:r>
            <a:r>
              <a:rPr lang="ru-RU" dirty="0"/>
              <a:t> –</a:t>
            </a:r>
            <a:r>
              <a:rPr lang="ru-RU" dirty="0" smtClean="0"/>
              <a:t> O(</a:t>
            </a:r>
            <a:r>
              <a:rPr lang="en-US" dirty="0" smtClean="0"/>
              <a:t>N</a:t>
            </a:r>
            <a:r>
              <a:rPr lang="ru-RU" dirty="0" smtClean="0"/>
              <a:t>)</a:t>
            </a:r>
            <a:endParaRPr lang="ru-RU" dirty="0"/>
          </a:p>
          <a:p>
            <a:pPr lvl="1"/>
            <a:r>
              <a:rPr lang="ru-RU" dirty="0"/>
              <a:t>все </a:t>
            </a:r>
            <a:r>
              <a:rPr lang="en-US" dirty="0" err="1"/>
              <a:t>MergeSets</a:t>
            </a:r>
            <a:r>
              <a:rPr lang="ru-RU" dirty="0"/>
              <a:t> –</a:t>
            </a:r>
            <a:r>
              <a:rPr lang="ru-RU" dirty="0" smtClean="0"/>
              <a:t> O(</a:t>
            </a:r>
            <a:r>
              <a:rPr lang="en-US" dirty="0" smtClean="0"/>
              <a:t>N </a:t>
            </a:r>
            <a:r>
              <a:rPr lang="ru-RU" dirty="0" smtClean="0"/>
              <a:t>* </a:t>
            </a:r>
            <a:r>
              <a:rPr lang="ru-RU" dirty="0" err="1"/>
              <a:t>log</a:t>
            </a:r>
            <a:r>
              <a:rPr lang="ru-RU" dirty="0"/>
              <a:t> </a:t>
            </a:r>
            <a:r>
              <a:rPr lang="en-US" dirty="0" smtClean="0"/>
              <a:t>N</a:t>
            </a:r>
            <a:r>
              <a:rPr lang="ru-RU" dirty="0" smtClean="0"/>
              <a:t>)</a:t>
            </a:r>
            <a:endParaRPr lang="ru-RU" dirty="0"/>
          </a:p>
          <a:p>
            <a:pPr lvl="2"/>
            <a:r>
              <a:rPr lang="ru-RU" dirty="0"/>
              <a:t>Пусть элемент </a:t>
            </a:r>
            <a:r>
              <a:rPr lang="en-US" dirty="0"/>
              <a:t>x</a:t>
            </a:r>
            <a:r>
              <a:rPr lang="ru-RU" dirty="0"/>
              <a:t> побывал в множествах </a:t>
            </a:r>
            <a:r>
              <a:rPr lang="en-US" dirty="0"/>
              <a:t>s</a:t>
            </a:r>
            <a:r>
              <a:rPr lang="en-US" baseline="-25000" dirty="0"/>
              <a:t>1</a:t>
            </a:r>
            <a:r>
              <a:rPr lang="ru-RU" dirty="0"/>
              <a:t> = </a:t>
            </a:r>
            <a:r>
              <a:rPr lang="en-US" dirty="0"/>
              <a:t>{</a:t>
            </a:r>
            <a:r>
              <a:rPr lang="ru-RU" dirty="0"/>
              <a:t> </a:t>
            </a:r>
            <a:r>
              <a:rPr lang="en-US" dirty="0"/>
              <a:t>x</a:t>
            </a:r>
            <a:r>
              <a:rPr lang="ru-RU" dirty="0"/>
              <a:t> </a:t>
            </a:r>
            <a:r>
              <a:rPr lang="en-US" dirty="0" smtClean="0"/>
              <a:t>}</a:t>
            </a:r>
            <a:r>
              <a:rPr lang="ru-RU" dirty="0" smtClean="0"/>
              <a:t> </a:t>
            </a:r>
            <a:r>
              <a:rPr lang="en-US" dirty="0" smtClean="0">
                <a:sym typeface="Symbol" panose="05050102010706020507" pitchFamily="18" charset="2"/>
              </a:rPr>
              <a:t></a:t>
            </a:r>
            <a:r>
              <a:rPr lang="en-US" dirty="0" smtClean="0"/>
              <a:t> s</a:t>
            </a:r>
            <a:r>
              <a:rPr lang="en-US" baseline="-25000" dirty="0" smtClean="0"/>
              <a:t>2</a:t>
            </a:r>
            <a:r>
              <a:rPr lang="ru-RU" baseline="-25000" dirty="0" smtClean="0"/>
              <a:t> </a:t>
            </a:r>
            <a:r>
              <a:rPr lang="en-US" dirty="0">
                <a:sym typeface="Symbol" panose="05050102010706020507" pitchFamily="18" charset="2"/>
              </a:rPr>
              <a:t></a:t>
            </a:r>
            <a:r>
              <a:rPr lang="en-US" dirty="0" smtClean="0"/>
              <a:t> …</a:t>
            </a:r>
            <a:r>
              <a:rPr lang="ru-RU" dirty="0" smtClean="0"/>
              <a:t> </a:t>
            </a:r>
            <a:r>
              <a:rPr lang="en-US" dirty="0">
                <a:sym typeface="Symbol" panose="05050102010706020507" pitchFamily="18" charset="2"/>
              </a:rPr>
              <a:t></a:t>
            </a:r>
            <a:r>
              <a:rPr lang="en-US" dirty="0" smtClean="0"/>
              <a:t> </a:t>
            </a:r>
            <a:r>
              <a:rPr lang="en-US" dirty="0" err="1" smtClean="0"/>
              <a:t>s</a:t>
            </a:r>
            <a:r>
              <a:rPr lang="en-US" baseline="-25000" dirty="0" err="1" smtClean="0"/>
              <a:t>n</a:t>
            </a:r>
            <a:r>
              <a:rPr lang="en-US" dirty="0" smtClean="0"/>
              <a:t> </a:t>
            </a:r>
            <a:r>
              <a:rPr lang="en-US" dirty="0"/>
              <a:t>= {</a:t>
            </a:r>
            <a:r>
              <a:rPr lang="ru-RU" dirty="0"/>
              <a:t> все элементы </a:t>
            </a:r>
            <a:r>
              <a:rPr lang="en-US" dirty="0"/>
              <a:t>}</a:t>
            </a:r>
          </a:p>
          <a:p>
            <a:pPr lvl="2"/>
            <a:r>
              <a:rPr lang="ru-RU" dirty="0"/>
              <a:t>Поскольку перекрашиваем меньшее </a:t>
            </a:r>
            <a:r>
              <a:rPr lang="ru-RU" dirty="0" smtClean="0"/>
              <a:t>множество</a:t>
            </a:r>
            <a:r>
              <a:rPr lang="en-US" dirty="0" smtClean="0"/>
              <a:t>, </a:t>
            </a:r>
            <a:r>
              <a:rPr lang="ru-RU" dirty="0"/>
              <a:t>2 * мощность </a:t>
            </a:r>
            <a:r>
              <a:rPr lang="en-US" dirty="0" err="1"/>
              <a:t>s</a:t>
            </a:r>
            <a:r>
              <a:rPr lang="en-US" baseline="-25000" dirty="0" err="1"/>
              <a:t>i</a:t>
            </a:r>
            <a:r>
              <a:rPr lang="ru-RU" dirty="0"/>
              <a:t> </a:t>
            </a:r>
            <a:r>
              <a:rPr lang="ru-RU" dirty="0" smtClean="0">
                <a:latin typeface="Consolas" panose="020B0609020204030204" pitchFamily="49" charset="0"/>
              </a:rPr>
              <a:t>≤</a:t>
            </a:r>
            <a:r>
              <a:rPr lang="en-US" dirty="0" smtClean="0"/>
              <a:t> </a:t>
            </a:r>
            <a:r>
              <a:rPr lang="ru-RU" dirty="0"/>
              <a:t>мощность</a:t>
            </a:r>
            <a:r>
              <a:rPr lang="en-US" dirty="0"/>
              <a:t> </a:t>
            </a:r>
            <a:r>
              <a:rPr lang="en-US" dirty="0" smtClean="0"/>
              <a:t>s</a:t>
            </a:r>
            <a:r>
              <a:rPr lang="en-US" baseline="-25000" dirty="0" smtClean="0"/>
              <a:t>i+1</a:t>
            </a:r>
            <a:endParaRPr lang="ru-RU" dirty="0"/>
          </a:p>
          <a:p>
            <a:pPr lvl="2"/>
            <a:r>
              <a:rPr lang="ru-RU" dirty="0"/>
              <a:t>Цвет </a:t>
            </a:r>
            <a:r>
              <a:rPr lang="en-US" dirty="0"/>
              <a:t>x </a:t>
            </a:r>
            <a:r>
              <a:rPr lang="ru-RU" dirty="0"/>
              <a:t>изменится </a:t>
            </a:r>
            <a:r>
              <a:rPr lang="en-US" dirty="0" smtClean="0"/>
              <a:t>n </a:t>
            </a:r>
            <a:r>
              <a:rPr lang="en-US" dirty="0"/>
              <a:t>&lt;= log(N) </a:t>
            </a:r>
            <a:r>
              <a:rPr lang="ru-RU" dirty="0" smtClean="0"/>
              <a:t>раз</a:t>
            </a:r>
            <a:endParaRPr lang="ru-RU" dirty="0"/>
          </a:p>
          <a:p>
            <a:pPr lvl="2"/>
            <a:r>
              <a:rPr lang="ru-RU" dirty="0">
                <a:solidFill>
                  <a:schemeClr val="bg1"/>
                </a:solidFill>
              </a:rPr>
              <a:t>На все элементы потратим </a:t>
            </a:r>
            <a:r>
              <a:rPr lang="ru-RU" dirty="0" smtClean="0">
                <a:solidFill>
                  <a:schemeClr val="bg1"/>
                </a:solidFill>
              </a:rPr>
              <a:t>O(</a:t>
            </a:r>
            <a:r>
              <a:rPr lang="en-US" dirty="0" smtClean="0">
                <a:solidFill>
                  <a:schemeClr val="bg1"/>
                </a:solidFill>
              </a:rPr>
              <a:t>N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* </a:t>
            </a:r>
            <a:r>
              <a:rPr lang="ru-RU" dirty="0" err="1">
                <a:solidFill>
                  <a:schemeClr val="bg1"/>
                </a:solidFill>
              </a:rPr>
              <a:t>log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N</a:t>
            </a:r>
            <a:r>
              <a:rPr lang="ru-RU" dirty="0" smtClean="0">
                <a:solidFill>
                  <a:schemeClr val="bg1"/>
                </a:solidFill>
              </a:rPr>
              <a:t>)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grpSp>
        <p:nvGrpSpPr>
          <p:cNvPr id="12" name="Группа 11"/>
          <p:cNvGrpSpPr/>
          <p:nvPr/>
        </p:nvGrpSpPr>
        <p:grpSpPr>
          <a:xfrm>
            <a:off x="983432" y="5132319"/>
            <a:ext cx="3857146" cy="923330"/>
            <a:chOff x="889193" y="4750800"/>
            <a:chExt cx="3857146" cy="923330"/>
          </a:xfrm>
        </p:grpSpPr>
        <p:sp>
          <p:nvSpPr>
            <p:cNvPr id="4" name="TextBox 3"/>
            <p:cNvSpPr txBox="1"/>
            <p:nvPr/>
          </p:nvSpPr>
          <p:spPr>
            <a:xfrm>
              <a:off x="889193" y="4750800"/>
              <a:ext cx="385714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Consolas" panose="020B0609020204030204" pitchFamily="49" charset="0"/>
                </a:rPr>
                <a:t>MergeSets</a:t>
              </a:r>
              <a:r>
                <a:rPr lang="en-US" dirty="0" smtClean="0">
                  <a:latin typeface="Consolas" panose="020B0609020204030204" pitchFamily="49" charset="0"/>
                </a:rPr>
                <a:t>(                  ,</a:t>
              </a:r>
            </a:p>
            <a:p>
              <a:r>
                <a:rPr lang="en-US" dirty="0" smtClean="0">
                  <a:latin typeface="Consolas" panose="020B0609020204030204" pitchFamily="49" charset="0"/>
                </a:rPr>
                <a:t>    yellow,</a:t>
              </a:r>
            </a:p>
            <a:p>
              <a:r>
                <a:rPr lang="en-US" dirty="0" smtClean="0">
                  <a:latin typeface="Consolas" panose="020B0609020204030204" pitchFamily="49" charset="0"/>
                </a:rPr>
                <a:t>    green) =</a:t>
              </a:r>
              <a:endParaRPr lang="ru-RU" dirty="0">
                <a:latin typeface="Consolas" panose="020B0609020204030204" pitchFamily="49" charset="0"/>
              </a:endParaRPr>
            </a:p>
          </p:txBody>
        </p:sp>
        <p:grpSp>
          <p:nvGrpSpPr>
            <p:cNvPr id="6" name="Группа 5"/>
            <p:cNvGrpSpPr/>
            <p:nvPr/>
          </p:nvGrpSpPr>
          <p:grpSpPr>
            <a:xfrm>
              <a:off x="2221118" y="4786875"/>
              <a:ext cx="2161764" cy="323782"/>
              <a:chOff x="8040216" y="1609113"/>
              <a:chExt cx="3097212" cy="431800"/>
            </a:xfrm>
          </p:grpSpPr>
          <p:sp>
            <p:nvSpPr>
              <p:cNvPr id="63521" name="Oval 8"/>
              <p:cNvSpPr>
                <a:spLocks noChangeArrowheads="1"/>
              </p:cNvSpPr>
              <p:nvPr/>
            </p:nvSpPr>
            <p:spPr bwMode="auto">
              <a:xfrm>
                <a:off x="9337203" y="1609113"/>
                <a:ext cx="504825" cy="431800"/>
              </a:xfrm>
              <a:prstGeom prst="ellipse">
                <a:avLst/>
              </a:prstGeom>
              <a:solidFill>
                <a:srgbClr val="92D05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63522" name="Oval 9"/>
              <p:cNvSpPr>
                <a:spLocks noChangeArrowheads="1"/>
              </p:cNvSpPr>
              <p:nvPr/>
            </p:nvSpPr>
            <p:spPr bwMode="auto">
              <a:xfrm>
                <a:off x="8040216" y="1609113"/>
                <a:ext cx="504825" cy="431800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dirty="0">
                    <a:latin typeface="Calibri" pitchFamily="34" charset="0"/>
                    <a:cs typeface="Calibri" pitchFamily="34" charset="0"/>
                  </a:rPr>
                  <a:t> </a:t>
                </a:r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63523" name="Oval 10"/>
              <p:cNvSpPr>
                <a:spLocks noChangeArrowheads="1"/>
              </p:cNvSpPr>
              <p:nvPr/>
            </p:nvSpPr>
            <p:spPr bwMode="auto">
              <a:xfrm>
                <a:off x="8687916" y="1609113"/>
                <a:ext cx="504825" cy="431800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63524" name="Oval 11"/>
              <p:cNvSpPr>
                <a:spLocks noChangeArrowheads="1"/>
              </p:cNvSpPr>
              <p:nvPr/>
            </p:nvSpPr>
            <p:spPr bwMode="auto">
              <a:xfrm>
                <a:off x="9984903" y="1609113"/>
                <a:ext cx="504825" cy="431800"/>
              </a:xfrm>
              <a:prstGeom prst="ellipse">
                <a:avLst/>
              </a:prstGeom>
              <a:solidFill>
                <a:srgbClr val="00B0F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63525" name="Oval 12"/>
              <p:cNvSpPr>
                <a:spLocks noChangeArrowheads="1"/>
              </p:cNvSpPr>
              <p:nvPr/>
            </p:nvSpPr>
            <p:spPr bwMode="auto">
              <a:xfrm>
                <a:off x="10632603" y="1609113"/>
                <a:ext cx="504825" cy="431800"/>
              </a:xfrm>
              <a:prstGeom prst="ellipse">
                <a:avLst/>
              </a:prstGeom>
              <a:solidFill>
                <a:srgbClr val="7030A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</p:grpSp>
        <p:grpSp>
          <p:nvGrpSpPr>
            <p:cNvPr id="7" name="Группа 6"/>
            <p:cNvGrpSpPr/>
            <p:nvPr/>
          </p:nvGrpSpPr>
          <p:grpSpPr>
            <a:xfrm>
              <a:off x="2547170" y="5319092"/>
              <a:ext cx="2072814" cy="308182"/>
              <a:chOff x="8040216" y="2651224"/>
              <a:chExt cx="3097212" cy="439738"/>
            </a:xfrm>
          </p:grpSpPr>
          <p:sp>
            <p:nvSpPr>
              <p:cNvPr id="63508" name="Oval 16"/>
              <p:cNvSpPr>
                <a:spLocks noChangeArrowheads="1"/>
              </p:cNvSpPr>
              <p:nvPr/>
            </p:nvSpPr>
            <p:spPr bwMode="auto">
              <a:xfrm>
                <a:off x="8040216" y="2651224"/>
                <a:ext cx="504825" cy="431800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dirty="0">
                    <a:latin typeface="Calibri" pitchFamily="34" charset="0"/>
                    <a:cs typeface="Calibri" pitchFamily="34" charset="0"/>
                  </a:rPr>
                  <a:t> </a:t>
                </a:r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63509" name="Oval 18"/>
              <p:cNvSpPr>
                <a:spLocks noChangeArrowheads="1"/>
              </p:cNvSpPr>
              <p:nvPr/>
            </p:nvSpPr>
            <p:spPr bwMode="auto">
              <a:xfrm>
                <a:off x="9984903" y="2651224"/>
                <a:ext cx="504825" cy="431800"/>
              </a:xfrm>
              <a:prstGeom prst="ellipse">
                <a:avLst/>
              </a:prstGeom>
              <a:solidFill>
                <a:srgbClr val="00B0F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63510" name="Oval 19"/>
              <p:cNvSpPr>
                <a:spLocks noChangeArrowheads="1"/>
              </p:cNvSpPr>
              <p:nvPr/>
            </p:nvSpPr>
            <p:spPr bwMode="auto">
              <a:xfrm>
                <a:off x="10632603" y="2651224"/>
                <a:ext cx="504825" cy="431800"/>
              </a:xfrm>
              <a:prstGeom prst="ellipse">
                <a:avLst/>
              </a:prstGeom>
              <a:solidFill>
                <a:srgbClr val="7030A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41" name="Oval 8"/>
              <p:cNvSpPr>
                <a:spLocks noChangeArrowheads="1"/>
              </p:cNvSpPr>
              <p:nvPr/>
            </p:nvSpPr>
            <p:spPr bwMode="auto">
              <a:xfrm>
                <a:off x="9335665" y="2659162"/>
                <a:ext cx="504825" cy="431800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42" name="Oval 10"/>
              <p:cNvSpPr>
                <a:spLocks noChangeArrowheads="1"/>
              </p:cNvSpPr>
              <p:nvPr/>
            </p:nvSpPr>
            <p:spPr bwMode="auto">
              <a:xfrm>
                <a:off x="8686378" y="2659162"/>
                <a:ext cx="504825" cy="431800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55025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Calibri" pitchFamily="34" charset="0"/>
                <a:cs typeface="Calibri" pitchFamily="34" charset="0"/>
              </a:rPr>
              <a:t>Реализация СНМ 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на основе списка и массива</a:t>
            </a:r>
            <a:endParaRPr lang="ru-RU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Список списков</a:t>
            </a:r>
          </a:p>
          <a:p>
            <a:pPr lvl="1"/>
            <a:r>
              <a:rPr lang="ru-RU" dirty="0" smtClean="0"/>
              <a:t>все </a:t>
            </a:r>
            <a:r>
              <a:rPr lang="ru-RU" dirty="0" err="1" smtClean="0"/>
              <a:t>FindSet</a:t>
            </a:r>
            <a:r>
              <a:rPr lang="ru-RU" dirty="0" smtClean="0"/>
              <a:t> – O</a:t>
            </a:r>
            <a:r>
              <a:rPr lang="en-US" dirty="0" smtClean="0"/>
              <a:t>(# </a:t>
            </a:r>
            <a:r>
              <a:rPr lang="ru-RU" dirty="0" smtClean="0"/>
              <a:t>элементов </a:t>
            </a:r>
            <a:r>
              <a:rPr lang="en-US" dirty="0" smtClean="0"/>
              <a:t>^ 2</a:t>
            </a:r>
            <a:r>
              <a:rPr lang="ru-RU" dirty="0" smtClean="0"/>
              <a:t>)</a:t>
            </a:r>
          </a:p>
          <a:p>
            <a:pPr lvl="1"/>
            <a:r>
              <a:rPr lang="ru-RU" dirty="0" smtClean="0"/>
              <a:t>все </a:t>
            </a:r>
            <a:r>
              <a:rPr lang="en-US" dirty="0" err="1" smtClean="0"/>
              <a:t>MergeSets</a:t>
            </a:r>
            <a:r>
              <a:rPr lang="ru-RU" dirty="0" smtClean="0"/>
              <a:t> </a:t>
            </a:r>
            <a:r>
              <a:rPr lang="ru-RU" dirty="0"/>
              <a:t>–</a:t>
            </a:r>
            <a:r>
              <a:rPr lang="ru-RU" dirty="0" smtClean="0"/>
              <a:t> O(</a:t>
            </a:r>
            <a:r>
              <a:rPr lang="en-US" dirty="0"/>
              <a:t># </a:t>
            </a:r>
            <a:r>
              <a:rPr lang="ru-RU" dirty="0"/>
              <a:t>элементов</a:t>
            </a:r>
            <a:r>
              <a:rPr lang="ru-RU" dirty="0" smtClean="0"/>
              <a:t>)</a:t>
            </a:r>
          </a:p>
          <a:p>
            <a:endParaRPr lang="en-US" dirty="0" smtClean="0"/>
          </a:p>
          <a:p>
            <a:r>
              <a:rPr lang="ru-RU" dirty="0" smtClean="0"/>
              <a:t>Раскрашивание</a:t>
            </a:r>
          </a:p>
          <a:p>
            <a:pPr lvl="1"/>
            <a:r>
              <a:rPr lang="ru-RU" dirty="0" smtClean="0"/>
              <a:t>для каждого элемента храним его «цвет»</a:t>
            </a:r>
          </a:p>
          <a:p>
            <a:pPr lvl="1"/>
            <a:r>
              <a:rPr lang="ru-RU" dirty="0" smtClean="0"/>
              <a:t>все </a:t>
            </a:r>
            <a:r>
              <a:rPr lang="ru-RU" dirty="0" err="1" smtClean="0"/>
              <a:t>FindSet</a:t>
            </a:r>
            <a:r>
              <a:rPr lang="ru-RU" dirty="0" smtClean="0"/>
              <a:t> – O(</a:t>
            </a:r>
            <a:r>
              <a:rPr lang="en-US" dirty="0"/>
              <a:t># </a:t>
            </a:r>
            <a:r>
              <a:rPr lang="ru-RU" dirty="0"/>
              <a:t>элементов</a:t>
            </a:r>
            <a:r>
              <a:rPr lang="ru-RU" dirty="0" smtClean="0"/>
              <a:t>)</a:t>
            </a:r>
          </a:p>
          <a:p>
            <a:pPr lvl="1"/>
            <a:r>
              <a:rPr lang="ru-RU" dirty="0" smtClean="0"/>
              <a:t>все </a:t>
            </a:r>
            <a:r>
              <a:rPr lang="en-US" dirty="0" err="1" smtClean="0"/>
              <a:t>MergeSets</a:t>
            </a:r>
            <a:r>
              <a:rPr lang="ru-RU" dirty="0" smtClean="0"/>
              <a:t> – O(</a:t>
            </a:r>
            <a:r>
              <a:rPr lang="en-US" dirty="0"/>
              <a:t># </a:t>
            </a:r>
            <a:r>
              <a:rPr lang="ru-RU" dirty="0"/>
              <a:t>элементов </a:t>
            </a:r>
            <a:r>
              <a:rPr lang="en-US" dirty="0"/>
              <a:t>^ 2</a:t>
            </a:r>
            <a:r>
              <a:rPr lang="ru-RU" dirty="0" smtClean="0"/>
              <a:t>)</a:t>
            </a:r>
          </a:p>
          <a:p>
            <a:endParaRPr lang="en-US" dirty="0" smtClean="0"/>
          </a:p>
        </p:txBody>
      </p:sp>
      <p:sp>
        <p:nvSpPr>
          <p:cNvPr id="11" name="Объект 10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Бережное раскрашивание</a:t>
            </a:r>
          </a:p>
          <a:p>
            <a:pPr lvl="1"/>
            <a:r>
              <a:rPr lang="ru-RU" dirty="0"/>
              <a:t>перекрашиваем элементы из </a:t>
            </a:r>
            <a:r>
              <a:rPr lang="ru-RU" dirty="0" smtClean="0"/>
              <a:t>меньшего множества</a:t>
            </a:r>
          </a:p>
          <a:p>
            <a:pPr lvl="1"/>
            <a:r>
              <a:rPr lang="en-US" dirty="0" smtClean="0"/>
              <a:t>N = </a:t>
            </a:r>
            <a:r>
              <a:rPr lang="en-US" dirty="0"/>
              <a:t># </a:t>
            </a:r>
            <a:r>
              <a:rPr lang="ru-RU" dirty="0"/>
              <a:t>элементов</a:t>
            </a:r>
          </a:p>
          <a:p>
            <a:pPr lvl="1"/>
            <a:r>
              <a:rPr lang="ru-RU" dirty="0"/>
              <a:t>все </a:t>
            </a:r>
            <a:r>
              <a:rPr lang="ru-RU" dirty="0" err="1"/>
              <a:t>FindSet</a:t>
            </a:r>
            <a:r>
              <a:rPr lang="ru-RU" dirty="0"/>
              <a:t> –</a:t>
            </a:r>
            <a:r>
              <a:rPr lang="ru-RU" dirty="0" smtClean="0"/>
              <a:t> O(</a:t>
            </a:r>
            <a:r>
              <a:rPr lang="en-US" dirty="0" smtClean="0"/>
              <a:t>N</a:t>
            </a:r>
            <a:r>
              <a:rPr lang="ru-RU" dirty="0" smtClean="0"/>
              <a:t>)</a:t>
            </a:r>
            <a:endParaRPr lang="ru-RU" dirty="0"/>
          </a:p>
          <a:p>
            <a:pPr lvl="1"/>
            <a:r>
              <a:rPr lang="ru-RU" dirty="0"/>
              <a:t>все </a:t>
            </a:r>
            <a:r>
              <a:rPr lang="en-US" dirty="0" err="1"/>
              <a:t>MergeSets</a:t>
            </a:r>
            <a:r>
              <a:rPr lang="ru-RU" dirty="0"/>
              <a:t> –</a:t>
            </a:r>
            <a:r>
              <a:rPr lang="ru-RU" dirty="0" smtClean="0"/>
              <a:t> O(</a:t>
            </a:r>
            <a:r>
              <a:rPr lang="en-US" dirty="0" smtClean="0"/>
              <a:t>N </a:t>
            </a:r>
            <a:r>
              <a:rPr lang="ru-RU" dirty="0" smtClean="0"/>
              <a:t>* </a:t>
            </a:r>
            <a:r>
              <a:rPr lang="ru-RU" dirty="0" err="1"/>
              <a:t>log</a:t>
            </a:r>
            <a:r>
              <a:rPr lang="ru-RU" dirty="0"/>
              <a:t> </a:t>
            </a:r>
            <a:r>
              <a:rPr lang="en-US" dirty="0" smtClean="0"/>
              <a:t>N</a:t>
            </a:r>
            <a:r>
              <a:rPr lang="ru-RU" dirty="0" smtClean="0"/>
              <a:t>)</a:t>
            </a:r>
            <a:endParaRPr lang="ru-RU" dirty="0"/>
          </a:p>
          <a:p>
            <a:pPr lvl="2"/>
            <a:r>
              <a:rPr lang="ru-RU" dirty="0"/>
              <a:t>Пусть элемент </a:t>
            </a:r>
            <a:r>
              <a:rPr lang="en-US" dirty="0"/>
              <a:t>x</a:t>
            </a:r>
            <a:r>
              <a:rPr lang="ru-RU" dirty="0"/>
              <a:t> побывал в множествах </a:t>
            </a:r>
            <a:r>
              <a:rPr lang="en-US" dirty="0"/>
              <a:t>s</a:t>
            </a:r>
            <a:r>
              <a:rPr lang="en-US" baseline="-25000" dirty="0"/>
              <a:t>1</a:t>
            </a:r>
            <a:r>
              <a:rPr lang="ru-RU" dirty="0"/>
              <a:t> = </a:t>
            </a:r>
            <a:r>
              <a:rPr lang="en-US" dirty="0"/>
              <a:t>{</a:t>
            </a:r>
            <a:r>
              <a:rPr lang="ru-RU" dirty="0"/>
              <a:t> </a:t>
            </a:r>
            <a:r>
              <a:rPr lang="en-US" dirty="0"/>
              <a:t>x</a:t>
            </a:r>
            <a:r>
              <a:rPr lang="ru-RU" dirty="0"/>
              <a:t> </a:t>
            </a:r>
            <a:r>
              <a:rPr lang="en-US" dirty="0" smtClean="0"/>
              <a:t>}</a:t>
            </a:r>
            <a:r>
              <a:rPr lang="ru-RU" dirty="0" smtClean="0"/>
              <a:t> </a:t>
            </a:r>
            <a:r>
              <a:rPr lang="en-US" dirty="0" smtClean="0">
                <a:sym typeface="Symbol" panose="05050102010706020507" pitchFamily="18" charset="2"/>
              </a:rPr>
              <a:t></a:t>
            </a:r>
            <a:r>
              <a:rPr lang="en-US" dirty="0" smtClean="0"/>
              <a:t> s</a:t>
            </a:r>
            <a:r>
              <a:rPr lang="en-US" baseline="-25000" dirty="0" smtClean="0"/>
              <a:t>2</a:t>
            </a:r>
            <a:r>
              <a:rPr lang="ru-RU" baseline="-25000" dirty="0" smtClean="0"/>
              <a:t> </a:t>
            </a:r>
            <a:r>
              <a:rPr lang="en-US" dirty="0">
                <a:sym typeface="Symbol" panose="05050102010706020507" pitchFamily="18" charset="2"/>
              </a:rPr>
              <a:t></a:t>
            </a:r>
            <a:r>
              <a:rPr lang="en-US" dirty="0" smtClean="0"/>
              <a:t> …</a:t>
            </a:r>
            <a:r>
              <a:rPr lang="ru-RU" dirty="0" smtClean="0"/>
              <a:t> </a:t>
            </a:r>
            <a:r>
              <a:rPr lang="en-US" dirty="0">
                <a:sym typeface="Symbol" panose="05050102010706020507" pitchFamily="18" charset="2"/>
              </a:rPr>
              <a:t></a:t>
            </a:r>
            <a:r>
              <a:rPr lang="en-US" dirty="0" smtClean="0"/>
              <a:t> </a:t>
            </a:r>
            <a:r>
              <a:rPr lang="en-US" dirty="0" err="1" smtClean="0"/>
              <a:t>s</a:t>
            </a:r>
            <a:r>
              <a:rPr lang="en-US" baseline="-25000" dirty="0" err="1" smtClean="0"/>
              <a:t>n</a:t>
            </a:r>
            <a:r>
              <a:rPr lang="en-US" dirty="0" smtClean="0"/>
              <a:t> </a:t>
            </a:r>
            <a:r>
              <a:rPr lang="en-US" dirty="0"/>
              <a:t>= {</a:t>
            </a:r>
            <a:r>
              <a:rPr lang="ru-RU" dirty="0"/>
              <a:t> все элементы </a:t>
            </a:r>
            <a:r>
              <a:rPr lang="en-US" dirty="0"/>
              <a:t>}</a:t>
            </a:r>
          </a:p>
          <a:p>
            <a:pPr lvl="2"/>
            <a:r>
              <a:rPr lang="ru-RU" dirty="0"/>
              <a:t>Поскольку перекрашиваем меньшее </a:t>
            </a:r>
            <a:r>
              <a:rPr lang="ru-RU" dirty="0" smtClean="0"/>
              <a:t>множество</a:t>
            </a:r>
            <a:r>
              <a:rPr lang="en-US" dirty="0" smtClean="0"/>
              <a:t>, </a:t>
            </a:r>
            <a:r>
              <a:rPr lang="ru-RU" dirty="0"/>
              <a:t>2 * мощность </a:t>
            </a:r>
            <a:r>
              <a:rPr lang="en-US" dirty="0" err="1"/>
              <a:t>s</a:t>
            </a:r>
            <a:r>
              <a:rPr lang="en-US" baseline="-25000" dirty="0" err="1"/>
              <a:t>i</a:t>
            </a:r>
            <a:r>
              <a:rPr lang="ru-RU" dirty="0"/>
              <a:t> </a:t>
            </a:r>
            <a:r>
              <a:rPr lang="ru-RU" dirty="0" smtClean="0">
                <a:latin typeface="Consolas" panose="020B0609020204030204" pitchFamily="49" charset="0"/>
              </a:rPr>
              <a:t>≤</a:t>
            </a:r>
            <a:r>
              <a:rPr lang="en-US" dirty="0" smtClean="0"/>
              <a:t> </a:t>
            </a:r>
            <a:r>
              <a:rPr lang="ru-RU" dirty="0"/>
              <a:t>мощность</a:t>
            </a:r>
            <a:r>
              <a:rPr lang="en-US" dirty="0"/>
              <a:t> </a:t>
            </a:r>
            <a:r>
              <a:rPr lang="en-US" dirty="0" smtClean="0"/>
              <a:t>s</a:t>
            </a:r>
            <a:r>
              <a:rPr lang="en-US" baseline="-25000" dirty="0" smtClean="0"/>
              <a:t>i+1</a:t>
            </a:r>
            <a:endParaRPr lang="ru-RU" dirty="0"/>
          </a:p>
          <a:p>
            <a:pPr lvl="2"/>
            <a:r>
              <a:rPr lang="ru-RU" dirty="0"/>
              <a:t>Цвет </a:t>
            </a:r>
            <a:r>
              <a:rPr lang="en-US" dirty="0"/>
              <a:t>x </a:t>
            </a:r>
            <a:r>
              <a:rPr lang="ru-RU" dirty="0"/>
              <a:t>изменится </a:t>
            </a:r>
            <a:r>
              <a:rPr lang="en-US" dirty="0" smtClean="0"/>
              <a:t>n </a:t>
            </a:r>
            <a:r>
              <a:rPr lang="en-US" dirty="0"/>
              <a:t>&lt;= log(N) </a:t>
            </a:r>
            <a:r>
              <a:rPr lang="ru-RU" dirty="0" smtClean="0"/>
              <a:t>раз</a:t>
            </a:r>
            <a:endParaRPr lang="ru-RU" dirty="0"/>
          </a:p>
          <a:p>
            <a:pPr lvl="2"/>
            <a:r>
              <a:rPr lang="ru-RU" dirty="0"/>
              <a:t>На все элементы потратим </a:t>
            </a:r>
            <a:r>
              <a:rPr lang="ru-RU" dirty="0" smtClean="0"/>
              <a:t>O(</a:t>
            </a:r>
            <a:r>
              <a:rPr lang="en-US" dirty="0" smtClean="0"/>
              <a:t>N</a:t>
            </a:r>
            <a:r>
              <a:rPr lang="ru-RU" dirty="0" smtClean="0"/>
              <a:t> </a:t>
            </a:r>
            <a:r>
              <a:rPr lang="ru-RU" dirty="0"/>
              <a:t>* </a:t>
            </a:r>
            <a:r>
              <a:rPr lang="ru-RU" dirty="0" err="1"/>
              <a:t>log</a:t>
            </a:r>
            <a:r>
              <a:rPr lang="ru-RU" dirty="0"/>
              <a:t> </a:t>
            </a:r>
            <a:r>
              <a:rPr lang="en-US" dirty="0" smtClean="0"/>
              <a:t>N</a:t>
            </a:r>
            <a:r>
              <a:rPr lang="ru-RU" dirty="0" smtClean="0"/>
              <a:t>)</a:t>
            </a:r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grpSp>
        <p:nvGrpSpPr>
          <p:cNvPr id="12" name="Группа 11"/>
          <p:cNvGrpSpPr/>
          <p:nvPr/>
        </p:nvGrpSpPr>
        <p:grpSpPr>
          <a:xfrm>
            <a:off x="983432" y="5132319"/>
            <a:ext cx="3857146" cy="923330"/>
            <a:chOff x="889193" y="4750800"/>
            <a:chExt cx="3857146" cy="923330"/>
          </a:xfrm>
        </p:grpSpPr>
        <p:sp>
          <p:nvSpPr>
            <p:cNvPr id="4" name="TextBox 3"/>
            <p:cNvSpPr txBox="1"/>
            <p:nvPr/>
          </p:nvSpPr>
          <p:spPr>
            <a:xfrm>
              <a:off x="889193" y="4750800"/>
              <a:ext cx="385714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Consolas" panose="020B0609020204030204" pitchFamily="49" charset="0"/>
                </a:rPr>
                <a:t>MergeSets</a:t>
              </a:r>
              <a:r>
                <a:rPr lang="en-US" dirty="0" smtClean="0">
                  <a:latin typeface="Consolas" panose="020B0609020204030204" pitchFamily="49" charset="0"/>
                </a:rPr>
                <a:t>(                  ,</a:t>
              </a:r>
            </a:p>
            <a:p>
              <a:r>
                <a:rPr lang="en-US" dirty="0" smtClean="0">
                  <a:latin typeface="Consolas" panose="020B0609020204030204" pitchFamily="49" charset="0"/>
                </a:rPr>
                <a:t>    yellow,</a:t>
              </a:r>
            </a:p>
            <a:p>
              <a:r>
                <a:rPr lang="en-US" dirty="0" smtClean="0">
                  <a:latin typeface="Consolas" panose="020B0609020204030204" pitchFamily="49" charset="0"/>
                </a:rPr>
                <a:t>    green) =</a:t>
              </a:r>
              <a:endParaRPr lang="ru-RU" dirty="0">
                <a:latin typeface="Consolas" panose="020B0609020204030204" pitchFamily="49" charset="0"/>
              </a:endParaRPr>
            </a:p>
          </p:txBody>
        </p:sp>
        <p:grpSp>
          <p:nvGrpSpPr>
            <p:cNvPr id="6" name="Группа 5"/>
            <p:cNvGrpSpPr/>
            <p:nvPr/>
          </p:nvGrpSpPr>
          <p:grpSpPr>
            <a:xfrm>
              <a:off x="2221118" y="4786875"/>
              <a:ext cx="2161764" cy="323782"/>
              <a:chOff x="8040216" y="1609113"/>
              <a:chExt cx="3097212" cy="431800"/>
            </a:xfrm>
          </p:grpSpPr>
          <p:sp>
            <p:nvSpPr>
              <p:cNvPr id="63521" name="Oval 8"/>
              <p:cNvSpPr>
                <a:spLocks noChangeArrowheads="1"/>
              </p:cNvSpPr>
              <p:nvPr/>
            </p:nvSpPr>
            <p:spPr bwMode="auto">
              <a:xfrm>
                <a:off x="9337203" y="1609113"/>
                <a:ext cx="504825" cy="431800"/>
              </a:xfrm>
              <a:prstGeom prst="ellipse">
                <a:avLst/>
              </a:prstGeom>
              <a:solidFill>
                <a:srgbClr val="92D05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63522" name="Oval 9"/>
              <p:cNvSpPr>
                <a:spLocks noChangeArrowheads="1"/>
              </p:cNvSpPr>
              <p:nvPr/>
            </p:nvSpPr>
            <p:spPr bwMode="auto">
              <a:xfrm>
                <a:off x="8040216" y="1609113"/>
                <a:ext cx="504825" cy="431800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dirty="0">
                    <a:latin typeface="Calibri" pitchFamily="34" charset="0"/>
                    <a:cs typeface="Calibri" pitchFamily="34" charset="0"/>
                  </a:rPr>
                  <a:t> </a:t>
                </a:r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63523" name="Oval 10"/>
              <p:cNvSpPr>
                <a:spLocks noChangeArrowheads="1"/>
              </p:cNvSpPr>
              <p:nvPr/>
            </p:nvSpPr>
            <p:spPr bwMode="auto">
              <a:xfrm>
                <a:off x="8687916" y="1609113"/>
                <a:ext cx="504825" cy="431800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63524" name="Oval 11"/>
              <p:cNvSpPr>
                <a:spLocks noChangeArrowheads="1"/>
              </p:cNvSpPr>
              <p:nvPr/>
            </p:nvSpPr>
            <p:spPr bwMode="auto">
              <a:xfrm>
                <a:off x="9984903" y="1609113"/>
                <a:ext cx="504825" cy="431800"/>
              </a:xfrm>
              <a:prstGeom prst="ellipse">
                <a:avLst/>
              </a:prstGeom>
              <a:solidFill>
                <a:srgbClr val="00B0F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63525" name="Oval 12"/>
              <p:cNvSpPr>
                <a:spLocks noChangeArrowheads="1"/>
              </p:cNvSpPr>
              <p:nvPr/>
            </p:nvSpPr>
            <p:spPr bwMode="auto">
              <a:xfrm>
                <a:off x="10632603" y="1609113"/>
                <a:ext cx="504825" cy="431800"/>
              </a:xfrm>
              <a:prstGeom prst="ellipse">
                <a:avLst/>
              </a:prstGeom>
              <a:solidFill>
                <a:srgbClr val="7030A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</p:grpSp>
        <p:grpSp>
          <p:nvGrpSpPr>
            <p:cNvPr id="7" name="Группа 6"/>
            <p:cNvGrpSpPr/>
            <p:nvPr/>
          </p:nvGrpSpPr>
          <p:grpSpPr>
            <a:xfrm>
              <a:off x="2547170" y="5319092"/>
              <a:ext cx="2072814" cy="308182"/>
              <a:chOff x="8040216" y="2651224"/>
              <a:chExt cx="3097212" cy="439738"/>
            </a:xfrm>
          </p:grpSpPr>
          <p:sp>
            <p:nvSpPr>
              <p:cNvPr id="63508" name="Oval 16"/>
              <p:cNvSpPr>
                <a:spLocks noChangeArrowheads="1"/>
              </p:cNvSpPr>
              <p:nvPr/>
            </p:nvSpPr>
            <p:spPr bwMode="auto">
              <a:xfrm>
                <a:off x="8040216" y="2651224"/>
                <a:ext cx="504825" cy="431800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dirty="0">
                    <a:latin typeface="Calibri" pitchFamily="34" charset="0"/>
                    <a:cs typeface="Calibri" pitchFamily="34" charset="0"/>
                  </a:rPr>
                  <a:t> </a:t>
                </a:r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63509" name="Oval 18"/>
              <p:cNvSpPr>
                <a:spLocks noChangeArrowheads="1"/>
              </p:cNvSpPr>
              <p:nvPr/>
            </p:nvSpPr>
            <p:spPr bwMode="auto">
              <a:xfrm>
                <a:off x="9984903" y="2651224"/>
                <a:ext cx="504825" cy="431800"/>
              </a:xfrm>
              <a:prstGeom prst="ellipse">
                <a:avLst/>
              </a:prstGeom>
              <a:solidFill>
                <a:srgbClr val="00B0F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63510" name="Oval 19"/>
              <p:cNvSpPr>
                <a:spLocks noChangeArrowheads="1"/>
              </p:cNvSpPr>
              <p:nvPr/>
            </p:nvSpPr>
            <p:spPr bwMode="auto">
              <a:xfrm>
                <a:off x="10632603" y="2651224"/>
                <a:ext cx="504825" cy="431800"/>
              </a:xfrm>
              <a:prstGeom prst="ellipse">
                <a:avLst/>
              </a:prstGeom>
              <a:solidFill>
                <a:srgbClr val="7030A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41" name="Oval 8"/>
              <p:cNvSpPr>
                <a:spLocks noChangeArrowheads="1"/>
              </p:cNvSpPr>
              <p:nvPr/>
            </p:nvSpPr>
            <p:spPr bwMode="auto">
              <a:xfrm>
                <a:off x="9335665" y="2659162"/>
                <a:ext cx="504825" cy="431800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42" name="Oval 10"/>
              <p:cNvSpPr>
                <a:spLocks noChangeArrowheads="1"/>
              </p:cNvSpPr>
              <p:nvPr/>
            </p:nvSpPr>
            <p:spPr bwMode="auto">
              <a:xfrm>
                <a:off x="8686378" y="2659162"/>
                <a:ext cx="504825" cy="431800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73227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Обход вершин графа в глубину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/>
              <a:t>Обработка вершин вдоль длинных путей по графу</a:t>
            </a:r>
          </a:p>
          <a:p>
            <a:pPr lvl="1"/>
            <a:r>
              <a:rPr lang="ru-RU" dirty="0" smtClean="0"/>
              <a:t>Двигаемся в необработанную смежную вершину, либо откатываемся назад по пройденному пути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Компиляция программ, комбинаторный поиск, компьютерная </a:t>
            </a:r>
            <a:r>
              <a:rPr lang="ru-RU" dirty="0" smtClean="0"/>
              <a:t>алгебра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Алгоритмы </a:t>
            </a:r>
            <a:r>
              <a:rPr lang="ru-RU" dirty="0" smtClean="0"/>
              <a:t>на </a:t>
            </a:r>
            <a:r>
              <a:rPr lang="ru-RU" dirty="0" smtClean="0"/>
              <a:t>основе </a:t>
            </a:r>
            <a:r>
              <a:rPr lang="ru-RU" dirty="0" smtClean="0"/>
              <a:t>обхода в </a:t>
            </a:r>
            <a:r>
              <a:rPr lang="ru-RU" dirty="0" smtClean="0"/>
              <a:t>глубину</a:t>
            </a:r>
          </a:p>
          <a:p>
            <a:pPr lvl="1"/>
            <a:r>
              <a:rPr lang="ru-RU" dirty="0" smtClean="0"/>
              <a:t>Топологическая сортировка</a:t>
            </a:r>
          </a:p>
          <a:p>
            <a:pPr lvl="1"/>
            <a:r>
              <a:rPr lang="ru-RU" dirty="0" smtClean="0"/>
              <a:t>Поиск 1-, 2-, 3-связных компонент</a:t>
            </a:r>
            <a:endParaRPr lang="en-US" dirty="0"/>
          </a:p>
          <a:p>
            <a:pPr lvl="1"/>
            <a:r>
              <a:rPr lang="ru-RU" dirty="0" smtClean="0"/>
              <a:t>Поиск </a:t>
            </a:r>
            <a:r>
              <a:rPr lang="ru-RU" dirty="0" smtClean="0"/>
              <a:t>мостов, поиск шарниров</a:t>
            </a:r>
            <a:endParaRPr lang="ru-RU" dirty="0" smtClean="0"/>
          </a:p>
          <a:p>
            <a:pPr lvl="1"/>
            <a:r>
              <a:rPr lang="ru-RU" dirty="0" smtClean="0"/>
              <a:t>Поиск сильно связанных компонент</a:t>
            </a:r>
            <a:endParaRPr lang="en-US" dirty="0"/>
          </a:p>
          <a:p>
            <a:pPr lvl="1"/>
            <a:r>
              <a:rPr lang="ru-RU" dirty="0" smtClean="0"/>
              <a:t>Проверка </a:t>
            </a:r>
            <a:r>
              <a:rPr lang="ru-RU" dirty="0" smtClean="0"/>
              <a:t>планарности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488272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 СНМ </a:t>
            </a:r>
            <a:r>
              <a:rPr lang="ru-RU" dirty="0" smtClean="0"/>
              <a:t>на основе деревьев 1/2</a:t>
            </a:r>
            <a:endParaRPr lang="ru-RU" dirty="0"/>
          </a:p>
        </p:txBody>
      </p:sp>
      <p:sp>
        <p:nvSpPr>
          <p:cNvPr id="32" name="Объект 31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ru-RU" sz="2400" dirty="0" smtClean="0">
                <a:solidFill>
                  <a:schemeClr val="bg1"/>
                </a:solidFill>
              </a:rPr>
              <a:t>Лес</a:t>
            </a:r>
            <a:endParaRPr lang="ru-RU" sz="2400" dirty="0">
              <a:solidFill>
                <a:schemeClr val="bg1"/>
              </a:solidFill>
            </a:endParaRPr>
          </a:p>
          <a:p>
            <a:pPr lvl="1"/>
            <a:r>
              <a:rPr lang="ru-RU" sz="2000" dirty="0" smtClean="0">
                <a:solidFill>
                  <a:schemeClr val="bg1"/>
                </a:solidFill>
              </a:rPr>
              <a:t>элементы каждого множества объединяем в дерево</a:t>
            </a:r>
            <a:endParaRPr lang="en-US" sz="2000" dirty="0" smtClean="0">
              <a:solidFill>
                <a:schemeClr val="bg1"/>
              </a:solidFill>
            </a:endParaRPr>
          </a:p>
          <a:p>
            <a:pPr lvl="1"/>
            <a:r>
              <a:rPr lang="en-US" sz="2000" dirty="0" err="1" smtClean="0">
                <a:solidFill>
                  <a:schemeClr val="bg1"/>
                </a:solidFill>
              </a:rPr>
              <a:t>FindSet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ru-RU" sz="2000" dirty="0" smtClean="0">
                <a:solidFill>
                  <a:schemeClr val="bg1"/>
                </a:solidFill>
              </a:rPr>
              <a:t>=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ru-RU" sz="2000" dirty="0" smtClean="0">
                <a:solidFill>
                  <a:schemeClr val="bg1"/>
                </a:solidFill>
              </a:rPr>
              <a:t>корень дерева, содержащего элемент,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MergeSets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ru-RU" sz="2000" dirty="0" smtClean="0">
                <a:solidFill>
                  <a:schemeClr val="bg1"/>
                </a:solidFill>
              </a:rPr>
              <a:t>= объединение деревьев</a:t>
            </a:r>
            <a:endParaRPr lang="ru-RU" sz="2000" dirty="0">
              <a:solidFill>
                <a:schemeClr val="bg1"/>
              </a:solidFill>
            </a:endParaRPr>
          </a:p>
          <a:p>
            <a:r>
              <a:rPr lang="ru-RU" sz="2400" dirty="0" smtClean="0">
                <a:solidFill>
                  <a:schemeClr val="bg1"/>
                </a:solidFill>
              </a:rPr>
              <a:t>все </a:t>
            </a:r>
            <a:r>
              <a:rPr lang="ru-RU" sz="2400" dirty="0" err="1" smtClean="0">
                <a:solidFill>
                  <a:schemeClr val="bg1"/>
                </a:solidFill>
              </a:rPr>
              <a:t>FindSet</a:t>
            </a:r>
            <a:r>
              <a:rPr lang="ru-RU" sz="2400" dirty="0" smtClean="0">
                <a:solidFill>
                  <a:schemeClr val="bg1"/>
                </a:solidFill>
              </a:rPr>
              <a:t> – O(</a:t>
            </a:r>
            <a:r>
              <a:rPr lang="en-US" sz="2400" dirty="0" smtClean="0">
                <a:solidFill>
                  <a:schemeClr val="bg1"/>
                </a:solidFill>
              </a:rPr>
              <a:t>#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ru-RU" sz="2400" dirty="0" smtClean="0">
                <a:solidFill>
                  <a:schemeClr val="bg1"/>
                </a:solidFill>
              </a:rPr>
              <a:t>элементов </a:t>
            </a:r>
            <a:r>
              <a:rPr lang="en-US" sz="2400" dirty="0" smtClean="0">
                <a:solidFill>
                  <a:schemeClr val="bg1"/>
                </a:solidFill>
              </a:rPr>
              <a:t>^ 2</a:t>
            </a:r>
            <a:r>
              <a:rPr lang="ru-RU" sz="2400" dirty="0" smtClean="0">
                <a:solidFill>
                  <a:schemeClr val="bg1"/>
                </a:solidFill>
              </a:rPr>
              <a:t>)</a:t>
            </a:r>
          </a:p>
          <a:p>
            <a:r>
              <a:rPr lang="ru-RU" sz="2400" dirty="0" smtClean="0">
                <a:solidFill>
                  <a:schemeClr val="bg1"/>
                </a:solidFill>
              </a:rPr>
              <a:t>все </a:t>
            </a:r>
            <a:r>
              <a:rPr lang="en-US" sz="2400" dirty="0" err="1" smtClean="0">
                <a:solidFill>
                  <a:schemeClr val="bg1"/>
                </a:solidFill>
              </a:rPr>
              <a:t>MergeSets</a:t>
            </a:r>
            <a:r>
              <a:rPr lang="en-US" sz="2400" dirty="0" smtClean="0">
                <a:solidFill>
                  <a:schemeClr val="bg1"/>
                </a:solidFill>
              </a:rPr>
              <a:t> –</a:t>
            </a:r>
            <a:r>
              <a:rPr lang="ru-RU" sz="2400" dirty="0" smtClean="0">
                <a:solidFill>
                  <a:schemeClr val="bg1"/>
                </a:solidFill>
              </a:rPr>
              <a:t> O(</a:t>
            </a:r>
            <a:r>
              <a:rPr lang="en-US" sz="2400" dirty="0">
                <a:solidFill>
                  <a:schemeClr val="bg1"/>
                </a:solidFill>
              </a:rPr>
              <a:t>#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ru-RU" sz="2400" dirty="0" smtClean="0">
                <a:solidFill>
                  <a:schemeClr val="bg1"/>
                </a:solidFill>
              </a:rPr>
              <a:t>элементов) </a:t>
            </a:r>
          </a:p>
          <a:p>
            <a:endParaRPr lang="ru-RU" sz="2400" dirty="0">
              <a:solidFill>
                <a:schemeClr val="bg1"/>
              </a:solidFill>
            </a:endParaRPr>
          </a:p>
          <a:p>
            <a:endParaRPr lang="ru-RU" sz="2400" dirty="0" smtClean="0"/>
          </a:p>
          <a:p>
            <a:endParaRPr lang="ru-RU" sz="2400" dirty="0"/>
          </a:p>
          <a:p>
            <a:endParaRPr lang="ru-RU" sz="2400" dirty="0"/>
          </a:p>
          <a:p>
            <a:endParaRPr lang="ru-RU" sz="2400" dirty="0"/>
          </a:p>
        </p:txBody>
      </p:sp>
      <p:sp>
        <p:nvSpPr>
          <p:cNvPr id="33" name="Объект 3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sz="2400" dirty="0" smtClean="0">
                <a:solidFill>
                  <a:schemeClr val="bg1"/>
                </a:solidFill>
              </a:rPr>
              <a:t>Лес с объединением </a:t>
            </a:r>
            <a:r>
              <a:rPr lang="ru-RU" sz="2400" dirty="0">
                <a:solidFill>
                  <a:schemeClr val="bg1"/>
                </a:solidFill>
              </a:rPr>
              <a:t>по рангу </a:t>
            </a:r>
          </a:p>
          <a:p>
            <a:pPr lvl="1"/>
            <a:r>
              <a:rPr lang="ru-RU" sz="2000" dirty="0" smtClean="0">
                <a:solidFill>
                  <a:schemeClr val="bg1"/>
                </a:solidFill>
              </a:rPr>
              <a:t>Ранг множества = высота </a:t>
            </a:r>
            <a:r>
              <a:rPr lang="ru-RU" sz="2000" dirty="0">
                <a:solidFill>
                  <a:schemeClr val="bg1"/>
                </a:solidFill>
              </a:rPr>
              <a:t>его </a:t>
            </a:r>
            <a:r>
              <a:rPr lang="ru-RU" sz="2000" dirty="0" smtClean="0">
                <a:solidFill>
                  <a:schemeClr val="bg1"/>
                </a:solidFill>
              </a:rPr>
              <a:t>дерева</a:t>
            </a:r>
            <a:endParaRPr lang="ru-RU" sz="2000" dirty="0">
              <a:solidFill>
                <a:schemeClr val="bg1"/>
              </a:solidFill>
            </a:endParaRPr>
          </a:p>
          <a:p>
            <a:r>
              <a:rPr lang="en-US" sz="2400" dirty="0" smtClean="0">
                <a:solidFill>
                  <a:schemeClr val="bg1"/>
                </a:solidFill>
              </a:rPr>
              <a:t>N = # </a:t>
            </a:r>
            <a:r>
              <a:rPr lang="ru-RU" sz="2400" dirty="0" smtClean="0">
                <a:solidFill>
                  <a:schemeClr val="bg1"/>
                </a:solidFill>
              </a:rPr>
              <a:t>элементов</a:t>
            </a:r>
          </a:p>
          <a:p>
            <a:r>
              <a:rPr lang="ru-RU" sz="2400" dirty="0" smtClean="0">
                <a:solidFill>
                  <a:schemeClr val="bg1"/>
                </a:solidFill>
              </a:rPr>
              <a:t>все </a:t>
            </a:r>
            <a:r>
              <a:rPr lang="ru-RU" sz="2400" dirty="0" err="1" smtClean="0">
                <a:solidFill>
                  <a:schemeClr val="bg1"/>
                </a:solidFill>
              </a:rPr>
              <a:t>FindSet</a:t>
            </a:r>
            <a:r>
              <a:rPr lang="ru-RU" sz="2400" dirty="0" smtClean="0">
                <a:solidFill>
                  <a:schemeClr val="bg1"/>
                </a:solidFill>
              </a:rPr>
              <a:t> – O(</a:t>
            </a:r>
            <a:r>
              <a:rPr lang="en-US" sz="2400" dirty="0" smtClean="0">
                <a:solidFill>
                  <a:schemeClr val="bg1"/>
                </a:solidFill>
              </a:rPr>
              <a:t>N * </a:t>
            </a:r>
            <a:r>
              <a:rPr lang="ru-RU" sz="2400" dirty="0" err="1" smtClean="0">
                <a:solidFill>
                  <a:schemeClr val="bg1"/>
                </a:solidFill>
              </a:rPr>
              <a:t>log</a:t>
            </a:r>
            <a:r>
              <a:rPr lang="ru-RU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N</a:t>
            </a:r>
            <a:r>
              <a:rPr lang="ru-RU" sz="2400" dirty="0" smtClean="0">
                <a:solidFill>
                  <a:schemeClr val="bg1"/>
                </a:solidFill>
              </a:rPr>
              <a:t>)</a:t>
            </a:r>
          </a:p>
          <a:p>
            <a:r>
              <a:rPr lang="ru-RU" sz="2400" dirty="0" smtClean="0">
                <a:solidFill>
                  <a:schemeClr val="bg1"/>
                </a:solidFill>
              </a:rPr>
              <a:t>все </a:t>
            </a:r>
            <a:r>
              <a:rPr lang="en-US" sz="2400" dirty="0" err="1" smtClean="0">
                <a:solidFill>
                  <a:schemeClr val="bg1"/>
                </a:solidFill>
              </a:rPr>
              <a:t>MergeSets</a:t>
            </a:r>
            <a:r>
              <a:rPr lang="ru-RU" sz="2400" dirty="0" smtClean="0">
                <a:solidFill>
                  <a:schemeClr val="bg1"/>
                </a:solidFill>
              </a:rPr>
              <a:t> – O(</a:t>
            </a:r>
            <a:r>
              <a:rPr lang="en-US" sz="2400" dirty="0" smtClean="0">
                <a:solidFill>
                  <a:schemeClr val="bg1"/>
                </a:solidFill>
              </a:rPr>
              <a:t>N</a:t>
            </a:r>
            <a:r>
              <a:rPr lang="ru-RU" sz="2400" dirty="0" smtClean="0">
                <a:solidFill>
                  <a:schemeClr val="bg1"/>
                </a:solidFill>
              </a:rPr>
              <a:t>) </a:t>
            </a:r>
            <a:endParaRPr lang="ru-RU" sz="2400" dirty="0">
              <a:solidFill>
                <a:schemeClr val="bg1"/>
              </a:solidFill>
            </a:endParaRPr>
          </a:p>
          <a:p>
            <a:pPr lvl="1"/>
            <a:r>
              <a:rPr lang="ru-RU" sz="2000" dirty="0" smtClean="0">
                <a:solidFill>
                  <a:schemeClr val="bg1"/>
                </a:solidFill>
              </a:rPr>
              <a:t>Корнем становится корень дерева с большей высотой</a:t>
            </a:r>
          </a:p>
          <a:p>
            <a:pPr lvl="1"/>
            <a:r>
              <a:rPr lang="ru-RU" sz="2000" dirty="0" smtClean="0">
                <a:solidFill>
                  <a:schemeClr val="bg1"/>
                </a:solidFill>
              </a:rPr>
              <a:t>Ранг множества может увеличиться не более </a:t>
            </a:r>
            <a:r>
              <a:rPr lang="en-US" sz="2000" dirty="0" smtClean="0">
                <a:solidFill>
                  <a:schemeClr val="bg1"/>
                </a:solidFill>
              </a:rPr>
              <a:t>log(N)</a:t>
            </a:r>
            <a:r>
              <a:rPr lang="ru-RU" sz="2000" dirty="0" smtClean="0">
                <a:solidFill>
                  <a:schemeClr val="bg1"/>
                </a:solidFill>
              </a:rPr>
              <a:t> раз</a:t>
            </a:r>
            <a:endParaRPr lang="en-US" sz="2000" dirty="0" smtClean="0">
              <a:solidFill>
                <a:schemeClr val="bg1"/>
              </a:solidFill>
            </a:endParaRPr>
          </a:p>
          <a:p>
            <a:pPr lvl="1"/>
            <a:r>
              <a:rPr lang="ru-RU" sz="2000" dirty="0" smtClean="0">
                <a:solidFill>
                  <a:schemeClr val="bg1"/>
                </a:solidFill>
              </a:rPr>
              <a:t>Каждая операция </a:t>
            </a:r>
            <a:r>
              <a:rPr lang="ru-RU" sz="2000" dirty="0" err="1" smtClean="0">
                <a:solidFill>
                  <a:schemeClr val="bg1"/>
                </a:solidFill>
              </a:rPr>
              <a:t>FindSet</a:t>
            </a:r>
            <a:r>
              <a:rPr lang="ru-RU" sz="2000" dirty="0" smtClean="0">
                <a:solidFill>
                  <a:schemeClr val="bg1"/>
                </a:solidFill>
              </a:rPr>
              <a:t> – </a:t>
            </a:r>
            <a:r>
              <a:rPr lang="en-US" sz="2000" dirty="0" smtClean="0">
                <a:solidFill>
                  <a:schemeClr val="bg1"/>
                </a:solidFill>
              </a:rPr>
              <a:t>O(log N)</a:t>
            </a:r>
            <a:endParaRPr lang="ru-RU" sz="2000" dirty="0" smtClean="0">
              <a:solidFill>
                <a:schemeClr val="bg1"/>
              </a:solidFill>
            </a:endParaRPr>
          </a:p>
          <a:p>
            <a:pPr lvl="1"/>
            <a:endParaRPr lang="ru-RU" sz="2000" dirty="0">
              <a:solidFill>
                <a:schemeClr val="bg1"/>
              </a:solidFill>
            </a:endParaRPr>
          </a:p>
          <a:p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3224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 СНМ </a:t>
            </a:r>
            <a:r>
              <a:rPr lang="ru-RU" dirty="0" smtClean="0"/>
              <a:t>на основе деревьев 1/2</a:t>
            </a:r>
            <a:endParaRPr lang="ru-RU" dirty="0"/>
          </a:p>
        </p:txBody>
      </p:sp>
      <p:sp>
        <p:nvSpPr>
          <p:cNvPr id="32" name="Объект 31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ru-RU" sz="2400" dirty="0" smtClean="0"/>
              <a:t>Лес</a:t>
            </a:r>
            <a:endParaRPr lang="ru-RU" sz="2400" dirty="0"/>
          </a:p>
          <a:p>
            <a:pPr lvl="1"/>
            <a:r>
              <a:rPr lang="ru-RU" sz="2000" dirty="0" smtClean="0">
                <a:solidFill>
                  <a:schemeClr val="bg1"/>
                </a:solidFill>
              </a:rPr>
              <a:t>элементы каждого множества объединяем в дерево</a:t>
            </a:r>
            <a:endParaRPr lang="en-US" sz="2000" dirty="0" smtClean="0">
              <a:solidFill>
                <a:schemeClr val="bg1"/>
              </a:solidFill>
            </a:endParaRPr>
          </a:p>
          <a:p>
            <a:pPr lvl="1"/>
            <a:r>
              <a:rPr lang="en-US" sz="2000" dirty="0" err="1" smtClean="0">
                <a:solidFill>
                  <a:schemeClr val="bg1"/>
                </a:solidFill>
              </a:rPr>
              <a:t>FindSet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ru-RU" sz="2000" dirty="0" smtClean="0">
                <a:solidFill>
                  <a:schemeClr val="bg1"/>
                </a:solidFill>
              </a:rPr>
              <a:t>=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ru-RU" sz="2000" dirty="0" smtClean="0">
                <a:solidFill>
                  <a:schemeClr val="bg1"/>
                </a:solidFill>
              </a:rPr>
              <a:t>корень дерева, содержащего элемент,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MergeSets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ru-RU" sz="2000" dirty="0" smtClean="0">
                <a:solidFill>
                  <a:schemeClr val="bg1"/>
                </a:solidFill>
              </a:rPr>
              <a:t>= объединение деревьев</a:t>
            </a:r>
            <a:endParaRPr lang="ru-RU" sz="2000" dirty="0">
              <a:solidFill>
                <a:schemeClr val="bg1"/>
              </a:solidFill>
            </a:endParaRPr>
          </a:p>
          <a:p>
            <a:r>
              <a:rPr lang="ru-RU" sz="2400" dirty="0" smtClean="0">
                <a:solidFill>
                  <a:schemeClr val="bg1"/>
                </a:solidFill>
              </a:rPr>
              <a:t>все </a:t>
            </a:r>
            <a:r>
              <a:rPr lang="ru-RU" sz="2400" dirty="0" err="1" smtClean="0">
                <a:solidFill>
                  <a:schemeClr val="bg1"/>
                </a:solidFill>
              </a:rPr>
              <a:t>FindSet</a:t>
            </a:r>
            <a:r>
              <a:rPr lang="ru-RU" sz="2400" dirty="0" smtClean="0">
                <a:solidFill>
                  <a:schemeClr val="bg1"/>
                </a:solidFill>
              </a:rPr>
              <a:t> – O(</a:t>
            </a:r>
            <a:r>
              <a:rPr lang="en-US" sz="2400" dirty="0" smtClean="0">
                <a:solidFill>
                  <a:schemeClr val="bg1"/>
                </a:solidFill>
              </a:rPr>
              <a:t>#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ru-RU" sz="2400" dirty="0" smtClean="0">
                <a:solidFill>
                  <a:schemeClr val="bg1"/>
                </a:solidFill>
              </a:rPr>
              <a:t>элементов </a:t>
            </a:r>
            <a:r>
              <a:rPr lang="en-US" sz="2400" dirty="0" smtClean="0">
                <a:solidFill>
                  <a:schemeClr val="bg1"/>
                </a:solidFill>
              </a:rPr>
              <a:t>^ 2</a:t>
            </a:r>
            <a:r>
              <a:rPr lang="ru-RU" sz="2400" dirty="0" smtClean="0">
                <a:solidFill>
                  <a:schemeClr val="bg1"/>
                </a:solidFill>
              </a:rPr>
              <a:t>)</a:t>
            </a:r>
          </a:p>
          <a:p>
            <a:r>
              <a:rPr lang="ru-RU" sz="2400" dirty="0" smtClean="0">
                <a:solidFill>
                  <a:schemeClr val="bg1"/>
                </a:solidFill>
              </a:rPr>
              <a:t>все </a:t>
            </a:r>
            <a:r>
              <a:rPr lang="en-US" sz="2400" dirty="0" err="1" smtClean="0">
                <a:solidFill>
                  <a:schemeClr val="bg1"/>
                </a:solidFill>
              </a:rPr>
              <a:t>MergeSets</a:t>
            </a:r>
            <a:r>
              <a:rPr lang="en-US" sz="2400" dirty="0" smtClean="0">
                <a:solidFill>
                  <a:schemeClr val="bg1"/>
                </a:solidFill>
              </a:rPr>
              <a:t> –</a:t>
            </a:r>
            <a:r>
              <a:rPr lang="ru-RU" sz="2400" dirty="0" smtClean="0">
                <a:solidFill>
                  <a:schemeClr val="bg1"/>
                </a:solidFill>
              </a:rPr>
              <a:t> O(</a:t>
            </a:r>
            <a:r>
              <a:rPr lang="en-US" sz="2400" dirty="0">
                <a:solidFill>
                  <a:schemeClr val="bg1"/>
                </a:solidFill>
              </a:rPr>
              <a:t>#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ru-RU" sz="2400" dirty="0" smtClean="0">
                <a:solidFill>
                  <a:schemeClr val="bg1"/>
                </a:solidFill>
              </a:rPr>
              <a:t>элементов) </a:t>
            </a:r>
          </a:p>
          <a:p>
            <a:endParaRPr lang="ru-RU" sz="2400" dirty="0">
              <a:solidFill>
                <a:schemeClr val="bg1"/>
              </a:solidFill>
            </a:endParaRPr>
          </a:p>
          <a:p>
            <a:endParaRPr lang="ru-RU" sz="2400" dirty="0" smtClean="0">
              <a:solidFill>
                <a:schemeClr val="bg1"/>
              </a:solidFill>
            </a:endParaRPr>
          </a:p>
          <a:p>
            <a:endParaRPr lang="ru-RU" sz="2400" dirty="0">
              <a:solidFill>
                <a:schemeClr val="bg1"/>
              </a:solidFill>
            </a:endParaRPr>
          </a:p>
          <a:p>
            <a:endParaRPr lang="ru-RU" sz="2400" dirty="0">
              <a:solidFill>
                <a:schemeClr val="bg1"/>
              </a:solidFill>
            </a:endParaRPr>
          </a:p>
          <a:p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33" name="Объект 3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sz="2400" dirty="0" smtClean="0">
                <a:solidFill>
                  <a:schemeClr val="bg1"/>
                </a:solidFill>
              </a:rPr>
              <a:t>Лес с объединением </a:t>
            </a:r>
            <a:r>
              <a:rPr lang="ru-RU" sz="2400" dirty="0">
                <a:solidFill>
                  <a:schemeClr val="bg1"/>
                </a:solidFill>
              </a:rPr>
              <a:t>по рангу </a:t>
            </a:r>
          </a:p>
          <a:p>
            <a:pPr lvl="1"/>
            <a:r>
              <a:rPr lang="ru-RU" sz="2000" dirty="0" smtClean="0">
                <a:solidFill>
                  <a:schemeClr val="bg1"/>
                </a:solidFill>
              </a:rPr>
              <a:t>Ранг множества = высота </a:t>
            </a:r>
            <a:r>
              <a:rPr lang="ru-RU" sz="2000" dirty="0">
                <a:solidFill>
                  <a:schemeClr val="bg1"/>
                </a:solidFill>
              </a:rPr>
              <a:t>его </a:t>
            </a:r>
            <a:r>
              <a:rPr lang="ru-RU" sz="2000" dirty="0" smtClean="0">
                <a:solidFill>
                  <a:schemeClr val="bg1"/>
                </a:solidFill>
              </a:rPr>
              <a:t>дерева</a:t>
            </a:r>
            <a:endParaRPr lang="ru-RU" sz="2000" dirty="0">
              <a:solidFill>
                <a:schemeClr val="bg1"/>
              </a:solidFill>
            </a:endParaRPr>
          </a:p>
          <a:p>
            <a:r>
              <a:rPr lang="en-US" sz="2400" dirty="0" smtClean="0">
                <a:solidFill>
                  <a:schemeClr val="bg1"/>
                </a:solidFill>
              </a:rPr>
              <a:t>N = # </a:t>
            </a:r>
            <a:r>
              <a:rPr lang="ru-RU" sz="2400" dirty="0" smtClean="0">
                <a:solidFill>
                  <a:schemeClr val="bg1"/>
                </a:solidFill>
              </a:rPr>
              <a:t>элементов</a:t>
            </a:r>
          </a:p>
          <a:p>
            <a:r>
              <a:rPr lang="ru-RU" sz="2400" dirty="0" smtClean="0">
                <a:solidFill>
                  <a:schemeClr val="bg1"/>
                </a:solidFill>
              </a:rPr>
              <a:t>все </a:t>
            </a:r>
            <a:r>
              <a:rPr lang="ru-RU" sz="2400" dirty="0" err="1" smtClean="0">
                <a:solidFill>
                  <a:schemeClr val="bg1"/>
                </a:solidFill>
              </a:rPr>
              <a:t>FindSet</a:t>
            </a:r>
            <a:r>
              <a:rPr lang="ru-RU" sz="2400" dirty="0" smtClean="0">
                <a:solidFill>
                  <a:schemeClr val="bg1"/>
                </a:solidFill>
              </a:rPr>
              <a:t> – O(</a:t>
            </a:r>
            <a:r>
              <a:rPr lang="en-US" sz="2400" dirty="0" smtClean="0">
                <a:solidFill>
                  <a:schemeClr val="bg1"/>
                </a:solidFill>
              </a:rPr>
              <a:t>N * </a:t>
            </a:r>
            <a:r>
              <a:rPr lang="ru-RU" sz="2400" dirty="0" err="1" smtClean="0">
                <a:solidFill>
                  <a:schemeClr val="bg1"/>
                </a:solidFill>
              </a:rPr>
              <a:t>log</a:t>
            </a:r>
            <a:r>
              <a:rPr lang="ru-RU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N</a:t>
            </a:r>
            <a:r>
              <a:rPr lang="ru-RU" sz="2400" dirty="0" smtClean="0">
                <a:solidFill>
                  <a:schemeClr val="bg1"/>
                </a:solidFill>
              </a:rPr>
              <a:t>)</a:t>
            </a:r>
          </a:p>
          <a:p>
            <a:r>
              <a:rPr lang="ru-RU" sz="2400" dirty="0" smtClean="0">
                <a:solidFill>
                  <a:schemeClr val="bg1"/>
                </a:solidFill>
              </a:rPr>
              <a:t>все </a:t>
            </a:r>
            <a:r>
              <a:rPr lang="en-US" sz="2400" dirty="0" err="1" smtClean="0">
                <a:solidFill>
                  <a:schemeClr val="bg1"/>
                </a:solidFill>
              </a:rPr>
              <a:t>MergeSets</a:t>
            </a:r>
            <a:r>
              <a:rPr lang="ru-RU" sz="2400" dirty="0" smtClean="0">
                <a:solidFill>
                  <a:schemeClr val="bg1"/>
                </a:solidFill>
              </a:rPr>
              <a:t> – O(</a:t>
            </a:r>
            <a:r>
              <a:rPr lang="en-US" sz="2400" dirty="0" smtClean="0">
                <a:solidFill>
                  <a:schemeClr val="bg1"/>
                </a:solidFill>
              </a:rPr>
              <a:t>N</a:t>
            </a:r>
            <a:r>
              <a:rPr lang="ru-RU" sz="2400" dirty="0" smtClean="0">
                <a:solidFill>
                  <a:schemeClr val="bg1"/>
                </a:solidFill>
              </a:rPr>
              <a:t>) </a:t>
            </a:r>
            <a:endParaRPr lang="ru-RU" sz="2400" dirty="0">
              <a:solidFill>
                <a:schemeClr val="bg1"/>
              </a:solidFill>
            </a:endParaRPr>
          </a:p>
          <a:p>
            <a:pPr lvl="1"/>
            <a:r>
              <a:rPr lang="ru-RU" sz="2000" dirty="0" smtClean="0">
                <a:solidFill>
                  <a:schemeClr val="bg1"/>
                </a:solidFill>
              </a:rPr>
              <a:t>Корнем становится корень дерева с большей высотой</a:t>
            </a:r>
          </a:p>
          <a:p>
            <a:pPr lvl="1"/>
            <a:r>
              <a:rPr lang="ru-RU" sz="2000" dirty="0" smtClean="0">
                <a:solidFill>
                  <a:schemeClr val="bg1"/>
                </a:solidFill>
              </a:rPr>
              <a:t>Ранг множества может увеличиться не более </a:t>
            </a:r>
            <a:r>
              <a:rPr lang="en-US" sz="2000" dirty="0" smtClean="0">
                <a:solidFill>
                  <a:schemeClr val="bg1"/>
                </a:solidFill>
              </a:rPr>
              <a:t>log(N)</a:t>
            </a:r>
            <a:r>
              <a:rPr lang="ru-RU" sz="2000" dirty="0" smtClean="0">
                <a:solidFill>
                  <a:schemeClr val="bg1"/>
                </a:solidFill>
              </a:rPr>
              <a:t> раз</a:t>
            </a:r>
            <a:endParaRPr lang="en-US" sz="2000" dirty="0" smtClean="0">
              <a:solidFill>
                <a:schemeClr val="bg1"/>
              </a:solidFill>
            </a:endParaRPr>
          </a:p>
          <a:p>
            <a:pPr lvl="1"/>
            <a:r>
              <a:rPr lang="ru-RU" sz="2000" dirty="0" smtClean="0">
                <a:solidFill>
                  <a:schemeClr val="bg1"/>
                </a:solidFill>
              </a:rPr>
              <a:t>Каждая операция </a:t>
            </a:r>
            <a:r>
              <a:rPr lang="ru-RU" sz="2000" dirty="0" err="1" smtClean="0">
                <a:solidFill>
                  <a:schemeClr val="bg1"/>
                </a:solidFill>
              </a:rPr>
              <a:t>FindSet</a:t>
            </a:r>
            <a:r>
              <a:rPr lang="ru-RU" sz="2000" dirty="0" smtClean="0">
                <a:solidFill>
                  <a:schemeClr val="bg1"/>
                </a:solidFill>
              </a:rPr>
              <a:t> – </a:t>
            </a:r>
            <a:r>
              <a:rPr lang="en-US" sz="2000" dirty="0" smtClean="0">
                <a:solidFill>
                  <a:schemeClr val="bg1"/>
                </a:solidFill>
              </a:rPr>
              <a:t>O(log N)</a:t>
            </a:r>
            <a:endParaRPr lang="ru-RU" sz="2000" dirty="0" smtClean="0">
              <a:solidFill>
                <a:schemeClr val="bg1"/>
              </a:solidFill>
            </a:endParaRPr>
          </a:p>
          <a:p>
            <a:pPr lvl="1"/>
            <a:endParaRPr lang="ru-RU" sz="2000" dirty="0">
              <a:solidFill>
                <a:schemeClr val="bg1"/>
              </a:solidFill>
            </a:endParaRPr>
          </a:p>
          <a:p>
            <a:endParaRPr lang="ru-RU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 СНМ </a:t>
            </a:r>
            <a:r>
              <a:rPr lang="ru-RU" dirty="0" smtClean="0"/>
              <a:t>на основе деревьев 1/2</a:t>
            </a:r>
            <a:endParaRPr lang="ru-RU" dirty="0"/>
          </a:p>
        </p:txBody>
      </p:sp>
      <p:sp>
        <p:nvSpPr>
          <p:cNvPr id="32" name="Объект 31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ru-RU" sz="2400" dirty="0" smtClean="0"/>
              <a:t>Лес</a:t>
            </a:r>
            <a:endParaRPr lang="ru-RU" sz="2400" dirty="0"/>
          </a:p>
          <a:p>
            <a:pPr lvl="1"/>
            <a:r>
              <a:rPr lang="ru-RU" sz="2000" dirty="0" smtClean="0"/>
              <a:t>элементы каждого множества объединяем в дерево</a:t>
            </a:r>
            <a:endParaRPr lang="en-US" sz="2000" dirty="0" smtClean="0"/>
          </a:p>
          <a:p>
            <a:pPr lvl="1"/>
            <a:r>
              <a:rPr lang="en-US" sz="2000" dirty="0" err="1" smtClean="0">
                <a:solidFill>
                  <a:schemeClr val="bg1"/>
                </a:solidFill>
              </a:rPr>
              <a:t>FindSet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ru-RU" sz="2000" dirty="0" smtClean="0">
                <a:solidFill>
                  <a:schemeClr val="bg1"/>
                </a:solidFill>
              </a:rPr>
              <a:t>=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ru-RU" sz="2000" dirty="0" smtClean="0">
                <a:solidFill>
                  <a:schemeClr val="bg1"/>
                </a:solidFill>
              </a:rPr>
              <a:t>корень дерева, содержащего элемент,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MergeSets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ru-RU" sz="2000" dirty="0" smtClean="0">
                <a:solidFill>
                  <a:schemeClr val="bg1"/>
                </a:solidFill>
              </a:rPr>
              <a:t>= объединение деревьев</a:t>
            </a:r>
            <a:endParaRPr lang="ru-RU" sz="2000" dirty="0">
              <a:solidFill>
                <a:schemeClr val="bg1"/>
              </a:solidFill>
            </a:endParaRPr>
          </a:p>
          <a:p>
            <a:r>
              <a:rPr lang="ru-RU" sz="2400" dirty="0" smtClean="0">
                <a:solidFill>
                  <a:schemeClr val="bg1"/>
                </a:solidFill>
              </a:rPr>
              <a:t>все </a:t>
            </a:r>
            <a:r>
              <a:rPr lang="ru-RU" sz="2400" dirty="0" err="1" smtClean="0">
                <a:solidFill>
                  <a:schemeClr val="bg1"/>
                </a:solidFill>
              </a:rPr>
              <a:t>FindSet</a:t>
            </a:r>
            <a:r>
              <a:rPr lang="ru-RU" sz="2400" dirty="0" smtClean="0">
                <a:solidFill>
                  <a:schemeClr val="bg1"/>
                </a:solidFill>
              </a:rPr>
              <a:t> – O(</a:t>
            </a:r>
            <a:r>
              <a:rPr lang="en-US" sz="2400" dirty="0" smtClean="0">
                <a:solidFill>
                  <a:schemeClr val="bg1"/>
                </a:solidFill>
              </a:rPr>
              <a:t>#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ru-RU" sz="2400" dirty="0" smtClean="0">
                <a:solidFill>
                  <a:schemeClr val="bg1"/>
                </a:solidFill>
              </a:rPr>
              <a:t>элементов </a:t>
            </a:r>
            <a:r>
              <a:rPr lang="en-US" sz="2400" dirty="0" smtClean="0">
                <a:solidFill>
                  <a:schemeClr val="bg1"/>
                </a:solidFill>
              </a:rPr>
              <a:t>^ 2</a:t>
            </a:r>
            <a:r>
              <a:rPr lang="ru-RU" sz="2400" dirty="0" smtClean="0">
                <a:solidFill>
                  <a:schemeClr val="bg1"/>
                </a:solidFill>
              </a:rPr>
              <a:t>)</a:t>
            </a:r>
          </a:p>
          <a:p>
            <a:r>
              <a:rPr lang="ru-RU" sz="2400" dirty="0" smtClean="0">
                <a:solidFill>
                  <a:schemeClr val="bg1"/>
                </a:solidFill>
              </a:rPr>
              <a:t>все </a:t>
            </a:r>
            <a:r>
              <a:rPr lang="en-US" sz="2400" dirty="0" err="1" smtClean="0">
                <a:solidFill>
                  <a:schemeClr val="bg1"/>
                </a:solidFill>
              </a:rPr>
              <a:t>MergeSets</a:t>
            </a:r>
            <a:r>
              <a:rPr lang="en-US" sz="2400" dirty="0" smtClean="0">
                <a:solidFill>
                  <a:schemeClr val="bg1"/>
                </a:solidFill>
              </a:rPr>
              <a:t> –</a:t>
            </a:r>
            <a:r>
              <a:rPr lang="ru-RU" sz="2400" dirty="0" smtClean="0">
                <a:solidFill>
                  <a:schemeClr val="bg1"/>
                </a:solidFill>
              </a:rPr>
              <a:t> O(</a:t>
            </a:r>
            <a:r>
              <a:rPr lang="en-US" sz="2400" dirty="0">
                <a:solidFill>
                  <a:schemeClr val="bg1"/>
                </a:solidFill>
              </a:rPr>
              <a:t>#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ru-RU" sz="2400" dirty="0" smtClean="0">
                <a:solidFill>
                  <a:schemeClr val="bg1"/>
                </a:solidFill>
              </a:rPr>
              <a:t>элементов) </a:t>
            </a:r>
          </a:p>
          <a:p>
            <a:endParaRPr lang="ru-RU" sz="2400" dirty="0">
              <a:solidFill>
                <a:schemeClr val="bg1"/>
              </a:solidFill>
            </a:endParaRPr>
          </a:p>
          <a:p>
            <a:endParaRPr lang="ru-RU" sz="2400" dirty="0" smtClean="0">
              <a:solidFill>
                <a:schemeClr val="bg1"/>
              </a:solidFill>
            </a:endParaRPr>
          </a:p>
          <a:p>
            <a:endParaRPr lang="ru-RU" sz="2400" dirty="0">
              <a:solidFill>
                <a:schemeClr val="bg1"/>
              </a:solidFill>
            </a:endParaRPr>
          </a:p>
          <a:p>
            <a:endParaRPr lang="ru-RU" sz="2400" dirty="0"/>
          </a:p>
          <a:p>
            <a:endParaRPr lang="ru-RU" sz="2400" dirty="0"/>
          </a:p>
        </p:txBody>
      </p:sp>
      <p:sp>
        <p:nvSpPr>
          <p:cNvPr id="33" name="Объект 3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sz="2400" dirty="0" smtClean="0">
                <a:solidFill>
                  <a:schemeClr val="bg1"/>
                </a:solidFill>
              </a:rPr>
              <a:t>Лес с объединением </a:t>
            </a:r>
            <a:r>
              <a:rPr lang="ru-RU" sz="2400" dirty="0">
                <a:solidFill>
                  <a:schemeClr val="bg1"/>
                </a:solidFill>
              </a:rPr>
              <a:t>по рангу </a:t>
            </a:r>
          </a:p>
          <a:p>
            <a:pPr lvl="1"/>
            <a:r>
              <a:rPr lang="ru-RU" sz="2000" dirty="0" smtClean="0">
                <a:solidFill>
                  <a:schemeClr val="bg1"/>
                </a:solidFill>
              </a:rPr>
              <a:t>Ранг множества = высота </a:t>
            </a:r>
            <a:r>
              <a:rPr lang="ru-RU" sz="2000" dirty="0">
                <a:solidFill>
                  <a:schemeClr val="bg1"/>
                </a:solidFill>
              </a:rPr>
              <a:t>его </a:t>
            </a:r>
            <a:r>
              <a:rPr lang="ru-RU" sz="2000" dirty="0" smtClean="0">
                <a:solidFill>
                  <a:schemeClr val="bg1"/>
                </a:solidFill>
              </a:rPr>
              <a:t>дерева</a:t>
            </a:r>
            <a:endParaRPr lang="ru-RU" sz="2000" dirty="0">
              <a:solidFill>
                <a:schemeClr val="bg1"/>
              </a:solidFill>
            </a:endParaRPr>
          </a:p>
          <a:p>
            <a:r>
              <a:rPr lang="en-US" sz="2400" dirty="0" smtClean="0">
                <a:solidFill>
                  <a:schemeClr val="bg1"/>
                </a:solidFill>
              </a:rPr>
              <a:t>N = # </a:t>
            </a:r>
            <a:r>
              <a:rPr lang="ru-RU" sz="2400" dirty="0" smtClean="0">
                <a:solidFill>
                  <a:schemeClr val="bg1"/>
                </a:solidFill>
              </a:rPr>
              <a:t>элементов</a:t>
            </a:r>
          </a:p>
          <a:p>
            <a:r>
              <a:rPr lang="ru-RU" sz="2400" dirty="0" smtClean="0">
                <a:solidFill>
                  <a:schemeClr val="bg1"/>
                </a:solidFill>
              </a:rPr>
              <a:t>все </a:t>
            </a:r>
            <a:r>
              <a:rPr lang="ru-RU" sz="2400" dirty="0" err="1" smtClean="0">
                <a:solidFill>
                  <a:schemeClr val="bg1"/>
                </a:solidFill>
              </a:rPr>
              <a:t>FindSet</a:t>
            </a:r>
            <a:r>
              <a:rPr lang="ru-RU" sz="2400" dirty="0" smtClean="0">
                <a:solidFill>
                  <a:schemeClr val="bg1"/>
                </a:solidFill>
              </a:rPr>
              <a:t> – O(</a:t>
            </a:r>
            <a:r>
              <a:rPr lang="en-US" sz="2400" dirty="0" smtClean="0">
                <a:solidFill>
                  <a:schemeClr val="bg1"/>
                </a:solidFill>
              </a:rPr>
              <a:t>N * </a:t>
            </a:r>
            <a:r>
              <a:rPr lang="ru-RU" sz="2400" dirty="0" err="1" smtClean="0">
                <a:solidFill>
                  <a:schemeClr val="bg1"/>
                </a:solidFill>
              </a:rPr>
              <a:t>log</a:t>
            </a:r>
            <a:r>
              <a:rPr lang="ru-RU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N</a:t>
            </a:r>
            <a:r>
              <a:rPr lang="ru-RU" sz="2400" dirty="0" smtClean="0">
                <a:solidFill>
                  <a:schemeClr val="bg1"/>
                </a:solidFill>
              </a:rPr>
              <a:t>)</a:t>
            </a:r>
          </a:p>
          <a:p>
            <a:r>
              <a:rPr lang="ru-RU" sz="2400" dirty="0" smtClean="0">
                <a:solidFill>
                  <a:schemeClr val="bg1"/>
                </a:solidFill>
              </a:rPr>
              <a:t>все </a:t>
            </a:r>
            <a:r>
              <a:rPr lang="en-US" sz="2400" dirty="0" err="1" smtClean="0">
                <a:solidFill>
                  <a:schemeClr val="bg1"/>
                </a:solidFill>
              </a:rPr>
              <a:t>MergeSets</a:t>
            </a:r>
            <a:r>
              <a:rPr lang="ru-RU" sz="2400" dirty="0" smtClean="0">
                <a:solidFill>
                  <a:schemeClr val="bg1"/>
                </a:solidFill>
              </a:rPr>
              <a:t> – O(</a:t>
            </a:r>
            <a:r>
              <a:rPr lang="en-US" sz="2400" dirty="0" smtClean="0">
                <a:solidFill>
                  <a:schemeClr val="bg1"/>
                </a:solidFill>
              </a:rPr>
              <a:t>N</a:t>
            </a:r>
            <a:r>
              <a:rPr lang="ru-RU" sz="2400" dirty="0" smtClean="0">
                <a:solidFill>
                  <a:schemeClr val="bg1"/>
                </a:solidFill>
              </a:rPr>
              <a:t>) </a:t>
            </a:r>
            <a:endParaRPr lang="ru-RU" sz="2400" dirty="0">
              <a:solidFill>
                <a:schemeClr val="bg1"/>
              </a:solidFill>
            </a:endParaRPr>
          </a:p>
          <a:p>
            <a:pPr lvl="1"/>
            <a:r>
              <a:rPr lang="ru-RU" sz="2000" dirty="0" smtClean="0">
                <a:solidFill>
                  <a:schemeClr val="bg1"/>
                </a:solidFill>
              </a:rPr>
              <a:t>Корнем становится корень дерева с большей высотой</a:t>
            </a:r>
          </a:p>
          <a:p>
            <a:pPr lvl="1"/>
            <a:r>
              <a:rPr lang="ru-RU" sz="2000" dirty="0" smtClean="0">
                <a:solidFill>
                  <a:schemeClr val="bg1"/>
                </a:solidFill>
              </a:rPr>
              <a:t>Ранг множества может увеличиться не более </a:t>
            </a:r>
            <a:r>
              <a:rPr lang="en-US" sz="2000" dirty="0" smtClean="0">
                <a:solidFill>
                  <a:schemeClr val="bg1"/>
                </a:solidFill>
              </a:rPr>
              <a:t>log(N)</a:t>
            </a:r>
            <a:r>
              <a:rPr lang="ru-RU" sz="2000" dirty="0" smtClean="0">
                <a:solidFill>
                  <a:schemeClr val="bg1"/>
                </a:solidFill>
              </a:rPr>
              <a:t> раз</a:t>
            </a:r>
            <a:endParaRPr lang="en-US" sz="2000" dirty="0" smtClean="0">
              <a:solidFill>
                <a:schemeClr val="bg1"/>
              </a:solidFill>
            </a:endParaRPr>
          </a:p>
          <a:p>
            <a:pPr lvl="1"/>
            <a:r>
              <a:rPr lang="ru-RU" sz="2000" dirty="0" smtClean="0">
                <a:solidFill>
                  <a:schemeClr val="bg1"/>
                </a:solidFill>
              </a:rPr>
              <a:t>Каждая операция </a:t>
            </a:r>
            <a:r>
              <a:rPr lang="ru-RU" sz="2000" dirty="0" err="1" smtClean="0">
                <a:solidFill>
                  <a:schemeClr val="bg1"/>
                </a:solidFill>
              </a:rPr>
              <a:t>FindSet</a:t>
            </a:r>
            <a:r>
              <a:rPr lang="ru-RU" sz="2000" dirty="0" smtClean="0">
                <a:solidFill>
                  <a:schemeClr val="bg1"/>
                </a:solidFill>
              </a:rPr>
              <a:t> – </a:t>
            </a:r>
            <a:r>
              <a:rPr lang="en-US" sz="2000" dirty="0" smtClean="0">
                <a:solidFill>
                  <a:schemeClr val="bg1"/>
                </a:solidFill>
              </a:rPr>
              <a:t>O(log N)</a:t>
            </a:r>
            <a:endParaRPr lang="ru-RU" sz="2000" dirty="0" smtClean="0">
              <a:solidFill>
                <a:schemeClr val="bg1"/>
              </a:solidFill>
            </a:endParaRPr>
          </a:p>
          <a:p>
            <a:pPr lvl="1"/>
            <a:endParaRPr lang="ru-RU" sz="2000" dirty="0">
              <a:solidFill>
                <a:schemeClr val="bg1"/>
              </a:solidFill>
            </a:endParaRPr>
          </a:p>
          <a:p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1786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 СНМ </a:t>
            </a:r>
            <a:r>
              <a:rPr lang="ru-RU" dirty="0" smtClean="0"/>
              <a:t>на основе деревьев 1/2</a:t>
            </a:r>
            <a:endParaRPr lang="ru-RU" dirty="0"/>
          </a:p>
        </p:txBody>
      </p:sp>
      <p:sp>
        <p:nvSpPr>
          <p:cNvPr id="32" name="Объект 31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ru-RU" sz="2400" dirty="0" smtClean="0"/>
              <a:t>Лес</a:t>
            </a:r>
            <a:endParaRPr lang="ru-RU" sz="2400" dirty="0"/>
          </a:p>
          <a:p>
            <a:pPr lvl="1"/>
            <a:r>
              <a:rPr lang="ru-RU" sz="2000" dirty="0" smtClean="0"/>
              <a:t>элементы каждого множества объединяем в дерево</a:t>
            </a:r>
            <a:endParaRPr lang="en-US" sz="2000" dirty="0" smtClean="0"/>
          </a:p>
          <a:p>
            <a:pPr lvl="1"/>
            <a:r>
              <a:rPr lang="en-US" sz="2000" dirty="0" err="1" smtClean="0"/>
              <a:t>FindSet</a:t>
            </a:r>
            <a:r>
              <a:rPr lang="en-US" sz="2000" dirty="0" smtClean="0"/>
              <a:t> </a:t>
            </a:r>
            <a:r>
              <a:rPr lang="ru-RU" sz="2000" dirty="0" smtClean="0"/>
              <a:t>=</a:t>
            </a:r>
            <a:r>
              <a:rPr lang="en-US" sz="2000" dirty="0" smtClean="0"/>
              <a:t> </a:t>
            </a:r>
            <a:r>
              <a:rPr lang="ru-RU" sz="2000" dirty="0" smtClean="0"/>
              <a:t>корень дерева, содержащего элемент,</a:t>
            </a:r>
            <a:r>
              <a:rPr lang="en-US" sz="2000" dirty="0"/>
              <a:t> </a:t>
            </a:r>
            <a:r>
              <a:rPr lang="en-US" sz="2000" dirty="0" err="1"/>
              <a:t>MergeSets</a:t>
            </a:r>
            <a:r>
              <a:rPr lang="en-US" sz="2000" dirty="0"/>
              <a:t> </a:t>
            </a:r>
            <a:r>
              <a:rPr lang="ru-RU" sz="2000" dirty="0" smtClean="0"/>
              <a:t>= объединение деревьев</a:t>
            </a:r>
            <a:endParaRPr lang="ru-RU" sz="2000" dirty="0"/>
          </a:p>
          <a:p>
            <a:r>
              <a:rPr lang="ru-RU" sz="2400" dirty="0" smtClean="0">
                <a:solidFill>
                  <a:schemeClr val="bg1"/>
                </a:solidFill>
              </a:rPr>
              <a:t>все </a:t>
            </a:r>
            <a:r>
              <a:rPr lang="ru-RU" sz="2400" dirty="0" err="1" smtClean="0">
                <a:solidFill>
                  <a:schemeClr val="bg1"/>
                </a:solidFill>
              </a:rPr>
              <a:t>FindSet</a:t>
            </a:r>
            <a:r>
              <a:rPr lang="ru-RU" sz="2400" dirty="0" smtClean="0">
                <a:solidFill>
                  <a:schemeClr val="bg1"/>
                </a:solidFill>
              </a:rPr>
              <a:t> – O(</a:t>
            </a:r>
            <a:r>
              <a:rPr lang="en-US" sz="2400" dirty="0" smtClean="0">
                <a:solidFill>
                  <a:schemeClr val="bg1"/>
                </a:solidFill>
              </a:rPr>
              <a:t>#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ru-RU" sz="2400" dirty="0" smtClean="0">
                <a:solidFill>
                  <a:schemeClr val="bg1"/>
                </a:solidFill>
              </a:rPr>
              <a:t>элементов </a:t>
            </a:r>
            <a:r>
              <a:rPr lang="en-US" sz="2400" dirty="0" smtClean="0">
                <a:solidFill>
                  <a:schemeClr val="bg1"/>
                </a:solidFill>
              </a:rPr>
              <a:t>^ 2</a:t>
            </a:r>
            <a:r>
              <a:rPr lang="ru-RU" sz="2400" dirty="0" smtClean="0">
                <a:solidFill>
                  <a:schemeClr val="bg1"/>
                </a:solidFill>
              </a:rPr>
              <a:t>)</a:t>
            </a:r>
          </a:p>
          <a:p>
            <a:r>
              <a:rPr lang="ru-RU" sz="2400" dirty="0" smtClean="0">
                <a:solidFill>
                  <a:schemeClr val="bg1"/>
                </a:solidFill>
              </a:rPr>
              <a:t>все </a:t>
            </a:r>
            <a:r>
              <a:rPr lang="en-US" sz="2400" dirty="0" err="1" smtClean="0">
                <a:solidFill>
                  <a:schemeClr val="bg1"/>
                </a:solidFill>
              </a:rPr>
              <a:t>MergeSets</a:t>
            </a:r>
            <a:r>
              <a:rPr lang="en-US" sz="2400" dirty="0" smtClean="0">
                <a:solidFill>
                  <a:schemeClr val="bg1"/>
                </a:solidFill>
              </a:rPr>
              <a:t> –</a:t>
            </a:r>
            <a:r>
              <a:rPr lang="ru-RU" sz="2400" dirty="0" smtClean="0">
                <a:solidFill>
                  <a:schemeClr val="bg1"/>
                </a:solidFill>
              </a:rPr>
              <a:t> O(</a:t>
            </a:r>
            <a:r>
              <a:rPr lang="en-US" sz="2400" dirty="0">
                <a:solidFill>
                  <a:schemeClr val="bg1"/>
                </a:solidFill>
              </a:rPr>
              <a:t>#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ru-RU" sz="2400" dirty="0" smtClean="0">
                <a:solidFill>
                  <a:schemeClr val="bg1"/>
                </a:solidFill>
              </a:rPr>
              <a:t>элементов) </a:t>
            </a:r>
          </a:p>
          <a:p>
            <a:endParaRPr lang="ru-RU" sz="2400" dirty="0">
              <a:solidFill>
                <a:schemeClr val="bg1"/>
              </a:solidFill>
            </a:endParaRPr>
          </a:p>
          <a:p>
            <a:endParaRPr lang="ru-RU" sz="2400" dirty="0" smtClean="0">
              <a:solidFill>
                <a:schemeClr val="bg1"/>
              </a:solidFill>
            </a:endParaRPr>
          </a:p>
          <a:p>
            <a:endParaRPr lang="ru-RU" sz="2400" dirty="0">
              <a:solidFill>
                <a:schemeClr val="bg1"/>
              </a:solidFill>
            </a:endParaRPr>
          </a:p>
          <a:p>
            <a:endParaRPr lang="ru-RU" sz="2400" dirty="0"/>
          </a:p>
          <a:p>
            <a:endParaRPr lang="ru-RU" sz="2400" dirty="0"/>
          </a:p>
        </p:txBody>
      </p:sp>
      <p:sp>
        <p:nvSpPr>
          <p:cNvPr id="33" name="Объект 3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sz="2400" dirty="0" smtClean="0">
                <a:solidFill>
                  <a:schemeClr val="bg1"/>
                </a:solidFill>
              </a:rPr>
              <a:t>Лес с объединением </a:t>
            </a:r>
            <a:r>
              <a:rPr lang="ru-RU" sz="2400" dirty="0">
                <a:solidFill>
                  <a:schemeClr val="bg1"/>
                </a:solidFill>
              </a:rPr>
              <a:t>по рангу </a:t>
            </a:r>
          </a:p>
          <a:p>
            <a:pPr lvl="1"/>
            <a:r>
              <a:rPr lang="ru-RU" sz="2000" dirty="0" smtClean="0">
                <a:solidFill>
                  <a:schemeClr val="bg1"/>
                </a:solidFill>
              </a:rPr>
              <a:t>Ранг множества = высота </a:t>
            </a:r>
            <a:r>
              <a:rPr lang="ru-RU" sz="2000" dirty="0">
                <a:solidFill>
                  <a:schemeClr val="bg1"/>
                </a:solidFill>
              </a:rPr>
              <a:t>его </a:t>
            </a:r>
            <a:r>
              <a:rPr lang="ru-RU" sz="2000" dirty="0" smtClean="0">
                <a:solidFill>
                  <a:schemeClr val="bg1"/>
                </a:solidFill>
              </a:rPr>
              <a:t>дерева</a:t>
            </a:r>
            <a:endParaRPr lang="ru-RU" sz="2000" dirty="0">
              <a:solidFill>
                <a:schemeClr val="bg1"/>
              </a:solidFill>
            </a:endParaRPr>
          </a:p>
          <a:p>
            <a:r>
              <a:rPr lang="en-US" sz="2400" dirty="0" smtClean="0">
                <a:solidFill>
                  <a:schemeClr val="bg1"/>
                </a:solidFill>
              </a:rPr>
              <a:t>N = # </a:t>
            </a:r>
            <a:r>
              <a:rPr lang="ru-RU" sz="2400" dirty="0" smtClean="0">
                <a:solidFill>
                  <a:schemeClr val="bg1"/>
                </a:solidFill>
              </a:rPr>
              <a:t>элементов</a:t>
            </a:r>
          </a:p>
          <a:p>
            <a:r>
              <a:rPr lang="ru-RU" sz="2400" dirty="0" smtClean="0">
                <a:solidFill>
                  <a:schemeClr val="bg1"/>
                </a:solidFill>
              </a:rPr>
              <a:t>все </a:t>
            </a:r>
            <a:r>
              <a:rPr lang="ru-RU" sz="2400" dirty="0" err="1" smtClean="0">
                <a:solidFill>
                  <a:schemeClr val="bg1"/>
                </a:solidFill>
              </a:rPr>
              <a:t>FindSet</a:t>
            </a:r>
            <a:r>
              <a:rPr lang="ru-RU" sz="2400" dirty="0" smtClean="0">
                <a:solidFill>
                  <a:schemeClr val="bg1"/>
                </a:solidFill>
              </a:rPr>
              <a:t> – O(</a:t>
            </a:r>
            <a:r>
              <a:rPr lang="en-US" sz="2400" dirty="0" smtClean="0">
                <a:solidFill>
                  <a:schemeClr val="bg1"/>
                </a:solidFill>
              </a:rPr>
              <a:t>N * </a:t>
            </a:r>
            <a:r>
              <a:rPr lang="ru-RU" sz="2400" dirty="0" err="1" smtClean="0">
                <a:solidFill>
                  <a:schemeClr val="bg1"/>
                </a:solidFill>
              </a:rPr>
              <a:t>log</a:t>
            </a:r>
            <a:r>
              <a:rPr lang="ru-RU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N</a:t>
            </a:r>
            <a:r>
              <a:rPr lang="ru-RU" sz="2400" dirty="0" smtClean="0">
                <a:solidFill>
                  <a:schemeClr val="bg1"/>
                </a:solidFill>
              </a:rPr>
              <a:t>)</a:t>
            </a:r>
          </a:p>
          <a:p>
            <a:r>
              <a:rPr lang="ru-RU" sz="2400" dirty="0" smtClean="0">
                <a:solidFill>
                  <a:schemeClr val="bg1"/>
                </a:solidFill>
              </a:rPr>
              <a:t>все </a:t>
            </a:r>
            <a:r>
              <a:rPr lang="en-US" sz="2400" dirty="0" err="1" smtClean="0">
                <a:solidFill>
                  <a:schemeClr val="bg1"/>
                </a:solidFill>
              </a:rPr>
              <a:t>MergeSets</a:t>
            </a:r>
            <a:r>
              <a:rPr lang="ru-RU" sz="2400" dirty="0" smtClean="0">
                <a:solidFill>
                  <a:schemeClr val="bg1"/>
                </a:solidFill>
              </a:rPr>
              <a:t> – O(</a:t>
            </a:r>
            <a:r>
              <a:rPr lang="en-US" sz="2400" dirty="0" smtClean="0">
                <a:solidFill>
                  <a:schemeClr val="bg1"/>
                </a:solidFill>
              </a:rPr>
              <a:t>N</a:t>
            </a:r>
            <a:r>
              <a:rPr lang="ru-RU" sz="2400" dirty="0" smtClean="0">
                <a:solidFill>
                  <a:schemeClr val="bg1"/>
                </a:solidFill>
              </a:rPr>
              <a:t>) </a:t>
            </a:r>
            <a:endParaRPr lang="ru-RU" sz="2400" dirty="0">
              <a:solidFill>
                <a:schemeClr val="bg1"/>
              </a:solidFill>
            </a:endParaRPr>
          </a:p>
          <a:p>
            <a:pPr lvl="1"/>
            <a:r>
              <a:rPr lang="ru-RU" sz="2000" dirty="0" smtClean="0">
                <a:solidFill>
                  <a:schemeClr val="bg1"/>
                </a:solidFill>
              </a:rPr>
              <a:t>Корнем становится корень дерева с большей высотой</a:t>
            </a:r>
          </a:p>
          <a:p>
            <a:pPr lvl="1"/>
            <a:r>
              <a:rPr lang="ru-RU" sz="2000" dirty="0" smtClean="0">
                <a:solidFill>
                  <a:schemeClr val="bg1"/>
                </a:solidFill>
              </a:rPr>
              <a:t>Ранг множества может увеличиться не более </a:t>
            </a:r>
            <a:r>
              <a:rPr lang="en-US" sz="2000" dirty="0" smtClean="0">
                <a:solidFill>
                  <a:schemeClr val="bg1"/>
                </a:solidFill>
              </a:rPr>
              <a:t>log(N)</a:t>
            </a:r>
            <a:r>
              <a:rPr lang="ru-RU" sz="2000" dirty="0" smtClean="0">
                <a:solidFill>
                  <a:schemeClr val="bg1"/>
                </a:solidFill>
              </a:rPr>
              <a:t> раз</a:t>
            </a:r>
            <a:endParaRPr lang="en-US" sz="2000" dirty="0" smtClean="0">
              <a:solidFill>
                <a:schemeClr val="bg1"/>
              </a:solidFill>
            </a:endParaRPr>
          </a:p>
          <a:p>
            <a:pPr lvl="1"/>
            <a:r>
              <a:rPr lang="ru-RU" sz="2000" dirty="0" smtClean="0">
                <a:solidFill>
                  <a:schemeClr val="bg1"/>
                </a:solidFill>
              </a:rPr>
              <a:t>Каждая операция </a:t>
            </a:r>
            <a:r>
              <a:rPr lang="ru-RU" sz="2000" dirty="0" err="1" smtClean="0">
                <a:solidFill>
                  <a:schemeClr val="bg1"/>
                </a:solidFill>
              </a:rPr>
              <a:t>FindSet</a:t>
            </a:r>
            <a:r>
              <a:rPr lang="ru-RU" sz="2000" dirty="0" smtClean="0">
                <a:solidFill>
                  <a:schemeClr val="bg1"/>
                </a:solidFill>
              </a:rPr>
              <a:t> – </a:t>
            </a:r>
            <a:r>
              <a:rPr lang="en-US" sz="2000" dirty="0" smtClean="0">
                <a:solidFill>
                  <a:schemeClr val="bg1"/>
                </a:solidFill>
              </a:rPr>
              <a:t>O(log N)</a:t>
            </a:r>
            <a:endParaRPr lang="ru-RU" sz="2000" dirty="0" smtClean="0">
              <a:solidFill>
                <a:schemeClr val="bg1"/>
              </a:solidFill>
            </a:endParaRPr>
          </a:p>
          <a:p>
            <a:pPr lvl="1"/>
            <a:endParaRPr lang="ru-RU" sz="2000" dirty="0">
              <a:solidFill>
                <a:schemeClr val="bg1"/>
              </a:solidFill>
            </a:endParaRPr>
          </a:p>
          <a:p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2788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 СНМ </a:t>
            </a:r>
            <a:r>
              <a:rPr lang="ru-RU" dirty="0" smtClean="0"/>
              <a:t>на основе деревьев 1/2</a:t>
            </a:r>
            <a:endParaRPr lang="ru-RU" dirty="0"/>
          </a:p>
        </p:txBody>
      </p:sp>
      <p:sp>
        <p:nvSpPr>
          <p:cNvPr id="32" name="Объект 31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ru-RU" sz="2400" dirty="0" smtClean="0"/>
              <a:t>Лес</a:t>
            </a:r>
            <a:endParaRPr lang="ru-RU" sz="2400" dirty="0"/>
          </a:p>
          <a:p>
            <a:pPr lvl="1"/>
            <a:r>
              <a:rPr lang="ru-RU" sz="2000" dirty="0" smtClean="0"/>
              <a:t>элементы каждого множества объединяем в дерево</a:t>
            </a:r>
            <a:endParaRPr lang="en-US" sz="2000" dirty="0" smtClean="0"/>
          </a:p>
          <a:p>
            <a:pPr lvl="1"/>
            <a:r>
              <a:rPr lang="en-US" sz="2000" dirty="0" err="1" smtClean="0"/>
              <a:t>FindSet</a:t>
            </a:r>
            <a:r>
              <a:rPr lang="en-US" sz="2000" dirty="0" smtClean="0"/>
              <a:t> </a:t>
            </a:r>
            <a:r>
              <a:rPr lang="ru-RU" sz="2000" dirty="0" smtClean="0"/>
              <a:t>=</a:t>
            </a:r>
            <a:r>
              <a:rPr lang="en-US" sz="2000" dirty="0" smtClean="0"/>
              <a:t> </a:t>
            </a:r>
            <a:r>
              <a:rPr lang="ru-RU" sz="2000" dirty="0" smtClean="0"/>
              <a:t>корень дерева, содержащего элемент,</a:t>
            </a:r>
            <a:r>
              <a:rPr lang="en-US" sz="2000" dirty="0"/>
              <a:t> </a:t>
            </a:r>
            <a:r>
              <a:rPr lang="en-US" sz="2000" dirty="0" err="1"/>
              <a:t>MergeSets</a:t>
            </a:r>
            <a:r>
              <a:rPr lang="en-US" sz="2000" dirty="0"/>
              <a:t> </a:t>
            </a:r>
            <a:r>
              <a:rPr lang="ru-RU" sz="2000" dirty="0" smtClean="0"/>
              <a:t>= объединение деревьев</a:t>
            </a:r>
            <a:endParaRPr lang="ru-RU" sz="2000" dirty="0"/>
          </a:p>
          <a:p>
            <a:r>
              <a:rPr lang="ru-RU" sz="2400" dirty="0" smtClean="0"/>
              <a:t>все </a:t>
            </a:r>
            <a:r>
              <a:rPr lang="ru-RU" sz="2400" dirty="0" err="1" smtClean="0"/>
              <a:t>FindSet</a:t>
            </a:r>
            <a:r>
              <a:rPr lang="ru-RU" sz="2400" dirty="0" smtClean="0"/>
              <a:t> – O(</a:t>
            </a:r>
            <a:r>
              <a:rPr lang="en-US" sz="2400" dirty="0" smtClean="0"/>
              <a:t>#</a:t>
            </a:r>
            <a:r>
              <a:rPr lang="ru-RU" sz="2400" dirty="0"/>
              <a:t> </a:t>
            </a:r>
            <a:r>
              <a:rPr lang="ru-RU" sz="2400" dirty="0" smtClean="0"/>
              <a:t>элементов </a:t>
            </a:r>
            <a:r>
              <a:rPr lang="en-US" sz="2400" dirty="0" smtClean="0"/>
              <a:t>^ 2</a:t>
            </a:r>
            <a:r>
              <a:rPr lang="ru-RU" sz="2400" dirty="0" smtClean="0"/>
              <a:t>)</a:t>
            </a:r>
          </a:p>
          <a:p>
            <a:r>
              <a:rPr lang="ru-RU" sz="2400" dirty="0" smtClean="0">
                <a:solidFill>
                  <a:schemeClr val="bg1"/>
                </a:solidFill>
              </a:rPr>
              <a:t>все </a:t>
            </a:r>
            <a:r>
              <a:rPr lang="en-US" sz="2400" dirty="0" err="1" smtClean="0">
                <a:solidFill>
                  <a:schemeClr val="bg1"/>
                </a:solidFill>
              </a:rPr>
              <a:t>MergeSets</a:t>
            </a:r>
            <a:r>
              <a:rPr lang="en-US" sz="2400" dirty="0" smtClean="0">
                <a:solidFill>
                  <a:schemeClr val="bg1"/>
                </a:solidFill>
              </a:rPr>
              <a:t> –</a:t>
            </a:r>
            <a:r>
              <a:rPr lang="ru-RU" sz="2400" dirty="0" smtClean="0">
                <a:solidFill>
                  <a:schemeClr val="bg1"/>
                </a:solidFill>
              </a:rPr>
              <a:t> O(</a:t>
            </a:r>
            <a:r>
              <a:rPr lang="en-US" sz="2400" dirty="0">
                <a:solidFill>
                  <a:schemeClr val="bg1"/>
                </a:solidFill>
              </a:rPr>
              <a:t>#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ru-RU" sz="2400" dirty="0" smtClean="0">
                <a:solidFill>
                  <a:schemeClr val="bg1"/>
                </a:solidFill>
              </a:rPr>
              <a:t>элементов) </a:t>
            </a:r>
          </a:p>
          <a:p>
            <a:endParaRPr lang="ru-RU" sz="2400" dirty="0">
              <a:solidFill>
                <a:schemeClr val="bg1"/>
              </a:solidFill>
            </a:endParaRPr>
          </a:p>
          <a:p>
            <a:endParaRPr lang="ru-RU" sz="2400" dirty="0" smtClean="0"/>
          </a:p>
          <a:p>
            <a:endParaRPr lang="ru-RU" sz="2400" dirty="0"/>
          </a:p>
          <a:p>
            <a:endParaRPr lang="ru-RU" sz="2400" dirty="0"/>
          </a:p>
          <a:p>
            <a:endParaRPr lang="ru-RU" sz="2400" dirty="0"/>
          </a:p>
        </p:txBody>
      </p:sp>
      <p:sp>
        <p:nvSpPr>
          <p:cNvPr id="33" name="Объект 3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sz="2400" dirty="0" smtClean="0">
                <a:solidFill>
                  <a:schemeClr val="bg1"/>
                </a:solidFill>
              </a:rPr>
              <a:t>Лес с объединением </a:t>
            </a:r>
            <a:r>
              <a:rPr lang="ru-RU" sz="2400" dirty="0">
                <a:solidFill>
                  <a:schemeClr val="bg1"/>
                </a:solidFill>
              </a:rPr>
              <a:t>по рангу </a:t>
            </a:r>
          </a:p>
          <a:p>
            <a:pPr lvl="1"/>
            <a:r>
              <a:rPr lang="ru-RU" sz="2000" dirty="0" smtClean="0">
                <a:solidFill>
                  <a:schemeClr val="bg1"/>
                </a:solidFill>
              </a:rPr>
              <a:t>Ранг множества = высота </a:t>
            </a:r>
            <a:r>
              <a:rPr lang="ru-RU" sz="2000" dirty="0">
                <a:solidFill>
                  <a:schemeClr val="bg1"/>
                </a:solidFill>
              </a:rPr>
              <a:t>его </a:t>
            </a:r>
            <a:r>
              <a:rPr lang="ru-RU" sz="2000" dirty="0" smtClean="0">
                <a:solidFill>
                  <a:schemeClr val="bg1"/>
                </a:solidFill>
              </a:rPr>
              <a:t>дерева</a:t>
            </a:r>
            <a:endParaRPr lang="ru-RU" sz="2000" dirty="0">
              <a:solidFill>
                <a:schemeClr val="bg1"/>
              </a:solidFill>
            </a:endParaRPr>
          </a:p>
          <a:p>
            <a:r>
              <a:rPr lang="en-US" sz="2400" dirty="0" smtClean="0">
                <a:solidFill>
                  <a:schemeClr val="bg1"/>
                </a:solidFill>
              </a:rPr>
              <a:t>N = # </a:t>
            </a:r>
            <a:r>
              <a:rPr lang="ru-RU" sz="2400" dirty="0" smtClean="0">
                <a:solidFill>
                  <a:schemeClr val="bg1"/>
                </a:solidFill>
              </a:rPr>
              <a:t>элементов</a:t>
            </a:r>
          </a:p>
          <a:p>
            <a:r>
              <a:rPr lang="ru-RU" sz="2400" dirty="0" smtClean="0">
                <a:solidFill>
                  <a:schemeClr val="bg1"/>
                </a:solidFill>
              </a:rPr>
              <a:t>все </a:t>
            </a:r>
            <a:r>
              <a:rPr lang="ru-RU" sz="2400" dirty="0" err="1" smtClean="0">
                <a:solidFill>
                  <a:schemeClr val="bg1"/>
                </a:solidFill>
              </a:rPr>
              <a:t>FindSet</a:t>
            </a:r>
            <a:r>
              <a:rPr lang="ru-RU" sz="2400" dirty="0" smtClean="0">
                <a:solidFill>
                  <a:schemeClr val="bg1"/>
                </a:solidFill>
              </a:rPr>
              <a:t> – O(</a:t>
            </a:r>
            <a:r>
              <a:rPr lang="en-US" sz="2400" dirty="0" smtClean="0">
                <a:solidFill>
                  <a:schemeClr val="bg1"/>
                </a:solidFill>
              </a:rPr>
              <a:t>N * </a:t>
            </a:r>
            <a:r>
              <a:rPr lang="ru-RU" sz="2400" dirty="0" err="1" smtClean="0">
                <a:solidFill>
                  <a:schemeClr val="bg1"/>
                </a:solidFill>
              </a:rPr>
              <a:t>log</a:t>
            </a:r>
            <a:r>
              <a:rPr lang="ru-RU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N</a:t>
            </a:r>
            <a:r>
              <a:rPr lang="ru-RU" sz="2400" dirty="0" smtClean="0">
                <a:solidFill>
                  <a:schemeClr val="bg1"/>
                </a:solidFill>
              </a:rPr>
              <a:t>)</a:t>
            </a:r>
          </a:p>
          <a:p>
            <a:r>
              <a:rPr lang="ru-RU" sz="2400" dirty="0" smtClean="0">
                <a:solidFill>
                  <a:schemeClr val="bg1"/>
                </a:solidFill>
              </a:rPr>
              <a:t>все </a:t>
            </a:r>
            <a:r>
              <a:rPr lang="en-US" sz="2400" dirty="0" err="1" smtClean="0">
                <a:solidFill>
                  <a:schemeClr val="bg1"/>
                </a:solidFill>
              </a:rPr>
              <a:t>MergeSets</a:t>
            </a:r>
            <a:r>
              <a:rPr lang="ru-RU" sz="2400" dirty="0" smtClean="0">
                <a:solidFill>
                  <a:schemeClr val="bg1"/>
                </a:solidFill>
              </a:rPr>
              <a:t> – O(</a:t>
            </a:r>
            <a:r>
              <a:rPr lang="en-US" sz="2400" dirty="0" smtClean="0">
                <a:solidFill>
                  <a:schemeClr val="bg1"/>
                </a:solidFill>
              </a:rPr>
              <a:t>N</a:t>
            </a:r>
            <a:r>
              <a:rPr lang="ru-RU" sz="2400" dirty="0" smtClean="0">
                <a:solidFill>
                  <a:schemeClr val="bg1"/>
                </a:solidFill>
              </a:rPr>
              <a:t>) </a:t>
            </a:r>
            <a:endParaRPr lang="ru-RU" sz="2400" dirty="0">
              <a:solidFill>
                <a:schemeClr val="bg1"/>
              </a:solidFill>
            </a:endParaRPr>
          </a:p>
          <a:p>
            <a:pPr lvl="1"/>
            <a:r>
              <a:rPr lang="ru-RU" sz="2000" dirty="0" smtClean="0">
                <a:solidFill>
                  <a:schemeClr val="bg1"/>
                </a:solidFill>
              </a:rPr>
              <a:t>Корнем становится корень дерева с большей высотой</a:t>
            </a:r>
          </a:p>
          <a:p>
            <a:pPr lvl="1"/>
            <a:r>
              <a:rPr lang="ru-RU" sz="2000" dirty="0" smtClean="0">
                <a:solidFill>
                  <a:schemeClr val="bg1"/>
                </a:solidFill>
              </a:rPr>
              <a:t>Ранг множества может увеличиться не более </a:t>
            </a:r>
            <a:r>
              <a:rPr lang="en-US" sz="2000" dirty="0" smtClean="0">
                <a:solidFill>
                  <a:schemeClr val="bg1"/>
                </a:solidFill>
              </a:rPr>
              <a:t>log(N)</a:t>
            </a:r>
            <a:r>
              <a:rPr lang="ru-RU" sz="2000" dirty="0" smtClean="0">
                <a:solidFill>
                  <a:schemeClr val="bg1"/>
                </a:solidFill>
              </a:rPr>
              <a:t> раз</a:t>
            </a:r>
            <a:endParaRPr lang="en-US" sz="2000" dirty="0" smtClean="0">
              <a:solidFill>
                <a:schemeClr val="bg1"/>
              </a:solidFill>
            </a:endParaRPr>
          </a:p>
          <a:p>
            <a:pPr lvl="1"/>
            <a:r>
              <a:rPr lang="ru-RU" sz="2000" dirty="0" smtClean="0">
                <a:solidFill>
                  <a:schemeClr val="bg1"/>
                </a:solidFill>
              </a:rPr>
              <a:t>Каждая операция </a:t>
            </a:r>
            <a:r>
              <a:rPr lang="ru-RU" sz="2000" dirty="0" err="1" smtClean="0">
                <a:solidFill>
                  <a:schemeClr val="bg1"/>
                </a:solidFill>
              </a:rPr>
              <a:t>FindSet</a:t>
            </a:r>
            <a:r>
              <a:rPr lang="ru-RU" sz="2000" dirty="0" smtClean="0">
                <a:solidFill>
                  <a:schemeClr val="bg1"/>
                </a:solidFill>
              </a:rPr>
              <a:t> – </a:t>
            </a:r>
            <a:r>
              <a:rPr lang="en-US" sz="2000" dirty="0" smtClean="0">
                <a:solidFill>
                  <a:schemeClr val="bg1"/>
                </a:solidFill>
              </a:rPr>
              <a:t>O(log N)</a:t>
            </a:r>
            <a:endParaRPr lang="ru-RU" sz="2000" dirty="0" smtClean="0">
              <a:solidFill>
                <a:schemeClr val="bg1"/>
              </a:solidFill>
            </a:endParaRPr>
          </a:p>
          <a:p>
            <a:pPr lvl="1"/>
            <a:endParaRPr lang="ru-RU" sz="2000" dirty="0">
              <a:solidFill>
                <a:schemeClr val="bg1"/>
              </a:solidFill>
            </a:endParaRPr>
          </a:p>
          <a:p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7502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 СНМ </a:t>
            </a:r>
            <a:r>
              <a:rPr lang="ru-RU" dirty="0" smtClean="0"/>
              <a:t>на основе деревьев 1/2</a:t>
            </a:r>
            <a:endParaRPr lang="ru-RU" dirty="0"/>
          </a:p>
        </p:txBody>
      </p:sp>
      <p:sp>
        <p:nvSpPr>
          <p:cNvPr id="32" name="Объект 31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ru-RU" sz="2400" dirty="0" smtClean="0"/>
              <a:t>Лес</a:t>
            </a:r>
            <a:endParaRPr lang="ru-RU" sz="2400" dirty="0"/>
          </a:p>
          <a:p>
            <a:pPr lvl="1"/>
            <a:r>
              <a:rPr lang="ru-RU" sz="2000" dirty="0" smtClean="0"/>
              <a:t>элементы каждого множества объединяем в дерево</a:t>
            </a:r>
            <a:endParaRPr lang="en-US" sz="2000" dirty="0" smtClean="0"/>
          </a:p>
          <a:p>
            <a:pPr lvl="1"/>
            <a:r>
              <a:rPr lang="en-US" sz="2000" dirty="0" err="1" smtClean="0"/>
              <a:t>FindSet</a:t>
            </a:r>
            <a:r>
              <a:rPr lang="en-US" sz="2000" dirty="0" smtClean="0"/>
              <a:t> </a:t>
            </a:r>
            <a:r>
              <a:rPr lang="ru-RU" sz="2000" dirty="0" smtClean="0"/>
              <a:t>=</a:t>
            </a:r>
            <a:r>
              <a:rPr lang="en-US" sz="2000" dirty="0" smtClean="0"/>
              <a:t> </a:t>
            </a:r>
            <a:r>
              <a:rPr lang="ru-RU" sz="2000" dirty="0" smtClean="0"/>
              <a:t>корень дерева, содержащего элемент,</a:t>
            </a:r>
            <a:r>
              <a:rPr lang="en-US" sz="2000" dirty="0"/>
              <a:t> </a:t>
            </a:r>
            <a:r>
              <a:rPr lang="en-US" sz="2000" dirty="0" err="1"/>
              <a:t>MergeSets</a:t>
            </a:r>
            <a:r>
              <a:rPr lang="en-US" sz="2000" dirty="0"/>
              <a:t> </a:t>
            </a:r>
            <a:r>
              <a:rPr lang="ru-RU" sz="2000" dirty="0" smtClean="0"/>
              <a:t>= объединение деревьев</a:t>
            </a:r>
            <a:endParaRPr lang="ru-RU" sz="2000" dirty="0"/>
          </a:p>
          <a:p>
            <a:r>
              <a:rPr lang="ru-RU" sz="2400" dirty="0" smtClean="0"/>
              <a:t>все </a:t>
            </a:r>
            <a:r>
              <a:rPr lang="ru-RU" sz="2400" dirty="0" err="1" smtClean="0"/>
              <a:t>FindSet</a:t>
            </a:r>
            <a:r>
              <a:rPr lang="ru-RU" sz="2400" dirty="0" smtClean="0"/>
              <a:t> – O(</a:t>
            </a:r>
            <a:r>
              <a:rPr lang="en-US" sz="2400" dirty="0" smtClean="0"/>
              <a:t>#</a:t>
            </a:r>
            <a:r>
              <a:rPr lang="ru-RU" sz="2400" dirty="0"/>
              <a:t> </a:t>
            </a:r>
            <a:r>
              <a:rPr lang="ru-RU" sz="2400" dirty="0" smtClean="0"/>
              <a:t>элементов </a:t>
            </a:r>
            <a:r>
              <a:rPr lang="en-US" sz="2400" dirty="0" smtClean="0"/>
              <a:t>^ 2</a:t>
            </a:r>
            <a:r>
              <a:rPr lang="ru-RU" sz="2400" dirty="0" smtClean="0"/>
              <a:t>)</a:t>
            </a:r>
          </a:p>
          <a:p>
            <a:r>
              <a:rPr lang="ru-RU" sz="2400" dirty="0" smtClean="0"/>
              <a:t>все </a:t>
            </a:r>
            <a:r>
              <a:rPr lang="en-US" sz="2400" dirty="0" err="1" smtClean="0"/>
              <a:t>MergeSets</a:t>
            </a:r>
            <a:r>
              <a:rPr lang="en-US" sz="2400" dirty="0" smtClean="0"/>
              <a:t> –</a:t>
            </a:r>
            <a:r>
              <a:rPr lang="ru-RU" sz="2400" dirty="0" smtClean="0"/>
              <a:t> O(</a:t>
            </a:r>
            <a:r>
              <a:rPr lang="en-US" sz="2400" dirty="0"/>
              <a:t>#</a:t>
            </a:r>
            <a:r>
              <a:rPr lang="ru-RU" sz="2400" dirty="0"/>
              <a:t> </a:t>
            </a:r>
            <a:r>
              <a:rPr lang="ru-RU" sz="2400" dirty="0" smtClean="0"/>
              <a:t>элементов) </a:t>
            </a:r>
          </a:p>
          <a:p>
            <a:endParaRPr lang="ru-RU" sz="2400" dirty="0"/>
          </a:p>
          <a:p>
            <a:endParaRPr lang="ru-RU" sz="2400" dirty="0" smtClean="0"/>
          </a:p>
          <a:p>
            <a:endParaRPr lang="ru-RU" sz="2400" dirty="0"/>
          </a:p>
          <a:p>
            <a:endParaRPr lang="ru-RU" sz="2400" dirty="0"/>
          </a:p>
          <a:p>
            <a:endParaRPr lang="ru-RU" sz="2400" dirty="0"/>
          </a:p>
        </p:txBody>
      </p:sp>
      <p:sp>
        <p:nvSpPr>
          <p:cNvPr id="33" name="Объект 3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sz="2400" dirty="0" smtClean="0">
                <a:solidFill>
                  <a:schemeClr val="bg1"/>
                </a:solidFill>
              </a:rPr>
              <a:t>Лес с объединением </a:t>
            </a:r>
            <a:r>
              <a:rPr lang="ru-RU" sz="2400" dirty="0">
                <a:solidFill>
                  <a:schemeClr val="bg1"/>
                </a:solidFill>
              </a:rPr>
              <a:t>по рангу </a:t>
            </a:r>
          </a:p>
          <a:p>
            <a:pPr lvl="1"/>
            <a:r>
              <a:rPr lang="ru-RU" sz="2000" dirty="0" smtClean="0">
                <a:solidFill>
                  <a:schemeClr val="bg1"/>
                </a:solidFill>
              </a:rPr>
              <a:t>Ранг множества = высота </a:t>
            </a:r>
            <a:r>
              <a:rPr lang="ru-RU" sz="2000" dirty="0">
                <a:solidFill>
                  <a:schemeClr val="bg1"/>
                </a:solidFill>
              </a:rPr>
              <a:t>его </a:t>
            </a:r>
            <a:r>
              <a:rPr lang="ru-RU" sz="2000" dirty="0" smtClean="0">
                <a:solidFill>
                  <a:schemeClr val="bg1"/>
                </a:solidFill>
              </a:rPr>
              <a:t>дерева</a:t>
            </a:r>
            <a:endParaRPr lang="ru-RU" sz="2000" dirty="0">
              <a:solidFill>
                <a:schemeClr val="bg1"/>
              </a:solidFill>
            </a:endParaRPr>
          </a:p>
          <a:p>
            <a:r>
              <a:rPr lang="en-US" sz="2400" dirty="0" smtClean="0">
                <a:solidFill>
                  <a:schemeClr val="bg1"/>
                </a:solidFill>
              </a:rPr>
              <a:t>N = # </a:t>
            </a:r>
            <a:r>
              <a:rPr lang="ru-RU" sz="2400" dirty="0" smtClean="0">
                <a:solidFill>
                  <a:schemeClr val="bg1"/>
                </a:solidFill>
              </a:rPr>
              <a:t>элементов</a:t>
            </a:r>
          </a:p>
          <a:p>
            <a:r>
              <a:rPr lang="ru-RU" sz="2400" dirty="0" smtClean="0">
                <a:solidFill>
                  <a:schemeClr val="bg1"/>
                </a:solidFill>
              </a:rPr>
              <a:t>все </a:t>
            </a:r>
            <a:r>
              <a:rPr lang="ru-RU" sz="2400" dirty="0" err="1" smtClean="0">
                <a:solidFill>
                  <a:schemeClr val="bg1"/>
                </a:solidFill>
              </a:rPr>
              <a:t>FindSet</a:t>
            </a:r>
            <a:r>
              <a:rPr lang="ru-RU" sz="2400" dirty="0" smtClean="0">
                <a:solidFill>
                  <a:schemeClr val="bg1"/>
                </a:solidFill>
              </a:rPr>
              <a:t> – O(</a:t>
            </a:r>
            <a:r>
              <a:rPr lang="en-US" sz="2400" dirty="0" smtClean="0">
                <a:solidFill>
                  <a:schemeClr val="bg1"/>
                </a:solidFill>
              </a:rPr>
              <a:t>N * </a:t>
            </a:r>
            <a:r>
              <a:rPr lang="ru-RU" sz="2400" dirty="0" err="1" smtClean="0">
                <a:solidFill>
                  <a:schemeClr val="bg1"/>
                </a:solidFill>
              </a:rPr>
              <a:t>log</a:t>
            </a:r>
            <a:r>
              <a:rPr lang="ru-RU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N</a:t>
            </a:r>
            <a:r>
              <a:rPr lang="ru-RU" sz="2400" dirty="0" smtClean="0">
                <a:solidFill>
                  <a:schemeClr val="bg1"/>
                </a:solidFill>
              </a:rPr>
              <a:t>)</a:t>
            </a:r>
          </a:p>
          <a:p>
            <a:r>
              <a:rPr lang="ru-RU" sz="2400" dirty="0" smtClean="0">
                <a:solidFill>
                  <a:schemeClr val="bg1"/>
                </a:solidFill>
              </a:rPr>
              <a:t>все </a:t>
            </a:r>
            <a:r>
              <a:rPr lang="en-US" sz="2400" dirty="0" err="1" smtClean="0">
                <a:solidFill>
                  <a:schemeClr val="bg1"/>
                </a:solidFill>
              </a:rPr>
              <a:t>MergeSets</a:t>
            </a:r>
            <a:r>
              <a:rPr lang="ru-RU" sz="2400" dirty="0" smtClean="0">
                <a:solidFill>
                  <a:schemeClr val="bg1"/>
                </a:solidFill>
              </a:rPr>
              <a:t> – O(</a:t>
            </a:r>
            <a:r>
              <a:rPr lang="en-US" sz="2400" dirty="0" smtClean="0">
                <a:solidFill>
                  <a:schemeClr val="bg1"/>
                </a:solidFill>
              </a:rPr>
              <a:t>N</a:t>
            </a:r>
            <a:r>
              <a:rPr lang="ru-RU" sz="2400" dirty="0" smtClean="0">
                <a:solidFill>
                  <a:schemeClr val="bg1"/>
                </a:solidFill>
              </a:rPr>
              <a:t>) </a:t>
            </a:r>
            <a:endParaRPr lang="ru-RU" sz="2400" dirty="0">
              <a:solidFill>
                <a:schemeClr val="bg1"/>
              </a:solidFill>
            </a:endParaRPr>
          </a:p>
          <a:p>
            <a:pPr lvl="1"/>
            <a:r>
              <a:rPr lang="ru-RU" sz="2000" dirty="0" smtClean="0">
                <a:solidFill>
                  <a:schemeClr val="bg1"/>
                </a:solidFill>
              </a:rPr>
              <a:t>Корнем становится корень дерева с большей высотой</a:t>
            </a:r>
          </a:p>
          <a:p>
            <a:pPr lvl="1"/>
            <a:r>
              <a:rPr lang="ru-RU" sz="2000" dirty="0" smtClean="0">
                <a:solidFill>
                  <a:schemeClr val="bg1"/>
                </a:solidFill>
              </a:rPr>
              <a:t>Ранг множества может увеличиться не более </a:t>
            </a:r>
            <a:r>
              <a:rPr lang="en-US" sz="2000" dirty="0" smtClean="0">
                <a:solidFill>
                  <a:schemeClr val="bg1"/>
                </a:solidFill>
              </a:rPr>
              <a:t>log(N)</a:t>
            </a:r>
            <a:r>
              <a:rPr lang="ru-RU" sz="2000" dirty="0" smtClean="0">
                <a:solidFill>
                  <a:schemeClr val="bg1"/>
                </a:solidFill>
              </a:rPr>
              <a:t> раз</a:t>
            </a:r>
            <a:endParaRPr lang="en-US" sz="2000" dirty="0" smtClean="0">
              <a:solidFill>
                <a:schemeClr val="bg1"/>
              </a:solidFill>
            </a:endParaRPr>
          </a:p>
          <a:p>
            <a:pPr lvl="1"/>
            <a:r>
              <a:rPr lang="ru-RU" sz="2000" dirty="0" smtClean="0">
                <a:solidFill>
                  <a:schemeClr val="bg1"/>
                </a:solidFill>
              </a:rPr>
              <a:t>Каждая операция </a:t>
            </a:r>
            <a:r>
              <a:rPr lang="ru-RU" sz="2000" dirty="0" err="1" smtClean="0">
                <a:solidFill>
                  <a:schemeClr val="bg1"/>
                </a:solidFill>
              </a:rPr>
              <a:t>FindSet</a:t>
            </a:r>
            <a:r>
              <a:rPr lang="ru-RU" sz="2000" dirty="0" smtClean="0">
                <a:solidFill>
                  <a:schemeClr val="bg1"/>
                </a:solidFill>
              </a:rPr>
              <a:t> – </a:t>
            </a:r>
            <a:r>
              <a:rPr lang="en-US" sz="2000" dirty="0" smtClean="0">
                <a:solidFill>
                  <a:schemeClr val="bg1"/>
                </a:solidFill>
              </a:rPr>
              <a:t>O(log N)</a:t>
            </a:r>
            <a:endParaRPr lang="ru-RU" sz="2000" dirty="0" smtClean="0">
              <a:solidFill>
                <a:schemeClr val="bg1"/>
              </a:solidFill>
            </a:endParaRPr>
          </a:p>
          <a:p>
            <a:pPr lvl="1"/>
            <a:endParaRPr lang="ru-RU" sz="2000" dirty="0">
              <a:solidFill>
                <a:schemeClr val="bg1"/>
              </a:solidFill>
            </a:endParaRPr>
          </a:p>
          <a:p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9183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 СНМ </a:t>
            </a:r>
            <a:r>
              <a:rPr lang="ru-RU" dirty="0" smtClean="0"/>
              <a:t>на основе деревьев 1/2</a:t>
            </a:r>
            <a:endParaRPr lang="ru-RU" dirty="0"/>
          </a:p>
        </p:txBody>
      </p:sp>
      <p:sp>
        <p:nvSpPr>
          <p:cNvPr id="32" name="Объект 31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ru-RU" sz="2400" dirty="0" smtClean="0"/>
              <a:t>Лес</a:t>
            </a:r>
            <a:endParaRPr lang="ru-RU" sz="2400" dirty="0"/>
          </a:p>
          <a:p>
            <a:pPr lvl="1"/>
            <a:r>
              <a:rPr lang="ru-RU" sz="2000" dirty="0" smtClean="0"/>
              <a:t>элементы каждого множества объединяем в дерево</a:t>
            </a:r>
            <a:endParaRPr lang="en-US" sz="2000" dirty="0" smtClean="0"/>
          </a:p>
          <a:p>
            <a:pPr lvl="1"/>
            <a:r>
              <a:rPr lang="en-US" sz="2000" dirty="0" err="1" smtClean="0"/>
              <a:t>FindSet</a:t>
            </a:r>
            <a:r>
              <a:rPr lang="en-US" sz="2000" dirty="0" smtClean="0"/>
              <a:t> </a:t>
            </a:r>
            <a:r>
              <a:rPr lang="ru-RU" sz="2000" dirty="0" smtClean="0"/>
              <a:t>=</a:t>
            </a:r>
            <a:r>
              <a:rPr lang="en-US" sz="2000" dirty="0" smtClean="0"/>
              <a:t> </a:t>
            </a:r>
            <a:r>
              <a:rPr lang="ru-RU" sz="2000" dirty="0" smtClean="0"/>
              <a:t>корень дерева, содержащего элемент,</a:t>
            </a:r>
            <a:r>
              <a:rPr lang="en-US" sz="2000" dirty="0"/>
              <a:t> </a:t>
            </a:r>
            <a:r>
              <a:rPr lang="en-US" sz="2000" dirty="0" err="1"/>
              <a:t>MergeSets</a:t>
            </a:r>
            <a:r>
              <a:rPr lang="en-US" sz="2000" dirty="0"/>
              <a:t> </a:t>
            </a:r>
            <a:r>
              <a:rPr lang="ru-RU" sz="2000" dirty="0" smtClean="0"/>
              <a:t>= объединение деревьев</a:t>
            </a:r>
            <a:endParaRPr lang="ru-RU" sz="2000" dirty="0"/>
          </a:p>
          <a:p>
            <a:r>
              <a:rPr lang="ru-RU" sz="2400" dirty="0" smtClean="0"/>
              <a:t>все </a:t>
            </a:r>
            <a:r>
              <a:rPr lang="ru-RU" sz="2400" dirty="0" err="1" smtClean="0"/>
              <a:t>FindSet</a:t>
            </a:r>
            <a:r>
              <a:rPr lang="ru-RU" sz="2400" dirty="0" smtClean="0"/>
              <a:t> – O(</a:t>
            </a:r>
            <a:r>
              <a:rPr lang="en-US" sz="2400" dirty="0" smtClean="0"/>
              <a:t>#</a:t>
            </a:r>
            <a:r>
              <a:rPr lang="ru-RU" sz="2400" dirty="0"/>
              <a:t> </a:t>
            </a:r>
            <a:r>
              <a:rPr lang="ru-RU" sz="2400" dirty="0" smtClean="0"/>
              <a:t>элементов </a:t>
            </a:r>
            <a:r>
              <a:rPr lang="en-US" sz="2400" dirty="0" smtClean="0"/>
              <a:t>^ 2</a:t>
            </a:r>
            <a:r>
              <a:rPr lang="ru-RU" sz="2400" dirty="0" smtClean="0"/>
              <a:t>)</a:t>
            </a:r>
          </a:p>
          <a:p>
            <a:r>
              <a:rPr lang="ru-RU" sz="2400" dirty="0" smtClean="0"/>
              <a:t>все </a:t>
            </a:r>
            <a:r>
              <a:rPr lang="en-US" sz="2400" dirty="0" err="1" smtClean="0"/>
              <a:t>MergeSets</a:t>
            </a:r>
            <a:r>
              <a:rPr lang="en-US" sz="2400" dirty="0" smtClean="0"/>
              <a:t> –</a:t>
            </a:r>
            <a:r>
              <a:rPr lang="ru-RU" sz="2400" dirty="0" smtClean="0"/>
              <a:t> O(</a:t>
            </a:r>
            <a:r>
              <a:rPr lang="en-US" sz="2400" dirty="0"/>
              <a:t>#</a:t>
            </a:r>
            <a:r>
              <a:rPr lang="ru-RU" sz="2400" dirty="0"/>
              <a:t> </a:t>
            </a:r>
            <a:r>
              <a:rPr lang="ru-RU" sz="2400" dirty="0" smtClean="0"/>
              <a:t>элементов) </a:t>
            </a:r>
          </a:p>
          <a:p>
            <a:endParaRPr lang="ru-RU" sz="2400" dirty="0"/>
          </a:p>
          <a:p>
            <a:endParaRPr lang="ru-RU" sz="2400" dirty="0" smtClean="0"/>
          </a:p>
          <a:p>
            <a:endParaRPr lang="ru-RU" sz="2400" dirty="0"/>
          </a:p>
          <a:p>
            <a:endParaRPr lang="ru-RU" sz="2400" dirty="0"/>
          </a:p>
          <a:p>
            <a:endParaRPr lang="ru-RU" sz="2400" dirty="0"/>
          </a:p>
        </p:txBody>
      </p:sp>
      <p:sp>
        <p:nvSpPr>
          <p:cNvPr id="33" name="Объект 3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sz="2400" dirty="0" smtClean="0">
                <a:solidFill>
                  <a:schemeClr val="bg1"/>
                </a:solidFill>
              </a:rPr>
              <a:t>Лес с объединением </a:t>
            </a:r>
            <a:r>
              <a:rPr lang="ru-RU" sz="2400" dirty="0">
                <a:solidFill>
                  <a:schemeClr val="bg1"/>
                </a:solidFill>
              </a:rPr>
              <a:t>по рангу </a:t>
            </a:r>
          </a:p>
          <a:p>
            <a:pPr lvl="1"/>
            <a:r>
              <a:rPr lang="ru-RU" sz="2000" dirty="0" smtClean="0">
                <a:solidFill>
                  <a:schemeClr val="bg1"/>
                </a:solidFill>
              </a:rPr>
              <a:t>Ранг множества = высота </a:t>
            </a:r>
            <a:r>
              <a:rPr lang="ru-RU" sz="2000" dirty="0">
                <a:solidFill>
                  <a:schemeClr val="bg1"/>
                </a:solidFill>
              </a:rPr>
              <a:t>его </a:t>
            </a:r>
            <a:r>
              <a:rPr lang="ru-RU" sz="2000" dirty="0" smtClean="0">
                <a:solidFill>
                  <a:schemeClr val="bg1"/>
                </a:solidFill>
              </a:rPr>
              <a:t>дерева</a:t>
            </a:r>
            <a:endParaRPr lang="ru-RU" sz="2000" dirty="0">
              <a:solidFill>
                <a:schemeClr val="bg1"/>
              </a:solidFill>
            </a:endParaRPr>
          </a:p>
          <a:p>
            <a:r>
              <a:rPr lang="en-US" sz="2400" dirty="0" smtClean="0">
                <a:solidFill>
                  <a:schemeClr val="bg1"/>
                </a:solidFill>
              </a:rPr>
              <a:t>N = # </a:t>
            </a:r>
            <a:r>
              <a:rPr lang="ru-RU" sz="2400" dirty="0" smtClean="0">
                <a:solidFill>
                  <a:schemeClr val="bg1"/>
                </a:solidFill>
              </a:rPr>
              <a:t>элементов</a:t>
            </a:r>
          </a:p>
          <a:p>
            <a:r>
              <a:rPr lang="ru-RU" sz="2400" dirty="0" smtClean="0">
                <a:solidFill>
                  <a:schemeClr val="bg1"/>
                </a:solidFill>
              </a:rPr>
              <a:t>все </a:t>
            </a:r>
            <a:r>
              <a:rPr lang="ru-RU" sz="2400" dirty="0" err="1" smtClean="0">
                <a:solidFill>
                  <a:schemeClr val="bg1"/>
                </a:solidFill>
              </a:rPr>
              <a:t>FindSet</a:t>
            </a:r>
            <a:r>
              <a:rPr lang="ru-RU" sz="2400" dirty="0" smtClean="0">
                <a:solidFill>
                  <a:schemeClr val="bg1"/>
                </a:solidFill>
              </a:rPr>
              <a:t> – O(</a:t>
            </a:r>
            <a:r>
              <a:rPr lang="en-US" sz="2400" dirty="0" smtClean="0">
                <a:solidFill>
                  <a:schemeClr val="bg1"/>
                </a:solidFill>
              </a:rPr>
              <a:t>N * </a:t>
            </a:r>
            <a:r>
              <a:rPr lang="ru-RU" sz="2400" dirty="0" err="1" smtClean="0">
                <a:solidFill>
                  <a:schemeClr val="bg1"/>
                </a:solidFill>
              </a:rPr>
              <a:t>log</a:t>
            </a:r>
            <a:r>
              <a:rPr lang="ru-RU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N</a:t>
            </a:r>
            <a:r>
              <a:rPr lang="ru-RU" sz="2400" dirty="0" smtClean="0">
                <a:solidFill>
                  <a:schemeClr val="bg1"/>
                </a:solidFill>
              </a:rPr>
              <a:t>)</a:t>
            </a:r>
          </a:p>
          <a:p>
            <a:r>
              <a:rPr lang="ru-RU" sz="2400" dirty="0" smtClean="0">
                <a:solidFill>
                  <a:schemeClr val="bg1"/>
                </a:solidFill>
              </a:rPr>
              <a:t>все </a:t>
            </a:r>
            <a:r>
              <a:rPr lang="en-US" sz="2400" dirty="0" err="1" smtClean="0">
                <a:solidFill>
                  <a:schemeClr val="bg1"/>
                </a:solidFill>
              </a:rPr>
              <a:t>MergeSets</a:t>
            </a:r>
            <a:r>
              <a:rPr lang="ru-RU" sz="2400" dirty="0" smtClean="0">
                <a:solidFill>
                  <a:schemeClr val="bg1"/>
                </a:solidFill>
              </a:rPr>
              <a:t> – O(</a:t>
            </a:r>
            <a:r>
              <a:rPr lang="en-US" sz="2400" dirty="0" smtClean="0">
                <a:solidFill>
                  <a:schemeClr val="bg1"/>
                </a:solidFill>
              </a:rPr>
              <a:t>N</a:t>
            </a:r>
            <a:r>
              <a:rPr lang="ru-RU" sz="2400" dirty="0" smtClean="0">
                <a:solidFill>
                  <a:schemeClr val="bg1"/>
                </a:solidFill>
              </a:rPr>
              <a:t>) </a:t>
            </a:r>
            <a:endParaRPr lang="ru-RU" sz="2400" dirty="0">
              <a:solidFill>
                <a:schemeClr val="bg1"/>
              </a:solidFill>
            </a:endParaRPr>
          </a:p>
          <a:p>
            <a:pPr lvl="1"/>
            <a:r>
              <a:rPr lang="ru-RU" sz="2000" dirty="0" smtClean="0">
                <a:solidFill>
                  <a:schemeClr val="bg1"/>
                </a:solidFill>
              </a:rPr>
              <a:t>Корнем становится корень дерева с большей высотой</a:t>
            </a:r>
          </a:p>
          <a:p>
            <a:pPr lvl="1"/>
            <a:r>
              <a:rPr lang="ru-RU" sz="2000" dirty="0" smtClean="0">
                <a:solidFill>
                  <a:schemeClr val="bg1"/>
                </a:solidFill>
              </a:rPr>
              <a:t>Ранг множества может увеличиться не более </a:t>
            </a:r>
            <a:r>
              <a:rPr lang="en-US" sz="2000" dirty="0" smtClean="0">
                <a:solidFill>
                  <a:schemeClr val="bg1"/>
                </a:solidFill>
              </a:rPr>
              <a:t>log(N)</a:t>
            </a:r>
            <a:r>
              <a:rPr lang="ru-RU" sz="2000" dirty="0" smtClean="0">
                <a:solidFill>
                  <a:schemeClr val="bg1"/>
                </a:solidFill>
              </a:rPr>
              <a:t> раз</a:t>
            </a:r>
            <a:endParaRPr lang="en-US" sz="2000" dirty="0" smtClean="0">
              <a:solidFill>
                <a:schemeClr val="bg1"/>
              </a:solidFill>
            </a:endParaRPr>
          </a:p>
          <a:p>
            <a:pPr lvl="1"/>
            <a:r>
              <a:rPr lang="ru-RU" sz="2000" dirty="0" smtClean="0">
                <a:solidFill>
                  <a:schemeClr val="bg1"/>
                </a:solidFill>
              </a:rPr>
              <a:t>Каждая операция </a:t>
            </a:r>
            <a:r>
              <a:rPr lang="ru-RU" sz="2000" dirty="0" err="1" smtClean="0">
                <a:solidFill>
                  <a:schemeClr val="bg1"/>
                </a:solidFill>
              </a:rPr>
              <a:t>FindSet</a:t>
            </a:r>
            <a:r>
              <a:rPr lang="ru-RU" sz="2000" dirty="0" smtClean="0">
                <a:solidFill>
                  <a:schemeClr val="bg1"/>
                </a:solidFill>
              </a:rPr>
              <a:t> – </a:t>
            </a:r>
            <a:r>
              <a:rPr lang="en-US" sz="2000" dirty="0" smtClean="0">
                <a:solidFill>
                  <a:schemeClr val="bg1"/>
                </a:solidFill>
              </a:rPr>
              <a:t>O(log N)</a:t>
            </a:r>
            <a:endParaRPr lang="ru-RU" sz="2000" dirty="0" smtClean="0">
              <a:solidFill>
                <a:schemeClr val="bg1"/>
              </a:solidFill>
            </a:endParaRPr>
          </a:p>
          <a:p>
            <a:pPr lvl="1"/>
            <a:endParaRPr lang="ru-RU" sz="2000" dirty="0">
              <a:solidFill>
                <a:schemeClr val="bg1"/>
              </a:solidFill>
            </a:endParaRPr>
          </a:p>
          <a:p>
            <a:endParaRPr lang="ru-RU" sz="2400" dirty="0">
              <a:solidFill>
                <a:schemeClr val="bg1"/>
              </a:solidFill>
            </a:endParaRPr>
          </a:p>
        </p:txBody>
      </p:sp>
      <p:grpSp>
        <p:nvGrpSpPr>
          <p:cNvPr id="31" name="Группа 30"/>
          <p:cNvGrpSpPr/>
          <p:nvPr/>
        </p:nvGrpSpPr>
        <p:grpSpPr>
          <a:xfrm>
            <a:off x="786530" y="4731670"/>
            <a:ext cx="936626" cy="576263"/>
            <a:chOff x="1199456" y="5748116"/>
            <a:chExt cx="936626" cy="576263"/>
          </a:xfrm>
        </p:grpSpPr>
        <p:sp>
          <p:nvSpPr>
            <p:cNvPr id="65566" name="Oval 14"/>
            <p:cNvSpPr>
              <a:spLocks noChangeArrowheads="1"/>
            </p:cNvSpPr>
            <p:nvPr/>
          </p:nvSpPr>
          <p:spPr bwMode="auto">
            <a:xfrm>
              <a:off x="1578869" y="5748116"/>
              <a:ext cx="123825" cy="144463"/>
            </a:xfrm>
            <a:prstGeom prst="ellipse">
              <a:avLst/>
            </a:prstGeom>
            <a:solidFill>
              <a:srgbClr val="EF5A1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5572" name="Oval 30"/>
            <p:cNvSpPr>
              <a:spLocks noChangeArrowheads="1"/>
            </p:cNvSpPr>
            <p:nvPr/>
          </p:nvSpPr>
          <p:spPr bwMode="auto">
            <a:xfrm>
              <a:off x="1199456" y="6037041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5573" name="Oval 31"/>
            <p:cNvSpPr>
              <a:spLocks noChangeArrowheads="1"/>
            </p:cNvSpPr>
            <p:nvPr/>
          </p:nvSpPr>
          <p:spPr bwMode="auto">
            <a:xfrm>
              <a:off x="1367731" y="6164041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5574" name="Oval 32"/>
            <p:cNvSpPr>
              <a:spLocks noChangeArrowheads="1"/>
            </p:cNvSpPr>
            <p:nvPr/>
          </p:nvSpPr>
          <p:spPr bwMode="auto">
            <a:xfrm>
              <a:off x="1559819" y="6179916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5575" name="Oval 33"/>
            <p:cNvSpPr>
              <a:spLocks noChangeArrowheads="1"/>
            </p:cNvSpPr>
            <p:nvPr/>
          </p:nvSpPr>
          <p:spPr bwMode="auto">
            <a:xfrm>
              <a:off x="1791594" y="6156104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5576" name="Oval 34"/>
            <p:cNvSpPr>
              <a:spLocks noChangeArrowheads="1"/>
            </p:cNvSpPr>
            <p:nvPr/>
          </p:nvSpPr>
          <p:spPr bwMode="auto">
            <a:xfrm>
              <a:off x="1991619" y="6037041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63" name="Прямая соединительная линия 62"/>
            <p:cNvCxnSpPr>
              <a:stCxn id="65566" idx="3"/>
              <a:endCxn id="65573" idx="0"/>
            </p:cNvCxnSpPr>
            <p:nvPr/>
          </p:nvCxnSpPr>
          <p:spPr>
            <a:xfrm flipH="1">
              <a:off x="1439963" y="5871423"/>
              <a:ext cx="157040" cy="2926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Прямая соединительная линия 63"/>
            <p:cNvCxnSpPr>
              <a:stCxn id="65566" idx="5"/>
              <a:endCxn id="65575" idx="1"/>
            </p:cNvCxnSpPr>
            <p:nvPr/>
          </p:nvCxnSpPr>
          <p:spPr>
            <a:xfrm>
              <a:off x="1684560" y="5871423"/>
              <a:ext cx="128190" cy="3058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Прямая соединительная линия 64"/>
            <p:cNvCxnSpPr>
              <a:stCxn id="65574" idx="0"/>
              <a:endCxn id="65566" idx="4"/>
            </p:cNvCxnSpPr>
            <p:nvPr/>
          </p:nvCxnSpPr>
          <p:spPr>
            <a:xfrm flipV="1">
              <a:off x="1632051" y="5892579"/>
              <a:ext cx="8731" cy="2873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Прямая соединительная линия 65"/>
            <p:cNvCxnSpPr>
              <a:stCxn id="65576" idx="1"/>
              <a:endCxn id="65566" idx="6"/>
            </p:cNvCxnSpPr>
            <p:nvPr/>
          </p:nvCxnSpPr>
          <p:spPr>
            <a:xfrm flipH="1" flipV="1">
              <a:off x="1702694" y="5820348"/>
              <a:ext cx="310081" cy="2378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Прямая соединительная линия 66"/>
            <p:cNvCxnSpPr>
              <a:stCxn id="65566" idx="2"/>
              <a:endCxn id="65572" idx="7"/>
            </p:cNvCxnSpPr>
            <p:nvPr/>
          </p:nvCxnSpPr>
          <p:spPr>
            <a:xfrm flipH="1">
              <a:off x="1322763" y="5820348"/>
              <a:ext cx="256106" cy="2378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Группа 29"/>
          <p:cNvGrpSpPr/>
          <p:nvPr/>
        </p:nvGrpSpPr>
        <p:grpSpPr>
          <a:xfrm>
            <a:off x="2207568" y="4581128"/>
            <a:ext cx="143686" cy="1023395"/>
            <a:chOff x="2856013" y="5244085"/>
            <a:chExt cx="144463" cy="1152526"/>
          </a:xfrm>
        </p:grpSpPr>
        <p:sp>
          <p:nvSpPr>
            <p:cNvPr id="65577" name="Oval 23"/>
            <p:cNvSpPr>
              <a:spLocks noChangeArrowheads="1"/>
            </p:cNvSpPr>
            <p:nvPr/>
          </p:nvSpPr>
          <p:spPr bwMode="auto">
            <a:xfrm rot="5400000">
              <a:off x="2856013" y="5244085"/>
              <a:ext cx="144463" cy="144463"/>
            </a:xfrm>
            <a:prstGeom prst="ellipse">
              <a:avLst/>
            </a:prstGeom>
            <a:solidFill>
              <a:srgbClr val="EF5A1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5578" name="Oval 24"/>
            <p:cNvSpPr>
              <a:spLocks noChangeArrowheads="1"/>
            </p:cNvSpPr>
            <p:nvPr/>
          </p:nvSpPr>
          <p:spPr bwMode="auto">
            <a:xfrm rot="5400000">
              <a:off x="2856013" y="5747323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5579" name="Oval 25"/>
            <p:cNvSpPr>
              <a:spLocks noChangeArrowheads="1"/>
            </p:cNvSpPr>
            <p:nvPr/>
          </p:nvSpPr>
          <p:spPr bwMode="auto">
            <a:xfrm rot="5400000">
              <a:off x="2856013" y="6252148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82" name="Прямая соединительная линия 81"/>
            <p:cNvCxnSpPr>
              <a:stCxn id="65578" idx="2"/>
              <a:endCxn id="65577" idx="6"/>
            </p:cNvCxnSpPr>
            <p:nvPr/>
          </p:nvCxnSpPr>
          <p:spPr>
            <a:xfrm rot="5400000" flipH="1">
              <a:off x="2748856" y="5567935"/>
              <a:ext cx="3587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Прямая соединительная линия 82"/>
            <p:cNvCxnSpPr>
              <a:stCxn id="65579" idx="2"/>
              <a:endCxn id="65578" idx="6"/>
            </p:cNvCxnSpPr>
            <p:nvPr/>
          </p:nvCxnSpPr>
          <p:spPr>
            <a:xfrm rot="5400000" flipH="1">
              <a:off x="2748063" y="6071967"/>
              <a:ext cx="36036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Плюс 33"/>
          <p:cNvSpPr/>
          <p:nvPr/>
        </p:nvSpPr>
        <p:spPr>
          <a:xfrm>
            <a:off x="1821223" y="4959030"/>
            <a:ext cx="266182" cy="266182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2213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 СНМ </a:t>
            </a:r>
            <a:r>
              <a:rPr lang="ru-RU" dirty="0" smtClean="0"/>
              <a:t>на основе деревьев 1/2</a:t>
            </a:r>
            <a:endParaRPr lang="ru-RU" dirty="0"/>
          </a:p>
        </p:txBody>
      </p:sp>
      <p:sp>
        <p:nvSpPr>
          <p:cNvPr id="32" name="Объект 31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ru-RU" sz="2400" dirty="0" smtClean="0"/>
              <a:t>Лес</a:t>
            </a:r>
            <a:endParaRPr lang="ru-RU" sz="2400" dirty="0"/>
          </a:p>
          <a:p>
            <a:pPr lvl="1"/>
            <a:r>
              <a:rPr lang="ru-RU" sz="2000" dirty="0" smtClean="0"/>
              <a:t>элементы каждого множества объединяем в дерево</a:t>
            </a:r>
            <a:endParaRPr lang="en-US" sz="2000" dirty="0" smtClean="0"/>
          </a:p>
          <a:p>
            <a:pPr lvl="1"/>
            <a:r>
              <a:rPr lang="en-US" sz="2000" dirty="0" err="1" smtClean="0"/>
              <a:t>FindSet</a:t>
            </a:r>
            <a:r>
              <a:rPr lang="en-US" sz="2000" dirty="0" smtClean="0"/>
              <a:t> </a:t>
            </a:r>
            <a:r>
              <a:rPr lang="ru-RU" sz="2000" dirty="0" smtClean="0"/>
              <a:t>=</a:t>
            </a:r>
            <a:r>
              <a:rPr lang="en-US" sz="2000" dirty="0" smtClean="0"/>
              <a:t> </a:t>
            </a:r>
            <a:r>
              <a:rPr lang="ru-RU" sz="2000" dirty="0" smtClean="0"/>
              <a:t>корень дерева, содержащего элемент,</a:t>
            </a:r>
            <a:r>
              <a:rPr lang="en-US" sz="2000" dirty="0"/>
              <a:t> </a:t>
            </a:r>
            <a:r>
              <a:rPr lang="en-US" sz="2000" dirty="0" err="1"/>
              <a:t>MergeSets</a:t>
            </a:r>
            <a:r>
              <a:rPr lang="en-US" sz="2000" dirty="0"/>
              <a:t> </a:t>
            </a:r>
            <a:r>
              <a:rPr lang="ru-RU" sz="2000" dirty="0" smtClean="0"/>
              <a:t>= объединение деревьев</a:t>
            </a:r>
            <a:endParaRPr lang="ru-RU" sz="2000" dirty="0"/>
          </a:p>
          <a:p>
            <a:r>
              <a:rPr lang="ru-RU" sz="2400" dirty="0" smtClean="0"/>
              <a:t>все </a:t>
            </a:r>
            <a:r>
              <a:rPr lang="ru-RU" sz="2400" dirty="0" err="1" smtClean="0"/>
              <a:t>FindSet</a:t>
            </a:r>
            <a:r>
              <a:rPr lang="ru-RU" sz="2400" dirty="0" smtClean="0"/>
              <a:t> – O(</a:t>
            </a:r>
            <a:r>
              <a:rPr lang="en-US" sz="2400" dirty="0" smtClean="0"/>
              <a:t>#</a:t>
            </a:r>
            <a:r>
              <a:rPr lang="ru-RU" sz="2400" dirty="0"/>
              <a:t> </a:t>
            </a:r>
            <a:r>
              <a:rPr lang="ru-RU" sz="2400" dirty="0" smtClean="0"/>
              <a:t>элементов </a:t>
            </a:r>
            <a:r>
              <a:rPr lang="en-US" sz="2400" dirty="0" smtClean="0"/>
              <a:t>^ 2</a:t>
            </a:r>
            <a:r>
              <a:rPr lang="ru-RU" sz="2400" dirty="0" smtClean="0"/>
              <a:t>)</a:t>
            </a:r>
          </a:p>
          <a:p>
            <a:r>
              <a:rPr lang="ru-RU" sz="2400" dirty="0" smtClean="0"/>
              <a:t>все </a:t>
            </a:r>
            <a:r>
              <a:rPr lang="en-US" sz="2400" dirty="0" err="1" smtClean="0"/>
              <a:t>MergeSets</a:t>
            </a:r>
            <a:r>
              <a:rPr lang="en-US" sz="2400" dirty="0" smtClean="0"/>
              <a:t> –</a:t>
            </a:r>
            <a:r>
              <a:rPr lang="ru-RU" sz="2400" dirty="0" smtClean="0"/>
              <a:t> O(</a:t>
            </a:r>
            <a:r>
              <a:rPr lang="en-US" sz="2400" dirty="0"/>
              <a:t>#</a:t>
            </a:r>
            <a:r>
              <a:rPr lang="ru-RU" sz="2400" dirty="0"/>
              <a:t> </a:t>
            </a:r>
            <a:r>
              <a:rPr lang="ru-RU" sz="2400" dirty="0" smtClean="0"/>
              <a:t>элементов) </a:t>
            </a:r>
          </a:p>
          <a:p>
            <a:endParaRPr lang="ru-RU" sz="2400" dirty="0"/>
          </a:p>
          <a:p>
            <a:endParaRPr lang="ru-RU" sz="2400" dirty="0" smtClean="0"/>
          </a:p>
          <a:p>
            <a:endParaRPr lang="ru-RU" sz="2400" dirty="0"/>
          </a:p>
          <a:p>
            <a:endParaRPr lang="ru-RU" sz="2400" dirty="0"/>
          </a:p>
          <a:p>
            <a:endParaRPr lang="ru-RU" sz="2400" dirty="0"/>
          </a:p>
        </p:txBody>
      </p:sp>
      <p:sp>
        <p:nvSpPr>
          <p:cNvPr id="33" name="Объект 3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sz="2400" dirty="0" smtClean="0">
                <a:solidFill>
                  <a:schemeClr val="bg1"/>
                </a:solidFill>
              </a:rPr>
              <a:t>Лес с объединением </a:t>
            </a:r>
            <a:r>
              <a:rPr lang="ru-RU" sz="2400" dirty="0">
                <a:solidFill>
                  <a:schemeClr val="bg1"/>
                </a:solidFill>
              </a:rPr>
              <a:t>по рангу </a:t>
            </a:r>
          </a:p>
          <a:p>
            <a:pPr lvl="1"/>
            <a:r>
              <a:rPr lang="ru-RU" sz="2000" dirty="0" smtClean="0">
                <a:solidFill>
                  <a:schemeClr val="bg1"/>
                </a:solidFill>
              </a:rPr>
              <a:t>Ранг множества = высота </a:t>
            </a:r>
            <a:r>
              <a:rPr lang="ru-RU" sz="2000" dirty="0">
                <a:solidFill>
                  <a:schemeClr val="bg1"/>
                </a:solidFill>
              </a:rPr>
              <a:t>его </a:t>
            </a:r>
            <a:r>
              <a:rPr lang="ru-RU" sz="2000" dirty="0" smtClean="0">
                <a:solidFill>
                  <a:schemeClr val="bg1"/>
                </a:solidFill>
              </a:rPr>
              <a:t>дерева</a:t>
            </a:r>
            <a:endParaRPr lang="ru-RU" sz="2000" dirty="0">
              <a:solidFill>
                <a:schemeClr val="bg1"/>
              </a:solidFill>
            </a:endParaRPr>
          </a:p>
          <a:p>
            <a:r>
              <a:rPr lang="en-US" sz="2400" dirty="0" smtClean="0">
                <a:solidFill>
                  <a:schemeClr val="bg1"/>
                </a:solidFill>
              </a:rPr>
              <a:t>N = # </a:t>
            </a:r>
            <a:r>
              <a:rPr lang="ru-RU" sz="2400" dirty="0" smtClean="0">
                <a:solidFill>
                  <a:schemeClr val="bg1"/>
                </a:solidFill>
              </a:rPr>
              <a:t>элементов</a:t>
            </a:r>
          </a:p>
          <a:p>
            <a:r>
              <a:rPr lang="ru-RU" sz="2400" dirty="0" smtClean="0">
                <a:solidFill>
                  <a:schemeClr val="bg1"/>
                </a:solidFill>
              </a:rPr>
              <a:t>все </a:t>
            </a:r>
            <a:r>
              <a:rPr lang="ru-RU" sz="2400" dirty="0" err="1" smtClean="0">
                <a:solidFill>
                  <a:schemeClr val="bg1"/>
                </a:solidFill>
              </a:rPr>
              <a:t>FindSet</a:t>
            </a:r>
            <a:r>
              <a:rPr lang="ru-RU" sz="2400" dirty="0" smtClean="0">
                <a:solidFill>
                  <a:schemeClr val="bg1"/>
                </a:solidFill>
              </a:rPr>
              <a:t> – O(</a:t>
            </a:r>
            <a:r>
              <a:rPr lang="en-US" sz="2400" dirty="0" smtClean="0">
                <a:solidFill>
                  <a:schemeClr val="bg1"/>
                </a:solidFill>
              </a:rPr>
              <a:t>N * </a:t>
            </a:r>
            <a:r>
              <a:rPr lang="ru-RU" sz="2400" dirty="0" err="1" smtClean="0">
                <a:solidFill>
                  <a:schemeClr val="bg1"/>
                </a:solidFill>
              </a:rPr>
              <a:t>log</a:t>
            </a:r>
            <a:r>
              <a:rPr lang="ru-RU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N</a:t>
            </a:r>
            <a:r>
              <a:rPr lang="ru-RU" sz="2400" dirty="0" smtClean="0">
                <a:solidFill>
                  <a:schemeClr val="bg1"/>
                </a:solidFill>
              </a:rPr>
              <a:t>)</a:t>
            </a:r>
          </a:p>
          <a:p>
            <a:r>
              <a:rPr lang="ru-RU" sz="2400" dirty="0" smtClean="0">
                <a:solidFill>
                  <a:schemeClr val="bg1"/>
                </a:solidFill>
              </a:rPr>
              <a:t>все </a:t>
            </a:r>
            <a:r>
              <a:rPr lang="en-US" sz="2400" dirty="0" err="1" smtClean="0">
                <a:solidFill>
                  <a:schemeClr val="bg1"/>
                </a:solidFill>
              </a:rPr>
              <a:t>MergeSets</a:t>
            </a:r>
            <a:r>
              <a:rPr lang="ru-RU" sz="2400" dirty="0" smtClean="0">
                <a:solidFill>
                  <a:schemeClr val="bg1"/>
                </a:solidFill>
              </a:rPr>
              <a:t> – O(</a:t>
            </a:r>
            <a:r>
              <a:rPr lang="en-US" sz="2400" dirty="0" smtClean="0">
                <a:solidFill>
                  <a:schemeClr val="bg1"/>
                </a:solidFill>
              </a:rPr>
              <a:t>N</a:t>
            </a:r>
            <a:r>
              <a:rPr lang="ru-RU" sz="2400" dirty="0" smtClean="0">
                <a:solidFill>
                  <a:schemeClr val="bg1"/>
                </a:solidFill>
              </a:rPr>
              <a:t>) </a:t>
            </a:r>
            <a:endParaRPr lang="ru-RU" sz="2400" dirty="0">
              <a:solidFill>
                <a:schemeClr val="bg1"/>
              </a:solidFill>
            </a:endParaRPr>
          </a:p>
          <a:p>
            <a:pPr lvl="1"/>
            <a:r>
              <a:rPr lang="ru-RU" sz="2000" dirty="0" smtClean="0">
                <a:solidFill>
                  <a:schemeClr val="bg1"/>
                </a:solidFill>
              </a:rPr>
              <a:t>Корнем становится корень дерева с большей высотой</a:t>
            </a:r>
          </a:p>
          <a:p>
            <a:pPr lvl="1"/>
            <a:r>
              <a:rPr lang="ru-RU" sz="2000" dirty="0" smtClean="0">
                <a:solidFill>
                  <a:schemeClr val="bg1"/>
                </a:solidFill>
              </a:rPr>
              <a:t>Ранг множества может увеличиться не более </a:t>
            </a:r>
            <a:r>
              <a:rPr lang="en-US" sz="2000" dirty="0" smtClean="0">
                <a:solidFill>
                  <a:schemeClr val="bg1"/>
                </a:solidFill>
              </a:rPr>
              <a:t>log(N)</a:t>
            </a:r>
            <a:r>
              <a:rPr lang="ru-RU" sz="2000" dirty="0" smtClean="0">
                <a:solidFill>
                  <a:schemeClr val="bg1"/>
                </a:solidFill>
              </a:rPr>
              <a:t> раз</a:t>
            </a:r>
            <a:endParaRPr lang="en-US" sz="2000" dirty="0" smtClean="0">
              <a:solidFill>
                <a:schemeClr val="bg1"/>
              </a:solidFill>
            </a:endParaRPr>
          </a:p>
          <a:p>
            <a:pPr lvl="1"/>
            <a:r>
              <a:rPr lang="ru-RU" sz="2000" dirty="0" smtClean="0">
                <a:solidFill>
                  <a:schemeClr val="bg1"/>
                </a:solidFill>
              </a:rPr>
              <a:t>Каждая операция </a:t>
            </a:r>
            <a:r>
              <a:rPr lang="ru-RU" sz="2000" dirty="0" err="1" smtClean="0">
                <a:solidFill>
                  <a:schemeClr val="bg1"/>
                </a:solidFill>
              </a:rPr>
              <a:t>FindSet</a:t>
            </a:r>
            <a:r>
              <a:rPr lang="ru-RU" sz="2000" dirty="0" smtClean="0">
                <a:solidFill>
                  <a:schemeClr val="bg1"/>
                </a:solidFill>
              </a:rPr>
              <a:t> – </a:t>
            </a:r>
            <a:r>
              <a:rPr lang="en-US" sz="2000" dirty="0" smtClean="0">
                <a:solidFill>
                  <a:schemeClr val="bg1"/>
                </a:solidFill>
              </a:rPr>
              <a:t>O(log N)</a:t>
            </a:r>
            <a:endParaRPr lang="ru-RU" sz="2000" dirty="0" smtClean="0">
              <a:solidFill>
                <a:schemeClr val="bg1"/>
              </a:solidFill>
            </a:endParaRPr>
          </a:p>
          <a:p>
            <a:pPr lvl="1"/>
            <a:endParaRPr lang="ru-RU" sz="2000" dirty="0">
              <a:solidFill>
                <a:schemeClr val="bg1"/>
              </a:solidFill>
            </a:endParaRPr>
          </a:p>
          <a:p>
            <a:endParaRPr lang="ru-RU" sz="2400" dirty="0">
              <a:solidFill>
                <a:schemeClr val="bg1"/>
              </a:solidFill>
            </a:endParaRPr>
          </a:p>
        </p:txBody>
      </p:sp>
      <p:grpSp>
        <p:nvGrpSpPr>
          <p:cNvPr id="31" name="Группа 30"/>
          <p:cNvGrpSpPr/>
          <p:nvPr/>
        </p:nvGrpSpPr>
        <p:grpSpPr>
          <a:xfrm>
            <a:off x="786530" y="4731670"/>
            <a:ext cx="936626" cy="576263"/>
            <a:chOff x="1199456" y="5748116"/>
            <a:chExt cx="936626" cy="576263"/>
          </a:xfrm>
        </p:grpSpPr>
        <p:sp>
          <p:nvSpPr>
            <p:cNvPr id="65566" name="Oval 14"/>
            <p:cNvSpPr>
              <a:spLocks noChangeArrowheads="1"/>
            </p:cNvSpPr>
            <p:nvPr/>
          </p:nvSpPr>
          <p:spPr bwMode="auto">
            <a:xfrm>
              <a:off x="1578869" y="5748116"/>
              <a:ext cx="123825" cy="144463"/>
            </a:xfrm>
            <a:prstGeom prst="ellipse">
              <a:avLst/>
            </a:prstGeom>
            <a:solidFill>
              <a:srgbClr val="EF5A1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5572" name="Oval 30"/>
            <p:cNvSpPr>
              <a:spLocks noChangeArrowheads="1"/>
            </p:cNvSpPr>
            <p:nvPr/>
          </p:nvSpPr>
          <p:spPr bwMode="auto">
            <a:xfrm>
              <a:off x="1199456" y="6037041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5573" name="Oval 31"/>
            <p:cNvSpPr>
              <a:spLocks noChangeArrowheads="1"/>
            </p:cNvSpPr>
            <p:nvPr/>
          </p:nvSpPr>
          <p:spPr bwMode="auto">
            <a:xfrm>
              <a:off x="1367731" y="6164041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5574" name="Oval 32"/>
            <p:cNvSpPr>
              <a:spLocks noChangeArrowheads="1"/>
            </p:cNvSpPr>
            <p:nvPr/>
          </p:nvSpPr>
          <p:spPr bwMode="auto">
            <a:xfrm>
              <a:off x="1559819" y="6179916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5575" name="Oval 33"/>
            <p:cNvSpPr>
              <a:spLocks noChangeArrowheads="1"/>
            </p:cNvSpPr>
            <p:nvPr/>
          </p:nvSpPr>
          <p:spPr bwMode="auto">
            <a:xfrm>
              <a:off x="1791594" y="6156104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5576" name="Oval 34"/>
            <p:cNvSpPr>
              <a:spLocks noChangeArrowheads="1"/>
            </p:cNvSpPr>
            <p:nvPr/>
          </p:nvSpPr>
          <p:spPr bwMode="auto">
            <a:xfrm>
              <a:off x="1991619" y="6037041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63" name="Прямая соединительная линия 62"/>
            <p:cNvCxnSpPr>
              <a:stCxn id="65566" idx="3"/>
              <a:endCxn id="65573" idx="0"/>
            </p:cNvCxnSpPr>
            <p:nvPr/>
          </p:nvCxnSpPr>
          <p:spPr>
            <a:xfrm flipH="1">
              <a:off x="1439963" y="5871423"/>
              <a:ext cx="157040" cy="2926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Прямая соединительная линия 63"/>
            <p:cNvCxnSpPr>
              <a:stCxn id="65566" idx="5"/>
              <a:endCxn id="65575" idx="1"/>
            </p:cNvCxnSpPr>
            <p:nvPr/>
          </p:nvCxnSpPr>
          <p:spPr>
            <a:xfrm>
              <a:off x="1684560" y="5871423"/>
              <a:ext cx="128190" cy="3058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Прямая соединительная линия 64"/>
            <p:cNvCxnSpPr>
              <a:stCxn id="65574" idx="0"/>
              <a:endCxn id="65566" idx="4"/>
            </p:cNvCxnSpPr>
            <p:nvPr/>
          </p:nvCxnSpPr>
          <p:spPr>
            <a:xfrm flipV="1">
              <a:off x="1632051" y="5892579"/>
              <a:ext cx="8731" cy="2873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Прямая соединительная линия 65"/>
            <p:cNvCxnSpPr>
              <a:stCxn id="65576" idx="1"/>
              <a:endCxn id="65566" idx="6"/>
            </p:cNvCxnSpPr>
            <p:nvPr/>
          </p:nvCxnSpPr>
          <p:spPr>
            <a:xfrm flipH="1" flipV="1">
              <a:off x="1702694" y="5820348"/>
              <a:ext cx="310081" cy="2378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Прямая соединительная линия 66"/>
            <p:cNvCxnSpPr>
              <a:stCxn id="65566" idx="2"/>
              <a:endCxn id="65572" idx="7"/>
            </p:cNvCxnSpPr>
            <p:nvPr/>
          </p:nvCxnSpPr>
          <p:spPr>
            <a:xfrm flipH="1">
              <a:off x="1322763" y="5820348"/>
              <a:ext cx="256106" cy="2378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Группа 29"/>
          <p:cNvGrpSpPr/>
          <p:nvPr/>
        </p:nvGrpSpPr>
        <p:grpSpPr>
          <a:xfrm>
            <a:off x="2207568" y="4581128"/>
            <a:ext cx="143686" cy="1023395"/>
            <a:chOff x="2856013" y="5244085"/>
            <a:chExt cx="144463" cy="1152526"/>
          </a:xfrm>
        </p:grpSpPr>
        <p:sp>
          <p:nvSpPr>
            <p:cNvPr id="65577" name="Oval 23"/>
            <p:cNvSpPr>
              <a:spLocks noChangeArrowheads="1"/>
            </p:cNvSpPr>
            <p:nvPr/>
          </p:nvSpPr>
          <p:spPr bwMode="auto">
            <a:xfrm rot="5400000">
              <a:off x="2856013" y="5244085"/>
              <a:ext cx="144463" cy="144463"/>
            </a:xfrm>
            <a:prstGeom prst="ellipse">
              <a:avLst/>
            </a:prstGeom>
            <a:solidFill>
              <a:srgbClr val="EF5A1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5578" name="Oval 24"/>
            <p:cNvSpPr>
              <a:spLocks noChangeArrowheads="1"/>
            </p:cNvSpPr>
            <p:nvPr/>
          </p:nvSpPr>
          <p:spPr bwMode="auto">
            <a:xfrm rot="5400000">
              <a:off x="2856013" y="5747323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5579" name="Oval 25"/>
            <p:cNvSpPr>
              <a:spLocks noChangeArrowheads="1"/>
            </p:cNvSpPr>
            <p:nvPr/>
          </p:nvSpPr>
          <p:spPr bwMode="auto">
            <a:xfrm rot="5400000">
              <a:off x="2856013" y="6252148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82" name="Прямая соединительная линия 81"/>
            <p:cNvCxnSpPr>
              <a:stCxn id="65578" idx="2"/>
              <a:endCxn id="65577" idx="6"/>
            </p:cNvCxnSpPr>
            <p:nvPr/>
          </p:nvCxnSpPr>
          <p:spPr>
            <a:xfrm rot="5400000" flipH="1">
              <a:off x="2748856" y="5567935"/>
              <a:ext cx="3587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Прямая соединительная линия 82"/>
            <p:cNvCxnSpPr>
              <a:stCxn id="65579" idx="2"/>
              <a:endCxn id="65578" idx="6"/>
            </p:cNvCxnSpPr>
            <p:nvPr/>
          </p:nvCxnSpPr>
          <p:spPr>
            <a:xfrm rot="5400000" flipH="1">
              <a:off x="2748063" y="6071967"/>
              <a:ext cx="36036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Группа 90"/>
          <p:cNvGrpSpPr/>
          <p:nvPr/>
        </p:nvGrpSpPr>
        <p:grpSpPr>
          <a:xfrm>
            <a:off x="2910441" y="4731670"/>
            <a:ext cx="936626" cy="576263"/>
            <a:chOff x="1199456" y="5748116"/>
            <a:chExt cx="936626" cy="576263"/>
          </a:xfrm>
        </p:grpSpPr>
        <p:sp>
          <p:nvSpPr>
            <p:cNvPr id="92" name="Oval 14"/>
            <p:cNvSpPr>
              <a:spLocks noChangeArrowheads="1"/>
            </p:cNvSpPr>
            <p:nvPr/>
          </p:nvSpPr>
          <p:spPr bwMode="auto">
            <a:xfrm>
              <a:off x="1578869" y="5748116"/>
              <a:ext cx="123825" cy="144463"/>
            </a:xfrm>
            <a:prstGeom prst="ellipse">
              <a:avLst/>
            </a:prstGeom>
            <a:solidFill>
              <a:srgbClr val="EF5A1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3" name="Oval 30"/>
            <p:cNvSpPr>
              <a:spLocks noChangeArrowheads="1"/>
            </p:cNvSpPr>
            <p:nvPr/>
          </p:nvSpPr>
          <p:spPr bwMode="auto">
            <a:xfrm>
              <a:off x="1199456" y="6037041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4" name="Oval 31"/>
            <p:cNvSpPr>
              <a:spLocks noChangeArrowheads="1"/>
            </p:cNvSpPr>
            <p:nvPr/>
          </p:nvSpPr>
          <p:spPr bwMode="auto">
            <a:xfrm>
              <a:off x="1367731" y="6164041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5" name="Oval 32"/>
            <p:cNvSpPr>
              <a:spLocks noChangeArrowheads="1"/>
            </p:cNvSpPr>
            <p:nvPr/>
          </p:nvSpPr>
          <p:spPr bwMode="auto">
            <a:xfrm>
              <a:off x="1559819" y="6179916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6" name="Oval 33"/>
            <p:cNvSpPr>
              <a:spLocks noChangeArrowheads="1"/>
            </p:cNvSpPr>
            <p:nvPr/>
          </p:nvSpPr>
          <p:spPr bwMode="auto">
            <a:xfrm>
              <a:off x="1791594" y="6156104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7" name="Oval 34"/>
            <p:cNvSpPr>
              <a:spLocks noChangeArrowheads="1"/>
            </p:cNvSpPr>
            <p:nvPr/>
          </p:nvSpPr>
          <p:spPr bwMode="auto">
            <a:xfrm>
              <a:off x="1991619" y="6037041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98" name="Прямая соединительная линия 97"/>
            <p:cNvCxnSpPr>
              <a:stCxn id="92" idx="3"/>
              <a:endCxn id="94" idx="0"/>
            </p:cNvCxnSpPr>
            <p:nvPr/>
          </p:nvCxnSpPr>
          <p:spPr>
            <a:xfrm flipH="1">
              <a:off x="1439963" y="5871423"/>
              <a:ext cx="157040" cy="2926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Прямая соединительная линия 98"/>
            <p:cNvCxnSpPr>
              <a:stCxn id="92" idx="5"/>
              <a:endCxn id="96" idx="1"/>
            </p:cNvCxnSpPr>
            <p:nvPr/>
          </p:nvCxnSpPr>
          <p:spPr>
            <a:xfrm>
              <a:off x="1684560" y="5871423"/>
              <a:ext cx="128190" cy="3058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Прямая соединительная линия 99"/>
            <p:cNvCxnSpPr>
              <a:stCxn id="95" idx="0"/>
              <a:endCxn id="92" idx="4"/>
            </p:cNvCxnSpPr>
            <p:nvPr/>
          </p:nvCxnSpPr>
          <p:spPr>
            <a:xfrm flipV="1">
              <a:off x="1632051" y="5892579"/>
              <a:ext cx="8731" cy="2873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Прямая соединительная линия 100"/>
            <p:cNvCxnSpPr>
              <a:stCxn id="97" idx="1"/>
              <a:endCxn id="92" idx="6"/>
            </p:cNvCxnSpPr>
            <p:nvPr/>
          </p:nvCxnSpPr>
          <p:spPr>
            <a:xfrm flipH="1" flipV="1">
              <a:off x="1702694" y="5820348"/>
              <a:ext cx="310081" cy="2378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Прямая соединительная линия 101"/>
            <p:cNvCxnSpPr>
              <a:stCxn id="92" idx="2"/>
              <a:endCxn id="93" idx="7"/>
            </p:cNvCxnSpPr>
            <p:nvPr/>
          </p:nvCxnSpPr>
          <p:spPr>
            <a:xfrm flipH="1">
              <a:off x="1322763" y="5820348"/>
              <a:ext cx="256106" cy="2378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Группа 102"/>
          <p:cNvGrpSpPr/>
          <p:nvPr/>
        </p:nvGrpSpPr>
        <p:grpSpPr>
          <a:xfrm>
            <a:off x="3990561" y="5019702"/>
            <a:ext cx="143686" cy="1023395"/>
            <a:chOff x="2856013" y="5244085"/>
            <a:chExt cx="144463" cy="1152526"/>
          </a:xfrm>
        </p:grpSpPr>
        <p:sp>
          <p:nvSpPr>
            <p:cNvPr id="104" name="Oval 23"/>
            <p:cNvSpPr>
              <a:spLocks noChangeArrowheads="1"/>
            </p:cNvSpPr>
            <p:nvPr/>
          </p:nvSpPr>
          <p:spPr bwMode="auto">
            <a:xfrm rot="5400000">
              <a:off x="2856013" y="5244085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05" name="Oval 24"/>
            <p:cNvSpPr>
              <a:spLocks noChangeArrowheads="1"/>
            </p:cNvSpPr>
            <p:nvPr/>
          </p:nvSpPr>
          <p:spPr bwMode="auto">
            <a:xfrm rot="5400000">
              <a:off x="2856013" y="5747323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06" name="Oval 25"/>
            <p:cNvSpPr>
              <a:spLocks noChangeArrowheads="1"/>
            </p:cNvSpPr>
            <p:nvPr/>
          </p:nvSpPr>
          <p:spPr bwMode="auto">
            <a:xfrm rot="5400000">
              <a:off x="2856013" y="6252148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107" name="Прямая соединительная линия 106"/>
            <p:cNvCxnSpPr>
              <a:stCxn id="105" idx="2"/>
              <a:endCxn id="104" idx="6"/>
            </p:cNvCxnSpPr>
            <p:nvPr/>
          </p:nvCxnSpPr>
          <p:spPr>
            <a:xfrm rot="5400000" flipH="1">
              <a:off x="2748856" y="5567935"/>
              <a:ext cx="3587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Прямая соединительная линия 107"/>
            <p:cNvCxnSpPr>
              <a:stCxn id="106" idx="2"/>
              <a:endCxn id="105" idx="6"/>
            </p:cNvCxnSpPr>
            <p:nvPr/>
          </p:nvCxnSpPr>
          <p:spPr>
            <a:xfrm rot="5400000" flipH="1">
              <a:off x="2748063" y="6071967"/>
              <a:ext cx="36036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Плюс 33"/>
          <p:cNvSpPr/>
          <p:nvPr/>
        </p:nvSpPr>
        <p:spPr>
          <a:xfrm>
            <a:off x="1821223" y="4959030"/>
            <a:ext cx="266182" cy="266182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Равно 34"/>
          <p:cNvSpPr/>
          <p:nvPr/>
        </p:nvSpPr>
        <p:spPr>
          <a:xfrm>
            <a:off x="2495600" y="4935173"/>
            <a:ext cx="270825" cy="270825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cxnSp>
        <p:nvCxnSpPr>
          <p:cNvPr id="37" name="Прямая соединительная линия 36"/>
          <p:cNvCxnSpPr>
            <a:stCxn id="104" idx="2"/>
            <a:endCxn id="92" idx="6"/>
          </p:cNvCxnSpPr>
          <p:nvPr/>
        </p:nvCxnSpPr>
        <p:spPr>
          <a:xfrm flipH="1" flipV="1">
            <a:off x="3413679" y="4803902"/>
            <a:ext cx="648725" cy="2158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041717" y="5739782"/>
            <a:ext cx="813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плохо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47096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 СНМ </a:t>
            </a:r>
            <a:r>
              <a:rPr lang="ru-RU" dirty="0" smtClean="0"/>
              <a:t>на основе деревьев 1/2</a:t>
            </a:r>
            <a:endParaRPr lang="ru-RU" dirty="0"/>
          </a:p>
        </p:txBody>
      </p:sp>
      <p:sp>
        <p:nvSpPr>
          <p:cNvPr id="32" name="Объект 31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ru-RU" sz="2400" dirty="0" smtClean="0"/>
              <a:t>Лес</a:t>
            </a:r>
            <a:endParaRPr lang="ru-RU" sz="2400" dirty="0"/>
          </a:p>
          <a:p>
            <a:pPr lvl="1"/>
            <a:r>
              <a:rPr lang="ru-RU" sz="2000" dirty="0" smtClean="0"/>
              <a:t>элементы каждого множества объединяем в дерево</a:t>
            </a:r>
            <a:endParaRPr lang="en-US" sz="2000" dirty="0" smtClean="0"/>
          </a:p>
          <a:p>
            <a:pPr lvl="1"/>
            <a:r>
              <a:rPr lang="en-US" sz="2000" dirty="0" err="1" smtClean="0"/>
              <a:t>FindSet</a:t>
            </a:r>
            <a:r>
              <a:rPr lang="en-US" sz="2000" dirty="0" smtClean="0"/>
              <a:t> </a:t>
            </a:r>
            <a:r>
              <a:rPr lang="ru-RU" sz="2000" dirty="0" smtClean="0"/>
              <a:t>=</a:t>
            </a:r>
            <a:r>
              <a:rPr lang="en-US" sz="2000" dirty="0" smtClean="0"/>
              <a:t> </a:t>
            </a:r>
            <a:r>
              <a:rPr lang="ru-RU" sz="2000" dirty="0" smtClean="0"/>
              <a:t>корень дерева, содержащего элемент,</a:t>
            </a:r>
            <a:r>
              <a:rPr lang="en-US" sz="2000" dirty="0"/>
              <a:t> </a:t>
            </a:r>
            <a:r>
              <a:rPr lang="en-US" sz="2000" dirty="0" err="1"/>
              <a:t>MergeSets</a:t>
            </a:r>
            <a:r>
              <a:rPr lang="en-US" sz="2000" dirty="0"/>
              <a:t> </a:t>
            </a:r>
            <a:r>
              <a:rPr lang="ru-RU" sz="2000" dirty="0" smtClean="0"/>
              <a:t>= объединение деревьев</a:t>
            </a:r>
            <a:endParaRPr lang="ru-RU" sz="2000" dirty="0"/>
          </a:p>
          <a:p>
            <a:r>
              <a:rPr lang="ru-RU" sz="2400" dirty="0" smtClean="0"/>
              <a:t>все </a:t>
            </a:r>
            <a:r>
              <a:rPr lang="ru-RU" sz="2400" dirty="0" err="1" smtClean="0"/>
              <a:t>FindSet</a:t>
            </a:r>
            <a:r>
              <a:rPr lang="ru-RU" sz="2400" dirty="0" smtClean="0"/>
              <a:t> – O(</a:t>
            </a:r>
            <a:r>
              <a:rPr lang="en-US" sz="2400" dirty="0" smtClean="0"/>
              <a:t>#</a:t>
            </a:r>
            <a:r>
              <a:rPr lang="ru-RU" sz="2400" dirty="0"/>
              <a:t> </a:t>
            </a:r>
            <a:r>
              <a:rPr lang="ru-RU" sz="2400" dirty="0" smtClean="0"/>
              <a:t>элементов </a:t>
            </a:r>
            <a:r>
              <a:rPr lang="en-US" sz="2400" dirty="0" smtClean="0"/>
              <a:t>^ 2</a:t>
            </a:r>
            <a:r>
              <a:rPr lang="ru-RU" sz="2400" dirty="0" smtClean="0"/>
              <a:t>)</a:t>
            </a:r>
          </a:p>
          <a:p>
            <a:r>
              <a:rPr lang="ru-RU" sz="2400" dirty="0" smtClean="0"/>
              <a:t>все </a:t>
            </a:r>
            <a:r>
              <a:rPr lang="en-US" sz="2400" dirty="0" err="1" smtClean="0"/>
              <a:t>MergeSets</a:t>
            </a:r>
            <a:r>
              <a:rPr lang="en-US" sz="2400" dirty="0" smtClean="0"/>
              <a:t> –</a:t>
            </a:r>
            <a:r>
              <a:rPr lang="ru-RU" sz="2400" dirty="0" smtClean="0"/>
              <a:t> O(</a:t>
            </a:r>
            <a:r>
              <a:rPr lang="en-US" sz="2400" dirty="0"/>
              <a:t>#</a:t>
            </a:r>
            <a:r>
              <a:rPr lang="ru-RU" sz="2400" dirty="0"/>
              <a:t> </a:t>
            </a:r>
            <a:r>
              <a:rPr lang="ru-RU" sz="2400" dirty="0" smtClean="0"/>
              <a:t>элементов) </a:t>
            </a:r>
          </a:p>
          <a:p>
            <a:endParaRPr lang="ru-RU" sz="2400" dirty="0"/>
          </a:p>
          <a:p>
            <a:endParaRPr lang="ru-RU" sz="2400" dirty="0" smtClean="0"/>
          </a:p>
          <a:p>
            <a:endParaRPr lang="ru-RU" sz="2400" dirty="0"/>
          </a:p>
          <a:p>
            <a:endParaRPr lang="ru-RU" sz="2400" dirty="0"/>
          </a:p>
          <a:p>
            <a:endParaRPr lang="ru-RU" sz="2400" dirty="0"/>
          </a:p>
        </p:txBody>
      </p:sp>
      <p:sp>
        <p:nvSpPr>
          <p:cNvPr id="33" name="Объект 3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sz="2400" dirty="0" smtClean="0">
                <a:solidFill>
                  <a:schemeClr val="bg1"/>
                </a:solidFill>
              </a:rPr>
              <a:t>Лес с объединением </a:t>
            </a:r>
            <a:r>
              <a:rPr lang="ru-RU" sz="2400" dirty="0">
                <a:solidFill>
                  <a:schemeClr val="bg1"/>
                </a:solidFill>
              </a:rPr>
              <a:t>по рангу </a:t>
            </a:r>
          </a:p>
          <a:p>
            <a:pPr lvl="1"/>
            <a:r>
              <a:rPr lang="ru-RU" sz="2000" dirty="0" smtClean="0">
                <a:solidFill>
                  <a:schemeClr val="bg1"/>
                </a:solidFill>
              </a:rPr>
              <a:t>Ранг множества = высота </a:t>
            </a:r>
            <a:r>
              <a:rPr lang="ru-RU" sz="2000" dirty="0">
                <a:solidFill>
                  <a:schemeClr val="bg1"/>
                </a:solidFill>
              </a:rPr>
              <a:t>его </a:t>
            </a:r>
            <a:r>
              <a:rPr lang="ru-RU" sz="2000" dirty="0" smtClean="0">
                <a:solidFill>
                  <a:schemeClr val="bg1"/>
                </a:solidFill>
              </a:rPr>
              <a:t>дерева</a:t>
            </a:r>
            <a:endParaRPr lang="ru-RU" sz="2000" dirty="0">
              <a:solidFill>
                <a:schemeClr val="bg1"/>
              </a:solidFill>
            </a:endParaRPr>
          </a:p>
          <a:p>
            <a:r>
              <a:rPr lang="en-US" sz="2400" dirty="0" smtClean="0">
                <a:solidFill>
                  <a:schemeClr val="bg1"/>
                </a:solidFill>
              </a:rPr>
              <a:t>N = # </a:t>
            </a:r>
            <a:r>
              <a:rPr lang="ru-RU" sz="2400" dirty="0" smtClean="0">
                <a:solidFill>
                  <a:schemeClr val="bg1"/>
                </a:solidFill>
              </a:rPr>
              <a:t>элементов</a:t>
            </a:r>
          </a:p>
          <a:p>
            <a:r>
              <a:rPr lang="ru-RU" sz="2400" dirty="0" smtClean="0">
                <a:solidFill>
                  <a:schemeClr val="bg1"/>
                </a:solidFill>
              </a:rPr>
              <a:t>все </a:t>
            </a:r>
            <a:r>
              <a:rPr lang="ru-RU" sz="2400" dirty="0" err="1" smtClean="0">
                <a:solidFill>
                  <a:schemeClr val="bg1"/>
                </a:solidFill>
              </a:rPr>
              <a:t>FindSet</a:t>
            </a:r>
            <a:r>
              <a:rPr lang="ru-RU" sz="2400" dirty="0" smtClean="0">
                <a:solidFill>
                  <a:schemeClr val="bg1"/>
                </a:solidFill>
              </a:rPr>
              <a:t> – O(</a:t>
            </a:r>
            <a:r>
              <a:rPr lang="en-US" sz="2400" dirty="0" smtClean="0">
                <a:solidFill>
                  <a:schemeClr val="bg1"/>
                </a:solidFill>
              </a:rPr>
              <a:t>N * </a:t>
            </a:r>
            <a:r>
              <a:rPr lang="ru-RU" sz="2400" dirty="0" err="1" smtClean="0">
                <a:solidFill>
                  <a:schemeClr val="bg1"/>
                </a:solidFill>
              </a:rPr>
              <a:t>log</a:t>
            </a:r>
            <a:r>
              <a:rPr lang="ru-RU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N</a:t>
            </a:r>
            <a:r>
              <a:rPr lang="ru-RU" sz="2400" dirty="0" smtClean="0">
                <a:solidFill>
                  <a:schemeClr val="bg1"/>
                </a:solidFill>
              </a:rPr>
              <a:t>)</a:t>
            </a:r>
          </a:p>
          <a:p>
            <a:r>
              <a:rPr lang="ru-RU" sz="2400" dirty="0" smtClean="0">
                <a:solidFill>
                  <a:schemeClr val="bg1"/>
                </a:solidFill>
              </a:rPr>
              <a:t>все </a:t>
            </a:r>
            <a:r>
              <a:rPr lang="en-US" sz="2400" dirty="0" err="1" smtClean="0">
                <a:solidFill>
                  <a:schemeClr val="bg1"/>
                </a:solidFill>
              </a:rPr>
              <a:t>MergeSets</a:t>
            </a:r>
            <a:r>
              <a:rPr lang="ru-RU" sz="2400" dirty="0" smtClean="0">
                <a:solidFill>
                  <a:schemeClr val="bg1"/>
                </a:solidFill>
              </a:rPr>
              <a:t> – O(</a:t>
            </a:r>
            <a:r>
              <a:rPr lang="en-US" sz="2400" dirty="0" smtClean="0">
                <a:solidFill>
                  <a:schemeClr val="bg1"/>
                </a:solidFill>
              </a:rPr>
              <a:t>N</a:t>
            </a:r>
            <a:r>
              <a:rPr lang="ru-RU" sz="2400" dirty="0" smtClean="0">
                <a:solidFill>
                  <a:schemeClr val="bg1"/>
                </a:solidFill>
              </a:rPr>
              <a:t>) </a:t>
            </a:r>
            <a:endParaRPr lang="ru-RU" sz="2400" dirty="0">
              <a:solidFill>
                <a:schemeClr val="bg1"/>
              </a:solidFill>
            </a:endParaRPr>
          </a:p>
          <a:p>
            <a:pPr lvl="1"/>
            <a:r>
              <a:rPr lang="ru-RU" sz="2000" dirty="0" smtClean="0">
                <a:solidFill>
                  <a:schemeClr val="bg1"/>
                </a:solidFill>
              </a:rPr>
              <a:t>Корнем становится корень дерева с большей высотой</a:t>
            </a:r>
          </a:p>
          <a:p>
            <a:pPr lvl="1"/>
            <a:r>
              <a:rPr lang="ru-RU" sz="2000" dirty="0" smtClean="0">
                <a:solidFill>
                  <a:schemeClr val="bg1"/>
                </a:solidFill>
              </a:rPr>
              <a:t>Ранг множества может увеличиться не более </a:t>
            </a:r>
            <a:r>
              <a:rPr lang="en-US" sz="2000" dirty="0" smtClean="0">
                <a:solidFill>
                  <a:schemeClr val="bg1"/>
                </a:solidFill>
              </a:rPr>
              <a:t>log(N)</a:t>
            </a:r>
            <a:r>
              <a:rPr lang="ru-RU" sz="2000" dirty="0" smtClean="0">
                <a:solidFill>
                  <a:schemeClr val="bg1"/>
                </a:solidFill>
              </a:rPr>
              <a:t> раз</a:t>
            </a:r>
            <a:endParaRPr lang="en-US" sz="2000" dirty="0" smtClean="0">
              <a:solidFill>
                <a:schemeClr val="bg1"/>
              </a:solidFill>
            </a:endParaRPr>
          </a:p>
          <a:p>
            <a:pPr lvl="1"/>
            <a:r>
              <a:rPr lang="ru-RU" sz="2000" dirty="0" smtClean="0">
                <a:solidFill>
                  <a:schemeClr val="bg1"/>
                </a:solidFill>
              </a:rPr>
              <a:t>Каждая операция </a:t>
            </a:r>
            <a:r>
              <a:rPr lang="ru-RU" sz="2000" dirty="0" err="1" smtClean="0">
                <a:solidFill>
                  <a:schemeClr val="bg1"/>
                </a:solidFill>
              </a:rPr>
              <a:t>FindSet</a:t>
            </a:r>
            <a:r>
              <a:rPr lang="ru-RU" sz="2000" dirty="0" smtClean="0">
                <a:solidFill>
                  <a:schemeClr val="bg1"/>
                </a:solidFill>
              </a:rPr>
              <a:t> – </a:t>
            </a:r>
            <a:r>
              <a:rPr lang="en-US" sz="2000" dirty="0" smtClean="0">
                <a:solidFill>
                  <a:schemeClr val="bg1"/>
                </a:solidFill>
              </a:rPr>
              <a:t>O(log N)</a:t>
            </a:r>
            <a:endParaRPr lang="ru-RU" sz="2000" dirty="0" smtClean="0">
              <a:solidFill>
                <a:schemeClr val="bg1"/>
              </a:solidFill>
            </a:endParaRPr>
          </a:p>
          <a:p>
            <a:pPr lvl="1"/>
            <a:endParaRPr lang="ru-RU" sz="2000" dirty="0">
              <a:solidFill>
                <a:schemeClr val="bg1"/>
              </a:solidFill>
            </a:endParaRPr>
          </a:p>
          <a:p>
            <a:endParaRPr lang="ru-RU" sz="2400" dirty="0">
              <a:solidFill>
                <a:schemeClr val="bg1"/>
              </a:solidFill>
            </a:endParaRPr>
          </a:p>
        </p:txBody>
      </p:sp>
      <p:grpSp>
        <p:nvGrpSpPr>
          <p:cNvPr id="31" name="Группа 30"/>
          <p:cNvGrpSpPr/>
          <p:nvPr/>
        </p:nvGrpSpPr>
        <p:grpSpPr>
          <a:xfrm>
            <a:off x="786530" y="4731670"/>
            <a:ext cx="936626" cy="576263"/>
            <a:chOff x="1199456" y="5748116"/>
            <a:chExt cx="936626" cy="576263"/>
          </a:xfrm>
        </p:grpSpPr>
        <p:sp>
          <p:nvSpPr>
            <p:cNvPr id="65566" name="Oval 14"/>
            <p:cNvSpPr>
              <a:spLocks noChangeArrowheads="1"/>
            </p:cNvSpPr>
            <p:nvPr/>
          </p:nvSpPr>
          <p:spPr bwMode="auto">
            <a:xfrm>
              <a:off x="1578869" y="5748116"/>
              <a:ext cx="123825" cy="144463"/>
            </a:xfrm>
            <a:prstGeom prst="ellipse">
              <a:avLst/>
            </a:prstGeom>
            <a:solidFill>
              <a:srgbClr val="EF5A1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5572" name="Oval 30"/>
            <p:cNvSpPr>
              <a:spLocks noChangeArrowheads="1"/>
            </p:cNvSpPr>
            <p:nvPr/>
          </p:nvSpPr>
          <p:spPr bwMode="auto">
            <a:xfrm>
              <a:off x="1199456" y="6037041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5573" name="Oval 31"/>
            <p:cNvSpPr>
              <a:spLocks noChangeArrowheads="1"/>
            </p:cNvSpPr>
            <p:nvPr/>
          </p:nvSpPr>
          <p:spPr bwMode="auto">
            <a:xfrm>
              <a:off x="1367731" y="6164041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5574" name="Oval 32"/>
            <p:cNvSpPr>
              <a:spLocks noChangeArrowheads="1"/>
            </p:cNvSpPr>
            <p:nvPr/>
          </p:nvSpPr>
          <p:spPr bwMode="auto">
            <a:xfrm>
              <a:off x="1559819" y="6179916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5575" name="Oval 33"/>
            <p:cNvSpPr>
              <a:spLocks noChangeArrowheads="1"/>
            </p:cNvSpPr>
            <p:nvPr/>
          </p:nvSpPr>
          <p:spPr bwMode="auto">
            <a:xfrm>
              <a:off x="1791594" y="6156104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5576" name="Oval 34"/>
            <p:cNvSpPr>
              <a:spLocks noChangeArrowheads="1"/>
            </p:cNvSpPr>
            <p:nvPr/>
          </p:nvSpPr>
          <p:spPr bwMode="auto">
            <a:xfrm>
              <a:off x="1991619" y="6037041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63" name="Прямая соединительная линия 62"/>
            <p:cNvCxnSpPr>
              <a:stCxn id="65566" idx="3"/>
              <a:endCxn id="65573" idx="0"/>
            </p:cNvCxnSpPr>
            <p:nvPr/>
          </p:nvCxnSpPr>
          <p:spPr>
            <a:xfrm flipH="1">
              <a:off x="1439963" y="5871423"/>
              <a:ext cx="157040" cy="2926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Прямая соединительная линия 63"/>
            <p:cNvCxnSpPr>
              <a:stCxn id="65566" idx="5"/>
              <a:endCxn id="65575" idx="1"/>
            </p:cNvCxnSpPr>
            <p:nvPr/>
          </p:nvCxnSpPr>
          <p:spPr>
            <a:xfrm>
              <a:off x="1684560" y="5871423"/>
              <a:ext cx="128190" cy="3058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Прямая соединительная линия 64"/>
            <p:cNvCxnSpPr>
              <a:stCxn id="65574" idx="0"/>
              <a:endCxn id="65566" idx="4"/>
            </p:cNvCxnSpPr>
            <p:nvPr/>
          </p:nvCxnSpPr>
          <p:spPr>
            <a:xfrm flipV="1">
              <a:off x="1632051" y="5892579"/>
              <a:ext cx="8731" cy="2873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Прямая соединительная линия 65"/>
            <p:cNvCxnSpPr>
              <a:stCxn id="65576" idx="1"/>
              <a:endCxn id="65566" idx="6"/>
            </p:cNvCxnSpPr>
            <p:nvPr/>
          </p:nvCxnSpPr>
          <p:spPr>
            <a:xfrm flipH="1" flipV="1">
              <a:off x="1702694" y="5820348"/>
              <a:ext cx="310081" cy="2378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Прямая соединительная линия 66"/>
            <p:cNvCxnSpPr>
              <a:stCxn id="65566" idx="2"/>
              <a:endCxn id="65572" idx="7"/>
            </p:cNvCxnSpPr>
            <p:nvPr/>
          </p:nvCxnSpPr>
          <p:spPr>
            <a:xfrm flipH="1">
              <a:off x="1322763" y="5820348"/>
              <a:ext cx="256106" cy="2378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Группа 29"/>
          <p:cNvGrpSpPr/>
          <p:nvPr/>
        </p:nvGrpSpPr>
        <p:grpSpPr>
          <a:xfrm>
            <a:off x="2207568" y="4581128"/>
            <a:ext cx="143686" cy="1023395"/>
            <a:chOff x="2856013" y="5244085"/>
            <a:chExt cx="144463" cy="1152526"/>
          </a:xfrm>
        </p:grpSpPr>
        <p:sp>
          <p:nvSpPr>
            <p:cNvPr id="65577" name="Oval 23"/>
            <p:cNvSpPr>
              <a:spLocks noChangeArrowheads="1"/>
            </p:cNvSpPr>
            <p:nvPr/>
          </p:nvSpPr>
          <p:spPr bwMode="auto">
            <a:xfrm rot="5400000">
              <a:off x="2856013" y="5244085"/>
              <a:ext cx="144463" cy="144463"/>
            </a:xfrm>
            <a:prstGeom prst="ellipse">
              <a:avLst/>
            </a:prstGeom>
            <a:solidFill>
              <a:srgbClr val="EF5A1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5578" name="Oval 24"/>
            <p:cNvSpPr>
              <a:spLocks noChangeArrowheads="1"/>
            </p:cNvSpPr>
            <p:nvPr/>
          </p:nvSpPr>
          <p:spPr bwMode="auto">
            <a:xfrm rot="5400000">
              <a:off x="2856013" y="5747323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5579" name="Oval 25"/>
            <p:cNvSpPr>
              <a:spLocks noChangeArrowheads="1"/>
            </p:cNvSpPr>
            <p:nvPr/>
          </p:nvSpPr>
          <p:spPr bwMode="auto">
            <a:xfrm rot="5400000">
              <a:off x="2856013" y="6252148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82" name="Прямая соединительная линия 81"/>
            <p:cNvCxnSpPr>
              <a:stCxn id="65578" idx="2"/>
              <a:endCxn id="65577" idx="6"/>
            </p:cNvCxnSpPr>
            <p:nvPr/>
          </p:nvCxnSpPr>
          <p:spPr>
            <a:xfrm rot="5400000" flipH="1">
              <a:off x="2748856" y="5567935"/>
              <a:ext cx="3587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Прямая соединительная линия 82"/>
            <p:cNvCxnSpPr>
              <a:stCxn id="65579" idx="2"/>
              <a:endCxn id="65578" idx="6"/>
            </p:cNvCxnSpPr>
            <p:nvPr/>
          </p:nvCxnSpPr>
          <p:spPr>
            <a:xfrm rot="5400000" flipH="1">
              <a:off x="2748063" y="6071967"/>
              <a:ext cx="36036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Группа 90"/>
          <p:cNvGrpSpPr/>
          <p:nvPr/>
        </p:nvGrpSpPr>
        <p:grpSpPr>
          <a:xfrm>
            <a:off x="2910441" y="4731670"/>
            <a:ext cx="936626" cy="576263"/>
            <a:chOff x="1199456" y="5748116"/>
            <a:chExt cx="936626" cy="576263"/>
          </a:xfrm>
        </p:grpSpPr>
        <p:sp>
          <p:nvSpPr>
            <p:cNvPr id="92" name="Oval 14"/>
            <p:cNvSpPr>
              <a:spLocks noChangeArrowheads="1"/>
            </p:cNvSpPr>
            <p:nvPr/>
          </p:nvSpPr>
          <p:spPr bwMode="auto">
            <a:xfrm>
              <a:off x="1578869" y="5748116"/>
              <a:ext cx="123825" cy="144463"/>
            </a:xfrm>
            <a:prstGeom prst="ellipse">
              <a:avLst/>
            </a:prstGeom>
            <a:solidFill>
              <a:srgbClr val="EF5A1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3" name="Oval 30"/>
            <p:cNvSpPr>
              <a:spLocks noChangeArrowheads="1"/>
            </p:cNvSpPr>
            <p:nvPr/>
          </p:nvSpPr>
          <p:spPr bwMode="auto">
            <a:xfrm>
              <a:off x="1199456" y="6037041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4" name="Oval 31"/>
            <p:cNvSpPr>
              <a:spLocks noChangeArrowheads="1"/>
            </p:cNvSpPr>
            <p:nvPr/>
          </p:nvSpPr>
          <p:spPr bwMode="auto">
            <a:xfrm>
              <a:off x="1367731" y="6164041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5" name="Oval 32"/>
            <p:cNvSpPr>
              <a:spLocks noChangeArrowheads="1"/>
            </p:cNvSpPr>
            <p:nvPr/>
          </p:nvSpPr>
          <p:spPr bwMode="auto">
            <a:xfrm>
              <a:off x="1559819" y="6179916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6" name="Oval 33"/>
            <p:cNvSpPr>
              <a:spLocks noChangeArrowheads="1"/>
            </p:cNvSpPr>
            <p:nvPr/>
          </p:nvSpPr>
          <p:spPr bwMode="auto">
            <a:xfrm>
              <a:off x="1791594" y="6156104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7" name="Oval 34"/>
            <p:cNvSpPr>
              <a:spLocks noChangeArrowheads="1"/>
            </p:cNvSpPr>
            <p:nvPr/>
          </p:nvSpPr>
          <p:spPr bwMode="auto">
            <a:xfrm>
              <a:off x="1991619" y="6037041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98" name="Прямая соединительная линия 97"/>
            <p:cNvCxnSpPr>
              <a:stCxn id="92" idx="3"/>
              <a:endCxn id="94" idx="0"/>
            </p:cNvCxnSpPr>
            <p:nvPr/>
          </p:nvCxnSpPr>
          <p:spPr>
            <a:xfrm flipH="1">
              <a:off x="1439963" y="5871423"/>
              <a:ext cx="157040" cy="2926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Прямая соединительная линия 98"/>
            <p:cNvCxnSpPr>
              <a:stCxn id="92" idx="5"/>
              <a:endCxn id="96" idx="1"/>
            </p:cNvCxnSpPr>
            <p:nvPr/>
          </p:nvCxnSpPr>
          <p:spPr>
            <a:xfrm>
              <a:off x="1684560" y="5871423"/>
              <a:ext cx="128190" cy="3058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Прямая соединительная линия 99"/>
            <p:cNvCxnSpPr>
              <a:stCxn id="95" idx="0"/>
              <a:endCxn id="92" idx="4"/>
            </p:cNvCxnSpPr>
            <p:nvPr/>
          </p:nvCxnSpPr>
          <p:spPr>
            <a:xfrm flipV="1">
              <a:off x="1632051" y="5892579"/>
              <a:ext cx="8731" cy="2873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Прямая соединительная линия 100"/>
            <p:cNvCxnSpPr>
              <a:stCxn id="97" idx="1"/>
              <a:endCxn id="92" idx="6"/>
            </p:cNvCxnSpPr>
            <p:nvPr/>
          </p:nvCxnSpPr>
          <p:spPr>
            <a:xfrm flipH="1" flipV="1">
              <a:off x="1702694" y="5820348"/>
              <a:ext cx="310081" cy="2378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Прямая соединительная линия 101"/>
            <p:cNvCxnSpPr>
              <a:stCxn id="92" idx="2"/>
              <a:endCxn id="93" idx="7"/>
            </p:cNvCxnSpPr>
            <p:nvPr/>
          </p:nvCxnSpPr>
          <p:spPr>
            <a:xfrm flipH="1">
              <a:off x="1322763" y="5820348"/>
              <a:ext cx="256106" cy="2378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Группа 102"/>
          <p:cNvGrpSpPr/>
          <p:nvPr/>
        </p:nvGrpSpPr>
        <p:grpSpPr>
          <a:xfrm>
            <a:off x="3990561" y="5019702"/>
            <a:ext cx="143686" cy="1023395"/>
            <a:chOff x="2856013" y="5244085"/>
            <a:chExt cx="144463" cy="1152526"/>
          </a:xfrm>
        </p:grpSpPr>
        <p:sp>
          <p:nvSpPr>
            <p:cNvPr id="104" name="Oval 23"/>
            <p:cNvSpPr>
              <a:spLocks noChangeArrowheads="1"/>
            </p:cNvSpPr>
            <p:nvPr/>
          </p:nvSpPr>
          <p:spPr bwMode="auto">
            <a:xfrm rot="5400000">
              <a:off x="2856013" y="5244085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05" name="Oval 24"/>
            <p:cNvSpPr>
              <a:spLocks noChangeArrowheads="1"/>
            </p:cNvSpPr>
            <p:nvPr/>
          </p:nvSpPr>
          <p:spPr bwMode="auto">
            <a:xfrm rot="5400000">
              <a:off x="2856013" y="5747323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06" name="Oval 25"/>
            <p:cNvSpPr>
              <a:spLocks noChangeArrowheads="1"/>
            </p:cNvSpPr>
            <p:nvPr/>
          </p:nvSpPr>
          <p:spPr bwMode="auto">
            <a:xfrm rot="5400000">
              <a:off x="2856013" y="6252148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107" name="Прямая соединительная линия 106"/>
            <p:cNvCxnSpPr>
              <a:stCxn id="105" idx="2"/>
              <a:endCxn id="104" idx="6"/>
            </p:cNvCxnSpPr>
            <p:nvPr/>
          </p:nvCxnSpPr>
          <p:spPr>
            <a:xfrm rot="5400000" flipH="1">
              <a:off x="2748856" y="5567935"/>
              <a:ext cx="3587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Прямая соединительная линия 107"/>
            <p:cNvCxnSpPr>
              <a:stCxn id="106" idx="2"/>
              <a:endCxn id="105" idx="6"/>
            </p:cNvCxnSpPr>
            <p:nvPr/>
          </p:nvCxnSpPr>
          <p:spPr>
            <a:xfrm rot="5400000" flipH="1">
              <a:off x="2748063" y="6071967"/>
              <a:ext cx="36036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Плюс 33"/>
          <p:cNvSpPr/>
          <p:nvPr/>
        </p:nvSpPr>
        <p:spPr>
          <a:xfrm>
            <a:off x="1821223" y="4959030"/>
            <a:ext cx="266182" cy="266182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Равно 34"/>
          <p:cNvSpPr/>
          <p:nvPr/>
        </p:nvSpPr>
        <p:spPr>
          <a:xfrm>
            <a:off x="2495600" y="4935173"/>
            <a:ext cx="270825" cy="270825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cxnSp>
        <p:nvCxnSpPr>
          <p:cNvPr id="37" name="Прямая соединительная линия 36"/>
          <p:cNvCxnSpPr>
            <a:stCxn id="104" idx="2"/>
            <a:endCxn id="92" idx="6"/>
          </p:cNvCxnSpPr>
          <p:nvPr/>
        </p:nvCxnSpPr>
        <p:spPr>
          <a:xfrm flipH="1" flipV="1">
            <a:off x="3413679" y="4803902"/>
            <a:ext cx="648725" cy="2158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Группа 133"/>
          <p:cNvGrpSpPr/>
          <p:nvPr/>
        </p:nvGrpSpPr>
        <p:grpSpPr>
          <a:xfrm>
            <a:off x="4583310" y="4980229"/>
            <a:ext cx="936626" cy="576263"/>
            <a:chOff x="1199456" y="5748116"/>
            <a:chExt cx="936626" cy="576263"/>
          </a:xfrm>
        </p:grpSpPr>
        <p:sp>
          <p:nvSpPr>
            <p:cNvPr id="135" name="Oval 14"/>
            <p:cNvSpPr>
              <a:spLocks noChangeArrowheads="1"/>
            </p:cNvSpPr>
            <p:nvPr/>
          </p:nvSpPr>
          <p:spPr bwMode="auto">
            <a:xfrm>
              <a:off x="1578869" y="5748116"/>
              <a:ext cx="123825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36" name="Oval 30"/>
            <p:cNvSpPr>
              <a:spLocks noChangeArrowheads="1"/>
            </p:cNvSpPr>
            <p:nvPr/>
          </p:nvSpPr>
          <p:spPr bwMode="auto">
            <a:xfrm>
              <a:off x="1199456" y="6037041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37" name="Oval 31"/>
            <p:cNvSpPr>
              <a:spLocks noChangeArrowheads="1"/>
            </p:cNvSpPr>
            <p:nvPr/>
          </p:nvSpPr>
          <p:spPr bwMode="auto">
            <a:xfrm>
              <a:off x="1367731" y="6164041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38" name="Oval 32"/>
            <p:cNvSpPr>
              <a:spLocks noChangeArrowheads="1"/>
            </p:cNvSpPr>
            <p:nvPr/>
          </p:nvSpPr>
          <p:spPr bwMode="auto">
            <a:xfrm>
              <a:off x="1559819" y="6179916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39" name="Oval 33"/>
            <p:cNvSpPr>
              <a:spLocks noChangeArrowheads="1"/>
            </p:cNvSpPr>
            <p:nvPr/>
          </p:nvSpPr>
          <p:spPr bwMode="auto">
            <a:xfrm>
              <a:off x="1791594" y="6156104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40" name="Oval 34"/>
            <p:cNvSpPr>
              <a:spLocks noChangeArrowheads="1"/>
            </p:cNvSpPr>
            <p:nvPr/>
          </p:nvSpPr>
          <p:spPr bwMode="auto">
            <a:xfrm>
              <a:off x="1991619" y="6037041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141" name="Прямая соединительная линия 140"/>
            <p:cNvCxnSpPr>
              <a:stCxn id="135" idx="3"/>
              <a:endCxn id="137" idx="0"/>
            </p:cNvCxnSpPr>
            <p:nvPr/>
          </p:nvCxnSpPr>
          <p:spPr>
            <a:xfrm flipH="1">
              <a:off x="1439963" y="5871423"/>
              <a:ext cx="157040" cy="2926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Прямая соединительная линия 141"/>
            <p:cNvCxnSpPr>
              <a:stCxn id="135" idx="5"/>
              <a:endCxn id="139" idx="1"/>
            </p:cNvCxnSpPr>
            <p:nvPr/>
          </p:nvCxnSpPr>
          <p:spPr>
            <a:xfrm>
              <a:off x="1684560" y="5871423"/>
              <a:ext cx="128190" cy="3058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Прямая соединительная линия 142"/>
            <p:cNvCxnSpPr>
              <a:stCxn id="138" idx="0"/>
              <a:endCxn id="135" idx="4"/>
            </p:cNvCxnSpPr>
            <p:nvPr/>
          </p:nvCxnSpPr>
          <p:spPr>
            <a:xfrm flipV="1">
              <a:off x="1632051" y="5892579"/>
              <a:ext cx="8731" cy="2873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Прямая соединительная линия 143"/>
            <p:cNvCxnSpPr>
              <a:stCxn id="140" idx="1"/>
              <a:endCxn id="135" idx="6"/>
            </p:cNvCxnSpPr>
            <p:nvPr/>
          </p:nvCxnSpPr>
          <p:spPr>
            <a:xfrm flipH="1" flipV="1">
              <a:off x="1702694" y="5820348"/>
              <a:ext cx="310081" cy="2378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Прямая соединительная линия 144"/>
            <p:cNvCxnSpPr>
              <a:stCxn id="135" idx="2"/>
              <a:endCxn id="136" idx="7"/>
            </p:cNvCxnSpPr>
            <p:nvPr/>
          </p:nvCxnSpPr>
          <p:spPr>
            <a:xfrm flipH="1">
              <a:off x="1322763" y="5820348"/>
              <a:ext cx="256106" cy="2378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6" name="Группа 145"/>
          <p:cNvGrpSpPr/>
          <p:nvPr/>
        </p:nvGrpSpPr>
        <p:grpSpPr>
          <a:xfrm>
            <a:off x="5620631" y="4599365"/>
            <a:ext cx="143686" cy="1023395"/>
            <a:chOff x="2856013" y="5244085"/>
            <a:chExt cx="144463" cy="1152526"/>
          </a:xfrm>
        </p:grpSpPr>
        <p:sp>
          <p:nvSpPr>
            <p:cNvPr id="147" name="Oval 23"/>
            <p:cNvSpPr>
              <a:spLocks noChangeArrowheads="1"/>
            </p:cNvSpPr>
            <p:nvPr/>
          </p:nvSpPr>
          <p:spPr bwMode="auto">
            <a:xfrm rot="5400000">
              <a:off x="2856013" y="5244085"/>
              <a:ext cx="144463" cy="144463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48" name="Oval 24"/>
            <p:cNvSpPr>
              <a:spLocks noChangeArrowheads="1"/>
            </p:cNvSpPr>
            <p:nvPr/>
          </p:nvSpPr>
          <p:spPr bwMode="auto">
            <a:xfrm rot="5400000">
              <a:off x="2856013" y="5747323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49" name="Oval 25"/>
            <p:cNvSpPr>
              <a:spLocks noChangeArrowheads="1"/>
            </p:cNvSpPr>
            <p:nvPr/>
          </p:nvSpPr>
          <p:spPr bwMode="auto">
            <a:xfrm rot="5400000">
              <a:off x="2856013" y="6252148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150" name="Прямая соединительная линия 149"/>
            <p:cNvCxnSpPr>
              <a:stCxn id="148" idx="2"/>
              <a:endCxn id="147" idx="6"/>
            </p:cNvCxnSpPr>
            <p:nvPr/>
          </p:nvCxnSpPr>
          <p:spPr>
            <a:xfrm rot="5400000" flipH="1">
              <a:off x="2748856" y="5567935"/>
              <a:ext cx="3587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Прямая соединительная линия 150"/>
            <p:cNvCxnSpPr>
              <a:stCxn id="149" idx="2"/>
              <a:endCxn id="148" idx="6"/>
            </p:cNvCxnSpPr>
            <p:nvPr/>
          </p:nvCxnSpPr>
          <p:spPr>
            <a:xfrm rot="5400000" flipH="1">
              <a:off x="2748063" y="6071967"/>
              <a:ext cx="36036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4" name="Прямая соединительная линия 153"/>
          <p:cNvCxnSpPr>
            <a:stCxn id="147" idx="5"/>
            <a:endCxn id="135" idx="0"/>
          </p:cNvCxnSpPr>
          <p:nvPr/>
        </p:nvCxnSpPr>
        <p:spPr>
          <a:xfrm flipH="1">
            <a:off x="5024636" y="4708857"/>
            <a:ext cx="617037" cy="2713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168095" y="4883090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или</a:t>
            </a:r>
            <a:endParaRPr lang="ru-RU" dirty="0"/>
          </a:p>
        </p:txBody>
      </p:sp>
      <p:sp>
        <p:nvSpPr>
          <p:cNvPr id="42" name="TextBox 41"/>
          <p:cNvSpPr txBox="1"/>
          <p:nvPr/>
        </p:nvSpPr>
        <p:spPr>
          <a:xfrm>
            <a:off x="3041717" y="5739782"/>
            <a:ext cx="813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плохо</a:t>
            </a:r>
            <a:endParaRPr lang="ru-RU" dirty="0"/>
          </a:p>
        </p:txBody>
      </p:sp>
      <p:sp>
        <p:nvSpPr>
          <p:cNvPr id="159" name="TextBox 158"/>
          <p:cNvSpPr txBox="1"/>
          <p:nvPr/>
        </p:nvSpPr>
        <p:spPr>
          <a:xfrm>
            <a:off x="4767890" y="5756362"/>
            <a:ext cx="996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хорошо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28945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 СНМ </a:t>
            </a:r>
            <a:r>
              <a:rPr lang="ru-RU" dirty="0" smtClean="0"/>
              <a:t>на основе деревьев 1/2</a:t>
            </a:r>
            <a:endParaRPr lang="ru-RU" dirty="0"/>
          </a:p>
        </p:txBody>
      </p:sp>
      <p:sp>
        <p:nvSpPr>
          <p:cNvPr id="32" name="Объект 31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ru-RU" sz="2400" dirty="0" smtClean="0"/>
              <a:t>Лес</a:t>
            </a:r>
            <a:endParaRPr lang="ru-RU" sz="2400" dirty="0"/>
          </a:p>
          <a:p>
            <a:pPr lvl="1"/>
            <a:r>
              <a:rPr lang="ru-RU" sz="2000" dirty="0" smtClean="0"/>
              <a:t>элементы каждого множества объединяем в дерево</a:t>
            </a:r>
            <a:endParaRPr lang="en-US" sz="2000" dirty="0" smtClean="0"/>
          </a:p>
          <a:p>
            <a:pPr lvl="1"/>
            <a:r>
              <a:rPr lang="en-US" sz="2000" dirty="0" err="1" smtClean="0"/>
              <a:t>FindSet</a:t>
            </a:r>
            <a:r>
              <a:rPr lang="en-US" sz="2000" dirty="0" smtClean="0"/>
              <a:t> </a:t>
            </a:r>
            <a:r>
              <a:rPr lang="ru-RU" sz="2000" dirty="0" smtClean="0"/>
              <a:t>=</a:t>
            </a:r>
            <a:r>
              <a:rPr lang="en-US" sz="2000" dirty="0" smtClean="0"/>
              <a:t> </a:t>
            </a:r>
            <a:r>
              <a:rPr lang="ru-RU" sz="2000" dirty="0" smtClean="0"/>
              <a:t>корень дерева, содержащего элемент,</a:t>
            </a:r>
            <a:r>
              <a:rPr lang="en-US" sz="2000" dirty="0"/>
              <a:t> </a:t>
            </a:r>
            <a:r>
              <a:rPr lang="en-US" sz="2000" dirty="0" err="1"/>
              <a:t>MergeSets</a:t>
            </a:r>
            <a:r>
              <a:rPr lang="en-US" sz="2000" dirty="0"/>
              <a:t> </a:t>
            </a:r>
            <a:r>
              <a:rPr lang="ru-RU" sz="2000" dirty="0" smtClean="0"/>
              <a:t>= объединение деревьев</a:t>
            </a:r>
            <a:endParaRPr lang="ru-RU" sz="2000" dirty="0"/>
          </a:p>
          <a:p>
            <a:r>
              <a:rPr lang="ru-RU" sz="2400" dirty="0" smtClean="0"/>
              <a:t>все </a:t>
            </a:r>
            <a:r>
              <a:rPr lang="ru-RU" sz="2400" dirty="0" err="1" smtClean="0"/>
              <a:t>FindSet</a:t>
            </a:r>
            <a:r>
              <a:rPr lang="ru-RU" sz="2400" dirty="0" smtClean="0"/>
              <a:t> – O(</a:t>
            </a:r>
            <a:r>
              <a:rPr lang="en-US" sz="2400" dirty="0" smtClean="0"/>
              <a:t>#</a:t>
            </a:r>
            <a:r>
              <a:rPr lang="ru-RU" sz="2400" dirty="0"/>
              <a:t> </a:t>
            </a:r>
            <a:r>
              <a:rPr lang="ru-RU" sz="2400" dirty="0" smtClean="0"/>
              <a:t>элементов </a:t>
            </a:r>
            <a:r>
              <a:rPr lang="en-US" sz="2400" dirty="0" smtClean="0"/>
              <a:t>^ 2</a:t>
            </a:r>
            <a:r>
              <a:rPr lang="ru-RU" sz="2400" dirty="0" smtClean="0"/>
              <a:t>)</a:t>
            </a:r>
          </a:p>
          <a:p>
            <a:r>
              <a:rPr lang="ru-RU" sz="2400" dirty="0" smtClean="0"/>
              <a:t>все </a:t>
            </a:r>
            <a:r>
              <a:rPr lang="en-US" sz="2400" dirty="0" err="1" smtClean="0"/>
              <a:t>MergeSets</a:t>
            </a:r>
            <a:r>
              <a:rPr lang="en-US" sz="2400" dirty="0" smtClean="0"/>
              <a:t> –</a:t>
            </a:r>
            <a:r>
              <a:rPr lang="ru-RU" sz="2400" dirty="0" smtClean="0"/>
              <a:t> O(</a:t>
            </a:r>
            <a:r>
              <a:rPr lang="en-US" sz="2400" dirty="0"/>
              <a:t>#</a:t>
            </a:r>
            <a:r>
              <a:rPr lang="ru-RU" sz="2400" dirty="0"/>
              <a:t> </a:t>
            </a:r>
            <a:r>
              <a:rPr lang="ru-RU" sz="2400" dirty="0" smtClean="0"/>
              <a:t>элементов) </a:t>
            </a:r>
          </a:p>
          <a:p>
            <a:endParaRPr lang="ru-RU" sz="2400" dirty="0"/>
          </a:p>
          <a:p>
            <a:endParaRPr lang="ru-RU" sz="2400" dirty="0" smtClean="0"/>
          </a:p>
          <a:p>
            <a:endParaRPr lang="ru-RU" sz="2400" dirty="0"/>
          </a:p>
          <a:p>
            <a:endParaRPr lang="ru-RU" sz="2400" dirty="0"/>
          </a:p>
          <a:p>
            <a:endParaRPr lang="ru-RU" sz="2400" dirty="0"/>
          </a:p>
        </p:txBody>
      </p:sp>
      <p:sp>
        <p:nvSpPr>
          <p:cNvPr id="33" name="Объект 3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Лес с объединением </a:t>
            </a:r>
            <a:r>
              <a:rPr lang="ru-RU" sz="2400" dirty="0"/>
              <a:t>по рангу </a:t>
            </a:r>
          </a:p>
          <a:p>
            <a:pPr lvl="1"/>
            <a:r>
              <a:rPr lang="ru-RU" sz="2000" dirty="0" smtClean="0">
                <a:solidFill>
                  <a:schemeClr val="bg1"/>
                </a:solidFill>
              </a:rPr>
              <a:t>Ранг множества = высота </a:t>
            </a:r>
            <a:r>
              <a:rPr lang="ru-RU" sz="2000" dirty="0">
                <a:solidFill>
                  <a:schemeClr val="bg1"/>
                </a:solidFill>
              </a:rPr>
              <a:t>его </a:t>
            </a:r>
            <a:r>
              <a:rPr lang="ru-RU" sz="2000" dirty="0" smtClean="0">
                <a:solidFill>
                  <a:schemeClr val="bg1"/>
                </a:solidFill>
              </a:rPr>
              <a:t>дерева</a:t>
            </a:r>
            <a:endParaRPr lang="ru-RU" sz="2000" dirty="0">
              <a:solidFill>
                <a:schemeClr val="bg1"/>
              </a:solidFill>
            </a:endParaRPr>
          </a:p>
          <a:p>
            <a:r>
              <a:rPr lang="en-US" sz="2400" dirty="0" smtClean="0">
                <a:solidFill>
                  <a:schemeClr val="bg1"/>
                </a:solidFill>
              </a:rPr>
              <a:t>N = # </a:t>
            </a:r>
            <a:r>
              <a:rPr lang="ru-RU" sz="2400" dirty="0" smtClean="0">
                <a:solidFill>
                  <a:schemeClr val="bg1"/>
                </a:solidFill>
              </a:rPr>
              <a:t>элементов</a:t>
            </a:r>
          </a:p>
          <a:p>
            <a:r>
              <a:rPr lang="ru-RU" sz="2400" dirty="0" smtClean="0">
                <a:solidFill>
                  <a:schemeClr val="bg1"/>
                </a:solidFill>
              </a:rPr>
              <a:t>все </a:t>
            </a:r>
            <a:r>
              <a:rPr lang="ru-RU" sz="2400" dirty="0" err="1" smtClean="0">
                <a:solidFill>
                  <a:schemeClr val="bg1"/>
                </a:solidFill>
              </a:rPr>
              <a:t>FindSet</a:t>
            </a:r>
            <a:r>
              <a:rPr lang="ru-RU" sz="2400" dirty="0" smtClean="0">
                <a:solidFill>
                  <a:schemeClr val="bg1"/>
                </a:solidFill>
              </a:rPr>
              <a:t> – O(</a:t>
            </a:r>
            <a:r>
              <a:rPr lang="en-US" sz="2400" dirty="0" smtClean="0">
                <a:solidFill>
                  <a:schemeClr val="bg1"/>
                </a:solidFill>
              </a:rPr>
              <a:t>N * </a:t>
            </a:r>
            <a:r>
              <a:rPr lang="ru-RU" sz="2400" dirty="0" err="1" smtClean="0">
                <a:solidFill>
                  <a:schemeClr val="bg1"/>
                </a:solidFill>
              </a:rPr>
              <a:t>log</a:t>
            </a:r>
            <a:r>
              <a:rPr lang="ru-RU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N</a:t>
            </a:r>
            <a:r>
              <a:rPr lang="ru-RU" sz="2400" dirty="0" smtClean="0">
                <a:solidFill>
                  <a:schemeClr val="bg1"/>
                </a:solidFill>
              </a:rPr>
              <a:t>)</a:t>
            </a:r>
          </a:p>
          <a:p>
            <a:r>
              <a:rPr lang="ru-RU" sz="2400" dirty="0" smtClean="0">
                <a:solidFill>
                  <a:schemeClr val="bg1"/>
                </a:solidFill>
              </a:rPr>
              <a:t>все </a:t>
            </a:r>
            <a:r>
              <a:rPr lang="en-US" sz="2400" dirty="0" err="1" smtClean="0">
                <a:solidFill>
                  <a:schemeClr val="bg1"/>
                </a:solidFill>
              </a:rPr>
              <a:t>MergeSets</a:t>
            </a:r>
            <a:r>
              <a:rPr lang="ru-RU" sz="2400" dirty="0" smtClean="0">
                <a:solidFill>
                  <a:schemeClr val="bg1"/>
                </a:solidFill>
              </a:rPr>
              <a:t> – O(</a:t>
            </a:r>
            <a:r>
              <a:rPr lang="en-US" sz="2400" dirty="0" smtClean="0">
                <a:solidFill>
                  <a:schemeClr val="bg1"/>
                </a:solidFill>
              </a:rPr>
              <a:t>N</a:t>
            </a:r>
            <a:r>
              <a:rPr lang="ru-RU" sz="2400" dirty="0" smtClean="0">
                <a:solidFill>
                  <a:schemeClr val="bg1"/>
                </a:solidFill>
              </a:rPr>
              <a:t>) </a:t>
            </a:r>
            <a:endParaRPr lang="ru-RU" sz="2400" dirty="0">
              <a:solidFill>
                <a:schemeClr val="bg1"/>
              </a:solidFill>
            </a:endParaRPr>
          </a:p>
          <a:p>
            <a:pPr lvl="1"/>
            <a:r>
              <a:rPr lang="ru-RU" sz="2000" dirty="0" smtClean="0">
                <a:solidFill>
                  <a:schemeClr val="bg1"/>
                </a:solidFill>
              </a:rPr>
              <a:t>Корнем становится корень дерева с большей высотой</a:t>
            </a:r>
          </a:p>
          <a:p>
            <a:pPr lvl="1"/>
            <a:r>
              <a:rPr lang="ru-RU" sz="2000" dirty="0" smtClean="0">
                <a:solidFill>
                  <a:schemeClr val="bg1"/>
                </a:solidFill>
              </a:rPr>
              <a:t>Ранг множества может увеличиться не более </a:t>
            </a:r>
            <a:r>
              <a:rPr lang="en-US" sz="2000" dirty="0" smtClean="0">
                <a:solidFill>
                  <a:schemeClr val="bg1"/>
                </a:solidFill>
              </a:rPr>
              <a:t>log(N)</a:t>
            </a:r>
            <a:r>
              <a:rPr lang="ru-RU" sz="2000" dirty="0" smtClean="0">
                <a:solidFill>
                  <a:schemeClr val="bg1"/>
                </a:solidFill>
              </a:rPr>
              <a:t> раз</a:t>
            </a:r>
            <a:endParaRPr lang="en-US" sz="2000" dirty="0" smtClean="0">
              <a:solidFill>
                <a:schemeClr val="bg1"/>
              </a:solidFill>
            </a:endParaRPr>
          </a:p>
          <a:p>
            <a:pPr lvl="1"/>
            <a:r>
              <a:rPr lang="ru-RU" sz="2000" dirty="0" smtClean="0">
                <a:solidFill>
                  <a:schemeClr val="bg1"/>
                </a:solidFill>
              </a:rPr>
              <a:t>Каждая операция </a:t>
            </a:r>
            <a:r>
              <a:rPr lang="ru-RU" sz="2000" dirty="0" err="1" smtClean="0">
                <a:solidFill>
                  <a:schemeClr val="bg1"/>
                </a:solidFill>
              </a:rPr>
              <a:t>FindSet</a:t>
            </a:r>
            <a:r>
              <a:rPr lang="ru-RU" sz="2000" dirty="0" smtClean="0">
                <a:solidFill>
                  <a:schemeClr val="bg1"/>
                </a:solidFill>
              </a:rPr>
              <a:t> – </a:t>
            </a:r>
            <a:r>
              <a:rPr lang="en-US" sz="2000" dirty="0" smtClean="0">
                <a:solidFill>
                  <a:schemeClr val="bg1"/>
                </a:solidFill>
              </a:rPr>
              <a:t>O(log N)</a:t>
            </a:r>
            <a:endParaRPr lang="ru-RU" sz="2000" dirty="0" smtClean="0">
              <a:solidFill>
                <a:schemeClr val="bg1"/>
              </a:solidFill>
            </a:endParaRPr>
          </a:p>
          <a:p>
            <a:pPr lvl="1"/>
            <a:endParaRPr lang="ru-RU" sz="2000" dirty="0">
              <a:solidFill>
                <a:schemeClr val="bg1"/>
              </a:solidFill>
            </a:endParaRPr>
          </a:p>
          <a:p>
            <a:endParaRPr lang="ru-RU" sz="2400" dirty="0">
              <a:solidFill>
                <a:schemeClr val="bg1"/>
              </a:solidFill>
            </a:endParaRPr>
          </a:p>
        </p:txBody>
      </p:sp>
      <p:grpSp>
        <p:nvGrpSpPr>
          <p:cNvPr id="31" name="Группа 30"/>
          <p:cNvGrpSpPr/>
          <p:nvPr/>
        </p:nvGrpSpPr>
        <p:grpSpPr>
          <a:xfrm>
            <a:off x="786530" y="4731670"/>
            <a:ext cx="936626" cy="576263"/>
            <a:chOff x="1199456" y="5748116"/>
            <a:chExt cx="936626" cy="576263"/>
          </a:xfrm>
        </p:grpSpPr>
        <p:sp>
          <p:nvSpPr>
            <p:cNvPr id="65566" name="Oval 14"/>
            <p:cNvSpPr>
              <a:spLocks noChangeArrowheads="1"/>
            </p:cNvSpPr>
            <p:nvPr/>
          </p:nvSpPr>
          <p:spPr bwMode="auto">
            <a:xfrm>
              <a:off x="1578869" y="5748116"/>
              <a:ext cx="123825" cy="144463"/>
            </a:xfrm>
            <a:prstGeom prst="ellipse">
              <a:avLst/>
            </a:prstGeom>
            <a:solidFill>
              <a:srgbClr val="EF5A1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5572" name="Oval 30"/>
            <p:cNvSpPr>
              <a:spLocks noChangeArrowheads="1"/>
            </p:cNvSpPr>
            <p:nvPr/>
          </p:nvSpPr>
          <p:spPr bwMode="auto">
            <a:xfrm>
              <a:off x="1199456" y="6037041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5573" name="Oval 31"/>
            <p:cNvSpPr>
              <a:spLocks noChangeArrowheads="1"/>
            </p:cNvSpPr>
            <p:nvPr/>
          </p:nvSpPr>
          <p:spPr bwMode="auto">
            <a:xfrm>
              <a:off x="1367731" y="6164041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5574" name="Oval 32"/>
            <p:cNvSpPr>
              <a:spLocks noChangeArrowheads="1"/>
            </p:cNvSpPr>
            <p:nvPr/>
          </p:nvSpPr>
          <p:spPr bwMode="auto">
            <a:xfrm>
              <a:off x="1559819" y="6179916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5575" name="Oval 33"/>
            <p:cNvSpPr>
              <a:spLocks noChangeArrowheads="1"/>
            </p:cNvSpPr>
            <p:nvPr/>
          </p:nvSpPr>
          <p:spPr bwMode="auto">
            <a:xfrm>
              <a:off x="1791594" y="6156104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5576" name="Oval 34"/>
            <p:cNvSpPr>
              <a:spLocks noChangeArrowheads="1"/>
            </p:cNvSpPr>
            <p:nvPr/>
          </p:nvSpPr>
          <p:spPr bwMode="auto">
            <a:xfrm>
              <a:off x="1991619" y="6037041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63" name="Прямая соединительная линия 62"/>
            <p:cNvCxnSpPr>
              <a:stCxn id="65566" idx="3"/>
              <a:endCxn id="65573" idx="0"/>
            </p:cNvCxnSpPr>
            <p:nvPr/>
          </p:nvCxnSpPr>
          <p:spPr>
            <a:xfrm flipH="1">
              <a:off x="1439963" y="5871423"/>
              <a:ext cx="157040" cy="2926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Прямая соединительная линия 63"/>
            <p:cNvCxnSpPr>
              <a:stCxn id="65566" idx="5"/>
              <a:endCxn id="65575" idx="1"/>
            </p:cNvCxnSpPr>
            <p:nvPr/>
          </p:nvCxnSpPr>
          <p:spPr>
            <a:xfrm>
              <a:off x="1684560" y="5871423"/>
              <a:ext cx="128190" cy="3058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Прямая соединительная линия 64"/>
            <p:cNvCxnSpPr>
              <a:stCxn id="65574" idx="0"/>
              <a:endCxn id="65566" idx="4"/>
            </p:cNvCxnSpPr>
            <p:nvPr/>
          </p:nvCxnSpPr>
          <p:spPr>
            <a:xfrm flipV="1">
              <a:off x="1632051" y="5892579"/>
              <a:ext cx="8731" cy="2873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Прямая соединительная линия 65"/>
            <p:cNvCxnSpPr>
              <a:stCxn id="65576" idx="1"/>
              <a:endCxn id="65566" idx="6"/>
            </p:cNvCxnSpPr>
            <p:nvPr/>
          </p:nvCxnSpPr>
          <p:spPr>
            <a:xfrm flipH="1" flipV="1">
              <a:off x="1702694" y="5820348"/>
              <a:ext cx="310081" cy="2378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Прямая соединительная линия 66"/>
            <p:cNvCxnSpPr>
              <a:stCxn id="65566" idx="2"/>
              <a:endCxn id="65572" idx="7"/>
            </p:cNvCxnSpPr>
            <p:nvPr/>
          </p:nvCxnSpPr>
          <p:spPr>
            <a:xfrm flipH="1">
              <a:off x="1322763" y="5820348"/>
              <a:ext cx="256106" cy="2378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Группа 29"/>
          <p:cNvGrpSpPr/>
          <p:nvPr/>
        </p:nvGrpSpPr>
        <p:grpSpPr>
          <a:xfrm>
            <a:off x="2207568" y="4581128"/>
            <a:ext cx="143686" cy="1023395"/>
            <a:chOff x="2856013" y="5244085"/>
            <a:chExt cx="144463" cy="1152526"/>
          </a:xfrm>
        </p:grpSpPr>
        <p:sp>
          <p:nvSpPr>
            <p:cNvPr id="65577" name="Oval 23"/>
            <p:cNvSpPr>
              <a:spLocks noChangeArrowheads="1"/>
            </p:cNvSpPr>
            <p:nvPr/>
          </p:nvSpPr>
          <p:spPr bwMode="auto">
            <a:xfrm rot="5400000">
              <a:off x="2856013" y="5244085"/>
              <a:ext cx="144463" cy="144463"/>
            </a:xfrm>
            <a:prstGeom prst="ellipse">
              <a:avLst/>
            </a:prstGeom>
            <a:solidFill>
              <a:srgbClr val="EF5A1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5578" name="Oval 24"/>
            <p:cNvSpPr>
              <a:spLocks noChangeArrowheads="1"/>
            </p:cNvSpPr>
            <p:nvPr/>
          </p:nvSpPr>
          <p:spPr bwMode="auto">
            <a:xfrm rot="5400000">
              <a:off x="2856013" y="5747323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5579" name="Oval 25"/>
            <p:cNvSpPr>
              <a:spLocks noChangeArrowheads="1"/>
            </p:cNvSpPr>
            <p:nvPr/>
          </p:nvSpPr>
          <p:spPr bwMode="auto">
            <a:xfrm rot="5400000">
              <a:off x="2856013" y="6252148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82" name="Прямая соединительная линия 81"/>
            <p:cNvCxnSpPr>
              <a:stCxn id="65578" idx="2"/>
              <a:endCxn id="65577" idx="6"/>
            </p:cNvCxnSpPr>
            <p:nvPr/>
          </p:nvCxnSpPr>
          <p:spPr>
            <a:xfrm rot="5400000" flipH="1">
              <a:off x="2748856" y="5567935"/>
              <a:ext cx="3587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Прямая соединительная линия 82"/>
            <p:cNvCxnSpPr>
              <a:stCxn id="65579" idx="2"/>
              <a:endCxn id="65578" idx="6"/>
            </p:cNvCxnSpPr>
            <p:nvPr/>
          </p:nvCxnSpPr>
          <p:spPr>
            <a:xfrm rot="5400000" flipH="1">
              <a:off x="2748063" y="6071967"/>
              <a:ext cx="36036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Группа 90"/>
          <p:cNvGrpSpPr/>
          <p:nvPr/>
        </p:nvGrpSpPr>
        <p:grpSpPr>
          <a:xfrm>
            <a:off x="2910441" y="4731670"/>
            <a:ext cx="936626" cy="576263"/>
            <a:chOff x="1199456" y="5748116"/>
            <a:chExt cx="936626" cy="576263"/>
          </a:xfrm>
        </p:grpSpPr>
        <p:sp>
          <p:nvSpPr>
            <p:cNvPr id="92" name="Oval 14"/>
            <p:cNvSpPr>
              <a:spLocks noChangeArrowheads="1"/>
            </p:cNvSpPr>
            <p:nvPr/>
          </p:nvSpPr>
          <p:spPr bwMode="auto">
            <a:xfrm>
              <a:off x="1578869" y="5748116"/>
              <a:ext cx="123825" cy="144463"/>
            </a:xfrm>
            <a:prstGeom prst="ellipse">
              <a:avLst/>
            </a:prstGeom>
            <a:solidFill>
              <a:srgbClr val="EF5A1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3" name="Oval 30"/>
            <p:cNvSpPr>
              <a:spLocks noChangeArrowheads="1"/>
            </p:cNvSpPr>
            <p:nvPr/>
          </p:nvSpPr>
          <p:spPr bwMode="auto">
            <a:xfrm>
              <a:off x="1199456" y="6037041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4" name="Oval 31"/>
            <p:cNvSpPr>
              <a:spLocks noChangeArrowheads="1"/>
            </p:cNvSpPr>
            <p:nvPr/>
          </p:nvSpPr>
          <p:spPr bwMode="auto">
            <a:xfrm>
              <a:off x="1367731" y="6164041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5" name="Oval 32"/>
            <p:cNvSpPr>
              <a:spLocks noChangeArrowheads="1"/>
            </p:cNvSpPr>
            <p:nvPr/>
          </p:nvSpPr>
          <p:spPr bwMode="auto">
            <a:xfrm>
              <a:off x="1559819" y="6179916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6" name="Oval 33"/>
            <p:cNvSpPr>
              <a:spLocks noChangeArrowheads="1"/>
            </p:cNvSpPr>
            <p:nvPr/>
          </p:nvSpPr>
          <p:spPr bwMode="auto">
            <a:xfrm>
              <a:off x="1791594" y="6156104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7" name="Oval 34"/>
            <p:cNvSpPr>
              <a:spLocks noChangeArrowheads="1"/>
            </p:cNvSpPr>
            <p:nvPr/>
          </p:nvSpPr>
          <p:spPr bwMode="auto">
            <a:xfrm>
              <a:off x="1991619" y="6037041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98" name="Прямая соединительная линия 97"/>
            <p:cNvCxnSpPr>
              <a:stCxn id="92" idx="3"/>
              <a:endCxn id="94" idx="0"/>
            </p:cNvCxnSpPr>
            <p:nvPr/>
          </p:nvCxnSpPr>
          <p:spPr>
            <a:xfrm flipH="1">
              <a:off x="1439963" y="5871423"/>
              <a:ext cx="157040" cy="2926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Прямая соединительная линия 98"/>
            <p:cNvCxnSpPr>
              <a:stCxn id="92" idx="5"/>
              <a:endCxn id="96" idx="1"/>
            </p:cNvCxnSpPr>
            <p:nvPr/>
          </p:nvCxnSpPr>
          <p:spPr>
            <a:xfrm>
              <a:off x="1684560" y="5871423"/>
              <a:ext cx="128190" cy="3058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Прямая соединительная линия 99"/>
            <p:cNvCxnSpPr>
              <a:stCxn id="95" idx="0"/>
              <a:endCxn id="92" idx="4"/>
            </p:cNvCxnSpPr>
            <p:nvPr/>
          </p:nvCxnSpPr>
          <p:spPr>
            <a:xfrm flipV="1">
              <a:off x="1632051" y="5892579"/>
              <a:ext cx="8731" cy="2873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Прямая соединительная линия 100"/>
            <p:cNvCxnSpPr>
              <a:stCxn id="97" idx="1"/>
              <a:endCxn id="92" idx="6"/>
            </p:cNvCxnSpPr>
            <p:nvPr/>
          </p:nvCxnSpPr>
          <p:spPr>
            <a:xfrm flipH="1" flipV="1">
              <a:off x="1702694" y="5820348"/>
              <a:ext cx="310081" cy="2378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Прямая соединительная линия 101"/>
            <p:cNvCxnSpPr>
              <a:stCxn id="92" idx="2"/>
              <a:endCxn id="93" idx="7"/>
            </p:cNvCxnSpPr>
            <p:nvPr/>
          </p:nvCxnSpPr>
          <p:spPr>
            <a:xfrm flipH="1">
              <a:off x="1322763" y="5820348"/>
              <a:ext cx="256106" cy="2378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Группа 102"/>
          <p:cNvGrpSpPr/>
          <p:nvPr/>
        </p:nvGrpSpPr>
        <p:grpSpPr>
          <a:xfrm>
            <a:off x="3990561" y="5019702"/>
            <a:ext cx="143686" cy="1023395"/>
            <a:chOff x="2856013" y="5244085"/>
            <a:chExt cx="144463" cy="1152526"/>
          </a:xfrm>
        </p:grpSpPr>
        <p:sp>
          <p:nvSpPr>
            <p:cNvPr id="104" name="Oval 23"/>
            <p:cNvSpPr>
              <a:spLocks noChangeArrowheads="1"/>
            </p:cNvSpPr>
            <p:nvPr/>
          </p:nvSpPr>
          <p:spPr bwMode="auto">
            <a:xfrm rot="5400000">
              <a:off x="2856013" y="5244085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05" name="Oval 24"/>
            <p:cNvSpPr>
              <a:spLocks noChangeArrowheads="1"/>
            </p:cNvSpPr>
            <p:nvPr/>
          </p:nvSpPr>
          <p:spPr bwMode="auto">
            <a:xfrm rot="5400000">
              <a:off x="2856013" y="5747323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06" name="Oval 25"/>
            <p:cNvSpPr>
              <a:spLocks noChangeArrowheads="1"/>
            </p:cNvSpPr>
            <p:nvPr/>
          </p:nvSpPr>
          <p:spPr bwMode="auto">
            <a:xfrm rot="5400000">
              <a:off x="2856013" y="6252148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107" name="Прямая соединительная линия 106"/>
            <p:cNvCxnSpPr>
              <a:stCxn id="105" idx="2"/>
              <a:endCxn id="104" idx="6"/>
            </p:cNvCxnSpPr>
            <p:nvPr/>
          </p:nvCxnSpPr>
          <p:spPr>
            <a:xfrm rot="5400000" flipH="1">
              <a:off x="2748856" y="5567935"/>
              <a:ext cx="3587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Прямая соединительная линия 107"/>
            <p:cNvCxnSpPr>
              <a:stCxn id="106" idx="2"/>
              <a:endCxn id="105" idx="6"/>
            </p:cNvCxnSpPr>
            <p:nvPr/>
          </p:nvCxnSpPr>
          <p:spPr>
            <a:xfrm rot="5400000" flipH="1">
              <a:off x="2748063" y="6071967"/>
              <a:ext cx="36036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Плюс 33"/>
          <p:cNvSpPr/>
          <p:nvPr/>
        </p:nvSpPr>
        <p:spPr>
          <a:xfrm>
            <a:off x="1821223" y="4959030"/>
            <a:ext cx="266182" cy="266182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Равно 34"/>
          <p:cNvSpPr/>
          <p:nvPr/>
        </p:nvSpPr>
        <p:spPr>
          <a:xfrm>
            <a:off x="2495600" y="4935173"/>
            <a:ext cx="270825" cy="270825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cxnSp>
        <p:nvCxnSpPr>
          <p:cNvPr id="37" name="Прямая соединительная линия 36"/>
          <p:cNvCxnSpPr>
            <a:stCxn id="104" idx="2"/>
            <a:endCxn id="92" idx="6"/>
          </p:cNvCxnSpPr>
          <p:nvPr/>
        </p:nvCxnSpPr>
        <p:spPr>
          <a:xfrm flipH="1" flipV="1">
            <a:off x="3413679" y="4803902"/>
            <a:ext cx="648725" cy="2158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Группа 133"/>
          <p:cNvGrpSpPr/>
          <p:nvPr/>
        </p:nvGrpSpPr>
        <p:grpSpPr>
          <a:xfrm>
            <a:off x="4583310" y="4980229"/>
            <a:ext cx="936626" cy="576263"/>
            <a:chOff x="1199456" y="5748116"/>
            <a:chExt cx="936626" cy="576263"/>
          </a:xfrm>
        </p:grpSpPr>
        <p:sp>
          <p:nvSpPr>
            <p:cNvPr id="135" name="Oval 14"/>
            <p:cNvSpPr>
              <a:spLocks noChangeArrowheads="1"/>
            </p:cNvSpPr>
            <p:nvPr/>
          </p:nvSpPr>
          <p:spPr bwMode="auto">
            <a:xfrm>
              <a:off x="1578869" y="5748116"/>
              <a:ext cx="123825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36" name="Oval 30"/>
            <p:cNvSpPr>
              <a:spLocks noChangeArrowheads="1"/>
            </p:cNvSpPr>
            <p:nvPr/>
          </p:nvSpPr>
          <p:spPr bwMode="auto">
            <a:xfrm>
              <a:off x="1199456" y="6037041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37" name="Oval 31"/>
            <p:cNvSpPr>
              <a:spLocks noChangeArrowheads="1"/>
            </p:cNvSpPr>
            <p:nvPr/>
          </p:nvSpPr>
          <p:spPr bwMode="auto">
            <a:xfrm>
              <a:off x="1367731" y="6164041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38" name="Oval 32"/>
            <p:cNvSpPr>
              <a:spLocks noChangeArrowheads="1"/>
            </p:cNvSpPr>
            <p:nvPr/>
          </p:nvSpPr>
          <p:spPr bwMode="auto">
            <a:xfrm>
              <a:off x="1559819" y="6179916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39" name="Oval 33"/>
            <p:cNvSpPr>
              <a:spLocks noChangeArrowheads="1"/>
            </p:cNvSpPr>
            <p:nvPr/>
          </p:nvSpPr>
          <p:spPr bwMode="auto">
            <a:xfrm>
              <a:off x="1791594" y="6156104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40" name="Oval 34"/>
            <p:cNvSpPr>
              <a:spLocks noChangeArrowheads="1"/>
            </p:cNvSpPr>
            <p:nvPr/>
          </p:nvSpPr>
          <p:spPr bwMode="auto">
            <a:xfrm>
              <a:off x="1991619" y="6037041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141" name="Прямая соединительная линия 140"/>
            <p:cNvCxnSpPr>
              <a:stCxn id="135" idx="3"/>
              <a:endCxn id="137" idx="0"/>
            </p:cNvCxnSpPr>
            <p:nvPr/>
          </p:nvCxnSpPr>
          <p:spPr>
            <a:xfrm flipH="1">
              <a:off x="1439963" y="5871423"/>
              <a:ext cx="157040" cy="2926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Прямая соединительная линия 141"/>
            <p:cNvCxnSpPr>
              <a:stCxn id="135" idx="5"/>
              <a:endCxn id="139" idx="1"/>
            </p:cNvCxnSpPr>
            <p:nvPr/>
          </p:nvCxnSpPr>
          <p:spPr>
            <a:xfrm>
              <a:off x="1684560" y="5871423"/>
              <a:ext cx="128190" cy="3058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Прямая соединительная линия 142"/>
            <p:cNvCxnSpPr>
              <a:stCxn id="138" idx="0"/>
              <a:endCxn id="135" idx="4"/>
            </p:cNvCxnSpPr>
            <p:nvPr/>
          </p:nvCxnSpPr>
          <p:spPr>
            <a:xfrm flipV="1">
              <a:off x="1632051" y="5892579"/>
              <a:ext cx="8731" cy="2873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Прямая соединительная линия 143"/>
            <p:cNvCxnSpPr>
              <a:stCxn id="140" idx="1"/>
              <a:endCxn id="135" idx="6"/>
            </p:cNvCxnSpPr>
            <p:nvPr/>
          </p:nvCxnSpPr>
          <p:spPr>
            <a:xfrm flipH="1" flipV="1">
              <a:off x="1702694" y="5820348"/>
              <a:ext cx="310081" cy="2378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Прямая соединительная линия 144"/>
            <p:cNvCxnSpPr>
              <a:stCxn id="135" idx="2"/>
              <a:endCxn id="136" idx="7"/>
            </p:cNvCxnSpPr>
            <p:nvPr/>
          </p:nvCxnSpPr>
          <p:spPr>
            <a:xfrm flipH="1">
              <a:off x="1322763" y="5820348"/>
              <a:ext cx="256106" cy="2378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6" name="Группа 145"/>
          <p:cNvGrpSpPr/>
          <p:nvPr/>
        </p:nvGrpSpPr>
        <p:grpSpPr>
          <a:xfrm>
            <a:off x="5620631" y="4599365"/>
            <a:ext cx="143686" cy="1023395"/>
            <a:chOff x="2856013" y="5244085"/>
            <a:chExt cx="144463" cy="1152526"/>
          </a:xfrm>
        </p:grpSpPr>
        <p:sp>
          <p:nvSpPr>
            <p:cNvPr id="147" name="Oval 23"/>
            <p:cNvSpPr>
              <a:spLocks noChangeArrowheads="1"/>
            </p:cNvSpPr>
            <p:nvPr/>
          </p:nvSpPr>
          <p:spPr bwMode="auto">
            <a:xfrm rot="5400000">
              <a:off x="2856013" y="5244085"/>
              <a:ext cx="144463" cy="144463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48" name="Oval 24"/>
            <p:cNvSpPr>
              <a:spLocks noChangeArrowheads="1"/>
            </p:cNvSpPr>
            <p:nvPr/>
          </p:nvSpPr>
          <p:spPr bwMode="auto">
            <a:xfrm rot="5400000">
              <a:off x="2856013" y="5747323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49" name="Oval 25"/>
            <p:cNvSpPr>
              <a:spLocks noChangeArrowheads="1"/>
            </p:cNvSpPr>
            <p:nvPr/>
          </p:nvSpPr>
          <p:spPr bwMode="auto">
            <a:xfrm rot="5400000">
              <a:off x="2856013" y="6252148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150" name="Прямая соединительная линия 149"/>
            <p:cNvCxnSpPr>
              <a:stCxn id="148" idx="2"/>
              <a:endCxn id="147" idx="6"/>
            </p:cNvCxnSpPr>
            <p:nvPr/>
          </p:nvCxnSpPr>
          <p:spPr>
            <a:xfrm rot="5400000" flipH="1">
              <a:off x="2748856" y="5567935"/>
              <a:ext cx="3587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Прямая соединительная линия 150"/>
            <p:cNvCxnSpPr>
              <a:stCxn id="149" idx="2"/>
              <a:endCxn id="148" idx="6"/>
            </p:cNvCxnSpPr>
            <p:nvPr/>
          </p:nvCxnSpPr>
          <p:spPr>
            <a:xfrm rot="5400000" flipH="1">
              <a:off x="2748063" y="6071967"/>
              <a:ext cx="36036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4" name="Прямая соединительная линия 153"/>
          <p:cNvCxnSpPr>
            <a:stCxn id="147" idx="5"/>
            <a:endCxn id="135" idx="0"/>
          </p:cNvCxnSpPr>
          <p:nvPr/>
        </p:nvCxnSpPr>
        <p:spPr>
          <a:xfrm flipH="1">
            <a:off x="5024636" y="4708857"/>
            <a:ext cx="617037" cy="2713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168095" y="4883090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или</a:t>
            </a:r>
            <a:endParaRPr lang="ru-RU" dirty="0"/>
          </a:p>
        </p:txBody>
      </p:sp>
      <p:sp>
        <p:nvSpPr>
          <p:cNvPr id="42" name="TextBox 41"/>
          <p:cNvSpPr txBox="1"/>
          <p:nvPr/>
        </p:nvSpPr>
        <p:spPr>
          <a:xfrm>
            <a:off x="3041717" y="5739782"/>
            <a:ext cx="813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плохо</a:t>
            </a:r>
            <a:endParaRPr lang="ru-RU" dirty="0"/>
          </a:p>
        </p:txBody>
      </p:sp>
      <p:sp>
        <p:nvSpPr>
          <p:cNvPr id="159" name="TextBox 158"/>
          <p:cNvSpPr txBox="1"/>
          <p:nvPr/>
        </p:nvSpPr>
        <p:spPr>
          <a:xfrm>
            <a:off x="4767890" y="5756362"/>
            <a:ext cx="996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хорошо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7477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Обход вершин графа в </a:t>
            </a:r>
            <a:r>
              <a:rPr lang="ru-RU" dirty="0" smtClean="0"/>
              <a:t>глубину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dftData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Graph, Time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Visited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[],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StartTime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[],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EndTime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[], Parent[]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visitor 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OnFind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(u, data),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OnFinish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(u, data),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OnArcFind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(u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, v, data),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OnArcFinish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(u, v, data)</a:t>
            </a:r>
            <a:endParaRPr lang="en-US" sz="20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endParaRPr lang="en-US" sz="20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DepthFirstSearch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dfsData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, visitor,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visitorData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):</a:t>
            </a:r>
            <a:endParaRPr lang="en-US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for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u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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dfsData.Graph.Vertices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dfsData.Visited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[u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] = </a:t>
            </a: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false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</a:t>
            </a: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for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u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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dfsData.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raph.Vertices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not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dfsData.Visited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[u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]: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   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dfsData.Parent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[u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] = u</a:t>
            </a:r>
            <a:endParaRPr lang="en-US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    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DepthFirstSearch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       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dfsData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, u, visitor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visitorData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endParaRPr lang="en-US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DepthFirstSearch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dfsData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u,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visitor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visitorData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):</a:t>
            </a:r>
            <a:endParaRPr lang="ru-RU" sz="20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dfsData.Visited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[u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] = </a:t>
            </a: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true</a:t>
            </a:r>
            <a:endParaRPr lang="ru-RU" sz="2000" b="1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dfsData.StartTime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[u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] =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dfsData.Time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++</a:t>
            </a:r>
            <a:endParaRPr lang="en-US" sz="20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visitor.OnFind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(u,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visitorData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endParaRPr lang="en-US" sz="20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for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(u, v)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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dfsData.Graph.Edges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:</a:t>
            </a:r>
            <a:endParaRPr lang="ru-RU" sz="20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visitor.OnArcFind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(u, v,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visitorData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b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endParaRPr lang="ru-RU" sz="20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not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dfsData.Visited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[v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]:</a:t>
            </a:r>
            <a:endParaRPr lang="ru-RU" sz="20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    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dfsData.Parent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[v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] =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u</a:t>
            </a:r>
            <a:endParaRPr lang="ru-RU" sz="20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    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DepthFirstSearch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endParaRPr lang="ru-RU" sz="20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dfsData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v, visitor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visitorData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/>
            </a:r>
            <a:b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endParaRPr lang="ru-RU" sz="20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visitor.OnArcFinish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(u, v,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visitorData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b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endParaRPr lang="ru-RU" sz="20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dfsData.EndTime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[u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] =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dfsData.Time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++</a:t>
            </a:r>
            <a:endParaRPr lang="en-US" sz="20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0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visitor.OnFinish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(u,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visitorData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endParaRPr lang="ru-RU" sz="2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 СНМ </a:t>
            </a:r>
            <a:r>
              <a:rPr lang="ru-RU" dirty="0" smtClean="0"/>
              <a:t>на основе деревьев 1/2</a:t>
            </a:r>
            <a:endParaRPr lang="ru-RU" dirty="0"/>
          </a:p>
        </p:txBody>
      </p:sp>
      <p:sp>
        <p:nvSpPr>
          <p:cNvPr id="32" name="Объект 31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ru-RU" sz="2400" dirty="0" smtClean="0"/>
              <a:t>Лес</a:t>
            </a:r>
            <a:endParaRPr lang="ru-RU" sz="2400" dirty="0"/>
          </a:p>
          <a:p>
            <a:pPr lvl="1"/>
            <a:r>
              <a:rPr lang="ru-RU" sz="2000" dirty="0" smtClean="0"/>
              <a:t>элементы каждого множества объединяем в дерево</a:t>
            </a:r>
            <a:endParaRPr lang="en-US" sz="2000" dirty="0" smtClean="0"/>
          </a:p>
          <a:p>
            <a:pPr lvl="1"/>
            <a:r>
              <a:rPr lang="en-US" sz="2000" dirty="0" err="1" smtClean="0"/>
              <a:t>FindSet</a:t>
            </a:r>
            <a:r>
              <a:rPr lang="en-US" sz="2000" dirty="0" smtClean="0"/>
              <a:t> </a:t>
            </a:r>
            <a:r>
              <a:rPr lang="ru-RU" sz="2000" dirty="0" smtClean="0"/>
              <a:t>=</a:t>
            </a:r>
            <a:r>
              <a:rPr lang="en-US" sz="2000" dirty="0" smtClean="0"/>
              <a:t> </a:t>
            </a:r>
            <a:r>
              <a:rPr lang="ru-RU" sz="2000" dirty="0" smtClean="0"/>
              <a:t>корень дерева, содержащего элемент,</a:t>
            </a:r>
            <a:r>
              <a:rPr lang="en-US" sz="2000" dirty="0"/>
              <a:t> </a:t>
            </a:r>
            <a:r>
              <a:rPr lang="en-US" sz="2000" dirty="0" err="1"/>
              <a:t>MergeSets</a:t>
            </a:r>
            <a:r>
              <a:rPr lang="en-US" sz="2000" dirty="0"/>
              <a:t> </a:t>
            </a:r>
            <a:r>
              <a:rPr lang="ru-RU" sz="2000" dirty="0" smtClean="0"/>
              <a:t>= объединение деревьев</a:t>
            </a:r>
            <a:endParaRPr lang="ru-RU" sz="2000" dirty="0"/>
          </a:p>
          <a:p>
            <a:r>
              <a:rPr lang="ru-RU" sz="2400" dirty="0" smtClean="0"/>
              <a:t>все </a:t>
            </a:r>
            <a:r>
              <a:rPr lang="ru-RU" sz="2400" dirty="0" err="1" smtClean="0"/>
              <a:t>FindSet</a:t>
            </a:r>
            <a:r>
              <a:rPr lang="ru-RU" sz="2400" dirty="0" smtClean="0"/>
              <a:t> – O(</a:t>
            </a:r>
            <a:r>
              <a:rPr lang="en-US" sz="2400" dirty="0" smtClean="0"/>
              <a:t>#</a:t>
            </a:r>
            <a:r>
              <a:rPr lang="ru-RU" sz="2400" dirty="0"/>
              <a:t> </a:t>
            </a:r>
            <a:r>
              <a:rPr lang="ru-RU" sz="2400" dirty="0" smtClean="0"/>
              <a:t>элементов </a:t>
            </a:r>
            <a:r>
              <a:rPr lang="en-US" sz="2400" dirty="0" smtClean="0"/>
              <a:t>^ 2</a:t>
            </a:r>
            <a:r>
              <a:rPr lang="ru-RU" sz="2400" dirty="0" smtClean="0"/>
              <a:t>)</a:t>
            </a:r>
          </a:p>
          <a:p>
            <a:r>
              <a:rPr lang="ru-RU" sz="2400" dirty="0" smtClean="0"/>
              <a:t>все </a:t>
            </a:r>
            <a:r>
              <a:rPr lang="en-US" sz="2400" dirty="0" err="1" smtClean="0"/>
              <a:t>MergeSets</a:t>
            </a:r>
            <a:r>
              <a:rPr lang="en-US" sz="2400" dirty="0" smtClean="0"/>
              <a:t> –</a:t>
            </a:r>
            <a:r>
              <a:rPr lang="ru-RU" sz="2400" dirty="0" smtClean="0"/>
              <a:t> O(</a:t>
            </a:r>
            <a:r>
              <a:rPr lang="en-US" sz="2400" dirty="0"/>
              <a:t>#</a:t>
            </a:r>
            <a:r>
              <a:rPr lang="ru-RU" sz="2400" dirty="0"/>
              <a:t> </a:t>
            </a:r>
            <a:r>
              <a:rPr lang="ru-RU" sz="2400" dirty="0" smtClean="0"/>
              <a:t>элементов) </a:t>
            </a:r>
          </a:p>
          <a:p>
            <a:endParaRPr lang="ru-RU" sz="2400" dirty="0"/>
          </a:p>
          <a:p>
            <a:endParaRPr lang="ru-RU" sz="2400" dirty="0" smtClean="0"/>
          </a:p>
          <a:p>
            <a:endParaRPr lang="ru-RU" sz="2400" dirty="0"/>
          </a:p>
          <a:p>
            <a:endParaRPr lang="ru-RU" sz="2400" dirty="0"/>
          </a:p>
          <a:p>
            <a:endParaRPr lang="ru-RU" sz="2400" dirty="0"/>
          </a:p>
        </p:txBody>
      </p:sp>
      <p:sp>
        <p:nvSpPr>
          <p:cNvPr id="33" name="Объект 3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Лес с объединением </a:t>
            </a:r>
            <a:r>
              <a:rPr lang="ru-RU" sz="2400" dirty="0"/>
              <a:t>по рангу </a:t>
            </a:r>
          </a:p>
          <a:p>
            <a:pPr lvl="1"/>
            <a:r>
              <a:rPr lang="ru-RU" sz="2000" dirty="0" smtClean="0"/>
              <a:t>Ранг множества = высота </a:t>
            </a:r>
            <a:r>
              <a:rPr lang="ru-RU" sz="2000" dirty="0"/>
              <a:t>его </a:t>
            </a:r>
            <a:r>
              <a:rPr lang="ru-RU" sz="2000" dirty="0" smtClean="0"/>
              <a:t>дерева</a:t>
            </a:r>
            <a:endParaRPr lang="ru-RU" sz="2000" dirty="0"/>
          </a:p>
          <a:p>
            <a:r>
              <a:rPr lang="en-US" sz="2400" dirty="0" smtClean="0">
                <a:solidFill>
                  <a:schemeClr val="bg1"/>
                </a:solidFill>
              </a:rPr>
              <a:t>N = # </a:t>
            </a:r>
            <a:r>
              <a:rPr lang="ru-RU" sz="2400" dirty="0" smtClean="0">
                <a:solidFill>
                  <a:schemeClr val="bg1"/>
                </a:solidFill>
              </a:rPr>
              <a:t>элементов</a:t>
            </a:r>
          </a:p>
          <a:p>
            <a:r>
              <a:rPr lang="ru-RU" sz="2400" dirty="0" smtClean="0">
                <a:solidFill>
                  <a:schemeClr val="bg1"/>
                </a:solidFill>
              </a:rPr>
              <a:t>все </a:t>
            </a:r>
            <a:r>
              <a:rPr lang="ru-RU" sz="2400" dirty="0" err="1" smtClean="0">
                <a:solidFill>
                  <a:schemeClr val="bg1"/>
                </a:solidFill>
              </a:rPr>
              <a:t>FindSet</a:t>
            </a:r>
            <a:r>
              <a:rPr lang="ru-RU" sz="2400" dirty="0" smtClean="0">
                <a:solidFill>
                  <a:schemeClr val="bg1"/>
                </a:solidFill>
              </a:rPr>
              <a:t> – O(</a:t>
            </a:r>
            <a:r>
              <a:rPr lang="en-US" sz="2400" dirty="0" smtClean="0">
                <a:solidFill>
                  <a:schemeClr val="bg1"/>
                </a:solidFill>
              </a:rPr>
              <a:t>N * </a:t>
            </a:r>
            <a:r>
              <a:rPr lang="ru-RU" sz="2400" dirty="0" err="1" smtClean="0">
                <a:solidFill>
                  <a:schemeClr val="bg1"/>
                </a:solidFill>
              </a:rPr>
              <a:t>log</a:t>
            </a:r>
            <a:r>
              <a:rPr lang="ru-RU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N</a:t>
            </a:r>
            <a:r>
              <a:rPr lang="ru-RU" sz="2400" dirty="0" smtClean="0">
                <a:solidFill>
                  <a:schemeClr val="bg1"/>
                </a:solidFill>
              </a:rPr>
              <a:t>)</a:t>
            </a:r>
          </a:p>
          <a:p>
            <a:r>
              <a:rPr lang="ru-RU" sz="2400" dirty="0" smtClean="0">
                <a:solidFill>
                  <a:schemeClr val="bg1"/>
                </a:solidFill>
              </a:rPr>
              <a:t>все </a:t>
            </a:r>
            <a:r>
              <a:rPr lang="en-US" sz="2400" dirty="0" err="1" smtClean="0">
                <a:solidFill>
                  <a:schemeClr val="bg1"/>
                </a:solidFill>
              </a:rPr>
              <a:t>MergeSets</a:t>
            </a:r>
            <a:r>
              <a:rPr lang="ru-RU" sz="2400" dirty="0" smtClean="0">
                <a:solidFill>
                  <a:schemeClr val="bg1"/>
                </a:solidFill>
              </a:rPr>
              <a:t> – O(</a:t>
            </a:r>
            <a:r>
              <a:rPr lang="en-US" sz="2400" dirty="0" smtClean="0">
                <a:solidFill>
                  <a:schemeClr val="bg1"/>
                </a:solidFill>
              </a:rPr>
              <a:t>N</a:t>
            </a:r>
            <a:r>
              <a:rPr lang="ru-RU" sz="2400" dirty="0" smtClean="0">
                <a:solidFill>
                  <a:schemeClr val="bg1"/>
                </a:solidFill>
              </a:rPr>
              <a:t>) </a:t>
            </a:r>
            <a:endParaRPr lang="ru-RU" sz="2400" dirty="0">
              <a:solidFill>
                <a:schemeClr val="bg1"/>
              </a:solidFill>
            </a:endParaRPr>
          </a:p>
          <a:p>
            <a:pPr lvl="1"/>
            <a:r>
              <a:rPr lang="ru-RU" sz="2000" dirty="0" smtClean="0">
                <a:solidFill>
                  <a:schemeClr val="bg1"/>
                </a:solidFill>
              </a:rPr>
              <a:t>Корнем становится корень дерева с большей высотой</a:t>
            </a:r>
          </a:p>
          <a:p>
            <a:pPr lvl="1"/>
            <a:r>
              <a:rPr lang="ru-RU" sz="2000" dirty="0" smtClean="0">
                <a:solidFill>
                  <a:schemeClr val="bg1"/>
                </a:solidFill>
              </a:rPr>
              <a:t>Ранг множества может увеличиться не более </a:t>
            </a:r>
            <a:r>
              <a:rPr lang="en-US" sz="2000" dirty="0" smtClean="0">
                <a:solidFill>
                  <a:schemeClr val="bg1"/>
                </a:solidFill>
              </a:rPr>
              <a:t>log(N)</a:t>
            </a:r>
            <a:r>
              <a:rPr lang="ru-RU" sz="2000" dirty="0" smtClean="0">
                <a:solidFill>
                  <a:schemeClr val="bg1"/>
                </a:solidFill>
              </a:rPr>
              <a:t> раз</a:t>
            </a:r>
            <a:endParaRPr lang="en-US" sz="2000" dirty="0" smtClean="0">
              <a:solidFill>
                <a:schemeClr val="bg1"/>
              </a:solidFill>
            </a:endParaRPr>
          </a:p>
          <a:p>
            <a:pPr lvl="1"/>
            <a:r>
              <a:rPr lang="ru-RU" sz="2000" dirty="0" smtClean="0">
                <a:solidFill>
                  <a:schemeClr val="bg1"/>
                </a:solidFill>
              </a:rPr>
              <a:t>Каждая операция </a:t>
            </a:r>
            <a:r>
              <a:rPr lang="ru-RU" sz="2000" dirty="0" err="1" smtClean="0">
                <a:solidFill>
                  <a:schemeClr val="bg1"/>
                </a:solidFill>
              </a:rPr>
              <a:t>FindSet</a:t>
            </a:r>
            <a:r>
              <a:rPr lang="ru-RU" sz="2000" dirty="0" smtClean="0">
                <a:solidFill>
                  <a:schemeClr val="bg1"/>
                </a:solidFill>
              </a:rPr>
              <a:t> – </a:t>
            </a:r>
            <a:r>
              <a:rPr lang="en-US" sz="2000" dirty="0" smtClean="0">
                <a:solidFill>
                  <a:schemeClr val="bg1"/>
                </a:solidFill>
              </a:rPr>
              <a:t>O(log N)</a:t>
            </a:r>
            <a:endParaRPr lang="ru-RU" sz="2000" dirty="0" smtClean="0">
              <a:solidFill>
                <a:schemeClr val="bg1"/>
              </a:solidFill>
            </a:endParaRPr>
          </a:p>
          <a:p>
            <a:pPr lvl="1"/>
            <a:endParaRPr lang="ru-RU" sz="2000" dirty="0"/>
          </a:p>
          <a:p>
            <a:endParaRPr lang="ru-RU" sz="2400" dirty="0"/>
          </a:p>
        </p:txBody>
      </p:sp>
      <p:grpSp>
        <p:nvGrpSpPr>
          <p:cNvPr id="31" name="Группа 30"/>
          <p:cNvGrpSpPr/>
          <p:nvPr/>
        </p:nvGrpSpPr>
        <p:grpSpPr>
          <a:xfrm>
            <a:off x="786530" y="4731670"/>
            <a:ext cx="936626" cy="576263"/>
            <a:chOff x="1199456" y="5748116"/>
            <a:chExt cx="936626" cy="576263"/>
          </a:xfrm>
        </p:grpSpPr>
        <p:sp>
          <p:nvSpPr>
            <p:cNvPr id="65566" name="Oval 14"/>
            <p:cNvSpPr>
              <a:spLocks noChangeArrowheads="1"/>
            </p:cNvSpPr>
            <p:nvPr/>
          </p:nvSpPr>
          <p:spPr bwMode="auto">
            <a:xfrm>
              <a:off x="1578869" y="5748116"/>
              <a:ext cx="123825" cy="144463"/>
            </a:xfrm>
            <a:prstGeom prst="ellipse">
              <a:avLst/>
            </a:prstGeom>
            <a:solidFill>
              <a:srgbClr val="EF5A1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5572" name="Oval 30"/>
            <p:cNvSpPr>
              <a:spLocks noChangeArrowheads="1"/>
            </p:cNvSpPr>
            <p:nvPr/>
          </p:nvSpPr>
          <p:spPr bwMode="auto">
            <a:xfrm>
              <a:off x="1199456" y="6037041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5573" name="Oval 31"/>
            <p:cNvSpPr>
              <a:spLocks noChangeArrowheads="1"/>
            </p:cNvSpPr>
            <p:nvPr/>
          </p:nvSpPr>
          <p:spPr bwMode="auto">
            <a:xfrm>
              <a:off x="1367731" y="6164041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5574" name="Oval 32"/>
            <p:cNvSpPr>
              <a:spLocks noChangeArrowheads="1"/>
            </p:cNvSpPr>
            <p:nvPr/>
          </p:nvSpPr>
          <p:spPr bwMode="auto">
            <a:xfrm>
              <a:off x="1559819" y="6179916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5575" name="Oval 33"/>
            <p:cNvSpPr>
              <a:spLocks noChangeArrowheads="1"/>
            </p:cNvSpPr>
            <p:nvPr/>
          </p:nvSpPr>
          <p:spPr bwMode="auto">
            <a:xfrm>
              <a:off x="1791594" y="6156104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5576" name="Oval 34"/>
            <p:cNvSpPr>
              <a:spLocks noChangeArrowheads="1"/>
            </p:cNvSpPr>
            <p:nvPr/>
          </p:nvSpPr>
          <p:spPr bwMode="auto">
            <a:xfrm>
              <a:off x="1991619" y="6037041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63" name="Прямая соединительная линия 62"/>
            <p:cNvCxnSpPr>
              <a:stCxn id="65566" idx="3"/>
              <a:endCxn id="65573" idx="0"/>
            </p:cNvCxnSpPr>
            <p:nvPr/>
          </p:nvCxnSpPr>
          <p:spPr>
            <a:xfrm flipH="1">
              <a:off x="1439963" y="5871423"/>
              <a:ext cx="157040" cy="2926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Прямая соединительная линия 63"/>
            <p:cNvCxnSpPr>
              <a:stCxn id="65566" idx="5"/>
              <a:endCxn id="65575" idx="1"/>
            </p:cNvCxnSpPr>
            <p:nvPr/>
          </p:nvCxnSpPr>
          <p:spPr>
            <a:xfrm>
              <a:off x="1684560" y="5871423"/>
              <a:ext cx="128190" cy="3058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Прямая соединительная линия 64"/>
            <p:cNvCxnSpPr>
              <a:stCxn id="65574" idx="0"/>
              <a:endCxn id="65566" idx="4"/>
            </p:cNvCxnSpPr>
            <p:nvPr/>
          </p:nvCxnSpPr>
          <p:spPr>
            <a:xfrm flipV="1">
              <a:off x="1632051" y="5892579"/>
              <a:ext cx="8731" cy="2873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Прямая соединительная линия 65"/>
            <p:cNvCxnSpPr>
              <a:stCxn id="65576" idx="1"/>
              <a:endCxn id="65566" idx="6"/>
            </p:cNvCxnSpPr>
            <p:nvPr/>
          </p:nvCxnSpPr>
          <p:spPr>
            <a:xfrm flipH="1" flipV="1">
              <a:off x="1702694" y="5820348"/>
              <a:ext cx="310081" cy="2378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Прямая соединительная линия 66"/>
            <p:cNvCxnSpPr>
              <a:stCxn id="65566" idx="2"/>
              <a:endCxn id="65572" idx="7"/>
            </p:cNvCxnSpPr>
            <p:nvPr/>
          </p:nvCxnSpPr>
          <p:spPr>
            <a:xfrm flipH="1">
              <a:off x="1322763" y="5820348"/>
              <a:ext cx="256106" cy="2378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Группа 29"/>
          <p:cNvGrpSpPr/>
          <p:nvPr/>
        </p:nvGrpSpPr>
        <p:grpSpPr>
          <a:xfrm>
            <a:off x="2207568" y="4581128"/>
            <a:ext cx="143686" cy="1023395"/>
            <a:chOff x="2856013" y="5244085"/>
            <a:chExt cx="144463" cy="1152526"/>
          </a:xfrm>
        </p:grpSpPr>
        <p:sp>
          <p:nvSpPr>
            <p:cNvPr id="65577" name="Oval 23"/>
            <p:cNvSpPr>
              <a:spLocks noChangeArrowheads="1"/>
            </p:cNvSpPr>
            <p:nvPr/>
          </p:nvSpPr>
          <p:spPr bwMode="auto">
            <a:xfrm rot="5400000">
              <a:off x="2856013" y="5244085"/>
              <a:ext cx="144463" cy="144463"/>
            </a:xfrm>
            <a:prstGeom prst="ellipse">
              <a:avLst/>
            </a:prstGeom>
            <a:solidFill>
              <a:srgbClr val="EF5A1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5578" name="Oval 24"/>
            <p:cNvSpPr>
              <a:spLocks noChangeArrowheads="1"/>
            </p:cNvSpPr>
            <p:nvPr/>
          </p:nvSpPr>
          <p:spPr bwMode="auto">
            <a:xfrm rot="5400000">
              <a:off x="2856013" y="5747323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5579" name="Oval 25"/>
            <p:cNvSpPr>
              <a:spLocks noChangeArrowheads="1"/>
            </p:cNvSpPr>
            <p:nvPr/>
          </p:nvSpPr>
          <p:spPr bwMode="auto">
            <a:xfrm rot="5400000">
              <a:off x="2856013" y="6252148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82" name="Прямая соединительная линия 81"/>
            <p:cNvCxnSpPr>
              <a:stCxn id="65578" idx="2"/>
              <a:endCxn id="65577" idx="6"/>
            </p:cNvCxnSpPr>
            <p:nvPr/>
          </p:nvCxnSpPr>
          <p:spPr>
            <a:xfrm rot="5400000" flipH="1">
              <a:off x="2748856" y="5567935"/>
              <a:ext cx="3587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Прямая соединительная линия 82"/>
            <p:cNvCxnSpPr>
              <a:stCxn id="65579" idx="2"/>
              <a:endCxn id="65578" idx="6"/>
            </p:cNvCxnSpPr>
            <p:nvPr/>
          </p:nvCxnSpPr>
          <p:spPr>
            <a:xfrm rot="5400000" flipH="1">
              <a:off x="2748063" y="6071967"/>
              <a:ext cx="36036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Группа 90"/>
          <p:cNvGrpSpPr/>
          <p:nvPr/>
        </p:nvGrpSpPr>
        <p:grpSpPr>
          <a:xfrm>
            <a:off x="2910441" y="4731670"/>
            <a:ext cx="936626" cy="576263"/>
            <a:chOff x="1199456" y="5748116"/>
            <a:chExt cx="936626" cy="576263"/>
          </a:xfrm>
        </p:grpSpPr>
        <p:sp>
          <p:nvSpPr>
            <p:cNvPr id="92" name="Oval 14"/>
            <p:cNvSpPr>
              <a:spLocks noChangeArrowheads="1"/>
            </p:cNvSpPr>
            <p:nvPr/>
          </p:nvSpPr>
          <p:spPr bwMode="auto">
            <a:xfrm>
              <a:off x="1578869" y="5748116"/>
              <a:ext cx="123825" cy="144463"/>
            </a:xfrm>
            <a:prstGeom prst="ellipse">
              <a:avLst/>
            </a:prstGeom>
            <a:solidFill>
              <a:srgbClr val="EF5A1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3" name="Oval 30"/>
            <p:cNvSpPr>
              <a:spLocks noChangeArrowheads="1"/>
            </p:cNvSpPr>
            <p:nvPr/>
          </p:nvSpPr>
          <p:spPr bwMode="auto">
            <a:xfrm>
              <a:off x="1199456" y="6037041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4" name="Oval 31"/>
            <p:cNvSpPr>
              <a:spLocks noChangeArrowheads="1"/>
            </p:cNvSpPr>
            <p:nvPr/>
          </p:nvSpPr>
          <p:spPr bwMode="auto">
            <a:xfrm>
              <a:off x="1367731" y="6164041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5" name="Oval 32"/>
            <p:cNvSpPr>
              <a:spLocks noChangeArrowheads="1"/>
            </p:cNvSpPr>
            <p:nvPr/>
          </p:nvSpPr>
          <p:spPr bwMode="auto">
            <a:xfrm>
              <a:off x="1559819" y="6179916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6" name="Oval 33"/>
            <p:cNvSpPr>
              <a:spLocks noChangeArrowheads="1"/>
            </p:cNvSpPr>
            <p:nvPr/>
          </p:nvSpPr>
          <p:spPr bwMode="auto">
            <a:xfrm>
              <a:off x="1791594" y="6156104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7" name="Oval 34"/>
            <p:cNvSpPr>
              <a:spLocks noChangeArrowheads="1"/>
            </p:cNvSpPr>
            <p:nvPr/>
          </p:nvSpPr>
          <p:spPr bwMode="auto">
            <a:xfrm>
              <a:off x="1991619" y="6037041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98" name="Прямая соединительная линия 97"/>
            <p:cNvCxnSpPr>
              <a:stCxn id="92" idx="3"/>
              <a:endCxn id="94" idx="0"/>
            </p:cNvCxnSpPr>
            <p:nvPr/>
          </p:nvCxnSpPr>
          <p:spPr>
            <a:xfrm flipH="1">
              <a:off x="1439963" y="5871423"/>
              <a:ext cx="157040" cy="2926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Прямая соединительная линия 98"/>
            <p:cNvCxnSpPr>
              <a:stCxn id="92" idx="5"/>
              <a:endCxn id="96" idx="1"/>
            </p:cNvCxnSpPr>
            <p:nvPr/>
          </p:nvCxnSpPr>
          <p:spPr>
            <a:xfrm>
              <a:off x="1684560" y="5871423"/>
              <a:ext cx="128190" cy="3058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Прямая соединительная линия 99"/>
            <p:cNvCxnSpPr>
              <a:stCxn id="95" idx="0"/>
              <a:endCxn id="92" idx="4"/>
            </p:cNvCxnSpPr>
            <p:nvPr/>
          </p:nvCxnSpPr>
          <p:spPr>
            <a:xfrm flipV="1">
              <a:off x="1632051" y="5892579"/>
              <a:ext cx="8731" cy="2873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Прямая соединительная линия 100"/>
            <p:cNvCxnSpPr>
              <a:stCxn id="97" idx="1"/>
              <a:endCxn id="92" idx="6"/>
            </p:cNvCxnSpPr>
            <p:nvPr/>
          </p:nvCxnSpPr>
          <p:spPr>
            <a:xfrm flipH="1" flipV="1">
              <a:off x="1702694" y="5820348"/>
              <a:ext cx="310081" cy="2378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Прямая соединительная линия 101"/>
            <p:cNvCxnSpPr>
              <a:stCxn id="92" idx="2"/>
              <a:endCxn id="93" idx="7"/>
            </p:cNvCxnSpPr>
            <p:nvPr/>
          </p:nvCxnSpPr>
          <p:spPr>
            <a:xfrm flipH="1">
              <a:off x="1322763" y="5820348"/>
              <a:ext cx="256106" cy="2378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Группа 102"/>
          <p:cNvGrpSpPr/>
          <p:nvPr/>
        </p:nvGrpSpPr>
        <p:grpSpPr>
          <a:xfrm>
            <a:off x="3990561" y="5019702"/>
            <a:ext cx="143686" cy="1023395"/>
            <a:chOff x="2856013" y="5244085"/>
            <a:chExt cx="144463" cy="1152526"/>
          </a:xfrm>
        </p:grpSpPr>
        <p:sp>
          <p:nvSpPr>
            <p:cNvPr id="104" name="Oval 23"/>
            <p:cNvSpPr>
              <a:spLocks noChangeArrowheads="1"/>
            </p:cNvSpPr>
            <p:nvPr/>
          </p:nvSpPr>
          <p:spPr bwMode="auto">
            <a:xfrm rot="5400000">
              <a:off x="2856013" y="5244085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05" name="Oval 24"/>
            <p:cNvSpPr>
              <a:spLocks noChangeArrowheads="1"/>
            </p:cNvSpPr>
            <p:nvPr/>
          </p:nvSpPr>
          <p:spPr bwMode="auto">
            <a:xfrm rot="5400000">
              <a:off x="2856013" y="5747323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06" name="Oval 25"/>
            <p:cNvSpPr>
              <a:spLocks noChangeArrowheads="1"/>
            </p:cNvSpPr>
            <p:nvPr/>
          </p:nvSpPr>
          <p:spPr bwMode="auto">
            <a:xfrm rot="5400000">
              <a:off x="2856013" y="6252148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107" name="Прямая соединительная линия 106"/>
            <p:cNvCxnSpPr>
              <a:stCxn id="105" idx="2"/>
              <a:endCxn id="104" idx="6"/>
            </p:cNvCxnSpPr>
            <p:nvPr/>
          </p:nvCxnSpPr>
          <p:spPr>
            <a:xfrm rot="5400000" flipH="1">
              <a:off x="2748856" y="5567935"/>
              <a:ext cx="3587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Прямая соединительная линия 107"/>
            <p:cNvCxnSpPr>
              <a:stCxn id="106" idx="2"/>
              <a:endCxn id="105" idx="6"/>
            </p:cNvCxnSpPr>
            <p:nvPr/>
          </p:nvCxnSpPr>
          <p:spPr>
            <a:xfrm rot="5400000" flipH="1">
              <a:off x="2748063" y="6071967"/>
              <a:ext cx="36036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Плюс 33"/>
          <p:cNvSpPr/>
          <p:nvPr/>
        </p:nvSpPr>
        <p:spPr>
          <a:xfrm>
            <a:off x="1821223" y="4959030"/>
            <a:ext cx="266182" cy="266182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Равно 34"/>
          <p:cNvSpPr/>
          <p:nvPr/>
        </p:nvSpPr>
        <p:spPr>
          <a:xfrm>
            <a:off x="2495600" y="4935173"/>
            <a:ext cx="270825" cy="270825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cxnSp>
        <p:nvCxnSpPr>
          <p:cNvPr id="37" name="Прямая соединительная линия 36"/>
          <p:cNvCxnSpPr>
            <a:stCxn id="104" idx="2"/>
            <a:endCxn id="92" idx="6"/>
          </p:cNvCxnSpPr>
          <p:nvPr/>
        </p:nvCxnSpPr>
        <p:spPr>
          <a:xfrm flipH="1" flipV="1">
            <a:off x="3413679" y="4803902"/>
            <a:ext cx="648725" cy="2158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Группа 133"/>
          <p:cNvGrpSpPr/>
          <p:nvPr/>
        </p:nvGrpSpPr>
        <p:grpSpPr>
          <a:xfrm>
            <a:off x="4583310" y="4980229"/>
            <a:ext cx="936626" cy="576263"/>
            <a:chOff x="1199456" y="5748116"/>
            <a:chExt cx="936626" cy="576263"/>
          </a:xfrm>
        </p:grpSpPr>
        <p:sp>
          <p:nvSpPr>
            <p:cNvPr id="135" name="Oval 14"/>
            <p:cNvSpPr>
              <a:spLocks noChangeArrowheads="1"/>
            </p:cNvSpPr>
            <p:nvPr/>
          </p:nvSpPr>
          <p:spPr bwMode="auto">
            <a:xfrm>
              <a:off x="1578869" y="5748116"/>
              <a:ext cx="123825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36" name="Oval 30"/>
            <p:cNvSpPr>
              <a:spLocks noChangeArrowheads="1"/>
            </p:cNvSpPr>
            <p:nvPr/>
          </p:nvSpPr>
          <p:spPr bwMode="auto">
            <a:xfrm>
              <a:off x="1199456" y="6037041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37" name="Oval 31"/>
            <p:cNvSpPr>
              <a:spLocks noChangeArrowheads="1"/>
            </p:cNvSpPr>
            <p:nvPr/>
          </p:nvSpPr>
          <p:spPr bwMode="auto">
            <a:xfrm>
              <a:off x="1367731" y="6164041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38" name="Oval 32"/>
            <p:cNvSpPr>
              <a:spLocks noChangeArrowheads="1"/>
            </p:cNvSpPr>
            <p:nvPr/>
          </p:nvSpPr>
          <p:spPr bwMode="auto">
            <a:xfrm>
              <a:off x="1559819" y="6179916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39" name="Oval 33"/>
            <p:cNvSpPr>
              <a:spLocks noChangeArrowheads="1"/>
            </p:cNvSpPr>
            <p:nvPr/>
          </p:nvSpPr>
          <p:spPr bwMode="auto">
            <a:xfrm>
              <a:off x="1791594" y="6156104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40" name="Oval 34"/>
            <p:cNvSpPr>
              <a:spLocks noChangeArrowheads="1"/>
            </p:cNvSpPr>
            <p:nvPr/>
          </p:nvSpPr>
          <p:spPr bwMode="auto">
            <a:xfrm>
              <a:off x="1991619" y="6037041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141" name="Прямая соединительная линия 140"/>
            <p:cNvCxnSpPr>
              <a:stCxn id="135" idx="3"/>
              <a:endCxn id="137" idx="0"/>
            </p:cNvCxnSpPr>
            <p:nvPr/>
          </p:nvCxnSpPr>
          <p:spPr>
            <a:xfrm flipH="1">
              <a:off x="1439963" y="5871423"/>
              <a:ext cx="157040" cy="2926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Прямая соединительная линия 141"/>
            <p:cNvCxnSpPr>
              <a:stCxn id="135" idx="5"/>
              <a:endCxn id="139" idx="1"/>
            </p:cNvCxnSpPr>
            <p:nvPr/>
          </p:nvCxnSpPr>
          <p:spPr>
            <a:xfrm>
              <a:off x="1684560" y="5871423"/>
              <a:ext cx="128190" cy="3058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Прямая соединительная линия 142"/>
            <p:cNvCxnSpPr>
              <a:stCxn id="138" idx="0"/>
              <a:endCxn id="135" idx="4"/>
            </p:cNvCxnSpPr>
            <p:nvPr/>
          </p:nvCxnSpPr>
          <p:spPr>
            <a:xfrm flipV="1">
              <a:off x="1632051" y="5892579"/>
              <a:ext cx="8731" cy="2873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Прямая соединительная линия 143"/>
            <p:cNvCxnSpPr>
              <a:stCxn id="140" idx="1"/>
              <a:endCxn id="135" idx="6"/>
            </p:cNvCxnSpPr>
            <p:nvPr/>
          </p:nvCxnSpPr>
          <p:spPr>
            <a:xfrm flipH="1" flipV="1">
              <a:off x="1702694" y="5820348"/>
              <a:ext cx="310081" cy="2378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Прямая соединительная линия 144"/>
            <p:cNvCxnSpPr>
              <a:stCxn id="135" idx="2"/>
              <a:endCxn id="136" idx="7"/>
            </p:cNvCxnSpPr>
            <p:nvPr/>
          </p:nvCxnSpPr>
          <p:spPr>
            <a:xfrm flipH="1">
              <a:off x="1322763" y="5820348"/>
              <a:ext cx="256106" cy="2378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6" name="Группа 145"/>
          <p:cNvGrpSpPr/>
          <p:nvPr/>
        </p:nvGrpSpPr>
        <p:grpSpPr>
          <a:xfrm>
            <a:off x="5620631" y="4599365"/>
            <a:ext cx="143686" cy="1023395"/>
            <a:chOff x="2856013" y="5244085"/>
            <a:chExt cx="144463" cy="1152526"/>
          </a:xfrm>
        </p:grpSpPr>
        <p:sp>
          <p:nvSpPr>
            <p:cNvPr id="147" name="Oval 23"/>
            <p:cNvSpPr>
              <a:spLocks noChangeArrowheads="1"/>
            </p:cNvSpPr>
            <p:nvPr/>
          </p:nvSpPr>
          <p:spPr bwMode="auto">
            <a:xfrm rot="5400000">
              <a:off x="2856013" y="5244085"/>
              <a:ext cx="144463" cy="144463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48" name="Oval 24"/>
            <p:cNvSpPr>
              <a:spLocks noChangeArrowheads="1"/>
            </p:cNvSpPr>
            <p:nvPr/>
          </p:nvSpPr>
          <p:spPr bwMode="auto">
            <a:xfrm rot="5400000">
              <a:off x="2856013" y="5747323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49" name="Oval 25"/>
            <p:cNvSpPr>
              <a:spLocks noChangeArrowheads="1"/>
            </p:cNvSpPr>
            <p:nvPr/>
          </p:nvSpPr>
          <p:spPr bwMode="auto">
            <a:xfrm rot="5400000">
              <a:off x="2856013" y="6252148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150" name="Прямая соединительная линия 149"/>
            <p:cNvCxnSpPr>
              <a:stCxn id="148" idx="2"/>
              <a:endCxn id="147" idx="6"/>
            </p:cNvCxnSpPr>
            <p:nvPr/>
          </p:nvCxnSpPr>
          <p:spPr>
            <a:xfrm rot="5400000" flipH="1">
              <a:off x="2748856" y="5567935"/>
              <a:ext cx="3587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Прямая соединительная линия 150"/>
            <p:cNvCxnSpPr>
              <a:stCxn id="149" idx="2"/>
              <a:endCxn id="148" idx="6"/>
            </p:cNvCxnSpPr>
            <p:nvPr/>
          </p:nvCxnSpPr>
          <p:spPr>
            <a:xfrm rot="5400000" flipH="1">
              <a:off x="2748063" y="6071967"/>
              <a:ext cx="36036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4" name="Прямая соединительная линия 153"/>
          <p:cNvCxnSpPr>
            <a:stCxn id="147" idx="5"/>
            <a:endCxn id="135" idx="0"/>
          </p:cNvCxnSpPr>
          <p:nvPr/>
        </p:nvCxnSpPr>
        <p:spPr>
          <a:xfrm flipH="1">
            <a:off x="5024636" y="4708857"/>
            <a:ext cx="617037" cy="2713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168095" y="4883090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или</a:t>
            </a:r>
            <a:endParaRPr lang="ru-RU" dirty="0"/>
          </a:p>
        </p:txBody>
      </p:sp>
      <p:sp>
        <p:nvSpPr>
          <p:cNvPr id="42" name="TextBox 41"/>
          <p:cNvSpPr txBox="1"/>
          <p:nvPr/>
        </p:nvSpPr>
        <p:spPr>
          <a:xfrm>
            <a:off x="3041717" y="5739782"/>
            <a:ext cx="813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плохо</a:t>
            </a:r>
            <a:endParaRPr lang="ru-RU" dirty="0"/>
          </a:p>
        </p:txBody>
      </p:sp>
      <p:sp>
        <p:nvSpPr>
          <p:cNvPr id="159" name="TextBox 158"/>
          <p:cNvSpPr txBox="1"/>
          <p:nvPr/>
        </p:nvSpPr>
        <p:spPr>
          <a:xfrm>
            <a:off x="4767890" y="5756362"/>
            <a:ext cx="996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хорошо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51700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 СНМ </a:t>
            </a:r>
            <a:r>
              <a:rPr lang="ru-RU" dirty="0" smtClean="0"/>
              <a:t>на основе деревьев 1/2</a:t>
            </a:r>
            <a:endParaRPr lang="ru-RU" dirty="0"/>
          </a:p>
        </p:txBody>
      </p:sp>
      <p:sp>
        <p:nvSpPr>
          <p:cNvPr id="32" name="Объект 31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ru-RU" sz="2400" dirty="0" smtClean="0"/>
              <a:t>Лес</a:t>
            </a:r>
            <a:endParaRPr lang="ru-RU" sz="2400" dirty="0"/>
          </a:p>
          <a:p>
            <a:pPr lvl="1"/>
            <a:r>
              <a:rPr lang="ru-RU" sz="2000" dirty="0" smtClean="0"/>
              <a:t>элементы каждого множества объединяем в дерево</a:t>
            </a:r>
            <a:endParaRPr lang="en-US" sz="2000" dirty="0" smtClean="0"/>
          </a:p>
          <a:p>
            <a:pPr lvl="1"/>
            <a:r>
              <a:rPr lang="en-US" sz="2000" dirty="0" err="1" smtClean="0"/>
              <a:t>FindSet</a:t>
            </a:r>
            <a:r>
              <a:rPr lang="en-US" sz="2000" dirty="0" smtClean="0"/>
              <a:t> </a:t>
            </a:r>
            <a:r>
              <a:rPr lang="ru-RU" sz="2000" dirty="0" smtClean="0"/>
              <a:t>=</a:t>
            </a:r>
            <a:r>
              <a:rPr lang="en-US" sz="2000" dirty="0" smtClean="0"/>
              <a:t> </a:t>
            </a:r>
            <a:r>
              <a:rPr lang="ru-RU" sz="2000" dirty="0" smtClean="0"/>
              <a:t>корень дерева, содержащего элемент,</a:t>
            </a:r>
            <a:r>
              <a:rPr lang="en-US" sz="2000" dirty="0"/>
              <a:t> </a:t>
            </a:r>
            <a:r>
              <a:rPr lang="en-US" sz="2000" dirty="0" err="1"/>
              <a:t>MergeSets</a:t>
            </a:r>
            <a:r>
              <a:rPr lang="en-US" sz="2000" dirty="0"/>
              <a:t> </a:t>
            </a:r>
            <a:r>
              <a:rPr lang="ru-RU" sz="2000" dirty="0" smtClean="0"/>
              <a:t>= объединение деревьев</a:t>
            </a:r>
            <a:endParaRPr lang="ru-RU" sz="2000" dirty="0"/>
          </a:p>
          <a:p>
            <a:r>
              <a:rPr lang="ru-RU" sz="2400" dirty="0" smtClean="0"/>
              <a:t>все </a:t>
            </a:r>
            <a:r>
              <a:rPr lang="ru-RU" sz="2400" dirty="0" err="1" smtClean="0"/>
              <a:t>FindSet</a:t>
            </a:r>
            <a:r>
              <a:rPr lang="ru-RU" sz="2400" dirty="0" smtClean="0"/>
              <a:t> – O(</a:t>
            </a:r>
            <a:r>
              <a:rPr lang="en-US" sz="2400" dirty="0" smtClean="0"/>
              <a:t>#</a:t>
            </a:r>
            <a:r>
              <a:rPr lang="ru-RU" sz="2400" dirty="0"/>
              <a:t> </a:t>
            </a:r>
            <a:r>
              <a:rPr lang="ru-RU" sz="2400" dirty="0" smtClean="0"/>
              <a:t>элементов </a:t>
            </a:r>
            <a:r>
              <a:rPr lang="en-US" sz="2400" dirty="0" smtClean="0"/>
              <a:t>^ 2</a:t>
            </a:r>
            <a:r>
              <a:rPr lang="ru-RU" sz="2400" dirty="0" smtClean="0"/>
              <a:t>)</a:t>
            </a:r>
          </a:p>
          <a:p>
            <a:r>
              <a:rPr lang="ru-RU" sz="2400" dirty="0" smtClean="0"/>
              <a:t>все </a:t>
            </a:r>
            <a:r>
              <a:rPr lang="en-US" sz="2400" dirty="0" err="1" smtClean="0"/>
              <a:t>MergeSets</a:t>
            </a:r>
            <a:r>
              <a:rPr lang="en-US" sz="2400" dirty="0" smtClean="0"/>
              <a:t> –</a:t>
            </a:r>
            <a:r>
              <a:rPr lang="ru-RU" sz="2400" dirty="0" smtClean="0"/>
              <a:t> O(</a:t>
            </a:r>
            <a:r>
              <a:rPr lang="en-US" sz="2400" dirty="0"/>
              <a:t>#</a:t>
            </a:r>
            <a:r>
              <a:rPr lang="ru-RU" sz="2400" dirty="0"/>
              <a:t> </a:t>
            </a:r>
            <a:r>
              <a:rPr lang="ru-RU" sz="2400" dirty="0" smtClean="0"/>
              <a:t>элементов) </a:t>
            </a:r>
          </a:p>
          <a:p>
            <a:endParaRPr lang="ru-RU" sz="2400" dirty="0"/>
          </a:p>
          <a:p>
            <a:endParaRPr lang="ru-RU" sz="2400" dirty="0" smtClean="0"/>
          </a:p>
          <a:p>
            <a:endParaRPr lang="ru-RU" sz="2400" dirty="0"/>
          </a:p>
          <a:p>
            <a:endParaRPr lang="ru-RU" sz="2400" dirty="0"/>
          </a:p>
          <a:p>
            <a:endParaRPr lang="ru-RU" sz="2400" dirty="0"/>
          </a:p>
        </p:txBody>
      </p:sp>
      <p:sp>
        <p:nvSpPr>
          <p:cNvPr id="33" name="Объект 3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Лес с объединением </a:t>
            </a:r>
            <a:r>
              <a:rPr lang="ru-RU" sz="2400" dirty="0"/>
              <a:t>по рангу </a:t>
            </a:r>
          </a:p>
          <a:p>
            <a:pPr lvl="1"/>
            <a:r>
              <a:rPr lang="ru-RU" sz="2000" dirty="0" smtClean="0"/>
              <a:t>Ранг множества = высота </a:t>
            </a:r>
            <a:r>
              <a:rPr lang="ru-RU" sz="2000" dirty="0"/>
              <a:t>его </a:t>
            </a:r>
            <a:r>
              <a:rPr lang="ru-RU" sz="2000" dirty="0" smtClean="0"/>
              <a:t>дерева</a:t>
            </a:r>
            <a:endParaRPr lang="ru-RU" sz="2000" dirty="0"/>
          </a:p>
          <a:p>
            <a:r>
              <a:rPr lang="en-US" sz="2400" dirty="0" smtClean="0"/>
              <a:t>N = # </a:t>
            </a:r>
            <a:r>
              <a:rPr lang="ru-RU" sz="2400" dirty="0" smtClean="0"/>
              <a:t>элементов</a:t>
            </a:r>
          </a:p>
          <a:p>
            <a:r>
              <a:rPr lang="ru-RU" sz="2400" dirty="0" smtClean="0">
                <a:solidFill>
                  <a:schemeClr val="bg1"/>
                </a:solidFill>
              </a:rPr>
              <a:t>все </a:t>
            </a:r>
            <a:r>
              <a:rPr lang="ru-RU" sz="2400" dirty="0" err="1" smtClean="0">
                <a:solidFill>
                  <a:schemeClr val="bg1"/>
                </a:solidFill>
              </a:rPr>
              <a:t>FindSet</a:t>
            </a:r>
            <a:r>
              <a:rPr lang="ru-RU" sz="2400" dirty="0" smtClean="0">
                <a:solidFill>
                  <a:schemeClr val="bg1"/>
                </a:solidFill>
              </a:rPr>
              <a:t> – O(</a:t>
            </a:r>
            <a:r>
              <a:rPr lang="en-US" sz="2400" dirty="0" smtClean="0">
                <a:solidFill>
                  <a:schemeClr val="bg1"/>
                </a:solidFill>
              </a:rPr>
              <a:t>N * </a:t>
            </a:r>
            <a:r>
              <a:rPr lang="ru-RU" sz="2400" dirty="0" err="1" smtClean="0">
                <a:solidFill>
                  <a:schemeClr val="bg1"/>
                </a:solidFill>
              </a:rPr>
              <a:t>log</a:t>
            </a:r>
            <a:r>
              <a:rPr lang="ru-RU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N</a:t>
            </a:r>
            <a:r>
              <a:rPr lang="ru-RU" sz="2400" dirty="0" smtClean="0">
                <a:solidFill>
                  <a:schemeClr val="bg1"/>
                </a:solidFill>
              </a:rPr>
              <a:t>)</a:t>
            </a:r>
          </a:p>
          <a:p>
            <a:r>
              <a:rPr lang="ru-RU" sz="2400" dirty="0" smtClean="0">
                <a:solidFill>
                  <a:schemeClr val="bg1"/>
                </a:solidFill>
              </a:rPr>
              <a:t>все </a:t>
            </a:r>
            <a:r>
              <a:rPr lang="en-US" sz="2400" dirty="0" err="1" smtClean="0">
                <a:solidFill>
                  <a:schemeClr val="bg1"/>
                </a:solidFill>
              </a:rPr>
              <a:t>MergeSets</a:t>
            </a:r>
            <a:r>
              <a:rPr lang="ru-RU" sz="2400" dirty="0" smtClean="0">
                <a:solidFill>
                  <a:schemeClr val="bg1"/>
                </a:solidFill>
              </a:rPr>
              <a:t> – O(</a:t>
            </a:r>
            <a:r>
              <a:rPr lang="en-US" sz="2400" dirty="0" smtClean="0">
                <a:solidFill>
                  <a:schemeClr val="bg1"/>
                </a:solidFill>
              </a:rPr>
              <a:t>N</a:t>
            </a:r>
            <a:r>
              <a:rPr lang="ru-RU" sz="2400" dirty="0" smtClean="0">
                <a:solidFill>
                  <a:schemeClr val="bg1"/>
                </a:solidFill>
              </a:rPr>
              <a:t>) </a:t>
            </a:r>
            <a:endParaRPr lang="ru-RU" sz="2400" dirty="0">
              <a:solidFill>
                <a:schemeClr val="bg1"/>
              </a:solidFill>
            </a:endParaRPr>
          </a:p>
          <a:p>
            <a:pPr lvl="1"/>
            <a:r>
              <a:rPr lang="ru-RU" sz="2000" dirty="0" smtClean="0">
                <a:solidFill>
                  <a:schemeClr val="bg1"/>
                </a:solidFill>
              </a:rPr>
              <a:t>Корнем становится корень дерева с большей высотой</a:t>
            </a:r>
          </a:p>
          <a:p>
            <a:pPr lvl="1"/>
            <a:r>
              <a:rPr lang="ru-RU" sz="2000" dirty="0" smtClean="0">
                <a:solidFill>
                  <a:schemeClr val="bg1"/>
                </a:solidFill>
              </a:rPr>
              <a:t>Ранг множества может увеличиться не более </a:t>
            </a:r>
            <a:r>
              <a:rPr lang="en-US" sz="2000" dirty="0" smtClean="0">
                <a:solidFill>
                  <a:schemeClr val="bg1"/>
                </a:solidFill>
              </a:rPr>
              <a:t>log(N)</a:t>
            </a:r>
            <a:r>
              <a:rPr lang="ru-RU" sz="2000" dirty="0" smtClean="0">
                <a:solidFill>
                  <a:schemeClr val="bg1"/>
                </a:solidFill>
              </a:rPr>
              <a:t> раз</a:t>
            </a:r>
            <a:endParaRPr lang="en-US" sz="2000" dirty="0" smtClean="0">
              <a:solidFill>
                <a:schemeClr val="bg1"/>
              </a:solidFill>
            </a:endParaRPr>
          </a:p>
          <a:p>
            <a:pPr lvl="1"/>
            <a:r>
              <a:rPr lang="ru-RU" sz="2000" dirty="0" smtClean="0">
                <a:solidFill>
                  <a:schemeClr val="bg1"/>
                </a:solidFill>
              </a:rPr>
              <a:t>Каждая операция </a:t>
            </a:r>
            <a:r>
              <a:rPr lang="ru-RU" sz="2000" dirty="0" err="1" smtClean="0">
                <a:solidFill>
                  <a:schemeClr val="bg1"/>
                </a:solidFill>
              </a:rPr>
              <a:t>FindSet</a:t>
            </a:r>
            <a:r>
              <a:rPr lang="ru-RU" sz="2000" dirty="0" smtClean="0">
                <a:solidFill>
                  <a:schemeClr val="bg1"/>
                </a:solidFill>
              </a:rPr>
              <a:t> – </a:t>
            </a:r>
            <a:r>
              <a:rPr lang="en-US" sz="2000" dirty="0" smtClean="0">
                <a:solidFill>
                  <a:schemeClr val="bg1"/>
                </a:solidFill>
              </a:rPr>
              <a:t>O(log N)</a:t>
            </a:r>
            <a:endParaRPr lang="ru-RU" sz="2000" dirty="0" smtClean="0">
              <a:solidFill>
                <a:schemeClr val="bg1"/>
              </a:solidFill>
            </a:endParaRPr>
          </a:p>
          <a:p>
            <a:pPr lvl="1"/>
            <a:endParaRPr lang="ru-RU" sz="2000" dirty="0">
              <a:solidFill>
                <a:schemeClr val="bg1"/>
              </a:solidFill>
            </a:endParaRPr>
          </a:p>
          <a:p>
            <a:endParaRPr lang="ru-RU" sz="2400" dirty="0">
              <a:solidFill>
                <a:schemeClr val="bg1"/>
              </a:solidFill>
            </a:endParaRPr>
          </a:p>
        </p:txBody>
      </p:sp>
      <p:grpSp>
        <p:nvGrpSpPr>
          <p:cNvPr id="31" name="Группа 30"/>
          <p:cNvGrpSpPr/>
          <p:nvPr/>
        </p:nvGrpSpPr>
        <p:grpSpPr>
          <a:xfrm>
            <a:off x="786530" y="4731670"/>
            <a:ext cx="936626" cy="576263"/>
            <a:chOff x="1199456" y="5748116"/>
            <a:chExt cx="936626" cy="576263"/>
          </a:xfrm>
        </p:grpSpPr>
        <p:sp>
          <p:nvSpPr>
            <p:cNvPr id="65566" name="Oval 14"/>
            <p:cNvSpPr>
              <a:spLocks noChangeArrowheads="1"/>
            </p:cNvSpPr>
            <p:nvPr/>
          </p:nvSpPr>
          <p:spPr bwMode="auto">
            <a:xfrm>
              <a:off x="1578869" y="5748116"/>
              <a:ext cx="123825" cy="144463"/>
            </a:xfrm>
            <a:prstGeom prst="ellipse">
              <a:avLst/>
            </a:prstGeom>
            <a:solidFill>
              <a:srgbClr val="EF5A1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5572" name="Oval 30"/>
            <p:cNvSpPr>
              <a:spLocks noChangeArrowheads="1"/>
            </p:cNvSpPr>
            <p:nvPr/>
          </p:nvSpPr>
          <p:spPr bwMode="auto">
            <a:xfrm>
              <a:off x="1199456" y="6037041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5573" name="Oval 31"/>
            <p:cNvSpPr>
              <a:spLocks noChangeArrowheads="1"/>
            </p:cNvSpPr>
            <p:nvPr/>
          </p:nvSpPr>
          <p:spPr bwMode="auto">
            <a:xfrm>
              <a:off x="1367731" y="6164041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5574" name="Oval 32"/>
            <p:cNvSpPr>
              <a:spLocks noChangeArrowheads="1"/>
            </p:cNvSpPr>
            <p:nvPr/>
          </p:nvSpPr>
          <p:spPr bwMode="auto">
            <a:xfrm>
              <a:off x="1559819" y="6179916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5575" name="Oval 33"/>
            <p:cNvSpPr>
              <a:spLocks noChangeArrowheads="1"/>
            </p:cNvSpPr>
            <p:nvPr/>
          </p:nvSpPr>
          <p:spPr bwMode="auto">
            <a:xfrm>
              <a:off x="1791594" y="6156104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5576" name="Oval 34"/>
            <p:cNvSpPr>
              <a:spLocks noChangeArrowheads="1"/>
            </p:cNvSpPr>
            <p:nvPr/>
          </p:nvSpPr>
          <p:spPr bwMode="auto">
            <a:xfrm>
              <a:off x="1991619" y="6037041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63" name="Прямая соединительная линия 62"/>
            <p:cNvCxnSpPr>
              <a:stCxn id="65566" idx="3"/>
              <a:endCxn id="65573" idx="0"/>
            </p:cNvCxnSpPr>
            <p:nvPr/>
          </p:nvCxnSpPr>
          <p:spPr>
            <a:xfrm flipH="1">
              <a:off x="1439963" y="5871423"/>
              <a:ext cx="157040" cy="2926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Прямая соединительная линия 63"/>
            <p:cNvCxnSpPr>
              <a:stCxn id="65566" idx="5"/>
              <a:endCxn id="65575" idx="1"/>
            </p:cNvCxnSpPr>
            <p:nvPr/>
          </p:nvCxnSpPr>
          <p:spPr>
            <a:xfrm>
              <a:off x="1684560" y="5871423"/>
              <a:ext cx="128190" cy="3058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Прямая соединительная линия 64"/>
            <p:cNvCxnSpPr>
              <a:stCxn id="65574" idx="0"/>
              <a:endCxn id="65566" idx="4"/>
            </p:cNvCxnSpPr>
            <p:nvPr/>
          </p:nvCxnSpPr>
          <p:spPr>
            <a:xfrm flipV="1">
              <a:off x="1632051" y="5892579"/>
              <a:ext cx="8731" cy="2873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Прямая соединительная линия 65"/>
            <p:cNvCxnSpPr>
              <a:stCxn id="65576" idx="1"/>
              <a:endCxn id="65566" idx="6"/>
            </p:cNvCxnSpPr>
            <p:nvPr/>
          </p:nvCxnSpPr>
          <p:spPr>
            <a:xfrm flipH="1" flipV="1">
              <a:off x="1702694" y="5820348"/>
              <a:ext cx="310081" cy="2378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Прямая соединительная линия 66"/>
            <p:cNvCxnSpPr>
              <a:stCxn id="65566" idx="2"/>
              <a:endCxn id="65572" idx="7"/>
            </p:cNvCxnSpPr>
            <p:nvPr/>
          </p:nvCxnSpPr>
          <p:spPr>
            <a:xfrm flipH="1">
              <a:off x="1322763" y="5820348"/>
              <a:ext cx="256106" cy="2378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Группа 29"/>
          <p:cNvGrpSpPr/>
          <p:nvPr/>
        </p:nvGrpSpPr>
        <p:grpSpPr>
          <a:xfrm>
            <a:off x="2207568" y="4581128"/>
            <a:ext cx="143686" cy="1023395"/>
            <a:chOff x="2856013" y="5244085"/>
            <a:chExt cx="144463" cy="1152526"/>
          </a:xfrm>
        </p:grpSpPr>
        <p:sp>
          <p:nvSpPr>
            <p:cNvPr id="65577" name="Oval 23"/>
            <p:cNvSpPr>
              <a:spLocks noChangeArrowheads="1"/>
            </p:cNvSpPr>
            <p:nvPr/>
          </p:nvSpPr>
          <p:spPr bwMode="auto">
            <a:xfrm rot="5400000">
              <a:off x="2856013" y="5244085"/>
              <a:ext cx="144463" cy="144463"/>
            </a:xfrm>
            <a:prstGeom prst="ellipse">
              <a:avLst/>
            </a:prstGeom>
            <a:solidFill>
              <a:srgbClr val="EF5A1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5578" name="Oval 24"/>
            <p:cNvSpPr>
              <a:spLocks noChangeArrowheads="1"/>
            </p:cNvSpPr>
            <p:nvPr/>
          </p:nvSpPr>
          <p:spPr bwMode="auto">
            <a:xfrm rot="5400000">
              <a:off x="2856013" y="5747323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5579" name="Oval 25"/>
            <p:cNvSpPr>
              <a:spLocks noChangeArrowheads="1"/>
            </p:cNvSpPr>
            <p:nvPr/>
          </p:nvSpPr>
          <p:spPr bwMode="auto">
            <a:xfrm rot="5400000">
              <a:off x="2856013" y="6252148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82" name="Прямая соединительная линия 81"/>
            <p:cNvCxnSpPr>
              <a:stCxn id="65578" idx="2"/>
              <a:endCxn id="65577" idx="6"/>
            </p:cNvCxnSpPr>
            <p:nvPr/>
          </p:nvCxnSpPr>
          <p:spPr>
            <a:xfrm rot="5400000" flipH="1">
              <a:off x="2748856" y="5567935"/>
              <a:ext cx="3587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Прямая соединительная линия 82"/>
            <p:cNvCxnSpPr>
              <a:stCxn id="65579" idx="2"/>
              <a:endCxn id="65578" idx="6"/>
            </p:cNvCxnSpPr>
            <p:nvPr/>
          </p:nvCxnSpPr>
          <p:spPr>
            <a:xfrm rot="5400000" flipH="1">
              <a:off x="2748063" y="6071967"/>
              <a:ext cx="36036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Группа 90"/>
          <p:cNvGrpSpPr/>
          <p:nvPr/>
        </p:nvGrpSpPr>
        <p:grpSpPr>
          <a:xfrm>
            <a:off x="2910441" y="4731670"/>
            <a:ext cx="936626" cy="576263"/>
            <a:chOff x="1199456" y="5748116"/>
            <a:chExt cx="936626" cy="576263"/>
          </a:xfrm>
        </p:grpSpPr>
        <p:sp>
          <p:nvSpPr>
            <p:cNvPr id="92" name="Oval 14"/>
            <p:cNvSpPr>
              <a:spLocks noChangeArrowheads="1"/>
            </p:cNvSpPr>
            <p:nvPr/>
          </p:nvSpPr>
          <p:spPr bwMode="auto">
            <a:xfrm>
              <a:off x="1578869" y="5748116"/>
              <a:ext cx="123825" cy="144463"/>
            </a:xfrm>
            <a:prstGeom prst="ellipse">
              <a:avLst/>
            </a:prstGeom>
            <a:solidFill>
              <a:srgbClr val="EF5A1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3" name="Oval 30"/>
            <p:cNvSpPr>
              <a:spLocks noChangeArrowheads="1"/>
            </p:cNvSpPr>
            <p:nvPr/>
          </p:nvSpPr>
          <p:spPr bwMode="auto">
            <a:xfrm>
              <a:off x="1199456" y="6037041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4" name="Oval 31"/>
            <p:cNvSpPr>
              <a:spLocks noChangeArrowheads="1"/>
            </p:cNvSpPr>
            <p:nvPr/>
          </p:nvSpPr>
          <p:spPr bwMode="auto">
            <a:xfrm>
              <a:off x="1367731" y="6164041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5" name="Oval 32"/>
            <p:cNvSpPr>
              <a:spLocks noChangeArrowheads="1"/>
            </p:cNvSpPr>
            <p:nvPr/>
          </p:nvSpPr>
          <p:spPr bwMode="auto">
            <a:xfrm>
              <a:off x="1559819" y="6179916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6" name="Oval 33"/>
            <p:cNvSpPr>
              <a:spLocks noChangeArrowheads="1"/>
            </p:cNvSpPr>
            <p:nvPr/>
          </p:nvSpPr>
          <p:spPr bwMode="auto">
            <a:xfrm>
              <a:off x="1791594" y="6156104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7" name="Oval 34"/>
            <p:cNvSpPr>
              <a:spLocks noChangeArrowheads="1"/>
            </p:cNvSpPr>
            <p:nvPr/>
          </p:nvSpPr>
          <p:spPr bwMode="auto">
            <a:xfrm>
              <a:off x="1991619" y="6037041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98" name="Прямая соединительная линия 97"/>
            <p:cNvCxnSpPr>
              <a:stCxn id="92" idx="3"/>
              <a:endCxn id="94" idx="0"/>
            </p:cNvCxnSpPr>
            <p:nvPr/>
          </p:nvCxnSpPr>
          <p:spPr>
            <a:xfrm flipH="1">
              <a:off x="1439963" y="5871423"/>
              <a:ext cx="157040" cy="2926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Прямая соединительная линия 98"/>
            <p:cNvCxnSpPr>
              <a:stCxn id="92" idx="5"/>
              <a:endCxn id="96" idx="1"/>
            </p:cNvCxnSpPr>
            <p:nvPr/>
          </p:nvCxnSpPr>
          <p:spPr>
            <a:xfrm>
              <a:off x="1684560" y="5871423"/>
              <a:ext cx="128190" cy="3058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Прямая соединительная линия 99"/>
            <p:cNvCxnSpPr>
              <a:stCxn id="95" idx="0"/>
              <a:endCxn id="92" idx="4"/>
            </p:cNvCxnSpPr>
            <p:nvPr/>
          </p:nvCxnSpPr>
          <p:spPr>
            <a:xfrm flipV="1">
              <a:off x="1632051" y="5892579"/>
              <a:ext cx="8731" cy="2873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Прямая соединительная линия 100"/>
            <p:cNvCxnSpPr>
              <a:stCxn id="97" idx="1"/>
              <a:endCxn id="92" idx="6"/>
            </p:cNvCxnSpPr>
            <p:nvPr/>
          </p:nvCxnSpPr>
          <p:spPr>
            <a:xfrm flipH="1" flipV="1">
              <a:off x="1702694" y="5820348"/>
              <a:ext cx="310081" cy="2378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Прямая соединительная линия 101"/>
            <p:cNvCxnSpPr>
              <a:stCxn id="92" idx="2"/>
              <a:endCxn id="93" idx="7"/>
            </p:cNvCxnSpPr>
            <p:nvPr/>
          </p:nvCxnSpPr>
          <p:spPr>
            <a:xfrm flipH="1">
              <a:off x="1322763" y="5820348"/>
              <a:ext cx="256106" cy="2378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Группа 102"/>
          <p:cNvGrpSpPr/>
          <p:nvPr/>
        </p:nvGrpSpPr>
        <p:grpSpPr>
          <a:xfrm>
            <a:off x="3990561" y="5019702"/>
            <a:ext cx="143686" cy="1023395"/>
            <a:chOff x="2856013" y="5244085"/>
            <a:chExt cx="144463" cy="1152526"/>
          </a:xfrm>
        </p:grpSpPr>
        <p:sp>
          <p:nvSpPr>
            <p:cNvPr id="104" name="Oval 23"/>
            <p:cNvSpPr>
              <a:spLocks noChangeArrowheads="1"/>
            </p:cNvSpPr>
            <p:nvPr/>
          </p:nvSpPr>
          <p:spPr bwMode="auto">
            <a:xfrm rot="5400000">
              <a:off x="2856013" y="5244085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05" name="Oval 24"/>
            <p:cNvSpPr>
              <a:spLocks noChangeArrowheads="1"/>
            </p:cNvSpPr>
            <p:nvPr/>
          </p:nvSpPr>
          <p:spPr bwMode="auto">
            <a:xfrm rot="5400000">
              <a:off x="2856013" y="5747323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06" name="Oval 25"/>
            <p:cNvSpPr>
              <a:spLocks noChangeArrowheads="1"/>
            </p:cNvSpPr>
            <p:nvPr/>
          </p:nvSpPr>
          <p:spPr bwMode="auto">
            <a:xfrm rot="5400000">
              <a:off x="2856013" y="6252148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107" name="Прямая соединительная линия 106"/>
            <p:cNvCxnSpPr>
              <a:stCxn id="105" idx="2"/>
              <a:endCxn id="104" idx="6"/>
            </p:cNvCxnSpPr>
            <p:nvPr/>
          </p:nvCxnSpPr>
          <p:spPr>
            <a:xfrm rot="5400000" flipH="1">
              <a:off x="2748856" y="5567935"/>
              <a:ext cx="3587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Прямая соединительная линия 107"/>
            <p:cNvCxnSpPr>
              <a:stCxn id="106" idx="2"/>
              <a:endCxn id="105" idx="6"/>
            </p:cNvCxnSpPr>
            <p:nvPr/>
          </p:nvCxnSpPr>
          <p:spPr>
            <a:xfrm rot="5400000" flipH="1">
              <a:off x="2748063" y="6071967"/>
              <a:ext cx="36036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Плюс 33"/>
          <p:cNvSpPr/>
          <p:nvPr/>
        </p:nvSpPr>
        <p:spPr>
          <a:xfrm>
            <a:off x="1821223" y="4959030"/>
            <a:ext cx="266182" cy="266182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Равно 34"/>
          <p:cNvSpPr/>
          <p:nvPr/>
        </p:nvSpPr>
        <p:spPr>
          <a:xfrm>
            <a:off x="2495600" y="4935173"/>
            <a:ext cx="270825" cy="270825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cxnSp>
        <p:nvCxnSpPr>
          <p:cNvPr id="37" name="Прямая соединительная линия 36"/>
          <p:cNvCxnSpPr>
            <a:stCxn id="104" idx="2"/>
            <a:endCxn id="92" idx="6"/>
          </p:cNvCxnSpPr>
          <p:nvPr/>
        </p:nvCxnSpPr>
        <p:spPr>
          <a:xfrm flipH="1" flipV="1">
            <a:off x="3413679" y="4803902"/>
            <a:ext cx="648725" cy="2158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Группа 133"/>
          <p:cNvGrpSpPr/>
          <p:nvPr/>
        </p:nvGrpSpPr>
        <p:grpSpPr>
          <a:xfrm>
            <a:off x="4583310" y="4980229"/>
            <a:ext cx="936626" cy="576263"/>
            <a:chOff x="1199456" y="5748116"/>
            <a:chExt cx="936626" cy="576263"/>
          </a:xfrm>
        </p:grpSpPr>
        <p:sp>
          <p:nvSpPr>
            <p:cNvPr id="135" name="Oval 14"/>
            <p:cNvSpPr>
              <a:spLocks noChangeArrowheads="1"/>
            </p:cNvSpPr>
            <p:nvPr/>
          </p:nvSpPr>
          <p:spPr bwMode="auto">
            <a:xfrm>
              <a:off x="1578869" y="5748116"/>
              <a:ext cx="123825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36" name="Oval 30"/>
            <p:cNvSpPr>
              <a:spLocks noChangeArrowheads="1"/>
            </p:cNvSpPr>
            <p:nvPr/>
          </p:nvSpPr>
          <p:spPr bwMode="auto">
            <a:xfrm>
              <a:off x="1199456" y="6037041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37" name="Oval 31"/>
            <p:cNvSpPr>
              <a:spLocks noChangeArrowheads="1"/>
            </p:cNvSpPr>
            <p:nvPr/>
          </p:nvSpPr>
          <p:spPr bwMode="auto">
            <a:xfrm>
              <a:off x="1367731" y="6164041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38" name="Oval 32"/>
            <p:cNvSpPr>
              <a:spLocks noChangeArrowheads="1"/>
            </p:cNvSpPr>
            <p:nvPr/>
          </p:nvSpPr>
          <p:spPr bwMode="auto">
            <a:xfrm>
              <a:off x="1559819" y="6179916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39" name="Oval 33"/>
            <p:cNvSpPr>
              <a:spLocks noChangeArrowheads="1"/>
            </p:cNvSpPr>
            <p:nvPr/>
          </p:nvSpPr>
          <p:spPr bwMode="auto">
            <a:xfrm>
              <a:off x="1791594" y="6156104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40" name="Oval 34"/>
            <p:cNvSpPr>
              <a:spLocks noChangeArrowheads="1"/>
            </p:cNvSpPr>
            <p:nvPr/>
          </p:nvSpPr>
          <p:spPr bwMode="auto">
            <a:xfrm>
              <a:off x="1991619" y="6037041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141" name="Прямая соединительная линия 140"/>
            <p:cNvCxnSpPr>
              <a:stCxn id="135" idx="3"/>
              <a:endCxn id="137" idx="0"/>
            </p:cNvCxnSpPr>
            <p:nvPr/>
          </p:nvCxnSpPr>
          <p:spPr>
            <a:xfrm flipH="1">
              <a:off x="1439963" y="5871423"/>
              <a:ext cx="157040" cy="2926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Прямая соединительная линия 141"/>
            <p:cNvCxnSpPr>
              <a:stCxn id="135" idx="5"/>
              <a:endCxn id="139" idx="1"/>
            </p:cNvCxnSpPr>
            <p:nvPr/>
          </p:nvCxnSpPr>
          <p:spPr>
            <a:xfrm>
              <a:off x="1684560" y="5871423"/>
              <a:ext cx="128190" cy="3058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Прямая соединительная линия 142"/>
            <p:cNvCxnSpPr>
              <a:stCxn id="138" idx="0"/>
              <a:endCxn id="135" idx="4"/>
            </p:cNvCxnSpPr>
            <p:nvPr/>
          </p:nvCxnSpPr>
          <p:spPr>
            <a:xfrm flipV="1">
              <a:off x="1632051" y="5892579"/>
              <a:ext cx="8731" cy="2873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Прямая соединительная линия 143"/>
            <p:cNvCxnSpPr>
              <a:stCxn id="140" idx="1"/>
              <a:endCxn id="135" idx="6"/>
            </p:cNvCxnSpPr>
            <p:nvPr/>
          </p:nvCxnSpPr>
          <p:spPr>
            <a:xfrm flipH="1" flipV="1">
              <a:off x="1702694" y="5820348"/>
              <a:ext cx="310081" cy="2378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Прямая соединительная линия 144"/>
            <p:cNvCxnSpPr>
              <a:stCxn id="135" idx="2"/>
              <a:endCxn id="136" idx="7"/>
            </p:cNvCxnSpPr>
            <p:nvPr/>
          </p:nvCxnSpPr>
          <p:spPr>
            <a:xfrm flipH="1">
              <a:off x="1322763" y="5820348"/>
              <a:ext cx="256106" cy="2378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6" name="Группа 145"/>
          <p:cNvGrpSpPr/>
          <p:nvPr/>
        </p:nvGrpSpPr>
        <p:grpSpPr>
          <a:xfrm>
            <a:off x="5620631" y="4599365"/>
            <a:ext cx="143686" cy="1023395"/>
            <a:chOff x="2856013" y="5244085"/>
            <a:chExt cx="144463" cy="1152526"/>
          </a:xfrm>
        </p:grpSpPr>
        <p:sp>
          <p:nvSpPr>
            <p:cNvPr id="147" name="Oval 23"/>
            <p:cNvSpPr>
              <a:spLocks noChangeArrowheads="1"/>
            </p:cNvSpPr>
            <p:nvPr/>
          </p:nvSpPr>
          <p:spPr bwMode="auto">
            <a:xfrm rot="5400000">
              <a:off x="2856013" y="5244085"/>
              <a:ext cx="144463" cy="144463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48" name="Oval 24"/>
            <p:cNvSpPr>
              <a:spLocks noChangeArrowheads="1"/>
            </p:cNvSpPr>
            <p:nvPr/>
          </p:nvSpPr>
          <p:spPr bwMode="auto">
            <a:xfrm rot="5400000">
              <a:off x="2856013" y="5747323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49" name="Oval 25"/>
            <p:cNvSpPr>
              <a:spLocks noChangeArrowheads="1"/>
            </p:cNvSpPr>
            <p:nvPr/>
          </p:nvSpPr>
          <p:spPr bwMode="auto">
            <a:xfrm rot="5400000">
              <a:off x="2856013" y="6252148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150" name="Прямая соединительная линия 149"/>
            <p:cNvCxnSpPr>
              <a:stCxn id="148" idx="2"/>
              <a:endCxn id="147" idx="6"/>
            </p:cNvCxnSpPr>
            <p:nvPr/>
          </p:nvCxnSpPr>
          <p:spPr>
            <a:xfrm rot="5400000" flipH="1">
              <a:off x="2748856" y="5567935"/>
              <a:ext cx="3587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Прямая соединительная линия 150"/>
            <p:cNvCxnSpPr>
              <a:stCxn id="149" idx="2"/>
              <a:endCxn id="148" idx="6"/>
            </p:cNvCxnSpPr>
            <p:nvPr/>
          </p:nvCxnSpPr>
          <p:spPr>
            <a:xfrm rot="5400000" flipH="1">
              <a:off x="2748063" y="6071967"/>
              <a:ext cx="36036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4" name="Прямая соединительная линия 153"/>
          <p:cNvCxnSpPr>
            <a:stCxn id="147" idx="5"/>
            <a:endCxn id="135" idx="0"/>
          </p:cNvCxnSpPr>
          <p:nvPr/>
        </p:nvCxnSpPr>
        <p:spPr>
          <a:xfrm flipH="1">
            <a:off x="5024636" y="4708857"/>
            <a:ext cx="617037" cy="2713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168095" y="4883090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или</a:t>
            </a:r>
            <a:endParaRPr lang="ru-RU" dirty="0"/>
          </a:p>
        </p:txBody>
      </p:sp>
      <p:sp>
        <p:nvSpPr>
          <p:cNvPr id="42" name="TextBox 41"/>
          <p:cNvSpPr txBox="1"/>
          <p:nvPr/>
        </p:nvSpPr>
        <p:spPr>
          <a:xfrm>
            <a:off x="3041717" y="5739782"/>
            <a:ext cx="813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плохо</a:t>
            </a:r>
            <a:endParaRPr lang="ru-RU" dirty="0"/>
          </a:p>
        </p:txBody>
      </p:sp>
      <p:sp>
        <p:nvSpPr>
          <p:cNvPr id="159" name="TextBox 158"/>
          <p:cNvSpPr txBox="1"/>
          <p:nvPr/>
        </p:nvSpPr>
        <p:spPr>
          <a:xfrm>
            <a:off x="4767890" y="5756362"/>
            <a:ext cx="996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хорошо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60583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 СНМ </a:t>
            </a:r>
            <a:r>
              <a:rPr lang="ru-RU" dirty="0" smtClean="0"/>
              <a:t>на основе деревьев 1/2</a:t>
            </a:r>
            <a:endParaRPr lang="ru-RU" dirty="0"/>
          </a:p>
        </p:txBody>
      </p:sp>
      <p:sp>
        <p:nvSpPr>
          <p:cNvPr id="32" name="Объект 31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ru-RU" sz="2400" dirty="0" smtClean="0"/>
              <a:t>Лес</a:t>
            </a:r>
            <a:endParaRPr lang="ru-RU" sz="2400" dirty="0"/>
          </a:p>
          <a:p>
            <a:pPr lvl="1"/>
            <a:r>
              <a:rPr lang="ru-RU" sz="2000" dirty="0" smtClean="0"/>
              <a:t>элементы каждого множества объединяем в дерево</a:t>
            </a:r>
            <a:endParaRPr lang="en-US" sz="2000" dirty="0" smtClean="0"/>
          </a:p>
          <a:p>
            <a:pPr lvl="1"/>
            <a:r>
              <a:rPr lang="en-US" sz="2000" dirty="0" err="1" smtClean="0"/>
              <a:t>FindSet</a:t>
            </a:r>
            <a:r>
              <a:rPr lang="en-US" sz="2000" dirty="0" smtClean="0"/>
              <a:t> </a:t>
            </a:r>
            <a:r>
              <a:rPr lang="ru-RU" sz="2000" dirty="0" smtClean="0"/>
              <a:t>=</a:t>
            </a:r>
            <a:r>
              <a:rPr lang="en-US" sz="2000" dirty="0" smtClean="0"/>
              <a:t> </a:t>
            </a:r>
            <a:r>
              <a:rPr lang="ru-RU" sz="2000" dirty="0" smtClean="0"/>
              <a:t>корень дерева, содержащего элемент,</a:t>
            </a:r>
            <a:r>
              <a:rPr lang="en-US" sz="2000" dirty="0"/>
              <a:t> </a:t>
            </a:r>
            <a:r>
              <a:rPr lang="en-US" sz="2000" dirty="0" err="1"/>
              <a:t>MergeSets</a:t>
            </a:r>
            <a:r>
              <a:rPr lang="en-US" sz="2000" dirty="0"/>
              <a:t> </a:t>
            </a:r>
            <a:r>
              <a:rPr lang="ru-RU" sz="2000" dirty="0" smtClean="0"/>
              <a:t>= объединение деревьев</a:t>
            </a:r>
            <a:endParaRPr lang="ru-RU" sz="2000" dirty="0"/>
          </a:p>
          <a:p>
            <a:r>
              <a:rPr lang="ru-RU" sz="2400" dirty="0" smtClean="0"/>
              <a:t>все </a:t>
            </a:r>
            <a:r>
              <a:rPr lang="ru-RU" sz="2400" dirty="0" err="1" smtClean="0"/>
              <a:t>FindSet</a:t>
            </a:r>
            <a:r>
              <a:rPr lang="ru-RU" sz="2400" dirty="0" smtClean="0"/>
              <a:t> – O(</a:t>
            </a:r>
            <a:r>
              <a:rPr lang="en-US" sz="2400" dirty="0" smtClean="0"/>
              <a:t>#</a:t>
            </a:r>
            <a:r>
              <a:rPr lang="ru-RU" sz="2400" dirty="0"/>
              <a:t> </a:t>
            </a:r>
            <a:r>
              <a:rPr lang="ru-RU" sz="2400" dirty="0" smtClean="0"/>
              <a:t>элементов </a:t>
            </a:r>
            <a:r>
              <a:rPr lang="en-US" sz="2400" dirty="0" smtClean="0"/>
              <a:t>^ 2</a:t>
            </a:r>
            <a:r>
              <a:rPr lang="ru-RU" sz="2400" dirty="0" smtClean="0"/>
              <a:t>)</a:t>
            </a:r>
          </a:p>
          <a:p>
            <a:r>
              <a:rPr lang="ru-RU" sz="2400" dirty="0" smtClean="0"/>
              <a:t>все </a:t>
            </a:r>
            <a:r>
              <a:rPr lang="en-US" sz="2400" dirty="0" err="1" smtClean="0"/>
              <a:t>MergeSets</a:t>
            </a:r>
            <a:r>
              <a:rPr lang="en-US" sz="2400" dirty="0" smtClean="0"/>
              <a:t> –</a:t>
            </a:r>
            <a:r>
              <a:rPr lang="ru-RU" sz="2400" dirty="0" smtClean="0"/>
              <a:t> O(</a:t>
            </a:r>
            <a:r>
              <a:rPr lang="en-US" sz="2400" dirty="0"/>
              <a:t>#</a:t>
            </a:r>
            <a:r>
              <a:rPr lang="ru-RU" sz="2400" dirty="0"/>
              <a:t> </a:t>
            </a:r>
            <a:r>
              <a:rPr lang="ru-RU" sz="2400" dirty="0" smtClean="0"/>
              <a:t>элементов) </a:t>
            </a:r>
          </a:p>
          <a:p>
            <a:endParaRPr lang="ru-RU" sz="2400" dirty="0"/>
          </a:p>
          <a:p>
            <a:endParaRPr lang="ru-RU" sz="2400" dirty="0" smtClean="0"/>
          </a:p>
          <a:p>
            <a:endParaRPr lang="ru-RU" sz="2400" dirty="0"/>
          </a:p>
          <a:p>
            <a:endParaRPr lang="ru-RU" sz="2400" dirty="0"/>
          </a:p>
          <a:p>
            <a:endParaRPr lang="ru-RU" sz="2400" dirty="0"/>
          </a:p>
        </p:txBody>
      </p:sp>
      <p:sp>
        <p:nvSpPr>
          <p:cNvPr id="33" name="Объект 3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Лес с объединением </a:t>
            </a:r>
            <a:r>
              <a:rPr lang="ru-RU" sz="2400" dirty="0"/>
              <a:t>по рангу </a:t>
            </a:r>
          </a:p>
          <a:p>
            <a:pPr lvl="1"/>
            <a:r>
              <a:rPr lang="ru-RU" sz="2000" dirty="0" smtClean="0"/>
              <a:t>Ранг множества = высота </a:t>
            </a:r>
            <a:r>
              <a:rPr lang="ru-RU" sz="2000" dirty="0"/>
              <a:t>его </a:t>
            </a:r>
            <a:r>
              <a:rPr lang="ru-RU" sz="2000" dirty="0" smtClean="0"/>
              <a:t>дерева</a:t>
            </a:r>
            <a:endParaRPr lang="ru-RU" sz="2000" dirty="0"/>
          </a:p>
          <a:p>
            <a:r>
              <a:rPr lang="en-US" sz="2400" dirty="0" smtClean="0"/>
              <a:t>N = # </a:t>
            </a:r>
            <a:r>
              <a:rPr lang="ru-RU" sz="2400" dirty="0" smtClean="0"/>
              <a:t>элементов</a:t>
            </a:r>
          </a:p>
          <a:p>
            <a:r>
              <a:rPr lang="ru-RU" sz="2400" dirty="0" smtClean="0"/>
              <a:t>все </a:t>
            </a:r>
            <a:r>
              <a:rPr lang="ru-RU" sz="2400" dirty="0" err="1" smtClean="0"/>
              <a:t>FindSet</a:t>
            </a:r>
            <a:r>
              <a:rPr lang="ru-RU" sz="2400" dirty="0" smtClean="0"/>
              <a:t> – O(</a:t>
            </a:r>
            <a:r>
              <a:rPr lang="en-US" sz="2400" dirty="0" smtClean="0"/>
              <a:t>N * </a:t>
            </a:r>
            <a:r>
              <a:rPr lang="ru-RU" sz="2400" dirty="0" err="1" smtClean="0"/>
              <a:t>log</a:t>
            </a:r>
            <a:r>
              <a:rPr lang="ru-RU" sz="2400" dirty="0" smtClean="0"/>
              <a:t> </a:t>
            </a:r>
            <a:r>
              <a:rPr lang="en-US" sz="2400" dirty="0" smtClean="0"/>
              <a:t>N</a:t>
            </a:r>
            <a:r>
              <a:rPr lang="ru-RU" sz="2400" dirty="0" smtClean="0"/>
              <a:t>)</a:t>
            </a:r>
          </a:p>
          <a:p>
            <a:r>
              <a:rPr lang="ru-RU" sz="2400" dirty="0" smtClean="0">
                <a:solidFill>
                  <a:schemeClr val="bg1"/>
                </a:solidFill>
              </a:rPr>
              <a:t>все </a:t>
            </a:r>
            <a:r>
              <a:rPr lang="en-US" sz="2400" dirty="0" err="1" smtClean="0">
                <a:solidFill>
                  <a:schemeClr val="bg1"/>
                </a:solidFill>
              </a:rPr>
              <a:t>MergeSets</a:t>
            </a:r>
            <a:r>
              <a:rPr lang="ru-RU" sz="2400" dirty="0" smtClean="0">
                <a:solidFill>
                  <a:schemeClr val="bg1"/>
                </a:solidFill>
              </a:rPr>
              <a:t> – O(</a:t>
            </a:r>
            <a:r>
              <a:rPr lang="en-US" sz="2400" dirty="0" smtClean="0">
                <a:solidFill>
                  <a:schemeClr val="bg1"/>
                </a:solidFill>
              </a:rPr>
              <a:t>N</a:t>
            </a:r>
            <a:r>
              <a:rPr lang="ru-RU" sz="2400" dirty="0" smtClean="0">
                <a:solidFill>
                  <a:schemeClr val="bg1"/>
                </a:solidFill>
              </a:rPr>
              <a:t>) </a:t>
            </a:r>
            <a:endParaRPr lang="ru-RU" sz="2400" dirty="0">
              <a:solidFill>
                <a:schemeClr val="bg1"/>
              </a:solidFill>
            </a:endParaRPr>
          </a:p>
          <a:p>
            <a:pPr lvl="1"/>
            <a:r>
              <a:rPr lang="ru-RU" sz="2000" dirty="0" smtClean="0">
                <a:solidFill>
                  <a:schemeClr val="bg1"/>
                </a:solidFill>
              </a:rPr>
              <a:t>Корнем становится корень дерева с большей высотой</a:t>
            </a:r>
          </a:p>
          <a:p>
            <a:pPr lvl="1"/>
            <a:r>
              <a:rPr lang="ru-RU" sz="2000" dirty="0" smtClean="0">
                <a:solidFill>
                  <a:schemeClr val="bg1"/>
                </a:solidFill>
              </a:rPr>
              <a:t>Ранг множества может увеличиться не более </a:t>
            </a:r>
            <a:r>
              <a:rPr lang="en-US" sz="2000" dirty="0" smtClean="0">
                <a:solidFill>
                  <a:schemeClr val="bg1"/>
                </a:solidFill>
              </a:rPr>
              <a:t>log(N)</a:t>
            </a:r>
            <a:r>
              <a:rPr lang="ru-RU" sz="2000" dirty="0" smtClean="0">
                <a:solidFill>
                  <a:schemeClr val="bg1"/>
                </a:solidFill>
              </a:rPr>
              <a:t> раз</a:t>
            </a:r>
            <a:endParaRPr lang="en-US" sz="2000" dirty="0" smtClean="0">
              <a:solidFill>
                <a:schemeClr val="bg1"/>
              </a:solidFill>
            </a:endParaRPr>
          </a:p>
          <a:p>
            <a:pPr lvl="1"/>
            <a:r>
              <a:rPr lang="ru-RU" sz="2000" dirty="0" smtClean="0">
                <a:solidFill>
                  <a:schemeClr val="bg1"/>
                </a:solidFill>
              </a:rPr>
              <a:t>Каждая операция </a:t>
            </a:r>
            <a:r>
              <a:rPr lang="ru-RU" sz="2000" dirty="0" err="1" smtClean="0">
                <a:solidFill>
                  <a:schemeClr val="bg1"/>
                </a:solidFill>
              </a:rPr>
              <a:t>FindSet</a:t>
            </a:r>
            <a:r>
              <a:rPr lang="ru-RU" sz="2000" dirty="0" smtClean="0">
                <a:solidFill>
                  <a:schemeClr val="bg1"/>
                </a:solidFill>
              </a:rPr>
              <a:t> – </a:t>
            </a:r>
            <a:r>
              <a:rPr lang="en-US" sz="2000" dirty="0" smtClean="0">
                <a:solidFill>
                  <a:schemeClr val="bg1"/>
                </a:solidFill>
              </a:rPr>
              <a:t>O(log N)</a:t>
            </a:r>
            <a:endParaRPr lang="ru-RU" sz="2000" dirty="0" smtClean="0">
              <a:solidFill>
                <a:schemeClr val="bg1"/>
              </a:solidFill>
            </a:endParaRPr>
          </a:p>
          <a:p>
            <a:pPr lvl="1"/>
            <a:endParaRPr lang="ru-RU" sz="2000" dirty="0"/>
          </a:p>
          <a:p>
            <a:endParaRPr lang="ru-RU" sz="2400" dirty="0"/>
          </a:p>
        </p:txBody>
      </p:sp>
      <p:grpSp>
        <p:nvGrpSpPr>
          <p:cNvPr id="31" name="Группа 30"/>
          <p:cNvGrpSpPr/>
          <p:nvPr/>
        </p:nvGrpSpPr>
        <p:grpSpPr>
          <a:xfrm>
            <a:off x="786530" y="4731670"/>
            <a:ext cx="936626" cy="576263"/>
            <a:chOff x="1199456" y="5748116"/>
            <a:chExt cx="936626" cy="576263"/>
          </a:xfrm>
        </p:grpSpPr>
        <p:sp>
          <p:nvSpPr>
            <p:cNvPr id="65566" name="Oval 14"/>
            <p:cNvSpPr>
              <a:spLocks noChangeArrowheads="1"/>
            </p:cNvSpPr>
            <p:nvPr/>
          </p:nvSpPr>
          <p:spPr bwMode="auto">
            <a:xfrm>
              <a:off x="1578869" y="5748116"/>
              <a:ext cx="123825" cy="144463"/>
            </a:xfrm>
            <a:prstGeom prst="ellipse">
              <a:avLst/>
            </a:prstGeom>
            <a:solidFill>
              <a:srgbClr val="EF5A1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5572" name="Oval 30"/>
            <p:cNvSpPr>
              <a:spLocks noChangeArrowheads="1"/>
            </p:cNvSpPr>
            <p:nvPr/>
          </p:nvSpPr>
          <p:spPr bwMode="auto">
            <a:xfrm>
              <a:off x="1199456" y="6037041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5573" name="Oval 31"/>
            <p:cNvSpPr>
              <a:spLocks noChangeArrowheads="1"/>
            </p:cNvSpPr>
            <p:nvPr/>
          </p:nvSpPr>
          <p:spPr bwMode="auto">
            <a:xfrm>
              <a:off x="1367731" y="6164041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5574" name="Oval 32"/>
            <p:cNvSpPr>
              <a:spLocks noChangeArrowheads="1"/>
            </p:cNvSpPr>
            <p:nvPr/>
          </p:nvSpPr>
          <p:spPr bwMode="auto">
            <a:xfrm>
              <a:off x="1559819" y="6179916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5575" name="Oval 33"/>
            <p:cNvSpPr>
              <a:spLocks noChangeArrowheads="1"/>
            </p:cNvSpPr>
            <p:nvPr/>
          </p:nvSpPr>
          <p:spPr bwMode="auto">
            <a:xfrm>
              <a:off x="1791594" y="6156104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5576" name="Oval 34"/>
            <p:cNvSpPr>
              <a:spLocks noChangeArrowheads="1"/>
            </p:cNvSpPr>
            <p:nvPr/>
          </p:nvSpPr>
          <p:spPr bwMode="auto">
            <a:xfrm>
              <a:off x="1991619" y="6037041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63" name="Прямая соединительная линия 62"/>
            <p:cNvCxnSpPr>
              <a:stCxn id="65566" idx="3"/>
              <a:endCxn id="65573" idx="0"/>
            </p:cNvCxnSpPr>
            <p:nvPr/>
          </p:nvCxnSpPr>
          <p:spPr>
            <a:xfrm flipH="1">
              <a:off x="1439963" y="5871423"/>
              <a:ext cx="157040" cy="2926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Прямая соединительная линия 63"/>
            <p:cNvCxnSpPr>
              <a:stCxn id="65566" idx="5"/>
              <a:endCxn id="65575" idx="1"/>
            </p:cNvCxnSpPr>
            <p:nvPr/>
          </p:nvCxnSpPr>
          <p:spPr>
            <a:xfrm>
              <a:off x="1684560" y="5871423"/>
              <a:ext cx="128190" cy="3058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Прямая соединительная линия 64"/>
            <p:cNvCxnSpPr>
              <a:stCxn id="65574" idx="0"/>
              <a:endCxn id="65566" idx="4"/>
            </p:cNvCxnSpPr>
            <p:nvPr/>
          </p:nvCxnSpPr>
          <p:spPr>
            <a:xfrm flipV="1">
              <a:off x="1632051" y="5892579"/>
              <a:ext cx="8731" cy="2873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Прямая соединительная линия 65"/>
            <p:cNvCxnSpPr>
              <a:stCxn id="65576" idx="1"/>
              <a:endCxn id="65566" idx="6"/>
            </p:cNvCxnSpPr>
            <p:nvPr/>
          </p:nvCxnSpPr>
          <p:spPr>
            <a:xfrm flipH="1" flipV="1">
              <a:off x="1702694" y="5820348"/>
              <a:ext cx="310081" cy="2378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Прямая соединительная линия 66"/>
            <p:cNvCxnSpPr>
              <a:stCxn id="65566" idx="2"/>
              <a:endCxn id="65572" idx="7"/>
            </p:cNvCxnSpPr>
            <p:nvPr/>
          </p:nvCxnSpPr>
          <p:spPr>
            <a:xfrm flipH="1">
              <a:off x="1322763" y="5820348"/>
              <a:ext cx="256106" cy="2378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Группа 29"/>
          <p:cNvGrpSpPr/>
          <p:nvPr/>
        </p:nvGrpSpPr>
        <p:grpSpPr>
          <a:xfrm>
            <a:off x="2207568" y="4581128"/>
            <a:ext cx="143686" cy="1023395"/>
            <a:chOff x="2856013" y="5244085"/>
            <a:chExt cx="144463" cy="1152526"/>
          </a:xfrm>
        </p:grpSpPr>
        <p:sp>
          <p:nvSpPr>
            <p:cNvPr id="65577" name="Oval 23"/>
            <p:cNvSpPr>
              <a:spLocks noChangeArrowheads="1"/>
            </p:cNvSpPr>
            <p:nvPr/>
          </p:nvSpPr>
          <p:spPr bwMode="auto">
            <a:xfrm rot="5400000">
              <a:off x="2856013" y="5244085"/>
              <a:ext cx="144463" cy="144463"/>
            </a:xfrm>
            <a:prstGeom prst="ellipse">
              <a:avLst/>
            </a:prstGeom>
            <a:solidFill>
              <a:srgbClr val="EF5A1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5578" name="Oval 24"/>
            <p:cNvSpPr>
              <a:spLocks noChangeArrowheads="1"/>
            </p:cNvSpPr>
            <p:nvPr/>
          </p:nvSpPr>
          <p:spPr bwMode="auto">
            <a:xfrm rot="5400000">
              <a:off x="2856013" y="5747323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5579" name="Oval 25"/>
            <p:cNvSpPr>
              <a:spLocks noChangeArrowheads="1"/>
            </p:cNvSpPr>
            <p:nvPr/>
          </p:nvSpPr>
          <p:spPr bwMode="auto">
            <a:xfrm rot="5400000">
              <a:off x="2856013" y="6252148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82" name="Прямая соединительная линия 81"/>
            <p:cNvCxnSpPr>
              <a:stCxn id="65578" idx="2"/>
              <a:endCxn id="65577" idx="6"/>
            </p:cNvCxnSpPr>
            <p:nvPr/>
          </p:nvCxnSpPr>
          <p:spPr>
            <a:xfrm rot="5400000" flipH="1">
              <a:off x="2748856" y="5567935"/>
              <a:ext cx="3587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Прямая соединительная линия 82"/>
            <p:cNvCxnSpPr>
              <a:stCxn id="65579" idx="2"/>
              <a:endCxn id="65578" idx="6"/>
            </p:cNvCxnSpPr>
            <p:nvPr/>
          </p:nvCxnSpPr>
          <p:spPr>
            <a:xfrm rot="5400000" flipH="1">
              <a:off x="2748063" y="6071967"/>
              <a:ext cx="36036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Группа 90"/>
          <p:cNvGrpSpPr/>
          <p:nvPr/>
        </p:nvGrpSpPr>
        <p:grpSpPr>
          <a:xfrm>
            <a:off x="2910441" y="4731670"/>
            <a:ext cx="936626" cy="576263"/>
            <a:chOff x="1199456" y="5748116"/>
            <a:chExt cx="936626" cy="576263"/>
          </a:xfrm>
        </p:grpSpPr>
        <p:sp>
          <p:nvSpPr>
            <p:cNvPr id="92" name="Oval 14"/>
            <p:cNvSpPr>
              <a:spLocks noChangeArrowheads="1"/>
            </p:cNvSpPr>
            <p:nvPr/>
          </p:nvSpPr>
          <p:spPr bwMode="auto">
            <a:xfrm>
              <a:off x="1578869" y="5748116"/>
              <a:ext cx="123825" cy="144463"/>
            </a:xfrm>
            <a:prstGeom prst="ellipse">
              <a:avLst/>
            </a:prstGeom>
            <a:solidFill>
              <a:srgbClr val="EF5A1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3" name="Oval 30"/>
            <p:cNvSpPr>
              <a:spLocks noChangeArrowheads="1"/>
            </p:cNvSpPr>
            <p:nvPr/>
          </p:nvSpPr>
          <p:spPr bwMode="auto">
            <a:xfrm>
              <a:off x="1199456" y="6037041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4" name="Oval 31"/>
            <p:cNvSpPr>
              <a:spLocks noChangeArrowheads="1"/>
            </p:cNvSpPr>
            <p:nvPr/>
          </p:nvSpPr>
          <p:spPr bwMode="auto">
            <a:xfrm>
              <a:off x="1367731" y="6164041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5" name="Oval 32"/>
            <p:cNvSpPr>
              <a:spLocks noChangeArrowheads="1"/>
            </p:cNvSpPr>
            <p:nvPr/>
          </p:nvSpPr>
          <p:spPr bwMode="auto">
            <a:xfrm>
              <a:off x="1559819" y="6179916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6" name="Oval 33"/>
            <p:cNvSpPr>
              <a:spLocks noChangeArrowheads="1"/>
            </p:cNvSpPr>
            <p:nvPr/>
          </p:nvSpPr>
          <p:spPr bwMode="auto">
            <a:xfrm>
              <a:off x="1791594" y="6156104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7" name="Oval 34"/>
            <p:cNvSpPr>
              <a:spLocks noChangeArrowheads="1"/>
            </p:cNvSpPr>
            <p:nvPr/>
          </p:nvSpPr>
          <p:spPr bwMode="auto">
            <a:xfrm>
              <a:off x="1991619" y="6037041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98" name="Прямая соединительная линия 97"/>
            <p:cNvCxnSpPr>
              <a:stCxn id="92" idx="3"/>
              <a:endCxn id="94" idx="0"/>
            </p:cNvCxnSpPr>
            <p:nvPr/>
          </p:nvCxnSpPr>
          <p:spPr>
            <a:xfrm flipH="1">
              <a:off x="1439963" y="5871423"/>
              <a:ext cx="157040" cy="2926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Прямая соединительная линия 98"/>
            <p:cNvCxnSpPr>
              <a:stCxn id="92" idx="5"/>
              <a:endCxn id="96" idx="1"/>
            </p:cNvCxnSpPr>
            <p:nvPr/>
          </p:nvCxnSpPr>
          <p:spPr>
            <a:xfrm>
              <a:off x="1684560" y="5871423"/>
              <a:ext cx="128190" cy="3058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Прямая соединительная линия 99"/>
            <p:cNvCxnSpPr>
              <a:stCxn id="95" idx="0"/>
              <a:endCxn id="92" idx="4"/>
            </p:cNvCxnSpPr>
            <p:nvPr/>
          </p:nvCxnSpPr>
          <p:spPr>
            <a:xfrm flipV="1">
              <a:off x="1632051" y="5892579"/>
              <a:ext cx="8731" cy="2873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Прямая соединительная линия 100"/>
            <p:cNvCxnSpPr>
              <a:stCxn id="97" idx="1"/>
              <a:endCxn id="92" idx="6"/>
            </p:cNvCxnSpPr>
            <p:nvPr/>
          </p:nvCxnSpPr>
          <p:spPr>
            <a:xfrm flipH="1" flipV="1">
              <a:off x="1702694" y="5820348"/>
              <a:ext cx="310081" cy="2378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Прямая соединительная линия 101"/>
            <p:cNvCxnSpPr>
              <a:stCxn id="92" idx="2"/>
              <a:endCxn id="93" idx="7"/>
            </p:cNvCxnSpPr>
            <p:nvPr/>
          </p:nvCxnSpPr>
          <p:spPr>
            <a:xfrm flipH="1">
              <a:off x="1322763" y="5820348"/>
              <a:ext cx="256106" cy="2378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Группа 102"/>
          <p:cNvGrpSpPr/>
          <p:nvPr/>
        </p:nvGrpSpPr>
        <p:grpSpPr>
          <a:xfrm>
            <a:off x="3990561" y="5019702"/>
            <a:ext cx="143686" cy="1023395"/>
            <a:chOff x="2856013" y="5244085"/>
            <a:chExt cx="144463" cy="1152526"/>
          </a:xfrm>
        </p:grpSpPr>
        <p:sp>
          <p:nvSpPr>
            <p:cNvPr id="104" name="Oval 23"/>
            <p:cNvSpPr>
              <a:spLocks noChangeArrowheads="1"/>
            </p:cNvSpPr>
            <p:nvPr/>
          </p:nvSpPr>
          <p:spPr bwMode="auto">
            <a:xfrm rot="5400000">
              <a:off x="2856013" y="5244085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05" name="Oval 24"/>
            <p:cNvSpPr>
              <a:spLocks noChangeArrowheads="1"/>
            </p:cNvSpPr>
            <p:nvPr/>
          </p:nvSpPr>
          <p:spPr bwMode="auto">
            <a:xfrm rot="5400000">
              <a:off x="2856013" y="5747323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06" name="Oval 25"/>
            <p:cNvSpPr>
              <a:spLocks noChangeArrowheads="1"/>
            </p:cNvSpPr>
            <p:nvPr/>
          </p:nvSpPr>
          <p:spPr bwMode="auto">
            <a:xfrm rot="5400000">
              <a:off x="2856013" y="6252148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107" name="Прямая соединительная линия 106"/>
            <p:cNvCxnSpPr>
              <a:stCxn id="105" idx="2"/>
              <a:endCxn id="104" idx="6"/>
            </p:cNvCxnSpPr>
            <p:nvPr/>
          </p:nvCxnSpPr>
          <p:spPr>
            <a:xfrm rot="5400000" flipH="1">
              <a:off x="2748856" y="5567935"/>
              <a:ext cx="3587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Прямая соединительная линия 107"/>
            <p:cNvCxnSpPr>
              <a:stCxn id="106" idx="2"/>
              <a:endCxn id="105" idx="6"/>
            </p:cNvCxnSpPr>
            <p:nvPr/>
          </p:nvCxnSpPr>
          <p:spPr>
            <a:xfrm rot="5400000" flipH="1">
              <a:off x="2748063" y="6071967"/>
              <a:ext cx="36036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Плюс 33"/>
          <p:cNvSpPr/>
          <p:nvPr/>
        </p:nvSpPr>
        <p:spPr>
          <a:xfrm>
            <a:off x="1821223" y="4959030"/>
            <a:ext cx="266182" cy="266182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Равно 34"/>
          <p:cNvSpPr/>
          <p:nvPr/>
        </p:nvSpPr>
        <p:spPr>
          <a:xfrm>
            <a:off x="2495600" y="4935173"/>
            <a:ext cx="270825" cy="270825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cxnSp>
        <p:nvCxnSpPr>
          <p:cNvPr id="37" name="Прямая соединительная линия 36"/>
          <p:cNvCxnSpPr>
            <a:stCxn id="104" idx="2"/>
            <a:endCxn id="92" idx="6"/>
          </p:cNvCxnSpPr>
          <p:nvPr/>
        </p:nvCxnSpPr>
        <p:spPr>
          <a:xfrm flipH="1" flipV="1">
            <a:off x="3413679" y="4803902"/>
            <a:ext cx="648725" cy="2158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Группа 133"/>
          <p:cNvGrpSpPr/>
          <p:nvPr/>
        </p:nvGrpSpPr>
        <p:grpSpPr>
          <a:xfrm>
            <a:off x="4583310" y="4980229"/>
            <a:ext cx="936626" cy="576263"/>
            <a:chOff x="1199456" y="5748116"/>
            <a:chExt cx="936626" cy="576263"/>
          </a:xfrm>
        </p:grpSpPr>
        <p:sp>
          <p:nvSpPr>
            <p:cNvPr id="135" name="Oval 14"/>
            <p:cNvSpPr>
              <a:spLocks noChangeArrowheads="1"/>
            </p:cNvSpPr>
            <p:nvPr/>
          </p:nvSpPr>
          <p:spPr bwMode="auto">
            <a:xfrm>
              <a:off x="1578869" y="5748116"/>
              <a:ext cx="123825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36" name="Oval 30"/>
            <p:cNvSpPr>
              <a:spLocks noChangeArrowheads="1"/>
            </p:cNvSpPr>
            <p:nvPr/>
          </p:nvSpPr>
          <p:spPr bwMode="auto">
            <a:xfrm>
              <a:off x="1199456" y="6037041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37" name="Oval 31"/>
            <p:cNvSpPr>
              <a:spLocks noChangeArrowheads="1"/>
            </p:cNvSpPr>
            <p:nvPr/>
          </p:nvSpPr>
          <p:spPr bwMode="auto">
            <a:xfrm>
              <a:off x="1367731" y="6164041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38" name="Oval 32"/>
            <p:cNvSpPr>
              <a:spLocks noChangeArrowheads="1"/>
            </p:cNvSpPr>
            <p:nvPr/>
          </p:nvSpPr>
          <p:spPr bwMode="auto">
            <a:xfrm>
              <a:off x="1559819" y="6179916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39" name="Oval 33"/>
            <p:cNvSpPr>
              <a:spLocks noChangeArrowheads="1"/>
            </p:cNvSpPr>
            <p:nvPr/>
          </p:nvSpPr>
          <p:spPr bwMode="auto">
            <a:xfrm>
              <a:off x="1791594" y="6156104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40" name="Oval 34"/>
            <p:cNvSpPr>
              <a:spLocks noChangeArrowheads="1"/>
            </p:cNvSpPr>
            <p:nvPr/>
          </p:nvSpPr>
          <p:spPr bwMode="auto">
            <a:xfrm>
              <a:off x="1991619" y="6037041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141" name="Прямая соединительная линия 140"/>
            <p:cNvCxnSpPr>
              <a:stCxn id="135" idx="3"/>
              <a:endCxn id="137" idx="0"/>
            </p:cNvCxnSpPr>
            <p:nvPr/>
          </p:nvCxnSpPr>
          <p:spPr>
            <a:xfrm flipH="1">
              <a:off x="1439963" y="5871423"/>
              <a:ext cx="157040" cy="2926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Прямая соединительная линия 141"/>
            <p:cNvCxnSpPr>
              <a:stCxn id="135" idx="5"/>
              <a:endCxn id="139" idx="1"/>
            </p:cNvCxnSpPr>
            <p:nvPr/>
          </p:nvCxnSpPr>
          <p:spPr>
            <a:xfrm>
              <a:off x="1684560" y="5871423"/>
              <a:ext cx="128190" cy="3058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Прямая соединительная линия 142"/>
            <p:cNvCxnSpPr>
              <a:stCxn id="138" idx="0"/>
              <a:endCxn id="135" idx="4"/>
            </p:cNvCxnSpPr>
            <p:nvPr/>
          </p:nvCxnSpPr>
          <p:spPr>
            <a:xfrm flipV="1">
              <a:off x="1632051" y="5892579"/>
              <a:ext cx="8731" cy="2873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Прямая соединительная линия 143"/>
            <p:cNvCxnSpPr>
              <a:stCxn id="140" idx="1"/>
              <a:endCxn id="135" idx="6"/>
            </p:cNvCxnSpPr>
            <p:nvPr/>
          </p:nvCxnSpPr>
          <p:spPr>
            <a:xfrm flipH="1" flipV="1">
              <a:off x="1702694" y="5820348"/>
              <a:ext cx="310081" cy="2378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Прямая соединительная линия 144"/>
            <p:cNvCxnSpPr>
              <a:stCxn id="135" idx="2"/>
              <a:endCxn id="136" idx="7"/>
            </p:cNvCxnSpPr>
            <p:nvPr/>
          </p:nvCxnSpPr>
          <p:spPr>
            <a:xfrm flipH="1">
              <a:off x="1322763" y="5820348"/>
              <a:ext cx="256106" cy="2378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6" name="Группа 145"/>
          <p:cNvGrpSpPr/>
          <p:nvPr/>
        </p:nvGrpSpPr>
        <p:grpSpPr>
          <a:xfrm>
            <a:off x="5620631" y="4599365"/>
            <a:ext cx="143686" cy="1023395"/>
            <a:chOff x="2856013" y="5244085"/>
            <a:chExt cx="144463" cy="1152526"/>
          </a:xfrm>
        </p:grpSpPr>
        <p:sp>
          <p:nvSpPr>
            <p:cNvPr id="147" name="Oval 23"/>
            <p:cNvSpPr>
              <a:spLocks noChangeArrowheads="1"/>
            </p:cNvSpPr>
            <p:nvPr/>
          </p:nvSpPr>
          <p:spPr bwMode="auto">
            <a:xfrm rot="5400000">
              <a:off x="2856013" y="5244085"/>
              <a:ext cx="144463" cy="144463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48" name="Oval 24"/>
            <p:cNvSpPr>
              <a:spLocks noChangeArrowheads="1"/>
            </p:cNvSpPr>
            <p:nvPr/>
          </p:nvSpPr>
          <p:spPr bwMode="auto">
            <a:xfrm rot="5400000">
              <a:off x="2856013" y="5747323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49" name="Oval 25"/>
            <p:cNvSpPr>
              <a:spLocks noChangeArrowheads="1"/>
            </p:cNvSpPr>
            <p:nvPr/>
          </p:nvSpPr>
          <p:spPr bwMode="auto">
            <a:xfrm rot="5400000">
              <a:off x="2856013" y="6252148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150" name="Прямая соединительная линия 149"/>
            <p:cNvCxnSpPr>
              <a:stCxn id="148" idx="2"/>
              <a:endCxn id="147" idx="6"/>
            </p:cNvCxnSpPr>
            <p:nvPr/>
          </p:nvCxnSpPr>
          <p:spPr>
            <a:xfrm rot="5400000" flipH="1">
              <a:off x="2748856" y="5567935"/>
              <a:ext cx="3587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Прямая соединительная линия 150"/>
            <p:cNvCxnSpPr>
              <a:stCxn id="149" idx="2"/>
              <a:endCxn id="148" idx="6"/>
            </p:cNvCxnSpPr>
            <p:nvPr/>
          </p:nvCxnSpPr>
          <p:spPr>
            <a:xfrm rot="5400000" flipH="1">
              <a:off x="2748063" y="6071967"/>
              <a:ext cx="36036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4" name="Прямая соединительная линия 153"/>
          <p:cNvCxnSpPr>
            <a:stCxn id="147" idx="5"/>
            <a:endCxn id="135" idx="0"/>
          </p:cNvCxnSpPr>
          <p:nvPr/>
        </p:nvCxnSpPr>
        <p:spPr>
          <a:xfrm flipH="1">
            <a:off x="5024636" y="4708857"/>
            <a:ext cx="617037" cy="2713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168095" y="4883090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или</a:t>
            </a:r>
            <a:endParaRPr lang="ru-RU" dirty="0"/>
          </a:p>
        </p:txBody>
      </p:sp>
      <p:sp>
        <p:nvSpPr>
          <p:cNvPr id="42" name="TextBox 41"/>
          <p:cNvSpPr txBox="1"/>
          <p:nvPr/>
        </p:nvSpPr>
        <p:spPr>
          <a:xfrm>
            <a:off x="3041717" y="5739782"/>
            <a:ext cx="813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плохо</a:t>
            </a:r>
            <a:endParaRPr lang="ru-RU" dirty="0"/>
          </a:p>
        </p:txBody>
      </p:sp>
      <p:sp>
        <p:nvSpPr>
          <p:cNvPr id="159" name="TextBox 158"/>
          <p:cNvSpPr txBox="1"/>
          <p:nvPr/>
        </p:nvSpPr>
        <p:spPr>
          <a:xfrm>
            <a:off x="4767890" y="5756362"/>
            <a:ext cx="996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хорошо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98011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 СНМ </a:t>
            </a:r>
            <a:r>
              <a:rPr lang="ru-RU" dirty="0" smtClean="0"/>
              <a:t>на основе деревьев 1/2</a:t>
            </a:r>
            <a:endParaRPr lang="ru-RU" dirty="0"/>
          </a:p>
        </p:txBody>
      </p:sp>
      <p:sp>
        <p:nvSpPr>
          <p:cNvPr id="32" name="Объект 31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ru-RU" sz="2400" dirty="0" smtClean="0"/>
              <a:t>Лес</a:t>
            </a:r>
            <a:endParaRPr lang="ru-RU" sz="2400" dirty="0"/>
          </a:p>
          <a:p>
            <a:pPr lvl="1"/>
            <a:r>
              <a:rPr lang="ru-RU" sz="2000" dirty="0" smtClean="0"/>
              <a:t>элементы каждого множества объединяем в дерево</a:t>
            </a:r>
            <a:endParaRPr lang="en-US" sz="2000" dirty="0" smtClean="0"/>
          </a:p>
          <a:p>
            <a:pPr lvl="1"/>
            <a:r>
              <a:rPr lang="en-US" sz="2000" dirty="0" err="1" smtClean="0"/>
              <a:t>FindSet</a:t>
            </a:r>
            <a:r>
              <a:rPr lang="en-US" sz="2000" dirty="0" smtClean="0"/>
              <a:t> </a:t>
            </a:r>
            <a:r>
              <a:rPr lang="ru-RU" sz="2000" dirty="0" smtClean="0"/>
              <a:t>=</a:t>
            </a:r>
            <a:r>
              <a:rPr lang="en-US" sz="2000" dirty="0" smtClean="0"/>
              <a:t> </a:t>
            </a:r>
            <a:r>
              <a:rPr lang="ru-RU" sz="2000" dirty="0" smtClean="0"/>
              <a:t>корень дерева, содержащего элемент,</a:t>
            </a:r>
            <a:r>
              <a:rPr lang="en-US" sz="2000" dirty="0"/>
              <a:t> </a:t>
            </a:r>
            <a:r>
              <a:rPr lang="en-US" sz="2000" dirty="0" err="1"/>
              <a:t>MergeSets</a:t>
            </a:r>
            <a:r>
              <a:rPr lang="en-US" sz="2000" dirty="0"/>
              <a:t> </a:t>
            </a:r>
            <a:r>
              <a:rPr lang="ru-RU" sz="2000" dirty="0" smtClean="0"/>
              <a:t>= объединение деревьев</a:t>
            </a:r>
            <a:endParaRPr lang="ru-RU" sz="2000" dirty="0"/>
          </a:p>
          <a:p>
            <a:r>
              <a:rPr lang="ru-RU" sz="2400" dirty="0" smtClean="0"/>
              <a:t>все </a:t>
            </a:r>
            <a:r>
              <a:rPr lang="ru-RU" sz="2400" dirty="0" err="1" smtClean="0"/>
              <a:t>FindSet</a:t>
            </a:r>
            <a:r>
              <a:rPr lang="ru-RU" sz="2400" dirty="0" smtClean="0"/>
              <a:t> – O(</a:t>
            </a:r>
            <a:r>
              <a:rPr lang="en-US" sz="2400" dirty="0" smtClean="0"/>
              <a:t>#</a:t>
            </a:r>
            <a:r>
              <a:rPr lang="ru-RU" sz="2400" dirty="0"/>
              <a:t> </a:t>
            </a:r>
            <a:r>
              <a:rPr lang="ru-RU" sz="2400" dirty="0" smtClean="0"/>
              <a:t>элементов </a:t>
            </a:r>
            <a:r>
              <a:rPr lang="en-US" sz="2400" dirty="0" smtClean="0"/>
              <a:t>^ 2</a:t>
            </a:r>
            <a:r>
              <a:rPr lang="ru-RU" sz="2400" dirty="0" smtClean="0"/>
              <a:t>)</a:t>
            </a:r>
          </a:p>
          <a:p>
            <a:r>
              <a:rPr lang="ru-RU" sz="2400" dirty="0" smtClean="0"/>
              <a:t>все </a:t>
            </a:r>
            <a:r>
              <a:rPr lang="en-US" sz="2400" dirty="0" err="1" smtClean="0"/>
              <a:t>MergeSets</a:t>
            </a:r>
            <a:r>
              <a:rPr lang="en-US" sz="2400" dirty="0" smtClean="0"/>
              <a:t> –</a:t>
            </a:r>
            <a:r>
              <a:rPr lang="ru-RU" sz="2400" dirty="0" smtClean="0"/>
              <a:t> O(</a:t>
            </a:r>
            <a:r>
              <a:rPr lang="en-US" sz="2400" dirty="0"/>
              <a:t>#</a:t>
            </a:r>
            <a:r>
              <a:rPr lang="ru-RU" sz="2400" dirty="0"/>
              <a:t> </a:t>
            </a:r>
            <a:r>
              <a:rPr lang="ru-RU" sz="2400" dirty="0" smtClean="0"/>
              <a:t>элементов) </a:t>
            </a:r>
          </a:p>
          <a:p>
            <a:endParaRPr lang="ru-RU" sz="2400" dirty="0"/>
          </a:p>
          <a:p>
            <a:endParaRPr lang="ru-RU" sz="2400" dirty="0" smtClean="0"/>
          </a:p>
          <a:p>
            <a:endParaRPr lang="ru-RU" sz="2400" dirty="0"/>
          </a:p>
          <a:p>
            <a:endParaRPr lang="ru-RU" sz="2400" dirty="0"/>
          </a:p>
          <a:p>
            <a:endParaRPr lang="ru-RU" sz="2400" dirty="0"/>
          </a:p>
        </p:txBody>
      </p:sp>
      <p:sp>
        <p:nvSpPr>
          <p:cNvPr id="33" name="Объект 3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Лес с объединением </a:t>
            </a:r>
            <a:r>
              <a:rPr lang="ru-RU" sz="2400" dirty="0"/>
              <a:t>по рангу </a:t>
            </a:r>
          </a:p>
          <a:p>
            <a:pPr lvl="1"/>
            <a:r>
              <a:rPr lang="ru-RU" sz="2000" dirty="0" smtClean="0"/>
              <a:t>Ранг множества = высота </a:t>
            </a:r>
            <a:r>
              <a:rPr lang="ru-RU" sz="2000" dirty="0"/>
              <a:t>его </a:t>
            </a:r>
            <a:r>
              <a:rPr lang="ru-RU" sz="2000" dirty="0" smtClean="0"/>
              <a:t>дерева</a:t>
            </a:r>
            <a:endParaRPr lang="ru-RU" sz="2000" dirty="0"/>
          </a:p>
          <a:p>
            <a:r>
              <a:rPr lang="en-US" sz="2400" dirty="0" smtClean="0"/>
              <a:t>N = # </a:t>
            </a:r>
            <a:r>
              <a:rPr lang="ru-RU" sz="2400" dirty="0" smtClean="0"/>
              <a:t>элементов</a:t>
            </a:r>
          </a:p>
          <a:p>
            <a:r>
              <a:rPr lang="ru-RU" sz="2400" dirty="0" smtClean="0"/>
              <a:t>все </a:t>
            </a:r>
            <a:r>
              <a:rPr lang="ru-RU" sz="2400" dirty="0" err="1" smtClean="0"/>
              <a:t>FindSet</a:t>
            </a:r>
            <a:r>
              <a:rPr lang="ru-RU" sz="2400" dirty="0" smtClean="0"/>
              <a:t> – O(</a:t>
            </a:r>
            <a:r>
              <a:rPr lang="en-US" sz="2400" dirty="0" smtClean="0"/>
              <a:t>N * </a:t>
            </a:r>
            <a:r>
              <a:rPr lang="ru-RU" sz="2400" dirty="0" err="1" smtClean="0"/>
              <a:t>log</a:t>
            </a:r>
            <a:r>
              <a:rPr lang="ru-RU" sz="2400" dirty="0" smtClean="0"/>
              <a:t> </a:t>
            </a:r>
            <a:r>
              <a:rPr lang="en-US" sz="2400" dirty="0" smtClean="0"/>
              <a:t>N</a:t>
            </a:r>
            <a:r>
              <a:rPr lang="ru-RU" sz="2400" dirty="0" smtClean="0"/>
              <a:t>)</a:t>
            </a:r>
          </a:p>
          <a:p>
            <a:r>
              <a:rPr lang="ru-RU" sz="2400" dirty="0" smtClean="0"/>
              <a:t>все </a:t>
            </a:r>
            <a:r>
              <a:rPr lang="en-US" sz="2400" dirty="0" err="1" smtClean="0"/>
              <a:t>MergeSets</a:t>
            </a:r>
            <a:r>
              <a:rPr lang="ru-RU" sz="2400" dirty="0" smtClean="0"/>
              <a:t> – O(</a:t>
            </a:r>
            <a:r>
              <a:rPr lang="en-US" sz="2400" dirty="0" smtClean="0"/>
              <a:t>N</a:t>
            </a:r>
            <a:r>
              <a:rPr lang="ru-RU" sz="2400" dirty="0" smtClean="0"/>
              <a:t>) </a:t>
            </a:r>
            <a:endParaRPr lang="ru-RU" sz="2400" dirty="0"/>
          </a:p>
          <a:p>
            <a:pPr lvl="1"/>
            <a:r>
              <a:rPr lang="ru-RU" sz="2000" dirty="0" smtClean="0">
                <a:solidFill>
                  <a:schemeClr val="bg1"/>
                </a:solidFill>
              </a:rPr>
              <a:t>Корнем становится корень дерева с большей высотой</a:t>
            </a:r>
          </a:p>
          <a:p>
            <a:pPr lvl="1"/>
            <a:r>
              <a:rPr lang="ru-RU" sz="2000" dirty="0" smtClean="0">
                <a:solidFill>
                  <a:schemeClr val="bg1"/>
                </a:solidFill>
              </a:rPr>
              <a:t>Ранг множества может увеличиться не более </a:t>
            </a:r>
            <a:r>
              <a:rPr lang="en-US" sz="2000" dirty="0" smtClean="0">
                <a:solidFill>
                  <a:schemeClr val="bg1"/>
                </a:solidFill>
              </a:rPr>
              <a:t>log(N)</a:t>
            </a:r>
            <a:r>
              <a:rPr lang="ru-RU" sz="2000" dirty="0" smtClean="0">
                <a:solidFill>
                  <a:schemeClr val="bg1"/>
                </a:solidFill>
              </a:rPr>
              <a:t> раз</a:t>
            </a:r>
            <a:endParaRPr lang="en-US" sz="2000" dirty="0" smtClean="0">
              <a:solidFill>
                <a:schemeClr val="bg1"/>
              </a:solidFill>
            </a:endParaRPr>
          </a:p>
          <a:p>
            <a:pPr lvl="1"/>
            <a:r>
              <a:rPr lang="ru-RU" sz="2000" dirty="0" smtClean="0">
                <a:solidFill>
                  <a:schemeClr val="bg1"/>
                </a:solidFill>
              </a:rPr>
              <a:t>Каждая операция </a:t>
            </a:r>
            <a:r>
              <a:rPr lang="ru-RU" sz="2000" dirty="0" err="1" smtClean="0">
                <a:solidFill>
                  <a:schemeClr val="bg1"/>
                </a:solidFill>
              </a:rPr>
              <a:t>FindSet</a:t>
            </a:r>
            <a:r>
              <a:rPr lang="ru-RU" sz="2000" dirty="0" smtClean="0">
                <a:solidFill>
                  <a:schemeClr val="bg1"/>
                </a:solidFill>
              </a:rPr>
              <a:t> – </a:t>
            </a:r>
            <a:r>
              <a:rPr lang="en-US" sz="2000" dirty="0" smtClean="0">
                <a:solidFill>
                  <a:schemeClr val="bg1"/>
                </a:solidFill>
              </a:rPr>
              <a:t>O(log N)</a:t>
            </a:r>
            <a:endParaRPr lang="ru-RU" sz="2000" dirty="0" smtClean="0">
              <a:solidFill>
                <a:schemeClr val="bg1"/>
              </a:solidFill>
            </a:endParaRPr>
          </a:p>
          <a:p>
            <a:pPr lvl="1"/>
            <a:endParaRPr lang="ru-RU" sz="2000" dirty="0">
              <a:solidFill>
                <a:schemeClr val="bg1"/>
              </a:solidFill>
            </a:endParaRPr>
          </a:p>
          <a:p>
            <a:endParaRPr lang="ru-RU" sz="2400" dirty="0">
              <a:solidFill>
                <a:schemeClr val="bg1"/>
              </a:solidFill>
            </a:endParaRPr>
          </a:p>
        </p:txBody>
      </p:sp>
      <p:grpSp>
        <p:nvGrpSpPr>
          <p:cNvPr id="31" name="Группа 30"/>
          <p:cNvGrpSpPr/>
          <p:nvPr/>
        </p:nvGrpSpPr>
        <p:grpSpPr>
          <a:xfrm>
            <a:off x="786530" y="4731670"/>
            <a:ext cx="936626" cy="576263"/>
            <a:chOff x="1199456" y="5748116"/>
            <a:chExt cx="936626" cy="576263"/>
          </a:xfrm>
        </p:grpSpPr>
        <p:sp>
          <p:nvSpPr>
            <p:cNvPr id="65566" name="Oval 14"/>
            <p:cNvSpPr>
              <a:spLocks noChangeArrowheads="1"/>
            </p:cNvSpPr>
            <p:nvPr/>
          </p:nvSpPr>
          <p:spPr bwMode="auto">
            <a:xfrm>
              <a:off x="1578869" y="5748116"/>
              <a:ext cx="123825" cy="144463"/>
            </a:xfrm>
            <a:prstGeom prst="ellipse">
              <a:avLst/>
            </a:prstGeom>
            <a:solidFill>
              <a:srgbClr val="EF5A1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5572" name="Oval 30"/>
            <p:cNvSpPr>
              <a:spLocks noChangeArrowheads="1"/>
            </p:cNvSpPr>
            <p:nvPr/>
          </p:nvSpPr>
          <p:spPr bwMode="auto">
            <a:xfrm>
              <a:off x="1199456" y="6037041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5573" name="Oval 31"/>
            <p:cNvSpPr>
              <a:spLocks noChangeArrowheads="1"/>
            </p:cNvSpPr>
            <p:nvPr/>
          </p:nvSpPr>
          <p:spPr bwMode="auto">
            <a:xfrm>
              <a:off x="1367731" y="6164041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5574" name="Oval 32"/>
            <p:cNvSpPr>
              <a:spLocks noChangeArrowheads="1"/>
            </p:cNvSpPr>
            <p:nvPr/>
          </p:nvSpPr>
          <p:spPr bwMode="auto">
            <a:xfrm>
              <a:off x="1559819" y="6179916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5575" name="Oval 33"/>
            <p:cNvSpPr>
              <a:spLocks noChangeArrowheads="1"/>
            </p:cNvSpPr>
            <p:nvPr/>
          </p:nvSpPr>
          <p:spPr bwMode="auto">
            <a:xfrm>
              <a:off x="1791594" y="6156104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5576" name="Oval 34"/>
            <p:cNvSpPr>
              <a:spLocks noChangeArrowheads="1"/>
            </p:cNvSpPr>
            <p:nvPr/>
          </p:nvSpPr>
          <p:spPr bwMode="auto">
            <a:xfrm>
              <a:off x="1991619" y="6037041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63" name="Прямая соединительная линия 62"/>
            <p:cNvCxnSpPr>
              <a:stCxn id="65566" idx="3"/>
              <a:endCxn id="65573" idx="0"/>
            </p:cNvCxnSpPr>
            <p:nvPr/>
          </p:nvCxnSpPr>
          <p:spPr>
            <a:xfrm flipH="1">
              <a:off x="1439963" y="5871423"/>
              <a:ext cx="157040" cy="2926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Прямая соединительная линия 63"/>
            <p:cNvCxnSpPr>
              <a:stCxn id="65566" idx="5"/>
              <a:endCxn id="65575" idx="1"/>
            </p:cNvCxnSpPr>
            <p:nvPr/>
          </p:nvCxnSpPr>
          <p:spPr>
            <a:xfrm>
              <a:off x="1684560" y="5871423"/>
              <a:ext cx="128190" cy="3058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Прямая соединительная линия 64"/>
            <p:cNvCxnSpPr>
              <a:stCxn id="65574" idx="0"/>
              <a:endCxn id="65566" idx="4"/>
            </p:cNvCxnSpPr>
            <p:nvPr/>
          </p:nvCxnSpPr>
          <p:spPr>
            <a:xfrm flipV="1">
              <a:off x="1632051" y="5892579"/>
              <a:ext cx="8731" cy="2873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Прямая соединительная линия 65"/>
            <p:cNvCxnSpPr>
              <a:stCxn id="65576" idx="1"/>
              <a:endCxn id="65566" idx="6"/>
            </p:cNvCxnSpPr>
            <p:nvPr/>
          </p:nvCxnSpPr>
          <p:spPr>
            <a:xfrm flipH="1" flipV="1">
              <a:off x="1702694" y="5820348"/>
              <a:ext cx="310081" cy="2378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Прямая соединительная линия 66"/>
            <p:cNvCxnSpPr>
              <a:stCxn id="65566" idx="2"/>
              <a:endCxn id="65572" idx="7"/>
            </p:cNvCxnSpPr>
            <p:nvPr/>
          </p:nvCxnSpPr>
          <p:spPr>
            <a:xfrm flipH="1">
              <a:off x="1322763" y="5820348"/>
              <a:ext cx="256106" cy="2378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Группа 29"/>
          <p:cNvGrpSpPr/>
          <p:nvPr/>
        </p:nvGrpSpPr>
        <p:grpSpPr>
          <a:xfrm>
            <a:off x="2207568" y="4581128"/>
            <a:ext cx="143686" cy="1023395"/>
            <a:chOff x="2856013" y="5244085"/>
            <a:chExt cx="144463" cy="1152526"/>
          </a:xfrm>
        </p:grpSpPr>
        <p:sp>
          <p:nvSpPr>
            <p:cNvPr id="65577" name="Oval 23"/>
            <p:cNvSpPr>
              <a:spLocks noChangeArrowheads="1"/>
            </p:cNvSpPr>
            <p:nvPr/>
          </p:nvSpPr>
          <p:spPr bwMode="auto">
            <a:xfrm rot="5400000">
              <a:off x="2856013" y="5244085"/>
              <a:ext cx="144463" cy="144463"/>
            </a:xfrm>
            <a:prstGeom prst="ellipse">
              <a:avLst/>
            </a:prstGeom>
            <a:solidFill>
              <a:srgbClr val="EF5A1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5578" name="Oval 24"/>
            <p:cNvSpPr>
              <a:spLocks noChangeArrowheads="1"/>
            </p:cNvSpPr>
            <p:nvPr/>
          </p:nvSpPr>
          <p:spPr bwMode="auto">
            <a:xfrm rot="5400000">
              <a:off x="2856013" y="5747323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5579" name="Oval 25"/>
            <p:cNvSpPr>
              <a:spLocks noChangeArrowheads="1"/>
            </p:cNvSpPr>
            <p:nvPr/>
          </p:nvSpPr>
          <p:spPr bwMode="auto">
            <a:xfrm rot="5400000">
              <a:off x="2856013" y="6252148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82" name="Прямая соединительная линия 81"/>
            <p:cNvCxnSpPr>
              <a:stCxn id="65578" idx="2"/>
              <a:endCxn id="65577" idx="6"/>
            </p:cNvCxnSpPr>
            <p:nvPr/>
          </p:nvCxnSpPr>
          <p:spPr>
            <a:xfrm rot="5400000" flipH="1">
              <a:off x="2748856" y="5567935"/>
              <a:ext cx="3587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Прямая соединительная линия 82"/>
            <p:cNvCxnSpPr>
              <a:stCxn id="65579" idx="2"/>
              <a:endCxn id="65578" idx="6"/>
            </p:cNvCxnSpPr>
            <p:nvPr/>
          </p:nvCxnSpPr>
          <p:spPr>
            <a:xfrm rot="5400000" flipH="1">
              <a:off x="2748063" y="6071967"/>
              <a:ext cx="36036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Группа 90"/>
          <p:cNvGrpSpPr/>
          <p:nvPr/>
        </p:nvGrpSpPr>
        <p:grpSpPr>
          <a:xfrm>
            <a:off x="2910441" y="4731670"/>
            <a:ext cx="936626" cy="576263"/>
            <a:chOff x="1199456" y="5748116"/>
            <a:chExt cx="936626" cy="576263"/>
          </a:xfrm>
        </p:grpSpPr>
        <p:sp>
          <p:nvSpPr>
            <p:cNvPr id="92" name="Oval 14"/>
            <p:cNvSpPr>
              <a:spLocks noChangeArrowheads="1"/>
            </p:cNvSpPr>
            <p:nvPr/>
          </p:nvSpPr>
          <p:spPr bwMode="auto">
            <a:xfrm>
              <a:off x="1578869" y="5748116"/>
              <a:ext cx="123825" cy="144463"/>
            </a:xfrm>
            <a:prstGeom prst="ellipse">
              <a:avLst/>
            </a:prstGeom>
            <a:solidFill>
              <a:srgbClr val="EF5A1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3" name="Oval 30"/>
            <p:cNvSpPr>
              <a:spLocks noChangeArrowheads="1"/>
            </p:cNvSpPr>
            <p:nvPr/>
          </p:nvSpPr>
          <p:spPr bwMode="auto">
            <a:xfrm>
              <a:off x="1199456" y="6037041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4" name="Oval 31"/>
            <p:cNvSpPr>
              <a:spLocks noChangeArrowheads="1"/>
            </p:cNvSpPr>
            <p:nvPr/>
          </p:nvSpPr>
          <p:spPr bwMode="auto">
            <a:xfrm>
              <a:off x="1367731" y="6164041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5" name="Oval 32"/>
            <p:cNvSpPr>
              <a:spLocks noChangeArrowheads="1"/>
            </p:cNvSpPr>
            <p:nvPr/>
          </p:nvSpPr>
          <p:spPr bwMode="auto">
            <a:xfrm>
              <a:off x="1559819" y="6179916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6" name="Oval 33"/>
            <p:cNvSpPr>
              <a:spLocks noChangeArrowheads="1"/>
            </p:cNvSpPr>
            <p:nvPr/>
          </p:nvSpPr>
          <p:spPr bwMode="auto">
            <a:xfrm>
              <a:off x="1791594" y="6156104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7" name="Oval 34"/>
            <p:cNvSpPr>
              <a:spLocks noChangeArrowheads="1"/>
            </p:cNvSpPr>
            <p:nvPr/>
          </p:nvSpPr>
          <p:spPr bwMode="auto">
            <a:xfrm>
              <a:off x="1991619" y="6037041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98" name="Прямая соединительная линия 97"/>
            <p:cNvCxnSpPr>
              <a:stCxn id="92" idx="3"/>
              <a:endCxn id="94" idx="0"/>
            </p:cNvCxnSpPr>
            <p:nvPr/>
          </p:nvCxnSpPr>
          <p:spPr>
            <a:xfrm flipH="1">
              <a:off x="1439963" y="5871423"/>
              <a:ext cx="157040" cy="2926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Прямая соединительная линия 98"/>
            <p:cNvCxnSpPr>
              <a:stCxn id="92" idx="5"/>
              <a:endCxn id="96" idx="1"/>
            </p:cNvCxnSpPr>
            <p:nvPr/>
          </p:nvCxnSpPr>
          <p:spPr>
            <a:xfrm>
              <a:off x="1684560" y="5871423"/>
              <a:ext cx="128190" cy="3058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Прямая соединительная линия 99"/>
            <p:cNvCxnSpPr>
              <a:stCxn id="95" idx="0"/>
              <a:endCxn id="92" idx="4"/>
            </p:cNvCxnSpPr>
            <p:nvPr/>
          </p:nvCxnSpPr>
          <p:spPr>
            <a:xfrm flipV="1">
              <a:off x="1632051" y="5892579"/>
              <a:ext cx="8731" cy="2873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Прямая соединительная линия 100"/>
            <p:cNvCxnSpPr>
              <a:stCxn id="97" idx="1"/>
              <a:endCxn id="92" idx="6"/>
            </p:cNvCxnSpPr>
            <p:nvPr/>
          </p:nvCxnSpPr>
          <p:spPr>
            <a:xfrm flipH="1" flipV="1">
              <a:off x="1702694" y="5820348"/>
              <a:ext cx="310081" cy="2378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Прямая соединительная линия 101"/>
            <p:cNvCxnSpPr>
              <a:stCxn id="92" idx="2"/>
              <a:endCxn id="93" idx="7"/>
            </p:cNvCxnSpPr>
            <p:nvPr/>
          </p:nvCxnSpPr>
          <p:spPr>
            <a:xfrm flipH="1">
              <a:off x="1322763" y="5820348"/>
              <a:ext cx="256106" cy="2378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Группа 102"/>
          <p:cNvGrpSpPr/>
          <p:nvPr/>
        </p:nvGrpSpPr>
        <p:grpSpPr>
          <a:xfrm>
            <a:off x="3990561" y="5019702"/>
            <a:ext cx="143686" cy="1023395"/>
            <a:chOff x="2856013" y="5244085"/>
            <a:chExt cx="144463" cy="1152526"/>
          </a:xfrm>
        </p:grpSpPr>
        <p:sp>
          <p:nvSpPr>
            <p:cNvPr id="104" name="Oval 23"/>
            <p:cNvSpPr>
              <a:spLocks noChangeArrowheads="1"/>
            </p:cNvSpPr>
            <p:nvPr/>
          </p:nvSpPr>
          <p:spPr bwMode="auto">
            <a:xfrm rot="5400000">
              <a:off x="2856013" y="5244085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05" name="Oval 24"/>
            <p:cNvSpPr>
              <a:spLocks noChangeArrowheads="1"/>
            </p:cNvSpPr>
            <p:nvPr/>
          </p:nvSpPr>
          <p:spPr bwMode="auto">
            <a:xfrm rot="5400000">
              <a:off x="2856013" y="5747323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06" name="Oval 25"/>
            <p:cNvSpPr>
              <a:spLocks noChangeArrowheads="1"/>
            </p:cNvSpPr>
            <p:nvPr/>
          </p:nvSpPr>
          <p:spPr bwMode="auto">
            <a:xfrm rot="5400000">
              <a:off x="2856013" y="6252148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107" name="Прямая соединительная линия 106"/>
            <p:cNvCxnSpPr>
              <a:stCxn id="105" idx="2"/>
              <a:endCxn id="104" idx="6"/>
            </p:cNvCxnSpPr>
            <p:nvPr/>
          </p:nvCxnSpPr>
          <p:spPr>
            <a:xfrm rot="5400000" flipH="1">
              <a:off x="2748856" y="5567935"/>
              <a:ext cx="3587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Прямая соединительная линия 107"/>
            <p:cNvCxnSpPr>
              <a:stCxn id="106" idx="2"/>
              <a:endCxn id="105" idx="6"/>
            </p:cNvCxnSpPr>
            <p:nvPr/>
          </p:nvCxnSpPr>
          <p:spPr>
            <a:xfrm rot="5400000" flipH="1">
              <a:off x="2748063" y="6071967"/>
              <a:ext cx="36036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Плюс 33"/>
          <p:cNvSpPr/>
          <p:nvPr/>
        </p:nvSpPr>
        <p:spPr>
          <a:xfrm>
            <a:off x="1821223" y="4959030"/>
            <a:ext cx="266182" cy="266182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Равно 34"/>
          <p:cNvSpPr/>
          <p:nvPr/>
        </p:nvSpPr>
        <p:spPr>
          <a:xfrm>
            <a:off x="2495600" y="4935173"/>
            <a:ext cx="270825" cy="270825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cxnSp>
        <p:nvCxnSpPr>
          <p:cNvPr id="37" name="Прямая соединительная линия 36"/>
          <p:cNvCxnSpPr>
            <a:stCxn id="104" idx="2"/>
            <a:endCxn id="92" idx="6"/>
          </p:cNvCxnSpPr>
          <p:nvPr/>
        </p:nvCxnSpPr>
        <p:spPr>
          <a:xfrm flipH="1" flipV="1">
            <a:off x="3413679" y="4803902"/>
            <a:ext cx="648725" cy="2158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Группа 133"/>
          <p:cNvGrpSpPr/>
          <p:nvPr/>
        </p:nvGrpSpPr>
        <p:grpSpPr>
          <a:xfrm>
            <a:off x="4583310" y="4980229"/>
            <a:ext cx="936626" cy="576263"/>
            <a:chOff x="1199456" y="5748116"/>
            <a:chExt cx="936626" cy="576263"/>
          </a:xfrm>
        </p:grpSpPr>
        <p:sp>
          <p:nvSpPr>
            <p:cNvPr id="135" name="Oval 14"/>
            <p:cNvSpPr>
              <a:spLocks noChangeArrowheads="1"/>
            </p:cNvSpPr>
            <p:nvPr/>
          </p:nvSpPr>
          <p:spPr bwMode="auto">
            <a:xfrm>
              <a:off x="1578869" y="5748116"/>
              <a:ext cx="123825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36" name="Oval 30"/>
            <p:cNvSpPr>
              <a:spLocks noChangeArrowheads="1"/>
            </p:cNvSpPr>
            <p:nvPr/>
          </p:nvSpPr>
          <p:spPr bwMode="auto">
            <a:xfrm>
              <a:off x="1199456" y="6037041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37" name="Oval 31"/>
            <p:cNvSpPr>
              <a:spLocks noChangeArrowheads="1"/>
            </p:cNvSpPr>
            <p:nvPr/>
          </p:nvSpPr>
          <p:spPr bwMode="auto">
            <a:xfrm>
              <a:off x="1367731" y="6164041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38" name="Oval 32"/>
            <p:cNvSpPr>
              <a:spLocks noChangeArrowheads="1"/>
            </p:cNvSpPr>
            <p:nvPr/>
          </p:nvSpPr>
          <p:spPr bwMode="auto">
            <a:xfrm>
              <a:off x="1559819" y="6179916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39" name="Oval 33"/>
            <p:cNvSpPr>
              <a:spLocks noChangeArrowheads="1"/>
            </p:cNvSpPr>
            <p:nvPr/>
          </p:nvSpPr>
          <p:spPr bwMode="auto">
            <a:xfrm>
              <a:off x="1791594" y="6156104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40" name="Oval 34"/>
            <p:cNvSpPr>
              <a:spLocks noChangeArrowheads="1"/>
            </p:cNvSpPr>
            <p:nvPr/>
          </p:nvSpPr>
          <p:spPr bwMode="auto">
            <a:xfrm>
              <a:off x="1991619" y="6037041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141" name="Прямая соединительная линия 140"/>
            <p:cNvCxnSpPr>
              <a:stCxn id="135" idx="3"/>
              <a:endCxn id="137" idx="0"/>
            </p:cNvCxnSpPr>
            <p:nvPr/>
          </p:nvCxnSpPr>
          <p:spPr>
            <a:xfrm flipH="1">
              <a:off x="1439963" y="5871423"/>
              <a:ext cx="157040" cy="2926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Прямая соединительная линия 141"/>
            <p:cNvCxnSpPr>
              <a:stCxn id="135" idx="5"/>
              <a:endCxn id="139" idx="1"/>
            </p:cNvCxnSpPr>
            <p:nvPr/>
          </p:nvCxnSpPr>
          <p:spPr>
            <a:xfrm>
              <a:off x="1684560" y="5871423"/>
              <a:ext cx="128190" cy="3058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Прямая соединительная линия 142"/>
            <p:cNvCxnSpPr>
              <a:stCxn id="138" idx="0"/>
              <a:endCxn id="135" idx="4"/>
            </p:cNvCxnSpPr>
            <p:nvPr/>
          </p:nvCxnSpPr>
          <p:spPr>
            <a:xfrm flipV="1">
              <a:off x="1632051" y="5892579"/>
              <a:ext cx="8731" cy="2873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Прямая соединительная линия 143"/>
            <p:cNvCxnSpPr>
              <a:stCxn id="140" idx="1"/>
              <a:endCxn id="135" idx="6"/>
            </p:cNvCxnSpPr>
            <p:nvPr/>
          </p:nvCxnSpPr>
          <p:spPr>
            <a:xfrm flipH="1" flipV="1">
              <a:off x="1702694" y="5820348"/>
              <a:ext cx="310081" cy="2378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Прямая соединительная линия 144"/>
            <p:cNvCxnSpPr>
              <a:stCxn id="135" idx="2"/>
              <a:endCxn id="136" idx="7"/>
            </p:cNvCxnSpPr>
            <p:nvPr/>
          </p:nvCxnSpPr>
          <p:spPr>
            <a:xfrm flipH="1">
              <a:off x="1322763" y="5820348"/>
              <a:ext cx="256106" cy="2378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6" name="Группа 145"/>
          <p:cNvGrpSpPr/>
          <p:nvPr/>
        </p:nvGrpSpPr>
        <p:grpSpPr>
          <a:xfrm>
            <a:off x="5620631" y="4599365"/>
            <a:ext cx="143686" cy="1023395"/>
            <a:chOff x="2856013" y="5244085"/>
            <a:chExt cx="144463" cy="1152526"/>
          </a:xfrm>
        </p:grpSpPr>
        <p:sp>
          <p:nvSpPr>
            <p:cNvPr id="147" name="Oval 23"/>
            <p:cNvSpPr>
              <a:spLocks noChangeArrowheads="1"/>
            </p:cNvSpPr>
            <p:nvPr/>
          </p:nvSpPr>
          <p:spPr bwMode="auto">
            <a:xfrm rot="5400000">
              <a:off x="2856013" y="5244085"/>
              <a:ext cx="144463" cy="144463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48" name="Oval 24"/>
            <p:cNvSpPr>
              <a:spLocks noChangeArrowheads="1"/>
            </p:cNvSpPr>
            <p:nvPr/>
          </p:nvSpPr>
          <p:spPr bwMode="auto">
            <a:xfrm rot="5400000">
              <a:off x="2856013" y="5747323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49" name="Oval 25"/>
            <p:cNvSpPr>
              <a:spLocks noChangeArrowheads="1"/>
            </p:cNvSpPr>
            <p:nvPr/>
          </p:nvSpPr>
          <p:spPr bwMode="auto">
            <a:xfrm rot="5400000">
              <a:off x="2856013" y="6252148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150" name="Прямая соединительная линия 149"/>
            <p:cNvCxnSpPr>
              <a:stCxn id="148" idx="2"/>
              <a:endCxn id="147" idx="6"/>
            </p:cNvCxnSpPr>
            <p:nvPr/>
          </p:nvCxnSpPr>
          <p:spPr>
            <a:xfrm rot="5400000" flipH="1">
              <a:off x="2748856" y="5567935"/>
              <a:ext cx="3587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Прямая соединительная линия 150"/>
            <p:cNvCxnSpPr>
              <a:stCxn id="149" idx="2"/>
              <a:endCxn id="148" idx="6"/>
            </p:cNvCxnSpPr>
            <p:nvPr/>
          </p:nvCxnSpPr>
          <p:spPr>
            <a:xfrm rot="5400000" flipH="1">
              <a:off x="2748063" y="6071967"/>
              <a:ext cx="36036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4" name="Прямая соединительная линия 153"/>
          <p:cNvCxnSpPr>
            <a:stCxn id="147" idx="5"/>
            <a:endCxn id="135" idx="0"/>
          </p:cNvCxnSpPr>
          <p:nvPr/>
        </p:nvCxnSpPr>
        <p:spPr>
          <a:xfrm flipH="1">
            <a:off x="5024636" y="4708857"/>
            <a:ext cx="617037" cy="2713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168095" y="4883090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или</a:t>
            </a:r>
            <a:endParaRPr lang="ru-RU" dirty="0"/>
          </a:p>
        </p:txBody>
      </p:sp>
      <p:sp>
        <p:nvSpPr>
          <p:cNvPr id="42" name="TextBox 41"/>
          <p:cNvSpPr txBox="1"/>
          <p:nvPr/>
        </p:nvSpPr>
        <p:spPr>
          <a:xfrm>
            <a:off x="3041717" y="5739782"/>
            <a:ext cx="813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плохо</a:t>
            </a:r>
            <a:endParaRPr lang="ru-RU" dirty="0"/>
          </a:p>
        </p:txBody>
      </p:sp>
      <p:sp>
        <p:nvSpPr>
          <p:cNvPr id="159" name="TextBox 158"/>
          <p:cNvSpPr txBox="1"/>
          <p:nvPr/>
        </p:nvSpPr>
        <p:spPr>
          <a:xfrm>
            <a:off x="4767890" y="5756362"/>
            <a:ext cx="996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хорошо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14513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 СНМ </a:t>
            </a:r>
            <a:r>
              <a:rPr lang="ru-RU" dirty="0" smtClean="0"/>
              <a:t>на основе деревьев 1/2</a:t>
            </a:r>
            <a:endParaRPr lang="ru-RU" dirty="0"/>
          </a:p>
        </p:txBody>
      </p:sp>
      <p:sp>
        <p:nvSpPr>
          <p:cNvPr id="32" name="Объект 31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ru-RU" sz="2400" dirty="0" smtClean="0"/>
              <a:t>Лес</a:t>
            </a:r>
            <a:endParaRPr lang="ru-RU" sz="2400" dirty="0"/>
          </a:p>
          <a:p>
            <a:pPr lvl="1"/>
            <a:r>
              <a:rPr lang="ru-RU" sz="2000" dirty="0" smtClean="0"/>
              <a:t>элементы каждого множества объединяем в дерево</a:t>
            </a:r>
            <a:endParaRPr lang="en-US" sz="2000" dirty="0" smtClean="0"/>
          </a:p>
          <a:p>
            <a:pPr lvl="1"/>
            <a:r>
              <a:rPr lang="en-US" sz="2000" dirty="0" err="1" smtClean="0"/>
              <a:t>FindSet</a:t>
            </a:r>
            <a:r>
              <a:rPr lang="en-US" sz="2000" dirty="0" smtClean="0"/>
              <a:t> </a:t>
            </a:r>
            <a:r>
              <a:rPr lang="ru-RU" sz="2000" dirty="0" smtClean="0"/>
              <a:t>=</a:t>
            </a:r>
            <a:r>
              <a:rPr lang="en-US" sz="2000" dirty="0" smtClean="0"/>
              <a:t> </a:t>
            </a:r>
            <a:r>
              <a:rPr lang="ru-RU" sz="2000" dirty="0" smtClean="0"/>
              <a:t>корень дерева, содержащего элемент,</a:t>
            </a:r>
            <a:r>
              <a:rPr lang="en-US" sz="2000" dirty="0"/>
              <a:t> </a:t>
            </a:r>
            <a:r>
              <a:rPr lang="en-US" sz="2000" dirty="0" err="1"/>
              <a:t>MergeSets</a:t>
            </a:r>
            <a:r>
              <a:rPr lang="en-US" sz="2000" dirty="0"/>
              <a:t> </a:t>
            </a:r>
            <a:r>
              <a:rPr lang="ru-RU" sz="2000" dirty="0" smtClean="0"/>
              <a:t>= объединение деревьев</a:t>
            </a:r>
            <a:endParaRPr lang="ru-RU" sz="2000" dirty="0"/>
          </a:p>
          <a:p>
            <a:r>
              <a:rPr lang="ru-RU" sz="2400" dirty="0" smtClean="0"/>
              <a:t>все </a:t>
            </a:r>
            <a:r>
              <a:rPr lang="ru-RU" sz="2400" dirty="0" err="1" smtClean="0"/>
              <a:t>FindSet</a:t>
            </a:r>
            <a:r>
              <a:rPr lang="ru-RU" sz="2400" dirty="0" smtClean="0"/>
              <a:t> – O(</a:t>
            </a:r>
            <a:r>
              <a:rPr lang="en-US" sz="2400" dirty="0" smtClean="0"/>
              <a:t>#</a:t>
            </a:r>
            <a:r>
              <a:rPr lang="ru-RU" sz="2400" dirty="0"/>
              <a:t> </a:t>
            </a:r>
            <a:r>
              <a:rPr lang="ru-RU" sz="2400" dirty="0" smtClean="0"/>
              <a:t>элементов </a:t>
            </a:r>
            <a:r>
              <a:rPr lang="en-US" sz="2400" dirty="0" smtClean="0"/>
              <a:t>^ 2</a:t>
            </a:r>
            <a:r>
              <a:rPr lang="ru-RU" sz="2400" dirty="0" smtClean="0"/>
              <a:t>)</a:t>
            </a:r>
          </a:p>
          <a:p>
            <a:r>
              <a:rPr lang="ru-RU" sz="2400" dirty="0" smtClean="0"/>
              <a:t>все </a:t>
            </a:r>
            <a:r>
              <a:rPr lang="en-US" sz="2400" dirty="0" err="1" smtClean="0"/>
              <a:t>MergeSets</a:t>
            </a:r>
            <a:r>
              <a:rPr lang="en-US" sz="2400" dirty="0" smtClean="0"/>
              <a:t> –</a:t>
            </a:r>
            <a:r>
              <a:rPr lang="ru-RU" sz="2400" dirty="0" smtClean="0"/>
              <a:t> O(</a:t>
            </a:r>
            <a:r>
              <a:rPr lang="en-US" sz="2400" dirty="0"/>
              <a:t>#</a:t>
            </a:r>
            <a:r>
              <a:rPr lang="ru-RU" sz="2400" dirty="0"/>
              <a:t> </a:t>
            </a:r>
            <a:r>
              <a:rPr lang="ru-RU" sz="2400" dirty="0" smtClean="0"/>
              <a:t>элементов) </a:t>
            </a:r>
          </a:p>
          <a:p>
            <a:endParaRPr lang="ru-RU" sz="2400" dirty="0"/>
          </a:p>
          <a:p>
            <a:endParaRPr lang="ru-RU" sz="2400" dirty="0" smtClean="0"/>
          </a:p>
          <a:p>
            <a:endParaRPr lang="ru-RU" sz="2400" dirty="0"/>
          </a:p>
          <a:p>
            <a:endParaRPr lang="ru-RU" sz="2400" dirty="0"/>
          </a:p>
          <a:p>
            <a:endParaRPr lang="ru-RU" sz="2400" dirty="0"/>
          </a:p>
        </p:txBody>
      </p:sp>
      <p:sp>
        <p:nvSpPr>
          <p:cNvPr id="33" name="Объект 3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Лес с объединением </a:t>
            </a:r>
            <a:r>
              <a:rPr lang="ru-RU" sz="2400" dirty="0"/>
              <a:t>по рангу </a:t>
            </a:r>
          </a:p>
          <a:p>
            <a:pPr lvl="1"/>
            <a:r>
              <a:rPr lang="ru-RU" sz="2000" dirty="0" smtClean="0"/>
              <a:t>Ранг множества = высота </a:t>
            </a:r>
            <a:r>
              <a:rPr lang="ru-RU" sz="2000" dirty="0"/>
              <a:t>его </a:t>
            </a:r>
            <a:r>
              <a:rPr lang="ru-RU" sz="2000" dirty="0" smtClean="0"/>
              <a:t>дерева</a:t>
            </a:r>
            <a:endParaRPr lang="ru-RU" sz="2000" dirty="0"/>
          </a:p>
          <a:p>
            <a:r>
              <a:rPr lang="en-US" sz="2400" dirty="0" smtClean="0"/>
              <a:t>N = # </a:t>
            </a:r>
            <a:r>
              <a:rPr lang="ru-RU" sz="2400" dirty="0" smtClean="0"/>
              <a:t>элементов</a:t>
            </a:r>
          </a:p>
          <a:p>
            <a:r>
              <a:rPr lang="ru-RU" sz="2400" dirty="0" smtClean="0"/>
              <a:t>все </a:t>
            </a:r>
            <a:r>
              <a:rPr lang="ru-RU" sz="2400" dirty="0" err="1" smtClean="0"/>
              <a:t>FindSet</a:t>
            </a:r>
            <a:r>
              <a:rPr lang="ru-RU" sz="2400" dirty="0" smtClean="0"/>
              <a:t> – O(</a:t>
            </a:r>
            <a:r>
              <a:rPr lang="en-US" sz="2400" dirty="0" smtClean="0"/>
              <a:t>N * </a:t>
            </a:r>
            <a:r>
              <a:rPr lang="ru-RU" sz="2400" dirty="0" err="1" smtClean="0"/>
              <a:t>log</a:t>
            </a:r>
            <a:r>
              <a:rPr lang="ru-RU" sz="2400" dirty="0" smtClean="0"/>
              <a:t> </a:t>
            </a:r>
            <a:r>
              <a:rPr lang="en-US" sz="2400" dirty="0" smtClean="0"/>
              <a:t>N</a:t>
            </a:r>
            <a:r>
              <a:rPr lang="ru-RU" sz="2400" dirty="0" smtClean="0"/>
              <a:t>)</a:t>
            </a:r>
          </a:p>
          <a:p>
            <a:r>
              <a:rPr lang="ru-RU" sz="2400" dirty="0" smtClean="0"/>
              <a:t>все </a:t>
            </a:r>
            <a:r>
              <a:rPr lang="en-US" sz="2400" dirty="0" err="1" smtClean="0"/>
              <a:t>MergeSets</a:t>
            </a:r>
            <a:r>
              <a:rPr lang="ru-RU" sz="2400" dirty="0" smtClean="0"/>
              <a:t> – O(</a:t>
            </a:r>
            <a:r>
              <a:rPr lang="en-US" sz="2400" dirty="0" smtClean="0"/>
              <a:t>N</a:t>
            </a:r>
            <a:r>
              <a:rPr lang="ru-RU" sz="2400" dirty="0" smtClean="0"/>
              <a:t>) </a:t>
            </a:r>
            <a:endParaRPr lang="ru-RU" sz="2400" dirty="0"/>
          </a:p>
          <a:p>
            <a:pPr lvl="1"/>
            <a:r>
              <a:rPr lang="ru-RU" sz="2000" dirty="0" smtClean="0"/>
              <a:t>Корнем становится корень дерева с большей высотой</a:t>
            </a:r>
          </a:p>
          <a:p>
            <a:pPr lvl="1"/>
            <a:r>
              <a:rPr lang="ru-RU" sz="2000" dirty="0" smtClean="0">
                <a:solidFill>
                  <a:schemeClr val="bg1"/>
                </a:solidFill>
              </a:rPr>
              <a:t>Ранг множества может увеличиться не более </a:t>
            </a:r>
            <a:r>
              <a:rPr lang="en-US" sz="2000" dirty="0" smtClean="0">
                <a:solidFill>
                  <a:schemeClr val="bg1"/>
                </a:solidFill>
              </a:rPr>
              <a:t>log(N)</a:t>
            </a:r>
            <a:r>
              <a:rPr lang="ru-RU" sz="2000" dirty="0" smtClean="0">
                <a:solidFill>
                  <a:schemeClr val="bg1"/>
                </a:solidFill>
              </a:rPr>
              <a:t> раз</a:t>
            </a:r>
            <a:endParaRPr lang="en-US" sz="2000" dirty="0" smtClean="0">
              <a:solidFill>
                <a:schemeClr val="bg1"/>
              </a:solidFill>
            </a:endParaRPr>
          </a:p>
          <a:p>
            <a:pPr lvl="1"/>
            <a:r>
              <a:rPr lang="ru-RU" sz="2000" dirty="0" smtClean="0">
                <a:solidFill>
                  <a:schemeClr val="bg1"/>
                </a:solidFill>
              </a:rPr>
              <a:t>Каждая операция </a:t>
            </a:r>
            <a:r>
              <a:rPr lang="ru-RU" sz="2000" dirty="0" err="1" smtClean="0">
                <a:solidFill>
                  <a:schemeClr val="bg1"/>
                </a:solidFill>
              </a:rPr>
              <a:t>FindSet</a:t>
            </a:r>
            <a:r>
              <a:rPr lang="ru-RU" sz="2000" dirty="0" smtClean="0">
                <a:solidFill>
                  <a:schemeClr val="bg1"/>
                </a:solidFill>
              </a:rPr>
              <a:t> – </a:t>
            </a:r>
            <a:r>
              <a:rPr lang="en-US" sz="2000" dirty="0" smtClean="0">
                <a:solidFill>
                  <a:schemeClr val="bg1"/>
                </a:solidFill>
              </a:rPr>
              <a:t>O(log N)</a:t>
            </a:r>
            <a:endParaRPr lang="ru-RU" sz="2000" dirty="0" smtClean="0">
              <a:solidFill>
                <a:schemeClr val="bg1"/>
              </a:solidFill>
            </a:endParaRPr>
          </a:p>
          <a:p>
            <a:pPr lvl="1"/>
            <a:endParaRPr lang="ru-RU" sz="2000" dirty="0">
              <a:solidFill>
                <a:schemeClr val="bg1"/>
              </a:solidFill>
            </a:endParaRPr>
          </a:p>
          <a:p>
            <a:endParaRPr lang="ru-RU" sz="2400" dirty="0">
              <a:solidFill>
                <a:schemeClr val="bg1"/>
              </a:solidFill>
            </a:endParaRPr>
          </a:p>
        </p:txBody>
      </p:sp>
      <p:grpSp>
        <p:nvGrpSpPr>
          <p:cNvPr id="31" name="Группа 30"/>
          <p:cNvGrpSpPr/>
          <p:nvPr/>
        </p:nvGrpSpPr>
        <p:grpSpPr>
          <a:xfrm>
            <a:off x="786530" y="4731670"/>
            <a:ext cx="936626" cy="576263"/>
            <a:chOff x="1199456" y="5748116"/>
            <a:chExt cx="936626" cy="576263"/>
          </a:xfrm>
        </p:grpSpPr>
        <p:sp>
          <p:nvSpPr>
            <p:cNvPr id="65566" name="Oval 14"/>
            <p:cNvSpPr>
              <a:spLocks noChangeArrowheads="1"/>
            </p:cNvSpPr>
            <p:nvPr/>
          </p:nvSpPr>
          <p:spPr bwMode="auto">
            <a:xfrm>
              <a:off x="1578869" y="5748116"/>
              <a:ext cx="123825" cy="144463"/>
            </a:xfrm>
            <a:prstGeom prst="ellipse">
              <a:avLst/>
            </a:prstGeom>
            <a:solidFill>
              <a:srgbClr val="EF5A1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5572" name="Oval 30"/>
            <p:cNvSpPr>
              <a:spLocks noChangeArrowheads="1"/>
            </p:cNvSpPr>
            <p:nvPr/>
          </p:nvSpPr>
          <p:spPr bwMode="auto">
            <a:xfrm>
              <a:off x="1199456" y="6037041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5573" name="Oval 31"/>
            <p:cNvSpPr>
              <a:spLocks noChangeArrowheads="1"/>
            </p:cNvSpPr>
            <p:nvPr/>
          </p:nvSpPr>
          <p:spPr bwMode="auto">
            <a:xfrm>
              <a:off x="1367731" y="6164041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5574" name="Oval 32"/>
            <p:cNvSpPr>
              <a:spLocks noChangeArrowheads="1"/>
            </p:cNvSpPr>
            <p:nvPr/>
          </p:nvSpPr>
          <p:spPr bwMode="auto">
            <a:xfrm>
              <a:off x="1559819" y="6179916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5575" name="Oval 33"/>
            <p:cNvSpPr>
              <a:spLocks noChangeArrowheads="1"/>
            </p:cNvSpPr>
            <p:nvPr/>
          </p:nvSpPr>
          <p:spPr bwMode="auto">
            <a:xfrm>
              <a:off x="1791594" y="6156104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5576" name="Oval 34"/>
            <p:cNvSpPr>
              <a:spLocks noChangeArrowheads="1"/>
            </p:cNvSpPr>
            <p:nvPr/>
          </p:nvSpPr>
          <p:spPr bwMode="auto">
            <a:xfrm>
              <a:off x="1991619" y="6037041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63" name="Прямая соединительная линия 62"/>
            <p:cNvCxnSpPr>
              <a:stCxn id="65566" idx="3"/>
              <a:endCxn id="65573" idx="0"/>
            </p:cNvCxnSpPr>
            <p:nvPr/>
          </p:nvCxnSpPr>
          <p:spPr>
            <a:xfrm flipH="1">
              <a:off x="1439963" y="5871423"/>
              <a:ext cx="157040" cy="2926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Прямая соединительная линия 63"/>
            <p:cNvCxnSpPr>
              <a:stCxn id="65566" idx="5"/>
              <a:endCxn id="65575" idx="1"/>
            </p:cNvCxnSpPr>
            <p:nvPr/>
          </p:nvCxnSpPr>
          <p:spPr>
            <a:xfrm>
              <a:off x="1684560" y="5871423"/>
              <a:ext cx="128190" cy="3058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Прямая соединительная линия 64"/>
            <p:cNvCxnSpPr>
              <a:stCxn id="65574" idx="0"/>
              <a:endCxn id="65566" idx="4"/>
            </p:cNvCxnSpPr>
            <p:nvPr/>
          </p:nvCxnSpPr>
          <p:spPr>
            <a:xfrm flipV="1">
              <a:off x="1632051" y="5892579"/>
              <a:ext cx="8731" cy="2873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Прямая соединительная линия 65"/>
            <p:cNvCxnSpPr>
              <a:stCxn id="65576" idx="1"/>
              <a:endCxn id="65566" idx="6"/>
            </p:cNvCxnSpPr>
            <p:nvPr/>
          </p:nvCxnSpPr>
          <p:spPr>
            <a:xfrm flipH="1" flipV="1">
              <a:off x="1702694" y="5820348"/>
              <a:ext cx="310081" cy="2378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Прямая соединительная линия 66"/>
            <p:cNvCxnSpPr>
              <a:stCxn id="65566" idx="2"/>
              <a:endCxn id="65572" idx="7"/>
            </p:cNvCxnSpPr>
            <p:nvPr/>
          </p:nvCxnSpPr>
          <p:spPr>
            <a:xfrm flipH="1">
              <a:off x="1322763" y="5820348"/>
              <a:ext cx="256106" cy="2378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Группа 29"/>
          <p:cNvGrpSpPr/>
          <p:nvPr/>
        </p:nvGrpSpPr>
        <p:grpSpPr>
          <a:xfrm>
            <a:off x="2207568" y="4581128"/>
            <a:ext cx="143686" cy="1023395"/>
            <a:chOff x="2856013" y="5244085"/>
            <a:chExt cx="144463" cy="1152526"/>
          </a:xfrm>
        </p:grpSpPr>
        <p:sp>
          <p:nvSpPr>
            <p:cNvPr id="65577" name="Oval 23"/>
            <p:cNvSpPr>
              <a:spLocks noChangeArrowheads="1"/>
            </p:cNvSpPr>
            <p:nvPr/>
          </p:nvSpPr>
          <p:spPr bwMode="auto">
            <a:xfrm rot="5400000">
              <a:off x="2856013" y="5244085"/>
              <a:ext cx="144463" cy="144463"/>
            </a:xfrm>
            <a:prstGeom prst="ellipse">
              <a:avLst/>
            </a:prstGeom>
            <a:solidFill>
              <a:srgbClr val="EF5A1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5578" name="Oval 24"/>
            <p:cNvSpPr>
              <a:spLocks noChangeArrowheads="1"/>
            </p:cNvSpPr>
            <p:nvPr/>
          </p:nvSpPr>
          <p:spPr bwMode="auto">
            <a:xfrm rot="5400000">
              <a:off x="2856013" y="5747323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5579" name="Oval 25"/>
            <p:cNvSpPr>
              <a:spLocks noChangeArrowheads="1"/>
            </p:cNvSpPr>
            <p:nvPr/>
          </p:nvSpPr>
          <p:spPr bwMode="auto">
            <a:xfrm rot="5400000">
              <a:off x="2856013" y="6252148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82" name="Прямая соединительная линия 81"/>
            <p:cNvCxnSpPr>
              <a:stCxn id="65578" idx="2"/>
              <a:endCxn id="65577" idx="6"/>
            </p:cNvCxnSpPr>
            <p:nvPr/>
          </p:nvCxnSpPr>
          <p:spPr>
            <a:xfrm rot="5400000" flipH="1">
              <a:off x="2748856" y="5567935"/>
              <a:ext cx="3587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Прямая соединительная линия 82"/>
            <p:cNvCxnSpPr>
              <a:stCxn id="65579" idx="2"/>
              <a:endCxn id="65578" idx="6"/>
            </p:cNvCxnSpPr>
            <p:nvPr/>
          </p:nvCxnSpPr>
          <p:spPr>
            <a:xfrm rot="5400000" flipH="1">
              <a:off x="2748063" y="6071967"/>
              <a:ext cx="36036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Группа 90"/>
          <p:cNvGrpSpPr/>
          <p:nvPr/>
        </p:nvGrpSpPr>
        <p:grpSpPr>
          <a:xfrm>
            <a:off x="2910441" y="4731670"/>
            <a:ext cx="936626" cy="576263"/>
            <a:chOff x="1199456" y="5748116"/>
            <a:chExt cx="936626" cy="576263"/>
          </a:xfrm>
        </p:grpSpPr>
        <p:sp>
          <p:nvSpPr>
            <p:cNvPr id="92" name="Oval 14"/>
            <p:cNvSpPr>
              <a:spLocks noChangeArrowheads="1"/>
            </p:cNvSpPr>
            <p:nvPr/>
          </p:nvSpPr>
          <p:spPr bwMode="auto">
            <a:xfrm>
              <a:off x="1578869" y="5748116"/>
              <a:ext cx="123825" cy="144463"/>
            </a:xfrm>
            <a:prstGeom prst="ellipse">
              <a:avLst/>
            </a:prstGeom>
            <a:solidFill>
              <a:srgbClr val="EF5A1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3" name="Oval 30"/>
            <p:cNvSpPr>
              <a:spLocks noChangeArrowheads="1"/>
            </p:cNvSpPr>
            <p:nvPr/>
          </p:nvSpPr>
          <p:spPr bwMode="auto">
            <a:xfrm>
              <a:off x="1199456" y="6037041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4" name="Oval 31"/>
            <p:cNvSpPr>
              <a:spLocks noChangeArrowheads="1"/>
            </p:cNvSpPr>
            <p:nvPr/>
          </p:nvSpPr>
          <p:spPr bwMode="auto">
            <a:xfrm>
              <a:off x="1367731" y="6164041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5" name="Oval 32"/>
            <p:cNvSpPr>
              <a:spLocks noChangeArrowheads="1"/>
            </p:cNvSpPr>
            <p:nvPr/>
          </p:nvSpPr>
          <p:spPr bwMode="auto">
            <a:xfrm>
              <a:off x="1559819" y="6179916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6" name="Oval 33"/>
            <p:cNvSpPr>
              <a:spLocks noChangeArrowheads="1"/>
            </p:cNvSpPr>
            <p:nvPr/>
          </p:nvSpPr>
          <p:spPr bwMode="auto">
            <a:xfrm>
              <a:off x="1791594" y="6156104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7" name="Oval 34"/>
            <p:cNvSpPr>
              <a:spLocks noChangeArrowheads="1"/>
            </p:cNvSpPr>
            <p:nvPr/>
          </p:nvSpPr>
          <p:spPr bwMode="auto">
            <a:xfrm>
              <a:off x="1991619" y="6037041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98" name="Прямая соединительная линия 97"/>
            <p:cNvCxnSpPr>
              <a:stCxn id="92" idx="3"/>
              <a:endCxn id="94" idx="0"/>
            </p:cNvCxnSpPr>
            <p:nvPr/>
          </p:nvCxnSpPr>
          <p:spPr>
            <a:xfrm flipH="1">
              <a:off x="1439963" y="5871423"/>
              <a:ext cx="157040" cy="2926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Прямая соединительная линия 98"/>
            <p:cNvCxnSpPr>
              <a:stCxn id="92" idx="5"/>
              <a:endCxn id="96" idx="1"/>
            </p:cNvCxnSpPr>
            <p:nvPr/>
          </p:nvCxnSpPr>
          <p:spPr>
            <a:xfrm>
              <a:off x="1684560" y="5871423"/>
              <a:ext cx="128190" cy="3058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Прямая соединительная линия 99"/>
            <p:cNvCxnSpPr>
              <a:stCxn id="95" idx="0"/>
              <a:endCxn id="92" idx="4"/>
            </p:cNvCxnSpPr>
            <p:nvPr/>
          </p:nvCxnSpPr>
          <p:spPr>
            <a:xfrm flipV="1">
              <a:off x="1632051" y="5892579"/>
              <a:ext cx="8731" cy="2873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Прямая соединительная линия 100"/>
            <p:cNvCxnSpPr>
              <a:stCxn id="97" idx="1"/>
              <a:endCxn id="92" idx="6"/>
            </p:cNvCxnSpPr>
            <p:nvPr/>
          </p:nvCxnSpPr>
          <p:spPr>
            <a:xfrm flipH="1" flipV="1">
              <a:off x="1702694" y="5820348"/>
              <a:ext cx="310081" cy="2378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Прямая соединительная линия 101"/>
            <p:cNvCxnSpPr>
              <a:stCxn id="92" idx="2"/>
              <a:endCxn id="93" idx="7"/>
            </p:cNvCxnSpPr>
            <p:nvPr/>
          </p:nvCxnSpPr>
          <p:spPr>
            <a:xfrm flipH="1">
              <a:off x="1322763" y="5820348"/>
              <a:ext cx="256106" cy="2378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Группа 102"/>
          <p:cNvGrpSpPr/>
          <p:nvPr/>
        </p:nvGrpSpPr>
        <p:grpSpPr>
          <a:xfrm>
            <a:off x="3990561" y="5019702"/>
            <a:ext cx="143686" cy="1023395"/>
            <a:chOff x="2856013" y="5244085"/>
            <a:chExt cx="144463" cy="1152526"/>
          </a:xfrm>
        </p:grpSpPr>
        <p:sp>
          <p:nvSpPr>
            <p:cNvPr id="104" name="Oval 23"/>
            <p:cNvSpPr>
              <a:spLocks noChangeArrowheads="1"/>
            </p:cNvSpPr>
            <p:nvPr/>
          </p:nvSpPr>
          <p:spPr bwMode="auto">
            <a:xfrm rot="5400000">
              <a:off x="2856013" y="5244085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05" name="Oval 24"/>
            <p:cNvSpPr>
              <a:spLocks noChangeArrowheads="1"/>
            </p:cNvSpPr>
            <p:nvPr/>
          </p:nvSpPr>
          <p:spPr bwMode="auto">
            <a:xfrm rot="5400000">
              <a:off x="2856013" y="5747323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06" name="Oval 25"/>
            <p:cNvSpPr>
              <a:spLocks noChangeArrowheads="1"/>
            </p:cNvSpPr>
            <p:nvPr/>
          </p:nvSpPr>
          <p:spPr bwMode="auto">
            <a:xfrm rot="5400000">
              <a:off x="2856013" y="6252148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107" name="Прямая соединительная линия 106"/>
            <p:cNvCxnSpPr>
              <a:stCxn id="105" idx="2"/>
              <a:endCxn id="104" idx="6"/>
            </p:cNvCxnSpPr>
            <p:nvPr/>
          </p:nvCxnSpPr>
          <p:spPr>
            <a:xfrm rot="5400000" flipH="1">
              <a:off x="2748856" y="5567935"/>
              <a:ext cx="3587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Прямая соединительная линия 107"/>
            <p:cNvCxnSpPr>
              <a:stCxn id="106" idx="2"/>
              <a:endCxn id="105" idx="6"/>
            </p:cNvCxnSpPr>
            <p:nvPr/>
          </p:nvCxnSpPr>
          <p:spPr>
            <a:xfrm rot="5400000" flipH="1">
              <a:off x="2748063" y="6071967"/>
              <a:ext cx="36036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Плюс 33"/>
          <p:cNvSpPr/>
          <p:nvPr/>
        </p:nvSpPr>
        <p:spPr>
          <a:xfrm>
            <a:off x="1821223" y="4959030"/>
            <a:ext cx="266182" cy="266182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Равно 34"/>
          <p:cNvSpPr/>
          <p:nvPr/>
        </p:nvSpPr>
        <p:spPr>
          <a:xfrm>
            <a:off x="2495600" y="4935173"/>
            <a:ext cx="270825" cy="270825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cxnSp>
        <p:nvCxnSpPr>
          <p:cNvPr id="37" name="Прямая соединительная линия 36"/>
          <p:cNvCxnSpPr>
            <a:stCxn id="104" idx="2"/>
            <a:endCxn id="92" idx="6"/>
          </p:cNvCxnSpPr>
          <p:nvPr/>
        </p:nvCxnSpPr>
        <p:spPr>
          <a:xfrm flipH="1" flipV="1">
            <a:off x="3413679" y="4803902"/>
            <a:ext cx="648725" cy="2158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Группа 133"/>
          <p:cNvGrpSpPr/>
          <p:nvPr/>
        </p:nvGrpSpPr>
        <p:grpSpPr>
          <a:xfrm>
            <a:off x="4583310" y="4980229"/>
            <a:ext cx="936626" cy="576263"/>
            <a:chOff x="1199456" y="5748116"/>
            <a:chExt cx="936626" cy="576263"/>
          </a:xfrm>
        </p:grpSpPr>
        <p:sp>
          <p:nvSpPr>
            <p:cNvPr id="135" name="Oval 14"/>
            <p:cNvSpPr>
              <a:spLocks noChangeArrowheads="1"/>
            </p:cNvSpPr>
            <p:nvPr/>
          </p:nvSpPr>
          <p:spPr bwMode="auto">
            <a:xfrm>
              <a:off x="1578869" y="5748116"/>
              <a:ext cx="123825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36" name="Oval 30"/>
            <p:cNvSpPr>
              <a:spLocks noChangeArrowheads="1"/>
            </p:cNvSpPr>
            <p:nvPr/>
          </p:nvSpPr>
          <p:spPr bwMode="auto">
            <a:xfrm>
              <a:off x="1199456" y="6037041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37" name="Oval 31"/>
            <p:cNvSpPr>
              <a:spLocks noChangeArrowheads="1"/>
            </p:cNvSpPr>
            <p:nvPr/>
          </p:nvSpPr>
          <p:spPr bwMode="auto">
            <a:xfrm>
              <a:off x="1367731" y="6164041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38" name="Oval 32"/>
            <p:cNvSpPr>
              <a:spLocks noChangeArrowheads="1"/>
            </p:cNvSpPr>
            <p:nvPr/>
          </p:nvSpPr>
          <p:spPr bwMode="auto">
            <a:xfrm>
              <a:off x="1559819" y="6179916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39" name="Oval 33"/>
            <p:cNvSpPr>
              <a:spLocks noChangeArrowheads="1"/>
            </p:cNvSpPr>
            <p:nvPr/>
          </p:nvSpPr>
          <p:spPr bwMode="auto">
            <a:xfrm>
              <a:off x="1791594" y="6156104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40" name="Oval 34"/>
            <p:cNvSpPr>
              <a:spLocks noChangeArrowheads="1"/>
            </p:cNvSpPr>
            <p:nvPr/>
          </p:nvSpPr>
          <p:spPr bwMode="auto">
            <a:xfrm>
              <a:off x="1991619" y="6037041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141" name="Прямая соединительная линия 140"/>
            <p:cNvCxnSpPr>
              <a:stCxn id="135" idx="3"/>
              <a:endCxn id="137" idx="0"/>
            </p:cNvCxnSpPr>
            <p:nvPr/>
          </p:nvCxnSpPr>
          <p:spPr>
            <a:xfrm flipH="1">
              <a:off x="1439963" y="5871423"/>
              <a:ext cx="157040" cy="2926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Прямая соединительная линия 141"/>
            <p:cNvCxnSpPr>
              <a:stCxn id="135" idx="5"/>
              <a:endCxn id="139" idx="1"/>
            </p:cNvCxnSpPr>
            <p:nvPr/>
          </p:nvCxnSpPr>
          <p:spPr>
            <a:xfrm>
              <a:off x="1684560" y="5871423"/>
              <a:ext cx="128190" cy="3058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Прямая соединительная линия 142"/>
            <p:cNvCxnSpPr>
              <a:stCxn id="138" idx="0"/>
              <a:endCxn id="135" idx="4"/>
            </p:cNvCxnSpPr>
            <p:nvPr/>
          </p:nvCxnSpPr>
          <p:spPr>
            <a:xfrm flipV="1">
              <a:off x="1632051" y="5892579"/>
              <a:ext cx="8731" cy="2873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Прямая соединительная линия 143"/>
            <p:cNvCxnSpPr>
              <a:stCxn id="140" idx="1"/>
              <a:endCxn id="135" idx="6"/>
            </p:cNvCxnSpPr>
            <p:nvPr/>
          </p:nvCxnSpPr>
          <p:spPr>
            <a:xfrm flipH="1" flipV="1">
              <a:off x="1702694" y="5820348"/>
              <a:ext cx="310081" cy="2378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Прямая соединительная линия 144"/>
            <p:cNvCxnSpPr>
              <a:stCxn id="135" idx="2"/>
              <a:endCxn id="136" idx="7"/>
            </p:cNvCxnSpPr>
            <p:nvPr/>
          </p:nvCxnSpPr>
          <p:spPr>
            <a:xfrm flipH="1">
              <a:off x="1322763" y="5820348"/>
              <a:ext cx="256106" cy="2378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6" name="Группа 145"/>
          <p:cNvGrpSpPr/>
          <p:nvPr/>
        </p:nvGrpSpPr>
        <p:grpSpPr>
          <a:xfrm>
            <a:off x="5620631" y="4599365"/>
            <a:ext cx="143686" cy="1023395"/>
            <a:chOff x="2856013" y="5244085"/>
            <a:chExt cx="144463" cy="1152526"/>
          </a:xfrm>
        </p:grpSpPr>
        <p:sp>
          <p:nvSpPr>
            <p:cNvPr id="147" name="Oval 23"/>
            <p:cNvSpPr>
              <a:spLocks noChangeArrowheads="1"/>
            </p:cNvSpPr>
            <p:nvPr/>
          </p:nvSpPr>
          <p:spPr bwMode="auto">
            <a:xfrm rot="5400000">
              <a:off x="2856013" y="5244085"/>
              <a:ext cx="144463" cy="144463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48" name="Oval 24"/>
            <p:cNvSpPr>
              <a:spLocks noChangeArrowheads="1"/>
            </p:cNvSpPr>
            <p:nvPr/>
          </p:nvSpPr>
          <p:spPr bwMode="auto">
            <a:xfrm rot="5400000">
              <a:off x="2856013" y="5747323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49" name="Oval 25"/>
            <p:cNvSpPr>
              <a:spLocks noChangeArrowheads="1"/>
            </p:cNvSpPr>
            <p:nvPr/>
          </p:nvSpPr>
          <p:spPr bwMode="auto">
            <a:xfrm rot="5400000">
              <a:off x="2856013" y="6252148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150" name="Прямая соединительная линия 149"/>
            <p:cNvCxnSpPr>
              <a:stCxn id="148" idx="2"/>
              <a:endCxn id="147" idx="6"/>
            </p:cNvCxnSpPr>
            <p:nvPr/>
          </p:nvCxnSpPr>
          <p:spPr>
            <a:xfrm rot="5400000" flipH="1">
              <a:off x="2748856" y="5567935"/>
              <a:ext cx="3587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Прямая соединительная линия 150"/>
            <p:cNvCxnSpPr>
              <a:stCxn id="149" idx="2"/>
              <a:endCxn id="148" idx="6"/>
            </p:cNvCxnSpPr>
            <p:nvPr/>
          </p:nvCxnSpPr>
          <p:spPr>
            <a:xfrm rot="5400000" flipH="1">
              <a:off x="2748063" y="6071967"/>
              <a:ext cx="36036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4" name="Прямая соединительная линия 153"/>
          <p:cNvCxnSpPr>
            <a:stCxn id="147" idx="5"/>
            <a:endCxn id="135" idx="0"/>
          </p:cNvCxnSpPr>
          <p:nvPr/>
        </p:nvCxnSpPr>
        <p:spPr>
          <a:xfrm flipH="1">
            <a:off x="5024636" y="4708857"/>
            <a:ext cx="617037" cy="2713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168095" y="4883090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или</a:t>
            </a:r>
            <a:endParaRPr lang="ru-RU" dirty="0"/>
          </a:p>
        </p:txBody>
      </p:sp>
      <p:sp>
        <p:nvSpPr>
          <p:cNvPr id="42" name="TextBox 41"/>
          <p:cNvSpPr txBox="1"/>
          <p:nvPr/>
        </p:nvSpPr>
        <p:spPr>
          <a:xfrm>
            <a:off x="3041717" y="5739782"/>
            <a:ext cx="813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плохо</a:t>
            </a:r>
            <a:endParaRPr lang="ru-RU" dirty="0"/>
          </a:p>
        </p:txBody>
      </p:sp>
      <p:sp>
        <p:nvSpPr>
          <p:cNvPr id="159" name="TextBox 158"/>
          <p:cNvSpPr txBox="1"/>
          <p:nvPr/>
        </p:nvSpPr>
        <p:spPr>
          <a:xfrm>
            <a:off x="4767890" y="5756362"/>
            <a:ext cx="996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хорошо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65052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 СНМ </a:t>
            </a:r>
            <a:r>
              <a:rPr lang="ru-RU" dirty="0" smtClean="0"/>
              <a:t>на основе деревьев 1/2</a:t>
            </a:r>
            <a:endParaRPr lang="ru-RU" dirty="0"/>
          </a:p>
        </p:txBody>
      </p:sp>
      <p:sp>
        <p:nvSpPr>
          <p:cNvPr id="32" name="Объект 31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ru-RU" sz="2400" dirty="0" smtClean="0"/>
              <a:t>Лес</a:t>
            </a:r>
            <a:endParaRPr lang="ru-RU" sz="2400" dirty="0"/>
          </a:p>
          <a:p>
            <a:pPr lvl="1"/>
            <a:r>
              <a:rPr lang="ru-RU" sz="2000" dirty="0" smtClean="0"/>
              <a:t>элементы каждого множества объединяем в дерево</a:t>
            </a:r>
            <a:endParaRPr lang="en-US" sz="2000" dirty="0" smtClean="0"/>
          </a:p>
          <a:p>
            <a:pPr lvl="1"/>
            <a:r>
              <a:rPr lang="en-US" sz="2000" dirty="0" err="1" smtClean="0"/>
              <a:t>FindSet</a:t>
            </a:r>
            <a:r>
              <a:rPr lang="en-US" sz="2000" dirty="0" smtClean="0"/>
              <a:t> </a:t>
            </a:r>
            <a:r>
              <a:rPr lang="ru-RU" sz="2000" dirty="0" smtClean="0"/>
              <a:t>=</a:t>
            </a:r>
            <a:r>
              <a:rPr lang="en-US" sz="2000" dirty="0" smtClean="0"/>
              <a:t> </a:t>
            </a:r>
            <a:r>
              <a:rPr lang="ru-RU" sz="2000" dirty="0" smtClean="0"/>
              <a:t>корень дерева, содержащего элемент,</a:t>
            </a:r>
            <a:r>
              <a:rPr lang="en-US" sz="2000" dirty="0"/>
              <a:t> </a:t>
            </a:r>
            <a:r>
              <a:rPr lang="en-US" sz="2000" dirty="0" err="1"/>
              <a:t>MergeSets</a:t>
            </a:r>
            <a:r>
              <a:rPr lang="en-US" sz="2000" dirty="0"/>
              <a:t> </a:t>
            </a:r>
            <a:r>
              <a:rPr lang="ru-RU" sz="2000" dirty="0" smtClean="0"/>
              <a:t>= объединение деревьев</a:t>
            </a:r>
            <a:endParaRPr lang="ru-RU" sz="2000" dirty="0"/>
          </a:p>
          <a:p>
            <a:r>
              <a:rPr lang="ru-RU" sz="2400" dirty="0" smtClean="0"/>
              <a:t>все </a:t>
            </a:r>
            <a:r>
              <a:rPr lang="ru-RU" sz="2400" dirty="0" err="1" smtClean="0"/>
              <a:t>FindSet</a:t>
            </a:r>
            <a:r>
              <a:rPr lang="ru-RU" sz="2400" dirty="0" smtClean="0"/>
              <a:t> – O(</a:t>
            </a:r>
            <a:r>
              <a:rPr lang="en-US" sz="2400" dirty="0" smtClean="0"/>
              <a:t>#</a:t>
            </a:r>
            <a:r>
              <a:rPr lang="ru-RU" sz="2400" dirty="0"/>
              <a:t> </a:t>
            </a:r>
            <a:r>
              <a:rPr lang="ru-RU" sz="2400" dirty="0" smtClean="0"/>
              <a:t>элементов </a:t>
            </a:r>
            <a:r>
              <a:rPr lang="en-US" sz="2400" dirty="0" smtClean="0"/>
              <a:t>^ 2</a:t>
            </a:r>
            <a:r>
              <a:rPr lang="ru-RU" sz="2400" dirty="0" smtClean="0"/>
              <a:t>)</a:t>
            </a:r>
          </a:p>
          <a:p>
            <a:r>
              <a:rPr lang="ru-RU" sz="2400" dirty="0" smtClean="0"/>
              <a:t>все </a:t>
            </a:r>
            <a:r>
              <a:rPr lang="en-US" sz="2400" dirty="0" err="1" smtClean="0"/>
              <a:t>MergeSets</a:t>
            </a:r>
            <a:r>
              <a:rPr lang="en-US" sz="2400" dirty="0" smtClean="0"/>
              <a:t> –</a:t>
            </a:r>
            <a:r>
              <a:rPr lang="ru-RU" sz="2400" dirty="0" smtClean="0"/>
              <a:t> O(</a:t>
            </a:r>
            <a:r>
              <a:rPr lang="en-US" sz="2400" dirty="0"/>
              <a:t>#</a:t>
            </a:r>
            <a:r>
              <a:rPr lang="ru-RU" sz="2400" dirty="0"/>
              <a:t> </a:t>
            </a:r>
            <a:r>
              <a:rPr lang="ru-RU" sz="2400" dirty="0" smtClean="0"/>
              <a:t>элементов) </a:t>
            </a:r>
          </a:p>
          <a:p>
            <a:endParaRPr lang="ru-RU" sz="2400" dirty="0"/>
          </a:p>
          <a:p>
            <a:endParaRPr lang="ru-RU" sz="2400" dirty="0" smtClean="0"/>
          </a:p>
          <a:p>
            <a:endParaRPr lang="ru-RU" sz="2400" dirty="0"/>
          </a:p>
          <a:p>
            <a:endParaRPr lang="ru-RU" sz="2400" dirty="0"/>
          </a:p>
          <a:p>
            <a:endParaRPr lang="ru-RU" sz="2400" dirty="0"/>
          </a:p>
        </p:txBody>
      </p:sp>
      <p:sp>
        <p:nvSpPr>
          <p:cNvPr id="33" name="Объект 3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Лес с объединением </a:t>
            </a:r>
            <a:r>
              <a:rPr lang="ru-RU" sz="2400" dirty="0"/>
              <a:t>по рангу </a:t>
            </a:r>
          </a:p>
          <a:p>
            <a:pPr lvl="1"/>
            <a:r>
              <a:rPr lang="ru-RU" sz="2000" dirty="0" smtClean="0"/>
              <a:t>Ранг множества = высота </a:t>
            </a:r>
            <a:r>
              <a:rPr lang="ru-RU" sz="2000" dirty="0"/>
              <a:t>его </a:t>
            </a:r>
            <a:r>
              <a:rPr lang="ru-RU" sz="2000" dirty="0" smtClean="0"/>
              <a:t>дерева</a:t>
            </a:r>
            <a:endParaRPr lang="ru-RU" sz="2000" dirty="0"/>
          </a:p>
          <a:p>
            <a:r>
              <a:rPr lang="en-US" sz="2400" dirty="0" smtClean="0"/>
              <a:t>N = # </a:t>
            </a:r>
            <a:r>
              <a:rPr lang="ru-RU" sz="2400" dirty="0" smtClean="0"/>
              <a:t>элементов</a:t>
            </a:r>
          </a:p>
          <a:p>
            <a:r>
              <a:rPr lang="ru-RU" sz="2400" dirty="0" smtClean="0"/>
              <a:t>все </a:t>
            </a:r>
            <a:r>
              <a:rPr lang="ru-RU" sz="2400" dirty="0" err="1" smtClean="0"/>
              <a:t>FindSet</a:t>
            </a:r>
            <a:r>
              <a:rPr lang="ru-RU" sz="2400" dirty="0" smtClean="0"/>
              <a:t> – O(</a:t>
            </a:r>
            <a:r>
              <a:rPr lang="en-US" sz="2400" dirty="0" smtClean="0"/>
              <a:t>N * </a:t>
            </a:r>
            <a:r>
              <a:rPr lang="ru-RU" sz="2400" dirty="0" err="1" smtClean="0"/>
              <a:t>log</a:t>
            </a:r>
            <a:r>
              <a:rPr lang="ru-RU" sz="2400" dirty="0" smtClean="0"/>
              <a:t> </a:t>
            </a:r>
            <a:r>
              <a:rPr lang="en-US" sz="2400" dirty="0" smtClean="0"/>
              <a:t>N</a:t>
            </a:r>
            <a:r>
              <a:rPr lang="ru-RU" sz="2400" dirty="0" smtClean="0"/>
              <a:t>)</a:t>
            </a:r>
          </a:p>
          <a:p>
            <a:r>
              <a:rPr lang="ru-RU" sz="2400" dirty="0" smtClean="0"/>
              <a:t>все </a:t>
            </a:r>
            <a:r>
              <a:rPr lang="en-US" sz="2400" dirty="0" err="1" smtClean="0"/>
              <a:t>MergeSets</a:t>
            </a:r>
            <a:r>
              <a:rPr lang="ru-RU" sz="2400" dirty="0" smtClean="0"/>
              <a:t> – O(</a:t>
            </a:r>
            <a:r>
              <a:rPr lang="en-US" sz="2400" dirty="0" smtClean="0"/>
              <a:t>N</a:t>
            </a:r>
            <a:r>
              <a:rPr lang="ru-RU" sz="2400" dirty="0" smtClean="0"/>
              <a:t>) </a:t>
            </a:r>
            <a:endParaRPr lang="ru-RU" sz="2400" dirty="0"/>
          </a:p>
          <a:p>
            <a:pPr lvl="1"/>
            <a:r>
              <a:rPr lang="ru-RU" sz="2000" dirty="0" smtClean="0"/>
              <a:t>Корнем становится корень дерева с большей высотой</a:t>
            </a:r>
          </a:p>
          <a:p>
            <a:pPr lvl="1"/>
            <a:r>
              <a:rPr lang="ru-RU" sz="2000" dirty="0" smtClean="0"/>
              <a:t>Ранг множества может увеличиться не более </a:t>
            </a:r>
            <a:r>
              <a:rPr lang="en-US" sz="2000" dirty="0" smtClean="0"/>
              <a:t>log(N)</a:t>
            </a:r>
            <a:r>
              <a:rPr lang="ru-RU" sz="2000" dirty="0" smtClean="0"/>
              <a:t> раз</a:t>
            </a:r>
            <a:endParaRPr lang="en-US" sz="2000" dirty="0" smtClean="0"/>
          </a:p>
          <a:p>
            <a:pPr lvl="1"/>
            <a:r>
              <a:rPr lang="ru-RU" sz="2000" dirty="0" smtClean="0">
                <a:solidFill>
                  <a:schemeClr val="bg1"/>
                </a:solidFill>
              </a:rPr>
              <a:t>Каждая операция </a:t>
            </a:r>
            <a:r>
              <a:rPr lang="ru-RU" sz="2000" dirty="0" err="1" smtClean="0">
                <a:solidFill>
                  <a:schemeClr val="bg1"/>
                </a:solidFill>
              </a:rPr>
              <a:t>FindSet</a:t>
            </a:r>
            <a:r>
              <a:rPr lang="ru-RU" sz="2000" dirty="0" smtClean="0">
                <a:solidFill>
                  <a:schemeClr val="bg1"/>
                </a:solidFill>
              </a:rPr>
              <a:t> – </a:t>
            </a:r>
            <a:r>
              <a:rPr lang="en-US" sz="2000" dirty="0" smtClean="0">
                <a:solidFill>
                  <a:schemeClr val="bg1"/>
                </a:solidFill>
              </a:rPr>
              <a:t>O(log N)</a:t>
            </a:r>
            <a:endParaRPr lang="ru-RU" sz="2000" dirty="0" smtClean="0">
              <a:solidFill>
                <a:schemeClr val="bg1"/>
              </a:solidFill>
            </a:endParaRPr>
          </a:p>
          <a:p>
            <a:pPr lvl="1"/>
            <a:endParaRPr lang="ru-RU" sz="2000" dirty="0">
              <a:solidFill>
                <a:schemeClr val="bg1"/>
              </a:solidFill>
            </a:endParaRPr>
          </a:p>
          <a:p>
            <a:endParaRPr lang="ru-RU" sz="2400" dirty="0">
              <a:solidFill>
                <a:schemeClr val="bg1"/>
              </a:solidFill>
            </a:endParaRPr>
          </a:p>
        </p:txBody>
      </p:sp>
      <p:grpSp>
        <p:nvGrpSpPr>
          <p:cNvPr id="31" name="Группа 30"/>
          <p:cNvGrpSpPr/>
          <p:nvPr/>
        </p:nvGrpSpPr>
        <p:grpSpPr>
          <a:xfrm>
            <a:off x="786530" y="4731670"/>
            <a:ext cx="936626" cy="576263"/>
            <a:chOff x="1199456" y="5748116"/>
            <a:chExt cx="936626" cy="576263"/>
          </a:xfrm>
        </p:grpSpPr>
        <p:sp>
          <p:nvSpPr>
            <p:cNvPr id="65566" name="Oval 14"/>
            <p:cNvSpPr>
              <a:spLocks noChangeArrowheads="1"/>
            </p:cNvSpPr>
            <p:nvPr/>
          </p:nvSpPr>
          <p:spPr bwMode="auto">
            <a:xfrm>
              <a:off x="1578869" y="5748116"/>
              <a:ext cx="123825" cy="144463"/>
            </a:xfrm>
            <a:prstGeom prst="ellipse">
              <a:avLst/>
            </a:prstGeom>
            <a:solidFill>
              <a:srgbClr val="EF5A1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5572" name="Oval 30"/>
            <p:cNvSpPr>
              <a:spLocks noChangeArrowheads="1"/>
            </p:cNvSpPr>
            <p:nvPr/>
          </p:nvSpPr>
          <p:spPr bwMode="auto">
            <a:xfrm>
              <a:off x="1199456" y="6037041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5573" name="Oval 31"/>
            <p:cNvSpPr>
              <a:spLocks noChangeArrowheads="1"/>
            </p:cNvSpPr>
            <p:nvPr/>
          </p:nvSpPr>
          <p:spPr bwMode="auto">
            <a:xfrm>
              <a:off x="1367731" y="6164041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5574" name="Oval 32"/>
            <p:cNvSpPr>
              <a:spLocks noChangeArrowheads="1"/>
            </p:cNvSpPr>
            <p:nvPr/>
          </p:nvSpPr>
          <p:spPr bwMode="auto">
            <a:xfrm>
              <a:off x="1559819" y="6179916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5575" name="Oval 33"/>
            <p:cNvSpPr>
              <a:spLocks noChangeArrowheads="1"/>
            </p:cNvSpPr>
            <p:nvPr/>
          </p:nvSpPr>
          <p:spPr bwMode="auto">
            <a:xfrm>
              <a:off x="1791594" y="6156104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5576" name="Oval 34"/>
            <p:cNvSpPr>
              <a:spLocks noChangeArrowheads="1"/>
            </p:cNvSpPr>
            <p:nvPr/>
          </p:nvSpPr>
          <p:spPr bwMode="auto">
            <a:xfrm>
              <a:off x="1991619" y="6037041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63" name="Прямая соединительная линия 62"/>
            <p:cNvCxnSpPr>
              <a:stCxn id="65566" idx="3"/>
              <a:endCxn id="65573" idx="0"/>
            </p:cNvCxnSpPr>
            <p:nvPr/>
          </p:nvCxnSpPr>
          <p:spPr>
            <a:xfrm flipH="1">
              <a:off x="1439963" y="5871423"/>
              <a:ext cx="157040" cy="2926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Прямая соединительная линия 63"/>
            <p:cNvCxnSpPr>
              <a:stCxn id="65566" idx="5"/>
              <a:endCxn id="65575" idx="1"/>
            </p:cNvCxnSpPr>
            <p:nvPr/>
          </p:nvCxnSpPr>
          <p:spPr>
            <a:xfrm>
              <a:off x="1684560" y="5871423"/>
              <a:ext cx="128190" cy="3058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Прямая соединительная линия 64"/>
            <p:cNvCxnSpPr>
              <a:stCxn id="65574" idx="0"/>
              <a:endCxn id="65566" idx="4"/>
            </p:cNvCxnSpPr>
            <p:nvPr/>
          </p:nvCxnSpPr>
          <p:spPr>
            <a:xfrm flipV="1">
              <a:off x="1632051" y="5892579"/>
              <a:ext cx="8731" cy="2873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Прямая соединительная линия 65"/>
            <p:cNvCxnSpPr>
              <a:stCxn id="65576" idx="1"/>
              <a:endCxn id="65566" idx="6"/>
            </p:cNvCxnSpPr>
            <p:nvPr/>
          </p:nvCxnSpPr>
          <p:spPr>
            <a:xfrm flipH="1" flipV="1">
              <a:off x="1702694" y="5820348"/>
              <a:ext cx="310081" cy="2378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Прямая соединительная линия 66"/>
            <p:cNvCxnSpPr>
              <a:stCxn id="65566" idx="2"/>
              <a:endCxn id="65572" idx="7"/>
            </p:cNvCxnSpPr>
            <p:nvPr/>
          </p:nvCxnSpPr>
          <p:spPr>
            <a:xfrm flipH="1">
              <a:off x="1322763" y="5820348"/>
              <a:ext cx="256106" cy="2378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Группа 29"/>
          <p:cNvGrpSpPr/>
          <p:nvPr/>
        </p:nvGrpSpPr>
        <p:grpSpPr>
          <a:xfrm>
            <a:off x="2207568" y="4581128"/>
            <a:ext cx="143686" cy="1023395"/>
            <a:chOff x="2856013" y="5244085"/>
            <a:chExt cx="144463" cy="1152526"/>
          </a:xfrm>
        </p:grpSpPr>
        <p:sp>
          <p:nvSpPr>
            <p:cNvPr id="65577" name="Oval 23"/>
            <p:cNvSpPr>
              <a:spLocks noChangeArrowheads="1"/>
            </p:cNvSpPr>
            <p:nvPr/>
          </p:nvSpPr>
          <p:spPr bwMode="auto">
            <a:xfrm rot="5400000">
              <a:off x="2856013" y="5244085"/>
              <a:ext cx="144463" cy="144463"/>
            </a:xfrm>
            <a:prstGeom prst="ellipse">
              <a:avLst/>
            </a:prstGeom>
            <a:solidFill>
              <a:srgbClr val="EF5A1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5578" name="Oval 24"/>
            <p:cNvSpPr>
              <a:spLocks noChangeArrowheads="1"/>
            </p:cNvSpPr>
            <p:nvPr/>
          </p:nvSpPr>
          <p:spPr bwMode="auto">
            <a:xfrm rot="5400000">
              <a:off x="2856013" y="5747323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5579" name="Oval 25"/>
            <p:cNvSpPr>
              <a:spLocks noChangeArrowheads="1"/>
            </p:cNvSpPr>
            <p:nvPr/>
          </p:nvSpPr>
          <p:spPr bwMode="auto">
            <a:xfrm rot="5400000">
              <a:off x="2856013" y="6252148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82" name="Прямая соединительная линия 81"/>
            <p:cNvCxnSpPr>
              <a:stCxn id="65578" idx="2"/>
              <a:endCxn id="65577" idx="6"/>
            </p:cNvCxnSpPr>
            <p:nvPr/>
          </p:nvCxnSpPr>
          <p:spPr>
            <a:xfrm rot="5400000" flipH="1">
              <a:off x="2748856" y="5567935"/>
              <a:ext cx="3587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Прямая соединительная линия 82"/>
            <p:cNvCxnSpPr>
              <a:stCxn id="65579" idx="2"/>
              <a:endCxn id="65578" idx="6"/>
            </p:cNvCxnSpPr>
            <p:nvPr/>
          </p:nvCxnSpPr>
          <p:spPr>
            <a:xfrm rot="5400000" flipH="1">
              <a:off x="2748063" y="6071967"/>
              <a:ext cx="36036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Группа 90"/>
          <p:cNvGrpSpPr/>
          <p:nvPr/>
        </p:nvGrpSpPr>
        <p:grpSpPr>
          <a:xfrm>
            <a:off x="2910441" y="4731670"/>
            <a:ext cx="936626" cy="576263"/>
            <a:chOff x="1199456" y="5748116"/>
            <a:chExt cx="936626" cy="576263"/>
          </a:xfrm>
        </p:grpSpPr>
        <p:sp>
          <p:nvSpPr>
            <p:cNvPr id="92" name="Oval 14"/>
            <p:cNvSpPr>
              <a:spLocks noChangeArrowheads="1"/>
            </p:cNvSpPr>
            <p:nvPr/>
          </p:nvSpPr>
          <p:spPr bwMode="auto">
            <a:xfrm>
              <a:off x="1578869" y="5748116"/>
              <a:ext cx="123825" cy="144463"/>
            </a:xfrm>
            <a:prstGeom prst="ellipse">
              <a:avLst/>
            </a:prstGeom>
            <a:solidFill>
              <a:srgbClr val="EF5A1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3" name="Oval 30"/>
            <p:cNvSpPr>
              <a:spLocks noChangeArrowheads="1"/>
            </p:cNvSpPr>
            <p:nvPr/>
          </p:nvSpPr>
          <p:spPr bwMode="auto">
            <a:xfrm>
              <a:off x="1199456" y="6037041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4" name="Oval 31"/>
            <p:cNvSpPr>
              <a:spLocks noChangeArrowheads="1"/>
            </p:cNvSpPr>
            <p:nvPr/>
          </p:nvSpPr>
          <p:spPr bwMode="auto">
            <a:xfrm>
              <a:off x="1367731" y="6164041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5" name="Oval 32"/>
            <p:cNvSpPr>
              <a:spLocks noChangeArrowheads="1"/>
            </p:cNvSpPr>
            <p:nvPr/>
          </p:nvSpPr>
          <p:spPr bwMode="auto">
            <a:xfrm>
              <a:off x="1559819" y="6179916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6" name="Oval 33"/>
            <p:cNvSpPr>
              <a:spLocks noChangeArrowheads="1"/>
            </p:cNvSpPr>
            <p:nvPr/>
          </p:nvSpPr>
          <p:spPr bwMode="auto">
            <a:xfrm>
              <a:off x="1791594" y="6156104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7" name="Oval 34"/>
            <p:cNvSpPr>
              <a:spLocks noChangeArrowheads="1"/>
            </p:cNvSpPr>
            <p:nvPr/>
          </p:nvSpPr>
          <p:spPr bwMode="auto">
            <a:xfrm>
              <a:off x="1991619" y="6037041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98" name="Прямая соединительная линия 97"/>
            <p:cNvCxnSpPr>
              <a:stCxn id="92" idx="3"/>
              <a:endCxn id="94" idx="0"/>
            </p:cNvCxnSpPr>
            <p:nvPr/>
          </p:nvCxnSpPr>
          <p:spPr>
            <a:xfrm flipH="1">
              <a:off x="1439963" y="5871423"/>
              <a:ext cx="157040" cy="2926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Прямая соединительная линия 98"/>
            <p:cNvCxnSpPr>
              <a:stCxn id="92" idx="5"/>
              <a:endCxn id="96" idx="1"/>
            </p:cNvCxnSpPr>
            <p:nvPr/>
          </p:nvCxnSpPr>
          <p:spPr>
            <a:xfrm>
              <a:off x="1684560" y="5871423"/>
              <a:ext cx="128190" cy="3058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Прямая соединительная линия 99"/>
            <p:cNvCxnSpPr>
              <a:stCxn id="95" idx="0"/>
              <a:endCxn id="92" idx="4"/>
            </p:cNvCxnSpPr>
            <p:nvPr/>
          </p:nvCxnSpPr>
          <p:spPr>
            <a:xfrm flipV="1">
              <a:off x="1632051" y="5892579"/>
              <a:ext cx="8731" cy="2873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Прямая соединительная линия 100"/>
            <p:cNvCxnSpPr>
              <a:stCxn id="97" idx="1"/>
              <a:endCxn id="92" idx="6"/>
            </p:cNvCxnSpPr>
            <p:nvPr/>
          </p:nvCxnSpPr>
          <p:spPr>
            <a:xfrm flipH="1" flipV="1">
              <a:off x="1702694" y="5820348"/>
              <a:ext cx="310081" cy="2378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Прямая соединительная линия 101"/>
            <p:cNvCxnSpPr>
              <a:stCxn id="92" idx="2"/>
              <a:endCxn id="93" idx="7"/>
            </p:cNvCxnSpPr>
            <p:nvPr/>
          </p:nvCxnSpPr>
          <p:spPr>
            <a:xfrm flipH="1">
              <a:off x="1322763" y="5820348"/>
              <a:ext cx="256106" cy="2378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Группа 102"/>
          <p:cNvGrpSpPr/>
          <p:nvPr/>
        </p:nvGrpSpPr>
        <p:grpSpPr>
          <a:xfrm>
            <a:off x="3990561" y="5019702"/>
            <a:ext cx="143686" cy="1023395"/>
            <a:chOff x="2856013" y="5244085"/>
            <a:chExt cx="144463" cy="1152526"/>
          </a:xfrm>
        </p:grpSpPr>
        <p:sp>
          <p:nvSpPr>
            <p:cNvPr id="104" name="Oval 23"/>
            <p:cNvSpPr>
              <a:spLocks noChangeArrowheads="1"/>
            </p:cNvSpPr>
            <p:nvPr/>
          </p:nvSpPr>
          <p:spPr bwMode="auto">
            <a:xfrm rot="5400000">
              <a:off x="2856013" y="5244085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05" name="Oval 24"/>
            <p:cNvSpPr>
              <a:spLocks noChangeArrowheads="1"/>
            </p:cNvSpPr>
            <p:nvPr/>
          </p:nvSpPr>
          <p:spPr bwMode="auto">
            <a:xfrm rot="5400000">
              <a:off x="2856013" y="5747323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06" name="Oval 25"/>
            <p:cNvSpPr>
              <a:spLocks noChangeArrowheads="1"/>
            </p:cNvSpPr>
            <p:nvPr/>
          </p:nvSpPr>
          <p:spPr bwMode="auto">
            <a:xfrm rot="5400000">
              <a:off x="2856013" y="6252148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107" name="Прямая соединительная линия 106"/>
            <p:cNvCxnSpPr>
              <a:stCxn id="105" idx="2"/>
              <a:endCxn id="104" idx="6"/>
            </p:cNvCxnSpPr>
            <p:nvPr/>
          </p:nvCxnSpPr>
          <p:spPr>
            <a:xfrm rot="5400000" flipH="1">
              <a:off x="2748856" y="5567935"/>
              <a:ext cx="3587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Прямая соединительная линия 107"/>
            <p:cNvCxnSpPr>
              <a:stCxn id="106" idx="2"/>
              <a:endCxn id="105" idx="6"/>
            </p:cNvCxnSpPr>
            <p:nvPr/>
          </p:nvCxnSpPr>
          <p:spPr>
            <a:xfrm rot="5400000" flipH="1">
              <a:off x="2748063" y="6071967"/>
              <a:ext cx="36036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Плюс 33"/>
          <p:cNvSpPr/>
          <p:nvPr/>
        </p:nvSpPr>
        <p:spPr>
          <a:xfrm>
            <a:off x="1821223" y="4959030"/>
            <a:ext cx="266182" cy="266182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Равно 34"/>
          <p:cNvSpPr/>
          <p:nvPr/>
        </p:nvSpPr>
        <p:spPr>
          <a:xfrm>
            <a:off x="2495600" y="4935173"/>
            <a:ext cx="270825" cy="270825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cxnSp>
        <p:nvCxnSpPr>
          <p:cNvPr id="37" name="Прямая соединительная линия 36"/>
          <p:cNvCxnSpPr>
            <a:stCxn id="104" idx="2"/>
            <a:endCxn id="92" idx="6"/>
          </p:cNvCxnSpPr>
          <p:nvPr/>
        </p:nvCxnSpPr>
        <p:spPr>
          <a:xfrm flipH="1" flipV="1">
            <a:off x="3413679" y="4803902"/>
            <a:ext cx="648725" cy="2158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Группа 133"/>
          <p:cNvGrpSpPr/>
          <p:nvPr/>
        </p:nvGrpSpPr>
        <p:grpSpPr>
          <a:xfrm>
            <a:off x="4583310" y="4980229"/>
            <a:ext cx="936626" cy="576263"/>
            <a:chOff x="1199456" y="5748116"/>
            <a:chExt cx="936626" cy="576263"/>
          </a:xfrm>
        </p:grpSpPr>
        <p:sp>
          <p:nvSpPr>
            <p:cNvPr id="135" name="Oval 14"/>
            <p:cNvSpPr>
              <a:spLocks noChangeArrowheads="1"/>
            </p:cNvSpPr>
            <p:nvPr/>
          </p:nvSpPr>
          <p:spPr bwMode="auto">
            <a:xfrm>
              <a:off x="1578869" y="5748116"/>
              <a:ext cx="123825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36" name="Oval 30"/>
            <p:cNvSpPr>
              <a:spLocks noChangeArrowheads="1"/>
            </p:cNvSpPr>
            <p:nvPr/>
          </p:nvSpPr>
          <p:spPr bwMode="auto">
            <a:xfrm>
              <a:off x="1199456" y="6037041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37" name="Oval 31"/>
            <p:cNvSpPr>
              <a:spLocks noChangeArrowheads="1"/>
            </p:cNvSpPr>
            <p:nvPr/>
          </p:nvSpPr>
          <p:spPr bwMode="auto">
            <a:xfrm>
              <a:off x="1367731" y="6164041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38" name="Oval 32"/>
            <p:cNvSpPr>
              <a:spLocks noChangeArrowheads="1"/>
            </p:cNvSpPr>
            <p:nvPr/>
          </p:nvSpPr>
          <p:spPr bwMode="auto">
            <a:xfrm>
              <a:off x="1559819" y="6179916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39" name="Oval 33"/>
            <p:cNvSpPr>
              <a:spLocks noChangeArrowheads="1"/>
            </p:cNvSpPr>
            <p:nvPr/>
          </p:nvSpPr>
          <p:spPr bwMode="auto">
            <a:xfrm>
              <a:off x="1791594" y="6156104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40" name="Oval 34"/>
            <p:cNvSpPr>
              <a:spLocks noChangeArrowheads="1"/>
            </p:cNvSpPr>
            <p:nvPr/>
          </p:nvSpPr>
          <p:spPr bwMode="auto">
            <a:xfrm>
              <a:off x="1991619" y="6037041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141" name="Прямая соединительная линия 140"/>
            <p:cNvCxnSpPr>
              <a:stCxn id="135" idx="3"/>
              <a:endCxn id="137" idx="0"/>
            </p:cNvCxnSpPr>
            <p:nvPr/>
          </p:nvCxnSpPr>
          <p:spPr>
            <a:xfrm flipH="1">
              <a:off x="1439963" y="5871423"/>
              <a:ext cx="157040" cy="2926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Прямая соединительная линия 141"/>
            <p:cNvCxnSpPr>
              <a:stCxn id="135" idx="5"/>
              <a:endCxn id="139" idx="1"/>
            </p:cNvCxnSpPr>
            <p:nvPr/>
          </p:nvCxnSpPr>
          <p:spPr>
            <a:xfrm>
              <a:off x="1684560" y="5871423"/>
              <a:ext cx="128190" cy="3058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Прямая соединительная линия 142"/>
            <p:cNvCxnSpPr>
              <a:stCxn id="138" idx="0"/>
              <a:endCxn id="135" idx="4"/>
            </p:cNvCxnSpPr>
            <p:nvPr/>
          </p:nvCxnSpPr>
          <p:spPr>
            <a:xfrm flipV="1">
              <a:off x="1632051" y="5892579"/>
              <a:ext cx="8731" cy="2873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Прямая соединительная линия 143"/>
            <p:cNvCxnSpPr>
              <a:stCxn id="140" idx="1"/>
              <a:endCxn id="135" idx="6"/>
            </p:cNvCxnSpPr>
            <p:nvPr/>
          </p:nvCxnSpPr>
          <p:spPr>
            <a:xfrm flipH="1" flipV="1">
              <a:off x="1702694" y="5820348"/>
              <a:ext cx="310081" cy="2378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Прямая соединительная линия 144"/>
            <p:cNvCxnSpPr>
              <a:stCxn id="135" idx="2"/>
              <a:endCxn id="136" idx="7"/>
            </p:cNvCxnSpPr>
            <p:nvPr/>
          </p:nvCxnSpPr>
          <p:spPr>
            <a:xfrm flipH="1">
              <a:off x="1322763" y="5820348"/>
              <a:ext cx="256106" cy="2378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6" name="Группа 145"/>
          <p:cNvGrpSpPr/>
          <p:nvPr/>
        </p:nvGrpSpPr>
        <p:grpSpPr>
          <a:xfrm>
            <a:off x="5620631" y="4599365"/>
            <a:ext cx="143686" cy="1023395"/>
            <a:chOff x="2856013" y="5244085"/>
            <a:chExt cx="144463" cy="1152526"/>
          </a:xfrm>
        </p:grpSpPr>
        <p:sp>
          <p:nvSpPr>
            <p:cNvPr id="147" name="Oval 23"/>
            <p:cNvSpPr>
              <a:spLocks noChangeArrowheads="1"/>
            </p:cNvSpPr>
            <p:nvPr/>
          </p:nvSpPr>
          <p:spPr bwMode="auto">
            <a:xfrm rot="5400000">
              <a:off x="2856013" y="5244085"/>
              <a:ext cx="144463" cy="144463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48" name="Oval 24"/>
            <p:cNvSpPr>
              <a:spLocks noChangeArrowheads="1"/>
            </p:cNvSpPr>
            <p:nvPr/>
          </p:nvSpPr>
          <p:spPr bwMode="auto">
            <a:xfrm rot="5400000">
              <a:off x="2856013" y="5747323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49" name="Oval 25"/>
            <p:cNvSpPr>
              <a:spLocks noChangeArrowheads="1"/>
            </p:cNvSpPr>
            <p:nvPr/>
          </p:nvSpPr>
          <p:spPr bwMode="auto">
            <a:xfrm rot="5400000">
              <a:off x="2856013" y="6252148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150" name="Прямая соединительная линия 149"/>
            <p:cNvCxnSpPr>
              <a:stCxn id="148" idx="2"/>
              <a:endCxn id="147" idx="6"/>
            </p:cNvCxnSpPr>
            <p:nvPr/>
          </p:nvCxnSpPr>
          <p:spPr>
            <a:xfrm rot="5400000" flipH="1">
              <a:off x="2748856" y="5567935"/>
              <a:ext cx="3587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Прямая соединительная линия 150"/>
            <p:cNvCxnSpPr>
              <a:stCxn id="149" idx="2"/>
              <a:endCxn id="148" idx="6"/>
            </p:cNvCxnSpPr>
            <p:nvPr/>
          </p:nvCxnSpPr>
          <p:spPr>
            <a:xfrm rot="5400000" flipH="1">
              <a:off x="2748063" y="6071967"/>
              <a:ext cx="36036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4" name="Прямая соединительная линия 153"/>
          <p:cNvCxnSpPr>
            <a:stCxn id="147" idx="5"/>
            <a:endCxn id="135" idx="0"/>
          </p:cNvCxnSpPr>
          <p:nvPr/>
        </p:nvCxnSpPr>
        <p:spPr>
          <a:xfrm flipH="1">
            <a:off x="5024636" y="4708857"/>
            <a:ext cx="617037" cy="2713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168095" y="4883090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или</a:t>
            </a:r>
            <a:endParaRPr lang="ru-RU" dirty="0"/>
          </a:p>
        </p:txBody>
      </p:sp>
      <p:sp>
        <p:nvSpPr>
          <p:cNvPr id="42" name="TextBox 41"/>
          <p:cNvSpPr txBox="1"/>
          <p:nvPr/>
        </p:nvSpPr>
        <p:spPr>
          <a:xfrm>
            <a:off x="3041717" y="5739782"/>
            <a:ext cx="813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плохо</a:t>
            </a:r>
            <a:endParaRPr lang="ru-RU" dirty="0"/>
          </a:p>
        </p:txBody>
      </p:sp>
      <p:sp>
        <p:nvSpPr>
          <p:cNvPr id="159" name="TextBox 158"/>
          <p:cNvSpPr txBox="1"/>
          <p:nvPr/>
        </p:nvSpPr>
        <p:spPr>
          <a:xfrm>
            <a:off x="4767890" y="5756362"/>
            <a:ext cx="996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хорошо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1246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 СНМ </a:t>
            </a:r>
            <a:r>
              <a:rPr lang="ru-RU" dirty="0" smtClean="0"/>
              <a:t>на основе деревьев 1/2</a:t>
            </a:r>
            <a:endParaRPr lang="ru-RU" dirty="0"/>
          </a:p>
        </p:txBody>
      </p:sp>
      <p:sp>
        <p:nvSpPr>
          <p:cNvPr id="32" name="Объект 31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ru-RU" sz="2400" dirty="0" smtClean="0"/>
              <a:t>Лес</a:t>
            </a:r>
            <a:endParaRPr lang="ru-RU" sz="2400" dirty="0"/>
          </a:p>
          <a:p>
            <a:pPr lvl="1"/>
            <a:r>
              <a:rPr lang="ru-RU" sz="2000" dirty="0" smtClean="0"/>
              <a:t>элементы каждого множества объединяем в дерево</a:t>
            </a:r>
            <a:endParaRPr lang="en-US" sz="2000" dirty="0" smtClean="0"/>
          </a:p>
          <a:p>
            <a:pPr lvl="1"/>
            <a:r>
              <a:rPr lang="en-US" sz="2000" dirty="0" err="1" smtClean="0"/>
              <a:t>FindSet</a:t>
            </a:r>
            <a:r>
              <a:rPr lang="en-US" sz="2000" dirty="0" smtClean="0"/>
              <a:t> </a:t>
            </a:r>
            <a:r>
              <a:rPr lang="ru-RU" sz="2000" dirty="0" smtClean="0"/>
              <a:t>=</a:t>
            </a:r>
            <a:r>
              <a:rPr lang="en-US" sz="2000" dirty="0" smtClean="0"/>
              <a:t> </a:t>
            </a:r>
            <a:r>
              <a:rPr lang="ru-RU" sz="2000" dirty="0" smtClean="0"/>
              <a:t>корень дерева, содержащего элемент,</a:t>
            </a:r>
            <a:r>
              <a:rPr lang="en-US" sz="2000" dirty="0"/>
              <a:t> </a:t>
            </a:r>
            <a:r>
              <a:rPr lang="en-US" sz="2000" dirty="0" err="1"/>
              <a:t>MergeSets</a:t>
            </a:r>
            <a:r>
              <a:rPr lang="en-US" sz="2000" dirty="0"/>
              <a:t> </a:t>
            </a:r>
            <a:r>
              <a:rPr lang="ru-RU" sz="2000" dirty="0" smtClean="0"/>
              <a:t>= объединение деревьев</a:t>
            </a:r>
            <a:endParaRPr lang="ru-RU" sz="2000" dirty="0"/>
          </a:p>
          <a:p>
            <a:r>
              <a:rPr lang="ru-RU" sz="2400" dirty="0" smtClean="0"/>
              <a:t>все </a:t>
            </a:r>
            <a:r>
              <a:rPr lang="ru-RU" sz="2400" dirty="0" err="1" smtClean="0"/>
              <a:t>FindSet</a:t>
            </a:r>
            <a:r>
              <a:rPr lang="ru-RU" sz="2400" dirty="0" smtClean="0"/>
              <a:t> – O(</a:t>
            </a:r>
            <a:r>
              <a:rPr lang="en-US" sz="2400" dirty="0" smtClean="0"/>
              <a:t>#</a:t>
            </a:r>
            <a:r>
              <a:rPr lang="ru-RU" sz="2400" dirty="0"/>
              <a:t> </a:t>
            </a:r>
            <a:r>
              <a:rPr lang="ru-RU" sz="2400" dirty="0" smtClean="0"/>
              <a:t>элементов </a:t>
            </a:r>
            <a:r>
              <a:rPr lang="en-US" sz="2400" dirty="0" smtClean="0"/>
              <a:t>^ 2</a:t>
            </a:r>
            <a:r>
              <a:rPr lang="ru-RU" sz="2400" dirty="0" smtClean="0"/>
              <a:t>)</a:t>
            </a:r>
          </a:p>
          <a:p>
            <a:r>
              <a:rPr lang="ru-RU" sz="2400" dirty="0" smtClean="0"/>
              <a:t>все </a:t>
            </a:r>
            <a:r>
              <a:rPr lang="en-US" sz="2400" dirty="0" err="1" smtClean="0"/>
              <a:t>MergeSets</a:t>
            </a:r>
            <a:r>
              <a:rPr lang="en-US" sz="2400" dirty="0" smtClean="0"/>
              <a:t> –</a:t>
            </a:r>
            <a:r>
              <a:rPr lang="ru-RU" sz="2400" dirty="0" smtClean="0"/>
              <a:t> O(</a:t>
            </a:r>
            <a:r>
              <a:rPr lang="en-US" sz="2400" dirty="0"/>
              <a:t>#</a:t>
            </a:r>
            <a:r>
              <a:rPr lang="ru-RU" sz="2400" dirty="0"/>
              <a:t> </a:t>
            </a:r>
            <a:r>
              <a:rPr lang="ru-RU" sz="2400" dirty="0" smtClean="0"/>
              <a:t>элементов) </a:t>
            </a:r>
          </a:p>
          <a:p>
            <a:endParaRPr lang="ru-RU" sz="2400" dirty="0"/>
          </a:p>
          <a:p>
            <a:endParaRPr lang="ru-RU" sz="2400" dirty="0" smtClean="0"/>
          </a:p>
          <a:p>
            <a:endParaRPr lang="ru-RU" sz="2400" dirty="0"/>
          </a:p>
          <a:p>
            <a:endParaRPr lang="ru-RU" sz="2400" dirty="0"/>
          </a:p>
          <a:p>
            <a:endParaRPr lang="ru-RU" sz="2400" dirty="0"/>
          </a:p>
        </p:txBody>
      </p:sp>
      <p:sp>
        <p:nvSpPr>
          <p:cNvPr id="33" name="Объект 3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Лес с объединением </a:t>
            </a:r>
            <a:r>
              <a:rPr lang="ru-RU" sz="2400" dirty="0"/>
              <a:t>по рангу </a:t>
            </a:r>
          </a:p>
          <a:p>
            <a:pPr lvl="1"/>
            <a:r>
              <a:rPr lang="ru-RU" sz="2000" dirty="0" smtClean="0"/>
              <a:t>Ранг множества = высота </a:t>
            </a:r>
            <a:r>
              <a:rPr lang="ru-RU" sz="2000" dirty="0"/>
              <a:t>его </a:t>
            </a:r>
            <a:r>
              <a:rPr lang="ru-RU" sz="2000" dirty="0" smtClean="0"/>
              <a:t>дерева</a:t>
            </a:r>
            <a:endParaRPr lang="ru-RU" sz="2000" dirty="0"/>
          </a:p>
          <a:p>
            <a:r>
              <a:rPr lang="en-US" sz="2400" dirty="0" smtClean="0"/>
              <a:t>N = # </a:t>
            </a:r>
            <a:r>
              <a:rPr lang="ru-RU" sz="2400" dirty="0" smtClean="0"/>
              <a:t>элементов</a:t>
            </a:r>
          </a:p>
          <a:p>
            <a:r>
              <a:rPr lang="ru-RU" sz="2400" dirty="0" smtClean="0"/>
              <a:t>все </a:t>
            </a:r>
            <a:r>
              <a:rPr lang="ru-RU" sz="2400" dirty="0" err="1" smtClean="0"/>
              <a:t>FindSet</a:t>
            </a:r>
            <a:r>
              <a:rPr lang="ru-RU" sz="2400" dirty="0" smtClean="0"/>
              <a:t> – O(</a:t>
            </a:r>
            <a:r>
              <a:rPr lang="en-US" sz="2400" dirty="0" smtClean="0"/>
              <a:t>N * </a:t>
            </a:r>
            <a:r>
              <a:rPr lang="ru-RU" sz="2400" dirty="0" err="1" smtClean="0"/>
              <a:t>log</a:t>
            </a:r>
            <a:r>
              <a:rPr lang="ru-RU" sz="2400" dirty="0" smtClean="0"/>
              <a:t> </a:t>
            </a:r>
            <a:r>
              <a:rPr lang="en-US" sz="2400" dirty="0" smtClean="0"/>
              <a:t>N</a:t>
            </a:r>
            <a:r>
              <a:rPr lang="ru-RU" sz="2400" dirty="0" smtClean="0"/>
              <a:t>)</a:t>
            </a:r>
          </a:p>
          <a:p>
            <a:r>
              <a:rPr lang="ru-RU" sz="2400" dirty="0" smtClean="0"/>
              <a:t>все </a:t>
            </a:r>
            <a:r>
              <a:rPr lang="en-US" sz="2400" dirty="0" err="1" smtClean="0"/>
              <a:t>MergeSets</a:t>
            </a:r>
            <a:r>
              <a:rPr lang="ru-RU" sz="2400" dirty="0" smtClean="0"/>
              <a:t> – O(</a:t>
            </a:r>
            <a:r>
              <a:rPr lang="en-US" sz="2400" dirty="0" smtClean="0"/>
              <a:t>N</a:t>
            </a:r>
            <a:r>
              <a:rPr lang="ru-RU" sz="2400" dirty="0" smtClean="0"/>
              <a:t>) </a:t>
            </a:r>
            <a:endParaRPr lang="ru-RU" sz="2400" dirty="0"/>
          </a:p>
          <a:p>
            <a:pPr lvl="1"/>
            <a:r>
              <a:rPr lang="ru-RU" sz="2000" dirty="0" smtClean="0"/>
              <a:t>Корнем становится корень дерева с большей высотой</a:t>
            </a:r>
          </a:p>
          <a:p>
            <a:pPr lvl="1"/>
            <a:r>
              <a:rPr lang="ru-RU" sz="2000" dirty="0" smtClean="0"/>
              <a:t>Ранг множества может увеличиться не более </a:t>
            </a:r>
            <a:r>
              <a:rPr lang="en-US" sz="2000" dirty="0" smtClean="0"/>
              <a:t>log(N)</a:t>
            </a:r>
            <a:r>
              <a:rPr lang="ru-RU" sz="2000" dirty="0" smtClean="0"/>
              <a:t> раз</a:t>
            </a:r>
            <a:endParaRPr lang="en-US" sz="2000" dirty="0" smtClean="0"/>
          </a:p>
          <a:p>
            <a:pPr lvl="1"/>
            <a:r>
              <a:rPr lang="ru-RU" sz="2000" dirty="0" smtClean="0"/>
              <a:t>Каждая операция </a:t>
            </a:r>
            <a:r>
              <a:rPr lang="ru-RU" sz="2000" dirty="0" err="1" smtClean="0"/>
              <a:t>FindSet</a:t>
            </a:r>
            <a:r>
              <a:rPr lang="ru-RU" sz="2000" dirty="0" smtClean="0"/>
              <a:t> – </a:t>
            </a:r>
            <a:r>
              <a:rPr lang="en-US" sz="2000" dirty="0" smtClean="0"/>
              <a:t>O(log N)</a:t>
            </a:r>
            <a:endParaRPr lang="ru-RU" sz="2000" dirty="0" smtClean="0"/>
          </a:p>
          <a:p>
            <a:pPr lvl="1"/>
            <a:endParaRPr lang="ru-RU" sz="2000" dirty="0"/>
          </a:p>
          <a:p>
            <a:endParaRPr lang="ru-RU" sz="2400" dirty="0"/>
          </a:p>
        </p:txBody>
      </p:sp>
      <p:grpSp>
        <p:nvGrpSpPr>
          <p:cNvPr id="31" name="Группа 30"/>
          <p:cNvGrpSpPr/>
          <p:nvPr/>
        </p:nvGrpSpPr>
        <p:grpSpPr>
          <a:xfrm>
            <a:off x="786530" y="4731670"/>
            <a:ext cx="936626" cy="576263"/>
            <a:chOff x="1199456" y="5748116"/>
            <a:chExt cx="936626" cy="576263"/>
          </a:xfrm>
        </p:grpSpPr>
        <p:sp>
          <p:nvSpPr>
            <p:cNvPr id="65566" name="Oval 14"/>
            <p:cNvSpPr>
              <a:spLocks noChangeArrowheads="1"/>
            </p:cNvSpPr>
            <p:nvPr/>
          </p:nvSpPr>
          <p:spPr bwMode="auto">
            <a:xfrm>
              <a:off x="1578869" y="5748116"/>
              <a:ext cx="123825" cy="144463"/>
            </a:xfrm>
            <a:prstGeom prst="ellipse">
              <a:avLst/>
            </a:prstGeom>
            <a:solidFill>
              <a:srgbClr val="EF5A1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5572" name="Oval 30"/>
            <p:cNvSpPr>
              <a:spLocks noChangeArrowheads="1"/>
            </p:cNvSpPr>
            <p:nvPr/>
          </p:nvSpPr>
          <p:spPr bwMode="auto">
            <a:xfrm>
              <a:off x="1199456" y="6037041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5573" name="Oval 31"/>
            <p:cNvSpPr>
              <a:spLocks noChangeArrowheads="1"/>
            </p:cNvSpPr>
            <p:nvPr/>
          </p:nvSpPr>
          <p:spPr bwMode="auto">
            <a:xfrm>
              <a:off x="1367731" y="6164041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5574" name="Oval 32"/>
            <p:cNvSpPr>
              <a:spLocks noChangeArrowheads="1"/>
            </p:cNvSpPr>
            <p:nvPr/>
          </p:nvSpPr>
          <p:spPr bwMode="auto">
            <a:xfrm>
              <a:off x="1559819" y="6179916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5575" name="Oval 33"/>
            <p:cNvSpPr>
              <a:spLocks noChangeArrowheads="1"/>
            </p:cNvSpPr>
            <p:nvPr/>
          </p:nvSpPr>
          <p:spPr bwMode="auto">
            <a:xfrm>
              <a:off x="1791594" y="6156104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5576" name="Oval 34"/>
            <p:cNvSpPr>
              <a:spLocks noChangeArrowheads="1"/>
            </p:cNvSpPr>
            <p:nvPr/>
          </p:nvSpPr>
          <p:spPr bwMode="auto">
            <a:xfrm>
              <a:off x="1991619" y="6037041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63" name="Прямая соединительная линия 62"/>
            <p:cNvCxnSpPr>
              <a:stCxn id="65566" idx="3"/>
              <a:endCxn id="65573" idx="0"/>
            </p:cNvCxnSpPr>
            <p:nvPr/>
          </p:nvCxnSpPr>
          <p:spPr>
            <a:xfrm flipH="1">
              <a:off x="1439963" y="5871423"/>
              <a:ext cx="157040" cy="2926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Прямая соединительная линия 63"/>
            <p:cNvCxnSpPr>
              <a:stCxn id="65566" idx="5"/>
              <a:endCxn id="65575" idx="1"/>
            </p:cNvCxnSpPr>
            <p:nvPr/>
          </p:nvCxnSpPr>
          <p:spPr>
            <a:xfrm>
              <a:off x="1684560" y="5871423"/>
              <a:ext cx="128190" cy="3058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Прямая соединительная линия 64"/>
            <p:cNvCxnSpPr>
              <a:stCxn id="65574" idx="0"/>
              <a:endCxn id="65566" idx="4"/>
            </p:cNvCxnSpPr>
            <p:nvPr/>
          </p:nvCxnSpPr>
          <p:spPr>
            <a:xfrm flipV="1">
              <a:off x="1632051" y="5892579"/>
              <a:ext cx="8731" cy="2873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Прямая соединительная линия 65"/>
            <p:cNvCxnSpPr>
              <a:stCxn id="65576" idx="1"/>
              <a:endCxn id="65566" idx="6"/>
            </p:cNvCxnSpPr>
            <p:nvPr/>
          </p:nvCxnSpPr>
          <p:spPr>
            <a:xfrm flipH="1" flipV="1">
              <a:off x="1702694" y="5820348"/>
              <a:ext cx="310081" cy="2378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Прямая соединительная линия 66"/>
            <p:cNvCxnSpPr>
              <a:stCxn id="65566" idx="2"/>
              <a:endCxn id="65572" idx="7"/>
            </p:cNvCxnSpPr>
            <p:nvPr/>
          </p:nvCxnSpPr>
          <p:spPr>
            <a:xfrm flipH="1">
              <a:off x="1322763" y="5820348"/>
              <a:ext cx="256106" cy="2378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Группа 29"/>
          <p:cNvGrpSpPr/>
          <p:nvPr/>
        </p:nvGrpSpPr>
        <p:grpSpPr>
          <a:xfrm>
            <a:off x="2207568" y="4581128"/>
            <a:ext cx="143686" cy="1023395"/>
            <a:chOff x="2856013" y="5244085"/>
            <a:chExt cx="144463" cy="1152526"/>
          </a:xfrm>
        </p:grpSpPr>
        <p:sp>
          <p:nvSpPr>
            <p:cNvPr id="65577" name="Oval 23"/>
            <p:cNvSpPr>
              <a:spLocks noChangeArrowheads="1"/>
            </p:cNvSpPr>
            <p:nvPr/>
          </p:nvSpPr>
          <p:spPr bwMode="auto">
            <a:xfrm rot="5400000">
              <a:off x="2856013" y="5244085"/>
              <a:ext cx="144463" cy="144463"/>
            </a:xfrm>
            <a:prstGeom prst="ellipse">
              <a:avLst/>
            </a:prstGeom>
            <a:solidFill>
              <a:srgbClr val="EF5A1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5578" name="Oval 24"/>
            <p:cNvSpPr>
              <a:spLocks noChangeArrowheads="1"/>
            </p:cNvSpPr>
            <p:nvPr/>
          </p:nvSpPr>
          <p:spPr bwMode="auto">
            <a:xfrm rot="5400000">
              <a:off x="2856013" y="5747323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5579" name="Oval 25"/>
            <p:cNvSpPr>
              <a:spLocks noChangeArrowheads="1"/>
            </p:cNvSpPr>
            <p:nvPr/>
          </p:nvSpPr>
          <p:spPr bwMode="auto">
            <a:xfrm rot="5400000">
              <a:off x="2856013" y="6252148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82" name="Прямая соединительная линия 81"/>
            <p:cNvCxnSpPr>
              <a:stCxn id="65578" idx="2"/>
              <a:endCxn id="65577" idx="6"/>
            </p:cNvCxnSpPr>
            <p:nvPr/>
          </p:nvCxnSpPr>
          <p:spPr>
            <a:xfrm rot="5400000" flipH="1">
              <a:off x="2748856" y="5567935"/>
              <a:ext cx="3587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Прямая соединительная линия 82"/>
            <p:cNvCxnSpPr>
              <a:stCxn id="65579" idx="2"/>
              <a:endCxn id="65578" idx="6"/>
            </p:cNvCxnSpPr>
            <p:nvPr/>
          </p:nvCxnSpPr>
          <p:spPr>
            <a:xfrm rot="5400000" flipH="1">
              <a:off x="2748063" y="6071967"/>
              <a:ext cx="36036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Группа 90"/>
          <p:cNvGrpSpPr/>
          <p:nvPr/>
        </p:nvGrpSpPr>
        <p:grpSpPr>
          <a:xfrm>
            <a:off x="2910441" y="4731670"/>
            <a:ext cx="936626" cy="576263"/>
            <a:chOff x="1199456" y="5748116"/>
            <a:chExt cx="936626" cy="576263"/>
          </a:xfrm>
        </p:grpSpPr>
        <p:sp>
          <p:nvSpPr>
            <p:cNvPr id="92" name="Oval 14"/>
            <p:cNvSpPr>
              <a:spLocks noChangeArrowheads="1"/>
            </p:cNvSpPr>
            <p:nvPr/>
          </p:nvSpPr>
          <p:spPr bwMode="auto">
            <a:xfrm>
              <a:off x="1578869" y="5748116"/>
              <a:ext cx="123825" cy="144463"/>
            </a:xfrm>
            <a:prstGeom prst="ellipse">
              <a:avLst/>
            </a:prstGeom>
            <a:solidFill>
              <a:srgbClr val="EF5A1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3" name="Oval 30"/>
            <p:cNvSpPr>
              <a:spLocks noChangeArrowheads="1"/>
            </p:cNvSpPr>
            <p:nvPr/>
          </p:nvSpPr>
          <p:spPr bwMode="auto">
            <a:xfrm>
              <a:off x="1199456" y="6037041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4" name="Oval 31"/>
            <p:cNvSpPr>
              <a:spLocks noChangeArrowheads="1"/>
            </p:cNvSpPr>
            <p:nvPr/>
          </p:nvSpPr>
          <p:spPr bwMode="auto">
            <a:xfrm>
              <a:off x="1367731" y="6164041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5" name="Oval 32"/>
            <p:cNvSpPr>
              <a:spLocks noChangeArrowheads="1"/>
            </p:cNvSpPr>
            <p:nvPr/>
          </p:nvSpPr>
          <p:spPr bwMode="auto">
            <a:xfrm>
              <a:off x="1559819" y="6179916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6" name="Oval 33"/>
            <p:cNvSpPr>
              <a:spLocks noChangeArrowheads="1"/>
            </p:cNvSpPr>
            <p:nvPr/>
          </p:nvSpPr>
          <p:spPr bwMode="auto">
            <a:xfrm>
              <a:off x="1791594" y="6156104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7" name="Oval 34"/>
            <p:cNvSpPr>
              <a:spLocks noChangeArrowheads="1"/>
            </p:cNvSpPr>
            <p:nvPr/>
          </p:nvSpPr>
          <p:spPr bwMode="auto">
            <a:xfrm>
              <a:off x="1991619" y="6037041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98" name="Прямая соединительная линия 97"/>
            <p:cNvCxnSpPr>
              <a:stCxn id="92" idx="3"/>
              <a:endCxn id="94" idx="0"/>
            </p:cNvCxnSpPr>
            <p:nvPr/>
          </p:nvCxnSpPr>
          <p:spPr>
            <a:xfrm flipH="1">
              <a:off x="1439963" y="5871423"/>
              <a:ext cx="157040" cy="2926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Прямая соединительная линия 98"/>
            <p:cNvCxnSpPr>
              <a:stCxn id="92" idx="5"/>
              <a:endCxn id="96" idx="1"/>
            </p:cNvCxnSpPr>
            <p:nvPr/>
          </p:nvCxnSpPr>
          <p:spPr>
            <a:xfrm>
              <a:off x="1684560" y="5871423"/>
              <a:ext cx="128190" cy="3058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Прямая соединительная линия 99"/>
            <p:cNvCxnSpPr>
              <a:stCxn id="95" idx="0"/>
              <a:endCxn id="92" idx="4"/>
            </p:cNvCxnSpPr>
            <p:nvPr/>
          </p:nvCxnSpPr>
          <p:spPr>
            <a:xfrm flipV="1">
              <a:off x="1632051" y="5892579"/>
              <a:ext cx="8731" cy="2873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Прямая соединительная линия 100"/>
            <p:cNvCxnSpPr>
              <a:stCxn id="97" idx="1"/>
              <a:endCxn id="92" idx="6"/>
            </p:cNvCxnSpPr>
            <p:nvPr/>
          </p:nvCxnSpPr>
          <p:spPr>
            <a:xfrm flipH="1" flipV="1">
              <a:off x="1702694" y="5820348"/>
              <a:ext cx="310081" cy="2378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Прямая соединительная линия 101"/>
            <p:cNvCxnSpPr>
              <a:stCxn id="92" idx="2"/>
              <a:endCxn id="93" idx="7"/>
            </p:cNvCxnSpPr>
            <p:nvPr/>
          </p:nvCxnSpPr>
          <p:spPr>
            <a:xfrm flipH="1">
              <a:off x="1322763" y="5820348"/>
              <a:ext cx="256106" cy="2378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Группа 102"/>
          <p:cNvGrpSpPr/>
          <p:nvPr/>
        </p:nvGrpSpPr>
        <p:grpSpPr>
          <a:xfrm>
            <a:off x="3990561" y="5019702"/>
            <a:ext cx="143686" cy="1023395"/>
            <a:chOff x="2856013" y="5244085"/>
            <a:chExt cx="144463" cy="1152526"/>
          </a:xfrm>
        </p:grpSpPr>
        <p:sp>
          <p:nvSpPr>
            <p:cNvPr id="104" name="Oval 23"/>
            <p:cNvSpPr>
              <a:spLocks noChangeArrowheads="1"/>
            </p:cNvSpPr>
            <p:nvPr/>
          </p:nvSpPr>
          <p:spPr bwMode="auto">
            <a:xfrm rot="5400000">
              <a:off x="2856013" y="5244085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05" name="Oval 24"/>
            <p:cNvSpPr>
              <a:spLocks noChangeArrowheads="1"/>
            </p:cNvSpPr>
            <p:nvPr/>
          </p:nvSpPr>
          <p:spPr bwMode="auto">
            <a:xfrm rot="5400000">
              <a:off x="2856013" y="5747323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06" name="Oval 25"/>
            <p:cNvSpPr>
              <a:spLocks noChangeArrowheads="1"/>
            </p:cNvSpPr>
            <p:nvPr/>
          </p:nvSpPr>
          <p:spPr bwMode="auto">
            <a:xfrm rot="5400000">
              <a:off x="2856013" y="6252148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107" name="Прямая соединительная линия 106"/>
            <p:cNvCxnSpPr>
              <a:stCxn id="105" idx="2"/>
              <a:endCxn id="104" idx="6"/>
            </p:cNvCxnSpPr>
            <p:nvPr/>
          </p:nvCxnSpPr>
          <p:spPr>
            <a:xfrm rot="5400000" flipH="1">
              <a:off x="2748856" y="5567935"/>
              <a:ext cx="3587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Прямая соединительная линия 107"/>
            <p:cNvCxnSpPr>
              <a:stCxn id="106" idx="2"/>
              <a:endCxn id="105" idx="6"/>
            </p:cNvCxnSpPr>
            <p:nvPr/>
          </p:nvCxnSpPr>
          <p:spPr>
            <a:xfrm rot="5400000" flipH="1">
              <a:off x="2748063" y="6071967"/>
              <a:ext cx="36036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Плюс 33"/>
          <p:cNvSpPr/>
          <p:nvPr/>
        </p:nvSpPr>
        <p:spPr>
          <a:xfrm>
            <a:off x="1821223" y="4959030"/>
            <a:ext cx="266182" cy="266182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Равно 34"/>
          <p:cNvSpPr/>
          <p:nvPr/>
        </p:nvSpPr>
        <p:spPr>
          <a:xfrm>
            <a:off x="2495600" y="4935173"/>
            <a:ext cx="270825" cy="270825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cxnSp>
        <p:nvCxnSpPr>
          <p:cNvPr id="37" name="Прямая соединительная линия 36"/>
          <p:cNvCxnSpPr>
            <a:stCxn id="104" idx="2"/>
            <a:endCxn id="92" idx="6"/>
          </p:cNvCxnSpPr>
          <p:nvPr/>
        </p:nvCxnSpPr>
        <p:spPr>
          <a:xfrm flipH="1" flipV="1">
            <a:off x="3413679" y="4803902"/>
            <a:ext cx="648725" cy="2158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Группа 133"/>
          <p:cNvGrpSpPr/>
          <p:nvPr/>
        </p:nvGrpSpPr>
        <p:grpSpPr>
          <a:xfrm>
            <a:off x="4583310" y="4980229"/>
            <a:ext cx="936626" cy="576263"/>
            <a:chOff x="1199456" y="5748116"/>
            <a:chExt cx="936626" cy="576263"/>
          </a:xfrm>
        </p:grpSpPr>
        <p:sp>
          <p:nvSpPr>
            <p:cNvPr id="135" name="Oval 14"/>
            <p:cNvSpPr>
              <a:spLocks noChangeArrowheads="1"/>
            </p:cNvSpPr>
            <p:nvPr/>
          </p:nvSpPr>
          <p:spPr bwMode="auto">
            <a:xfrm>
              <a:off x="1578869" y="5748116"/>
              <a:ext cx="123825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36" name="Oval 30"/>
            <p:cNvSpPr>
              <a:spLocks noChangeArrowheads="1"/>
            </p:cNvSpPr>
            <p:nvPr/>
          </p:nvSpPr>
          <p:spPr bwMode="auto">
            <a:xfrm>
              <a:off x="1199456" y="6037041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37" name="Oval 31"/>
            <p:cNvSpPr>
              <a:spLocks noChangeArrowheads="1"/>
            </p:cNvSpPr>
            <p:nvPr/>
          </p:nvSpPr>
          <p:spPr bwMode="auto">
            <a:xfrm>
              <a:off x="1367731" y="6164041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38" name="Oval 32"/>
            <p:cNvSpPr>
              <a:spLocks noChangeArrowheads="1"/>
            </p:cNvSpPr>
            <p:nvPr/>
          </p:nvSpPr>
          <p:spPr bwMode="auto">
            <a:xfrm>
              <a:off x="1559819" y="6179916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39" name="Oval 33"/>
            <p:cNvSpPr>
              <a:spLocks noChangeArrowheads="1"/>
            </p:cNvSpPr>
            <p:nvPr/>
          </p:nvSpPr>
          <p:spPr bwMode="auto">
            <a:xfrm>
              <a:off x="1791594" y="6156104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40" name="Oval 34"/>
            <p:cNvSpPr>
              <a:spLocks noChangeArrowheads="1"/>
            </p:cNvSpPr>
            <p:nvPr/>
          </p:nvSpPr>
          <p:spPr bwMode="auto">
            <a:xfrm>
              <a:off x="1991619" y="6037041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141" name="Прямая соединительная линия 140"/>
            <p:cNvCxnSpPr>
              <a:stCxn id="135" idx="3"/>
              <a:endCxn id="137" idx="0"/>
            </p:cNvCxnSpPr>
            <p:nvPr/>
          </p:nvCxnSpPr>
          <p:spPr>
            <a:xfrm flipH="1">
              <a:off x="1439963" y="5871423"/>
              <a:ext cx="157040" cy="2926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Прямая соединительная линия 141"/>
            <p:cNvCxnSpPr>
              <a:stCxn id="135" idx="5"/>
              <a:endCxn id="139" idx="1"/>
            </p:cNvCxnSpPr>
            <p:nvPr/>
          </p:nvCxnSpPr>
          <p:spPr>
            <a:xfrm>
              <a:off x="1684560" y="5871423"/>
              <a:ext cx="128190" cy="3058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Прямая соединительная линия 142"/>
            <p:cNvCxnSpPr>
              <a:stCxn id="138" idx="0"/>
              <a:endCxn id="135" idx="4"/>
            </p:cNvCxnSpPr>
            <p:nvPr/>
          </p:nvCxnSpPr>
          <p:spPr>
            <a:xfrm flipV="1">
              <a:off x="1632051" y="5892579"/>
              <a:ext cx="8731" cy="2873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Прямая соединительная линия 143"/>
            <p:cNvCxnSpPr>
              <a:stCxn id="140" idx="1"/>
              <a:endCxn id="135" idx="6"/>
            </p:cNvCxnSpPr>
            <p:nvPr/>
          </p:nvCxnSpPr>
          <p:spPr>
            <a:xfrm flipH="1" flipV="1">
              <a:off x="1702694" y="5820348"/>
              <a:ext cx="310081" cy="2378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Прямая соединительная линия 144"/>
            <p:cNvCxnSpPr>
              <a:stCxn id="135" idx="2"/>
              <a:endCxn id="136" idx="7"/>
            </p:cNvCxnSpPr>
            <p:nvPr/>
          </p:nvCxnSpPr>
          <p:spPr>
            <a:xfrm flipH="1">
              <a:off x="1322763" y="5820348"/>
              <a:ext cx="256106" cy="2378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6" name="Группа 145"/>
          <p:cNvGrpSpPr/>
          <p:nvPr/>
        </p:nvGrpSpPr>
        <p:grpSpPr>
          <a:xfrm>
            <a:off x="5620631" y="4599365"/>
            <a:ext cx="143686" cy="1023395"/>
            <a:chOff x="2856013" y="5244085"/>
            <a:chExt cx="144463" cy="1152526"/>
          </a:xfrm>
        </p:grpSpPr>
        <p:sp>
          <p:nvSpPr>
            <p:cNvPr id="147" name="Oval 23"/>
            <p:cNvSpPr>
              <a:spLocks noChangeArrowheads="1"/>
            </p:cNvSpPr>
            <p:nvPr/>
          </p:nvSpPr>
          <p:spPr bwMode="auto">
            <a:xfrm rot="5400000">
              <a:off x="2856013" y="5244085"/>
              <a:ext cx="144463" cy="144463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48" name="Oval 24"/>
            <p:cNvSpPr>
              <a:spLocks noChangeArrowheads="1"/>
            </p:cNvSpPr>
            <p:nvPr/>
          </p:nvSpPr>
          <p:spPr bwMode="auto">
            <a:xfrm rot="5400000">
              <a:off x="2856013" y="5747323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49" name="Oval 25"/>
            <p:cNvSpPr>
              <a:spLocks noChangeArrowheads="1"/>
            </p:cNvSpPr>
            <p:nvPr/>
          </p:nvSpPr>
          <p:spPr bwMode="auto">
            <a:xfrm rot="5400000">
              <a:off x="2856013" y="6252148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150" name="Прямая соединительная линия 149"/>
            <p:cNvCxnSpPr>
              <a:stCxn id="148" idx="2"/>
              <a:endCxn id="147" idx="6"/>
            </p:cNvCxnSpPr>
            <p:nvPr/>
          </p:nvCxnSpPr>
          <p:spPr>
            <a:xfrm rot="5400000" flipH="1">
              <a:off x="2748856" y="5567935"/>
              <a:ext cx="3587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Прямая соединительная линия 150"/>
            <p:cNvCxnSpPr>
              <a:stCxn id="149" idx="2"/>
              <a:endCxn id="148" idx="6"/>
            </p:cNvCxnSpPr>
            <p:nvPr/>
          </p:nvCxnSpPr>
          <p:spPr>
            <a:xfrm rot="5400000" flipH="1">
              <a:off x="2748063" y="6071967"/>
              <a:ext cx="36036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4" name="Прямая соединительная линия 153"/>
          <p:cNvCxnSpPr>
            <a:stCxn id="147" idx="5"/>
            <a:endCxn id="135" idx="0"/>
          </p:cNvCxnSpPr>
          <p:nvPr/>
        </p:nvCxnSpPr>
        <p:spPr>
          <a:xfrm flipH="1">
            <a:off x="5024636" y="4708857"/>
            <a:ext cx="617037" cy="2713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168095" y="4883090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или</a:t>
            </a:r>
            <a:endParaRPr lang="ru-RU" dirty="0"/>
          </a:p>
        </p:txBody>
      </p:sp>
      <p:sp>
        <p:nvSpPr>
          <p:cNvPr id="42" name="TextBox 41"/>
          <p:cNvSpPr txBox="1"/>
          <p:nvPr/>
        </p:nvSpPr>
        <p:spPr>
          <a:xfrm>
            <a:off x="3041717" y="5739782"/>
            <a:ext cx="813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плохо</a:t>
            </a:r>
            <a:endParaRPr lang="ru-RU" dirty="0"/>
          </a:p>
        </p:txBody>
      </p:sp>
      <p:sp>
        <p:nvSpPr>
          <p:cNvPr id="159" name="TextBox 158"/>
          <p:cNvSpPr txBox="1"/>
          <p:nvPr/>
        </p:nvSpPr>
        <p:spPr>
          <a:xfrm>
            <a:off x="4767890" y="5756362"/>
            <a:ext cx="996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хорошо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68195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Лес с объединением по рангу и сжатием путей</a:t>
            </a:r>
          </a:p>
          <a:p>
            <a:pPr lvl="1"/>
            <a:r>
              <a:rPr lang="ru-RU" dirty="0" err="1" smtClean="0">
                <a:solidFill>
                  <a:schemeClr val="bg1"/>
                </a:solidFill>
              </a:rPr>
              <a:t>FindSet</a:t>
            </a:r>
            <a:r>
              <a:rPr lang="ru-RU" dirty="0" smtClean="0">
                <a:solidFill>
                  <a:schemeClr val="bg1"/>
                </a:solidFill>
              </a:rPr>
              <a:t>(</a:t>
            </a:r>
            <a:r>
              <a:rPr lang="en-US" dirty="0" smtClean="0">
                <a:solidFill>
                  <a:schemeClr val="bg1"/>
                </a:solidFill>
              </a:rPr>
              <a:t>…, x</a:t>
            </a:r>
            <a:r>
              <a:rPr lang="ru-RU" dirty="0" smtClean="0">
                <a:solidFill>
                  <a:schemeClr val="bg1"/>
                </a:solidFill>
              </a:rPr>
              <a:t>) делает все элементы на пути от </a:t>
            </a:r>
            <a:r>
              <a:rPr lang="en-US" dirty="0" smtClean="0">
                <a:solidFill>
                  <a:schemeClr val="bg1"/>
                </a:solidFill>
              </a:rPr>
              <a:t>x</a:t>
            </a:r>
            <a:r>
              <a:rPr lang="ru-RU" dirty="0" smtClean="0">
                <a:solidFill>
                  <a:schemeClr val="bg1"/>
                </a:solidFill>
              </a:rPr>
              <a:t> до корня сыновьями корня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pPr lvl="1"/>
            <a:endParaRPr lang="en-US" dirty="0" smtClean="0">
              <a:solidFill>
                <a:schemeClr val="bg1"/>
              </a:solidFill>
            </a:endParaRP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pPr lvl="1"/>
            <a:endParaRPr lang="en-US" dirty="0" smtClean="0">
              <a:solidFill>
                <a:schemeClr val="bg1"/>
              </a:solidFill>
            </a:endParaRPr>
          </a:p>
          <a:p>
            <a:pPr lvl="1"/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все </a:t>
            </a:r>
            <a:r>
              <a:rPr lang="en-US" dirty="0" err="1" smtClean="0">
                <a:solidFill>
                  <a:schemeClr val="bg1"/>
                </a:solidFill>
              </a:rPr>
              <a:t>FindSet</a:t>
            </a:r>
            <a:r>
              <a:rPr lang="en-US" dirty="0" smtClean="0">
                <a:solidFill>
                  <a:schemeClr val="bg1"/>
                </a:solidFill>
              </a:rPr>
              <a:t> – O(N log</a:t>
            </a:r>
            <a:r>
              <a:rPr lang="en-US" baseline="30000" dirty="0" smtClean="0">
                <a:solidFill>
                  <a:schemeClr val="bg1"/>
                </a:solidFill>
              </a:rPr>
              <a:t>*</a:t>
            </a:r>
            <a:r>
              <a:rPr lang="en-US" dirty="0" smtClean="0">
                <a:solidFill>
                  <a:schemeClr val="bg1"/>
                </a:solidFill>
              </a:rPr>
              <a:t>(N))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log</a:t>
            </a:r>
            <a:r>
              <a:rPr lang="en-US" baseline="30000" dirty="0" smtClean="0">
                <a:solidFill>
                  <a:schemeClr val="bg1"/>
                </a:solidFill>
              </a:rPr>
              <a:t>*</a:t>
            </a:r>
            <a:r>
              <a:rPr lang="en-US" dirty="0" smtClean="0">
                <a:solidFill>
                  <a:schemeClr val="bg1"/>
                </a:solidFill>
              </a:rPr>
              <a:t>(c) = </a:t>
            </a:r>
            <a:r>
              <a:rPr lang="ru-RU" dirty="0" smtClean="0">
                <a:solidFill>
                  <a:schemeClr val="bg1"/>
                </a:solidFill>
              </a:rPr>
              <a:t>число итераций в цикле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while (c &gt; 1) c = log(c)</a:t>
            </a:r>
            <a:endParaRPr lang="ru-RU" dirty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все </a:t>
            </a:r>
            <a:r>
              <a:rPr lang="en-US" dirty="0" err="1" smtClean="0">
                <a:solidFill>
                  <a:schemeClr val="bg1"/>
                </a:solidFill>
              </a:rPr>
              <a:t>MergeSets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–</a:t>
            </a:r>
            <a:r>
              <a:rPr lang="ru-RU" dirty="0" smtClean="0">
                <a:solidFill>
                  <a:schemeClr val="bg1"/>
                </a:solidFill>
              </a:rPr>
              <a:t> O(</a:t>
            </a:r>
            <a:r>
              <a:rPr lang="en-US" dirty="0" smtClean="0">
                <a:solidFill>
                  <a:schemeClr val="bg1"/>
                </a:solidFill>
              </a:rPr>
              <a:t>N</a:t>
            </a:r>
            <a:r>
              <a:rPr lang="ru-RU" dirty="0" smtClean="0">
                <a:solidFill>
                  <a:schemeClr val="bg1"/>
                </a:solidFill>
              </a:rPr>
              <a:t>) 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Реализация СНМ </a:t>
            </a:r>
            <a:r>
              <a:rPr lang="ru-RU" dirty="0" smtClean="0"/>
              <a:t>на основе деревьев 2/2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Доказательство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оценки числа операций см. в учебнике </a:t>
            </a:r>
            <a:r>
              <a:rPr lang="ru-RU" dirty="0" err="1" smtClean="0">
                <a:solidFill>
                  <a:schemeClr val="bg1"/>
                </a:solidFill>
              </a:rPr>
              <a:t>Кормена</a:t>
            </a:r>
            <a:endParaRPr lang="en-US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Лес с объединением по рангу и сжатием путей</a:t>
            </a:r>
          </a:p>
          <a:p>
            <a:pPr lvl="1"/>
            <a:r>
              <a:rPr lang="ru-RU" dirty="0" err="1" smtClean="0">
                <a:solidFill>
                  <a:schemeClr val="bg1"/>
                </a:solidFill>
              </a:rPr>
              <a:t>FindSet</a:t>
            </a:r>
            <a:r>
              <a:rPr lang="ru-RU" dirty="0" smtClean="0">
                <a:solidFill>
                  <a:schemeClr val="bg1"/>
                </a:solidFill>
              </a:rPr>
              <a:t>(</a:t>
            </a:r>
            <a:r>
              <a:rPr lang="en-US" dirty="0" smtClean="0">
                <a:solidFill>
                  <a:schemeClr val="bg1"/>
                </a:solidFill>
              </a:rPr>
              <a:t>…, x</a:t>
            </a:r>
            <a:r>
              <a:rPr lang="ru-RU" dirty="0" smtClean="0">
                <a:solidFill>
                  <a:schemeClr val="bg1"/>
                </a:solidFill>
              </a:rPr>
              <a:t>) делает все элементы на пути от </a:t>
            </a:r>
            <a:r>
              <a:rPr lang="en-US" dirty="0" smtClean="0">
                <a:solidFill>
                  <a:schemeClr val="bg1"/>
                </a:solidFill>
              </a:rPr>
              <a:t>x</a:t>
            </a:r>
            <a:r>
              <a:rPr lang="ru-RU" dirty="0" smtClean="0">
                <a:solidFill>
                  <a:schemeClr val="bg1"/>
                </a:solidFill>
              </a:rPr>
              <a:t> до корня сыновьями корня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pPr lvl="1"/>
            <a:endParaRPr lang="en-US" dirty="0" smtClean="0">
              <a:solidFill>
                <a:schemeClr val="bg1"/>
              </a:solidFill>
            </a:endParaRP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pPr lvl="1"/>
            <a:endParaRPr lang="en-US" dirty="0" smtClean="0">
              <a:solidFill>
                <a:schemeClr val="bg1"/>
              </a:solidFill>
            </a:endParaRPr>
          </a:p>
          <a:p>
            <a:pPr lvl="1"/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все </a:t>
            </a:r>
            <a:r>
              <a:rPr lang="en-US" dirty="0" err="1" smtClean="0">
                <a:solidFill>
                  <a:schemeClr val="bg1"/>
                </a:solidFill>
              </a:rPr>
              <a:t>FindSet</a:t>
            </a:r>
            <a:r>
              <a:rPr lang="en-US" dirty="0" smtClean="0">
                <a:solidFill>
                  <a:schemeClr val="bg1"/>
                </a:solidFill>
              </a:rPr>
              <a:t> – O(N log</a:t>
            </a:r>
            <a:r>
              <a:rPr lang="en-US" baseline="30000" dirty="0" smtClean="0">
                <a:solidFill>
                  <a:schemeClr val="bg1"/>
                </a:solidFill>
              </a:rPr>
              <a:t>*</a:t>
            </a:r>
            <a:r>
              <a:rPr lang="en-US" dirty="0" smtClean="0">
                <a:solidFill>
                  <a:schemeClr val="bg1"/>
                </a:solidFill>
              </a:rPr>
              <a:t>(N))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log</a:t>
            </a:r>
            <a:r>
              <a:rPr lang="en-US" baseline="30000" dirty="0" smtClean="0">
                <a:solidFill>
                  <a:schemeClr val="bg1"/>
                </a:solidFill>
              </a:rPr>
              <a:t>*</a:t>
            </a:r>
            <a:r>
              <a:rPr lang="en-US" dirty="0" smtClean="0">
                <a:solidFill>
                  <a:schemeClr val="bg1"/>
                </a:solidFill>
              </a:rPr>
              <a:t>(c) = </a:t>
            </a:r>
            <a:r>
              <a:rPr lang="ru-RU" dirty="0" smtClean="0">
                <a:solidFill>
                  <a:schemeClr val="bg1"/>
                </a:solidFill>
              </a:rPr>
              <a:t>число итераций в цикле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while (c &gt; 1) c = log(c)</a:t>
            </a:r>
            <a:endParaRPr lang="ru-RU" dirty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все </a:t>
            </a:r>
            <a:r>
              <a:rPr lang="en-US" dirty="0" err="1" smtClean="0">
                <a:solidFill>
                  <a:schemeClr val="bg1"/>
                </a:solidFill>
              </a:rPr>
              <a:t>MergeSets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–</a:t>
            </a:r>
            <a:r>
              <a:rPr lang="ru-RU" dirty="0" smtClean="0">
                <a:solidFill>
                  <a:schemeClr val="bg1"/>
                </a:solidFill>
              </a:rPr>
              <a:t> O(</a:t>
            </a:r>
            <a:r>
              <a:rPr lang="en-US" dirty="0" smtClean="0">
                <a:solidFill>
                  <a:schemeClr val="bg1"/>
                </a:solidFill>
              </a:rPr>
              <a:t>N</a:t>
            </a:r>
            <a:r>
              <a:rPr lang="ru-RU" dirty="0" smtClean="0">
                <a:solidFill>
                  <a:schemeClr val="bg1"/>
                </a:solidFill>
              </a:rPr>
              <a:t>) 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Реализация СНМ </a:t>
            </a:r>
            <a:r>
              <a:rPr lang="ru-RU" dirty="0" smtClean="0"/>
              <a:t>на основе деревьев 2/2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Доказательство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оценки числа операций см. в учебнике </a:t>
            </a:r>
            <a:r>
              <a:rPr lang="ru-RU" dirty="0" err="1" smtClean="0">
                <a:solidFill>
                  <a:schemeClr val="bg1"/>
                </a:solidFill>
              </a:rPr>
              <a:t>Кормена</a:t>
            </a: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3933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Лес с объединением по рангу и сжатием путей</a:t>
            </a:r>
          </a:p>
          <a:p>
            <a:pPr lvl="1"/>
            <a:r>
              <a:rPr lang="ru-RU" dirty="0" err="1" smtClean="0"/>
              <a:t>FindSet</a:t>
            </a:r>
            <a:r>
              <a:rPr lang="ru-RU" dirty="0" smtClean="0"/>
              <a:t>(</a:t>
            </a:r>
            <a:r>
              <a:rPr lang="en-US" dirty="0" smtClean="0"/>
              <a:t>…, x</a:t>
            </a:r>
            <a:r>
              <a:rPr lang="ru-RU" dirty="0" smtClean="0"/>
              <a:t>) делает все элементы на пути от </a:t>
            </a:r>
            <a:r>
              <a:rPr lang="en-US" dirty="0" smtClean="0"/>
              <a:t>x</a:t>
            </a:r>
            <a:r>
              <a:rPr lang="ru-RU" dirty="0" smtClean="0"/>
              <a:t> до корня сыновьями корня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ru-RU" dirty="0" smtClean="0"/>
          </a:p>
          <a:p>
            <a:r>
              <a:rPr lang="ru-RU" dirty="0" smtClean="0">
                <a:solidFill>
                  <a:schemeClr val="bg1"/>
                </a:solidFill>
              </a:rPr>
              <a:t>все </a:t>
            </a:r>
            <a:r>
              <a:rPr lang="en-US" dirty="0" err="1" smtClean="0">
                <a:solidFill>
                  <a:schemeClr val="bg1"/>
                </a:solidFill>
              </a:rPr>
              <a:t>FindSet</a:t>
            </a:r>
            <a:r>
              <a:rPr lang="en-US" dirty="0" smtClean="0">
                <a:solidFill>
                  <a:schemeClr val="bg1"/>
                </a:solidFill>
              </a:rPr>
              <a:t> – O(N log</a:t>
            </a:r>
            <a:r>
              <a:rPr lang="en-US" baseline="30000" dirty="0" smtClean="0">
                <a:solidFill>
                  <a:schemeClr val="bg1"/>
                </a:solidFill>
              </a:rPr>
              <a:t>*</a:t>
            </a:r>
            <a:r>
              <a:rPr lang="en-US" dirty="0" smtClean="0">
                <a:solidFill>
                  <a:schemeClr val="bg1"/>
                </a:solidFill>
              </a:rPr>
              <a:t>(N))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log</a:t>
            </a:r>
            <a:r>
              <a:rPr lang="en-US" baseline="30000" dirty="0" smtClean="0">
                <a:solidFill>
                  <a:schemeClr val="bg1"/>
                </a:solidFill>
              </a:rPr>
              <a:t>*</a:t>
            </a:r>
            <a:r>
              <a:rPr lang="en-US" dirty="0" smtClean="0">
                <a:solidFill>
                  <a:schemeClr val="bg1"/>
                </a:solidFill>
              </a:rPr>
              <a:t>(c) = </a:t>
            </a:r>
            <a:r>
              <a:rPr lang="ru-RU" dirty="0" smtClean="0">
                <a:solidFill>
                  <a:schemeClr val="bg1"/>
                </a:solidFill>
              </a:rPr>
              <a:t>число итераций в цикле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while (c &gt; 1) c = log(c)</a:t>
            </a:r>
            <a:endParaRPr lang="ru-RU" dirty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все </a:t>
            </a:r>
            <a:r>
              <a:rPr lang="en-US" dirty="0" err="1" smtClean="0">
                <a:solidFill>
                  <a:schemeClr val="bg1"/>
                </a:solidFill>
              </a:rPr>
              <a:t>MergeSets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–</a:t>
            </a:r>
            <a:r>
              <a:rPr lang="ru-RU" dirty="0" smtClean="0">
                <a:solidFill>
                  <a:schemeClr val="bg1"/>
                </a:solidFill>
              </a:rPr>
              <a:t> O(</a:t>
            </a:r>
            <a:r>
              <a:rPr lang="en-US" dirty="0" smtClean="0">
                <a:solidFill>
                  <a:schemeClr val="bg1"/>
                </a:solidFill>
              </a:rPr>
              <a:t>N</a:t>
            </a:r>
            <a:r>
              <a:rPr lang="ru-RU" dirty="0" smtClean="0">
                <a:solidFill>
                  <a:schemeClr val="bg1"/>
                </a:solidFill>
              </a:rPr>
              <a:t>) 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Реализация СНМ </a:t>
            </a:r>
            <a:r>
              <a:rPr lang="ru-RU" dirty="0" smtClean="0"/>
              <a:t>на основе деревьев 2/2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Доказательство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оценки числа операций см. в учебнике </a:t>
            </a:r>
            <a:r>
              <a:rPr lang="ru-RU" dirty="0" err="1" smtClean="0">
                <a:solidFill>
                  <a:schemeClr val="bg1"/>
                </a:solidFill>
              </a:rPr>
              <a:t>Кормена</a:t>
            </a: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9859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Обход вершин графа в </a:t>
            </a:r>
            <a:r>
              <a:rPr lang="ru-RU" dirty="0" smtClean="0"/>
              <a:t>глубину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000" dirty="0" err="1" smtClean="0">
                <a:latin typeface="Consolas" panose="020B0609020204030204" pitchFamily="49" charset="0"/>
              </a:rPr>
              <a:t>dftData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   </a:t>
            </a:r>
            <a:r>
              <a:rPr lang="en-US" sz="2000" dirty="0" smtClean="0">
                <a:latin typeface="Consolas" panose="020B0609020204030204" pitchFamily="49" charset="0"/>
              </a:rPr>
              <a:t>Graph, Time</a:t>
            </a:r>
            <a:r>
              <a:rPr lang="en-US" sz="2000" dirty="0" smtClean="0">
                <a:latin typeface="Consolas" panose="020B0609020204030204" pitchFamily="49" charset="0"/>
              </a:rPr>
              <a:t>, </a:t>
            </a:r>
            <a:r>
              <a:rPr lang="en-US" sz="2000" dirty="0" smtClean="0">
                <a:latin typeface="Consolas" panose="020B0609020204030204" pitchFamily="49" charset="0"/>
              </a:rPr>
              <a:t>Visited</a:t>
            </a:r>
            <a:r>
              <a:rPr lang="en-US" sz="2000" dirty="0" smtClean="0">
                <a:latin typeface="Consolas" panose="020B0609020204030204" pitchFamily="49" charset="0"/>
              </a:rPr>
              <a:t>[], </a:t>
            </a:r>
            <a:r>
              <a:rPr lang="en-US" sz="2000" dirty="0" err="1" smtClean="0">
                <a:latin typeface="Consolas" panose="020B0609020204030204" pitchFamily="49" charset="0"/>
              </a:rPr>
              <a:t>StartTime</a:t>
            </a:r>
            <a:r>
              <a:rPr lang="en-US" sz="2000" dirty="0" smtClean="0">
                <a:latin typeface="Consolas" panose="020B0609020204030204" pitchFamily="49" charset="0"/>
              </a:rPr>
              <a:t>[],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   </a:t>
            </a:r>
            <a:r>
              <a:rPr lang="en-US" sz="2000" dirty="0" err="1" smtClean="0">
                <a:latin typeface="Consolas" panose="020B0609020204030204" pitchFamily="49" charset="0"/>
              </a:rPr>
              <a:t>EndTime</a:t>
            </a:r>
            <a:r>
              <a:rPr lang="en-US" sz="2000" dirty="0" smtClean="0">
                <a:latin typeface="Consolas" panose="020B0609020204030204" pitchFamily="49" charset="0"/>
              </a:rPr>
              <a:t>[], Parent[]</a:t>
            </a: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visitor 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OnFind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(u, data),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OnFinish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(u, data),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OnArcFind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(u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, v, data),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OnArcFinish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(u, v, data)</a:t>
            </a:r>
            <a:endParaRPr lang="en-US" sz="20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endParaRPr lang="en-US" sz="20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DepthFirstSearch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dfsData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, visitor,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visitorData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):</a:t>
            </a:r>
            <a:endParaRPr lang="en-US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for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u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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dfsData.Graph.Vertices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dfsData.Visited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[u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] = </a:t>
            </a: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false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</a:t>
            </a: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for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u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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dfsData.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raph.Vertices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not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dfsData.Visited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[u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]: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   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dfsData.Parent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[u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] = u</a:t>
            </a:r>
            <a:endParaRPr lang="en-US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    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DepthFirstSearch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       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dfsData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, u, visitor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visitorData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endParaRPr lang="en-US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DepthFirstSearch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dfsData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u,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visitor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visitorData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):</a:t>
            </a:r>
            <a:endParaRPr lang="ru-RU" sz="20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dfsData.Visited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[u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] = </a:t>
            </a: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true</a:t>
            </a:r>
            <a:endParaRPr lang="ru-RU" sz="2000" b="1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dfsData.StartTime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[u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] =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dfsData.Time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++</a:t>
            </a:r>
            <a:endParaRPr lang="en-US" sz="20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visitor.OnFind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(u,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visitorData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endParaRPr lang="en-US" sz="20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for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(u, v)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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dfsData.Graph.Edges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:</a:t>
            </a:r>
            <a:endParaRPr lang="ru-RU" sz="20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visitor.OnArcFind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(u, v,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visitorData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b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endParaRPr lang="ru-RU" sz="20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not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dfsData.Visited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[v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]:</a:t>
            </a:r>
            <a:endParaRPr lang="ru-RU" sz="20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    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dfsData.Parent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[v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] =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u</a:t>
            </a:r>
            <a:endParaRPr lang="ru-RU" sz="20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    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DepthFirstSearch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endParaRPr lang="ru-RU" sz="20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dfsData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v, visitor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visitorData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/>
            </a:r>
            <a:b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endParaRPr lang="ru-RU" sz="20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visitor.OnArcFinish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(u, v,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visitorData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b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endParaRPr lang="ru-RU" sz="20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dfsData.EndTime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[u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] =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dfsData.Time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++</a:t>
            </a:r>
            <a:endParaRPr lang="en-US" sz="20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0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visitor.OnFinish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(u,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visitorData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endParaRPr lang="ru-RU" sz="2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4415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Лес с объединением по рангу и сжатием путей</a:t>
            </a:r>
          </a:p>
          <a:p>
            <a:pPr lvl="1"/>
            <a:r>
              <a:rPr lang="ru-RU" dirty="0" err="1" smtClean="0"/>
              <a:t>FindSet</a:t>
            </a:r>
            <a:r>
              <a:rPr lang="ru-RU" dirty="0" smtClean="0"/>
              <a:t>(</a:t>
            </a:r>
            <a:r>
              <a:rPr lang="en-US" dirty="0" smtClean="0"/>
              <a:t>…, x</a:t>
            </a:r>
            <a:r>
              <a:rPr lang="ru-RU" dirty="0" smtClean="0"/>
              <a:t>) делает все элементы на пути от </a:t>
            </a:r>
            <a:r>
              <a:rPr lang="en-US" dirty="0" smtClean="0"/>
              <a:t>x</a:t>
            </a:r>
            <a:r>
              <a:rPr lang="ru-RU" dirty="0" smtClean="0"/>
              <a:t> до корня сыновьями корня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ru-RU" dirty="0" smtClean="0"/>
          </a:p>
          <a:p>
            <a:r>
              <a:rPr lang="ru-RU" dirty="0" smtClean="0">
                <a:solidFill>
                  <a:schemeClr val="bg1"/>
                </a:solidFill>
              </a:rPr>
              <a:t>все </a:t>
            </a:r>
            <a:r>
              <a:rPr lang="en-US" dirty="0" err="1" smtClean="0">
                <a:solidFill>
                  <a:schemeClr val="bg1"/>
                </a:solidFill>
              </a:rPr>
              <a:t>FindSet</a:t>
            </a:r>
            <a:r>
              <a:rPr lang="en-US" dirty="0" smtClean="0">
                <a:solidFill>
                  <a:schemeClr val="bg1"/>
                </a:solidFill>
              </a:rPr>
              <a:t> – O(N log</a:t>
            </a:r>
            <a:r>
              <a:rPr lang="en-US" baseline="30000" dirty="0" smtClean="0">
                <a:solidFill>
                  <a:schemeClr val="bg1"/>
                </a:solidFill>
              </a:rPr>
              <a:t>*</a:t>
            </a:r>
            <a:r>
              <a:rPr lang="en-US" dirty="0" smtClean="0">
                <a:solidFill>
                  <a:schemeClr val="bg1"/>
                </a:solidFill>
              </a:rPr>
              <a:t>(N))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log</a:t>
            </a:r>
            <a:r>
              <a:rPr lang="en-US" baseline="30000" dirty="0" smtClean="0">
                <a:solidFill>
                  <a:schemeClr val="bg1"/>
                </a:solidFill>
              </a:rPr>
              <a:t>*</a:t>
            </a:r>
            <a:r>
              <a:rPr lang="en-US" dirty="0" smtClean="0">
                <a:solidFill>
                  <a:schemeClr val="bg1"/>
                </a:solidFill>
              </a:rPr>
              <a:t>(c) = </a:t>
            </a:r>
            <a:r>
              <a:rPr lang="ru-RU" dirty="0" smtClean="0">
                <a:solidFill>
                  <a:schemeClr val="bg1"/>
                </a:solidFill>
              </a:rPr>
              <a:t>число итераций в цикле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while (c &gt; 1) c = log(c)</a:t>
            </a:r>
            <a:endParaRPr lang="ru-RU" dirty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все </a:t>
            </a:r>
            <a:r>
              <a:rPr lang="en-US" dirty="0" err="1" smtClean="0">
                <a:solidFill>
                  <a:schemeClr val="bg1"/>
                </a:solidFill>
              </a:rPr>
              <a:t>MergeSets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–</a:t>
            </a:r>
            <a:r>
              <a:rPr lang="ru-RU" dirty="0" smtClean="0">
                <a:solidFill>
                  <a:schemeClr val="bg1"/>
                </a:solidFill>
              </a:rPr>
              <a:t> O(</a:t>
            </a:r>
            <a:r>
              <a:rPr lang="en-US" dirty="0" smtClean="0">
                <a:solidFill>
                  <a:schemeClr val="bg1"/>
                </a:solidFill>
              </a:rPr>
              <a:t>N</a:t>
            </a:r>
            <a:r>
              <a:rPr lang="ru-RU" dirty="0" smtClean="0">
                <a:solidFill>
                  <a:schemeClr val="bg1"/>
                </a:solidFill>
              </a:rPr>
              <a:t>) 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Реализация СНМ </a:t>
            </a:r>
            <a:r>
              <a:rPr lang="ru-RU" dirty="0" smtClean="0"/>
              <a:t>на основе деревьев 2/2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Доказательство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оценки числа операций см. в учебнике </a:t>
            </a:r>
            <a:r>
              <a:rPr lang="ru-RU" dirty="0" err="1" smtClean="0">
                <a:solidFill>
                  <a:schemeClr val="bg1"/>
                </a:solidFill>
              </a:rPr>
              <a:t>Кормена</a:t>
            </a:r>
            <a:endParaRPr lang="en-US" dirty="0" smtClean="0">
              <a:solidFill>
                <a:schemeClr val="bg1"/>
              </a:solidFill>
            </a:endParaRPr>
          </a:p>
        </p:txBody>
      </p:sp>
      <p:grpSp>
        <p:nvGrpSpPr>
          <p:cNvPr id="39" name="Группа 38"/>
          <p:cNvGrpSpPr/>
          <p:nvPr/>
        </p:nvGrpSpPr>
        <p:grpSpPr>
          <a:xfrm>
            <a:off x="1127874" y="3068390"/>
            <a:ext cx="1512168" cy="1368722"/>
            <a:chOff x="1983880" y="4757442"/>
            <a:chExt cx="1512168" cy="1368722"/>
          </a:xfrm>
        </p:grpSpPr>
        <p:sp>
          <p:nvSpPr>
            <p:cNvPr id="69671" name="Oval 44"/>
            <p:cNvSpPr>
              <a:spLocks noChangeArrowheads="1"/>
            </p:cNvSpPr>
            <p:nvPr/>
          </p:nvSpPr>
          <p:spPr bwMode="auto">
            <a:xfrm>
              <a:off x="2560662" y="4757442"/>
              <a:ext cx="144463" cy="142875"/>
            </a:xfrm>
            <a:prstGeom prst="ellipse">
              <a:avLst/>
            </a:prstGeom>
            <a:solidFill>
              <a:srgbClr val="EF5A1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9672" name="Oval 45"/>
            <p:cNvSpPr>
              <a:spLocks noChangeArrowheads="1"/>
            </p:cNvSpPr>
            <p:nvPr/>
          </p:nvSpPr>
          <p:spPr bwMode="auto">
            <a:xfrm>
              <a:off x="1983880" y="5191201"/>
              <a:ext cx="144463" cy="14287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9673" name="Oval 46"/>
            <p:cNvSpPr>
              <a:spLocks noChangeArrowheads="1"/>
            </p:cNvSpPr>
            <p:nvPr/>
          </p:nvSpPr>
          <p:spPr bwMode="auto">
            <a:xfrm>
              <a:off x="3134569" y="5191201"/>
              <a:ext cx="144463" cy="14287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9674" name="Oval 47"/>
            <p:cNvSpPr>
              <a:spLocks noChangeArrowheads="1"/>
            </p:cNvSpPr>
            <p:nvPr/>
          </p:nvSpPr>
          <p:spPr bwMode="auto">
            <a:xfrm>
              <a:off x="1983880" y="5622108"/>
              <a:ext cx="144463" cy="14287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9675" name="Oval 48"/>
            <p:cNvSpPr>
              <a:spLocks noChangeArrowheads="1"/>
            </p:cNvSpPr>
            <p:nvPr/>
          </p:nvSpPr>
          <p:spPr bwMode="auto">
            <a:xfrm>
              <a:off x="2343920" y="5191201"/>
              <a:ext cx="144463" cy="14287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9676" name="Oval 49"/>
            <p:cNvSpPr>
              <a:spLocks noChangeArrowheads="1"/>
            </p:cNvSpPr>
            <p:nvPr/>
          </p:nvSpPr>
          <p:spPr bwMode="auto">
            <a:xfrm>
              <a:off x="2559944" y="5623249"/>
              <a:ext cx="144463" cy="142875"/>
            </a:xfrm>
            <a:prstGeom prst="ellipse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9677" name="Oval 50"/>
            <p:cNvSpPr>
              <a:spLocks noChangeArrowheads="1"/>
            </p:cNvSpPr>
            <p:nvPr/>
          </p:nvSpPr>
          <p:spPr bwMode="auto">
            <a:xfrm>
              <a:off x="2199060" y="5623249"/>
              <a:ext cx="144463" cy="14287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9678" name="Oval 51"/>
            <p:cNvSpPr>
              <a:spLocks noChangeArrowheads="1"/>
            </p:cNvSpPr>
            <p:nvPr/>
          </p:nvSpPr>
          <p:spPr bwMode="auto">
            <a:xfrm>
              <a:off x="3350593" y="5623249"/>
              <a:ext cx="144463" cy="14287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9679" name="Oval 52"/>
            <p:cNvSpPr>
              <a:spLocks noChangeArrowheads="1"/>
            </p:cNvSpPr>
            <p:nvPr/>
          </p:nvSpPr>
          <p:spPr bwMode="auto">
            <a:xfrm>
              <a:off x="2989362" y="5623249"/>
              <a:ext cx="144463" cy="14287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9680" name="Oval 53"/>
            <p:cNvSpPr>
              <a:spLocks noChangeArrowheads="1"/>
            </p:cNvSpPr>
            <p:nvPr/>
          </p:nvSpPr>
          <p:spPr bwMode="auto">
            <a:xfrm>
              <a:off x="3351585" y="5983289"/>
              <a:ext cx="144463" cy="14287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9690" name="Text Box 64"/>
            <p:cNvSpPr txBox="1">
              <a:spLocks noChangeArrowheads="1"/>
            </p:cNvSpPr>
            <p:nvPr/>
          </p:nvSpPr>
          <p:spPr bwMode="auto">
            <a:xfrm>
              <a:off x="2495849" y="5657554"/>
              <a:ext cx="28405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dirty="0">
                  <a:latin typeface="Calibri" pitchFamily="34" charset="0"/>
                  <a:cs typeface="Calibri" pitchFamily="34" charset="0"/>
                </a:rPr>
                <a:t>х</a:t>
              </a:r>
            </a:p>
          </p:txBody>
        </p:sp>
        <p:cxnSp>
          <p:nvCxnSpPr>
            <p:cNvPr id="76" name="Прямая соединительная линия 75"/>
            <p:cNvCxnSpPr>
              <a:stCxn id="69676" idx="0"/>
              <a:endCxn id="69671" idx="4"/>
            </p:cNvCxnSpPr>
            <p:nvPr/>
          </p:nvCxnSpPr>
          <p:spPr>
            <a:xfrm flipV="1">
              <a:off x="2632176" y="4900317"/>
              <a:ext cx="718" cy="722932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Прямая соединительная линия 76"/>
            <p:cNvCxnSpPr>
              <a:stCxn id="69679" idx="0"/>
              <a:endCxn id="69673" idx="3"/>
            </p:cNvCxnSpPr>
            <p:nvPr/>
          </p:nvCxnSpPr>
          <p:spPr>
            <a:xfrm flipV="1">
              <a:off x="3061594" y="5313152"/>
              <a:ext cx="94131" cy="3100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Прямая соединительная линия 77"/>
            <p:cNvCxnSpPr>
              <a:stCxn id="69673" idx="1"/>
              <a:endCxn id="69671" idx="5"/>
            </p:cNvCxnSpPr>
            <p:nvPr/>
          </p:nvCxnSpPr>
          <p:spPr>
            <a:xfrm flipH="1" flipV="1">
              <a:off x="2683969" y="4879393"/>
              <a:ext cx="471756" cy="3327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Прямая соединительная линия 78"/>
            <p:cNvCxnSpPr>
              <a:stCxn id="69676" idx="1"/>
              <a:endCxn id="69675" idx="5"/>
            </p:cNvCxnSpPr>
            <p:nvPr/>
          </p:nvCxnSpPr>
          <p:spPr>
            <a:xfrm flipH="1" flipV="1">
              <a:off x="2467227" y="5313152"/>
              <a:ext cx="113873" cy="3310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Прямая соединительная линия 79"/>
            <p:cNvCxnSpPr>
              <a:stCxn id="69677" idx="0"/>
              <a:endCxn id="69675" idx="3"/>
            </p:cNvCxnSpPr>
            <p:nvPr/>
          </p:nvCxnSpPr>
          <p:spPr>
            <a:xfrm flipV="1">
              <a:off x="2271292" y="5313152"/>
              <a:ext cx="93784" cy="3100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Прямая соединительная линия 80"/>
            <p:cNvCxnSpPr>
              <a:stCxn id="69674" idx="0"/>
              <a:endCxn id="69672" idx="4"/>
            </p:cNvCxnSpPr>
            <p:nvPr/>
          </p:nvCxnSpPr>
          <p:spPr>
            <a:xfrm flipV="1">
              <a:off x="2056112" y="5334076"/>
              <a:ext cx="0" cy="2880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Прямая соединительная линия 81"/>
            <p:cNvCxnSpPr>
              <a:stCxn id="69672" idx="7"/>
              <a:endCxn id="69671" idx="3"/>
            </p:cNvCxnSpPr>
            <p:nvPr/>
          </p:nvCxnSpPr>
          <p:spPr>
            <a:xfrm flipV="1">
              <a:off x="2107187" y="4879393"/>
              <a:ext cx="474631" cy="3327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Прямая соединительная линия 96"/>
            <p:cNvCxnSpPr>
              <a:stCxn id="69675" idx="0"/>
              <a:endCxn id="69671" idx="4"/>
            </p:cNvCxnSpPr>
            <p:nvPr/>
          </p:nvCxnSpPr>
          <p:spPr>
            <a:xfrm flipV="1">
              <a:off x="2416152" y="4900317"/>
              <a:ext cx="216742" cy="29088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Прямая соединительная линия 97"/>
            <p:cNvCxnSpPr>
              <a:stCxn id="69680" idx="0"/>
              <a:endCxn id="69678" idx="4"/>
            </p:cNvCxnSpPr>
            <p:nvPr/>
          </p:nvCxnSpPr>
          <p:spPr>
            <a:xfrm flipH="1" flipV="1">
              <a:off x="3422825" y="5766124"/>
              <a:ext cx="992" cy="2171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Прямая соединительная линия 98"/>
            <p:cNvCxnSpPr>
              <a:stCxn id="69678" idx="0"/>
              <a:endCxn id="69673" idx="5"/>
            </p:cNvCxnSpPr>
            <p:nvPr/>
          </p:nvCxnSpPr>
          <p:spPr>
            <a:xfrm flipH="1" flipV="1">
              <a:off x="3257876" y="5313152"/>
              <a:ext cx="164949" cy="3100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Группа 39"/>
          <p:cNvGrpSpPr/>
          <p:nvPr/>
        </p:nvGrpSpPr>
        <p:grpSpPr>
          <a:xfrm>
            <a:off x="4151784" y="3058055"/>
            <a:ext cx="1512168" cy="1368722"/>
            <a:chOff x="3696647" y="4745400"/>
            <a:chExt cx="1512168" cy="1368722"/>
          </a:xfrm>
        </p:grpSpPr>
        <p:sp>
          <p:nvSpPr>
            <p:cNvPr id="140" name="Oval 44"/>
            <p:cNvSpPr>
              <a:spLocks noChangeArrowheads="1"/>
            </p:cNvSpPr>
            <p:nvPr/>
          </p:nvSpPr>
          <p:spPr bwMode="auto">
            <a:xfrm>
              <a:off x="4273429" y="4745400"/>
              <a:ext cx="144463" cy="142875"/>
            </a:xfrm>
            <a:prstGeom prst="ellipse">
              <a:avLst/>
            </a:prstGeom>
            <a:solidFill>
              <a:srgbClr val="EF5A1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41" name="Oval 45"/>
            <p:cNvSpPr>
              <a:spLocks noChangeArrowheads="1"/>
            </p:cNvSpPr>
            <p:nvPr/>
          </p:nvSpPr>
          <p:spPr bwMode="auto">
            <a:xfrm>
              <a:off x="3696647" y="5179159"/>
              <a:ext cx="144463" cy="14287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42" name="Oval 46"/>
            <p:cNvSpPr>
              <a:spLocks noChangeArrowheads="1"/>
            </p:cNvSpPr>
            <p:nvPr/>
          </p:nvSpPr>
          <p:spPr bwMode="auto">
            <a:xfrm>
              <a:off x="4847336" y="5179159"/>
              <a:ext cx="144463" cy="14287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43" name="Oval 47"/>
            <p:cNvSpPr>
              <a:spLocks noChangeArrowheads="1"/>
            </p:cNvSpPr>
            <p:nvPr/>
          </p:nvSpPr>
          <p:spPr bwMode="auto">
            <a:xfrm>
              <a:off x="3696647" y="5610066"/>
              <a:ext cx="144463" cy="14287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44" name="Oval 48"/>
            <p:cNvSpPr>
              <a:spLocks noChangeArrowheads="1"/>
            </p:cNvSpPr>
            <p:nvPr/>
          </p:nvSpPr>
          <p:spPr bwMode="auto">
            <a:xfrm>
              <a:off x="4056687" y="5179159"/>
              <a:ext cx="144463" cy="14287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45" name="Oval 49"/>
            <p:cNvSpPr>
              <a:spLocks noChangeArrowheads="1"/>
            </p:cNvSpPr>
            <p:nvPr/>
          </p:nvSpPr>
          <p:spPr bwMode="auto">
            <a:xfrm>
              <a:off x="4272711" y="5611207"/>
              <a:ext cx="144463" cy="142875"/>
            </a:xfrm>
            <a:prstGeom prst="ellipse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46" name="Oval 50"/>
            <p:cNvSpPr>
              <a:spLocks noChangeArrowheads="1"/>
            </p:cNvSpPr>
            <p:nvPr/>
          </p:nvSpPr>
          <p:spPr bwMode="auto">
            <a:xfrm>
              <a:off x="3911827" y="5611207"/>
              <a:ext cx="144463" cy="14287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47" name="Oval 51"/>
            <p:cNvSpPr>
              <a:spLocks noChangeArrowheads="1"/>
            </p:cNvSpPr>
            <p:nvPr/>
          </p:nvSpPr>
          <p:spPr bwMode="auto">
            <a:xfrm>
              <a:off x="5063360" y="5611207"/>
              <a:ext cx="144463" cy="14287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48" name="Oval 52"/>
            <p:cNvSpPr>
              <a:spLocks noChangeArrowheads="1"/>
            </p:cNvSpPr>
            <p:nvPr/>
          </p:nvSpPr>
          <p:spPr bwMode="auto">
            <a:xfrm>
              <a:off x="4702129" y="5611207"/>
              <a:ext cx="144463" cy="14287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49" name="Oval 53"/>
            <p:cNvSpPr>
              <a:spLocks noChangeArrowheads="1"/>
            </p:cNvSpPr>
            <p:nvPr/>
          </p:nvSpPr>
          <p:spPr bwMode="auto">
            <a:xfrm>
              <a:off x="5064352" y="5971247"/>
              <a:ext cx="144463" cy="14287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50" name="Text Box 64"/>
            <p:cNvSpPr txBox="1">
              <a:spLocks noChangeArrowheads="1"/>
            </p:cNvSpPr>
            <p:nvPr/>
          </p:nvSpPr>
          <p:spPr bwMode="auto">
            <a:xfrm>
              <a:off x="4208616" y="5645512"/>
              <a:ext cx="28405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dirty="0">
                  <a:latin typeface="Calibri" pitchFamily="34" charset="0"/>
                  <a:cs typeface="Calibri" pitchFamily="34" charset="0"/>
                </a:rPr>
                <a:t>х</a:t>
              </a:r>
            </a:p>
          </p:txBody>
        </p:sp>
        <p:cxnSp>
          <p:nvCxnSpPr>
            <p:cNvPr id="151" name="Прямая соединительная линия 150"/>
            <p:cNvCxnSpPr>
              <a:stCxn id="145" idx="0"/>
              <a:endCxn id="140" idx="4"/>
            </p:cNvCxnSpPr>
            <p:nvPr/>
          </p:nvCxnSpPr>
          <p:spPr>
            <a:xfrm flipV="1">
              <a:off x="4344943" y="4888275"/>
              <a:ext cx="718" cy="722932"/>
            </a:xfrm>
            <a:prstGeom prst="line">
              <a:avLst/>
            </a:prstGeom>
            <a:ln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Прямая соединительная линия 151"/>
            <p:cNvCxnSpPr>
              <a:stCxn id="148" idx="0"/>
              <a:endCxn id="142" idx="3"/>
            </p:cNvCxnSpPr>
            <p:nvPr/>
          </p:nvCxnSpPr>
          <p:spPr>
            <a:xfrm flipV="1">
              <a:off x="4774361" y="5301110"/>
              <a:ext cx="94131" cy="3100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Прямая соединительная линия 152"/>
            <p:cNvCxnSpPr>
              <a:stCxn id="142" idx="1"/>
              <a:endCxn id="140" idx="5"/>
            </p:cNvCxnSpPr>
            <p:nvPr/>
          </p:nvCxnSpPr>
          <p:spPr>
            <a:xfrm flipH="1" flipV="1">
              <a:off x="4396736" y="4867351"/>
              <a:ext cx="471756" cy="3327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Прямая соединительная линия 154"/>
            <p:cNvCxnSpPr>
              <a:stCxn id="146" idx="0"/>
              <a:endCxn id="144" idx="3"/>
            </p:cNvCxnSpPr>
            <p:nvPr/>
          </p:nvCxnSpPr>
          <p:spPr>
            <a:xfrm flipV="1">
              <a:off x="3984059" y="5301110"/>
              <a:ext cx="93784" cy="3100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Прямая соединительная линия 155"/>
            <p:cNvCxnSpPr>
              <a:stCxn id="143" idx="0"/>
              <a:endCxn id="141" idx="4"/>
            </p:cNvCxnSpPr>
            <p:nvPr/>
          </p:nvCxnSpPr>
          <p:spPr>
            <a:xfrm flipV="1">
              <a:off x="3768879" y="5322034"/>
              <a:ext cx="0" cy="2880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Прямая соединительная линия 156"/>
            <p:cNvCxnSpPr>
              <a:stCxn id="141" idx="7"/>
              <a:endCxn id="140" idx="3"/>
            </p:cNvCxnSpPr>
            <p:nvPr/>
          </p:nvCxnSpPr>
          <p:spPr>
            <a:xfrm flipV="1">
              <a:off x="3819954" y="4867351"/>
              <a:ext cx="474631" cy="3327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Прямая соединительная линия 157"/>
            <p:cNvCxnSpPr>
              <a:stCxn id="144" idx="0"/>
              <a:endCxn id="140" idx="4"/>
            </p:cNvCxnSpPr>
            <p:nvPr/>
          </p:nvCxnSpPr>
          <p:spPr>
            <a:xfrm flipV="1">
              <a:off x="4128919" y="4888275"/>
              <a:ext cx="216742" cy="290884"/>
            </a:xfrm>
            <a:prstGeom prst="line">
              <a:avLst/>
            </a:prstGeom>
            <a:ln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Прямая соединительная линия 158"/>
            <p:cNvCxnSpPr>
              <a:stCxn id="149" idx="0"/>
              <a:endCxn id="147" idx="4"/>
            </p:cNvCxnSpPr>
            <p:nvPr/>
          </p:nvCxnSpPr>
          <p:spPr>
            <a:xfrm flipH="1" flipV="1">
              <a:off x="5135592" y="5754082"/>
              <a:ext cx="992" cy="2171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Прямая соединительная линия 159"/>
            <p:cNvCxnSpPr>
              <a:stCxn id="147" idx="0"/>
              <a:endCxn id="142" idx="5"/>
            </p:cNvCxnSpPr>
            <p:nvPr/>
          </p:nvCxnSpPr>
          <p:spPr>
            <a:xfrm flipH="1" flipV="1">
              <a:off x="4970643" y="5301110"/>
              <a:ext cx="164949" cy="3100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Стрелка вниз 42"/>
          <p:cNvSpPr/>
          <p:nvPr/>
        </p:nvSpPr>
        <p:spPr>
          <a:xfrm rot="16200000">
            <a:off x="3204837" y="2619533"/>
            <a:ext cx="215667" cy="1550704"/>
          </a:xfrm>
          <a:prstGeom prst="downArrow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TextBox 43"/>
          <p:cNvSpPr txBox="1"/>
          <p:nvPr/>
        </p:nvSpPr>
        <p:spPr>
          <a:xfrm>
            <a:off x="2495600" y="2924944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FindSet</a:t>
            </a:r>
            <a:r>
              <a:rPr lang="en-US" dirty="0" smtClean="0"/>
              <a:t>(…, x)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86393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Лес с объединением по рангу и сжатием путей</a:t>
            </a:r>
          </a:p>
          <a:p>
            <a:pPr lvl="1"/>
            <a:r>
              <a:rPr lang="ru-RU" dirty="0" err="1" smtClean="0"/>
              <a:t>FindSet</a:t>
            </a:r>
            <a:r>
              <a:rPr lang="ru-RU" dirty="0" smtClean="0"/>
              <a:t>(</a:t>
            </a:r>
            <a:r>
              <a:rPr lang="en-US" dirty="0" smtClean="0"/>
              <a:t>…, x</a:t>
            </a:r>
            <a:r>
              <a:rPr lang="ru-RU" dirty="0" smtClean="0"/>
              <a:t>) делает все элементы на пути от </a:t>
            </a:r>
            <a:r>
              <a:rPr lang="en-US" dirty="0" smtClean="0"/>
              <a:t>x</a:t>
            </a:r>
            <a:r>
              <a:rPr lang="ru-RU" dirty="0" smtClean="0"/>
              <a:t> до корня сыновьями корня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ru-RU" dirty="0" smtClean="0"/>
          </a:p>
          <a:p>
            <a:r>
              <a:rPr lang="ru-RU" dirty="0" smtClean="0"/>
              <a:t>все </a:t>
            </a:r>
            <a:r>
              <a:rPr lang="en-US" dirty="0" err="1" smtClean="0"/>
              <a:t>FindSet</a:t>
            </a:r>
            <a:r>
              <a:rPr lang="en-US" dirty="0" smtClean="0"/>
              <a:t> – O(N log</a:t>
            </a:r>
            <a:r>
              <a:rPr lang="en-US" baseline="30000" dirty="0" smtClean="0"/>
              <a:t>*</a:t>
            </a:r>
            <a:r>
              <a:rPr lang="en-US" dirty="0" smtClean="0"/>
              <a:t>(N))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log</a:t>
            </a:r>
            <a:r>
              <a:rPr lang="en-US" baseline="30000" dirty="0" smtClean="0">
                <a:solidFill>
                  <a:schemeClr val="bg1"/>
                </a:solidFill>
              </a:rPr>
              <a:t>*</a:t>
            </a:r>
            <a:r>
              <a:rPr lang="en-US" dirty="0" smtClean="0">
                <a:solidFill>
                  <a:schemeClr val="bg1"/>
                </a:solidFill>
              </a:rPr>
              <a:t>(c) = </a:t>
            </a:r>
            <a:r>
              <a:rPr lang="ru-RU" dirty="0" smtClean="0">
                <a:solidFill>
                  <a:schemeClr val="bg1"/>
                </a:solidFill>
              </a:rPr>
              <a:t>число итераций в цикле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while (c &gt; 1) c = log(c)</a:t>
            </a:r>
            <a:endParaRPr lang="ru-RU" dirty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все </a:t>
            </a:r>
            <a:r>
              <a:rPr lang="en-US" dirty="0" err="1" smtClean="0">
                <a:solidFill>
                  <a:schemeClr val="bg1"/>
                </a:solidFill>
              </a:rPr>
              <a:t>MergeSets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–</a:t>
            </a:r>
            <a:r>
              <a:rPr lang="ru-RU" dirty="0" smtClean="0">
                <a:solidFill>
                  <a:schemeClr val="bg1"/>
                </a:solidFill>
              </a:rPr>
              <a:t> O(</a:t>
            </a:r>
            <a:r>
              <a:rPr lang="en-US" dirty="0" smtClean="0">
                <a:solidFill>
                  <a:schemeClr val="bg1"/>
                </a:solidFill>
              </a:rPr>
              <a:t>N</a:t>
            </a:r>
            <a:r>
              <a:rPr lang="ru-RU" dirty="0" smtClean="0">
                <a:solidFill>
                  <a:schemeClr val="bg1"/>
                </a:solidFill>
              </a:rPr>
              <a:t>) 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Реализация СНМ </a:t>
            </a:r>
            <a:r>
              <a:rPr lang="ru-RU" dirty="0" smtClean="0"/>
              <a:t>на основе деревьев 2/2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Доказательство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оценки числа операций см. в учебнике </a:t>
            </a:r>
            <a:r>
              <a:rPr lang="ru-RU" dirty="0" err="1" smtClean="0">
                <a:solidFill>
                  <a:schemeClr val="bg1"/>
                </a:solidFill>
              </a:rPr>
              <a:t>Кормена</a:t>
            </a:r>
            <a:endParaRPr lang="en-US" dirty="0" smtClean="0">
              <a:solidFill>
                <a:schemeClr val="bg1"/>
              </a:solidFill>
            </a:endParaRPr>
          </a:p>
        </p:txBody>
      </p:sp>
      <p:grpSp>
        <p:nvGrpSpPr>
          <p:cNvPr id="39" name="Группа 38"/>
          <p:cNvGrpSpPr/>
          <p:nvPr/>
        </p:nvGrpSpPr>
        <p:grpSpPr>
          <a:xfrm>
            <a:off x="1127874" y="3068390"/>
            <a:ext cx="1512168" cy="1368722"/>
            <a:chOff x="1983880" y="4757442"/>
            <a:chExt cx="1512168" cy="1368722"/>
          </a:xfrm>
        </p:grpSpPr>
        <p:sp>
          <p:nvSpPr>
            <p:cNvPr id="69671" name="Oval 44"/>
            <p:cNvSpPr>
              <a:spLocks noChangeArrowheads="1"/>
            </p:cNvSpPr>
            <p:nvPr/>
          </p:nvSpPr>
          <p:spPr bwMode="auto">
            <a:xfrm>
              <a:off x="2560662" y="4757442"/>
              <a:ext cx="144463" cy="142875"/>
            </a:xfrm>
            <a:prstGeom prst="ellipse">
              <a:avLst/>
            </a:prstGeom>
            <a:solidFill>
              <a:srgbClr val="EF5A1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9672" name="Oval 45"/>
            <p:cNvSpPr>
              <a:spLocks noChangeArrowheads="1"/>
            </p:cNvSpPr>
            <p:nvPr/>
          </p:nvSpPr>
          <p:spPr bwMode="auto">
            <a:xfrm>
              <a:off x="1983880" y="5191201"/>
              <a:ext cx="144463" cy="14287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9673" name="Oval 46"/>
            <p:cNvSpPr>
              <a:spLocks noChangeArrowheads="1"/>
            </p:cNvSpPr>
            <p:nvPr/>
          </p:nvSpPr>
          <p:spPr bwMode="auto">
            <a:xfrm>
              <a:off x="3134569" y="5191201"/>
              <a:ext cx="144463" cy="14287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9674" name="Oval 47"/>
            <p:cNvSpPr>
              <a:spLocks noChangeArrowheads="1"/>
            </p:cNvSpPr>
            <p:nvPr/>
          </p:nvSpPr>
          <p:spPr bwMode="auto">
            <a:xfrm>
              <a:off x="1983880" y="5622108"/>
              <a:ext cx="144463" cy="14287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9675" name="Oval 48"/>
            <p:cNvSpPr>
              <a:spLocks noChangeArrowheads="1"/>
            </p:cNvSpPr>
            <p:nvPr/>
          </p:nvSpPr>
          <p:spPr bwMode="auto">
            <a:xfrm>
              <a:off x="2343920" y="5191201"/>
              <a:ext cx="144463" cy="14287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9676" name="Oval 49"/>
            <p:cNvSpPr>
              <a:spLocks noChangeArrowheads="1"/>
            </p:cNvSpPr>
            <p:nvPr/>
          </p:nvSpPr>
          <p:spPr bwMode="auto">
            <a:xfrm>
              <a:off x="2559944" y="5623249"/>
              <a:ext cx="144463" cy="142875"/>
            </a:xfrm>
            <a:prstGeom prst="ellipse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9677" name="Oval 50"/>
            <p:cNvSpPr>
              <a:spLocks noChangeArrowheads="1"/>
            </p:cNvSpPr>
            <p:nvPr/>
          </p:nvSpPr>
          <p:spPr bwMode="auto">
            <a:xfrm>
              <a:off x="2199060" y="5623249"/>
              <a:ext cx="144463" cy="14287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9678" name="Oval 51"/>
            <p:cNvSpPr>
              <a:spLocks noChangeArrowheads="1"/>
            </p:cNvSpPr>
            <p:nvPr/>
          </p:nvSpPr>
          <p:spPr bwMode="auto">
            <a:xfrm>
              <a:off x="3350593" y="5623249"/>
              <a:ext cx="144463" cy="14287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9679" name="Oval 52"/>
            <p:cNvSpPr>
              <a:spLocks noChangeArrowheads="1"/>
            </p:cNvSpPr>
            <p:nvPr/>
          </p:nvSpPr>
          <p:spPr bwMode="auto">
            <a:xfrm>
              <a:off x="2989362" y="5623249"/>
              <a:ext cx="144463" cy="14287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9680" name="Oval 53"/>
            <p:cNvSpPr>
              <a:spLocks noChangeArrowheads="1"/>
            </p:cNvSpPr>
            <p:nvPr/>
          </p:nvSpPr>
          <p:spPr bwMode="auto">
            <a:xfrm>
              <a:off x="3351585" y="5983289"/>
              <a:ext cx="144463" cy="14287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9690" name="Text Box 64"/>
            <p:cNvSpPr txBox="1">
              <a:spLocks noChangeArrowheads="1"/>
            </p:cNvSpPr>
            <p:nvPr/>
          </p:nvSpPr>
          <p:spPr bwMode="auto">
            <a:xfrm>
              <a:off x="2495849" y="5657554"/>
              <a:ext cx="28405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dirty="0">
                  <a:latin typeface="Calibri" pitchFamily="34" charset="0"/>
                  <a:cs typeface="Calibri" pitchFamily="34" charset="0"/>
                </a:rPr>
                <a:t>х</a:t>
              </a:r>
            </a:p>
          </p:txBody>
        </p:sp>
        <p:cxnSp>
          <p:nvCxnSpPr>
            <p:cNvPr id="76" name="Прямая соединительная линия 75"/>
            <p:cNvCxnSpPr>
              <a:stCxn id="69676" idx="0"/>
              <a:endCxn id="69671" idx="4"/>
            </p:cNvCxnSpPr>
            <p:nvPr/>
          </p:nvCxnSpPr>
          <p:spPr>
            <a:xfrm flipV="1">
              <a:off x="2632176" y="4900317"/>
              <a:ext cx="718" cy="722932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Прямая соединительная линия 76"/>
            <p:cNvCxnSpPr>
              <a:stCxn id="69679" idx="0"/>
              <a:endCxn id="69673" idx="3"/>
            </p:cNvCxnSpPr>
            <p:nvPr/>
          </p:nvCxnSpPr>
          <p:spPr>
            <a:xfrm flipV="1">
              <a:off x="3061594" y="5313152"/>
              <a:ext cx="94131" cy="3100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Прямая соединительная линия 77"/>
            <p:cNvCxnSpPr>
              <a:stCxn id="69673" idx="1"/>
              <a:endCxn id="69671" idx="5"/>
            </p:cNvCxnSpPr>
            <p:nvPr/>
          </p:nvCxnSpPr>
          <p:spPr>
            <a:xfrm flipH="1" flipV="1">
              <a:off x="2683969" y="4879393"/>
              <a:ext cx="471756" cy="3327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Прямая соединительная линия 78"/>
            <p:cNvCxnSpPr>
              <a:stCxn id="69676" idx="1"/>
              <a:endCxn id="69675" idx="5"/>
            </p:cNvCxnSpPr>
            <p:nvPr/>
          </p:nvCxnSpPr>
          <p:spPr>
            <a:xfrm flipH="1" flipV="1">
              <a:off x="2467227" y="5313152"/>
              <a:ext cx="113873" cy="3310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Прямая соединительная линия 79"/>
            <p:cNvCxnSpPr>
              <a:stCxn id="69677" idx="0"/>
              <a:endCxn id="69675" idx="3"/>
            </p:cNvCxnSpPr>
            <p:nvPr/>
          </p:nvCxnSpPr>
          <p:spPr>
            <a:xfrm flipV="1">
              <a:off x="2271292" y="5313152"/>
              <a:ext cx="93784" cy="3100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Прямая соединительная линия 80"/>
            <p:cNvCxnSpPr>
              <a:stCxn id="69674" idx="0"/>
              <a:endCxn id="69672" idx="4"/>
            </p:cNvCxnSpPr>
            <p:nvPr/>
          </p:nvCxnSpPr>
          <p:spPr>
            <a:xfrm flipV="1">
              <a:off x="2056112" y="5334076"/>
              <a:ext cx="0" cy="2880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Прямая соединительная линия 81"/>
            <p:cNvCxnSpPr>
              <a:stCxn id="69672" idx="7"/>
              <a:endCxn id="69671" idx="3"/>
            </p:cNvCxnSpPr>
            <p:nvPr/>
          </p:nvCxnSpPr>
          <p:spPr>
            <a:xfrm flipV="1">
              <a:off x="2107187" y="4879393"/>
              <a:ext cx="474631" cy="3327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Прямая соединительная линия 96"/>
            <p:cNvCxnSpPr>
              <a:stCxn id="69675" idx="0"/>
              <a:endCxn id="69671" idx="4"/>
            </p:cNvCxnSpPr>
            <p:nvPr/>
          </p:nvCxnSpPr>
          <p:spPr>
            <a:xfrm flipV="1">
              <a:off x="2416152" y="4900317"/>
              <a:ext cx="216742" cy="29088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Прямая соединительная линия 97"/>
            <p:cNvCxnSpPr>
              <a:stCxn id="69680" idx="0"/>
              <a:endCxn id="69678" idx="4"/>
            </p:cNvCxnSpPr>
            <p:nvPr/>
          </p:nvCxnSpPr>
          <p:spPr>
            <a:xfrm flipH="1" flipV="1">
              <a:off x="3422825" y="5766124"/>
              <a:ext cx="992" cy="2171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Прямая соединительная линия 98"/>
            <p:cNvCxnSpPr>
              <a:stCxn id="69678" idx="0"/>
              <a:endCxn id="69673" idx="5"/>
            </p:cNvCxnSpPr>
            <p:nvPr/>
          </p:nvCxnSpPr>
          <p:spPr>
            <a:xfrm flipH="1" flipV="1">
              <a:off x="3257876" y="5313152"/>
              <a:ext cx="164949" cy="3100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Группа 39"/>
          <p:cNvGrpSpPr/>
          <p:nvPr/>
        </p:nvGrpSpPr>
        <p:grpSpPr>
          <a:xfrm>
            <a:off x="4151784" y="3058055"/>
            <a:ext cx="1512168" cy="1368722"/>
            <a:chOff x="3696647" y="4745400"/>
            <a:chExt cx="1512168" cy="1368722"/>
          </a:xfrm>
        </p:grpSpPr>
        <p:sp>
          <p:nvSpPr>
            <p:cNvPr id="140" name="Oval 44"/>
            <p:cNvSpPr>
              <a:spLocks noChangeArrowheads="1"/>
            </p:cNvSpPr>
            <p:nvPr/>
          </p:nvSpPr>
          <p:spPr bwMode="auto">
            <a:xfrm>
              <a:off x="4273429" y="4745400"/>
              <a:ext cx="144463" cy="142875"/>
            </a:xfrm>
            <a:prstGeom prst="ellipse">
              <a:avLst/>
            </a:prstGeom>
            <a:solidFill>
              <a:srgbClr val="EF5A1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41" name="Oval 45"/>
            <p:cNvSpPr>
              <a:spLocks noChangeArrowheads="1"/>
            </p:cNvSpPr>
            <p:nvPr/>
          </p:nvSpPr>
          <p:spPr bwMode="auto">
            <a:xfrm>
              <a:off x="3696647" y="5179159"/>
              <a:ext cx="144463" cy="14287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42" name="Oval 46"/>
            <p:cNvSpPr>
              <a:spLocks noChangeArrowheads="1"/>
            </p:cNvSpPr>
            <p:nvPr/>
          </p:nvSpPr>
          <p:spPr bwMode="auto">
            <a:xfrm>
              <a:off x="4847336" y="5179159"/>
              <a:ext cx="144463" cy="14287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43" name="Oval 47"/>
            <p:cNvSpPr>
              <a:spLocks noChangeArrowheads="1"/>
            </p:cNvSpPr>
            <p:nvPr/>
          </p:nvSpPr>
          <p:spPr bwMode="auto">
            <a:xfrm>
              <a:off x="3696647" y="5610066"/>
              <a:ext cx="144463" cy="14287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44" name="Oval 48"/>
            <p:cNvSpPr>
              <a:spLocks noChangeArrowheads="1"/>
            </p:cNvSpPr>
            <p:nvPr/>
          </p:nvSpPr>
          <p:spPr bwMode="auto">
            <a:xfrm>
              <a:off x="4056687" y="5179159"/>
              <a:ext cx="144463" cy="14287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45" name="Oval 49"/>
            <p:cNvSpPr>
              <a:spLocks noChangeArrowheads="1"/>
            </p:cNvSpPr>
            <p:nvPr/>
          </p:nvSpPr>
          <p:spPr bwMode="auto">
            <a:xfrm>
              <a:off x="4272711" y="5611207"/>
              <a:ext cx="144463" cy="142875"/>
            </a:xfrm>
            <a:prstGeom prst="ellipse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46" name="Oval 50"/>
            <p:cNvSpPr>
              <a:spLocks noChangeArrowheads="1"/>
            </p:cNvSpPr>
            <p:nvPr/>
          </p:nvSpPr>
          <p:spPr bwMode="auto">
            <a:xfrm>
              <a:off x="3911827" y="5611207"/>
              <a:ext cx="144463" cy="14287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47" name="Oval 51"/>
            <p:cNvSpPr>
              <a:spLocks noChangeArrowheads="1"/>
            </p:cNvSpPr>
            <p:nvPr/>
          </p:nvSpPr>
          <p:spPr bwMode="auto">
            <a:xfrm>
              <a:off x="5063360" y="5611207"/>
              <a:ext cx="144463" cy="14287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48" name="Oval 52"/>
            <p:cNvSpPr>
              <a:spLocks noChangeArrowheads="1"/>
            </p:cNvSpPr>
            <p:nvPr/>
          </p:nvSpPr>
          <p:spPr bwMode="auto">
            <a:xfrm>
              <a:off x="4702129" y="5611207"/>
              <a:ext cx="144463" cy="14287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49" name="Oval 53"/>
            <p:cNvSpPr>
              <a:spLocks noChangeArrowheads="1"/>
            </p:cNvSpPr>
            <p:nvPr/>
          </p:nvSpPr>
          <p:spPr bwMode="auto">
            <a:xfrm>
              <a:off x="5064352" y="5971247"/>
              <a:ext cx="144463" cy="14287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50" name="Text Box 64"/>
            <p:cNvSpPr txBox="1">
              <a:spLocks noChangeArrowheads="1"/>
            </p:cNvSpPr>
            <p:nvPr/>
          </p:nvSpPr>
          <p:spPr bwMode="auto">
            <a:xfrm>
              <a:off x="4208616" y="5645512"/>
              <a:ext cx="28405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dirty="0">
                  <a:latin typeface="Calibri" pitchFamily="34" charset="0"/>
                  <a:cs typeface="Calibri" pitchFamily="34" charset="0"/>
                </a:rPr>
                <a:t>х</a:t>
              </a:r>
            </a:p>
          </p:txBody>
        </p:sp>
        <p:cxnSp>
          <p:nvCxnSpPr>
            <p:cNvPr id="151" name="Прямая соединительная линия 150"/>
            <p:cNvCxnSpPr>
              <a:stCxn id="145" idx="0"/>
              <a:endCxn id="140" idx="4"/>
            </p:cNvCxnSpPr>
            <p:nvPr/>
          </p:nvCxnSpPr>
          <p:spPr>
            <a:xfrm flipV="1">
              <a:off x="4344943" y="4888275"/>
              <a:ext cx="718" cy="722932"/>
            </a:xfrm>
            <a:prstGeom prst="line">
              <a:avLst/>
            </a:prstGeom>
            <a:ln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Прямая соединительная линия 151"/>
            <p:cNvCxnSpPr>
              <a:stCxn id="148" idx="0"/>
              <a:endCxn id="142" idx="3"/>
            </p:cNvCxnSpPr>
            <p:nvPr/>
          </p:nvCxnSpPr>
          <p:spPr>
            <a:xfrm flipV="1">
              <a:off x="4774361" y="5301110"/>
              <a:ext cx="94131" cy="3100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Прямая соединительная линия 152"/>
            <p:cNvCxnSpPr>
              <a:stCxn id="142" idx="1"/>
              <a:endCxn id="140" idx="5"/>
            </p:cNvCxnSpPr>
            <p:nvPr/>
          </p:nvCxnSpPr>
          <p:spPr>
            <a:xfrm flipH="1" flipV="1">
              <a:off x="4396736" y="4867351"/>
              <a:ext cx="471756" cy="3327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Прямая соединительная линия 154"/>
            <p:cNvCxnSpPr>
              <a:stCxn id="146" idx="0"/>
              <a:endCxn id="144" idx="3"/>
            </p:cNvCxnSpPr>
            <p:nvPr/>
          </p:nvCxnSpPr>
          <p:spPr>
            <a:xfrm flipV="1">
              <a:off x="3984059" y="5301110"/>
              <a:ext cx="93784" cy="3100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Прямая соединительная линия 155"/>
            <p:cNvCxnSpPr>
              <a:stCxn id="143" idx="0"/>
              <a:endCxn id="141" idx="4"/>
            </p:cNvCxnSpPr>
            <p:nvPr/>
          </p:nvCxnSpPr>
          <p:spPr>
            <a:xfrm flipV="1">
              <a:off x="3768879" y="5322034"/>
              <a:ext cx="0" cy="2880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Прямая соединительная линия 156"/>
            <p:cNvCxnSpPr>
              <a:stCxn id="141" idx="7"/>
              <a:endCxn id="140" idx="3"/>
            </p:cNvCxnSpPr>
            <p:nvPr/>
          </p:nvCxnSpPr>
          <p:spPr>
            <a:xfrm flipV="1">
              <a:off x="3819954" y="4867351"/>
              <a:ext cx="474631" cy="3327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Прямая соединительная линия 157"/>
            <p:cNvCxnSpPr>
              <a:stCxn id="144" idx="0"/>
              <a:endCxn id="140" idx="4"/>
            </p:cNvCxnSpPr>
            <p:nvPr/>
          </p:nvCxnSpPr>
          <p:spPr>
            <a:xfrm flipV="1">
              <a:off x="4128919" y="4888275"/>
              <a:ext cx="216742" cy="290884"/>
            </a:xfrm>
            <a:prstGeom prst="line">
              <a:avLst/>
            </a:prstGeom>
            <a:ln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Прямая соединительная линия 158"/>
            <p:cNvCxnSpPr>
              <a:stCxn id="149" idx="0"/>
              <a:endCxn id="147" idx="4"/>
            </p:cNvCxnSpPr>
            <p:nvPr/>
          </p:nvCxnSpPr>
          <p:spPr>
            <a:xfrm flipH="1" flipV="1">
              <a:off x="5135592" y="5754082"/>
              <a:ext cx="992" cy="2171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Прямая соединительная линия 159"/>
            <p:cNvCxnSpPr>
              <a:stCxn id="147" idx="0"/>
              <a:endCxn id="142" idx="5"/>
            </p:cNvCxnSpPr>
            <p:nvPr/>
          </p:nvCxnSpPr>
          <p:spPr>
            <a:xfrm flipH="1" flipV="1">
              <a:off x="4970643" y="5301110"/>
              <a:ext cx="164949" cy="3100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Стрелка вниз 42"/>
          <p:cNvSpPr/>
          <p:nvPr/>
        </p:nvSpPr>
        <p:spPr>
          <a:xfrm rot="16200000">
            <a:off x="3204837" y="2619533"/>
            <a:ext cx="215667" cy="1550704"/>
          </a:xfrm>
          <a:prstGeom prst="downArrow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TextBox 43"/>
          <p:cNvSpPr txBox="1"/>
          <p:nvPr/>
        </p:nvSpPr>
        <p:spPr>
          <a:xfrm>
            <a:off x="2495600" y="2924944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FindSet</a:t>
            </a:r>
            <a:r>
              <a:rPr lang="en-US" dirty="0" smtClean="0"/>
              <a:t>(…, x)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43037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Лес с объединением по рангу и сжатием путей</a:t>
            </a:r>
          </a:p>
          <a:p>
            <a:pPr lvl="1"/>
            <a:r>
              <a:rPr lang="ru-RU" dirty="0" err="1" smtClean="0"/>
              <a:t>FindSet</a:t>
            </a:r>
            <a:r>
              <a:rPr lang="ru-RU" dirty="0" smtClean="0"/>
              <a:t>(</a:t>
            </a:r>
            <a:r>
              <a:rPr lang="en-US" dirty="0" smtClean="0"/>
              <a:t>…, x</a:t>
            </a:r>
            <a:r>
              <a:rPr lang="ru-RU" dirty="0" smtClean="0"/>
              <a:t>) делает все элементы на пути от </a:t>
            </a:r>
            <a:r>
              <a:rPr lang="en-US" dirty="0" smtClean="0"/>
              <a:t>x</a:t>
            </a:r>
            <a:r>
              <a:rPr lang="ru-RU" dirty="0" smtClean="0"/>
              <a:t> до корня сыновьями корня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ru-RU" dirty="0" smtClean="0"/>
          </a:p>
          <a:p>
            <a:r>
              <a:rPr lang="ru-RU" dirty="0" smtClean="0"/>
              <a:t>все </a:t>
            </a:r>
            <a:r>
              <a:rPr lang="en-US" dirty="0" err="1" smtClean="0"/>
              <a:t>FindSet</a:t>
            </a:r>
            <a:r>
              <a:rPr lang="en-US" dirty="0" smtClean="0"/>
              <a:t> – O(N log</a:t>
            </a:r>
            <a:r>
              <a:rPr lang="en-US" baseline="30000" dirty="0" smtClean="0"/>
              <a:t>*</a:t>
            </a:r>
            <a:r>
              <a:rPr lang="en-US" dirty="0" smtClean="0"/>
              <a:t>(N))</a:t>
            </a:r>
          </a:p>
          <a:p>
            <a:pPr lvl="1"/>
            <a:r>
              <a:rPr lang="en-US" dirty="0"/>
              <a:t>log</a:t>
            </a:r>
            <a:r>
              <a:rPr lang="en-US" baseline="30000" dirty="0" smtClean="0"/>
              <a:t>*</a:t>
            </a:r>
            <a:r>
              <a:rPr lang="en-US" dirty="0" smtClean="0"/>
              <a:t>(c) = </a:t>
            </a:r>
            <a:r>
              <a:rPr lang="ru-RU" dirty="0" smtClean="0"/>
              <a:t>число итераций в цикле</a:t>
            </a:r>
          </a:p>
          <a:p>
            <a:pPr lvl="1"/>
            <a:r>
              <a:rPr lang="en-US" dirty="0" smtClean="0"/>
              <a:t>while (c &gt; 1) c = log(c)</a:t>
            </a:r>
            <a:endParaRPr lang="ru-RU" dirty="0"/>
          </a:p>
          <a:p>
            <a:r>
              <a:rPr lang="ru-RU" dirty="0" smtClean="0">
                <a:solidFill>
                  <a:schemeClr val="bg1"/>
                </a:solidFill>
              </a:rPr>
              <a:t>все </a:t>
            </a:r>
            <a:r>
              <a:rPr lang="en-US" dirty="0" err="1" smtClean="0">
                <a:solidFill>
                  <a:schemeClr val="bg1"/>
                </a:solidFill>
              </a:rPr>
              <a:t>MergeSets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–</a:t>
            </a:r>
            <a:r>
              <a:rPr lang="ru-RU" dirty="0" smtClean="0">
                <a:solidFill>
                  <a:schemeClr val="bg1"/>
                </a:solidFill>
              </a:rPr>
              <a:t> O(</a:t>
            </a:r>
            <a:r>
              <a:rPr lang="en-US" dirty="0" smtClean="0">
                <a:solidFill>
                  <a:schemeClr val="bg1"/>
                </a:solidFill>
              </a:rPr>
              <a:t>N</a:t>
            </a:r>
            <a:r>
              <a:rPr lang="ru-RU" dirty="0" smtClean="0">
                <a:solidFill>
                  <a:schemeClr val="bg1"/>
                </a:solidFill>
              </a:rPr>
              <a:t>) 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Реализация СНМ </a:t>
            </a:r>
            <a:r>
              <a:rPr lang="ru-RU" dirty="0" smtClean="0"/>
              <a:t>на основе деревьев 2/2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Доказательство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оценки числа операций см. в учебнике </a:t>
            </a:r>
            <a:r>
              <a:rPr lang="ru-RU" dirty="0" err="1" smtClean="0">
                <a:solidFill>
                  <a:schemeClr val="bg1"/>
                </a:solidFill>
              </a:rPr>
              <a:t>Кормена</a:t>
            </a:r>
            <a:endParaRPr lang="en-US" dirty="0" smtClean="0">
              <a:solidFill>
                <a:schemeClr val="bg1"/>
              </a:solidFill>
            </a:endParaRPr>
          </a:p>
        </p:txBody>
      </p:sp>
      <p:grpSp>
        <p:nvGrpSpPr>
          <p:cNvPr id="39" name="Группа 38"/>
          <p:cNvGrpSpPr/>
          <p:nvPr/>
        </p:nvGrpSpPr>
        <p:grpSpPr>
          <a:xfrm>
            <a:off x="1127874" y="3068390"/>
            <a:ext cx="1512168" cy="1368722"/>
            <a:chOff x="1983880" y="4757442"/>
            <a:chExt cx="1512168" cy="1368722"/>
          </a:xfrm>
        </p:grpSpPr>
        <p:sp>
          <p:nvSpPr>
            <p:cNvPr id="69671" name="Oval 44"/>
            <p:cNvSpPr>
              <a:spLocks noChangeArrowheads="1"/>
            </p:cNvSpPr>
            <p:nvPr/>
          </p:nvSpPr>
          <p:spPr bwMode="auto">
            <a:xfrm>
              <a:off x="2560662" y="4757442"/>
              <a:ext cx="144463" cy="142875"/>
            </a:xfrm>
            <a:prstGeom prst="ellipse">
              <a:avLst/>
            </a:prstGeom>
            <a:solidFill>
              <a:srgbClr val="EF5A1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9672" name="Oval 45"/>
            <p:cNvSpPr>
              <a:spLocks noChangeArrowheads="1"/>
            </p:cNvSpPr>
            <p:nvPr/>
          </p:nvSpPr>
          <p:spPr bwMode="auto">
            <a:xfrm>
              <a:off x="1983880" y="5191201"/>
              <a:ext cx="144463" cy="14287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9673" name="Oval 46"/>
            <p:cNvSpPr>
              <a:spLocks noChangeArrowheads="1"/>
            </p:cNvSpPr>
            <p:nvPr/>
          </p:nvSpPr>
          <p:spPr bwMode="auto">
            <a:xfrm>
              <a:off x="3134569" y="5191201"/>
              <a:ext cx="144463" cy="14287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9674" name="Oval 47"/>
            <p:cNvSpPr>
              <a:spLocks noChangeArrowheads="1"/>
            </p:cNvSpPr>
            <p:nvPr/>
          </p:nvSpPr>
          <p:spPr bwMode="auto">
            <a:xfrm>
              <a:off x="1983880" y="5622108"/>
              <a:ext cx="144463" cy="14287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9675" name="Oval 48"/>
            <p:cNvSpPr>
              <a:spLocks noChangeArrowheads="1"/>
            </p:cNvSpPr>
            <p:nvPr/>
          </p:nvSpPr>
          <p:spPr bwMode="auto">
            <a:xfrm>
              <a:off x="2343920" y="5191201"/>
              <a:ext cx="144463" cy="14287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9676" name="Oval 49"/>
            <p:cNvSpPr>
              <a:spLocks noChangeArrowheads="1"/>
            </p:cNvSpPr>
            <p:nvPr/>
          </p:nvSpPr>
          <p:spPr bwMode="auto">
            <a:xfrm>
              <a:off x="2559944" y="5623249"/>
              <a:ext cx="144463" cy="142875"/>
            </a:xfrm>
            <a:prstGeom prst="ellipse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9677" name="Oval 50"/>
            <p:cNvSpPr>
              <a:spLocks noChangeArrowheads="1"/>
            </p:cNvSpPr>
            <p:nvPr/>
          </p:nvSpPr>
          <p:spPr bwMode="auto">
            <a:xfrm>
              <a:off x="2199060" y="5623249"/>
              <a:ext cx="144463" cy="14287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9678" name="Oval 51"/>
            <p:cNvSpPr>
              <a:spLocks noChangeArrowheads="1"/>
            </p:cNvSpPr>
            <p:nvPr/>
          </p:nvSpPr>
          <p:spPr bwMode="auto">
            <a:xfrm>
              <a:off x="3350593" y="5623249"/>
              <a:ext cx="144463" cy="14287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9679" name="Oval 52"/>
            <p:cNvSpPr>
              <a:spLocks noChangeArrowheads="1"/>
            </p:cNvSpPr>
            <p:nvPr/>
          </p:nvSpPr>
          <p:spPr bwMode="auto">
            <a:xfrm>
              <a:off x="2989362" y="5623249"/>
              <a:ext cx="144463" cy="14287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9680" name="Oval 53"/>
            <p:cNvSpPr>
              <a:spLocks noChangeArrowheads="1"/>
            </p:cNvSpPr>
            <p:nvPr/>
          </p:nvSpPr>
          <p:spPr bwMode="auto">
            <a:xfrm>
              <a:off x="3351585" y="5983289"/>
              <a:ext cx="144463" cy="14287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9690" name="Text Box 64"/>
            <p:cNvSpPr txBox="1">
              <a:spLocks noChangeArrowheads="1"/>
            </p:cNvSpPr>
            <p:nvPr/>
          </p:nvSpPr>
          <p:spPr bwMode="auto">
            <a:xfrm>
              <a:off x="2495849" y="5657554"/>
              <a:ext cx="28405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dirty="0">
                  <a:latin typeface="Calibri" pitchFamily="34" charset="0"/>
                  <a:cs typeface="Calibri" pitchFamily="34" charset="0"/>
                </a:rPr>
                <a:t>х</a:t>
              </a:r>
            </a:p>
          </p:txBody>
        </p:sp>
        <p:cxnSp>
          <p:nvCxnSpPr>
            <p:cNvPr id="76" name="Прямая соединительная линия 75"/>
            <p:cNvCxnSpPr>
              <a:stCxn id="69676" idx="0"/>
              <a:endCxn id="69671" idx="4"/>
            </p:cNvCxnSpPr>
            <p:nvPr/>
          </p:nvCxnSpPr>
          <p:spPr>
            <a:xfrm flipV="1">
              <a:off x="2632176" y="4900317"/>
              <a:ext cx="718" cy="722932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Прямая соединительная линия 76"/>
            <p:cNvCxnSpPr>
              <a:stCxn id="69679" idx="0"/>
              <a:endCxn id="69673" idx="3"/>
            </p:cNvCxnSpPr>
            <p:nvPr/>
          </p:nvCxnSpPr>
          <p:spPr>
            <a:xfrm flipV="1">
              <a:off x="3061594" y="5313152"/>
              <a:ext cx="94131" cy="3100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Прямая соединительная линия 77"/>
            <p:cNvCxnSpPr>
              <a:stCxn id="69673" idx="1"/>
              <a:endCxn id="69671" idx="5"/>
            </p:cNvCxnSpPr>
            <p:nvPr/>
          </p:nvCxnSpPr>
          <p:spPr>
            <a:xfrm flipH="1" flipV="1">
              <a:off x="2683969" y="4879393"/>
              <a:ext cx="471756" cy="3327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Прямая соединительная линия 78"/>
            <p:cNvCxnSpPr>
              <a:stCxn id="69676" idx="1"/>
              <a:endCxn id="69675" idx="5"/>
            </p:cNvCxnSpPr>
            <p:nvPr/>
          </p:nvCxnSpPr>
          <p:spPr>
            <a:xfrm flipH="1" flipV="1">
              <a:off x="2467227" y="5313152"/>
              <a:ext cx="113873" cy="3310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Прямая соединительная линия 79"/>
            <p:cNvCxnSpPr>
              <a:stCxn id="69677" idx="0"/>
              <a:endCxn id="69675" idx="3"/>
            </p:cNvCxnSpPr>
            <p:nvPr/>
          </p:nvCxnSpPr>
          <p:spPr>
            <a:xfrm flipV="1">
              <a:off x="2271292" y="5313152"/>
              <a:ext cx="93784" cy="3100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Прямая соединительная линия 80"/>
            <p:cNvCxnSpPr>
              <a:stCxn id="69674" idx="0"/>
              <a:endCxn id="69672" idx="4"/>
            </p:cNvCxnSpPr>
            <p:nvPr/>
          </p:nvCxnSpPr>
          <p:spPr>
            <a:xfrm flipV="1">
              <a:off x="2056112" y="5334076"/>
              <a:ext cx="0" cy="2880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Прямая соединительная линия 81"/>
            <p:cNvCxnSpPr>
              <a:stCxn id="69672" idx="7"/>
              <a:endCxn id="69671" idx="3"/>
            </p:cNvCxnSpPr>
            <p:nvPr/>
          </p:nvCxnSpPr>
          <p:spPr>
            <a:xfrm flipV="1">
              <a:off x="2107187" y="4879393"/>
              <a:ext cx="474631" cy="3327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Прямая соединительная линия 96"/>
            <p:cNvCxnSpPr>
              <a:stCxn id="69675" idx="0"/>
              <a:endCxn id="69671" idx="4"/>
            </p:cNvCxnSpPr>
            <p:nvPr/>
          </p:nvCxnSpPr>
          <p:spPr>
            <a:xfrm flipV="1">
              <a:off x="2416152" y="4900317"/>
              <a:ext cx="216742" cy="29088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Прямая соединительная линия 97"/>
            <p:cNvCxnSpPr>
              <a:stCxn id="69680" idx="0"/>
              <a:endCxn id="69678" idx="4"/>
            </p:cNvCxnSpPr>
            <p:nvPr/>
          </p:nvCxnSpPr>
          <p:spPr>
            <a:xfrm flipH="1" flipV="1">
              <a:off x="3422825" y="5766124"/>
              <a:ext cx="992" cy="2171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Прямая соединительная линия 98"/>
            <p:cNvCxnSpPr>
              <a:stCxn id="69678" idx="0"/>
              <a:endCxn id="69673" idx="5"/>
            </p:cNvCxnSpPr>
            <p:nvPr/>
          </p:nvCxnSpPr>
          <p:spPr>
            <a:xfrm flipH="1" flipV="1">
              <a:off x="3257876" y="5313152"/>
              <a:ext cx="164949" cy="3100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Группа 39"/>
          <p:cNvGrpSpPr/>
          <p:nvPr/>
        </p:nvGrpSpPr>
        <p:grpSpPr>
          <a:xfrm>
            <a:off x="4151784" y="3058055"/>
            <a:ext cx="1512168" cy="1368722"/>
            <a:chOff x="3696647" y="4745400"/>
            <a:chExt cx="1512168" cy="1368722"/>
          </a:xfrm>
        </p:grpSpPr>
        <p:sp>
          <p:nvSpPr>
            <p:cNvPr id="140" name="Oval 44"/>
            <p:cNvSpPr>
              <a:spLocks noChangeArrowheads="1"/>
            </p:cNvSpPr>
            <p:nvPr/>
          </p:nvSpPr>
          <p:spPr bwMode="auto">
            <a:xfrm>
              <a:off x="4273429" y="4745400"/>
              <a:ext cx="144463" cy="142875"/>
            </a:xfrm>
            <a:prstGeom prst="ellipse">
              <a:avLst/>
            </a:prstGeom>
            <a:solidFill>
              <a:srgbClr val="EF5A1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41" name="Oval 45"/>
            <p:cNvSpPr>
              <a:spLocks noChangeArrowheads="1"/>
            </p:cNvSpPr>
            <p:nvPr/>
          </p:nvSpPr>
          <p:spPr bwMode="auto">
            <a:xfrm>
              <a:off x="3696647" y="5179159"/>
              <a:ext cx="144463" cy="14287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42" name="Oval 46"/>
            <p:cNvSpPr>
              <a:spLocks noChangeArrowheads="1"/>
            </p:cNvSpPr>
            <p:nvPr/>
          </p:nvSpPr>
          <p:spPr bwMode="auto">
            <a:xfrm>
              <a:off x="4847336" y="5179159"/>
              <a:ext cx="144463" cy="14287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43" name="Oval 47"/>
            <p:cNvSpPr>
              <a:spLocks noChangeArrowheads="1"/>
            </p:cNvSpPr>
            <p:nvPr/>
          </p:nvSpPr>
          <p:spPr bwMode="auto">
            <a:xfrm>
              <a:off x="3696647" y="5610066"/>
              <a:ext cx="144463" cy="14287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44" name="Oval 48"/>
            <p:cNvSpPr>
              <a:spLocks noChangeArrowheads="1"/>
            </p:cNvSpPr>
            <p:nvPr/>
          </p:nvSpPr>
          <p:spPr bwMode="auto">
            <a:xfrm>
              <a:off x="4056687" y="5179159"/>
              <a:ext cx="144463" cy="14287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45" name="Oval 49"/>
            <p:cNvSpPr>
              <a:spLocks noChangeArrowheads="1"/>
            </p:cNvSpPr>
            <p:nvPr/>
          </p:nvSpPr>
          <p:spPr bwMode="auto">
            <a:xfrm>
              <a:off x="4272711" y="5611207"/>
              <a:ext cx="144463" cy="142875"/>
            </a:xfrm>
            <a:prstGeom prst="ellipse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46" name="Oval 50"/>
            <p:cNvSpPr>
              <a:spLocks noChangeArrowheads="1"/>
            </p:cNvSpPr>
            <p:nvPr/>
          </p:nvSpPr>
          <p:spPr bwMode="auto">
            <a:xfrm>
              <a:off x="3911827" y="5611207"/>
              <a:ext cx="144463" cy="14287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47" name="Oval 51"/>
            <p:cNvSpPr>
              <a:spLocks noChangeArrowheads="1"/>
            </p:cNvSpPr>
            <p:nvPr/>
          </p:nvSpPr>
          <p:spPr bwMode="auto">
            <a:xfrm>
              <a:off x="5063360" y="5611207"/>
              <a:ext cx="144463" cy="14287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48" name="Oval 52"/>
            <p:cNvSpPr>
              <a:spLocks noChangeArrowheads="1"/>
            </p:cNvSpPr>
            <p:nvPr/>
          </p:nvSpPr>
          <p:spPr bwMode="auto">
            <a:xfrm>
              <a:off x="4702129" y="5611207"/>
              <a:ext cx="144463" cy="14287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49" name="Oval 53"/>
            <p:cNvSpPr>
              <a:spLocks noChangeArrowheads="1"/>
            </p:cNvSpPr>
            <p:nvPr/>
          </p:nvSpPr>
          <p:spPr bwMode="auto">
            <a:xfrm>
              <a:off x="5064352" y="5971247"/>
              <a:ext cx="144463" cy="14287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50" name="Text Box 64"/>
            <p:cNvSpPr txBox="1">
              <a:spLocks noChangeArrowheads="1"/>
            </p:cNvSpPr>
            <p:nvPr/>
          </p:nvSpPr>
          <p:spPr bwMode="auto">
            <a:xfrm>
              <a:off x="4208616" y="5645512"/>
              <a:ext cx="28405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dirty="0">
                  <a:latin typeface="Calibri" pitchFamily="34" charset="0"/>
                  <a:cs typeface="Calibri" pitchFamily="34" charset="0"/>
                </a:rPr>
                <a:t>х</a:t>
              </a:r>
            </a:p>
          </p:txBody>
        </p:sp>
        <p:cxnSp>
          <p:nvCxnSpPr>
            <p:cNvPr id="151" name="Прямая соединительная линия 150"/>
            <p:cNvCxnSpPr>
              <a:stCxn id="145" idx="0"/>
              <a:endCxn id="140" idx="4"/>
            </p:cNvCxnSpPr>
            <p:nvPr/>
          </p:nvCxnSpPr>
          <p:spPr>
            <a:xfrm flipV="1">
              <a:off x="4344943" y="4888275"/>
              <a:ext cx="718" cy="722932"/>
            </a:xfrm>
            <a:prstGeom prst="line">
              <a:avLst/>
            </a:prstGeom>
            <a:ln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Прямая соединительная линия 151"/>
            <p:cNvCxnSpPr>
              <a:stCxn id="148" idx="0"/>
              <a:endCxn id="142" idx="3"/>
            </p:cNvCxnSpPr>
            <p:nvPr/>
          </p:nvCxnSpPr>
          <p:spPr>
            <a:xfrm flipV="1">
              <a:off x="4774361" y="5301110"/>
              <a:ext cx="94131" cy="3100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Прямая соединительная линия 152"/>
            <p:cNvCxnSpPr>
              <a:stCxn id="142" idx="1"/>
              <a:endCxn id="140" idx="5"/>
            </p:cNvCxnSpPr>
            <p:nvPr/>
          </p:nvCxnSpPr>
          <p:spPr>
            <a:xfrm flipH="1" flipV="1">
              <a:off x="4396736" y="4867351"/>
              <a:ext cx="471756" cy="3327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Прямая соединительная линия 154"/>
            <p:cNvCxnSpPr>
              <a:stCxn id="146" idx="0"/>
              <a:endCxn id="144" idx="3"/>
            </p:cNvCxnSpPr>
            <p:nvPr/>
          </p:nvCxnSpPr>
          <p:spPr>
            <a:xfrm flipV="1">
              <a:off x="3984059" y="5301110"/>
              <a:ext cx="93784" cy="3100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Прямая соединительная линия 155"/>
            <p:cNvCxnSpPr>
              <a:stCxn id="143" idx="0"/>
              <a:endCxn id="141" idx="4"/>
            </p:cNvCxnSpPr>
            <p:nvPr/>
          </p:nvCxnSpPr>
          <p:spPr>
            <a:xfrm flipV="1">
              <a:off x="3768879" y="5322034"/>
              <a:ext cx="0" cy="2880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Прямая соединительная линия 156"/>
            <p:cNvCxnSpPr>
              <a:stCxn id="141" idx="7"/>
              <a:endCxn id="140" idx="3"/>
            </p:cNvCxnSpPr>
            <p:nvPr/>
          </p:nvCxnSpPr>
          <p:spPr>
            <a:xfrm flipV="1">
              <a:off x="3819954" y="4867351"/>
              <a:ext cx="474631" cy="3327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Прямая соединительная линия 157"/>
            <p:cNvCxnSpPr>
              <a:stCxn id="144" idx="0"/>
              <a:endCxn id="140" idx="4"/>
            </p:cNvCxnSpPr>
            <p:nvPr/>
          </p:nvCxnSpPr>
          <p:spPr>
            <a:xfrm flipV="1">
              <a:off x="4128919" y="4888275"/>
              <a:ext cx="216742" cy="290884"/>
            </a:xfrm>
            <a:prstGeom prst="line">
              <a:avLst/>
            </a:prstGeom>
            <a:ln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Прямая соединительная линия 158"/>
            <p:cNvCxnSpPr>
              <a:stCxn id="149" idx="0"/>
              <a:endCxn id="147" idx="4"/>
            </p:cNvCxnSpPr>
            <p:nvPr/>
          </p:nvCxnSpPr>
          <p:spPr>
            <a:xfrm flipH="1" flipV="1">
              <a:off x="5135592" y="5754082"/>
              <a:ext cx="992" cy="2171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Прямая соединительная линия 159"/>
            <p:cNvCxnSpPr>
              <a:stCxn id="147" idx="0"/>
              <a:endCxn id="142" idx="5"/>
            </p:cNvCxnSpPr>
            <p:nvPr/>
          </p:nvCxnSpPr>
          <p:spPr>
            <a:xfrm flipH="1" flipV="1">
              <a:off x="4970643" y="5301110"/>
              <a:ext cx="164949" cy="3100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Стрелка вниз 42"/>
          <p:cNvSpPr/>
          <p:nvPr/>
        </p:nvSpPr>
        <p:spPr>
          <a:xfrm rot="16200000">
            <a:off x="3204837" y="2619533"/>
            <a:ext cx="215667" cy="1550704"/>
          </a:xfrm>
          <a:prstGeom prst="downArrow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TextBox 43"/>
          <p:cNvSpPr txBox="1"/>
          <p:nvPr/>
        </p:nvSpPr>
        <p:spPr>
          <a:xfrm>
            <a:off x="2495600" y="2924944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FindSet</a:t>
            </a:r>
            <a:r>
              <a:rPr lang="en-US" dirty="0" smtClean="0"/>
              <a:t>(…, x)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63180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Лес с объединением по рангу и сжатием путей</a:t>
            </a:r>
          </a:p>
          <a:p>
            <a:pPr lvl="1"/>
            <a:r>
              <a:rPr lang="ru-RU" dirty="0" err="1" smtClean="0"/>
              <a:t>FindSet</a:t>
            </a:r>
            <a:r>
              <a:rPr lang="ru-RU" dirty="0" smtClean="0"/>
              <a:t>(</a:t>
            </a:r>
            <a:r>
              <a:rPr lang="en-US" dirty="0" smtClean="0"/>
              <a:t>…, x</a:t>
            </a:r>
            <a:r>
              <a:rPr lang="ru-RU" dirty="0" smtClean="0"/>
              <a:t>) делает все элементы на пути от </a:t>
            </a:r>
            <a:r>
              <a:rPr lang="en-US" dirty="0" smtClean="0"/>
              <a:t>x</a:t>
            </a:r>
            <a:r>
              <a:rPr lang="ru-RU" dirty="0" smtClean="0"/>
              <a:t> до корня сыновьями корня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ru-RU" dirty="0" smtClean="0"/>
          </a:p>
          <a:p>
            <a:r>
              <a:rPr lang="ru-RU" dirty="0" smtClean="0"/>
              <a:t>все </a:t>
            </a:r>
            <a:r>
              <a:rPr lang="en-US" dirty="0" err="1" smtClean="0"/>
              <a:t>FindSet</a:t>
            </a:r>
            <a:r>
              <a:rPr lang="en-US" dirty="0" smtClean="0"/>
              <a:t> – O(N log</a:t>
            </a:r>
            <a:r>
              <a:rPr lang="en-US" baseline="30000" dirty="0" smtClean="0"/>
              <a:t>*</a:t>
            </a:r>
            <a:r>
              <a:rPr lang="en-US" dirty="0" smtClean="0"/>
              <a:t>(N))</a:t>
            </a:r>
          </a:p>
          <a:p>
            <a:pPr lvl="1"/>
            <a:r>
              <a:rPr lang="en-US" dirty="0"/>
              <a:t>log</a:t>
            </a:r>
            <a:r>
              <a:rPr lang="en-US" baseline="30000" dirty="0" smtClean="0"/>
              <a:t>*</a:t>
            </a:r>
            <a:r>
              <a:rPr lang="en-US" dirty="0" smtClean="0"/>
              <a:t>(c) = </a:t>
            </a:r>
            <a:r>
              <a:rPr lang="ru-RU" dirty="0" smtClean="0"/>
              <a:t>число итераций в цикле</a:t>
            </a:r>
          </a:p>
          <a:p>
            <a:pPr lvl="1"/>
            <a:r>
              <a:rPr lang="en-US" dirty="0" smtClean="0"/>
              <a:t>while (c &gt; 1) c = log(c)</a:t>
            </a:r>
            <a:endParaRPr lang="ru-RU" dirty="0"/>
          </a:p>
          <a:p>
            <a:r>
              <a:rPr lang="ru-RU" dirty="0" smtClean="0"/>
              <a:t>все </a:t>
            </a:r>
            <a:r>
              <a:rPr lang="en-US" dirty="0" err="1" smtClean="0"/>
              <a:t>MergeSets</a:t>
            </a:r>
            <a:r>
              <a:rPr lang="ru-RU" dirty="0" smtClean="0"/>
              <a:t> </a:t>
            </a:r>
            <a:r>
              <a:rPr lang="en-US" dirty="0" smtClean="0"/>
              <a:t>–</a:t>
            </a:r>
            <a:r>
              <a:rPr lang="ru-RU" dirty="0" smtClean="0"/>
              <a:t> O(</a:t>
            </a:r>
            <a:r>
              <a:rPr lang="en-US" dirty="0" smtClean="0"/>
              <a:t>N</a:t>
            </a:r>
            <a:r>
              <a:rPr lang="ru-RU" dirty="0" smtClean="0"/>
              <a:t>) </a:t>
            </a:r>
            <a:endParaRPr lang="ru-RU" dirty="0"/>
          </a:p>
          <a:p>
            <a:endParaRPr lang="ru-RU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Реализация СНМ </a:t>
            </a:r>
            <a:r>
              <a:rPr lang="ru-RU" dirty="0" smtClean="0"/>
              <a:t>на основе деревьев 2/2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Доказательство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оценки числа операций см. в учебнике </a:t>
            </a:r>
            <a:r>
              <a:rPr lang="ru-RU" dirty="0" err="1" smtClean="0">
                <a:solidFill>
                  <a:schemeClr val="bg1"/>
                </a:solidFill>
              </a:rPr>
              <a:t>Кормена</a:t>
            </a:r>
            <a:endParaRPr lang="en-US" dirty="0" smtClean="0">
              <a:solidFill>
                <a:schemeClr val="bg1"/>
              </a:solidFill>
            </a:endParaRPr>
          </a:p>
        </p:txBody>
      </p:sp>
      <p:grpSp>
        <p:nvGrpSpPr>
          <p:cNvPr id="39" name="Группа 38"/>
          <p:cNvGrpSpPr/>
          <p:nvPr/>
        </p:nvGrpSpPr>
        <p:grpSpPr>
          <a:xfrm>
            <a:off x="1127874" y="3068390"/>
            <a:ext cx="1512168" cy="1368722"/>
            <a:chOff x="1983880" y="4757442"/>
            <a:chExt cx="1512168" cy="1368722"/>
          </a:xfrm>
        </p:grpSpPr>
        <p:sp>
          <p:nvSpPr>
            <p:cNvPr id="69671" name="Oval 44"/>
            <p:cNvSpPr>
              <a:spLocks noChangeArrowheads="1"/>
            </p:cNvSpPr>
            <p:nvPr/>
          </p:nvSpPr>
          <p:spPr bwMode="auto">
            <a:xfrm>
              <a:off x="2560662" y="4757442"/>
              <a:ext cx="144463" cy="142875"/>
            </a:xfrm>
            <a:prstGeom prst="ellipse">
              <a:avLst/>
            </a:prstGeom>
            <a:solidFill>
              <a:srgbClr val="EF5A1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9672" name="Oval 45"/>
            <p:cNvSpPr>
              <a:spLocks noChangeArrowheads="1"/>
            </p:cNvSpPr>
            <p:nvPr/>
          </p:nvSpPr>
          <p:spPr bwMode="auto">
            <a:xfrm>
              <a:off x="1983880" y="5191201"/>
              <a:ext cx="144463" cy="14287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9673" name="Oval 46"/>
            <p:cNvSpPr>
              <a:spLocks noChangeArrowheads="1"/>
            </p:cNvSpPr>
            <p:nvPr/>
          </p:nvSpPr>
          <p:spPr bwMode="auto">
            <a:xfrm>
              <a:off x="3134569" y="5191201"/>
              <a:ext cx="144463" cy="14287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9674" name="Oval 47"/>
            <p:cNvSpPr>
              <a:spLocks noChangeArrowheads="1"/>
            </p:cNvSpPr>
            <p:nvPr/>
          </p:nvSpPr>
          <p:spPr bwMode="auto">
            <a:xfrm>
              <a:off x="1983880" y="5622108"/>
              <a:ext cx="144463" cy="14287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9675" name="Oval 48"/>
            <p:cNvSpPr>
              <a:spLocks noChangeArrowheads="1"/>
            </p:cNvSpPr>
            <p:nvPr/>
          </p:nvSpPr>
          <p:spPr bwMode="auto">
            <a:xfrm>
              <a:off x="2343920" y="5191201"/>
              <a:ext cx="144463" cy="14287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9676" name="Oval 49"/>
            <p:cNvSpPr>
              <a:spLocks noChangeArrowheads="1"/>
            </p:cNvSpPr>
            <p:nvPr/>
          </p:nvSpPr>
          <p:spPr bwMode="auto">
            <a:xfrm>
              <a:off x="2559944" y="5623249"/>
              <a:ext cx="144463" cy="142875"/>
            </a:xfrm>
            <a:prstGeom prst="ellipse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9677" name="Oval 50"/>
            <p:cNvSpPr>
              <a:spLocks noChangeArrowheads="1"/>
            </p:cNvSpPr>
            <p:nvPr/>
          </p:nvSpPr>
          <p:spPr bwMode="auto">
            <a:xfrm>
              <a:off x="2199060" y="5623249"/>
              <a:ext cx="144463" cy="14287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9678" name="Oval 51"/>
            <p:cNvSpPr>
              <a:spLocks noChangeArrowheads="1"/>
            </p:cNvSpPr>
            <p:nvPr/>
          </p:nvSpPr>
          <p:spPr bwMode="auto">
            <a:xfrm>
              <a:off x="3350593" y="5623249"/>
              <a:ext cx="144463" cy="14287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9679" name="Oval 52"/>
            <p:cNvSpPr>
              <a:spLocks noChangeArrowheads="1"/>
            </p:cNvSpPr>
            <p:nvPr/>
          </p:nvSpPr>
          <p:spPr bwMode="auto">
            <a:xfrm>
              <a:off x="2989362" y="5623249"/>
              <a:ext cx="144463" cy="14287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9680" name="Oval 53"/>
            <p:cNvSpPr>
              <a:spLocks noChangeArrowheads="1"/>
            </p:cNvSpPr>
            <p:nvPr/>
          </p:nvSpPr>
          <p:spPr bwMode="auto">
            <a:xfrm>
              <a:off x="3351585" y="5983289"/>
              <a:ext cx="144463" cy="14287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9690" name="Text Box 64"/>
            <p:cNvSpPr txBox="1">
              <a:spLocks noChangeArrowheads="1"/>
            </p:cNvSpPr>
            <p:nvPr/>
          </p:nvSpPr>
          <p:spPr bwMode="auto">
            <a:xfrm>
              <a:off x="2495849" y="5657554"/>
              <a:ext cx="28405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dirty="0">
                  <a:latin typeface="Calibri" pitchFamily="34" charset="0"/>
                  <a:cs typeface="Calibri" pitchFamily="34" charset="0"/>
                </a:rPr>
                <a:t>х</a:t>
              </a:r>
            </a:p>
          </p:txBody>
        </p:sp>
        <p:cxnSp>
          <p:nvCxnSpPr>
            <p:cNvPr id="76" name="Прямая соединительная линия 75"/>
            <p:cNvCxnSpPr>
              <a:stCxn id="69676" idx="0"/>
              <a:endCxn id="69671" idx="4"/>
            </p:cNvCxnSpPr>
            <p:nvPr/>
          </p:nvCxnSpPr>
          <p:spPr>
            <a:xfrm flipV="1">
              <a:off x="2632176" y="4900317"/>
              <a:ext cx="718" cy="722932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Прямая соединительная линия 76"/>
            <p:cNvCxnSpPr>
              <a:stCxn id="69679" idx="0"/>
              <a:endCxn id="69673" idx="3"/>
            </p:cNvCxnSpPr>
            <p:nvPr/>
          </p:nvCxnSpPr>
          <p:spPr>
            <a:xfrm flipV="1">
              <a:off x="3061594" y="5313152"/>
              <a:ext cx="94131" cy="3100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Прямая соединительная линия 77"/>
            <p:cNvCxnSpPr>
              <a:stCxn id="69673" idx="1"/>
              <a:endCxn id="69671" idx="5"/>
            </p:cNvCxnSpPr>
            <p:nvPr/>
          </p:nvCxnSpPr>
          <p:spPr>
            <a:xfrm flipH="1" flipV="1">
              <a:off x="2683969" y="4879393"/>
              <a:ext cx="471756" cy="3327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Прямая соединительная линия 78"/>
            <p:cNvCxnSpPr>
              <a:stCxn id="69676" idx="1"/>
              <a:endCxn id="69675" idx="5"/>
            </p:cNvCxnSpPr>
            <p:nvPr/>
          </p:nvCxnSpPr>
          <p:spPr>
            <a:xfrm flipH="1" flipV="1">
              <a:off x="2467227" y="5313152"/>
              <a:ext cx="113873" cy="3310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Прямая соединительная линия 79"/>
            <p:cNvCxnSpPr>
              <a:stCxn id="69677" idx="0"/>
              <a:endCxn id="69675" idx="3"/>
            </p:cNvCxnSpPr>
            <p:nvPr/>
          </p:nvCxnSpPr>
          <p:spPr>
            <a:xfrm flipV="1">
              <a:off x="2271292" y="5313152"/>
              <a:ext cx="93784" cy="3100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Прямая соединительная линия 80"/>
            <p:cNvCxnSpPr>
              <a:stCxn id="69674" idx="0"/>
              <a:endCxn id="69672" idx="4"/>
            </p:cNvCxnSpPr>
            <p:nvPr/>
          </p:nvCxnSpPr>
          <p:spPr>
            <a:xfrm flipV="1">
              <a:off x="2056112" y="5334076"/>
              <a:ext cx="0" cy="2880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Прямая соединительная линия 81"/>
            <p:cNvCxnSpPr>
              <a:stCxn id="69672" idx="7"/>
              <a:endCxn id="69671" idx="3"/>
            </p:cNvCxnSpPr>
            <p:nvPr/>
          </p:nvCxnSpPr>
          <p:spPr>
            <a:xfrm flipV="1">
              <a:off x="2107187" y="4879393"/>
              <a:ext cx="474631" cy="3327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Прямая соединительная линия 96"/>
            <p:cNvCxnSpPr>
              <a:stCxn id="69675" idx="0"/>
              <a:endCxn id="69671" idx="4"/>
            </p:cNvCxnSpPr>
            <p:nvPr/>
          </p:nvCxnSpPr>
          <p:spPr>
            <a:xfrm flipV="1">
              <a:off x="2416152" y="4900317"/>
              <a:ext cx="216742" cy="29088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Прямая соединительная линия 97"/>
            <p:cNvCxnSpPr>
              <a:stCxn id="69680" idx="0"/>
              <a:endCxn id="69678" idx="4"/>
            </p:cNvCxnSpPr>
            <p:nvPr/>
          </p:nvCxnSpPr>
          <p:spPr>
            <a:xfrm flipH="1" flipV="1">
              <a:off x="3422825" y="5766124"/>
              <a:ext cx="992" cy="2171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Прямая соединительная линия 98"/>
            <p:cNvCxnSpPr>
              <a:stCxn id="69678" idx="0"/>
              <a:endCxn id="69673" idx="5"/>
            </p:cNvCxnSpPr>
            <p:nvPr/>
          </p:nvCxnSpPr>
          <p:spPr>
            <a:xfrm flipH="1" flipV="1">
              <a:off x="3257876" y="5313152"/>
              <a:ext cx="164949" cy="3100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Группа 39"/>
          <p:cNvGrpSpPr/>
          <p:nvPr/>
        </p:nvGrpSpPr>
        <p:grpSpPr>
          <a:xfrm>
            <a:off x="4151784" y="3058055"/>
            <a:ext cx="1512168" cy="1368722"/>
            <a:chOff x="3696647" y="4745400"/>
            <a:chExt cx="1512168" cy="1368722"/>
          </a:xfrm>
        </p:grpSpPr>
        <p:sp>
          <p:nvSpPr>
            <p:cNvPr id="140" name="Oval 44"/>
            <p:cNvSpPr>
              <a:spLocks noChangeArrowheads="1"/>
            </p:cNvSpPr>
            <p:nvPr/>
          </p:nvSpPr>
          <p:spPr bwMode="auto">
            <a:xfrm>
              <a:off x="4273429" y="4745400"/>
              <a:ext cx="144463" cy="142875"/>
            </a:xfrm>
            <a:prstGeom prst="ellipse">
              <a:avLst/>
            </a:prstGeom>
            <a:solidFill>
              <a:srgbClr val="EF5A1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41" name="Oval 45"/>
            <p:cNvSpPr>
              <a:spLocks noChangeArrowheads="1"/>
            </p:cNvSpPr>
            <p:nvPr/>
          </p:nvSpPr>
          <p:spPr bwMode="auto">
            <a:xfrm>
              <a:off x="3696647" y="5179159"/>
              <a:ext cx="144463" cy="14287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42" name="Oval 46"/>
            <p:cNvSpPr>
              <a:spLocks noChangeArrowheads="1"/>
            </p:cNvSpPr>
            <p:nvPr/>
          </p:nvSpPr>
          <p:spPr bwMode="auto">
            <a:xfrm>
              <a:off x="4847336" y="5179159"/>
              <a:ext cx="144463" cy="14287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43" name="Oval 47"/>
            <p:cNvSpPr>
              <a:spLocks noChangeArrowheads="1"/>
            </p:cNvSpPr>
            <p:nvPr/>
          </p:nvSpPr>
          <p:spPr bwMode="auto">
            <a:xfrm>
              <a:off x="3696647" y="5610066"/>
              <a:ext cx="144463" cy="14287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44" name="Oval 48"/>
            <p:cNvSpPr>
              <a:spLocks noChangeArrowheads="1"/>
            </p:cNvSpPr>
            <p:nvPr/>
          </p:nvSpPr>
          <p:spPr bwMode="auto">
            <a:xfrm>
              <a:off x="4056687" y="5179159"/>
              <a:ext cx="144463" cy="14287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45" name="Oval 49"/>
            <p:cNvSpPr>
              <a:spLocks noChangeArrowheads="1"/>
            </p:cNvSpPr>
            <p:nvPr/>
          </p:nvSpPr>
          <p:spPr bwMode="auto">
            <a:xfrm>
              <a:off x="4272711" y="5611207"/>
              <a:ext cx="144463" cy="142875"/>
            </a:xfrm>
            <a:prstGeom prst="ellipse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46" name="Oval 50"/>
            <p:cNvSpPr>
              <a:spLocks noChangeArrowheads="1"/>
            </p:cNvSpPr>
            <p:nvPr/>
          </p:nvSpPr>
          <p:spPr bwMode="auto">
            <a:xfrm>
              <a:off x="3911827" y="5611207"/>
              <a:ext cx="144463" cy="14287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47" name="Oval 51"/>
            <p:cNvSpPr>
              <a:spLocks noChangeArrowheads="1"/>
            </p:cNvSpPr>
            <p:nvPr/>
          </p:nvSpPr>
          <p:spPr bwMode="auto">
            <a:xfrm>
              <a:off x="5063360" y="5611207"/>
              <a:ext cx="144463" cy="14287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48" name="Oval 52"/>
            <p:cNvSpPr>
              <a:spLocks noChangeArrowheads="1"/>
            </p:cNvSpPr>
            <p:nvPr/>
          </p:nvSpPr>
          <p:spPr bwMode="auto">
            <a:xfrm>
              <a:off x="4702129" y="5611207"/>
              <a:ext cx="144463" cy="14287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49" name="Oval 53"/>
            <p:cNvSpPr>
              <a:spLocks noChangeArrowheads="1"/>
            </p:cNvSpPr>
            <p:nvPr/>
          </p:nvSpPr>
          <p:spPr bwMode="auto">
            <a:xfrm>
              <a:off x="5064352" y="5971247"/>
              <a:ext cx="144463" cy="14287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50" name="Text Box 64"/>
            <p:cNvSpPr txBox="1">
              <a:spLocks noChangeArrowheads="1"/>
            </p:cNvSpPr>
            <p:nvPr/>
          </p:nvSpPr>
          <p:spPr bwMode="auto">
            <a:xfrm>
              <a:off x="4208616" y="5645512"/>
              <a:ext cx="28405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dirty="0">
                  <a:latin typeface="Calibri" pitchFamily="34" charset="0"/>
                  <a:cs typeface="Calibri" pitchFamily="34" charset="0"/>
                </a:rPr>
                <a:t>х</a:t>
              </a:r>
            </a:p>
          </p:txBody>
        </p:sp>
        <p:cxnSp>
          <p:nvCxnSpPr>
            <p:cNvPr id="151" name="Прямая соединительная линия 150"/>
            <p:cNvCxnSpPr>
              <a:stCxn id="145" idx="0"/>
              <a:endCxn id="140" idx="4"/>
            </p:cNvCxnSpPr>
            <p:nvPr/>
          </p:nvCxnSpPr>
          <p:spPr>
            <a:xfrm flipV="1">
              <a:off x="4344943" y="4888275"/>
              <a:ext cx="718" cy="722932"/>
            </a:xfrm>
            <a:prstGeom prst="line">
              <a:avLst/>
            </a:prstGeom>
            <a:ln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Прямая соединительная линия 151"/>
            <p:cNvCxnSpPr>
              <a:stCxn id="148" idx="0"/>
              <a:endCxn id="142" idx="3"/>
            </p:cNvCxnSpPr>
            <p:nvPr/>
          </p:nvCxnSpPr>
          <p:spPr>
            <a:xfrm flipV="1">
              <a:off x="4774361" y="5301110"/>
              <a:ext cx="94131" cy="3100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Прямая соединительная линия 152"/>
            <p:cNvCxnSpPr>
              <a:stCxn id="142" idx="1"/>
              <a:endCxn id="140" idx="5"/>
            </p:cNvCxnSpPr>
            <p:nvPr/>
          </p:nvCxnSpPr>
          <p:spPr>
            <a:xfrm flipH="1" flipV="1">
              <a:off x="4396736" y="4867351"/>
              <a:ext cx="471756" cy="3327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Прямая соединительная линия 154"/>
            <p:cNvCxnSpPr>
              <a:stCxn id="146" idx="0"/>
              <a:endCxn id="144" idx="3"/>
            </p:cNvCxnSpPr>
            <p:nvPr/>
          </p:nvCxnSpPr>
          <p:spPr>
            <a:xfrm flipV="1">
              <a:off x="3984059" y="5301110"/>
              <a:ext cx="93784" cy="3100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Прямая соединительная линия 155"/>
            <p:cNvCxnSpPr>
              <a:stCxn id="143" idx="0"/>
              <a:endCxn id="141" idx="4"/>
            </p:cNvCxnSpPr>
            <p:nvPr/>
          </p:nvCxnSpPr>
          <p:spPr>
            <a:xfrm flipV="1">
              <a:off x="3768879" y="5322034"/>
              <a:ext cx="0" cy="2880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Прямая соединительная линия 156"/>
            <p:cNvCxnSpPr>
              <a:stCxn id="141" idx="7"/>
              <a:endCxn id="140" idx="3"/>
            </p:cNvCxnSpPr>
            <p:nvPr/>
          </p:nvCxnSpPr>
          <p:spPr>
            <a:xfrm flipV="1">
              <a:off x="3819954" y="4867351"/>
              <a:ext cx="474631" cy="3327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Прямая соединительная линия 157"/>
            <p:cNvCxnSpPr>
              <a:stCxn id="144" idx="0"/>
              <a:endCxn id="140" idx="4"/>
            </p:cNvCxnSpPr>
            <p:nvPr/>
          </p:nvCxnSpPr>
          <p:spPr>
            <a:xfrm flipV="1">
              <a:off x="4128919" y="4888275"/>
              <a:ext cx="216742" cy="290884"/>
            </a:xfrm>
            <a:prstGeom prst="line">
              <a:avLst/>
            </a:prstGeom>
            <a:ln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Прямая соединительная линия 158"/>
            <p:cNvCxnSpPr>
              <a:stCxn id="149" idx="0"/>
              <a:endCxn id="147" idx="4"/>
            </p:cNvCxnSpPr>
            <p:nvPr/>
          </p:nvCxnSpPr>
          <p:spPr>
            <a:xfrm flipH="1" flipV="1">
              <a:off x="5135592" y="5754082"/>
              <a:ext cx="992" cy="2171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Прямая соединительная линия 159"/>
            <p:cNvCxnSpPr>
              <a:stCxn id="147" idx="0"/>
              <a:endCxn id="142" idx="5"/>
            </p:cNvCxnSpPr>
            <p:nvPr/>
          </p:nvCxnSpPr>
          <p:spPr>
            <a:xfrm flipH="1" flipV="1">
              <a:off x="4970643" y="5301110"/>
              <a:ext cx="164949" cy="3100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Стрелка вниз 42"/>
          <p:cNvSpPr/>
          <p:nvPr/>
        </p:nvSpPr>
        <p:spPr>
          <a:xfrm rot="16200000">
            <a:off x="3204837" y="2619533"/>
            <a:ext cx="215667" cy="1550704"/>
          </a:xfrm>
          <a:prstGeom prst="downArrow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TextBox 43"/>
          <p:cNvSpPr txBox="1"/>
          <p:nvPr/>
        </p:nvSpPr>
        <p:spPr>
          <a:xfrm>
            <a:off x="2495600" y="2924944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FindSet</a:t>
            </a:r>
            <a:r>
              <a:rPr lang="en-US" dirty="0" smtClean="0"/>
              <a:t>(…, x)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04607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Лес с объединением по рангу и сжатием путей</a:t>
            </a:r>
          </a:p>
          <a:p>
            <a:pPr lvl="1"/>
            <a:r>
              <a:rPr lang="ru-RU" dirty="0" err="1" smtClean="0"/>
              <a:t>FindSet</a:t>
            </a:r>
            <a:r>
              <a:rPr lang="ru-RU" dirty="0" smtClean="0"/>
              <a:t>(</a:t>
            </a:r>
            <a:r>
              <a:rPr lang="en-US" dirty="0" smtClean="0"/>
              <a:t>…, x</a:t>
            </a:r>
            <a:r>
              <a:rPr lang="ru-RU" dirty="0" smtClean="0"/>
              <a:t>) делает все элементы на пути от </a:t>
            </a:r>
            <a:r>
              <a:rPr lang="en-US" dirty="0" smtClean="0"/>
              <a:t>x</a:t>
            </a:r>
            <a:r>
              <a:rPr lang="ru-RU" dirty="0" smtClean="0"/>
              <a:t> до корня сыновьями корня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ru-RU" dirty="0" smtClean="0"/>
          </a:p>
          <a:p>
            <a:r>
              <a:rPr lang="ru-RU" dirty="0" smtClean="0"/>
              <a:t>все </a:t>
            </a:r>
            <a:r>
              <a:rPr lang="en-US" dirty="0" err="1" smtClean="0"/>
              <a:t>FindSet</a:t>
            </a:r>
            <a:r>
              <a:rPr lang="en-US" dirty="0" smtClean="0"/>
              <a:t> – O(N log</a:t>
            </a:r>
            <a:r>
              <a:rPr lang="en-US" baseline="30000" dirty="0" smtClean="0"/>
              <a:t>*</a:t>
            </a:r>
            <a:r>
              <a:rPr lang="en-US" dirty="0" smtClean="0"/>
              <a:t>(N))</a:t>
            </a:r>
          </a:p>
          <a:p>
            <a:pPr lvl="1"/>
            <a:r>
              <a:rPr lang="en-US" dirty="0"/>
              <a:t>log</a:t>
            </a:r>
            <a:r>
              <a:rPr lang="en-US" baseline="30000" dirty="0" smtClean="0"/>
              <a:t>*</a:t>
            </a:r>
            <a:r>
              <a:rPr lang="en-US" dirty="0" smtClean="0"/>
              <a:t>(c) = </a:t>
            </a:r>
            <a:r>
              <a:rPr lang="ru-RU" dirty="0" smtClean="0"/>
              <a:t>число итераций в цикле</a:t>
            </a:r>
          </a:p>
          <a:p>
            <a:pPr lvl="1"/>
            <a:r>
              <a:rPr lang="en-US" dirty="0" smtClean="0"/>
              <a:t>while (c &gt; 1) c = log(c)</a:t>
            </a:r>
            <a:endParaRPr lang="ru-RU" dirty="0"/>
          </a:p>
          <a:p>
            <a:r>
              <a:rPr lang="ru-RU" dirty="0" smtClean="0"/>
              <a:t>все </a:t>
            </a:r>
            <a:r>
              <a:rPr lang="en-US" dirty="0" err="1" smtClean="0"/>
              <a:t>MergeSets</a:t>
            </a:r>
            <a:r>
              <a:rPr lang="ru-RU" dirty="0" smtClean="0"/>
              <a:t> </a:t>
            </a:r>
            <a:r>
              <a:rPr lang="en-US" dirty="0" smtClean="0"/>
              <a:t>–</a:t>
            </a:r>
            <a:r>
              <a:rPr lang="ru-RU" dirty="0" smtClean="0"/>
              <a:t> O(</a:t>
            </a:r>
            <a:r>
              <a:rPr lang="en-US" dirty="0" smtClean="0"/>
              <a:t>N</a:t>
            </a:r>
            <a:r>
              <a:rPr lang="ru-RU" dirty="0" smtClean="0"/>
              <a:t>) </a:t>
            </a:r>
            <a:endParaRPr lang="ru-RU" dirty="0"/>
          </a:p>
          <a:p>
            <a:endParaRPr lang="ru-RU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Реализация СНМ </a:t>
            </a:r>
            <a:r>
              <a:rPr lang="ru-RU" dirty="0" smtClean="0"/>
              <a:t>на основе деревьев 2/2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Доказательство</a:t>
            </a:r>
            <a:r>
              <a:rPr lang="en-US" dirty="0" smtClean="0"/>
              <a:t> </a:t>
            </a:r>
            <a:r>
              <a:rPr lang="ru-RU" dirty="0" smtClean="0"/>
              <a:t>оценки числа операций см. в учебнике </a:t>
            </a:r>
            <a:r>
              <a:rPr lang="ru-RU" dirty="0" err="1" smtClean="0"/>
              <a:t>Кормена</a:t>
            </a:r>
            <a:endParaRPr lang="en-US" dirty="0" smtClean="0"/>
          </a:p>
        </p:txBody>
      </p:sp>
      <p:grpSp>
        <p:nvGrpSpPr>
          <p:cNvPr id="39" name="Группа 38"/>
          <p:cNvGrpSpPr/>
          <p:nvPr/>
        </p:nvGrpSpPr>
        <p:grpSpPr>
          <a:xfrm>
            <a:off x="1127874" y="3068390"/>
            <a:ext cx="1512168" cy="1368722"/>
            <a:chOff x="1983880" y="4757442"/>
            <a:chExt cx="1512168" cy="1368722"/>
          </a:xfrm>
        </p:grpSpPr>
        <p:sp>
          <p:nvSpPr>
            <p:cNvPr id="69671" name="Oval 44"/>
            <p:cNvSpPr>
              <a:spLocks noChangeArrowheads="1"/>
            </p:cNvSpPr>
            <p:nvPr/>
          </p:nvSpPr>
          <p:spPr bwMode="auto">
            <a:xfrm>
              <a:off x="2560662" y="4757442"/>
              <a:ext cx="144463" cy="142875"/>
            </a:xfrm>
            <a:prstGeom prst="ellipse">
              <a:avLst/>
            </a:prstGeom>
            <a:solidFill>
              <a:srgbClr val="EF5A1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9672" name="Oval 45"/>
            <p:cNvSpPr>
              <a:spLocks noChangeArrowheads="1"/>
            </p:cNvSpPr>
            <p:nvPr/>
          </p:nvSpPr>
          <p:spPr bwMode="auto">
            <a:xfrm>
              <a:off x="1983880" y="5191201"/>
              <a:ext cx="144463" cy="14287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9673" name="Oval 46"/>
            <p:cNvSpPr>
              <a:spLocks noChangeArrowheads="1"/>
            </p:cNvSpPr>
            <p:nvPr/>
          </p:nvSpPr>
          <p:spPr bwMode="auto">
            <a:xfrm>
              <a:off x="3134569" y="5191201"/>
              <a:ext cx="144463" cy="14287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9674" name="Oval 47"/>
            <p:cNvSpPr>
              <a:spLocks noChangeArrowheads="1"/>
            </p:cNvSpPr>
            <p:nvPr/>
          </p:nvSpPr>
          <p:spPr bwMode="auto">
            <a:xfrm>
              <a:off x="1983880" y="5622108"/>
              <a:ext cx="144463" cy="14287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9675" name="Oval 48"/>
            <p:cNvSpPr>
              <a:spLocks noChangeArrowheads="1"/>
            </p:cNvSpPr>
            <p:nvPr/>
          </p:nvSpPr>
          <p:spPr bwMode="auto">
            <a:xfrm>
              <a:off x="2343920" y="5191201"/>
              <a:ext cx="144463" cy="14287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9676" name="Oval 49"/>
            <p:cNvSpPr>
              <a:spLocks noChangeArrowheads="1"/>
            </p:cNvSpPr>
            <p:nvPr/>
          </p:nvSpPr>
          <p:spPr bwMode="auto">
            <a:xfrm>
              <a:off x="2559944" y="5623249"/>
              <a:ext cx="144463" cy="142875"/>
            </a:xfrm>
            <a:prstGeom prst="ellipse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9677" name="Oval 50"/>
            <p:cNvSpPr>
              <a:spLocks noChangeArrowheads="1"/>
            </p:cNvSpPr>
            <p:nvPr/>
          </p:nvSpPr>
          <p:spPr bwMode="auto">
            <a:xfrm>
              <a:off x="2199060" y="5623249"/>
              <a:ext cx="144463" cy="14287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9678" name="Oval 51"/>
            <p:cNvSpPr>
              <a:spLocks noChangeArrowheads="1"/>
            </p:cNvSpPr>
            <p:nvPr/>
          </p:nvSpPr>
          <p:spPr bwMode="auto">
            <a:xfrm>
              <a:off x="3350593" y="5623249"/>
              <a:ext cx="144463" cy="14287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9679" name="Oval 52"/>
            <p:cNvSpPr>
              <a:spLocks noChangeArrowheads="1"/>
            </p:cNvSpPr>
            <p:nvPr/>
          </p:nvSpPr>
          <p:spPr bwMode="auto">
            <a:xfrm>
              <a:off x="2989362" y="5623249"/>
              <a:ext cx="144463" cy="14287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9680" name="Oval 53"/>
            <p:cNvSpPr>
              <a:spLocks noChangeArrowheads="1"/>
            </p:cNvSpPr>
            <p:nvPr/>
          </p:nvSpPr>
          <p:spPr bwMode="auto">
            <a:xfrm>
              <a:off x="3351585" y="5983289"/>
              <a:ext cx="144463" cy="14287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9690" name="Text Box 64"/>
            <p:cNvSpPr txBox="1">
              <a:spLocks noChangeArrowheads="1"/>
            </p:cNvSpPr>
            <p:nvPr/>
          </p:nvSpPr>
          <p:spPr bwMode="auto">
            <a:xfrm>
              <a:off x="2495849" y="5657554"/>
              <a:ext cx="28405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dirty="0">
                  <a:latin typeface="Calibri" pitchFamily="34" charset="0"/>
                  <a:cs typeface="Calibri" pitchFamily="34" charset="0"/>
                </a:rPr>
                <a:t>х</a:t>
              </a:r>
            </a:p>
          </p:txBody>
        </p:sp>
        <p:cxnSp>
          <p:nvCxnSpPr>
            <p:cNvPr id="76" name="Прямая соединительная линия 75"/>
            <p:cNvCxnSpPr>
              <a:stCxn id="69676" idx="0"/>
              <a:endCxn id="69671" idx="4"/>
            </p:cNvCxnSpPr>
            <p:nvPr/>
          </p:nvCxnSpPr>
          <p:spPr>
            <a:xfrm flipV="1">
              <a:off x="2632176" y="4900317"/>
              <a:ext cx="718" cy="722932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Прямая соединительная линия 76"/>
            <p:cNvCxnSpPr>
              <a:stCxn id="69679" idx="0"/>
              <a:endCxn id="69673" idx="3"/>
            </p:cNvCxnSpPr>
            <p:nvPr/>
          </p:nvCxnSpPr>
          <p:spPr>
            <a:xfrm flipV="1">
              <a:off x="3061594" y="5313152"/>
              <a:ext cx="94131" cy="3100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Прямая соединительная линия 77"/>
            <p:cNvCxnSpPr>
              <a:stCxn id="69673" idx="1"/>
              <a:endCxn id="69671" idx="5"/>
            </p:cNvCxnSpPr>
            <p:nvPr/>
          </p:nvCxnSpPr>
          <p:spPr>
            <a:xfrm flipH="1" flipV="1">
              <a:off x="2683969" y="4879393"/>
              <a:ext cx="471756" cy="3327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Прямая соединительная линия 78"/>
            <p:cNvCxnSpPr>
              <a:stCxn id="69676" idx="1"/>
              <a:endCxn id="69675" idx="5"/>
            </p:cNvCxnSpPr>
            <p:nvPr/>
          </p:nvCxnSpPr>
          <p:spPr>
            <a:xfrm flipH="1" flipV="1">
              <a:off x="2467227" y="5313152"/>
              <a:ext cx="113873" cy="3310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Прямая соединительная линия 79"/>
            <p:cNvCxnSpPr>
              <a:stCxn id="69677" idx="0"/>
              <a:endCxn id="69675" idx="3"/>
            </p:cNvCxnSpPr>
            <p:nvPr/>
          </p:nvCxnSpPr>
          <p:spPr>
            <a:xfrm flipV="1">
              <a:off x="2271292" y="5313152"/>
              <a:ext cx="93784" cy="3100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Прямая соединительная линия 80"/>
            <p:cNvCxnSpPr>
              <a:stCxn id="69674" idx="0"/>
              <a:endCxn id="69672" idx="4"/>
            </p:cNvCxnSpPr>
            <p:nvPr/>
          </p:nvCxnSpPr>
          <p:spPr>
            <a:xfrm flipV="1">
              <a:off x="2056112" y="5334076"/>
              <a:ext cx="0" cy="2880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Прямая соединительная линия 81"/>
            <p:cNvCxnSpPr>
              <a:stCxn id="69672" idx="7"/>
              <a:endCxn id="69671" idx="3"/>
            </p:cNvCxnSpPr>
            <p:nvPr/>
          </p:nvCxnSpPr>
          <p:spPr>
            <a:xfrm flipV="1">
              <a:off x="2107187" y="4879393"/>
              <a:ext cx="474631" cy="3327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Прямая соединительная линия 96"/>
            <p:cNvCxnSpPr>
              <a:stCxn id="69675" idx="0"/>
              <a:endCxn id="69671" idx="4"/>
            </p:cNvCxnSpPr>
            <p:nvPr/>
          </p:nvCxnSpPr>
          <p:spPr>
            <a:xfrm flipV="1">
              <a:off x="2416152" y="4900317"/>
              <a:ext cx="216742" cy="29088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Прямая соединительная линия 97"/>
            <p:cNvCxnSpPr>
              <a:stCxn id="69680" idx="0"/>
              <a:endCxn id="69678" idx="4"/>
            </p:cNvCxnSpPr>
            <p:nvPr/>
          </p:nvCxnSpPr>
          <p:spPr>
            <a:xfrm flipH="1" flipV="1">
              <a:off x="3422825" y="5766124"/>
              <a:ext cx="992" cy="2171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Прямая соединительная линия 98"/>
            <p:cNvCxnSpPr>
              <a:stCxn id="69678" idx="0"/>
              <a:endCxn id="69673" idx="5"/>
            </p:cNvCxnSpPr>
            <p:nvPr/>
          </p:nvCxnSpPr>
          <p:spPr>
            <a:xfrm flipH="1" flipV="1">
              <a:off x="3257876" y="5313152"/>
              <a:ext cx="164949" cy="3100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Группа 39"/>
          <p:cNvGrpSpPr/>
          <p:nvPr/>
        </p:nvGrpSpPr>
        <p:grpSpPr>
          <a:xfrm>
            <a:off x="4151784" y="3058055"/>
            <a:ext cx="1512168" cy="1368722"/>
            <a:chOff x="3696647" y="4745400"/>
            <a:chExt cx="1512168" cy="1368722"/>
          </a:xfrm>
        </p:grpSpPr>
        <p:sp>
          <p:nvSpPr>
            <p:cNvPr id="140" name="Oval 44"/>
            <p:cNvSpPr>
              <a:spLocks noChangeArrowheads="1"/>
            </p:cNvSpPr>
            <p:nvPr/>
          </p:nvSpPr>
          <p:spPr bwMode="auto">
            <a:xfrm>
              <a:off x="4273429" y="4745400"/>
              <a:ext cx="144463" cy="142875"/>
            </a:xfrm>
            <a:prstGeom prst="ellipse">
              <a:avLst/>
            </a:prstGeom>
            <a:solidFill>
              <a:srgbClr val="EF5A1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41" name="Oval 45"/>
            <p:cNvSpPr>
              <a:spLocks noChangeArrowheads="1"/>
            </p:cNvSpPr>
            <p:nvPr/>
          </p:nvSpPr>
          <p:spPr bwMode="auto">
            <a:xfrm>
              <a:off x="3696647" y="5179159"/>
              <a:ext cx="144463" cy="14287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42" name="Oval 46"/>
            <p:cNvSpPr>
              <a:spLocks noChangeArrowheads="1"/>
            </p:cNvSpPr>
            <p:nvPr/>
          </p:nvSpPr>
          <p:spPr bwMode="auto">
            <a:xfrm>
              <a:off x="4847336" y="5179159"/>
              <a:ext cx="144463" cy="14287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43" name="Oval 47"/>
            <p:cNvSpPr>
              <a:spLocks noChangeArrowheads="1"/>
            </p:cNvSpPr>
            <p:nvPr/>
          </p:nvSpPr>
          <p:spPr bwMode="auto">
            <a:xfrm>
              <a:off x="3696647" y="5610066"/>
              <a:ext cx="144463" cy="14287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44" name="Oval 48"/>
            <p:cNvSpPr>
              <a:spLocks noChangeArrowheads="1"/>
            </p:cNvSpPr>
            <p:nvPr/>
          </p:nvSpPr>
          <p:spPr bwMode="auto">
            <a:xfrm>
              <a:off x="4056687" y="5179159"/>
              <a:ext cx="144463" cy="14287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45" name="Oval 49"/>
            <p:cNvSpPr>
              <a:spLocks noChangeArrowheads="1"/>
            </p:cNvSpPr>
            <p:nvPr/>
          </p:nvSpPr>
          <p:spPr bwMode="auto">
            <a:xfrm>
              <a:off x="4272711" y="5611207"/>
              <a:ext cx="144463" cy="142875"/>
            </a:xfrm>
            <a:prstGeom prst="ellipse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46" name="Oval 50"/>
            <p:cNvSpPr>
              <a:spLocks noChangeArrowheads="1"/>
            </p:cNvSpPr>
            <p:nvPr/>
          </p:nvSpPr>
          <p:spPr bwMode="auto">
            <a:xfrm>
              <a:off x="3911827" y="5611207"/>
              <a:ext cx="144463" cy="14287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47" name="Oval 51"/>
            <p:cNvSpPr>
              <a:spLocks noChangeArrowheads="1"/>
            </p:cNvSpPr>
            <p:nvPr/>
          </p:nvSpPr>
          <p:spPr bwMode="auto">
            <a:xfrm>
              <a:off x="5063360" y="5611207"/>
              <a:ext cx="144463" cy="14287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48" name="Oval 52"/>
            <p:cNvSpPr>
              <a:spLocks noChangeArrowheads="1"/>
            </p:cNvSpPr>
            <p:nvPr/>
          </p:nvSpPr>
          <p:spPr bwMode="auto">
            <a:xfrm>
              <a:off x="4702129" y="5611207"/>
              <a:ext cx="144463" cy="14287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49" name="Oval 53"/>
            <p:cNvSpPr>
              <a:spLocks noChangeArrowheads="1"/>
            </p:cNvSpPr>
            <p:nvPr/>
          </p:nvSpPr>
          <p:spPr bwMode="auto">
            <a:xfrm>
              <a:off x="5064352" y="5971247"/>
              <a:ext cx="144463" cy="14287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50" name="Text Box 64"/>
            <p:cNvSpPr txBox="1">
              <a:spLocks noChangeArrowheads="1"/>
            </p:cNvSpPr>
            <p:nvPr/>
          </p:nvSpPr>
          <p:spPr bwMode="auto">
            <a:xfrm>
              <a:off x="4208616" y="5645512"/>
              <a:ext cx="28405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dirty="0">
                  <a:latin typeface="Calibri" pitchFamily="34" charset="0"/>
                  <a:cs typeface="Calibri" pitchFamily="34" charset="0"/>
                </a:rPr>
                <a:t>х</a:t>
              </a:r>
            </a:p>
          </p:txBody>
        </p:sp>
        <p:cxnSp>
          <p:nvCxnSpPr>
            <p:cNvPr id="151" name="Прямая соединительная линия 150"/>
            <p:cNvCxnSpPr>
              <a:stCxn id="145" idx="0"/>
              <a:endCxn id="140" idx="4"/>
            </p:cNvCxnSpPr>
            <p:nvPr/>
          </p:nvCxnSpPr>
          <p:spPr>
            <a:xfrm flipV="1">
              <a:off x="4344943" y="4888275"/>
              <a:ext cx="718" cy="722932"/>
            </a:xfrm>
            <a:prstGeom prst="line">
              <a:avLst/>
            </a:prstGeom>
            <a:ln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Прямая соединительная линия 151"/>
            <p:cNvCxnSpPr>
              <a:stCxn id="148" idx="0"/>
              <a:endCxn id="142" idx="3"/>
            </p:cNvCxnSpPr>
            <p:nvPr/>
          </p:nvCxnSpPr>
          <p:spPr>
            <a:xfrm flipV="1">
              <a:off x="4774361" y="5301110"/>
              <a:ext cx="94131" cy="3100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Прямая соединительная линия 152"/>
            <p:cNvCxnSpPr>
              <a:stCxn id="142" idx="1"/>
              <a:endCxn id="140" idx="5"/>
            </p:cNvCxnSpPr>
            <p:nvPr/>
          </p:nvCxnSpPr>
          <p:spPr>
            <a:xfrm flipH="1" flipV="1">
              <a:off x="4396736" y="4867351"/>
              <a:ext cx="471756" cy="3327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Прямая соединительная линия 154"/>
            <p:cNvCxnSpPr>
              <a:stCxn id="146" idx="0"/>
              <a:endCxn id="144" idx="3"/>
            </p:cNvCxnSpPr>
            <p:nvPr/>
          </p:nvCxnSpPr>
          <p:spPr>
            <a:xfrm flipV="1">
              <a:off x="3984059" y="5301110"/>
              <a:ext cx="93784" cy="3100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Прямая соединительная линия 155"/>
            <p:cNvCxnSpPr>
              <a:stCxn id="143" idx="0"/>
              <a:endCxn id="141" idx="4"/>
            </p:cNvCxnSpPr>
            <p:nvPr/>
          </p:nvCxnSpPr>
          <p:spPr>
            <a:xfrm flipV="1">
              <a:off x="3768879" y="5322034"/>
              <a:ext cx="0" cy="2880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Прямая соединительная линия 156"/>
            <p:cNvCxnSpPr>
              <a:stCxn id="141" idx="7"/>
              <a:endCxn id="140" idx="3"/>
            </p:cNvCxnSpPr>
            <p:nvPr/>
          </p:nvCxnSpPr>
          <p:spPr>
            <a:xfrm flipV="1">
              <a:off x="3819954" y="4867351"/>
              <a:ext cx="474631" cy="3327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Прямая соединительная линия 157"/>
            <p:cNvCxnSpPr>
              <a:stCxn id="144" idx="0"/>
              <a:endCxn id="140" idx="4"/>
            </p:cNvCxnSpPr>
            <p:nvPr/>
          </p:nvCxnSpPr>
          <p:spPr>
            <a:xfrm flipV="1">
              <a:off x="4128919" y="4888275"/>
              <a:ext cx="216742" cy="290884"/>
            </a:xfrm>
            <a:prstGeom prst="line">
              <a:avLst/>
            </a:prstGeom>
            <a:ln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Прямая соединительная линия 158"/>
            <p:cNvCxnSpPr>
              <a:stCxn id="149" idx="0"/>
              <a:endCxn id="147" idx="4"/>
            </p:cNvCxnSpPr>
            <p:nvPr/>
          </p:nvCxnSpPr>
          <p:spPr>
            <a:xfrm flipH="1" flipV="1">
              <a:off x="5135592" y="5754082"/>
              <a:ext cx="992" cy="2171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Прямая соединительная линия 159"/>
            <p:cNvCxnSpPr>
              <a:stCxn id="147" idx="0"/>
              <a:endCxn id="142" idx="5"/>
            </p:cNvCxnSpPr>
            <p:nvPr/>
          </p:nvCxnSpPr>
          <p:spPr>
            <a:xfrm flipH="1" flipV="1">
              <a:off x="4970643" y="5301110"/>
              <a:ext cx="164949" cy="3100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Стрелка вниз 42"/>
          <p:cNvSpPr/>
          <p:nvPr/>
        </p:nvSpPr>
        <p:spPr>
          <a:xfrm rot="16200000">
            <a:off x="3204837" y="2619533"/>
            <a:ext cx="215667" cy="1550704"/>
          </a:xfrm>
          <a:prstGeom prst="downArrow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TextBox 43"/>
          <p:cNvSpPr txBox="1"/>
          <p:nvPr/>
        </p:nvSpPr>
        <p:spPr>
          <a:xfrm>
            <a:off x="2495600" y="2924944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FindSet</a:t>
            </a:r>
            <a:r>
              <a:rPr lang="en-US" dirty="0" smtClean="0"/>
              <a:t>(…, x)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18237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Реализация СНМ </a:t>
            </a:r>
            <a:r>
              <a:rPr lang="ru-RU" dirty="0" smtClean="0"/>
              <a:t>со сжатием путей на языке Си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typedef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struct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* Parent;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* Rank;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} TDSU;</a:t>
            </a:r>
          </a:p>
          <a:p>
            <a:pPr marL="0" indent="0">
              <a:spcBef>
                <a:spcPts val="0"/>
              </a:spcBef>
              <a:buNone/>
            </a:pPr>
            <a:endParaRPr lang="ru-RU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TDSU*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MakeSets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count)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TDSU*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malloc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sizeof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TDSU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));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assert(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!= NULL);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-&gt;Parent =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calloc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(count,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sizeof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));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assert(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-&gt;Parent != NULL);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for (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element = 0; element &lt; count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                    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++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element)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-&gt;Parent[element] = element;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-&gt;Rank =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calloc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(count,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sizeof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));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assert(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-&gt;Rank != NULL);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return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ru-RU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void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DestroySets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(TDSU*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free(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-&gt;Parent);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free(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-&gt;Rank);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free(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ru-RU" sz="1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FindSet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(TDSU*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element)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if (element ==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-&gt;Parent[element])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return element;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-&gt;Parent[element] = </a:t>
            </a:r>
            <a:endParaRPr lang="en-US" sz="16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FindSet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-&gt;Parent[element]);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return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-&gt;Parent[element];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ru-RU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void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MergeSets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(TDSU*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setX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setY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assert(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Parent[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setX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] ==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setX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assert(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Parent[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setY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] ==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setY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if (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Rank[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setX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] &gt;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Rank[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setY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])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Parent[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setY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] =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setX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return;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Parent[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setX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] =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setY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if (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Rank[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setX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] ==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Rank[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setY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])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Rank[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setY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] += 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ru-RU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57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Реализация СНМ </a:t>
            </a:r>
            <a:r>
              <a:rPr lang="ru-RU" dirty="0" smtClean="0"/>
              <a:t>со сжатием путей на языке Си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typedef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* Parent;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* Rank;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TDSU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TDSU*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MakeSets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count)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TDSU*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malloc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sizeof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TDSU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));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assert(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!= NULL);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-&gt;Parent =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calloc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(count,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sizeof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));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assert(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-&gt;Parent != NULL);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for (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element = 0; element &lt; count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                    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++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element)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-&gt;Parent[element] = element;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-&gt;Rank =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calloc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(count,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sizeof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));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assert(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-&gt;Rank != NULL);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return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ru-RU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void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DestroySets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(TDSU*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free(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-&gt;Parent);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free(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-&gt;Rank);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free(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ru-RU" sz="1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FindSet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(TDSU*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element)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if (element ==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-&gt;Parent[element])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return element;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-&gt;Parent[element] = </a:t>
            </a:r>
            <a:endParaRPr lang="en-US" sz="16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FindSet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-&gt;Parent[element]);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return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-&gt;Parent[element];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ru-RU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void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MergeSets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(TDSU*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setX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setY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assert(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Parent[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setX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] ==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setX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assert(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Parent[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setY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] ==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setY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if (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Rank[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setX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] &gt;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Rank[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setY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])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Parent[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setY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] =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setX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return;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Parent[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setX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] =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setY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if (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Rank[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setX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] ==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Rank[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setY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])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Rank[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setY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] += 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ru-RU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4792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Реализация СНМ </a:t>
            </a:r>
            <a:r>
              <a:rPr lang="ru-RU" dirty="0" smtClean="0"/>
              <a:t>со сжатием путей на языке Си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typedef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* Parent;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* Rank;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TDSU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TDSU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MakeSets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count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TDSU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malloc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TDSU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6F008A"/>
                </a:solidFill>
                <a:latin typeface="Consolas" panose="020B0609020204030204" pitchFamily="49" charset="0"/>
              </a:rPr>
              <a:t>assert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en-US" sz="1600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-&gt;Parent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calloc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count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6F008A"/>
                </a:solidFill>
                <a:latin typeface="Consolas" panose="020B0609020204030204" pitchFamily="49" charset="0"/>
              </a:rPr>
              <a:t>assert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-&gt;Parent != </a:t>
            </a:r>
            <a:r>
              <a:rPr lang="en-US" sz="1600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element = 0; element &lt;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count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element)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-&gt;Parent[element] = element;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-&gt;Rank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calloc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count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6F008A"/>
                </a:solidFill>
                <a:latin typeface="Consolas" panose="020B0609020204030204" pitchFamily="49" charset="0"/>
              </a:rPr>
              <a:t>assert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-&gt;Rank != </a:t>
            </a:r>
            <a:r>
              <a:rPr lang="en-US" sz="1600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void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DestroySets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(TDSU*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free(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-&gt;Parent);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free(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-&gt;Rank);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free(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ru-RU" sz="1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FindSet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(TDSU*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element)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if (element ==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-&gt;Parent[element])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return element;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-&gt;Parent[element] = </a:t>
            </a:r>
            <a:endParaRPr lang="en-US" sz="16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FindSet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-&gt;Parent[element]);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return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-&gt;Parent[element];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ru-RU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void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MergeSets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(TDSU*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setX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setY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assert(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Parent[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setX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] ==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setX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assert(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Parent[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setY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] ==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setY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if (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Rank[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setX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] &gt;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Rank[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setY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])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Parent[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setY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] =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setX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return;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Parent[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setX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] =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setY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if (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Rank[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setX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] ==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Rank[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setY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])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Rank[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setY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] += 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ru-RU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8883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Реализация СНМ </a:t>
            </a:r>
            <a:r>
              <a:rPr lang="ru-RU" dirty="0" smtClean="0"/>
              <a:t>со сжатием путей на языке Си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typedef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* Parent;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* Rank;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TDSU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TDSU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MakeSets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count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TDSU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malloc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TDSU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6F008A"/>
                </a:solidFill>
                <a:latin typeface="Consolas" panose="020B0609020204030204" pitchFamily="49" charset="0"/>
              </a:rPr>
              <a:t>assert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en-US" sz="1600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-&gt;Parent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calloc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count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6F008A"/>
                </a:solidFill>
                <a:latin typeface="Consolas" panose="020B0609020204030204" pitchFamily="49" charset="0"/>
              </a:rPr>
              <a:t>assert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-&gt;Parent != </a:t>
            </a:r>
            <a:r>
              <a:rPr lang="en-US" sz="1600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element = 0; element &lt;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count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element)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-&gt;Parent[element] = element;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-&gt;Rank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calloc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count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6F008A"/>
                </a:solidFill>
                <a:latin typeface="Consolas" panose="020B0609020204030204" pitchFamily="49" charset="0"/>
              </a:rPr>
              <a:t>assert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-&gt;Rank != </a:t>
            </a:r>
            <a:r>
              <a:rPr lang="en-US" sz="1600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DestroySets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TDSU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free(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-&gt;Parent);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free(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-&gt;Rank);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free(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FindSet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(TDSU*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element)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if (element ==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-&gt;Parent[element])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return element;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-&gt;Parent[element] = </a:t>
            </a:r>
            <a:endParaRPr lang="en-US" sz="16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FindSet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-&gt;Parent[element]);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return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-&gt;Parent[element];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ru-RU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void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MergeSets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(TDSU*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setX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setY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assert(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Parent[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setX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] ==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setX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assert(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Parent[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setY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] ==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setY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if (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Rank[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setX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] &gt;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Rank[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setY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])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Parent[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setY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] =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setX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return;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Parent[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setX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] =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setY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if (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Rank[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setX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] ==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Rank[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setY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])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Rank[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setY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] += 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ru-RU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9223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Реализация СНМ </a:t>
            </a:r>
            <a:r>
              <a:rPr lang="ru-RU" dirty="0" smtClean="0"/>
              <a:t>со сжатием путей на языке Си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typedef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* Parent;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* Rank;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TDSU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TDSU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MakeSets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count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TDSU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malloc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TDSU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6F008A"/>
                </a:solidFill>
                <a:latin typeface="Consolas" panose="020B0609020204030204" pitchFamily="49" charset="0"/>
              </a:rPr>
              <a:t>assert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en-US" sz="1600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-&gt;Parent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calloc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count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6F008A"/>
                </a:solidFill>
                <a:latin typeface="Consolas" panose="020B0609020204030204" pitchFamily="49" charset="0"/>
              </a:rPr>
              <a:t>assert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-&gt;Parent != </a:t>
            </a:r>
            <a:r>
              <a:rPr lang="en-US" sz="1600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element = 0; element &lt;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count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element)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-&gt;Parent[element] = element;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-&gt;Rank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calloc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count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6F008A"/>
                </a:solidFill>
                <a:latin typeface="Consolas" panose="020B0609020204030204" pitchFamily="49" charset="0"/>
              </a:rPr>
              <a:t>assert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-&gt;Rank != </a:t>
            </a:r>
            <a:r>
              <a:rPr lang="en-US" sz="1600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DestroySets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TDSU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free(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-&gt;Parent);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free(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-&gt;Rank);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free(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FindSet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TDSU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element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element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-&gt;Parent[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element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element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-&gt;Parent[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element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endParaRPr lang="en-US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FindSet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solidFill>
                  <a:srgbClr val="808080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-&gt;Parent[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element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-&gt;Parent[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element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void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MergeSets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(TDSU*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setX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setY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assert(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Parent[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setX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] ==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setX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assert(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Parent[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setY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] ==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setY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if (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Rank[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setX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] &gt;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Rank[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setY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])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Parent[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setY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] =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setX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return;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Parent[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setX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] =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setY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if (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Rank[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setX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] ==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Rank[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setY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])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Rank[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setY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] += 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ru-RU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6846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Обход вершин графа в </a:t>
            </a:r>
            <a:r>
              <a:rPr lang="ru-RU" dirty="0" smtClean="0"/>
              <a:t>глубину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000" dirty="0" err="1" smtClean="0">
                <a:latin typeface="Consolas" panose="020B0609020204030204" pitchFamily="49" charset="0"/>
              </a:rPr>
              <a:t>dftData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   </a:t>
            </a:r>
            <a:r>
              <a:rPr lang="en-US" sz="2000" dirty="0" smtClean="0">
                <a:latin typeface="Consolas" panose="020B0609020204030204" pitchFamily="49" charset="0"/>
              </a:rPr>
              <a:t>Graph, Time</a:t>
            </a:r>
            <a:r>
              <a:rPr lang="en-US" sz="2000" dirty="0" smtClean="0">
                <a:latin typeface="Consolas" panose="020B0609020204030204" pitchFamily="49" charset="0"/>
              </a:rPr>
              <a:t>, </a:t>
            </a:r>
            <a:r>
              <a:rPr lang="en-US" sz="2000" dirty="0" smtClean="0">
                <a:latin typeface="Consolas" panose="020B0609020204030204" pitchFamily="49" charset="0"/>
              </a:rPr>
              <a:t>Visited</a:t>
            </a:r>
            <a:r>
              <a:rPr lang="en-US" sz="2000" dirty="0" smtClean="0">
                <a:latin typeface="Consolas" panose="020B0609020204030204" pitchFamily="49" charset="0"/>
              </a:rPr>
              <a:t>[], </a:t>
            </a:r>
            <a:r>
              <a:rPr lang="en-US" sz="2000" dirty="0" err="1" smtClean="0">
                <a:latin typeface="Consolas" panose="020B0609020204030204" pitchFamily="49" charset="0"/>
              </a:rPr>
              <a:t>StartTime</a:t>
            </a:r>
            <a:r>
              <a:rPr lang="en-US" sz="2000" dirty="0" smtClean="0">
                <a:latin typeface="Consolas" panose="020B0609020204030204" pitchFamily="49" charset="0"/>
              </a:rPr>
              <a:t>[],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   </a:t>
            </a:r>
            <a:r>
              <a:rPr lang="en-US" sz="2000" dirty="0" err="1" smtClean="0">
                <a:latin typeface="Consolas" panose="020B0609020204030204" pitchFamily="49" charset="0"/>
              </a:rPr>
              <a:t>EndTime</a:t>
            </a:r>
            <a:r>
              <a:rPr lang="en-US" sz="2000" dirty="0" smtClean="0">
                <a:latin typeface="Consolas" panose="020B0609020204030204" pitchFamily="49" charset="0"/>
              </a:rPr>
              <a:t>[], Parent[]</a:t>
            </a: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visitor 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   </a:t>
            </a:r>
            <a:r>
              <a:rPr lang="en-US" sz="2000" dirty="0" err="1" smtClean="0">
                <a:latin typeface="Consolas" panose="020B0609020204030204" pitchFamily="49" charset="0"/>
              </a:rPr>
              <a:t>OnFind</a:t>
            </a:r>
            <a:r>
              <a:rPr lang="en-US" sz="2000" dirty="0" smtClean="0">
                <a:latin typeface="Consolas" panose="020B0609020204030204" pitchFamily="49" charset="0"/>
              </a:rPr>
              <a:t>(u, data), </a:t>
            </a:r>
            <a:r>
              <a:rPr lang="en-US" sz="2000" dirty="0" err="1" smtClean="0">
                <a:latin typeface="Consolas" panose="020B0609020204030204" pitchFamily="49" charset="0"/>
              </a:rPr>
              <a:t>OnFinish</a:t>
            </a:r>
            <a:r>
              <a:rPr lang="en-US" sz="2000" dirty="0" smtClean="0">
                <a:latin typeface="Consolas" panose="020B0609020204030204" pitchFamily="49" charset="0"/>
              </a:rPr>
              <a:t>(u, data),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   </a:t>
            </a:r>
            <a:r>
              <a:rPr lang="en-US" sz="2000" dirty="0" err="1" smtClean="0">
                <a:latin typeface="Consolas" panose="020B0609020204030204" pitchFamily="49" charset="0"/>
              </a:rPr>
              <a:t>OnArcFind</a:t>
            </a:r>
            <a:r>
              <a:rPr lang="en-US" sz="2000" dirty="0" smtClean="0">
                <a:latin typeface="Consolas" panose="020B0609020204030204" pitchFamily="49" charset="0"/>
              </a:rPr>
              <a:t>(u</a:t>
            </a:r>
            <a:r>
              <a:rPr lang="en-US" sz="2000" dirty="0">
                <a:latin typeface="Consolas" panose="020B0609020204030204" pitchFamily="49" charset="0"/>
              </a:rPr>
              <a:t>, v, data), </a:t>
            </a:r>
            <a:r>
              <a:rPr lang="en-US" sz="2000" dirty="0" err="1" smtClean="0">
                <a:latin typeface="Consolas" panose="020B0609020204030204" pitchFamily="49" charset="0"/>
              </a:rPr>
              <a:t>OnArcFinish</a:t>
            </a:r>
            <a:r>
              <a:rPr lang="en-US" sz="2000" dirty="0" smtClean="0">
                <a:latin typeface="Consolas" panose="020B0609020204030204" pitchFamily="49" charset="0"/>
              </a:rPr>
              <a:t>(u, v, data)</a:t>
            </a:r>
            <a:endParaRPr lang="en-US" sz="20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}</a:t>
            </a:r>
            <a:endParaRPr lang="en-US" sz="20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DepthFirstSearch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dfsData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, visitor,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visitorData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):</a:t>
            </a:r>
            <a:endParaRPr lang="en-US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for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u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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dfsData.Graph.Vertices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dfsData.Visited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[u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] = </a:t>
            </a: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false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</a:t>
            </a: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for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u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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dfsData.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raph.Vertices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not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dfsData.Visited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[u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]: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   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dfsData.Parent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[u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] = u</a:t>
            </a:r>
            <a:endParaRPr lang="en-US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    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DepthFirstSearch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       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dfsData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, u, visitor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visitorData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endParaRPr lang="en-US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DepthFirstSearch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dfsData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u,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visitor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visitorData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):</a:t>
            </a:r>
            <a:endParaRPr lang="ru-RU" sz="20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dfsData.Visited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[u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] = </a:t>
            </a: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true</a:t>
            </a:r>
            <a:endParaRPr lang="ru-RU" sz="2000" b="1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dfsData.StartTime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[u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] =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dfsData.Time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++</a:t>
            </a:r>
            <a:endParaRPr lang="en-US" sz="20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visitor.OnFind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(u,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visitorData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endParaRPr lang="en-US" sz="20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for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(u, v)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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dfsData.Graph.Edges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:</a:t>
            </a:r>
            <a:endParaRPr lang="ru-RU" sz="20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visitor.OnArcFind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(u, v,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visitorData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b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endParaRPr lang="ru-RU" sz="20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not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dfsData.Visited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[v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]:</a:t>
            </a:r>
            <a:endParaRPr lang="ru-RU" sz="20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    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dfsData.Parent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[v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] =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u</a:t>
            </a:r>
            <a:endParaRPr lang="ru-RU" sz="20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    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DepthFirstSearch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endParaRPr lang="ru-RU" sz="20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dfsData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v, visitor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visitorData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/>
            </a:r>
            <a:b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endParaRPr lang="ru-RU" sz="20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visitor.OnArcFinish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(u, v,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visitorData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b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endParaRPr lang="ru-RU" sz="20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dfsData.EndTime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[u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] =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dfsData.Time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++</a:t>
            </a:r>
            <a:endParaRPr lang="en-US" sz="20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0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visitor.OnFinish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(u,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visitorData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endParaRPr lang="ru-RU" sz="2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4227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Реализация СНМ </a:t>
            </a:r>
            <a:r>
              <a:rPr lang="ru-RU" dirty="0" smtClean="0"/>
              <a:t>со сжатием путей на языке Си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typedef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* Parent;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* Rank;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TDSU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TDSU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MakeSets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count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TDSU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malloc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TDSU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6F008A"/>
                </a:solidFill>
                <a:latin typeface="Consolas" panose="020B0609020204030204" pitchFamily="49" charset="0"/>
              </a:rPr>
              <a:t>assert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en-US" sz="1600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-&gt;Parent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calloc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count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6F008A"/>
                </a:solidFill>
                <a:latin typeface="Consolas" panose="020B0609020204030204" pitchFamily="49" charset="0"/>
              </a:rPr>
              <a:t>assert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-&gt;Parent != </a:t>
            </a:r>
            <a:r>
              <a:rPr lang="en-US" sz="1600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element = 0; element &lt;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count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element)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-&gt;Parent[element] = element;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-&gt;Rank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calloc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count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6F008A"/>
                </a:solidFill>
                <a:latin typeface="Consolas" panose="020B0609020204030204" pitchFamily="49" charset="0"/>
              </a:rPr>
              <a:t>assert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-&gt;Rank != </a:t>
            </a:r>
            <a:r>
              <a:rPr lang="en-US" sz="1600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DestroySets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TDSU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free(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-&gt;Parent);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free(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-&gt;Rank);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free(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FindSet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TDSU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element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element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-&gt;Parent[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element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element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-&gt;Parent[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element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endParaRPr lang="en-US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FindSet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solidFill>
                  <a:srgbClr val="808080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-&gt;Parent[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element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-&gt;Parent[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element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MergeSets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TDSU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rgbClr val="808080"/>
                </a:solidFill>
                <a:latin typeface="Consolas" panose="020B0609020204030204" pitchFamily="49" charset="0"/>
              </a:rPr>
              <a:t>setX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rgbClr val="808080"/>
                </a:solidFill>
                <a:latin typeface="Consolas" panose="020B0609020204030204" pitchFamily="49" charset="0"/>
              </a:rPr>
              <a:t>setY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6F008A"/>
                </a:solidFill>
                <a:latin typeface="Consolas" panose="020B0609020204030204" pitchFamily="49" charset="0"/>
              </a:rPr>
              <a:t>assert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Parent[</a:t>
            </a:r>
            <a:r>
              <a:rPr lang="en-US" sz="1600" dirty="0" err="1" smtClean="0">
                <a:solidFill>
                  <a:srgbClr val="808080"/>
                </a:solidFill>
                <a:latin typeface="Consolas" panose="020B0609020204030204" pitchFamily="49" charset="0"/>
              </a:rPr>
              <a:t>setX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 == </a:t>
            </a:r>
            <a:r>
              <a:rPr lang="en-US" sz="1600" dirty="0" err="1" smtClean="0">
                <a:solidFill>
                  <a:srgbClr val="808080"/>
                </a:solidFill>
                <a:latin typeface="Consolas" panose="020B0609020204030204" pitchFamily="49" charset="0"/>
              </a:rPr>
              <a:t>setX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6F008A"/>
                </a:solidFill>
                <a:latin typeface="Consolas" panose="020B0609020204030204" pitchFamily="49" charset="0"/>
              </a:rPr>
              <a:t>assert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Parent[</a:t>
            </a:r>
            <a:r>
              <a:rPr lang="en-US" sz="1600" dirty="0" err="1" smtClean="0">
                <a:solidFill>
                  <a:srgbClr val="808080"/>
                </a:solidFill>
                <a:latin typeface="Consolas" panose="020B0609020204030204" pitchFamily="49" charset="0"/>
              </a:rPr>
              <a:t>setY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 == </a:t>
            </a:r>
            <a:r>
              <a:rPr lang="en-US" sz="1600" dirty="0" err="1" smtClean="0">
                <a:solidFill>
                  <a:srgbClr val="808080"/>
                </a:solidFill>
                <a:latin typeface="Consolas" panose="020B0609020204030204" pitchFamily="49" charset="0"/>
              </a:rPr>
              <a:t>setY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Rank[</a:t>
            </a:r>
            <a:r>
              <a:rPr lang="en-US" sz="1600" dirty="0" err="1" smtClean="0">
                <a:solidFill>
                  <a:srgbClr val="808080"/>
                </a:solidFill>
                <a:latin typeface="Consolas" panose="020B0609020204030204" pitchFamily="49" charset="0"/>
              </a:rPr>
              <a:t>setX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 &gt; 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Rank[</a:t>
            </a:r>
            <a:r>
              <a:rPr lang="en-US" sz="1600" dirty="0" err="1" smtClean="0">
                <a:solidFill>
                  <a:srgbClr val="808080"/>
                </a:solidFill>
                <a:latin typeface="Consolas" panose="020B0609020204030204" pitchFamily="49" charset="0"/>
              </a:rPr>
              <a:t>setY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Parent[</a:t>
            </a:r>
            <a:r>
              <a:rPr lang="en-US" sz="1600" dirty="0" err="1" smtClean="0">
                <a:solidFill>
                  <a:srgbClr val="808080"/>
                </a:solidFill>
                <a:latin typeface="Consolas" panose="020B0609020204030204" pitchFamily="49" charset="0"/>
              </a:rPr>
              <a:t>setY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sz="1600" dirty="0" err="1" smtClean="0">
                <a:solidFill>
                  <a:srgbClr val="808080"/>
                </a:solidFill>
                <a:latin typeface="Consolas" panose="020B0609020204030204" pitchFamily="49" charset="0"/>
              </a:rPr>
              <a:t>setX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Parent[</a:t>
            </a:r>
            <a:r>
              <a:rPr lang="en-US" sz="1600" dirty="0" err="1" smtClean="0">
                <a:solidFill>
                  <a:srgbClr val="808080"/>
                </a:solidFill>
                <a:latin typeface="Consolas" panose="020B0609020204030204" pitchFamily="49" charset="0"/>
              </a:rPr>
              <a:t>setX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sz="1600" dirty="0" err="1" smtClean="0">
                <a:solidFill>
                  <a:srgbClr val="808080"/>
                </a:solidFill>
                <a:latin typeface="Consolas" panose="020B0609020204030204" pitchFamily="49" charset="0"/>
              </a:rPr>
              <a:t>setY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Rank[</a:t>
            </a:r>
            <a:r>
              <a:rPr lang="en-US" sz="1600" dirty="0" err="1" smtClean="0">
                <a:solidFill>
                  <a:srgbClr val="808080"/>
                </a:solidFill>
                <a:latin typeface="Consolas" panose="020B0609020204030204" pitchFamily="49" charset="0"/>
              </a:rPr>
              <a:t>setX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 == 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Rank[</a:t>
            </a:r>
            <a:r>
              <a:rPr lang="en-US" sz="1600" dirty="0" err="1" smtClean="0">
                <a:solidFill>
                  <a:srgbClr val="808080"/>
                </a:solidFill>
                <a:latin typeface="Consolas" panose="020B0609020204030204" pitchFamily="49" charset="0"/>
              </a:rPr>
              <a:t>setY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Rank[</a:t>
            </a:r>
            <a:r>
              <a:rPr lang="en-US" sz="1600" dirty="0" err="1" smtClean="0">
                <a:solidFill>
                  <a:srgbClr val="808080"/>
                </a:solidFill>
                <a:latin typeface="Consolas" panose="020B0609020204030204" pitchFamily="49" charset="0"/>
              </a:rPr>
              <a:t>setY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 += 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2558086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</a:t>
            </a:r>
            <a:r>
              <a:rPr lang="ru-RU" dirty="0" smtClean="0"/>
              <a:t>Прима-Краскала</a:t>
            </a:r>
            <a:endParaRPr lang="ru-RU" dirty="0"/>
          </a:p>
        </p:txBody>
      </p:sp>
      <p:sp>
        <p:nvSpPr>
          <p:cNvPr id="57346" name="Rectangle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Robert Clay Prim 1921</a:t>
            </a:r>
          </a:p>
          <a:p>
            <a:endParaRPr lang="ru-RU" sz="2400" dirty="0">
              <a:solidFill>
                <a:schemeClr val="bg1"/>
              </a:solidFill>
            </a:endParaRPr>
          </a:p>
          <a:p>
            <a:r>
              <a:rPr lang="ru-RU" sz="2400" dirty="0">
                <a:solidFill>
                  <a:schemeClr val="bg1"/>
                </a:solidFill>
              </a:rPr>
              <a:t>Алгоритм Прима (иногда Прима-Краскала)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R. C. Prim: Shortest connection networks and some generalizations. In: Bell System Technical Journal, 36 (1957), pp. 1389–1401</a:t>
            </a:r>
            <a:endParaRPr lang="ru-RU" sz="2000" dirty="0">
              <a:solidFill>
                <a:schemeClr val="bg1"/>
              </a:solidFill>
            </a:endParaRPr>
          </a:p>
          <a:p>
            <a:pPr lvl="1"/>
            <a:r>
              <a:rPr lang="ru-RU" sz="2000" dirty="0">
                <a:solidFill>
                  <a:schemeClr val="bg1"/>
                </a:solidFill>
              </a:rPr>
              <a:t>Похожие алгоритмы предложены</a:t>
            </a:r>
            <a:br>
              <a:rPr lang="ru-RU" sz="2000" dirty="0">
                <a:solidFill>
                  <a:schemeClr val="bg1"/>
                </a:solidFill>
              </a:rPr>
            </a:br>
            <a:r>
              <a:rPr lang="ru-RU" sz="2000" dirty="0">
                <a:solidFill>
                  <a:schemeClr val="bg1"/>
                </a:solidFill>
              </a:rPr>
              <a:t>Войцехом Ярником (1930) и Дейкстрой (1959) 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</a:p>
          <a:p>
            <a:pPr lvl="1"/>
            <a:endParaRPr lang="ru-RU" sz="2000" dirty="0">
              <a:solidFill>
                <a:schemeClr val="bg1"/>
              </a:solidFill>
            </a:endParaRPr>
          </a:p>
          <a:p>
            <a:r>
              <a:rPr lang="ru-RU" sz="2400" dirty="0">
                <a:solidFill>
                  <a:schemeClr val="bg1"/>
                </a:solidFill>
              </a:rPr>
              <a:t>Построение минимального </a:t>
            </a:r>
            <a:r>
              <a:rPr lang="ru-RU" sz="2400" dirty="0" smtClean="0">
                <a:solidFill>
                  <a:schemeClr val="bg1"/>
                </a:solidFill>
              </a:rPr>
              <a:t>каркаса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ru-RU" sz="2400" dirty="0" smtClean="0">
                <a:solidFill>
                  <a:schemeClr val="bg1"/>
                </a:solidFill>
              </a:rPr>
              <a:t>связного </a:t>
            </a:r>
            <a:r>
              <a:rPr lang="ru-RU" sz="2400" dirty="0">
                <a:solidFill>
                  <a:schemeClr val="bg1"/>
                </a:solidFill>
              </a:rPr>
              <a:t>взвешенного графа</a:t>
            </a:r>
          </a:p>
          <a:p>
            <a:endParaRPr lang="ru-RU" sz="2400" dirty="0">
              <a:solidFill>
                <a:schemeClr val="bg1"/>
              </a:solidFill>
            </a:endParaRPr>
          </a:p>
          <a:p>
            <a:pPr>
              <a:buFont typeface="Arial" charset="0"/>
              <a:buNone/>
            </a:pP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4759" y="1600201"/>
            <a:ext cx="3570482" cy="45259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</a:t>
            </a:r>
            <a:r>
              <a:rPr lang="ru-RU" dirty="0" smtClean="0"/>
              <a:t>Прима-Краскала</a:t>
            </a:r>
            <a:endParaRPr lang="ru-RU" dirty="0"/>
          </a:p>
        </p:txBody>
      </p:sp>
      <p:sp>
        <p:nvSpPr>
          <p:cNvPr id="57346" name="Rectangle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US" sz="2400" dirty="0"/>
              <a:t>Robert Clay Prim </a:t>
            </a:r>
            <a:r>
              <a:rPr lang="en-US" sz="2400" dirty="0"/>
              <a:t>1921</a:t>
            </a:r>
            <a:r>
              <a:rPr lang="ru-RU" sz="2400" dirty="0"/>
              <a:t>-2009</a:t>
            </a:r>
            <a:endParaRPr lang="en-US" sz="2400" dirty="0"/>
          </a:p>
          <a:p>
            <a:endParaRPr lang="ru-RU" sz="2400" dirty="0"/>
          </a:p>
          <a:p>
            <a:r>
              <a:rPr lang="ru-RU" sz="2400" dirty="0">
                <a:solidFill>
                  <a:schemeClr val="bg1"/>
                </a:solidFill>
              </a:rPr>
              <a:t>Алгоритм Прима (иногда Прима-Краскала)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R. C. Prim: Shortest connection networks and some generalizations. In: Bell System Technical Journal, 36 (1957), pp. 1389–1401</a:t>
            </a:r>
            <a:endParaRPr lang="ru-RU" sz="2000" dirty="0">
              <a:solidFill>
                <a:schemeClr val="bg1"/>
              </a:solidFill>
            </a:endParaRPr>
          </a:p>
          <a:p>
            <a:pPr lvl="1"/>
            <a:r>
              <a:rPr lang="ru-RU" sz="2000" dirty="0">
                <a:solidFill>
                  <a:schemeClr val="bg1"/>
                </a:solidFill>
              </a:rPr>
              <a:t>Похожие алгоритмы предложены</a:t>
            </a:r>
            <a:br>
              <a:rPr lang="ru-RU" sz="2000" dirty="0">
                <a:solidFill>
                  <a:schemeClr val="bg1"/>
                </a:solidFill>
              </a:rPr>
            </a:br>
            <a:r>
              <a:rPr lang="ru-RU" sz="2000" dirty="0">
                <a:solidFill>
                  <a:schemeClr val="bg1"/>
                </a:solidFill>
              </a:rPr>
              <a:t>Войцехом Ярником (1930) и Дейкстрой (1959) 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</a:p>
          <a:p>
            <a:pPr lvl="1"/>
            <a:endParaRPr lang="ru-RU" sz="2000" dirty="0">
              <a:solidFill>
                <a:schemeClr val="bg1"/>
              </a:solidFill>
            </a:endParaRPr>
          </a:p>
          <a:p>
            <a:r>
              <a:rPr lang="ru-RU" sz="2400" dirty="0">
                <a:solidFill>
                  <a:schemeClr val="bg1"/>
                </a:solidFill>
              </a:rPr>
              <a:t>Построение минимального </a:t>
            </a:r>
            <a:r>
              <a:rPr lang="ru-RU" sz="2400" dirty="0" smtClean="0">
                <a:solidFill>
                  <a:schemeClr val="bg1"/>
                </a:solidFill>
              </a:rPr>
              <a:t>каркаса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ru-RU" sz="2400" dirty="0" smtClean="0">
                <a:solidFill>
                  <a:schemeClr val="bg1"/>
                </a:solidFill>
              </a:rPr>
              <a:t>связного </a:t>
            </a:r>
            <a:r>
              <a:rPr lang="ru-RU" sz="2400" dirty="0">
                <a:solidFill>
                  <a:schemeClr val="bg1"/>
                </a:solidFill>
              </a:rPr>
              <a:t>взвешенного графа</a:t>
            </a:r>
          </a:p>
          <a:p>
            <a:endParaRPr lang="ru-RU" sz="2400" dirty="0">
              <a:solidFill>
                <a:schemeClr val="bg1"/>
              </a:solidFill>
            </a:endParaRPr>
          </a:p>
          <a:p>
            <a:pPr>
              <a:buFont typeface="Arial" charset="0"/>
              <a:buNone/>
            </a:pPr>
            <a:endParaRPr lang="ru-RU" sz="240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4759" y="1600201"/>
            <a:ext cx="3570482" cy="45259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15476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</a:t>
            </a:r>
            <a:r>
              <a:rPr lang="ru-RU" dirty="0" smtClean="0"/>
              <a:t>Прима-Краскала</a:t>
            </a:r>
            <a:endParaRPr lang="ru-RU" dirty="0"/>
          </a:p>
        </p:txBody>
      </p:sp>
      <p:sp>
        <p:nvSpPr>
          <p:cNvPr id="57346" name="Rectangle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US" sz="2400" dirty="0"/>
              <a:t>Robert Clay Prim </a:t>
            </a:r>
            <a:r>
              <a:rPr lang="en-US" sz="2400" dirty="0"/>
              <a:t>1921</a:t>
            </a:r>
            <a:r>
              <a:rPr lang="ru-RU" sz="2400" dirty="0"/>
              <a:t>-2009</a:t>
            </a:r>
            <a:endParaRPr lang="en-US" sz="2400" dirty="0"/>
          </a:p>
          <a:p>
            <a:endParaRPr lang="ru-RU" sz="2400" dirty="0"/>
          </a:p>
          <a:p>
            <a:r>
              <a:rPr lang="ru-RU" sz="2400" dirty="0"/>
              <a:t>Алгоритм Прима (иногда Прима-Краскала)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R. C. Prim: Shortest connection networks and some generalizations. In: Bell System Technical Journal, 36 (1957), pp. 1389–1401</a:t>
            </a:r>
            <a:endParaRPr lang="ru-RU" sz="2000" dirty="0">
              <a:solidFill>
                <a:schemeClr val="bg1"/>
              </a:solidFill>
            </a:endParaRPr>
          </a:p>
          <a:p>
            <a:pPr lvl="1"/>
            <a:r>
              <a:rPr lang="ru-RU" sz="2000" dirty="0">
                <a:solidFill>
                  <a:schemeClr val="bg1"/>
                </a:solidFill>
              </a:rPr>
              <a:t>Похожие алгоритмы предложены</a:t>
            </a:r>
            <a:br>
              <a:rPr lang="ru-RU" sz="2000" dirty="0">
                <a:solidFill>
                  <a:schemeClr val="bg1"/>
                </a:solidFill>
              </a:rPr>
            </a:br>
            <a:r>
              <a:rPr lang="ru-RU" sz="2000" dirty="0">
                <a:solidFill>
                  <a:schemeClr val="bg1"/>
                </a:solidFill>
              </a:rPr>
              <a:t>Войцехом Ярником (1930) и Дейкстрой (1959) 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</a:p>
          <a:p>
            <a:pPr lvl="1"/>
            <a:endParaRPr lang="ru-RU" sz="2000" dirty="0">
              <a:solidFill>
                <a:schemeClr val="bg1"/>
              </a:solidFill>
            </a:endParaRPr>
          </a:p>
          <a:p>
            <a:r>
              <a:rPr lang="ru-RU" sz="2400" dirty="0">
                <a:solidFill>
                  <a:schemeClr val="bg1"/>
                </a:solidFill>
              </a:rPr>
              <a:t>Построение минимального </a:t>
            </a:r>
            <a:r>
              <a:rPr lang="ru-RU" sz="2400" dirty="0" smtClean="0">
                <a:solidFill>
                  <a:schemeClr val="bg1"/>
                </a:solidFill>
              </a:rPr>
              <a:t>каркаса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ru-RU" sz="2400" dirty="0" smtClean="0">
                <a:solidFill>
                  <a:schemeClr val="bg1"/>
                </a:solidFill>
              </a:rPr>
              <a:t>связного </a:t>
            </a:r>
            <a:r>
              <a:rPr lang="ru-RU" sz="2400" dirty="0">
                <a:solidFill>
                  <a:schemeClr val="bg1"/>
                </a:solidFill>
              </a:rPr>
              <a:t>взвешенного графа</a:t>
            </a:r>
          </a:p>
          <a:p>
            <a:endParaRPr lang="ru-RU" sz="2400" dirty="0">
              <a:solidFill>
                <a:schemeClr val="bg1"/>
              </a:solidFill>
            </a:endParaRPr>
          </a:p>
          <a:p>
            <a:pPr>
              <a:buFont typeface="Arial" charset="0"/>
              <a:buNone/>
            </a:pP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4759" y="1600201"/>
            <a:ext cx="3570482" cy="45259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91550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</a:t>
            </a:r>
            <a:r>
              <a:rPr lang="ru-RU" dirty="0" smtClean="0"/>
              <a:t>Прима-Краскала</a:t>
            </a:r>
            <a:endParaRPr lang="ru-RU" dirty="0"/>
          </a:p>
        </p:txBody>
      </p:sp>
      <p:sp>
        <p:nvSpPr>
          <p:cNvPr id="57346" name="Rectangle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US" sz="2400" dirty="0"/>
              <a:t>Robert Clay Prim </a:t>
            </a:r>
            <a:r>
              <a:rPr lang="en-US" sz="2400" dirty="0"/>
              <a:t>1921</a:t>
            </a:r>
            <a:r>
              <a:rPr lang="ru-RU" sz="2400" dirty="0" smtClean="0"/>
              <a:t>-2009</a:t>
            </a:r>
            <a:endParaRPr lang="en-US" sz="2400" dirty="0"/>
          </a:p>
          <a:p>
            <a:endParaRPr lang="ru-RU" sz="2400" dirty="0"/>
          </a:p>
          <a:p>
            <a:r>
              <a:rPr lang="ru-RU" sz="2400" dirty="0"/>
              <a:t>Алгоритм Прима (иногда Прима-Краскала)</a:t>
            </a:r>
          </a:p>
          <a:p>
            <a:pPr lvl="1"/>
            <a:r>
              <a:rPr lang="en-US" sz="2000" dirty="0"/>
              <a:t>R. C. Prim: Shortest connection networks and some generalizations. In: Bell System Technical Journal, 36 (1957), pp. 1389–1401</a:t>
            </a:r>
            <a:endParaRPr lang="ru-RU" sz="2000" dirty="0"/>
          </a:p>
          <a:p>
            <a:pPr lvl="1"/>
            <a:r>
              <a:rPr lang="ru-RU" sz="2000" dirty="0">
                <a:solidFill>
                  <a:schemeClr val="bg1"/>
                </a:solidFill>
              </a:rPr>
              <a:t>Похожие алгоритмы предложены</a:t>
            </a:r>
            <a:br>
              <a:rPr lang="ru-RU" sz="2000" dirty="0">
                <a:solidFill>
                  <a:schemeClr val="bg1"/>
                </a:solidFill>
              </a:rPr>
            </a:br>
            <a:r>
              <a:rPr lang="ru-RU" sz="2000" dirty="0">
                <a:solidFill>
                  <a:schemeClr val="bg1"/>
                </a:solidFill>
              </a:rPr>
              <a:t>Войцехом Ярником (1930) и Дейкстрой (1959) 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</a:p>
          <a:p>
            <a:pPr lvl="1"/>
            <a:endParaRPr lang="ru-RU" sz="2000" dirty="0">
              <a:solidFill>
                <a:schemeClr val="bg1"/>
              </a:solidFill>
            </a:endParaRPr>
          </a:p>
          <a:p>
            <a:r>
              <a:rPr lang="ru-RU" sz="2400" dirty="0">
                <a:solidFill>
                  <a:schemeClr val="bg1"/>
                </a:solidFill>
              </a:rPr>
              <a:t>Построение минимального </a:t>
            </a:r>
            <a:r>
              <a:rPr lang="ru-RU" sz="2400" dirty="0" smtClean="0">
                <a:solidFill>
                  <a:schemeClr val="bg1"/>
                </a:solidFill>
              </a:rPr>
              <a:t>каркаса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ru-RU" sz="2400" dirty="0" smtClean="0">
                <a:solidFill>
                  <a:schemeClr val="bg1"/>
                </a:solidFill>
              </a:rPr>
              <a:t>связного </a:t>
            </a:r>
            <a:r>
              <a:rPr lang="ru-RU" sz="2400" dirty="0">
                <a:solidFill>
                  <a:schemeClr val="bg1"/>
                </a:solidFill>
              </a:rPr>
              <a:t>взвешенного графа</a:t>
            </a:r>
          </a:p>
          <a:p>
            <a:endParaRPr lang="ru-RU" sz="2400" dirty="0"/>
          </a:p>
          <a:p>
            <a:pPr>
              <a:buFont typeface="Arial" charset="0"/>
              <a:buNone/>
            </a:pPr>
            <a:endParaRPr lang="ru-RU" sz="240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4759" y="1600201"/>
            <a:ext cx="3570482" cy="45259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24970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</a:t>
            </a:r>
            <a:r>
              <a:rPr lang="ru-RU" dirty="0" smtClean="0"/>
              <a:t>Прима-Краскала</a:t>
            </a:r>
            <a:endParaRPr lang="ru-RU" dirty="0"/>
          </a:p>
        </p:txBody>
      </p:sp>
      <p:sp>
        <p:nvSpPr>
          <p:cNvPr id="57346" name="Rectangle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US" sz="2400" dirty="0"/>
              <a:t>Robert Clay Prim </a:t>
            </a:r>
            <a:r>
              <a:rPr lang="en-US" sz="2400" dirty="0" smtClean="0"/>
              <a:t>1921</a:t>
            </a:r>
            <a:r>
              <a:rPr lang="ru-RU" sz="2400" dirty="0" smtClean="0"/>
              <a:t>-2009</a:t>
            </a:r>
            <a:endParaRPr lang="en-US" sz="2400" dirty="0"/>
          </a:p>
          <a:p>
            <a:endParaRPr lang="ru-RU" sz="2400" dirty="0"/>
          </a:p>
          <a:p>
            <a:r>
              <a:rPr lang="ru-RU" sz="2400" dirty="0"/>
              <a:t>Алгоритм Прима (иногда Прима-Краскала)</a:t>
            </a:r>
          </a:p>
          <a:p>
            <a:pPr lvl="1"/>
            <a:r>
              <a:rPr lang="en-US" sz="2000" dirty="0"/>
              <a:t>R. C. Prim: Shortest connection networks and some generalizations. In: Bell System Technical Journal, 36 (1957), pp. 1389–1401</a:t>
            </a:r>
            <a:endParaRPr lang="ru-RU" sz="2000" dirty="0"/>
          </a:p>
          <a:p>
            <a:pPr lvl="1"/>
            <a:r>
              <a:rPr lang="ru-RU" sz="2000" dirty="0"/>
              <a:t>Похожие алгоритмы предложены</a:t>
            </a:r>
            <a:br>
              <a:rPr lang="ru-RU" sz="2000" dirty="0"/>
            </a:br>
            <a:r>
              <a:rPr lang="ru-RU" sz="2000" dirty="0"/>
              <a:t>Войцехом Ярником (1930) и Дейкстрой (1959) </a:t>
            </a:r>
            <a:r>
              <a:rPr lang="en-US" sz="2000" dirty="0"/>
              <a:t> </a:t>
            </a:r>
          </a:p>
          <a:p>
            <a:pPr lvl="1"/>
            <a:endParaRPr lang="ru-RU" sz="2000" dirty="0"/>
          </a:p>
          <a:p>
            <a:r>
              <a:rPr lang="ru-RU" sz="2400" dirty="0">
                <a:solidFill>
                  <a:schemeClr val="bg1"/>
                </a:solidFill>
              </a:rPr>
              <a:t>Построение минимального </a:t>
            </a:r>
            <a:r>
              <a:rPr lang="ru-RU" sz="2400" dirty="0" smtClean="0">
                <a:solidFill>
                  <a:schemeClr val="bg1"/>
                </a:solidFill>
              </a:rPr>
              <a:t>каркаса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ru-RU" sz="2400" dirty="0" smtClean="0">
                <a:solidFill>
                  <a:schemeClr val="bg1"/>
                </a:solidFill>
              </a:rPr>
              <a:t>связного </a:t>
            </a:r>
            <a:r>
              <a:rPr lang="ru-RU" sz="2400" dirty="0">
                <a:solidFill>
                  <a:schemeClr val="bg1"/>
                </a:solidFill>
              </a:rPr>
              <a:t>взвешенного графа</a:t>
            </a:r>
          </a:p>
          <a:p>
            <a:endParaRPr lang="ru-RU" sz="2400" dirty="0">
              <a:solidFill>
                <a:schemeClr val="bg1"/>
              </a:solidFill>
            </a:endParaRPr>
          </a:p>
          <a:p>
            <a:pPr>
              <a:buFont typeface="Arial" charset="0"/>
              <a:buNone/>
            </a:pP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4759" y="1600201"/>
            <a:ext cx="3570482" cy="45259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40360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</a:t>
            </a:r>
            <a:r>
              <a:rPr lang="ru-RU" dirty="0" smtClean="0"/>
              <a:t>Прима-Краскала</a:t>
            </a:r>
            <a:endParaRPr lang="ru-RU" dirty="0"/>
          </a:p>
        </p:txBody>
      </p:sp>
      <p:sp>
        <p:nvSpPr>
          <p:cNvPr id="57346" name="Rectangle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US" sz="2400" dirty="0"/>
              <a:t>Robert Clay Prim </a:t>
            </a:r>
            <a:r>
              <a:rPr lang="en-US" sz="2400" dirty="0" smtClean="0"/>
              <a:t>1921</a:t>
            </a:r>
            <a:r>
              <a:rPr lang="ru-RU" sz="2400" dirty="0" smtClean="0"/>
              <a:t>-2009</a:t>
            </a:r>
            <a:endParaRPr lang="en-US" sz="2400" dirty="0"/>
          </a:p>
          <a:p>
            <a:endParaRPr lang="ru-RU" sz="2400" dirty="0"/>
          </a:p>
          <a:p>
            <a:r>
              <a:rPr lang="ru-RU" sz="2400" dirty="0"/>
              <a:t>Алгоритм Прима (иногда Прима-Краскала)</a:t>
            </a:r>
          </a:p>
          <a:p>
            <a:pPr lvl="1"/>
            <a:r>
              <a:rPr lang="en-US" sz="2000" dirty="0"/>
              <a:t>R. C. Prim: Shortest connection networks and some generalizations. In: Bell System Technical Journal, 36 (1957), pp. 1389–1401</a:t>
            </a:r>
            <a:endParaRPr lang="ru-RU" sz="2000" dirty="0"/>
          </a:p>
          <a:p>
            <a:pPr lvl="1"/>
            <a:r>
              <a:rPr lang="ru-RU" sz="2000" dirty="0"/>
              <a:t>Похожие алгоритмы предложены</a:t>
            </a:r>
            <a:br>
              <a:rPr lang="ru-RU" sz="2000" dirty="0"/>
            </a:br>
            <a:r>
              <a:rPr lang="ru-RU" sz="2000" dirty="0"/>
              <a:t>Войцехом Ярником (1930) и Дейкстрой (1959) </a:t>
            </a:r>
            <a:r>
              <a:rPr lang="en-US" sz="2000" dirty="0"/>
              <a:t> </a:t>
            </a:r>
          </a:p>
          <a:p>
            <a:pPr lvl="1"/>
            <a:endParaRPr lang="ru-RU" sz="2000" dirty="0"/>
          </a:p>
          <a:p>
            <a:r>
              <a:rPr lang="ru-RU" sz="2400" dirty="0"/>
              <a:t>Построение минимального </a:t>
            </a:r>
            <a:r>
              <a:rPr lang="ru-RU" sz="2400" dirty="0" smtClean="0"/>
              <a:t>каркаса</a:t>
            </a:r>
            <a:r>
              <a:rPr lang="en-US" sz="2400" dirty="0" smtClean="0"/>
              <a:t> </a:t>
            </a:r>
            <a:r>
              <a:rPr lang="ru-RU" sz="2400" dirty="0" smtClean="0"/>
              <a:t>связного </a:t>
            </a:r>
            <a:r>
              <a:rPr lang="ru-RU" sz="2400" dirty="0"/>
              <a:t>взвешенного графа</a:t>
            </a:r>
          </a:p>
          <a:p>
            <a:endParaRPr lang="ru-RU" sz="2400" dirty="0"/>
          </a:p>
          <a:p>
            <a:pPr>
              <a:buFont typeface="Arial" charset="0"/>
              <a:buNone/>
            </a:pPr>
            <a:endParaRPr lang="ru-RU" sz="240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4759" y="1600201"/>
            <a:ext cx="3570482" cy="45259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15112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</a:t>
            </a:r>
            <a:r>
              <a:rPr lang="ru-RU" sz="1200" dirty="0" smtClean="0"/>
              <a:t>(анимация на 20 шагов)</a:t>
            </a:r>
            <a:endParaRPr lang="ru-RU" sz="1200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Начинаем с </a:t>
            </a:r>
            <a:r>
              <a:rPr lang="en-US" dirty="0" smtClean="0"/>
              <a:t>v</a:t>
            </a:r>
            <a:r>
              <a:rPr lang="en-US" baseline="-25000" dirty="0" smtClean="0"/>
              <a:t>1</a:t>
            </a:r>
          </a:p>
        </p:txBody>
      </p:sp>
      <p:pic>
        <p:nvPicPr>
          <p:cNvPr id="7" name="Picture 4" descr="12_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97211" y="2600548"/>
            <a:ext cx="3671888" cy="306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Oval 10"/>
          <p:cNvSpPr>
            <a:spLocks noChangeArrowheads="1"/>
          </p:cNvSpPr>
          <p:nvPr/>
        </p:nvSpPr>
        <p:spPr bwMode="auto">
          <a:xfrm>
            <a:off x="7681095" y="2671987"/>
            <a:ext cx="287337" cy="28733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/>
              <a:t>v</a:t>
            </a:r>
            <a:r>
              <a:rPr lang="en-US" sz="1600" baseline="-25000" dirty="0" smtClean="0"/>
              <a:t>1</a:t>
            </a:r>
            <a:endParaRPr lang="ru-RU" sz="1600" baseline="-25000" dirty="0"/>
          </a:p>
        </p:txBody>
      </p:sp>
      <p:sp>
        <p:nvSpPr>
          <p:cNvPr id="9" name="Oval 10"/>
          <p:cNvSpPr>
            <a:spLocks noChangeArrowheads="1"/>
          </p:cNvSpPr>
          <p:nvPr/>
        </p:nvSpPr>
        <p:spPr bwMode="auto">
          <a:xfrm>
            <a:off x="9265420" y="2745012"/>
            <a:ext cx="287337" cy="28733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/>
              <a:t>v</a:t>
            </a:r>
            <a:r>
              <a:rPr lang="en-US" sz="1600" baseline="-25000" dirty="0" smtClean="0"/>
              <a:t>2</a:t>
            </a:r>
            <a:endParaRPr lang="ru-RU" sz="1600" baseline="-25000" dirty="0"/>
          </a:p>
        </p:txBody>
      </p:sp>
      <p:sp>
        <p:nvSpPr>
          <p:cNvPr id="10" name="Oval 10"/>
          <p:cNvSpPr>
            <a:spLocks noChangeArrowheads="1"/>
          </p:cNvSpPr>
          <p:nvPr/>
        </p:nvSpPr>
        <p:spPr bwMode="auto">
          <a:xfrm>
            <a:off x="6744470" y="3968973"/>
            <a:ext cx="287337" cy="28733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/>
              <a:t>v</a:t>
            </a:r>
            <a:r>
              <a:rPr lang="en-US" sz="1600" baseline="-25000" dirty="0" smtClean="0"/>
              <a:t>6</a:t>
            </a:r>
            <a:endParaRPr lang="ru-RU" sz="1600" baseline="-25000" dirty="0"/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9913120" y="3895948"/>
            <a:ext cx="287337" cy="28733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/>
              <a:t>v</a:t>
            </a:r>
            <a:r>
              <a:rPr lang="en-US" sz="1600" baseline="-25000" dirty="0" smtClean="0"/>
              <a:t>3</a:t>
            </a:r>
            <a:endParaRPr lang="ru-RU" sz="1600" baseline="-25000" dirty="0"/>
          </a:p>
        </p:txBody>
      </p:sp>
      <p:sp>
        <p:nvSpPr>
          <p:cNvPr id="12" name="Oval 10"/>
          <p:cNvSpPr>
            <a:spLocks noChangeArrowheads="1"/>
          </p:cNvSpPr>
          <p:nvPr/>
        </p:nvSpPr>
        <p:spPr bwMode="auto">
          <a:xfrm>
            <a:off x="8401820" y="3895948"/>
            <a:ext cx="287337" cy="28733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/>
              <a:t>v</a:t>
            </a:r>
            <a:r>
              <a:rPr lang="en-US" sz="1600" baseline="-25000" dirty="0" smtClean="0"/>
              <a:t>7</a:t>
            </a:r>
            <a:endParaRPr lang="ru-RU" sz="1600" baseline="-25000" dirty="0"/>
          </a:p>
        </p:txBody>
      </p:sp>
      <p:sp>
        <p:nvSpPr>
          <p:cNvPr id="13" name="Oval 10"/>
          <p:cNvSpPr>
            <a:spLocks noChangeArrowheads="1"/>
          </p:cNvSpPr>
          <p:nvPr/>
        </p:nvSpPr>
        <p:spPr bwMode="auto">
          <a:xfrm>
            <a:off x="9265420" y="5264373"/>
            <a:ext cx="287337" cy="28733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/>
              <a:t>v</a:t>
            </a:r>
            <a:r>
              <a:rPr lang="en-US" sz="1600" baseline="-25000" dirty="0" smtClean="0"/>
              <a:t>4</a:t>
            </a:r>
            <a:endParaRPr lang="ru-RU" sz="1600" baseline="-25000" dirty="0"/>
          </a:p>
        </p:txBody>
      </p:sp>
      <p:sp>
        <p:nvSpPr>
          <p:cNvPr id="14" name="Oval 10"/>
          <p:cNvSpPr>
            <a:spLocks noChangeArrowheads="1"/>
          </p:cNvSpPr>
          <p:nvPr/>
        </p:nvSpPr>
        <p:spPr bwMode="auto">
          <a:xfrm>
            <a:off x="7536631" y="5264373"/>
            <a:ext cx="287338" cy="28733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/>
              <a:t>v</a:t>
            </a:r>
            <a:r>
              <a:rPr lang="en-US" sz="1600" baseline="-25000" dirty="0" smtClean="0"/>
              <a:t>5</a:t>
            </a:r>
            <a:endParaRPr lang="ru-RU" sz="1600" baseline="-25000" dirty="0"/>
          </a:p>
        </p:txBody>
      </p:sp>
      <p:sp>
        <p:nvSpPr>
          <p:cNvPr id="15" name="Line 12"/>
          <p:cNvSpPr>
            <a:spLocks noChangeShapeType="1"/>
          </p:cNvSpPr>
          <p:nvPr/>
        </p:nvSpPr>
        <p:spPr bwMode="auto">
          <a:xfrm>
            <a:off x="7896994" y="2960912"/>
            <a:ext cx="576262" cy="9350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6" name="Line 13"/>
          <p:cNvSpPr>
            <a:spLocks noChangeShapeType="1"/>
          </p:cNvSpPr>
          <p:nvPr/>
        </p:nvSpPr>
        <p:spPr bwMode="auto">
          <a:xfrm flipH="1">
            <a:off x="9481320" y="4184873"/>
            <a:ext cx="504825" cy="10795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7" name="Line 14"/>
          <p:cNvSpPr>
            <a:spLocks noChangeShapeType="1"/>
          </p:cNvSpPr>
          <p:nvPr/>
        </p:nvSpPr>
        <p:spPr bwMode="auto">
          <a:xfrm flipH="1">
            <a:off x="8617720" y="3032348"/>
            <a:ext cx="719137" cy="863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8" name="Line 15"/>
          <p:cNvSpPr>
            <a:spLocks noChangeShapeType="1"/>
          </p:cNvSpPr>
          <p:nvPr/>
        </p:nvSpPr>
        <p:spPr bwMode="auto">
          <a:xfrm flipH="1">
            <a:off x="8689156" y="4040411"/>
            <a:ext cx="12255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9" name="Line 16"/>
          <p:cNvSpPr>
            <a:spLocks noChangeShapeType="1"/>
          </p:cNvSpPr>
          <p:nvPr/>
        </p:nvSpPr>
        <p:spPr bwMode="auto">
          <a:xfrm>
            <a:off x="7825557" y="5408836"/>
            <a:ext cx="14398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" name="Line 17"/>
          <p:cNvSpPr>
            <a:spLocks noChangeShapeType="1"/>
          </p:cNvSpPr>
          <p:nvPr/>
        </p:nvSpPr>
        <p:spPr bwMode="auto">
          <a:xfrm flipH="1">
            <a:off x="6961956" y="2887887"/>
            <a:ext cx="719138" cy="10810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1" name="Text Box 18"/>
          <p:cNvSpPr txBox="1">
            <a:spLocks noChangeArrowheads="1"/>
          </p:cNvSpPr>
          <p:nvPr/>
        </p:nvSpPr>
        <p:spPr bwMode="auto">
          <a:xfrm>
            <a:off x="7825557" y="3392711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/>
              <a:t>1</a:t>
            </a:r>
            <a:endParaRPr lang="ru-RU" sz="1600" dirty="0"/>
          </a:p>
        </p:txBody>
      </p:sp>
      <p:sp>
        <p:nvSpPr>
          <p:cNvPr id="22" name="Text Box 19"/>
          <p:cNvSpPr txBox="1">
            <a:spLocks noChangeArrowheads="1"/>
          </p:cNvSpPr>
          <p:nvPr/>
        </p:nvSpPr>
        <p:spPr bwMode="auto">
          <a:xfrm>
            <a:off x="9697219" y="4688111"/>
            <a:ext cx="2968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/>
              <a:t>3</a:t>
            </a:r>
            <a:endParaRPr lang="ru-RU" sz="1600" dirty="0"/>
          </a:p>
        </p:txBody>
      </p:sp>
      <p:sp>
        <p:nvSpPr>
          <p:cNvPr id="23" name="Text Box 20"/>
          <p:cNvSpPr txBox="1">
            <a:spLocks noChangeArrowheads="1"/>
          </p:cNvSpPr>
          <p:nvPr/>
        </p:nvSpPr>
        <p:spPr bwMode="auto">
          <a:xfrm>
            <a:off x="8978082" y="3319686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/>
              <a:t>4</a:t>
            </a:r>
            <a:endParaRPr lang="ru-RU" sz="1600" dirty="0"/>
          </a:p>
        </p:txBody>
      </p:sp>
      <p:sp>
        <p:nvSpPr>
          <p:cNvPr id="24" name="Text Box 21"/>
          <p:cNvSpPr txBox="1">
            <a:spLocks noChangeArrowheads="1"/>
          </p:cNvSpPr>
          <p:nvPr/>
        </p:nvSpPr>
        <p:spPr bwMode="auto">
          <a:xfrm>
            <a:off x="9265419" y="4040411"/>
            <a:ext cx="2968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/>
              <a:t>9</a:t>
            </a:r>
            <a:endParaRPr lang="ru-RU" sz="1600" dirty="0"/>
          </a:p>
        </p:txBody>
      </p:sp>
      <p:sp>
        <p:nvSpPr>
          <p:cNvPr id="25" name="Text Box 22"/>
          <p:cNvSpPr txBox="1">
            <a:spLocks noChangeArrowheads="1"/>
          </p:cNvSpPr>
          <p:nvPr/>
        </p:nvSpPr>
        <p:spPr bwMode="auto">
          <a:xfrm>
            <a:off x="6888932" y="3248248"/>
            <a:ext cx="409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/>
              <a:t>23</a:t>
            </a:r>
            <a:endParaRPr lang="ru-RU" sz="1600"/>
          </a:p>
        </p:txBody>
      </p:sp>
      <p:sp>
        <p:nvSpPr>
          <p:cNvPr id="26" name="Text Box 23"/>
          <p:cNvSpPr txBox="1">
            <a:spLocks noChangeArrowheads="1"/>
          </p:cNvSpPr>
          <p:nvPr/>
        </p:nvSpPr>
        <p:spPr bwMode="auto">
          <a:xfrm>
            <a:off x="8328795" y="5048473"/>
            <a:ext cx="409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/>
              <a:t>17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275001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/>
      <p:bldP spid="22" grpId="0"/>
      <p:bldP spid="23" grpId="0"/>
      <p:bldP spid="24" grpId="0"/>
      <p:bldP spid="25" grpId="0"/>
      <p:bldP spid="26" grpId="0"/>
    </p:bld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Версия</a:t>
            </a:r>
            <a:r>
              <a:rPr lang="en-US" dirty="0" smtClean="0"/>
              <a:t> O(N</a:t>
            </a:r>
            <a:r>
              <a:rPr lang="en-US" baseline="30000" dirty="0" smtClean="0"/>
              <a:t>3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59393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PrimMinimumSpanningTree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(graph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weight[]):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</a:t>
            </a:r>
            <a:r>
              <a:rPr lang="ru-RU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= {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graph.Vertices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[0]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= </a:t>
            </a: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/>
              </a:rPr>
              <a:t></a:t>
            </a:r>
            <a:endParaRPr lang="en-US" sz="2000" dirty="0" smtClean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</a:t>
            </a:r>
            <a:r>
              <a:rPr lang="ru-RU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while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!=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graph.Vertices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:</a:t>
            </a:r>
            <a:endParaRPr lang="ru-RU" sz="2000" dirty="0" smtClean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bestEdge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=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ArgMin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 weight[edge] : edge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GetOutgoing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(graph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) )</a:t>
            </a:r>
            <a:endParaRPr lang="en-US" sz="2000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assert(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bestEdge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!= </a:t>
            </a: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none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'Disconnected graph')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(in, out) =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bestEdge</a:t>
            </a:r>
            <a:endParaRPr lang="en-US" sz="2000" dirty="0" smtClean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+= out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+= (in, out)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return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MakeGraph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)</a:t>
            </a:r>
          </a:p>
          <a:p>
            <a:pPr marL="0" indent="0">
              <a:spcBef>
                <a:spcPts val="300"/>
              </a:spcBef>
              <a:buNone/>
            </a:pPr>
            <a:endParaRPr lang="en-US" sz="2000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GetOutgoing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(graph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vertices[]):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outgoing = </a:t>
            </a: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/>
              </a:rPr>
              <a:t></a:t>
            </a:r>
            <a:endParaRPr lang="en-US" sz="2000" dirty="0" smtClean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for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(u, v)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graph.Edges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or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(v, u)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graph.Edges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</a:t>
            </a: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if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u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vertices </a:t>
            </a: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and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 </a:t>
            </a: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not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 v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vertices: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           outgoing += (u, v)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return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outgoing</a:t>
            </a:r>
            <a:endParaRPr lang="en-US" sz="2000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Версия</a:t>
            </a:r>
            <a:r>
              <a:rPr lang="en-US" dirty="0" smtClean="0"/>
              <a:t> O(N</a:t>
            </a:r>
            <a:r>
              <a:rPr lang="en-US" baseline="30000" dirty="0" smtClean="0"/>
              <a:t>3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59393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PrimMinimumSpanningTree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(graph</a:t>
            </a: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, weight[]):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  </a:t>
            </a:r>
            <a:r>
              <a:rPr lang="ru-RU" sz="20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= {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graph.Vertices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[0]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= </a:t>
            </a: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/>
              </a:rPr>
              <a:t></a:t>
            </a:r>
            <a:endParaRPr lang="en-US" sz="2000" dirty="0" smtClean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</a:t>
            </a:r>
            <a:r>
              <a:rPr lang="ru-RU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while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!=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graph.Vertices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:</a:t>
            </a:r>
            <a:endParaRPr lang="ru-RU" sz="2000" dirty="0" smtClean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bestEdge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=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ArgMin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 weight[edge] : edge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GetOutgoing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(graph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) )</a:t>
            </a:r>
            <a:endParaRPr lang="en-US" sz="2000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assert(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bestEdge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!= </a:t>
            </a: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none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'Disconnected graph')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(in, out) =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bestEdge</a:t>
            </a:r>
            <a:endParaRPr lang="en-US" sz="2000" dirty="0" smtClean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+= out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+= (in, out)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return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MakeGraph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)</a:t>
            </a:r>
          </a:p>
          <a:p>
            <a:pPr marL="0" indent="0">
              <a:spcBef>
                <a:spcPts val="300"/>
              </a:spcBef>
              <a:buNone/>
            </a:pPr>
            <a:endParaRPr lang="en-US" sz="2000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GetOutgoing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(graph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vertices[]):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outgoing = </a:t>
            </a: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/>
              </a:rPr>
              <a:t></a:t>
            </a:r>
            <a:endParaRPr lang="en-US" sz="2000" dirty="0" smtClean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for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(u, v)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graph.Edges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or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(v, u)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graph.Edges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</a:t>
            </a: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if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u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vertices </a:t>
            </a: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and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 </a:t>
            </a: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not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 v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vertices: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           outgoing += (u, v)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return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outgoing</a:t>
            </a:r>
            <a:endParaRPr lang="en-US" sz="2000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1092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Обход вершин графа в </a:t>
            </a:r>
            <a:r>
              <a:rPr lang="ru-RU" dirty="0" smtClean="0"/>
              <a:t>глубину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000" dirty="0" err="1" smtClean="0">
                <a:latin typeface="Consolas" panose="020B0609020204030204" pitchFamily="49" charset="0"/>
              </a:rPr>
              <a:t>dftData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   </a:t>
            </a:r>
            <a:r>
              <a:rPr lang="en-US" sz="2000" dirty="0" smtClean="0">
                <a:latin typeface="Consolas" panose="020B0609020204030204" pitchFamily="49" charset="0"/>
              </a:rPr>
              <a:t>Graph, Time</a:t>
            </a:r>
            <a:r>
              <a:rPr lang="en-US" sz="2000" dirty="0" smtClean="0">
                <a:latin typeface="Consolas" panose="020B0609020204030204" pitchFamily="49" charset="0"/>
              </a:rPr>
              <a:t>, </a:t>
            </a:r>
            <a:r>
              <a:rPr lang="en-US" sz="2000" dirty="0" smtClean="0">
                <a:latin typeface="Consolas" panose="020B0609020204030204" pitchFamily="49" charset="0"/>
              </a:rPr>
              <a:t>Visited</a:t>
            </a:r>
            <a:r>
              <a:rPr lang="en-US" sz="2000" dirty="0" smtClean="0">
                <a:latin typeface="Consolas" panose="020B0609020204030204" pitchFamily="49" charset="0"/>
              </a:rPr>
              <a:t>[], </a:t>
            </a:r>
            <a:r>
              <a:rPr lang="en-US" sz="2000" dirty="0" err="1" smtClean="0">
                <a:latin typeface="Consolas" panose="020B0609020204030204" pitchFamily="49" charset="0"/>
              </a:rPr>
              <a:t>StartTime</a:t>
            </a:r>
            <a:r>
              <a:rPr lang="en-US" sz="2000" dirty="0" smtClean="0">
                <a:latin typeface="Consolas" panose="020B0609020204030204" pitchFamily="49" charset="0"/>
              </a:rPr>
              <a:t>[],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   </a:t>
            </a:r>
            <a:r>
              <a:rPr lang="en-US" sz="2000" dirty="0" err="1" smtClean="0">
                <a:latin typeface="Consolas" panose="020B0609020204030204" pitchFamily="49" charset="0"/>
              </a:rPr>
              <a:t>EndTime</a:t>
            </a:r>
            <a:r>
              <a:rPr lang="en-US" sz="2000" dirty="0" smtClean="0">
                <a:latin typeface="Consolas" panose="020B0609020204030204" pitchFamily="49" charset="0"/>
              </a:rPr>
              <a:t>[], Parent[]</a:t>
            </a: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visitor 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   </a:t>
            </a:r>
            <a:r>
              <a:rPr lang="en-US" sz="2000" dirty="0" err="1" smtClean="0">
                <a:latin typeface="Consolas" panose="020B0609020204030204" pitchFamily="49" charset="0"/>
              </a:rPr>
              <a:t>OnFind</a:t>
            </a:r>
            <a:r>
              <a:rPr lang="en-US" sz="2000" dirty="0" smtClean="0">
                <a:latin typeface="Consolas" panose="020B0609020204030204" pitchFamily="49" charset="0"/>
              </a:rPr>
              <a:t>(u, data), </a:t>
            </a:r>
            <a:r>
              <a:rPr lang="en-US" sz="2000" dirty="0" err="1" smtClean="0">
                <a:latin typeface="Consolas" panose="020B0609020204030204" pitchFamily="49" charset="0"/>
              </a:rPr>
              <a:t>OnFinish</a:t>
            </a:r>
            <a:r>
              <a:rPr lang="en-US" sz="2000" dirty="0" smtClean="0">
                <a:latin typeface="Consolas" panose="020B0609020204030204" pitchFamily="49" charset="0"/>
              </a:rPr>
              <a:t>(u, data),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   </a:t>
            </a:r>
            <a:r>
              <a:rPr lang="en-US" sz="2000" dirty="0" err="1" smtClean="0">
                <a:latin typeface="Consolas" panose="020B0609020204030204" pitchFamily="49" charset="0"/>
              </a:rPr>
              <a:t>OnArcFind</a:t>
            </a:r>
            <a:r>
              <a:rPr lang="en-US" sz="2000" dirty="0" smtClean="0">
                <a:latin typeface="Consolas" panose="020B0609020204030204" pitchFamily="49" charset="0"/>
              </a:rPr>
              <a:t>(u</a:t>
            </a:r>
            <a:r>
              <a:rPr lang="en-US" sz="2000" dirty="0">
                <a:latin typeface="Consolas" panose="020B0609020204030204" pitchFamily="49" charset="0"/>
              </a:rPr>
              <a:t>, v, data), </a:t>
            </a:r>
            <a:r>
              <a:rPr lang="en-US" sz="2000" dirty="0" err="1" smtClean="0">
                <a:latin typeface="Consolas" panose="020B0609020204030204" pitchFamily="49" charset="0"/>
              </a:rPr>
              <a:t>OnArcFinish</a:t>
            </a:r>
            <a:r>
              <a:rPr lang="en-US" sz="2000" dirty="0" smtClean="0">
                <a:latin typeface="Consolas" panose="020B0609020204030204" pitchFamily="49" charset="0"/>
              </a:rPr>
              <a:t>(u, v, data)</a:t>
            </a:r>
            <a:endParaRPr lang="en-US" sz="20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}</a:t>
            </a:r>
            <a:endParaRPr lang="en-US" sz="20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err="1" smtClean="0">
                <a:latin typeface="Consolas" panose="020B0609020204030204" pitchFamily="49" charset="0"/>
              </a:rPr>
              <a:t>DepthFirstSearch</a:t>
            </a:r>
            <a:r>
              <a:rPr lang="en-US" sz="2000" dirty="0" smtClean="0">
                <a:latin typeface="Consolas" panose="020B0609020204030204" pitchFamily="49" charset="0"/>
              </a:rPr>
              <a:t>(</a:t>
            </a:r>
            <a:r>
              <a:rPr lang="en-US" sz="2000" dirty="0" err="1" smtClean="0">
                <a:latin typeface="Consolas" panose="020B0609020204030204" pitchFamily="49" charset="0"/>
              </a:rPr>
              <a:t>dfsData</a:t>
            </a:r>
            <a:r>
              <a:rPr lang="en-US" sz="2000" dirty="0" smtClean="0">
                <a:latin typeface="Consolas" panose="020B0609020204030204" pitchFamily="49" charset="0"/>
              </a:rPr>
              <a:t>, visitor, </a:t>
            </a:r>
            <a:r>
              <a:rPr lang="en-US" sz="2000" dirty="0" err="1" smtClean="0">
                <a:latin typeface="Consolas" panose="020B0609020204030204" pitchFamily="49" charset="0"/>
              </a:rPr>
              <a:t>visitorData</a:t>
            </a:r>
            <a:r>
              <a:rPr lang="en-US" sz="2000" dirty="0" smtClean="0">
                <a:latin typeface="Consolas" panose="020B0609020204030204" pitchFamily="49" charset="0"/>
              </a:rPr>
              <a:t>):</a:t>
            </a: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    </a:t>
            </a:r>
            <a:r>
              <a:rPr lang="en-US" sz="2000" b="1" dirty="0" smtClean="0">
                <a:latin typeface="Consolas" panose="020B0609020204030204" pitchFamily="49" charset="0"/>
              </a:rPr>
              <a:t>for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</a:rPr>
              <a:t>u </a:t>
            </a:r>
            <a:r>
              <a:rPr lang="en-US" sz="2000" dirty="0" smtClean="0">
                <a:latin typeface="Consolas" panose="020B0609020204030204" pitchFamily="49" charset="0"/>
                <a:sym typeface="Symbol" panose="05050102010706020507" pitchFamily="18" charset="2"/>
              </a:rPr>
              <a:t>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</a:rPr>
              <a:t>dfsData.Graph.Vertices</a:t>
            </a:r>
            <a:r>
              <a:rPr lang="en-US" sz="2000" dirty="0" smtClean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        </a:t>
            </a:r>
            <a:r>
              <a:rPr lang="en-US" sz="2000" dirty="0" err="1" smtClean="0">
                <a:latin typeface="Consolas" panose="020B0609020204030204" pitchFamily="49" charset="0"/>
              </a:rPr>
              <a:t>dfsData.Visited</a:t>
            </a:r>
            <a:r>
              <a:rPr lang="en-US" sz="2000" dirty="0" smtClean="0">
                <a:latin typeface="Consolas" panose="020B0609020204030204" pitchFamily="49" charset="0"/>
              </a:rPr>
              <a:t>[u</a:t>
            </a:r>
            <a:r>
              <a:rPr lang="en-US" sz="2000" dirty="0" smtClean="0">
                <a:latin typeface="Consolas" panose="020B0609020204030204" pitchFamily="49" charset="0"/>
              </a:rPr>
              <a:t>] = </a:t>
            </a:r>
            <a:r>
              <a:rPr lang="en-US" sz="2000" b="1" dirty="0" smtClean="0">
                <a:latin typeface="Consolas" panose="020B0609020204030204" pitchFamily="49" charset="0"/>
              </a:rPr>
              <a:t>false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   </a:t>
            </a:r>
            <a:r>
              <a:rPr lang="en-US" sz="2000" b="1" dirty="0" smtClean="0">
                <a:latin typeface="Consolas" panose="020B0609020204030204" pitchFamily="49" charset="0"/>
              </a:rPr>
              <a:t>for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</a:rPr>
              <a:t>u </a:t>
            </a:r>
            <a:r>
              <a:rPr lang="en-US" sz="2000" dirty="0">
                <a:latin typeface="Consolas" panose="020B0609020204030204" pitchFamily="49" charset="0"/>
                <a:sym typeface="Symbol" panose="05050102010706020507" pitchFamily="18" charset="2"/>
              </a:rPr>
              <a:t>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</a:rPr>
              <a:t>dfsData.</a:t>
            </a:r>
            <a:r>
              <a:rPr lang="en-US" sz="2000" dirty="0" err="1" smtClean="0">
                <a:latin typeface="Consolas" panose="020B0609020204030204" pitchFamily="49" charset="0"/>
              </a:rPr>
              <a:t>G</a:t>
            </a:r>
            <a:r>
              <a:rPr lang="en-US" sz="2000" dirty="0" err="1" smtClean="0">
                <a:latin typeface="Consolas" panose="020B0609020204030204" pitchFamily="49" charset="0"/>
              </a:rPr>
              <a:t>raph.Vertices</a:t>
            </a:r>
            <a:r>
              <a:rPr lang="en-US" sz="20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        </a:t>
            </a:r>
            <a:r>
              <a:rPr lang="en-US" sz="2000" b="1" dirty="0" smtClean="0">
                <a:latin typeface="Consolas" panose="020B0609020204030204" pitchFamily="49" charset="0"/>
              </a:rPr>
              <a:t>if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b="1" dirty="0">
                <a:latin typeface="Consolas" panose="020B0609020204030204" pitchFamily="49" charset="0"/>
              </a:rPr>
              <a:t>not </a:t>
            </a:r>
            <a:r>
              <a:rPr lang="en-US" sz="2000" dirty="0" err="1" smtClean="0">
                <a:latin typeface="Consolas" panose="020B0609020204030204" pitchFamily="49" charset="0"/>
              </a:rPr>
              <a:t>dfsData.Visited</a:t>
            </a:r>
            <a:r>
              <a:rPr lang="en-US" sz="2000" dirty="0" smtClean="0">
                <a:latin typeface="Consolas" panose="020B0609020204030204" pitchFamily="49" charset="0"/>
              </a:rPr>
              <a:t>[u</a:t>
            </a:r>
            <a:r>
              <a:rPr lang="en-US" sz="2000" dirty="0" smtClean="0">
                <a:latin typeface="Consolas" panose="020B0609020204030204" pitchFamily="49" charset="0"/>
              </a:rPr>
              <a:t>]: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           </a:t>
            </a:r>
            <a:r>
              <a:rPr lang="en-US" sz="2000" dirty="0" err="1">
                <a:latin typeface="Consolas" panose="020B0609020204030204" pitchFamily="49" charset="0"/>
              </a:rPr>
              <a:t>dfsData.Parent</a:t>
            </a:r>
            <a:r>
              <a:rPr lang="en-US" sz="2000" dirty="0">
                <a:latin typeface="Consolas" panose="020B0609020204030204" pitchFamily="49" charset="0"/>
              </a:rPr>
              <a:t>[u</a:t>
            </a:r>
            <a:r>
              <a:rPr lang="en-US" sz="2000" dirty="0" smtClean="0">
                <a:latin typeface="Consolas" panose="020B0609020204030204" pitchFamily="49" charset="0"/>
              </a:rPr>
              <a:t>] = u</a:t>
            </a: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            </a:t>
            </a:r>
            <a:r>
              <a:rPr lang="en-US" sz="2000" dirty="0" err="1" smtClean="0">
                <a:latin typeface="Consolas" panose="020B0609020204030204" pitchFamily="49" charset="0"/>
              </a:rPr>
              <a:t>DepthFirstSearch</a:t>
            </a:r>
            <a:r>
              <a:rPr lang="en-US" sz="2000" dirty="0" smtClean="0"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               </a:t>
            </a:r>
            <a:r>
              <a:rPr lang="en-US" sz="2000" dirty="0" err="1" smtClean="0">
                <a:latin typeface="Consolas" panose="020B0609020204030204" pitchFamily="49" charset="0"/>
              </a:rPr>
              <a:t>dfsData</a:t>
            </a:r>
            <a:r>
              <a:rPr lang="en-US" sz="2000" dirty="0" smtClean="0">
                <a:latin typeface="Consolas" panose="020B0609020204030204" pitchFamily="49" charset="0"/>
              </a:rPr>
              <a:t>, u, visitor</a:t>
            </a:r>
            <a:r>
              <a:rPr lang="en-US" sz="2000" dirty="0">
                <a:latin typeface="Consolas" panose="020B0609020204030204" pitchFamily="49" charset="0"/>
              </a:rPr>
              <a:t>, </a:t>
            </a:r>
            <a:r>
              <a:rPr lang="en-US" sz="2000" dirty="0" err="1">
                <a:latin typeface="Consolas" panose="020B0609020204030204" pitchFamily="49" charset="0"/>
              </a:rPr>
              <a:t>visitorData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000" dirty="0">
              <a:latin typeface="Consolas" panose="020B0609020204030204" pitchFamily="49" charset="0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DepthFirstSearch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dfsData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u,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visitor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visitorData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):</a:t>
            </a:r>
            <a:endParaRPr lang="ru-RU" sz="20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dfsData.Visited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[u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] = </a:t>
            </a: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true</a:t>
            </a:r>
            <a:endParaRPr lang="ru-RU" sz="2000" b="1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dfsData.StartTime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[u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] =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dfsData.Time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++</a:t>
            </a:r>
            <a:endParaRPr lang="en-US" sz="20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visitor.OnFind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(u,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visitorData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endParaRPr lang="en-US" sz="20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for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(u, v)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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dfsData.Graph.Edges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:</a:t>
            </a:r>
            <a:endParaRPr lang="ru-RU" sz="20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visitor.OnArcFind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(u, v,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visitorData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b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endParaRPr lang="ru-RU" sz="20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not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dfsData.Visited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[v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]:</a:t>
            </a:r>
            <a:endParaRPr lang="ru-RU" sz="20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    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dfsData.Parent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[v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] =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u</a:t>
            </a:r>
            <a:endParaRPr lang="ru-RU" sz="20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    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DepthFirstSearch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endParaRPr lang="ru-RU" sz="20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dfsData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v, visitor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visitorData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/>
            </a:r>
            <a:b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endParaRPr lang="ru-RU" sz="20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visitor.OnArcFinish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(u, v,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visitorData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b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endParaRPr lang="ru-RU" sz="20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dfsData.EndTime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[u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] =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dfsData.Time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++</a:t>
            </a:r>
            <a:endParaRPr lang="en-US" sz="20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0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visitor.OnFinish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(u,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visitorData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endParaRPr lang="ru-RU" sz="2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5968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Версия</a:t>
            </a:r>
            <a:r>
              <a:rPr lang="en-US" dirty="0" smtClean="0"/>
              <a:t> O(N</a:t>
            </a:r>
            <a:r>
              <a:rPr lang="en-US" baseline="30000" dirty="0" smtClean="0"/>
              <a:t>3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59393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PrimMinimumSpanningTree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(graph</a:t>
            </a: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, weight[]):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  </a:t>
            </a:r>
            <a:r>
              <a:rPr lang="ru-RU" sz="20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= {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graph.Vertices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[0]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 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= </a:t>
            </a:r>
            <a:r>
              <a:rPr lang="ru-RU" sz="2000" dirty="0">
                <a:latin typeface="Consolas" panose="020B0609020204030204" pitchFamily="49" charset="0"/>
                <a:cs typeface="Calibri" pitchFamily="34" charset="0"/>
                <a:sym typeface="Symbol"/>
              </a:rPr>
              <a:t></a:t>
            </a:r>
            <a:endParaRPr lang="en-US" sz="2000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  </a:t>
            </a:r>
            <a:r>
              <a:rPr lang="ru-RU" sz="20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while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!=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graph.Vertices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:</a:t>
            </a:r>
            <a:endParaRPr lang="ru-RU" sz="2000" dirty="0" smtClean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bestEdge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=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ArgMin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 weight[edge] : edge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GetOutgoing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(graph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) )</a:t>
            </a:r>
            <a:endParaRPr lang="en-US" sz="2000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assert(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bestEdge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!= </a:t>
            </a: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none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'Disconnected graph')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(in, out) =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bestEdge</a:t>
            </a:r>
            <a:endParaRPr lang="en-US" sz="2000" dirty="0" smtClean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+= out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+= (in, out)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return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MakeGraph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)</a:t>
            </a:r>
          </a:p>
          <a:p>
            <a:pPr marL="0" indent="0">
              <a:spcBef>
                <a:spcPts val="300"/>
              </a:spcBef>
              <a:buNone/>
            </a:pPr>
            <a:endParaRPr lang="en-US" sz="2000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GetOutgoing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(graph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vertices[]):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outgoing = </a:t>
            </a: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/>
              </a:rPr>
              <a:t></a:t>
            </a:r>
            <a:endParaRPr lang="en-US" sz="2000" dirty="0" smtClean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for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(u, v)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graph.Edges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or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(v, u)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graph.Edges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</a:t>
            </a: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if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u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vertices </a:t>
            </a: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and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 </a:t>
            </a: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not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 v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vertices: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           outgoing += (u, v)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return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outgoing</a:t>
            </a:r>
            <a:endParaRPr lang="en-US" sz="2000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7264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Версия</a:t>
            </a:r>
            <a:r>
              <a:rPr lang="en-US" dirty="0" smtClean="0"/>
              <a:t> O(N</a:t>
            </a:r>
            <a:r>
              <a:rPr lang="en-US" baseline="30000" dirty="0" smtClean="0"/>
              <a:t>3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59393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PrimMinimumSpanningTree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(graph</a:t>
            </a: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, weight[]):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  </a:t>
            </a:r>
            <a:r>
              <a:rPr lang="ru-RU" sz="20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= {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graph.Vertices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[0]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 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= </a:t>
            </a:r>
            <a:r>
              <a:rPr lang="ru-RU" sz="2000" dirty="0">
                <a:latin typeface="Consolas" panose="020B0609020204030204" pitchFamily="49" charset="0"/>
                <a:cs typeface="Calibri" pitchFamily="34" charset="0"/>
                <a:sym typeface="Symbol"/>
              </a:rPr>
              <a:t></a:t>
            </a:r>
            <a:endParaRPr lang="en-US" sz="2000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  </a:t>
            </a:r>
            <a:r>
              <a:rPr lang="ru-RU" sz="20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b="1" dirty="0" smtClean="0">
                <a:latin typeface="Consolas" panose="020B0609020204030204" pitchFamily="49" charset="0"/>
                <a:cs typeface="Calibri" pitchFamily="34" charset="0"/>
              </a:rPr>
              <a:t>while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!=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graph.Vertices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:</a:t>
            </a:r>
            <a:endParaRPr lang="ru-RU" sz="2000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bestEdge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=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ArgMin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 weight[edge] : edge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GetOutgoing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(graph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) )</a:t>
            </a:r>
            <a:endParaRPr lang="en-US" sz="2000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assert(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bestEdge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!= </a:t>
            </a: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none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'Disconnected graph')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(in, out) =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bestEdge</a:t>
            </a:r>
            <a:endParaRPr lang="en-US" sz="2000" dirty="0" smtClean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+= out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+= (in, out)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return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MakeGraph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)</a:t>
            </a:r>
          </a:p>
          <a:p>
            <a:pPr marL="0" indent="0">
              <a:spcBef>
                <a:spcPts val="300"/>
              </a:spcBef>
              <a:buNone/>
            </a:pPr>
            <a:endParaRPr lang="en-US" sz="2000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GetOutgoing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(graph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vertices[]):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outgoing = </a:t>
            </a: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/>
              </a:rPr>
              <a:t></a:t>
            </a:r>
            <a:endParaRPr lang="en-US" sz="2000" dirty="0" smtClean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for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(u, v)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graph.Edges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or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(v, u)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graph.Edges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</a:t>
            </a: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if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u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vertices </a:t>
            </a: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and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 </a:t>
            </a: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not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 v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vertices: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           outgoing += (u, v)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return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outgoing</a:t>
            </a:r>
            <a:endParaRPr lang="en-US" sz="2000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2905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Версия</a:t>
            </a:r>
            <a:r>
              <a:rPr lang="en-US" dirty="0" smtClean="0"/>
              <a:t> O(N</a:t>
            </a:r>
            <a:r>
              <a:rPr lang="en-US" baseline="30000" dirty="0" smtClean="0"/>
              <a:t>3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59393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PrimMinimumSpanningTree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(graph</a:t>
            </a: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, weight[]):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  </a:t>
            </a:r>
            <a:r>
              <a:rPr lang="ru-RU" sz="20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= {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graph.Vertices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[0]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 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= </a:t>
            </a:r>
            <a:r>
              <a:rPr lang="ru-RU" sz="2000" dirty="0">
                <a:latin typeface="Consolas" panose="020B0609020204030204" pitchFamily="49" charset="0"/>
                <a:cs typeface="Calibri" pitchFamily="34" charset="0"/>
                <a:sym typeface="Symbol"/>
              </a:rPr>
              <a:t></a:t>
            </a:r>
            <a:endParaRPr lang="en-US" sz="2000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  </a:t>
            </a:r>
            <a:r>
              <a:rPr lang="ru-RU" sz="20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b="1" dirty="0" smtClean="0">
                <a:latin typeface="Consolas" panose="020B0609020204030204" pitchFamily="49" charset="0"/>
                <a:cs typeface="Calibri" pitchFamily="34" charset="0"/>
              </a:rPr>
              <a:t>while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!=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graph.Vertices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:</a:t>
            </a:r>
            <a:endParaRPr lang="ru-RU" sz="2000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bestEdge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=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ArgMin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( weight[edge] : edge </a:t>
            </a:r>
            <a:r>
              <a:rPr lang="en-US" sz="2000" dirty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GetOutgoing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(graph</a:t>
            </a: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) )</a:t>
            </a:r>
            <a:endParaRPr lang="en-US" sz="2000" dirty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000" b="1" dirty="0" smtClean="0">
                <a:latin typeface="Consolas" panose="020B0609020204030204" pitchFamily="49" charset="0"/>
                <a:cs typeface="Calibri" pitchFamily="34" charset="0"/>
              </a:rPr>
              <a:t>        assert(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bestEdge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!= </a:t>
            </a:r>
            <a:r>
              <a:rPr lang="en-US" sz="2000" b="1" dirty="0" smtClean="0">
                <a:latin typeface="Consolas" panose="020B0609020204030204" pitchFamily="49" charset="0"/>
                <a:cs typeface="Calibri" pitchFamily="34" charset="0"/>
              </a:rPr>
              <a:t>none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, 'Disconnected graph')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(in, out) =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bestEdge</a:t>
            </a:r>
            <a:endParaRPr lang="en-US" sz="2000" dirty="0" smtClean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+= out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+= (in, out)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return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MakeGraph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)</a:t>
            </a:r>
          </a:p>
          <a:p>
            <a:pPr marL="0" indent="0">
              <a:spcBef>
                <a:spcPts val="300"/>
              </a:spcBef>
              <a:buNone/>
            </a:pPr>
            <a:endParaRPr lang="en-US" sz="2000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GetOutgoing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(graph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vertices[]):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outgoing = </a:t>
            </a: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/>
              </a:rPr>
              <a:t></a:t>
            </a:r>
            <a:endParaRPr lang="en-US" sz="2000" dirty="0" smtClean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for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(u, v)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graph.Edges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or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(v, u)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graph.Edges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</a:t>
            </a: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if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u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vertices </a:t>
            </a: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and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 </a:t>
            </a: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not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 v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vertices: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           outgoing += (u, v)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return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outgoing</a:t>
            </a:r>
            <a:endParaRPr lang="en-US" sz="2000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4109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Версия</a:t>
            </a:r>
            <a:r>
              <a:rPr lang="en-US" dirty="0" smtClean="0"/>
              <a:t> O(N</a:t>
            </a:r>
            <a:r>
              <a:rPr lang="en-US" baseline="30000" dirty="0" smtClean="0"/>
              <a:t>3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59393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PrimMinimumSpanningTree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(graph</a:t>
            </a: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, weight[]):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  </a:t>
            </a:r>
            <a:r>
              <a:rPr lang="ru-RU" sz="20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= {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graph.Vertices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[0]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 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= </a:t>
            </a:r>
            <a:r>
              <a:rPr lang="ru-RU" sz="2000" dirty="0">
                <a:latin typeface="Consolas" panose="020B0609020204030204" pitchFamily="49" charset="0"/>
                <a:cs typeface="Calibri" pitchFamily="34" charset="0"/>
                <a:sym typeface="Symbol"/>
              </a:rPr>
              <a:t></a:t>
            </a:r>
            <a:endParaRPr lang="en-US" sz="2000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  </a:t>
            </a:r>
            <a:r>
              <a:rPr lang="ru-RU" sz="20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b="1" dirty="0" smtClean="0">
                <a:latin typeface="Consolas" panose="020B0609020204030204" pitchFamily="49" charset="0"/>
                <a:cs typeface="Calibri" pitchFamily="34" charset="0"/>
              </a:rPr>
              <a:t>while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!=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graph.Vertices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:</a:t>
            </a:r>
            <a:endParaRPr lang="ru-RU" sz="2000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bestEdge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=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ArgMin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( weight[edge] : edge </a:t>
            </a:r>
            <a:r>
              <a:rPr lang="en-US" sz="2000" dirty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GetOutgoing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(graph</a:t>
            </a: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) )</a:t>
            </a:r>
            <a:endParaRPr lang="en-US" sz="2000" dirty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000" b="1" dirty="0" smtClean="0">
                <a:latin typeface="Consolas" panose="020B0609020204030204" pitchFamily="49" charset="0"/>
                <a:cs typeface="Calibri" pitchFamily="34" charset="0"/>
              </a:rPr>
              <a:t>        assert(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bestEdge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!= </a:t>
            </a:r>
            <a:r>
              <a:rPr lang="en-US" sz="2000" b="1" dirty="0" smtClean="0">
                <a:latin typeface="Consolas" panose="020B0609020204030204" pitchFamily="49" charset="0"/>
                <a:cs typeface="Calibri" pitchFamily="34" charset="0"/>
              </a:rPr>
              <a:t>none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, 'Disconnected graph')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       (in, out) =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bestEdge</a:t>
            </a:r>
            <a:endParaRPr lang="en-US" sz="2000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     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+= out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+= (in, out)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return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MakeGraph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)</a:t>
            </a:r>
          </a:p>
          <a:p>
            <a:pPr marL="0" indent="0">
              <a:spcBef>
                <a:spcPts val="300"/>
              </a:spcBef>
              <a:buNone/>
            </a:pPr>
            <a:endParaRPr lang="en-US" sz="2000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GetOutgoing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(graph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vertices[]):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outgoing = </a:t>
            </a: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/>
              </a:rPr>
              <a:t></a:t>
            </a:r>
            <a:endParaRPr lang="en-US" sz="2000" dirty="0" smtClean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for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(u, v)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graph.Edges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or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(v, u)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graph.Edges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</a:t>
            </a: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if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u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vertices </a:t>
            </a: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and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 </a:t>
            </a: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not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 v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vertices: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           outgoing += (u, v)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return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outgoing</a:t>
            </a:r>
            <a:endParaRPr lang="en-US" sz="2000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9146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Версия</a:t>
            </a:r>
            <a:r>
              <a:rPr lang="en-US" dirty="0" smtClean="0"/>
              <a:t> O(N</a:t>
            </a:r>
            <a:r>
              <a:rPr lang="en-US" baseline="30000" dirty="0" smtClean="0"/>
              <a:t>3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59393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PrimMinimumSpanningTree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(graph</a:t>
            </a: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, weight[]):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  </a:t>
            </a:r>
            <a:r>
              <a:rPr lang="ru-RU" sz="20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= {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graph.Vertices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[0]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 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= </a:t>
            </a:r>
            <a:r>
              <a:rPr lang="ru-RU" sz="2000" dirty="0">
                <a:latin typeface="Consolas" panose="020B0609020204030204" pitchFamily="49" charset="0"/>
                <a:cs typeface="Calibri" pitchFamily="34" charset="0"/>
                <a:sym typeface="Symbol"/>
              </a:rPr>
              <a:t></a:t>
            </a:r>
            <a:endParaRPr lang="en-US" sz="2000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  </a:t>
            </a:r>
            <a:r>
              <a:rPr lang="ru-RU" sz="20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b="1" dirty="0" smtClean="0">
                <a:latin typeface="Consolas" panose="020B0609020204030204" pitchFamily="49" charset="0"/>
                <a:cs typeface="Calibri" pitchFamily="34" charset="0"/>
              </a:rPr>
              <a:t>while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!=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graph.Vertices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:</a:t>
            </a:r>
            <a:endParaRPr lang="ru-RU" sz="2000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bestEdge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=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ArgMin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( weight[edge] : edge </a:t>
            </a:r>
            <a:r>
              <a:rPr lang="en-US" sz="2000" dirty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GetOutgoing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(graph</a:t>
            </a: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) )</a:t>
            </a:r>
            <a:endParaRPr lang="en-US" sz="2000" dirty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000" b="1" dirty="0" smtClean="0">
                <a:latin typeface="Consolas" panose="020B0609020204030204" pitchFamily="49" charset="0"/>
                <a:cs typeface="Calibri" pitchFamily="34" charset="0"/>
              </a:rPr>
              <a:t>        assert(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bestEdge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!= </a:t>
            </a:r>
            <a:r>
              <a:rPr lang="en-US" sz="2000" b="1" dirty="0" smtClean="0">
                <a:latin typeface="Consolas" panose="020B0609020204030204" pitchFamily="49" charset="0"/>
                <a:cs typeface="Calibri" pitchFamily="34" charset="0"/>
              </a:rPr>
              <a:t>none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, 'Disconnected graph')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       (in, out) =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bestEdge</a:t>
            </a:r>
            <a:endParaRPr lang="en-US" sz="2000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     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+= out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     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+= (in, out)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b="1" dirty="0" smtClean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return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MakeGraph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)</a:t>
            </a:r>
          </a:p>
          <a:p>
            <a:pPr marL="0" indent="0">
              <a:spcBef>
                <a:spcPts val="300"/>
              </a:spcBef>
              <a:buNone/>
            </a:pPr>
            <a:endParaRPr lang="en-US" sz="2000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GetOutgoing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(graph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vertices[]):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outgoing = </a:t>
            </a: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/>
              </a:rPr>
              <a:t></a:t>
            </a:r>
            <a:endParaRPr lang="en-US" sz="2000" dirty="0" smtClean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for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(u, v)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graph.Edges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or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(v, u)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graph.Edges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</a:t>
            </a: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if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u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vertices </a:t>
            </a: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and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 </a:t>
            </a: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not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 v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vertices: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           outgoing += (u, v)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return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outgoing</a:t>
            </a:r>
            <a:endParaRPr lang="en-US" sz="2000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7862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Версия</a:t>
            </a:r>
            <a:r>
              <a:rPr lang="en-US" dirty="0" smtClean="0"/>
              <a:t> O(N</a:t>
            </a:r>
            <a:r>
              <a:rPr lang="en-US" baseline="30000" dirty="0" smtClean="0"/>
              <a:t>3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59393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PrimMinimumSpanningTree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(graph</a:t>
            </a: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, weight[]):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  </a:t>
            </a:r>
            <a:r>
              <a:rPr lang="ru-RU" sz="20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= {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graph.Vertices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[0]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 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= </a:t>
            </a:r>
            <a:r>
              <a:rPr lang="ru-RU" sz="2000" dirty="0">
                <a:latin typeface="Consolas" panose="020B0609020204030204" pitchFamily="49" charset="0"/>
                <a:cs typeface="Calibri" pitchFamily="34" charset="0"/>
                <a:sym typeface="Symbol"/>
              </a:rPr>
              <a:t></a:t>
            </a:r>
            <a:endParaRPr lang="en-US" sz="2000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  </a:t>
            </a:r>
            <a:r>
              <a:rPr lang="ru-RU" sz="20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b="1" dirty="0" smtClean="0">
                <a:latin typeface="Consolas" panose="020B0609020204030204" pitchFamily="49" charset="0"/>
                <a:cs typeface="Calibri" pitchFamily="34" charset="0"/>
              </a:rPr>
              <a:t>while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!=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graph.Vertices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:</a:t>
            </a:r>
            <a:endParaRPr lang="ru-RU" sz="2000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bestEdge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=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ArgMin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( weight[edge] : edge </a:t>
            </a:r>
            <a:r>
              <a:rPr lang="en-US" sz="2000" dirty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GetOutgoing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(graph</a:t>
            </a: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) )</a:t>
            </a:r>
            <a:endParaRPr lang="en-US" sz="2000" dirty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000" b="1" dirty="0" smtClean="0">
                <a:latin typeface="Consolas" panose="020B0609020204030204" pitchFamily="49" charset="0"/>
                <a:cs typeface="Calibri" pitchFamily="34" charset="0"/>
              </a:rPr>
              <a:t>        assert(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bestEdge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!= </a:t>
            </a:r>
            <a:r>
              <a:rPr lang="en-US" sz="2000" b="1" dirty="0" smtClean="0">
                <a:latin typeface="Consolas" panose="020B0609020204030204" pitchFamily="49" charset="0"/>
                <a:cs typeface="Calibri" pitchFamily="34" charset="0"/>
              </a:rPr>
              <a:t>none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, 'Disconnected graph')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       (in, out) =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bestEdge</a:t>
            </a:r>
            <a:endParaRPr lang="en-US" sz="2000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     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+= out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     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+= (in, out)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b="1" dirty="0" smtClean="0">
                <a:latin typeface="Consolas" panose="020B0609020204030204" pitchFamily="49" charset="0"/>
                <a:cs typeface="Calibri" pitchFamily="34" charset="0"/>
              </a:rPr>
              <a:t>    return</a:t>
            </a: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MakeGraph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)</a:t>
            </a:r>
          </a:p>
          <a:p>
            <a:pPr marL="0" indent="0">
              <a:spcBef>
                <a:spcPts val="300"/>
              </a:spcBef>
              <a:buNone/>
            </a:pPr>
            <a:endParaRPr lang="en-US" sz="2000" dirty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GetOutgoing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(graph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vertices[]):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outgoing = </a:t>
            </a: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/>
              </a:rPr>
              <a:t></a:t>
            </a:r>
            <a:endParaRPr lang="en-US" sz="2000" dirty="0" smtClean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for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(u, v)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graph.Edges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or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(v, u)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graph.Edges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</a:t>
            </a: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if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u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vertices </a:t>
            </a: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and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 </a:t>
            </a: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not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 v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vertices: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           outgoing += (u, v)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return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outgoing</a:t>
            </a:r>
            <a:endParaRPr lang="en-US" sz="2000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9287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Версия</a:t>
            </a:r>
            <a:r>
              <a:rPr lang="en-US" dirty="0" smtClean="0"/>
              <a:t> O(N</a:t>
            </a:r>
            <a:r>
              <a:rPr lang="en-US" baseline="30000" dirty="0" smtClean="0"/>
              <a:t>3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59393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PrimMinimumSpanningTree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(graph</a:t>
            </a: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, weight[]):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  </a:t>
            </a:r>
            <a:r>
              <a:rPr lang="ru-RU" sz="20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= {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graph.Vertices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[0]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 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= </a:t>
            </a:r>
            <a:r>
              <a:rPr lang="ru-RU" sz="2000" dirty="0">
                <a:latin typeface="Consolas" panose="020B0609020204030204" pitchFamily="49" charset="0"/>
                <a:cs typeface="Calibri" pitchFamily="34" charset="0"/>
                <a:sym typeface="Symbol"/>
              </a:rPr>
              <a:t></a:t>
            </a:r>
            <a:endParaRPr lang="en-US" sz="2000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  </a:t>
            </a:r>
            <a:r>
              <a:rPr lang="ru-RU" sz="20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b="1" dirty="0" smtClean="0">
                <a:latin typeface="Consolas" panose="020B0609020204030204" pitchFamily="49" charset="0"/>
                <a:cs typeface="Calibri" pitchFamily="34" charset="0"/>
              </a:rPr>
              <a:t>while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!=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graph.Vertices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:</a:t>
            </a:r>
            <a:endParaRPr lang="ru-RU" sz="2000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bestEdge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=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ArgMin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( weight[edge] : edge </a:t>
            </a:r>
            <a:r>
              <a:rPr lang="en-US" sz="2000" dirty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GetOutgoing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(graph</a:t>
            </a: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) )</a:t>
            </a:r>
            <a:endParaRPr lang="en-US" sz="2000" dirty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000" b="1" dirty="0" smtClean="0">
                <a:latin typeface="Consolas" panose="020B0609020204030204" pitchFamily="49" charset="0"/>
                <a:cs typeface="Calibri" pitchFamily="34" charset="0"/>
              </a:rPr>
              <a:t>        assert(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bestEdge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!= </a:t>
            </a:r>
            <a:r>
              <a:rPr lang="en-US" sz="2000" b="1" dirty="0" smtClean="0">
                <a:latin typeface="Consolas" panose="020B0609020204030204" pitchFamily="49" charset="0"/>
                <a:cs typeface="Calibri" pitchFamily="34" charset="0"/>
              </a:rPr>
              <a:t>none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, 'Disconnected graph')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       (in, out) =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bestEdge</a:t>
            </a:r>
            <a:endParaRPr lang="en-US" sz="2000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     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+= out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     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+= (in, out)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b="1" dirty="0" smtClean="0">
                <a:latin typeface="Consolas" panose="020B0609020204030204" pitchFamily="49" charset="0"/>
                <a:cs typeface="Calibri" pitchFamily="34" charset="0"/>
              </a:rPr>
              <a:t>    return</a:t>
            </a: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MakeGraph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)</a:t>
            </a:r>
          </a:p>
          <a:p>
            <a:pPr marL="0" indent="0">
              <a:spcBef>
                <a:spcPts val="300"/>
              </a:spcBef>
              <a:buNone/>
            </a:pPr>
            <a:endParaRPr lang="en-US" sz="2000" dirty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GetOutgoing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(graph</a:t>
            </a: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vertices[]):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 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outgoing = </a:t>
            </a: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/>
              </a:rPr>
              <a:t></a:t>
            </a:r>
            <a:endParaRPr lang="en-US" sz="2000" dirty="0" smtClean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for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(u, v)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graph.Edges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or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(v, u)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graph.Edges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</a:t>
            </a: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if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u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vertices </a:t>
            </a: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and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 </a:t>
            </a: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not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 v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vertices: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           outgoing += (u, v)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return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outgoing</a:t>
            </a:r>
            <a:endParaRPr lang="en-US" sz="2000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711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Версия</a:t>
            </a:r>
            <a:r>
              <a:rPr lang="en-US" dirty="0" smtClean="0"/>
              <a:t> O(N</a:t>
            </a:r>
            <a:r>
              <a:rPr lang="en-US" baseline="30000" dirty="0" smtClean="0"/>
              <a:t>3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59393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PrimMinimumSpanningTree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(graph</a:t>
            </a: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, weight[]):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  </a:t>
            </a:r>
            <a:r>
              <a:rPr lang="ru-RU" sz="20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= {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graph.Vertices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[0]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 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= </a:t>
            </a:r>
            <a:r>
              <a:rPr lang="ru-RU" sz="2000" dirty="0">
                <a:latin typeface="Consolas" panose="020B0609020204030204" pitchFamily="49" charset="0"/>
                <a:cs typeface="Calibri" pitchFamily="34" charset="0"/>
                <a:sym typeface="Symbol"/>
              </a:rPr>
              <a:t></a:t>
            </a:r>
            <a:endParaRPr lang="en-US" sz="2000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  </a:t>
            </a:r>
            <a:r>
              <a:rPr lang="ru-RU" sz="20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b="1" dirty="0" smtClean="0">
                <a:latin typeface="Consolas" panose="020B0609020204030204" pitchFamily="49" charset="0"/>
                <a:cs typeface="Calibri" pitchFamily="34" charset="0"/>
              </a:rPr>
              <a:t>while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!=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graph.Vertices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:</a:t>
            </a:r>
            <a:endParaRPr lang="ru-RU" sz="2000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bestEdge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=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ArgMin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( weight[edge] : edge </a:t>
            </a:r>
            <a:r>
              <a:rPr lang="en-US" sz="2000" dirty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GetOutgoing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(graph</a:t>
            </a: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) )</a:t>
            </a:r>
            <a:endParaRPr lang="en-US" sz="2000" dirty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000" b="1" dirty="0" smtClean="0">
                <a:latin typeface="Consolas" panose="020B0609020204030204" pitchFamily="49" charset="0"/>
                <a:cs typeface="Calibri" pitchFamily="34" charset="0"/>
              </a:rPr>
              <a:t>        assert(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bestEdge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!= </a:t>
            </a:r>
            <a:r>
              <a:rPr lang="en-US" sz="2000" b="1" dirty="0" smtClean="0">
                <a:latin typeface="Consolas" panose="020B0609020204030204" pitchFamily="49" charset="0"/>
                <a:cs typeface="Calibri" pitchFamily="34" charset="0"/>
              </a:rPr>
              <a:t>none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, 'Disconnected graph')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       (in, out) =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bestEdge</a:t>
            </a:r>
            <a:endParaRPr lang="en-US" sz="2000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     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+= out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     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+= (in, out)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b="1" dirty="0" smtClean="0">
                <a:latin typeface="Consolas" panose="020B0609020204030204" pitchFamily="49" charset="0"/>
                <a:cs typeface="Calibri" pitchFamily="34" charset="0"/>
              </a:rPr>
              <a:t>    return</a:t>
            </a: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MakeGraph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)</a:t>
            </a:r>
          </a:p>
          <a:p>
            <a:pPr marL="0" indent="0">
              <a:spcBef>
                <a:spcPts val="300"/>
              </a:spcBef>
              <a:buNone/>
            </a:pPr>
            <a:endParaRPr lang="en-US" sz="2000" dirty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GetOutgoing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(graph</a:t>
            </a: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vertices[]):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  outgoing = </a:t>
            </a:r>
            <a:r>
              <a:rPr lang="ru-RU" sz="2000" dirty="0">
                <a:latin typeface="Consolas" panose="020B0609020204030204" pitchFamily="49" charset="0"/>
                <a:cs typeface="Calibri" pitchFamily="34" charset="0"/>
                <a:sym typeface="Symbol"/>
              </a:rPr>
              <a:t></a:t>
            </a:r>
            <a:endParaRPr lang="en-US" sz="2000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000" b="1" dirty="0" smtClean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for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(u, v)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graph.Edges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or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(v, u)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graph.Edges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</a:t>
            </a: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if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u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vertices </a:t>
            </a: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and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 </a:t>
            </a: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not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 v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vertices: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           outgoing += (u, v)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return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outgoing</a:t>
            </a:r>
            <a:endParaRPr lang="en-US" sz="2000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0275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Версия</a:t>
            </a:r>
            <a:r>
              <a:rPr lang="en-US" dirty="0" smtClean="0"/>
              <a:t> O(N</a:t>
            </a:r>
            <a:r>
              <a:rPr lang="en-US" baseline="30000" dirty="0" smtClean="0"/>
              <a:t>3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59393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PrimMinimumSpanningTree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(graph</a:t>
            </a: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, weight[]):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  </a:t>
            </a:r>
            <a:r>
              <a:rPr lang="ru-RU" sz="20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= {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graph.Vertices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[0]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 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= </a:t>
            </a:r>
            <a:r>
              <a:rPr lang="ru-RU" sz="2000" dirty="0">
                <a:latin typeface="Consolas" panose="020B0609020204030204" pitchFamily="49" charset="0"/>
                <a:cs typeface="Calibri" pitchFamily="34" charset="0"/>
                <a:sym typeface="Symbol"/>
              </a:rPr>
              <a:t></a:t>
            </a:r>
            <a:endParaRPr lang="en-US" sz="2000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  </a:t>
            </a:r>
            <a:r>
              <a:rPr lang="ru-RU" sz="20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b="1" dirty="0" smtClean="0">
                <a:latin typeface="Consolas" panose="020B0609020204030204" pitchFamily="49" charset="0"/>
                <a:cs typeface="Calibri" pitchFamily="34" charset="0"/>
              </a:rPr>
              <a:t>while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!=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graph.Vertices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:</a:t>
            </a:r>
            <a:endParaRPr lang="ru-RU" sz="2000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bestEdge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=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ArgMin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( weight[edge] : edge </a:t>
            </a:r>
            <a:r>
              <a:rPr lang="en-US" sz="2000" dirty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GetOutgoing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(graph</a:t>
            </a: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) )</a:t>
            </a:r>
            <a:endParaRPr lang="en-US" sz="2000" dirty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000" b="1" dirty="0" smtClean="0">
                <a:latin typeface="Consolas" panose="020B0609020204030204" pitchFamily="49" charset="0"/>
                <a:cs typeface="Calibri" pitchFamily="34" charset="0"/>
              </a:rPr>
              <a:t>        assert(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bestEdge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!= </a:t>
            </a:r>
            <a:r>
              <a:rPr lang="en-US" sz="2000" b="1" dirty="0" smtClean="0">
                <a:latin typeface="Consolas" panose="020B0609020204030204" pitchFamily="49" charset="0"/>
                <a:cs typeface="Calibri" pitchFamily="34" charset="0"/>
              </a:rPr>
              <a:t>none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, 'Disconnected graph')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       (in, out) =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bestEdge</a:t>
            </a:r>
            <a:endParaRPr lang="en-US" sz="2000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     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+= out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     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+= (in, out)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b="1" dirty="0" smtClean="0">
                <a:latin typeface="Consolas" panose="020B0609020204030204" pitchFamily="49" charset="0"/>
                <a:cs typeface="Calibri" pitchFamily="34" charset="0"/>
              </a:rPr>
              <a:t>    return</a:t>
            </a: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MakeGraph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)</a:t>
            </a:r>
          </a:p>
          <a:p>
            <a:pPr marL="0" indent="0">
              <a:spcBef>
                <a:spcPts val="300"/>
              </a:spcBef>
              <a:buNone/>
            </a:pPr>
            <a:endParaRPr lang="en-US" sz="2000" dirty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GetOutgoing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(graph</a:t>
            </a: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vertices[]):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  outgoing = </a:t>
            </a:r>
            <a:r>
              <a:rPr lang="ru-RU" sz="2000" dirty="0">
                <a:latin typeface="Consolas" panose="020B0609020204030204" pitchFamily="49" charset="0"/>
                <a:cs typeface="Calibri" pitchFamily="34" charset="0"/>
                <a:sym typeface="Symbol"/>
              </a:rPr>
              <a:t></a:t>
            </a:r>
            <a:endParaRPr lang="en-US" sz="2000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000" b="1" dirty="0" smtClean="0">
                <a:latin typeface="Consolas" panose="020B0609020204030204" pitchFamily="49" charset="0"/>
                <a:cs typeface="Calibri" pitchFamily="34" charset="0"/>
              </a:rPr>
              <a:t>    for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(u, v) </a:t>
            </a:r>
            <a:r>
              <a:rPr lang="en-US" sz="2000" dirty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</a:t>
            </a: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graph.Edges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b="1" dirty="0" smtClean="0">
                <a:latin typeface="Consolas" panose="020B0609020204030204" pitchFamily="49" charset="0"/>
                <a:cs typeface="Calibri" pitchFamily="34" charset="0"/>
              </a:rPr>
              <a:t>or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(v, u) </a:t>
            </a:r>
            <a:r>
              <a:rPr lang="en-US" sz="2000" dirty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</a:t>
            </a: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graph.Edges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      </a:t>
            </a: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if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u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vertices </a:t>
            </a: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and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 </a:t>
            </a: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not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 v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vertices: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           outgoing += (u, v)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return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outgoing</a:t>
            </a:r>
            <a:endParaRPr lang="en-US" sz="2000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5194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Версия</a:t>
            </a:r>
            <a:r>
              <a:rPr lang="en-US" dirty="0" smtClean="0"/>
              <a:t> O(N</a:t>
            </a:r>
            <a:r>
              <a:rPr lang="en-US" baseline="30000" dirty="0" smtClean="0"/>
              <a:t>3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59393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PrimMinimumSpanningTree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(graph</a:t>
            </a: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, weight[]):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  </a:t>
            </a:r>
            <a:r>
              <a:rPr lang="ru-RU" sz="20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= {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graph.Vertices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[0]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 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= </a:t>
            </a:r>
            <a:r>
              <a:rPr lang="ru-RU" sz="2000" dirty="0">
                <a:latin typeface="Consolas" panose="020B0609020204030204" pitchFamily="49" charset="0"/>
                <a:cs typeface="Calibri" pitchFamily="34" charset="0"/>
                <a:sym typeface="Symbol"/>
              </a:rPr>
              <a:t></a:t>
            </a:r>
            <a:endParaRPr lang="en-US" sz="2000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  </a:t>
            </a:r>
            <a:r>
              <a:rPr lang="ru-RU" sz="20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b="1" dirty="0" smtClean="0">
                <a:latin typeface="Consolas" panose="020B0609020204030204" pitchFamily="49" charset="0"/>
                <a:cs typeface="Calibri" pitchFamily="34" charset="0"/>
              </a:rPr>
              <a:t>while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!=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graph.Vertices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:</a:t>
            </a:r>
            <a:endParaRPr lang="ru-RU" sz="2000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bestEdge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=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ArgMin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( weight[edge] : edge </a:t>
            </a:r>
            <a:r>
              <a:rPr lang="en-US" sz="2000" dirty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GetOutgoing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(graph</a:t>
            </a: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) )</a:t>
            </a:r>
            <a:endParaRPr lang="en-US" sz="2000" dirty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000" b="1" dirty="0" smtClean="0">
                <a:latin typeface="Consolas" panose="020B0609020204030204" pitchFamily="49" charset="0"/>
                <a:cs typeface="Calibri" pitchFamily="34" charset="0"/>
              </a:rPr>
              <a:t>        assert(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bestEdge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!= </a:t>
            </a:r>
            <a:r>
              <a:rPr lang="en-US" sz="2000" b="1" dirty="0" smtClean="0">
                <a:latin typeface="Consolas" panose="020B0609020204030204" pitchFamily="49" charset="0"/>
                <a:cs typeface="Calibri" pitchFamily="34" charset="0"/>
              </a:rPr>
              <a:t>none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, 'Disconnected graph')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       (in, out) =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bestEdge</a:t>
            </a:r>
            <a:endParaRPr lang="en-US" sz="2000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     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+= out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     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+= (in, out)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b="1" dirty="0" smtClean="0">
                <a:latin typeface="Consolas" panose="020B0609020204030204" pitchFamily="49" charset="0"/>
                <a:cs typeface="Calibri" pitchFamily="34" charset="0"/>
              </a:rPr>
              <a:t>    return</a:t>
            </a: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MakeGraph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)</a:t>
            </a:r>
          </a:p>
          <a:p>
            <a:pPr marL="0" indent="0">
              <a:spcBef>
                <a:spcPts val="300"/>
              </a:spcBef>
              <a:buNone/>
            </a:pPr>
            <a:endParaRPr lang="en-US" sz="2000" dirty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GetOutgoing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(graph</a:t>
            </a: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vertices[]):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  outgoing = </a:t>
            </a:r>
            <a:r>
              <a:rPr lang="ru-RU" sz="2000" dirty="0">
                <a:latin typeface="Consolas" panose="020B0609020204030204" pitchFamily="49" charset="0"/>
                <a:cs typeface="Calibri" pitchFamily="34" charset="0"/>
                <a:sym typeface="Symbol"/>
              </a:rPr>
              <a:t></a:t>
            </a:r>
            <a:endParaRPr lang="en-US" sz="2000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000" b="1" dirty="0" smtClean="0">
                <a:latin typeface="Consolas" panose="020B0609020204030204" pitchFamily="49" charset="0"/>
                <a:cs typeface="Calibri" pitchFamily="34" charset="0"/>
              </a:rPr>
              <a:t>    for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(u, v) </a:t>
            </a:r>
            <a:r>
              <a:rPr lang="en-US" sz="2000" dirty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</a:t>
            </a: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graph.Edges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b="1" dirty="0" smtClean="0">
                <a:latin typeface="Consolas" panose="020B0609020204030204" pitchFamily="49" charset="0"/>
                <a:cs typeface="Calibri" pitchFamily="34" charset="0"/>
              </a:rPr>
              <a:t>or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(v, u) </a:t>
            </a:r>
            <a:r>
              <a:rPr lang="en-US" sz="2000" dirty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</a:t>
            </a: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graph.Edges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      </a:t>
            </a:r>
            <a:r>
              <a:rPr lang="en-US" sz="2000" b="1" dirty="0" smtClean="0">
                <a:latin typeface="Consolas" panose="020B0609020204030204" pitchFamily="49" charset="0"/>
                <a:cs typeface="Calibri" pitchFamily="34" charset="0"/>
              </a:rPr>
              <a:t>if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u </a:t>
            </a:r>
            <a:r>
              <a:rPr lang="en-US" sz="2000" dirty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 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vertices </a:t>
            </a:r>
            <a:r>
              <a:rPr lang="en-US" sz="2000" b="1" dirty="0" smtClean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and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 </a:t>
            </a:r>
            <a:r>
              <a:rPr lang="en-US" sz="2000" b="1" dirty="0" smtClean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not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 v </a:t>
            </a:r>
            <a:r>
              <a:rPr lang="en-US" sz="2000" dirty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 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vertices: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          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outgoing += (u, v)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return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outgoing</a:t>
            </a:r>
            <a:endParaRPr lang="en-US" sz="2000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5149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Обход вершин графа в </a:t>
            </a:r>
            <a:r>
              <a:rPr lang="ru-RU" dirty="0" smtClean="0"/>
              <a:t>глубину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000" dirty="0" err="1" smtClean="0">
                <a:latin typeface="Consolas" panose="020B0609020204030204" pitchFamily="49" charset="0"/>
              </a:rPr>
              <a:t>dftData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   </a:t>
            </a:r>
            <a:r>
              <a:rPr lang="en-US" sz="2000" dirty="0" smtClean="0">
                <a:latin typeface="Consolas" panose="020B0609020204030204" pitchFamily="49" charset="0"/>
              </a:rPr>
              <a:t>Graph, Time</a:t>
            </a:r>
            <a:r>
              <a:rPr lang="en-US" sz="2000" dirty="0" smtClean="0">
                <a:latin typeface="Consolas" panose="020B0609020204030204" pitchFamily="49" charset="0"/>
              </a:rPr>
              <a:t>, </a:t>
            </a:r>
            <a:r>
              <a:rPr lang="en-US" sz="2000" dirty="0" smtClean="0">
                <a:latin typeface="Consolas" panose="020B0609020204030204" pitchFamily="49" charset="0"/>
              </a:rPr>
              <a:t>Visited</a:t>
            </a:r>
            <a:r>
              <a:rPr lang="en-US" sz="2000" dirty="0" smtClean="0">
                <a:latin typeface="Consolas" panose="020B0609020204030204" pitchFamily="49" charset="0"/>
              </a:rPr>
              <a:t>[], </a:t>
            </a:r>
            <a:r>
              <a:rPr lang="en-US" sz="2000" dirty="0" err="1" smtClean="0">
                <a:latin typeface="Consolas" panose="020B0609020204030204" pitchFamily="49" charset="0"/>
              </a:rPr>
              <a:t>StartTime</a:t>
            </a:r>
            <a:r>
              <a:rPr lang="en-US" sz="2000" dirty="0" smtClean="0">
                <a:latin typeface="Consolas" panose="020B0609020204030204" pitchFamily="49" charset="0"/>
              </a:rPr>
              <a:t>[],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   </a:t>
            </a:r>
            <a:r>
              <a:rPr lang="en-US" sz="2000" dirty="0" err="1" smtClean="0">
                <a:latin typeface="Consolas" panose="020B0609020204030204" pitchFamily="49" charset="0"/>
              </a:rPr>
              <a:t>EndTime</a:t>
            </a:r>
            <a:r>
              <a:rPr lang="en-US" sz="2000" dirty="0" smtClean="0">
                <a:latin typeface="Consolas" panose="020B0609020204030204" pitchFamily="49" charset="0"/>
              </a:rPr>
              <a:t>[], Parent[]</a:t>
            </a: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visitor 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   </a:t>
            </a:r>
            <a:r>
              <a:rPr lang="en-US" sz="2000" dirty="0" err="1" smtClean="0">
                <a:latin typeface="Consolas" panose="020B0609020204030204" pitchFamily="49" charset="0"/>
              </a:rPr>
              <a:t>OnFind</a:t>
            </a:r>
            <a:r>
              <a:rPr lang="en-US" sz="2000" dirty="0" smtClean="0">
                <a:latin typeface="Consolas" panose="020B0609020204030204" pitchFamily="49" charset="0"/>
              </a:rPr>
              <a:t>(u, data), </a:t>
            </a:r>
            <a:r>
              <a:rPr lang="en-US" sz="2000" dirty="0" err="1" smtClean="0">
                <a:latin typeface="Consolas" panose="020B0609020204030204" pitchFamily="49" charset="0"/>
              </a:rPr>
              <a:t>OnFinish</a:t>
            </a:r>
            <a:r>
              <a:rPr lang="en-US" sz="2000" dirty="0" smtClean="0">
                <a:latin typeface="Consolas" panose="020B0609020204030204" pitchFamily="49" charset="0"/>
              </a:rPr>
              <a:t>(u, data),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   </a:t>
            </a:r>
            <a:r>
              <a:rPr lang="en-US" sz="2000" dirty="0" err="1" smtClean="0">
                <a:latin typeface="Consolas" panose="020B0609020204030204" pitchFamily="49" charset="0"/>
              </a:rPr>
              <a:t>OnArcFind</a:t>
            </a:r>
            <a:r>
              <a:rPr lang="en-US" sz="2000" dirty="0" smtClean="0">
                <a:latin typeface="Consolas" panose="020B0609020204030204" pitchFamily="49" charset="0"/>
              </a:rPr>
              <a:t>(u</a:t>
            </a:r>
            <a:r>
              <a:rPr lang="en-US" sz="2000" dirty="0">
                <a:latin typeface="Consolas" panose="020B0609020204030204" pitchFamily="49" charset="0"/>
              </a:rPr>
              <a:t>, v, data), </a:t>
            </a:r>
            <a:r>
              <a:rPr lang="en-US" sz="2000" dirty="0" err="1" smtClean="0">
                <a:latin typeface="Consolas" panose="020B0609020204030204" pitchFamily="49" charset="0"/>
              </a:rPr>
              <a:t>OnArcFinish</a:t>
            </a:r>
            <a:r>
              <a:rPr lang="en-US" sz="2000" dirty="0" smtClean="0">
                <a:latin typeface="Consolas" panose="020B0609020204030204" pitchFamily="49" charset="0"/>
              </a:rPr>
              <a:t>(u, v, data)</a:t>
            </a:r>
            <a:endParaRPr lang="en-US" sz="20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}</a:t>
            </a:r>
            <a:endParaRPr lang="en-US" sz="20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err="1" smtClean="0">
                <a:latin typeface="Consolas" panose="020B0609020204030204" pitchFamily="49" charset="0"/>
              </a:rPr>
              <a:t>DepthFirstSearch</a:t>
            </a:r>
            <a:r>
              <a:rPr lang="en-US" sz="2000" dirty="0" smtClean="0">
                <a:latin typeface="Consolas" panose="020B0609020204030204" pitchFamily="49" charset="0"/>
              </a:rPr>
              <a:t>(</a:t>
            </a:r>
            <a:r>
              <a:rPr lang="en-US" sz="2000" dirty="0" err="1" smtClean="0">
                <a:latin typeface="Consolas" panose="020B0609020204030204" pitchFamily="49" charset="0"/>
              </a:rPr>
              <a:t>dfsData</a:t>
            </a:r>
            <a:r>
              <a:rPr lang="en-US" sz="2000" dirty="0" smtClean="0">
                <a:latin typeface="Consolas" panose="020B0609020204030204" pitchFamily="49" charset="0"/>
              </a:rPr>
              <a:t>, visitor, </a:t>
            </a:r>
            <a:r>
              <a:rPr lang="en-US" sz="2000" dirty="0" err="1" smtClean="0">
                <a:latin typeface="Consolas" panose="020B0609020204030204" pitchFamily="49" charset="0"/>
              </a:rPr>
              <a:t>visitorData</a:t>
            </a:r>
            <a:r>
              <a:rPr lang="en-US" sz="2000" dirty="0" smtClean="0">
                <a:latin typeface="Consolas" panose="020B0609020204030204" pitchFamily="49" charset="0"/>
              </a:rPr>
              <a:t>):</a:t>
            </a: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    </a:t>
            </a:r>
            <a:r>
              <a:rPr lang="en-US" sz="2000" b="1" dirty="0" smtClean="0">
                <a:latin typeface="Consolas" panose="020B0609020204030204" pitchFamily="49" charset="0"/>
              </a:rPr>
              <a:t>for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</a:rPr>
              <a:t>u </a:t>
            </a:r>
            <a:r>
              <a:rPr lang="en-US" sz="2000" dirty="0" smtClean="0">
                <a:latin typeface="Consolas" panose="020B0609020204030204" pitchFamily="49" charset="0"/>
                <a:sym typeface="Symbol" panose="05050102010706020507" pitchFamily="18" charset="2"/>
              </a:rPr>
              <a:t>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</a:rPr>
              <a:t>dfsData.Graph.Vertices</a:t>
            </a:r>
            <a:r>
              <a:rPr lang="en-US" sz="2000" dirty="0" smtClean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        </a:t>
            </a:r>
            <a:r>
              <a:rPr lang="en-US" sz="2000" dirty="0" err="1" smtClean="0">
                <a:latin typeface="Consolas" panose="020B0609020204030204" pitchFamily="49" charset="0"/>
              </a:rPr>
              <a:t>dfsData.Visited</a:t>
            </a:r>
            <a:r>
              <a:rPr lang="en-US" sz="2000" dirty="0" smtClean="0">
                <a:latin typeface="Consolas" panose="020B0609020204030204" pitchFamily="49" charset="0"/>
              </a:rPr>
              <a:t>[u</a:t>
            </a:r>
            <a:r>
              <a:rPr lang="en-US" sz="2000" dirty="0" smtClean="0">
                <a:latin typeface="Consolas" panose="020B0609020204030204" pitchFamily="49" charset="0"/>
              </a:rPr>
              <a:t>] = </a:t>
            </a:r>
            <a:r>
              <a:rPr lang="en-US" sz="2000" b="1" dirty="0" smtClean="0">
                <a:latin typeface="Consolas" panose="020B0609020204030204" pitchFamily="49" charset="0"/>
              </a:rPr>
              <a:t>false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   </a:t>
            </a:r>
            <a:r>
              <a:rPr lang="en-US" sz="2000" b="1" dirty="0" smtClean="0">
                <a:latin typeface="Consolas" panose="020B0609020204030204" pitchFamily="49" charset="0"/>
              </a:rPr>
              <a:t>for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</a:rPr>
              <a:t>u </a:t>
            </a:r>
            <a:r>
              <a:rPr lang="en-US" sz="2000" dirty="0">
                <a:latin typeface="Consolas" panose="020B0609020204030204" pitchFamily="49" charset="0"/>
                <a:sym typeface="Symbol" panose="05050102010706020507" pitchFamily="18" charset="2"/>
              </a:rPr>
              <a:t>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</a:rPr>
              <a:t>dfsData.</a:t>
            </a:r>
            <a:r>
              <a:rPr lang="en-US" sz="2000" dirty="0" err="1" smtClean="0">
                <a:latin typeface="Consolas" panose="020B0609020204030204" pitchFamily="49" charset="0"/>
              </a:rPr>
              <a:t>G</a:t>
            </a:r>
            <a:r>
              <a:rPr lang="en-US" sz="2000" dirty="0" err="1" smtClean="0">
                <a:latin typeface="Consolas" panose="020B0609020204030204" pitchFamily="49" charset="0"/>
              </a:rPr>
              <a:t>raph.Vertices</a:t>
            </a:r>
            <a:r>
              <a:rPr lang="en-US" sz="20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        </a:t>
            </a:r>
            <a:r>
              <a:rPr lang="en-US" sz="2000" b="1" dirty="0" smtClean="0">
                <a:latin typeface="Consolas" panose="020B0609020204030204" pitchFamily="49" charset="0"/>
              </a:rPr>
              <a:t>if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b="1" dirty="0">
                <a:latin typeface="Consolas" panose="020B0609020204030204" pitchFamily="49" charset="0"/>
              </a:rPr>
              <a:t>not </a:t>
            </a:r>
            <a:r>
              <a:rPr lang="en-US" sz="2000" dirty="0" err="1" smtClean="0">
                <a:latin typeface="Consolas" panose="020B0609020204030204" pitchFamily="49" charset="0"/>
              </a:rPr>
              <a:t>dfsData.Visited</a:t>
            </a:r>
            <a:r>
              <a:rPr lang="en-US" sz="2000" dirty="0" smtClean="0">
                <a:latin typeface="Consolas" panose="020B0609020204030204" pitchFamily="49" charset="0"/>
              </a:rPr>
              <a:t>[u</a:t>
            </a:r>
            <a:r>
              <a:rPr lang="en-US" sz="2000" dirty="0" smtClean="0">
                <a:latin typeface="Consolas" panose="020B0609020204030204" pitchFamily="49" charset="0"/>
              </a:rPr>
              <a:t>]: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           </a:t>
            </a:r>
            <a:r>
              <a:rPr lang="en-US" sz="2000" dirty="0" err="1">
                <a:latin typeface="Consolas" panose="020B0609020204030204" pitchFamily="49" charset="0"/>
              </a:rPr>
              <a:t>dfsData.Parent</a:t>
            </a:r>
            <a:r>
              <a:rPr lang="en-US" sz="2000" dirty="0">
                <a:latin typeface="Consolas" panose="020B0609020204030204" pitchFamily="49" charset="0"/>
              </a:rPr>
              <a:t>[u</a:t>
            </a:r>
            <a:r>
              <a:rPr lang="en-US" sz="2000" dirty="0" smtClean="0">
                <a:latin typeface="Consolas" panose="020B0609020204030204" pitchFamily="49" charset="0"/>
              </a:rPr>
              <a:t>] = u</a:t>
            </a: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            </a:t>
            </a:r>
            <a:r>
              <a:rPr lang="en-US" sz="2000" dirty="0" err="1" smtClean="0">
                <a:latin typeface="Consolas" panose="020B0609020204030204" pitchFamily="49" charset="0"/>
              </a:rPr>
              <a:t>DepthFirstSearch</a:t>
            </a:r>
            <a:r>
              <a:rPr lang="en-US" sz="2000" dirty="0" smtClean="0"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               </a:t>
            </a:r>
            <a:r>
              <a:rPr lang="en-US" sz="2000" dirty="0" err="1" smtClean="0">
                <a:latin typeface="Consolas" panose="020B0609020204030204" pitchFamily="49" charset="0"/>
              </a:rPr>
              <a:t>dfsData</a:t>
            </a:r>
            <a:r>
              <a:rPr lang="en-US" sz="2000" dirty="0" smtClean="0">
                <a:latin typeface="Consolas" panose="020B0609020204030204" pitchFamily="49" charset="0"/>
              </a:rPr>
              <a:t>, u, visitor</a:t>
            </a:r>
            <a:r>
              <a:rPr lang="en-US" sz="2000" dirty="0">
                <a:latin typeface="Consolas" panose="020B0609020204030204" pitchFamily="49" charset="0"/>
              </a:rPr>
              <a:t>, </a:t>
            </a:r>
            <a:r>
              <a:rPr lang="en-US" sz="2000" dirty="0" err="1">
                <a:latin typeface="Consolas" panose="020B0609020204030204" pitchFamily="49" charset="0"/>
              </a:rPr>
              <a:t>visitorData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000" dirty="0">
              <a:latin typeface="Consolas" panose="020B0609020204030204" pitchFamily="49" charset="0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000" dirty="0" err="1" smtClean="0">
                <a:latin typeface="Consolas" panose="020B0609020204030204" pitchFamily="49" charset="0"/>
              </a:rPr>
              <a:t>DepthFirstSearch</a:t>
            </a:r>
            <a:r>
              <a:rPr lang="en-US" sz="2000" dirty="0" smtClean="0">
                <a:latin typeface="Consolas" panose="020B0609020204030204" pitchFamily="49" charset="0"/>
              </a:rPr>
              <a:t>(</a:t>
            </a:r>
            <a:r>
              <a:rPr lang="en-US" sz="2000" dirty="0" err="1" smtClean="0">
                <a:latin typeface="Consolas" panose="020B0609020204030204" pitchFamily="49" charset="0"/>
              </a:rPr>
              <a:t>dfsData</a:t>
            </a:r>
            <a:r>
              <a:rPr lang="en-US" sz="2000" dirty="0">
                <a:latin typeface="Consolas" panose="020B0609020204030204" pitchFamily="49" charset="0"/>
              </a:rPr>
              <a:t>, </a:t>
            </a:r>
            <a:r>
              <a:rPr lang="en-US" sz="2000" dirty="0" smtClean="0">
                <a:latin typeface="Consolas" panose="020B0609020204030204" pitchFamily="49" charset="0"/>
              </a:rPr>
              <a:t>u, </a:t>
            </a:r>
            <a:r>
              <a:rPr lang="en-US" sz="2000" dirty="0" smtClean="0">
                <a:latin typeface="Consolas" panose="020B0609020204030204" pitchFamily="49" charset="0"/>
              </a:rPr>
              <a:t>visitor</a:t>
            </a:r>
            <a:r>
              <a:rPr lang="en-US" sz="2000" dirty="0">
                <a:latin typeface="Consolas" panose="020B0609020204030204" pitchFamily="49" charset="0"/>
              </a:rPr>
              <a:t>, </a:t>
            </a:r>
            <a:r>
              <a:rPr lang="en-US" sz="2000" dirty="0" err="1" smtClean="0">
                <a:latin typeface="Consolas" panose="020B0609020204030204" pitchFamily="49" charset="0"/>
              </a:rPr>
              <a:t>visitorData</a:t>
            </a:r>
            <a:r>
              <a:rPr lang="en-US" sz="2000" dirty="0" smtClean="0">
                <a:latin typeface="Consolas" panose="020B0609020204030204" pitchFamily="49" charset="0"/>
              </a:rPr>
              <a:t>):</a:t>
            </a:r>
            <a:endParaRPr lang="ru-RU" sz="20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    </a:t>
            </a:r>
            <a:r>
              <a:rPr lang="en-US" sz="2000" dirty="0" err="1" smtClean="0">
                <a:latin typeface="Consolas" panose="020B0609020204030204" pitchFamily="49" charset="0"/>
              </a:rPr>
              <a:t>dfsData.Visited</a:t>
            </a:r>
            <a:r>
              <a:rPr lang="en-US" sz="2000" dirty="0" smtClean="0">
                <a:latin typeface="Consolas" panose="020B0609020204030204" pitchFamily="49" charset="0"/>
              </a:rPr>
              <a:t>[u</a:t>
            </a:r>
            <a:r>
              <a:rPr lang="en-US" sz="2000" dirty="0" smtClean="0">
                <a:latin typeface="Consolas" panose="020B0609020204030204" pitchFamily="49" charset="0"/>
              </a:rPr>
              <a:t>] = </a:t>
            </a:r>
            <a:r>
              <a:rPr lang="en-US" sz="2000" b="1" dirty="0" smtClean="0">
                <a:latin typeface="Consolas" panose="020B0609020204030204" pitchFamily="49" charset="0"/>
              </a:rPr>
              <a:t>true</a:t>
            </a:r>
            <a:endParaRPr lang="ru-RU" sz="2000" b="1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</a:rPr>
              <a:t>dfsData.StartTime</a:t>
            </a:r>
            <a:r>
              <a:rPr lang="en-US" sz="2000" dirty="0">
                <a:latin typeface="Consolas" panose="020B0609020204030204" pitchFamily="49" charset="0"/>
              </a:rPr>
              <a:t>[u</a:t>
            </a:r>
            <a:r>
              <a:rPr lang="en-US" sz="2000" dirty="0" smtClean="0">
                <a:latin typeface="Consolas" panose="020B0609020204030204" pitchFamily="49" charset="0"/>
              </a:rPr>
              <a:t>] = </a:t>
            </a:r>
            <a:r>
              <a:rPr lang="en-US" sz="2000" dirty="0" err="1" smtClean="0">
                <a:latin typeface="Consolas" panose="020B0609020204030204" pitchFamily="49" charset="0"/>
              </a:rPr>
              <a:t>dfsData.Time</a:t>
            </a:r>
            <a:r>
              <a:rPr lang="en-US" sz="2000" dirty="0" smtClean="0">
                <a:latin typeface="Consolas" panose="020B0609020204030204" pitchFamily="49" charset="0"/>
              </a:rPr>
              <a:t>++</a:t>
            </a:r>
            <a:endParaRPr lang="en-US" sz="20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    </a:t>
            </a:r>
            <a:r>
              <a:rPr lang="en-US" sz="2000" dirty="0" err="1" smtClean="0">
                <a:latin typeface="Consolas" panose="020B0609020204030204" pitchFamily="49" charset="0"/>
              </a:rPr>
              <a:t>visitor.OnFind</a:t>
            </a:r>
            <a:r>
              <a:rPr lang="en-US" sz="2000" dirty="0" smtClean="0">
                <a:latin typeface="Consolas" panose="020B0609020204030204" pitchFamily="49" charset="0"/>
              </a:rPr>
              <a:t>(u, </a:t>
            </a:r>
            <a:r>
              <a:rPr lang="en-US" sz="2000" dirty="0" err="1" smtClean="0">
                <a:latin typeface="Consolas" panose="020B0609020204030204" pitchFamily="49" charset="0"/>
              </a:rPr>
              <a:t>visitorData</a:t>
            </a:r>
            <a:r>
              <a:rPr lang="en-US" sz="2000" dirty="0" smtClean="0">
                <a:latin typeface="Consolas" panose="020B0609020204030204" pitchFamily="49" charset="0"/>
              </a:rPr>
              <a:t>)</a:t>
            </a:r>
            <a:endParaRPr lang="en-US" sz="20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    </a:t>
            </a:r>
            <a:r>
              <a:rPr lang="en-US" sz="2000" b="1" dirty="0" smtClean="0">
                <a:latin typeface="Consolas" panose="020B0609020204030204" pitchFamily="49" charset="0"/>
              </a:rPr>
              <a:t>for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</a:rPr>
              <a:t>(u, v) </a:t>
            </a:r>
            <a:r>
              <a:rPr lang="en-US" sz="2000" dirty="0">
                <a:latin typeface="Consolas" panose="020B0609020204030204" pitchFamily="49" charset="0"/>
                <a:sym typeface="Symbol" panose="05050102010706020507" pitchFamily="18" charset="2"/>
              </a:rPr>
              <a:t>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</a:rPr>
              <a:t>dfsData.Graph.Edges</a:t>
            </a:r>
            <a:r>
              <a:rPr lang="en-US" sz="2000" dirty="0" smtClean="0">
                <a:latin typeface="Consolas" panose="020B0609020204030204" pitchFamily="49" charset="0"/>
              </a:rPr>
              <a:t>:</a:t>
            </a:r>
            <a:endParaRPr lang="ru-RU" sz="20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 smtClean="0">
                <a:latin typeface="Consolas" panose="020B0609020204030204" pitchFamily="49" charset="0"/>
              </a:rPr>
              <a:t>       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visitor.OnArcFind</a:t>
            </a:r>
            <a:r>
              <a:rPr lang="en-US" sz="2000" dirty="0">
                <a:latin typeface="Consolas" panose="020B0609020204030204" pitchFamily="49" charset="0"/>
              </a:rPr>
              <a:t>(u, v, </a:t>
            </a:r>
            <a:r>
              <a:rPr lang="en-US" sz="2000" dirty="0" err="1">
                <a:latin typeface="Consolas" panose="020B0609020204030204" pitchFamily="49" charset="0"/>
              </a:rPr>
              <a:t>visitorData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  <a:br>
              <a:rPr lang="en-US" sz="2000" dirty="0">
                <a:latin typeface="Consolas" panose="020B0609020204030204" pitchFamily="49" charset="0"/>
              </a:rPr>
            </a:br>
            <a:endParaRPr lang="ru-RU" sz="20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        </a:t>
            </a:r>
            <a:r>
              <a:rPr lang="en-US" sz="2000" b="1" dirty="0" smtClean="0">
                <a:latin typeface="Consolas" panose="020B0609020204030204" pitchFamily="49" charset="0"/>
              </a:rPr>
              <a:t>if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b="1" dirty="0" smtClean="0">
                <a:latin typeface="Consolas" panose="020B0609020204030204" pitchFamily="49" charset="0"/>
              </a:rPr>
              <a:t>not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</a:rPr>
              <a:t>dfsData.Visited</a:t>
            </a:r>
            <a:r>
              <a:rPr lang="en-US" sz="2000" dirty="0" smtClean="0">
                <a:latin typeface="Consolas" panose="020B0609020204030204" pitchFamily="49" charset="0"/>
              </a:rPr>
              <a:t>[v</a:t>
            </a:r>
            <a:r>
              <a:rPr lang="en-US" sz="2000" dirty="0" smtClean="0">
                <a:latin typeface="Consolas" panose="020B0609020204030204" pitchFamily="49" charset="0"/>
              </a:rPr>
              <a:t>]:</a:t>
            </a:r>
            <a:endParaRPr lang="ru-RU" sz="20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            </a:t>
            </a:r>
            <a:r>
              <a:rPr lang="en-US" sz="2000" dirty="0" err="1">
                <a:latin typeface="Consolas" panose="020B0609020204030204" pitchFamily="49" charset="0"/>
              </a:rPr>
              <a:t>dfsData.Parent</a:t>
            </a:r>
            <a:r>
              <a:rPr lang="en-US" sz="2000" dirty="0">
                <a:latin typeface="Consolas" panose="020B0609020204030204" pitchFamily="49" charset="0"/>
              </a:rPr>
              <a:t>[v</a:t>
            </a:r>
            <a:r>
              <a:rPr lang="en-US" sz="2000" dirty="0">
                <a:latin typeface="Consolas" panose="020B0609020204030204" pitchFamily="49" charset="0"/>
              </a:rPr>
              <a:t>] = </a:t>
            </a:r>
            <a:r>
              <a:rPr lang="en-US" sz="2000" dirty="0" smtClean="0">
                <a:latin typeface="Consolas" panose="020B0609020204030204" pitchFamily="49" charset="0"/>
              </a:rPr>
              <a:t>u</a:t>
            </a:r>
            <a:endParaRPr lang="ru-RU" sz="20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 smtClean="0">
                <a:latin typeface="Consolas" panose="020B0609020204030204" pitchFamily="49" charset="0"/>
              </a:rPr>
              <a:t>            </a:t>
            </a:r>
            <a:r>
              <a:rPr lang="en-US" sz="2000" dirty="0" err="1" smtClean="0">
                <a:latin typeface="Consolas" panose="020B0609020204030204" pitchFamily="49" charset="0"/>
              </a:rPr>
              <a:t>DepthFirstSearch</a:t>
            </a:r>
            <a:r>
              <a:rPr lang="en-US" sz="2000" dirty="0" smtClean="0">
                <a:latin typeface="Consolas" panose="020B0609020204030204" pitchFamily="49" charset="0"/>
              </a:rPr>
              <a:t>(</a:t>
            </a:r>
            <a:endParaRPr lang="ru-RU" sz="20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                </a:t>
            </a:r>
            <a:r>
              <a:rPr lang="en-US" sz="2000" dirty="0" err="1">
                <a:latin typeface="Consolas" panose="020B0609020204030204" pitchFamily="49" charset="0"/>
              </a:rPr>
              <a:t>dfsData</a:t>
            </a:r>
            <a:r>
              <a:rPr lang="en-US" sz="2000" dirty="0">
                <a:latin typeface="Consolas" panose="020B0609020204030204" pitchFamily="49" charset="0"/>
              </a:rPr>
              <a:t>, </a:t>
            </a:r>
            <a:r>
              <a:rPr lang="en-US" sz="2000" dirty="0" smtClean="0">
                <a:latin typeface="Consolas" panose="020B0609020204030204" pitchFamily="49" charset="0"/>
              </a:rPr>
              <a:t>v, visitor</a:t>
            </a:r>
            <a:r>
              <a:rPr lang="en-US" sz="2000" dirty="0">
                <a:latin typeface="Consolas" panose="020B0609020204030204" pitchFamily="49" charset="0"/>
              </a:rPr>
              <a:t>, </a:t>
            </a:r>
            <a:r>
              <a:rPr lang="en-US" sz="2000" dirty="0" err="1">
                <a:latin typeface="Consolas" panose="020B0609020204030204" pitchFamily="49" charset="0"/>
              </a:rPr>
              <a:t>visitorData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  <a:r>
              <a:rPr lang="en-US" sz="2000" dirty="0">
                <a:latin typeface="Consolas" panose="020B0609020204030204" pitchFamily="49" charset="0"/>
              </a:rPr>
              <a:t/>
            </a:r>
            <a:br>
              <a:rPr lang="en-US" sz="2000" dirty="0">
                <a:latin typeface="Consolas" panose="020B0609020204030204" pitchFamily="49" charset="0"/>
              </a:rPr>
            </a:br>
            <a:endParaRPr lang="ru-RU" sz="20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 smtClean="0">
                <a:latin typeface="Consolas" panose="020B0609020204030204" pitchFamily="49" charset="0"/>
              </a:rPr>
              <a:t>       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visitor.OnArcFinish</a:t>
            </a:r>
            <a:r>
              <a:rPr lang="en-US" sz="2000" dirty="0">
                <a:latin typeface="Consolas" panose="020B0609020204030204" pitchFamily="49" charset="0"/>
              </a:rPr>
              <a:t>(u, v, </a:t>
            </a:r>
            <a:r>
              <a:rPr lang="en-US" sz="2000" dirty="0" err="1">
                <a:latin typeface="Consolas" panose="020B0609020204030204" pitchFamily="49" charset="0"/>
              </a:rPr>
              <a:t>visitorData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  <a:br>
              <a:rPr lang="en-US" sz="2000" dirty="0">
                <a:latin typeface="Consolas" panose="020B0609020204030204" pitchFamily="49" charset="0"/>
              </a:rPr>
            </a:br>
            <a:endParaRPr lang="ru-RU" sz="20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 smtClean="0">
                <a:latin typeface="Consolas" panose="020B0609020204030204" pitchFamily="49" charset="0"/>
              </a:rPr>
              <a:t>    </a:t>
            </a:r>
            <a:r>
              <a:rPr lang="en-US" sz="2000" dirty="0" err="1" smtClean="0">
                <a:latin typeface="Consolas" panose="020B0609020204030204" pitchFamily="49" charset="0"/>
              </a:rPr>
              <a:t>dfsData.EndTime</a:t>
            </a:r>
            <a:r>
              <a:rPr lang="en-US" sz="2000" dirty="0" smtClean="0">
                <a:latin typeface="Consolas" panose="020B0609020204030204" pitchFamily="49" charset="0"/>
              </a:rPr>
              <a:t>[u</a:t>
            </a:r>
            <a:r>
              <a:rPr lang="en-US" sz="2000" dirty="0">
                <a:latin typeface="Consolas" panose="020B0609020204030204" pitchFamily="49" charset="0"/>
              </a:rPr>
              <a:t>] = </a:t>
            </a:r>
            <a:r>
              <a:rPr lang="en-US" sz="2000" dirty="0" err="1" smtClean="0">
                <a:latin typeface="Consolas" panose="020B0609020204030204" pitchFamily="49" charset="0"/>
              </a:rPr>
              <a:t>dfsData.Time</a:t>
            </a:r>
            <a:r>
              <a:rPr lang="en-US" sz="2000" dirty="0" smtClean="0">
                <a:latin typeface="Consolas" panose="020B0609020204030204" pitchFamily="49" charset="0"/>
              </a:rPr>
              <a:t>++</a:t>
            </a:r>
            <a:endParaRPr lang="en-US" sz="20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0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    </a:t>
            </a:r>
            <a:r>
              <a:rPr lang="en-US" sz="2000" dirty="0" err="1" smtClean="0">
                <a:latin typeface="Consolas" panose="020B0609020204030204" pitchFamily="49" charset="0"/>
              </a:rPr>
              <a:t>visitor.OnFinish</a:t>
            </a:r>
            <a:r>
              <a:rPr lang="en-US" sz="2000" dirty="0" smtClean="0">
                <a:latin typeface="Consolas" panose="020B0609020204030204" pitchFamily="49" charset="0"/>
              </a:rPr>
              <a:t>(u, </a:t>
            </a:r>
            <a:r>
              <a:rPr lang="en-US" sz="2000" dirty="0" err="1" smtClean="0">
                <a:latin typeface="Consolas" panose="020B0609020204030204" pitchFamily="49" charset="0"/>
              </a:rPr>
              <a:t>visitorData</a:t>
            </a:r>
            <a:r>
              <a:rPr lang="en-US" sz="2000" dirty="0" smtClean="0">
                <a:latin typeface="Consolas" panose="020B0609020204030204" pitchFamily="49" charset="0"/>
              </a:rPr>
              <a:t>)</a:t>
            </a:r>
            <a:endParaRPr lang="ru-RU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8938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Версия</a:t>
            </a:r>
            <a:r>
              <a:rPr lang="en-US" dirty="0" smtClean="0"/>
              <a:t> O(N</a:t>
            </a:r>
            <a:r>
              <a:rPr lang="en-US" baseline="30000" dirty="0" smtClean="0"/>
              <a:t>3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59393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PrimMinimumSpanningTree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(graph</a:t>
            </a: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, weight[]):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  </a:t>
            </a:r>
            <a:r>
              <a:rPr lang="ru-RU" sz="20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= {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graph.Vertices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[0]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 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= </a:t>
            </a:r>
            <a:r>
              <a:rPr lang="ru-RU" sz="2000" dirty="0">
                <a:latin typeface="Consolas" panose="020B0609020204030204" pitchFamily="49" charset="0"/>
                <a:cs typeface="Calibri" pitchFamily="34" charset="0"/>
                <a:sym typeface="Symbol"/>
              </a:rPr>
              <a:t></a:t>
            </a:r>
            <a:endParaRPr lang="en-US" sz="2000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  </a:t>
            </a:r>
            <a:r>
              <a:rPr lang="ru-RU" sz="20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b="1" dirty="0" smtClean="0">
                <a:latin typeface="Consolas" panose="020B0609020204030204" pitchFamily="49" charset="0"/>
                <a:cs typeface="Calibri" pitchFamily="34" charset="0"/>
              </a:rPr>
              <a:t>while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!=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graph.Vertices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:</a:t>
            </a:r>
            <a:endParaRPr lang="ru-RU" sz="2000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bestEdge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=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ArgMin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( weight[edge] : edge </a:t>
            </a:r>
            <a:r>
              <a:rPr lang="en-US" sz="2000" dirty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GetOutgoing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(graph</a:t>
            </a: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) )</a:t>
            </a:r>
            <a:endParaRPr lang="en-US" sz="2000" dirty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000" b="1" dirty="0" smtClean="0">
                <a:latin typeface="Consolas" panose="020B0609020204030204" pitchFamily="49" charset="0"/>
                <a:cs typeface="Calibri" pitchFamily="34" charset="0"/>
              </a:rPr>
              <a:t>        assert(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bestEdge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!= </a:t>
            </a:r>
            <a:r>
              <a:rPr lang="en-US" sz="2000" b="1" dirty="0" smtClean="0">
                <a:latin typeface="Consolas" panose="020B0609020204030204" pitchFamily="49" charset="0"/>
                <a:cs typeface="Calibri" pitchFamily="34" charset="0"/>
              </a:rPr>
              <a:t>none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, 'Disconnected graph')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       (in, out) =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bestEdge</a:t>
            </a:r>
            <a:endParaRPr lang="en-US" sz="2000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     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+= out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     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+= (in, out)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b="1" dirty="0" smtClean="0">
                <a:latin typeface="Consolas" panose="020B0609020204030204" pitchFamily="49" charset="0"/>
                <a:cs typeface="Calibri" pitchFamily="34" charset="0"/>
              </a:rPr>
              <a:t>    return</a:t>
            </a: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MakeGraph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)</a:t>
            </a:r>
          </a:p>
          <a:p>
            <a:pPr marL="0" indent="0">
              <a:spcBef>
                <a:spcPts val="300"/>
              </a:spcBef>
              <a:buNone/>
            </a:pPr>
            <a:endParaRPr lang="en-US" sz="2000" dirty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GetOutgoing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(graph</a:t>
            </a: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vertices[]):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  outgoing = </a:t>
            </a:r>
            <a:r>
              <a:rPr lang="ru-RU" sz="2000" dirty="0">
                <a:latin typeface="Consolas" panose="020B0609020204030204" pitchFamily="49" charset="0"/>
                <a:cs typeface="Calibri" pitchFamily="34" charset="0"/>
                <a:sym typeface="Symbol"/>
              </a:rPr>
              <a:t></a:t>
            </a:r>
            <a:endParaRPr lang="en-US" sz="2000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000" b="1" dirty="0" smtClean="0">
                <a:latin typeface="Consolas" panose="020B0609020204030204" pitchFamily="49" charset="0"/>
                <a:cs typeface="Calibri" pitchFamily="34" charset="0"/>
              </a:rPr>
              <a:t>    for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(u, v) </a:t>
            </a:r>
            <a:r>
              <a:rPr lang="en-US" sz="2000" dirty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</a:t>
            </a: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graph.Edges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b="1" dirty="0" smtClean="0">
                <a:latin typeface="Consolas" panose="020B0609020204030204" pitchFamily="49" charset="0"/>
                <a:cs typeface="Calibri" pitchFamily="34" charset="0"/>
              </a:rPr>
              <a:t>or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(v, u) </a:t>
            </a:r>
            <a:r>
              <a:rPr lang="en-US" sz="2000" dirty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</a:t>
            </a: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graph.Edges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      </a:t>
            </a:r>
            <a:r>
              <a:rPr lang="en-US" sz="2000" b="1" dirty="0" smtClean="0">
                <a:latin typeface="Consolas" panose="020B0609020204030204" pitchFamily="49" charset="0"/>
                <a:cs typeface="Calibri" pitchFamily="34" charset="0"/>
              </a:rPr>
              <a:t>if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u </a:t>
            </a:r>
            <a:r>
              <a:rPr lang="en-US" sz="2000" dirty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 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vertices </a:t>
            </a:r>
            <a:r>
              <a:rPr lang="en-US" sz="2000" b="1" dirty="0" smtClean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and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 </a:t>
            </a:r>
            <a:r>
              <a:rPr lang="en-US" sz="2000" b="1" dirty="0" smtClean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not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 v </a:t>
            </a:r>
            <a:r>
              <a:rPr lang="en-US" sz="2000" dirty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 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vertices: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           outgoing += (u, v)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b="1" dirty="0" smtClean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return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outgoing</a:t>
            </a:r>
            <a:endParaRPr lang="en-US" sz="2000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6132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Версия</a:t>
            </a:r>
            <a:r>
              <a:rPr lang="en-US" dirty="0" smtClean="0"/>
              <a:t> O(N</a:t>
            </a:r>
            <a:r>
              <a:rPr lang="en-US" baseline="30000" dirty="0" smtClean="0"/>
              <a:t>3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59393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PrimMinimumSpanningTree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(graph</a:t>
            </a: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, weight[]):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  </a:t>
            </a:r>
            <a:r>
              <a:rPr lang="ru-RU" sz="20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= {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graph.Vertices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[0]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 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= </a:t>
            </a:r>
            <a:r>
              <a:rPr lang="ru-RU" sz="2000" dirty="0">
                <a:latin typeface="Consolas" panose="020B0609020204030204" pitchFamily="49" charset="0"/>
                <a:cs typeface="Calibri" pitchFamily="34" charset="0"/>
                <a:sym typeface="Symbol"/>
              </a:rPr>
              <a:t></a:t>
            </a:r>
            <a:endParaRPr lang="en-US" sz="2000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  </a:t>
            </a:r>
            <a:r>
              <a:rPr lang="ru-RU" sz="20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b="1" dirty="0" smtClean="0">
                <a:latin typeface="Consolas" panose="020B0609020204030204" pitchFamily="49" charset="0"/>
                <a:cs typeface="Calibri" pitchFamily="34" charset="0"/>
              </a:rPr>
              <a:t>while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!=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graph.Vertices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:</a:t>
            </a:r>
            <a:endParaRPr lang="ru-RU" sz="2000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bestEdge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=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ArgMin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( weight[edge] : edge </a:t>
            </a:r>
            <a:r>
              <a:rPr lang="en-US" sz="2000" dirty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GetOutgoing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(graph</a:t>
            </a: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) )</a:t>
            </a:r>
            <a:endParaRPr lang="en-US" sz="2000" dirty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000" b="1" dirty="0" smtClean="0">
                <a:latin typeface="Consolas" panose="020B0609020204030204" pitchFamily="49" charset="0"/>
                <a:cs typeface="Calibri" pitchFamily="34" charset="0"/>
              </a:rPr>
              <a:t>        assert(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bestEdge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!= </a:t>
            </a:r>
            <a:r>
              <a:rPr lang="en-US" sz="2000" b="1" dirty="0" smtClean="0">
                <a:latin typeface="Consolas" panose="020B0609020204030204" pitchFamily="49" charset="0"/>
                <a:cs typeface="Calibri" pitchFamily="34" charset="0"/>
              </a:rPr>
              <a:t>none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, 'Disconnected graph')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       (in, out) =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bestEdge</a:t>
            </a:r>
            <a:endParaRPr lang="en-US" sz="2000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     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+= out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     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+= (in, out)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b="1" dirty="0" smtClean="0">
                <a:latin typeface="Consolas" panose="020B0609020204030204" pitchFamily="49" charset="0"/>
                <a:cs typeface="Calibri" pitchFamily="34" charset="0"/>
              </a:rPr>
              <a:t>    return</a:t>
            </a: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MakeGraph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)</a:t>
            </a:r>
          </a:p>
          <a:p>
            <a:pPr marL="0" indent="0">
              <a:spcBef>
                <a:spcPts val="300"/>
              </a:spcBef>
              <a:buNone/>
            </a:pPr>
            <a:endParaRPr lang="en-US" sz="2000" dirty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GetOutgoing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(graph</a:t>
            </a: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vertices[]):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  outgoing = </a:t>
            </a:r>
            <a:r>
              <a:rPr lang="ru-RU" sz="2000" dirty="0">
                <a:latin typeface="Consolas" panose="020B0609020204030204" pitchFamily="49" charset="0"/>
                <a:cs typeface="Calibri" pitchFamily="34" charset="0"/>
                <a:sym typeface="Symbol"/>
              </a:rPr>
              <a:t></a:t>
            </a:r>
            <a:endParaRPr lang="en-US" sz="2000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000" b="1" dirty="0" smtClean="0">
                <a:latin typeface="Consolas" panose="020B0609020204030204" pitchFamily="49" charset="0"/>
                <a:cs typeface="Calibri" pitchFamily="34" charset="0"/>
              </a:rPr>
              <a:t>    for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(u, v) </a:t>
            </a:r>
            <a:r>
              <a:rPr lang="en-US" sz="2000" dirty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</a:t>
            </a: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graph.Edges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b="1" dirty="0" smtClean="0">
                <a:latin typeface="Consolas" panose="020B0609020204030204" pitchFamily="49" charset="0"/>
                <a:cs typeface="Calibri" pitchFamily="34" charset="0"/>
              </a:rPr>
              <a:t>or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(v, u) </a:t>
            </a:r>
            <a:r>
              <a:rPr lang="en-US" sz="2000" dirty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</a:t>
            </a: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graph.Edges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      </a:t>
            </a:r>
            <a:r>
              <a:rPr lang="en-US" sz="2000" b="1" dirty="0" smtClean="0">
                <a:latin typeface="Consolas" panose="020B0609020204030204" pitchFamily="49" charset="0"/>
                <a:cs typeface="Calibri" pitchFamily="34" charset="0"/>
              </a:rPr>
              <a:t>if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u </a:t>
            </a:r>
            <a:r>
              <a:rPr lang="en-US" sz="2000" dirty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 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vertices </a:t>
            </a:r>
            <a:r>
              <a:rPr lang="en-US" sz="2000" b="1" dirty="0" smtClean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and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 </a:t>
            </a:r>
            <a:r>
              <a:rPr lang="en-US" sz="2000" b="1" dirty="0" smtClean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not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 v </a:t>
            </a:r>
            <a:r>
              <a:rPr lang="en-US" sz="2000" dirty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 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vertices: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           outgoing += (u, v)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b="1" dirty="0" smtClean="0">
                <a:latin typeface="Consolas" panose="020B0609020204030204" pitchFamily="49" charset="0"/>
                <a:cs typeface="Calibri" pitchFamily="34" charset="0"/>
              </a:rPr>
              <a:t>    return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outgoing</a:t>
            </a:r>
            <a:endParaRPr lang="en-US" sz="2000" dirty="0">
              <a:latin typeface="Consolas" panose="020B0609020204030204" pitchFamily="49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2911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Версия</a:t>
            </a:r>
            <a:r>
              <a:rPr lang="en-US" dirty="0" smtClean="0"/>
              <a:t> O(N</a:t>
            </a:r>
            <a:r>
              <a:rPr lang="en-US" baseline="30000" dirty="0" smtClean="0"/>
              <a:t>3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59393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PrimMinimumSpanningTree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(graph</a:t>
            </a: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, weight[]):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  </a:t>
            </a:r>
            <a:r>
              <a:rPr lang="ru-RU" sz="20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= {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graph.Vertices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[0]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 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= </a:t>
            </a:r>
            <a:r>
              <a:rPr lang="ru-RU" sz="2000" dirty="0">
                <a:latin typeface="Consolas" panose="020B0609020204030204" pitchFamily="49" charset="0"/>
                <a:cs typeface="Calibri" pitchFamily="34" charset="0"/>
                <a:sym typeface="Symbol"/>
              </a:rPr>
              <a:t></a:t>
            </a:r>
            <a:endParaRPr lang="en-US" sz="2000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  </a:t>
            </a:r>
            <a:r>
              <a:rPr lang="ru-RU" sz="20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b="1" dirty="0" smtClean="0">
                <a:latin typeface="Consolas" panose="020B0609020204030204" pitchFamily="49" charset="0"/>
                <a:cs typeface="Calibri" pitchFamily="34" charset="0"/>
              </a:rPr>
              <a:t>while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!=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graph.Vertices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:</a:t>
            </a:r>
            <a:endParaRPr lang="ru-RU" sz="2000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bestEdge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=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ArgMin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( weight[edge] : edge </a:t>
            </a:r>
            <a:r>
              <a:rPr lang="en-US" sz="2000" dirty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GetOutgoing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(graph</a:t>
            </a: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) )</a:t>
            </a:r>
            <a:endParaRPr lang="en-US" sz="2000" dirty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000" b="1" dirty="0" smtClean="0">
                <a:latin typeface="Consolas" panose="020B0609020204030204" pitchFamily="49" charset="0"/>
                <a:cs typeface="Calibri" pitchFamily="34" charset="0"/>
              </a:rPr>
              <a:t>        assert(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bestEdge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!= </a:t>
            </a:r>
            <a:r>
              <a:rPr lang="en-US" sz="2000" b="1" dirty="0" smtClean="0">
                <a:latin typeface="Consolas" panose="020B0609020204030204" pitchFamily="49" charset="0"/>
                <a:cs typeface="Calibri" pitchFamily="34" charset="0"/>
              </a:rPr>
              <a:t>none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, 'Disconnected graph')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       (in, out) =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bestEdge</a:t>
            </a:r>
            <a:endParaRPr lang="en-US" sz="2000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     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+= out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     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+= (in, out)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b="1" dirty="0" smtClean="0">
                <a:latin typeface="Consolas" panose="020B0609020204030204" pitchFamily="49" charset="0"/>
                <a:cs typeface="Calibri" pitchFamily="34" charset="0"/>
              </a:rPr>
              <a:t>    return</a:t>
            </a: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MakeGraph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)</a:t>
            </a:r>
          </a:p>
          <a:p>
            <a:pPr marL="0" indent="0">
              <a:spcBef>
                <a:spcPts val="300"/>
              </a:spcBef>
              <a:buNone/>
            </a:pPr>
            <a:endParaRPr lang="en-US" sz="2000" dirty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GetOutgoing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(graph</a:t>
            </a: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vertices[]):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  outgoing = </a:t>
            </a:r>
            <a:r>
              <a:rPr lang="ru-RU" sz="2000" dirty="0">
                <a:latin typeface="Consolas" panose="020B0609020204030204" pitchFamily="49" charset="0"/>
                <a:cs typeface="Calibri" pitchFamily="34" charset="0"/>
                <a:sym typeface="Symbol"/>
              </a:rPr>
              <a:t></a:t>
            </a:r>
            <a:endParaRPr lang="en-US" sz="2000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000" b="1" dirty="0" smtClean="0">
                <a:latin typeface="Consolas" panose="020B0609020204030204" pitchFamily="49" charset="0"/>
                <a:cs typeface="Calibri" pitchFamily="34" charset="0"/>
              </a:rPr>
              <a:t>    for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(u, v) </a:t>
            </a:r>
            <a:r>
              <a:rPr lang="en-US" sz="2000" dirty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</a:t>
            </a: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graph.Edges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b="1" dirty="0" smtClean="0">
                <a:latin typeface="Consolas" panose="020B0609020204030204" pitchFamily="49" charset="0"/>
                <a:cs typeface="Calibri" pitchFamily="34" charset="0"/>
              </a:rPr>
              <a:t>or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(v, u) </a:t>
            </a:r>
            <a:r>
              <a:rPr lang="en-US" sz="2000" dirty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</a:t>
            </a: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graph.Edges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      </a:t>
            </a:r>
            <a:r>
              <a:rPr lang="en-US" sz="2000" b="1" dirty="0" smtClean="0">
                <a:latin typeface="Consolas" panose="020B0609020204030204" pitchFamily="49" charset="0"/>
                <a:cs typeface="Calibri" pitchFamily="34" charset="0"/>
              </a:rPr>
              <a:t>if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u </a:t>
            </a:r>
            <a:r>
              <a:rPr lang="en-US" sz="2000" dirty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 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vertices </a:t>
            </a:r>
            <a:r>
              <a:rPr lang="en-US" sz="2000" b="1" dirty="0" smtClean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and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 </a:t>
            </a:r>
            <a:r>
              <a:rPr lang="en-US" sz="2000" b="1" dirty="0" smtClean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not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 v </a:t>
            </a:r>
            <a:r>
              <a:rPr lang="en-US" sz="2000" dirty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 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vertices: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           outgoing += (u, v)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b="1" dirty="0" smtClean="0">
                <a:latin typeface="Consolas" panose="020B0609020204030204" pitchFamily="49" charset="0"/>
                <a:cs typeface="Calibri" pitchFamily="34" charset="0"/>
              </a:rPr>
              <a:t>    return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outgoing</a:t>
            </a:r>
            <a:endParaRPr lang="en-US" sz="2000" dirty="0">
              <a:latin typeface="Consolas" panose="020B0609020204030204" pitchFamily="49" charset="0"/>
              <a:cs typeface="Calibri" pitchFamily="34" charset="0"/>
            </a:endParaRPr>
          </a:p>
        </p:txBody>
      </p:sp>
      <p:sp>
        <p:nvSpPr>
          <p:cNvPr id="7" name="Выноска 2 6"/>
          <p:cNvSpPr/>
          <p:nvPr/>
        </p:nvSpPr>
        <p:spPr>
          <a:xfrm>
            <a:off x="5879976" y="1897701"/>
            <a:ext cx="1440160" cy="432048"/>
          </a:xfrm>
          <a:prstGeom prst="borderCallout2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# </a:t>
            </a:r>
            <a:r>
              <a:rPr lang="ru-RU" dirty="0" smtClean="0">
                <a:solidFill>
                  <a:schemeClr val="tx1"/>
                </a:solidFill>
              </a:rPr>
              <a:t>вершин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2901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Версия</a:t>
            </a:r>
            <a:r>
              <a:rPr lang="en-US" dirty="0" smtClean="0"/>
              <a:t> O(N</a:t>
            </a:r>
            <a:r>
              <a:rPr lang="en-US" baseline="30000" dirty="0" smtClean="0"/>
              <a:t>3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59393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PrimMinimumSpanningTree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(graph</a:t>
            </a: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, weight[]):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  </a:t>
            </a:r>
            <a:r>
              <a:rPr lang="ru-RU" sz="20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= {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graph.Vertices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[0]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 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= </a:t>
            </a:r>
            <a:r>
              <a:rPr lang="ru-RU" sz="2000" dirty="0">
                <a:latin typeface="Consolas" panose="020B0609020204030204" pitchFamily="49" charset="0"/>
                <a:cs typeface="Calibri" pitchFamily="34" charset="0"/>
                <a:sym typeface="Symbol"/>
              </a:rPr>
              <a:t></a:t>
            </a:r>
            <a:endParaRPr lang="en-US" sz="2000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  </a:t>
            </a:r>
            <a:r>
              <a:rPr lang="ru-RU" sz="20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b="1" dirty="0" smtClean="0">
                <a:latin typeface="Consolas" panose="020B0609020204030204" pitchFamily="49" charset="0"/>
                <a:cs typeface="Calibri" pitchFamily="34" charset="0"/>
              </a:rPr>
              <a:t>while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!=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graph.Vertices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:</a:t>
            </a:r>
            <a:endParaRPr lang="ru-RU" sz="2000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bestEdge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=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ArgMin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( weight[edge] : edge </a:t>
            </a:r>
            <a:r>
              <a:rPr lang="en-US" sz="2000" dirty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GetOutgoing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(graph</a:t>
            </a: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) )</a:t>
            </a:r>
            <a:endParaRPr lang="en-US" sz="2000" dirty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000" b="1" dirty="0" smtClean="0">
                <a:latin typeface="Consolas" panose="020B0609020204030204" pitchFamily="49" charset="0"/>
                <a:cs typeface="Calibri" pitchFamily="34" charset="0"/>
              </a:rPr>
              <a:t>        assert(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bestEdge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!= </a:t>
            </a:r>
            <a:r>
              <a:rPr lang="en-US" sz="2000" b="1" dirty="0" smtClean="0">
                <a:latin typeface="Consolas" panose="020B0609020204030204" pitchFamily="49" charset="0"/>
                <a:cs typeface="Calibri" pitchFamily="34" charset="0"/>
              </a:rPr>
              <a:t>none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, 'Disconnected graph')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       (in, out) =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bestEdge</a:t>
            </a:r>
            <a:endParaRPr lang="en-US" sz="2000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     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+= out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     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+= (in, out)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b="1" dirty="0" smtClean="0">
                <a:latin typeface="Consolas" panose="020B0609020204030204" pitchFamily="49" charset="0"/>
                <a:cs typeface="Calibri" pitchFamily="34" charset="0"/>
              </a:rPr>
              <a:t>    return</a:t>
            </a: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MakeGraph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)</a:t>
            </a:r>
          </a:p>
          <a:p>
            <a:pPr marL="0" indent="0">
              <a:spcBef>
                <a:spcPts val="300"/>
              </a:spcBef>
              <a:buNone/>
            </a:pPr>
            <a:endParaRPr lang="en-US" sz="2000" dirty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GetOutgoing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(graph</a:t>
            </a: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vertices[]):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  outgoing = </a:t>
            </a:r>
            <a:r>
              <a:rPr lang="ru-RU" sz="2000" dirty="0">
                <a:latin typeface="Consolas" panose="020B0609020204030204" pitchFamily="49" charset="0"/>
                <a:cs typeface="Calibri" pitchFamily="34" charset="0"/>
                <a:sym typeface="Symbol"/>
              </a:rPr>
              <a:t></a:t>
            </a:r>
            <a:endParaRPr lang="en-US" sz="2000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000" b="1" dirty="0" smtClean="0">
                <a:latin typeface="Consolas" panose="020B0609020204030204" pitchFamily="49" charset="0"/>
                <a:cs typeface="Calibri" pitchFamily="34" charset="0"/>
              </a:rPr>
              <a:t>    for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(u, v) </a:t>
            </a:r>
            <a:r>
              <a:rPr lang="en-US" sz="2000" dirty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</a:t>
            </a: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graph.Edges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b="1" dirty="0" smtClean="0">
                <a:latin typeface="Consolas" panose="020B0609020204030204" pitchFamily="49" charset="0"/>
                <a:cs typeface="Calibri" pitchFamily="34" charset="0"/>
              </a:rPr>
              <a:t>or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(v, u) </a:t>
            </a:r>
            <a:r>
              <a:rPr lang="en-US" sz="2000" dirty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</a:t>
            </a: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graph.Edges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      </a:t>
            </a:r>
            <a:r>
              <a:rPr lang="en-US" sz="2000" b="1" dirty="0" smtClean="0">
                <a:latin typeface="Consolas" panose="020B0609020204030204" pitchFamily="49" charset="0"/>
                <a:cs typeface="Calibri" pitchFamily="34" charset="0"/>
              </a:rPr>
              <a:t>if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u </a:t>
            </a:r>
            <a:r>
              <a:rPr lang="en-US" sz="2000" dirty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 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vertices </a:t>
            </a:r>
            <a:r>
              <a:rPr lang="en-US" sz="2000" b="1" dirty="0" smtClean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and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 </a:t>
            </a:r>
            <a:r>
              <a:rPr lang="en-US" sz="2000" b="1" dirty="0" smtClean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not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 v </a:t>
            </a:r>
            <a:r>
              <a:rPr lang="en-US" sz="2000" dirty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 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vertices: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           outgoing += (u, v)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b="1" dirty="0" smtClean="0">
                <a:latin typeface="Consolas" panose="020B0609020204030204" pitchFamily="49" charset="0"/>
                <a:cs typeface="Calibri" pitchFamily="34" charset="0"/>
              </a:rPr>
              <a:t>    return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outgoing</a:t>
            </a:r>
            <a:endParaRPr lang="en-US" sz="2000" dirty="0">
              <a:latin typeface="Consolas" panose="020B0609020204030204" pitchFamily="49" charset="0"/>
              <a:cs typeface="Calibri" pitchFamily="34" charset="0"/>
            </a:endParaRPr>
          </a:p>
        </p:txBody>
      </p:sp>
      <p:sp>
        <p:nvSpPr>
          <p:cNvPr id="5" name="Выноска 2 4"/>
          <p:cNvSpPr/>
          <p:nvPr/>
        </p:nvSpPr>
        <p:spPr>
          <a:xfrm>
            <a:off x="7968208" y="2107230"/>
            <a:ext cx="1570384" cy="43204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16493"/>
              <a:gd name="adj6" fmla="val -33766"/>
            </a:avLst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</a:t>
            </a:r>
            <a:r>
              <a:rPr lang="en-US" dirty="0">
                <a:solidFill>
                  <a:schemeClr val="tx1"/>
                </a:solidFill>
              </a:rPr>
              <a:t>(# </a:t>
            </a:r>
            <a:r>
              <a:rPr lang="ru-RU" dirty="0">
                <a:solidFill>
                  <a:schemeClr val="tx1"/>
                </a:solidFill>
              </a:rPr>
              <a:t>ребер</a:t>
            </a:r>
            <a:r>
              <a:rPr lang="en-US" dirty="0">
                <a:solidFill>
                  <a:schemeClr val="tx1"/>
                </a:solidFill>
              </a:rPr>
              <a:t>)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Выноска 2 6"/>
          <p:cNvSpPr/>
          <p:nvPr/>
        </p:nvSpPr>
        <p:spPr>
          <a:xfrm>
            <a:off x="5879976" y="1897701"/>
            <a:ext cx="1440160" cy="432048"/>
          </a:xfrm>
          <a:prstGeom prst="borderCallout2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# </a:t>
            </a:r>
            <a:r>
              <a:rPr lang="ru-RU" dirty="0" smtClean="0">
                <a:solidFill>
                  <a:schemeClr val="tx1"/>
                </a:solidFill>
              </a:rPr>
              <a:t>вершин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4020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</a:t>
            </a:r>
            <a:r>
              <a:rPr lang="ru-RU" dirty="0" smtClean="0"/>
              <a:t>ерсия </a:t>
            </a:r>
            <a:r>
              <a:rPr lang="en-US" dirty="0" smtClean="0"/>
              <a:t>O(N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59393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PrimMinimumSpanningTree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(graph, weight[]):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800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sz="1800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for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v 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 </a:t>
            </a:r>
            <a:r>
              <a:rPr lang="en-US" sz="1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GetNeighbors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/>
              </a:rPr>
              <a:t>(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graph, </a:t>
            </a:r>
            <a:r>
              <a:rPr lang="en-US" sz="1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graph.Vertices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[0]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/>
              </a:rPr>
              <a:t>)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/>
              </a:rPr>
              <a:t>        </a:t>
            </a:r>
            <a:r>
              <a:rPr lang="en-US" sz="1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/>
              </a:rPr>
              <a:t>shortestIn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/>
              </a:rPr>
              <a:t>[v] = (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graph.Vertices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[0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], v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/>
              </a:rPr>
              <a:t>)</a:t>
            </a:r>
            <a:endParaRPr lang="en-US" sz="1800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sz="1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= </a:t>
            </a:r>
            <a:r>
              <a:rPr lang="ru-RU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/>
              </a:rPr>
              <a:t></a:t>
            </a:r>
            <a:endParaRPr lang="en-US" sz="1800" dirty="0" smtClean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  <a:sym typeface="Symbol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/>
              </a:rPr>
              <a:t> 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/>
              </a:rPr>
              <a:t>   </a:t>
            </a:r>
            <a:r>
              <a:rPr lang="en-US" sz="1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/>
              </a:rPr>
              <a:t>treeVertices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/>
              </a:rPr>
              <a:t> = { </a:t>
            </a:r>
            <a:r>
              <a:rPr lang="en-US" sz="1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graph.Vertices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[0] 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/>
              </a:rPr>
              <a:t>}</a:t>
            </a:r>
            <a:endParaRPr lang="ru-RU" sz="1800" dirty="0" smtClean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  <a:sym typeface="Symbol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</a:t>
            </a:r>
            <a:r>
              <a:rPr lang="ru-RU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while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!= 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graph.Vertices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:</a:t>
            </a:r>
            <a:endParaRPr lang="ru-RU" sz="1800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8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out = </a:t>
            </a:r>
            <a:r>
              <a:rPr lang="en-US" sz="1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ArgMin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ru-RU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weight[</a:t>
            </a:r>
            <a:r>
              <a:rPr lang="en-US" sz="1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/>
              </a:rPr>
              <a:t>shortestIn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/>
              </a:rPr>
              <a:t>[v]] : v 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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/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graph.Vertices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\ </a:t>
            </a:r>
            <a:r>
              <a:rPr lang="en-US" sz="1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)</a:t>
            </a:r>
            <a:endParaRPr lang="en-US" sz="1800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assert(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out 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!= </a:t>
            </a:r>
            <a:r>
              <a:rPr lang="en-US" sz="1800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none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'Disconnected graph')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sz="1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+= </a:t>
            </a:r>
            <a:r>
              <a:rPr lang="en-US" sz="1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/>
              </a:rPr>
              <a:t>shortestIn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/>
              </a:rPr>
              <a:t>[out]</a:t>
            </a:r>
            <a:endParaRPr lang="ru-RU" sz="1800" dirty="0" smtClean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  <a:sym typeface="Symbol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8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/>
              </a:rPr>
              <a:t> </a:t>
            </a:r>
            <a:r>
              <a:rPr lang="ru-RU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/>
              </a:rPr>
              <a:t>       </a:t>
            </a:r>
            <a:r>
              <a:rPr lang="en-US" sz="1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/>
              </a:rPr>
              <a:t>treeVertices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/>
              </a:rPr>
              <a:t> += out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for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v 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GetNeighbors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/>
              </a:rPr>
              <a:t>(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graph, 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out) \ 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:</a:t>
            </a:r>
            <a:endParaRPr lang="en-US" sz="1800" dirty="0" smtClean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   </a:t>
            </a:r>
            <a:r>
              <a:rPr lang="en-US" sz="1800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if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weight[</a:t>
            </a:r>
            <a:r>
              <a:rPr lang="en-US" sz="1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shortestIn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[v]] &gt; weight[(out, v)]: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       </a:t>
            </a:r>
            <a:r>
              <a:rPr lang="en-US" sz="1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shortestIn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[v] = (out, v) </a:t>
            </a:r>
            <a:endParaRPr lang="en-US" sz="1800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ru-RU" sz="1800" dirty="0" smtClean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return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MakeGraph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sz="1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sz="1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)</a:t>
            </a:r>
            <a:endParaRPr lang="en-US" sz="1800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>
              <a:lnSpc>
                <a:spcPct val="80000"/>
              </a:lnSpc>
              <a:buFont typeface="Arial" charset="0"/>
              <a:buNone/>
            </a:pPr>
            <a:endParaRPr lang="ru-RU" sz="1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80000"/>
              </a:lnSpc>
              <a:buFont typeface="Arial" charset="0"/>
              <a:buNone/>
            </a:pPr>
            <a:endParaRPr lang="ru-RU" sz="1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marL="812800" indent="-812800">
              <a:lnSpc>
                <a:spcPct val="80000"/>
              </a:lnSpc>
              <a:buFont typeface="+mj-lt"/>
              <a:buAutoNum type="arabicPeriod"/>
            </a:pPr>
            <a:endParaRPr lang="en-US" sz="1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6515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</a:t>
            </a:r>
            <a:r>
              <a:rPr lang="ru-RU" dirty="0" smtClean="0"/>
              <a:t>ерсия </a:t>
            </a:r>
            <a:r>
              <a:rPr lang="en-US" dirty="0" smtClean="0"/>
              <a:t>O(N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59393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 dirty="0" err="1">
                <a:latin typeface="Consolas" panose="020B0609020204030204" pitchFamily="49" charset="0"/>
                <a:cs typeface="Calibri" pitchFamily="34" charset="0"/>
              </a:rPr>
              <a:t>PrimMinimumSpanningTree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(graph, weight[]):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800" b="1" dirty="0" smtClean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sz="1800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for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v 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 </a:t>
            </a:r>
            <a:r>
              <a:rPr lang="en-US" sz="1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GetNeighbors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/>
              </a:rPr>
              <a:t>(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graph, </a:t>
            </a:r>
            <a:r>
              <a:rPr lang="en-US" sz="1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graph.Vertices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[0]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/>
              </a:rPr>
              <a:t>)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/>
              </a:rPr>
              <a:t>        </a:t>
            </a:r>
            <a:r>
              <a:rPr lang="en-US" sz="1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/>
              </a:rPr>
              <a:t>shortestIn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/>
              </a:rPr>
              <a:t>[v] = (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graph.Vertices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[0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], v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/>
              </a:rPr>
              <a:t>)</a:t>
            </a:r>
            <a:endParaRPr lang="en-US" sz="1800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sz="1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= </a:t>
            </a:r>
            <a:r>
              <a:rPr lang="ru-RU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/>
              </a:rPr>
              <a:t></a:t>
            </a:r>
            <a:endParaRPr lang="en-US" sz="1800" dirty="0" smtClean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  <a:sym typeface="Symbol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/>
              </a:rPr>
              <a:t> 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/>
              </a:rPr>
              <a:t>   </a:t>
            </a:r>
            <a:r>
              <a:rPr lang="en-US" sz="1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/>
              </a:rPr>
              <a:t>treeVertices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/>
              </a:rPr>
              <a:t> = { </a:t>
            </a:r>
            <a:r>
              <a:rPr lang="en-US" sz="1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graph.Vertices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[0] 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/>
              </a:rPr>
              <a:t>}</a:t>
            </a:r>
            <a:endParaRPr lang="ru-RU" sz="1800" dirty="0" smtClean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  <a:sym typeface="Symbol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</a:t>
            </a:r>
            <a:r>
              <a:rPr lang="ru-RU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while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!= 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graph.Vertices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:</a:t>
            </a:r>
            <a:endParaRPr lang="ru-RU" sz="1800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8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out = </a:t>
            </a:r>
            <a:r>
              <a:rPr lang="en-US" sz="1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ArgMin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ru-RU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weight[</a:t>
            </a:r>
            <a:r>
              <a:rPr lang="en-US" sz="1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/>
              </a:rPr>
              <a:t>shortestIn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/>
              </a:rPr>
              <a:t>[v]] : v 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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/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graph.Vertices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\ </a:t>
            </a:r>
            <a:r>
              <a:rPr lang="en-US" sz="1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)</a:t>
            </a:r>
            <a:endParaRPr lang="en-US" sz="1800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assert(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out 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!= </a:t>
            </a:r>
            <a:r>
              <a:rPr lang="en-US" sz="1800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none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'Disconnected graph')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sz="1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+= </a:t>
            </a:r>
            <a:r>
              <a:rPr lang="en-US" sz="1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/>
              </a:rPr>
              <a:t>shortestIn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/>
              </a:rPr>
              <a:t>[out]</a:t>
            </a:r>
            <a:endParaRPr lang="ru-RU" sz="1800" dirty="0" smtClean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  <a:sym typeface="Symbol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8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/>
              </a:rPr>
              <a:t> </a:t>
            </a:r>
            <a:r>
              <a:rPr lang="ru-RU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/>
              </a:rPr>
              <a:t>       </a:t>
            </a:r>
            <a:r>
              <a:rPr lang="en-US" sz="1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/>
              </a:rPr>
              <a:t>treeVertices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/>
              </a:rPr>
              <a:t> += out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for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v 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GetNeighbors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/>
              </a:rPr>
              <a:t>(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graph, 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out) \ 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:</a:t>
            </a:r>
            <a:endParaRPr lang="en-US" sz="1800" dirty="0" smtClean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   </a:t>
            </a:r>
            <a:r>
              <a:rPr lang="en-US" sz="1800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if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weight[</a:t>
            </a:r>
            <a:r>
              <a:rPr lang="en-US" sz="1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shortestIn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[v]] &gt; weight[(out, v)]: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       </a:t>
            </a:r>
            <a:r>
              <a:rPr lang="en-US" sz="1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shortestIn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[v] = (out, v) </a:t>
            </a:r>
            <a:endParaRPr lang="en-US" sz="1800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ru-RU" sz="1800" dirty="0" smtClean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return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MakeGraph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sz="1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sz="1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)</a:t>
            </a:r>
            <a:endParaRPr lang="en-US" sz="1800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>
              <a:lnSpc>
                <a:spcPct val="80000"/>
              </a:lnSpc>
              <a:buFont typeface="Arial" charset="0"/>
              <a:buNone/>
            </a:pPr>
            <a:endParaRPr lang="ru-RU" sz="1800" dirty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80000"/>
              </a:lnSpc>
              <a:buFont typeface="Arial" charset="0"/>
              <a:buNone/>
            </a:pPr>
            <a:endParaRPr lang="ru-RU" sz="1800" dirty="0">
              <a:latin typeface="Calibri" pitchFamily="34" charset="0"/>
              <a:cs typeface="Calibri" pitchFamily="34" charset="0"/>
            </a:endParaRPr>
          </a:p>
          <a:p>
            <a:pPr marL="812800" indent="-812800">
              <a:lnSpc>
                <a:spcPct val="80000"/>
              </a:lnSpc>
              <a:buFont typeface="+mj-lt"/>
              <a:buAutoNum type="arabicPeriod"/>
            </a:pPr>
            <a:endParaRPr lang="en-US" sz="18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7094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</a:t>
            </a:r>
            <a:r>
              <a:rPr lang="ru-RU" dirty="0" smtClean="0"/>
              <a:t>ерсия </a:t>
            </a:r>
            <a:r>
              <a:rPr lang="en-US" dirty="0" smtClean="0"/>
              <a:t>O(N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59393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 dirty="0" err="1">
                <a:latin typeface="Consolas" panose="020B0609020204030204" pitchFamily="49" charset="0"/>
                <a:cs typeface="Calibri" pitchFamily="34" charset="0"/>
              </a:rPr>
              <a:t>PrimMinimumSpanningTree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(graph, weight[]):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800" b="1" dirty="0" smtClean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sz="1800" b="1" dirty="0" smtClean="0">
                <a:latin typeface="Consolas" panose="020B0609020204030204" pitchFamily="49" charset="0"/>
                <a:cs typeface="Calibri" pitchFamily="34" charset="0"/>
              </a:rPr>
              <a:t>for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 v 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GetNeighbors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(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graph,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graph.Vertices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[0]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)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       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  <a:sym typeface="Symbol"/>
              </a:rPr>
              <a:t>shortestIn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[v] = (</a:t>
            </a:r>
            <a:r>
              <a:rPr lang="en-US" sz="1800" dirty="0" err="1">
                <a:latin typeface="Consolas" panose="020B0609020204030204" pitchFamily="49" charset="0"/>
                <a:cs typeface="Calibri" pitchFamily="34" charset="0"/>
              </a:rPr>
              <a:t>graph.Vertices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[0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], v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)</a:t>
            </a:r>
            <a:endParaRPr lang="en-US" sz="1800" dirty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800" dirty="0" smtClean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sz="1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= </a:t>
            </a:r>
            <a:r>
              <a:rPr lang="ru-RU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/>
              </a:rPr>
              <a:t></a:t>
            </a:r>
            <a:endParaRPr lang="en-US" sz="1800" dirty="0" smtClean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  <a:sym typeface="Symbol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/>
              </a:rPr>
              <a:t> 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/>
              </a:rPr>
              <a:t>   </a:t>
            </a:r>
            <a:r>
              <a:rPr lang="en-US" sz="1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/>
              </a:rPr>
              <a:t>treeVertices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/>
              </a:rPr>
              <a:t> = { </a:t>
            </a:r>
            <a:r>
              <a:rPr lang="en-US" sz="1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graph.Vertices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[0] 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/>
              </a:rPr>
              <a:t>}</a:t>
            </a:r>
            <a:endParaRPr lang="ru-RU" sz="1800" dirty="0" smtClean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  <a:sym typeface="Symbol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</a:t>
            </a:r>
            <a:r>
              <a:rPr lang="ru-RU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while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!= 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graph.Vertices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:</a:t>
            </a:r>
            <a:endParaRPr lang="ru-RU" sz="1800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8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out = </a:t>
            </a:r>
            <a:r>
              <a:rPr lang="en-US" sz="1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ArgMin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ru-RU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weight[</a:t>
            </a:r>
            <a:r>
              <a:rPr lang="en-US" sz="1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/>
              </a:rPr>
              <a:t>shortestIn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/>
              </a:rPr>
              <a:t>[v]] : v 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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/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graph.Vertices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\ </a:t>
            </a:r>
            <a:r>
              <a:rPr lang="en-US" sz="1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)</a:t>
            </a:r>
            <a:endParaRPr lang="en-US" sz="1800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assert(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out 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!= </a:t>
            </a:r>
            <a:r>
              <a:rPr lang="en-US" sz="1800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none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'Disconnected graph')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sz="1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+= </a:t>
            </a:r>
            <a:r>
              <a:rPr lang="en-US" sz="1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/>
              </a:rPr>
              <a:t>shortestIn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/>
              </a:rPr>
              <a:t>[out]</a:t>
            </a:r>
            <a:endParaRPr lang="ru-RU" sz="1800" dirty="0" smtClean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  <a:sym typeface="Symbol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8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/>
              </a:rPr>
              <a:t> </a:t>
            </a:r>
            <a:r>
              <a:rPr lang="ru-RU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/>
              </a:rPr>
              <a:t>       </a:t>
            </a:r>
            <a:r>
              <a:rPr lang="en-US" sz="1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/>
              </a:rPr>
              <a:t>treeVertices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/>
              </a:rPr>
              <a:t> += out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for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v 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GetNeighbors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/>
              </a:rPr>
              <a:t>(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graph, 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out) \ 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:</a:t>
            </a:r>
            <a:endParaRPr lang="en-US" sz="1800" dirty="0" smtClean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   </a:t>
            </a:r>
            <a:r>
              <a:rPr lang="en-US" sz="1800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if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weight[</a:t>
            </a:r>
            <a:r>
              <a:rPr lang="en-US" sz="1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shortestIn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[v]] &gt; weight[(out, v)]: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       </a:t>
            </a:r>
            <a:r>
              <a:rPr lang="en-US" sz="1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shortestIn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[v] = (out, v) </a:t>
            </a:r>
            <a:endParaRPr lang="en-US" sz="1800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ru-RU" sz="1800" dirty="0" smtClean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return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MakeGraph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sz="1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sz="1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)</a:t>
            </a:r>
            <a:endParaRPr lang="en-US" sz="1800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>
              <a:lnSpc>
                <a:spcPct val="80000"/>
              </a:lnSpc>
              <a:buFont typeface="Arial" charset="0"/>
              <a:buNone/>
            </a:pPr>
            <a:endParaRPr lang="ru-RU" sz="1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80000"/>
              </a:lnSpc>
              <a:buFont typeface="Arial" charset="0"/>
              <a:buNone/>
            </a:pPr>
            <a:endParaRPr lang="ru-RU" sz="1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marL="812800" indent="-812800">
              <a:lnSpc>
                <a:spcPct val="80000"/>
              </a:lnSpc>
              <a:buFont typeface="+mj-lt"/>
              <a:buAutoNum type="arabicPeriod"/>
            </a:pPr>
            <a:endParaRPr lang="en-US" sz="1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6619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</a:t>
            </a:r>
            <a:r>
              <a:rPr lang="ru-RU" dirty="0" smtClean="0"/>
              <a:t>ерсия </a:t>
            </a:r>
            <a:r>
              <a:rPr lang="en-US" dirty="0" smtClean="0"/>
              <a:t>O(N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59393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 dirty="0" err="1">
                <a:latin typeface="Consolas" panose="020B0609020204030204" pitchFamily="49" charset="0"/>
                <a:cs typeface="Calibri" pitchFamily="34" charset="0"/>
              </a:rPr>
              <a:t>PrimMinimumSpanningTree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(graph, weight[]):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800" b="1" dirty="0" smtClean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sz="1800" b="1" dirty="0" smtClean="0">
                <a:latin typeface="Consolas" panose="020B0609020204030204" pitchFamily="49" charset="0"/>
                <a:cs typeface="Calibri" pitchFamily="34" charset="0"/>
              </a:rPr>
              <a:t>for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 v 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GetNeighbors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(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graph,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graph.Vertices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[0]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)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       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  <a:sym typeface="Symbol"/>
              </a:rPr>
              <a:t>shortestIn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[v] = (</a:t>
            </a:r>
            <a:r>
              <a:rPr lang="en-US" sz="1800" dirty="0" err="1">
                <a:latin typeface="Consolas" panose="020B0609020204030204" pitchFamily="49" charset="0"/>
                <a:cs typeface="Calibri" pitchFamily="34" charset="0"/>
              </a:rPr>
              <a:t>graph.Vertices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[0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], v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)</a:t>
            </a:r>
            <a:endParaRPr lang="en-US" sz="1800" dirty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800" dirty="0" smtClean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= </a:t>
            </a:r>
            <a:r>
              <a:rPr lang="ru-RU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</a:t>
            </a:r>
            <a:endParaRPr lang="en-US" sz="1800" dirty="0" smtClean="0">
              <a:latin typeface="Consolas" panose="020B0609020204030204" pitchFamily="49" charset="0"/>
              <a:cs typeface="Calibri" pitchFamily="34" charset="0"/>
              <a:sym typeface="Symbol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Calibri" pitchFamily="34" charset="0"/>
                <a:sym typeface="Symbol"/>
              </a:rPr>
              <a:t> 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  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  <a:sym typeface="Symbol"/>
              </a:rPr>
              <a:t>treeVertices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 = {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graph.Vertices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[0] 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}</a:t>
            </a:r>
            <a:endParaRPr lang="ru-RU" sz="1800" dirty="0" smtClean="0">
              <a:latin typeface="Consolas" panose="020B0609020204030204" pitchFamily="49" charset="0"/>
              <a:cs typeface="Calibri" pitchFamily="34" charset="0"/>
              <a:sym typeface="Symbol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   </a:t>
            </a:r>
            <a:r>
              <a:rPr lang="ru-RU" sz="18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while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!= 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graph.Vertices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:</a:t>
            </a:r>
            <a:endParaRPr lang="ru-RU" sz="1800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8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out = </a:t>
            </a:r>
            <a:r>
              <a:rPr lang="en-US" sz="1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ArgMin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ru-RU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weight[</a:t>
            </a:r>
            <a:r>
              <a:rPr lang="en-US" sz="1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/>
              </a:rPr>
              <a:t>shortestIn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/>
              </a:rPr>
              <a:t>[v]] : v 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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/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graph.Vertices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\ </a:t>
            </a:r>
            <a:r>
              <a:rPr lang="en-US" sz="1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)</a:t>
            </a:r>
            <a:endParaRPr lang="en-US" sz="1800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assert(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out 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!= </a:t>
            </a:r>
            <a:r>
              <a:rPr lang="en-US" sz="1800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none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'Disconnected graph')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sz="1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+= </a:t>
            </a:r>
            <a:r>
              <a:rPr lang="en-US" sz="1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/>
              </a:rPr>
              <a:t>shortestIn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/>
              </a:rPr>
              <a:t>[out]</a:t>
            </a:r>
            <a:endParaRPr lang="ru-RU" sz="1800" dirty="0" smtClean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  <a:sym typeface="Symbol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8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/>
              </a:rPr>
              <a:t> </a:t>
            </a:r>
            <a:r>
              <a:rPr lang="ru-RU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/>
              </a:rPr>
              <a:t>       </a:t>
            </a:r>
            <a:r>
              <a:rPr lang="en-US" sz="1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/>
              </a:rPr>
              <a:t>treeVertices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/>
              </a:rPr>
              <a:t> += out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for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v 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GetNeighbors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/>
              </a:rPr>
              <a:t>(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graph, 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out) \ 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:</a:t>
            </a:r>
            <a:endParaRPr lang="en-US" sz="1800" dirty="0" smtClean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   </a:t>
            </a:r>
            <a:r>
              <a:rPr lang="en-US" sz="1800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if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weight[</a:t>
            </a:r>
            <a:r>
              <a:rPr lang="en-US" sz="1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shortestIn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[v]] &gt; weight[(out, v)]: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       </a:t>
            </a:r>
            <a:r>
              <a:rPr lang="en-US" sz="1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shortestIn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[v] = (out, v) </a:t>
            </a:r>
            <a:endParaRPr lang="en-US" sz="1800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ru-RU" sz="1800" dirty="0" smtClean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return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MakeGraph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sz="1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sz="1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)</a:t>
            </a:r>
            <a:endParaRPr lang="en-US" sz="1800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>
              <a:lnSpc>
                <a:spcPct val="80000"/>
              </a:lnSpc>
              <a:buFont typeface="Arial" charset="0"/>
              <a:buNone/>
            </a:pPr>
            <a:endParaRPr lang="ru-RU" sz="1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80000"/>
              </a:lnSpc>
              <a:buFont typeface="Arial" charset="0"/>
              <a:buNone/>
            </a:pPr>
            <a:endParaRPr lang="ru-RU" sz="1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marL="812800" indent="-812800">
              <a:lnSpc>
                <a:spcPct val="80000"/>
              </a:lnSpc>
              <a:buFont typeface="+mj-lt"/>
              <a:buAutoNum type="arabicPeriod"/>
            </a:pPr>
            <a:endParaRPr lang="en-US" sz="1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993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</a:t>
            </a:r>
            <a:r>
              <a:rPr lang="ru-RU" dirty="0" smtClean="0"/>
              <a:t>ерсия </a:t>
            </a:r>
            <a:r>
              <a:rPr lang="en-US" dirty="0" smtClean="0"/>
              <a:t>O(N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59393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 dirty="0" err="1">
                <a:latin typeface="Consolas" panose="020B0609020204030204" pitchFamily="49" charset="0"/>
                <a:cs typeface="Calibri" pitchFamily="34" charset="0"/>
              </a:rPr>
              <a:t>PrimMinimumSpanningTree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(graph, weight[]):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800" b="1" dirty="0" smtClean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sz="1800" b="1" dirty="0" smtClean="0">
                <a:latin typeface="Consolas" panose="020B0609020204030204" pitchFamily="49" charset="0"/>
                <a:cs typeface="Calibri" pitchFamily="34" charset="0"/>
              </a:rPr>
              <a:t>for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 v 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GetNeighbors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(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graph,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graph.Vertices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[0]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)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       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  <a:sym typeface="Symbol"/>
              </a:rPr>
              <a:t>shortestIn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[v] = (</a:t>
            </a:r>
            <a:r>
              <a:rPr lang="en-US" sz="1800" dirty="0" err="1">
                <a:latin typeface="Consolas" panose="020B0609020204030204" pitchFamily="49" charset="0"/>
                <a:cs typeface="Calibri" pitchFamily="34" charset="0"/>
              </a:rPr>
              <a:t>graph.Vertices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[0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], v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)</a:t>
            </a:r>
            <a:endParaRPr lang="en-US" sz="1800" dirty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800" dirty="0" smtClean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= </a:t>
            </a:r>
            <a:r>
              <a:rPr lang="ru-RU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</a:t>
            </a:r>
            <a:endParaRPr lang="en-US" sz="1800" dirty="0" smtClean="0">
              <a:latin typeface="Consolas" panose="020B0609020204030204" pitchFamily="49" charset="0"/>
              <a:cs typeface="Calibri" pitchFamily="34" charset="0"/>
              <a:sym typeface="Symbol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Calibri" pitchFamily="34" charset="0"/>
                <a:sym typeface="Symbol"/>
              </a:rPr>
              <a:t> 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  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  <a:sym typeface="Symbol"/>
              </a:rPr>
              <a:t>treeVertices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 = {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graph.Vertices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[0] 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}</a:t>
            </a:r>
            <a:endParaRPr lang="ru-RU" sz="1800" dirty="0" smtClean="0">
              <a:latin typeface="Consolas" panose="020B0609020204030204" pitchFamily="49" charset="0"/>
              <a:cs typeface="Calibri" pitchFamily="34" charset="0"/>
              <a:sym typeface="Symbol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   </a:t>
            </a:r>
            <a:r>
              <a:rPr lang="ru-RU" sz="18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b="1" dirty="0">
                <a:latin typeface="Consolas" panose="020B0609020204030204" pitchFamily="49" charset="0"/>
                <a:cs typeface="Calibri" pitchFamily="34" charset="0"/>
              </a:rPr>
              <a:t>while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!= </a:t>
            </a:r>
            <a:r>
              <a:rPr lang="en-US" sz="1800" dirty="0" err="1">
                <a:latin typeface="Consolas" panose="020B0609020204030204" pitchFamily="49" charset="0"/>
                <a:cs typeface="Calibri" pitchFamily="34" charset="0"/>
              </a:rPr>
              <a:t>graph.Vertices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:</a:t>
            </a:r>
            <a:endParaRPr lang="ru-RU" sz="1800" dirty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800" dirty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out = </a:t>
            </a:r>
            <a:r>
              <a:rPr lang="en-US" sz="1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ArgMin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ru-RU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weight[</a:t>
            </a:r>
            <a:r>
              <a:rPr lang="en-US" sz="1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/>
              </a:rPr>
              <a:t>shortestIn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/>
              </a:rPr>
              <a:t>[v]] : v 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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/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graph.Vertices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\ </a:t>
            </a:r>
            <a:r>
              <a:rPr lang="en-US" sz="1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)</a:t>
            </a:r>
            <a:endParaRPr lang="en-US" sz="1800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assert(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out 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!= </a:t>
            </a:r>
            <a:r>
              <a:rPr lang="en-US" sz="1800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none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'Disconnected graph')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sz="1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+= </a:t>
            </a:r>
            <a:r>
              <a:rPr lang="en-US" sz="1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/>
              </a:rPr>
              <a:t>shortestIn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/>
              </a:rPr>
              <a:t>[out]</a:t>
            </a:r>
            <a:endParaRPr lang="ru-RU" sz="1800" dirty="0" smtClean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  <a:sym typeface="Symbol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8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/>
              </a:rPr>
              <a:t> </a:t>
            </a:r>
            <a:r>
              <a:rPr lang="ru-RU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/>
              </a:rPr>
              <a:t>       </a:t>
            </a:r>
            <a:r>
              <a:rPr lang="en-US" sz="1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/>
              </a:rPr>
              <a:t>treeVertices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/>
              </a:rPr>
              <a:t> += out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for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v 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GetNeighbors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/>
              </a:rPr>
              <a:t>(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graph, 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out) \ 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:</a:t>
            </a:r>
            <a:endParaRPr lang="en-US" sz="1800" dirty="0" smtClean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   </a:t>
            </a:r>
            <a:r>
              <a:rPr lang="en-US" sz="1800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if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weight[</a:t>
            </a:r>
            <a:r>
              <a:rPr lang="en-US" sz="1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shortestIn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[v]] &gt; weight[(out, v)]: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       </a:t>
            </a:r>
            <a:r>
              <a:rPr lang="en-US" sz="1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shortestIn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[v] = (out, v) </a:t>
            </a:r>
            <a:endParaRPr lang="en-US" sz="1800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ru-RU" sz="1800" dirty="0" smtClean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return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MakeGraph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sz="1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sz="1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)</a:t>
            </a:r>
            <a:endParaRPr lang="en-US" sz="1800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>
              <a:lnSpc>
                <a:spcPct val="80000"/>
              </a:lnSpc>
              <a:buFont typeface="Arial" charset="0"/>
              <a:buNone/>
            </a:pPr>
            <a:endParaRPr lang="ru-RU" sz="1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80000"/>
              </a:lnSpc>
              <a:buFont typeface="Arial" charset="0"/>
              <a:buNone/>
            </a:pPr>
            <a:endParaRPr lang="ru-RU" sz="1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marL="812800" indent="-812800">
              <a:lnSpc>
                <a:spcPct val="80000"/>
              </a:lnSpc>
              <a:buFont typeface="+mj-lt"/>
              <a:buAutoNum type="arabicPeriod"/>
            </a:pPr>
            <a:endParaRPr lang="en-US" sz="18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4591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</a:t>
            </a:r>
            <a:r>
              <a:rPr lang="ru-RU" dirty="0" smtClean="0"/>
              <a:t>ерсия </a:t>
            </a:r>
            <a:r>
              <a:rPr lang="en-US" dirty="0" smtClean="0"/>
              <a:t>O(N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59393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 dirty="0" err="1">
                <a:latin typeface="Consolas" panose="020B0609020204030204" pitchFamily="49" charset="0"/>
                <a:cs typeface="Calibri" pitchFamily="34" charset="0"/>
              </a:rPr>
              <a:t>PrimMinimumSpanningTree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(graph, weight[]):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800" b="1" dirty="0" smtClean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sz="1800" b="1" dirty="0" smtClean="0">
                <a:latin typeface="Consolas" panose="020B0609020204030204" pitchFamily="49" charset="0"/>
                <a:cs typeface="Calibri" pitchFamily="34" charset="0"/>
              </a:rPr>
              <a:t>for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 v 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GetNeighbors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(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graph,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graph.Vertices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[0]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)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       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  <a:sym typeface="Symbol"/>
              </a:rPr>
              <a:t>shortestIn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[v] = (</a:t>
            </a:r>
            <a:r>
              <a:rPr lang="en-US" sz="1800" dirty="0" err="1">
                <a:latin typeface="Consolas" panose="020B0609020204030204" pitchFamily="49" charset="0"/>
                <a:cs typeface="Calibri" pitchFamily="34" charset="0"/>
              </a:rPr>
              <a:t>graph.Vertices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[0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], v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)</a:t>
            </a:r>
            <a:endParaRPr lang="en-US" sz="1800" dirty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800" dirty="0" smtClean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= </a:t>
            </a:r>
            <a:r>
              <a:rPr lang="ru-RU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</a:t>
            </a:r>
            <a:endParaRPr lang="en-US" sz="1800" dirty="0" smtClean="0">
              <a:latin typeface="Consolas" panose="020B0609020204030204" pitchFamily="49" charset="0"/>
              <a:cs typeface="Calibri" pitchFamily="34" charset="0"/>
              <a:sym typeface="Symbol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Calibri" pitchFamily="34" charset="0"/>
                <a:sym typeface="Symbol"/>
              </a:rPr>
              <a:t> 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  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  <a:sym typeface="Symbol"/>
              </a:rPr>
              <a:t>treeVertices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 = {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graph.Vertices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[0] 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}</a:t>
            </a:r>
            <a:endParaRPr lang="ru-RU" sz="1800" dirty="0" smtClean="0">
              <a:latin typeface="Consolas" panose="020B0609020204030204" pitchFamily="49" charset="0"/>
              <a:cs typeface="Calibri" pitchFamily="34" charset="0"/>
              <a:sym typeface="Symbol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   </a:t>
            </a:r>
            <a:r>
              <a:rPr lang="ru-RU" sz="18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b="1" dirty="0">
                <a:latin typeface="Consolas" panose="020B0609020204030204" pitchFamily="49" charset="0"/>
                <a:cs typeface="Calibri" pitchFamily="34" charset="0"/>
              </a:rPr>
              <a:t>while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!= </a:t>
            </a:r>
            <a:r>
              <a:rPr lang="en-US" sz="1800" dirty="0" err="1">
                <a:latin typeface="Consolas" panose="020B0609020204030204" pitchFamily="49" charset="0"/>
                <a:cs typeface="Calibri" pitchFamily="34" charset="0"/>
              </a:rPr>
              <a:t>graph.Vertices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:</a:t>
            </a:r>
            <a:endParaRPr lang="ru-RU" sz="1800" dirty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800" dirty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out =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ArgMin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ru-RU" sz="18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weight[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  <a:sym typeface="Symbol"/>
              </a:rPr>
              <a:t>shortestIn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[v]] : v 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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graph.Vertices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 \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 )</a:t>
            </a:r>
            <a:endParaRPr lang="en-US" sz="1800" dirty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>
                <a:latin typeface="Consolas" panose="020B0609020204030204" pitchFamily="49" charset="0"/>
                <a:cs typeface="Calibri" pitchFamily="34" charset="0"/>
              </a:rPr>
              <a:t>        assert(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out 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!= </a:t>
            </a:r>
            <a:r>
              <a:rPr lang="en-US" sz="1800" b="1" dirty="0">
                <a:latin typeface="Consolas" panose="020B0609020204030204" pitchFamily="49" charset="0"/>
                <a:cs typeface="Calibri" pitchFamily="34" charset="0"/>
              </a:rPr>
              <a:t>none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, 'Disconnected graph')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sz="1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+= </a:t>
            </a:r>
            <a:r>
              <a:rPr lang="en-US" sz="1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/>
              </a:rPr>
              <a:t>shortestIn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/>
              </a:rPr>
              <a:t>[out]</a:t>
            </a:r>
            <a:endParaRPr lang="ru-RU" sz="1800" dirty="0" smtClean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  <a:sym typeface="Symbol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8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/>
              </a:rPr>
              <a:t> </a:t>
            </a:r>
            <a:r>
              <a:rPr lang="ru-RU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/>
              </a:rPr>
              <a:t>       </a:t>
            </a:r>
            <a:r>
              <a:rPr lang="en-US" sz="1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/>
              </a:rPr>
              <a:t>treeVertices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/>
              </a:rPr>
              <a:t> += out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for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v 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GetNeighbors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/>
              </a:rPr>
              <a:t>(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graph, 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out) \ 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:</a:t>
            </a:r>
            <a:endParaRPr lang="en-US" sz="1800" dirty="0" smtClean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   </a:t>
            </a:r>
            <a:r>
              <a:rPr lang="en-US" sz="1800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if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weight[</a:t>
            </a:r>
            <a:r>
              <a:rPr lang="en-US" sz="1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shortestIn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[v]] &gt; weight[(out, v)]: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       </a:t>
            </a:r>
            <a:r>
              <a:rPr lang="en-US" sz="1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shortestIn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[v] = (out, v) </a:t>
            </a:r>
            <a:endParaRPr lang="en-US" sz="1800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ru-RU" sz="1800" dirty="0" smtClean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return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MakeGraph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sz="1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sz="1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)</a:t>
            </a:r>
            <a:endParaRPr lang="en-US" sz="1800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>
              <a:lnSpc>
                <a:spcPct val="80000"/>
              </a:lnSpc>
              <a:buFont typeface="Arial" charset="0"/>
              <a:buNone/>
            </a:pPr>
            <a:endParaRPr lang="ru-RU" sz="1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80000"/>
              </a:lnSpc>
              <a:buFont typeface="Arial" charset="0"/>
              <a:buNone/>
            </a:pPr>
            <a:endParaRPr lang="ru-RU" sz="1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marL="812800" indent="-812800">
              <a:lnSpc>
                <a:spcPct val="80000"/>
              </a:lnSpc>
              <a:buFont typeface="+mj-lt"/>
              <a:buAutoNum type="arabicPeriod"/>
            </a:pPr>
            <a:endParaRPr lang="en-US" sz="1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7075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 лекции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Обход </a:t>
            </a:r>
            <a:r>
              <a:rPr lang="ru-RU" dirty="0" smtClean="0"/>
              <a:t>вершин графа в глубину</a:t>
            </a:r>
          </a:p>
          <a:p>
            <a:endParaRPr lang="ru-RU" dirty="0" smtClean="0"/>
          </a:p>
          <a:p>
            <a:r>
              <a:rPr lang="ru-RU" dirty="0" smtClean="0"/>
              <a:t>Обход </a:t>
            </a:r>
            <a:r>
              <a:rPr lang="ru-RU" dirty="0"/>
              <a:t>вершин графа в </a:t>
            </a:r>
            <a:r>
              <a:rPr lang="ru-RU" dirty="0" smtClean="0"/>
              <a:t>ширину</a:t>
            </a:r>
            <a:endParaRPr lang="ru-RU" dirty="0"/>
          </a:p>
          <a:p>
            <a:endParaRPr lang="ru-RU" dirty="0" smtClean="0"/>
          </a:p>
          <a:p>
            <a:r>
              <a:rPr lang="ru-RU" dirty="0" smtClean="0"/>
              <a:t>Построение </a:t>
            </a:r>
            <a:r>
              <a:rPr lang="ru-RU" dirty="0" smtClean="0"/>
              <a:t>каркаса графа</a:t>
            </a:r>
          </a:p>
          <a:p>
            <a:pPr lvl="1"/>
            <a:r>
              <a:rPr lang="ru-RU" dirty="0" smtClean="0"/>
              <a:t>Алгоритм </a:t>
            </a:r>
            <a:r>
              <a:rPr lang="ru-RU" dirty="0" err="1" smtClean="0"/>
              <a:t>Краскала</a:t>
            </a:r>
            <a:endParaRPr lang="ru-RU" dirty="0" smtClean="0"/>
          </a:p>
          <a:p>
            <a:pPr lvl="1"/>
            <a:r>
              <a:rPr lang="ru-RU" dirty="0" smtClean="0"/>
              <a:t>Система не пересекающихся множеств</a:t>
            </a:r>
          </a:p>
          <a:p>
            <a:pPr lvl="1"/>
            <a:r>
              <a:rPr lang="ru-RU" dirty="0" smtClean="0"/>
              <a:t>Алгоритм </a:t>
            </a:r>
            <a:r>
              <a:rPr lang="ru-RU" dirty="0" smtClean="0"/>
              <a:t>Прима-</a:t>
            </a:r>
            <a:r>
              <a:rPr lang="ru-RU" dirty="0" err="1" smtClean="0"/>
              <a:t>Краскала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00864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Обход вершин графа в </a:t>
            </a:r>
            <a:r>
              <a:rPr lang="ru-RU" dirty="0" smtClean="0"/>
              <a:t>глубину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000" dirty="0" err="1" smtClean="0">
                <a:latin typeface="Consolas" panose="020B0609020204030204" pitchFamily="49" charset="0"/>
              </a:rPr>
              <a:t>dftData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   </a:t>
            </a:r>
            <a:r>
              <a:rPr lang="en-US" sz="2000" dirty="0" smtClean="0">
                <a:latin typeface="Consolas" panose="020B0609020204030204" pitchFamily="49" charset="0"/>
              </a:rPr>
              <a:t>Graph, Time</a:t>
            </a:r>
            <a:r>
              <a:rPr lang="en-US" sz="2000" dirty="0" smtClean="0">
                <a:latin typeface="Consolas" panose="020B0609020204030204" pitchFamily="49" charset="0"/>
              </a:rPr>
              <a:t>, </a:t>
            </a:r>
            <a:r>
              <a:rPr lang="en-US" sz="2000" dirty="0" smtClean="0">
                <a:latin typeface="Consolas" panose="020B0609020204030204" pitchFamily="49" charset="0"/>
              </a:rPr>
              <a:t>Visited</a:t>
            </a:r>
            <a:r>
              <a:rPr lang="en-US" sz="2000" dirty="0" smtClean="0">
                <a:latin typeface="Consolas" panose="020B0609020204030204" pitchFamily="49" charset="0"/>
              </a:rPr>
              <a:t>[], </a:t>
            </a:r>
            <a:r>
              <a:rPr lang="en-US" sz="2000" dirty="0" err="1" smtClean="0">
                <a:latin typeface="Consolas" panose="020B0609020204030204" pitchFamily="49" charset="0"/>
              </a:rPr>
              <a:t>StartTime</a:t>
            </a:r>
            <a:r>
              <a:rPr lang="en-US" sz="2000" dirty="0" smtClean="0">
                <a:latin typeface="Consolas" panose="020B0609020204030204" pitchFamily="49" charset="0"/>
              </a:rPr>
              <a:t>[],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   </a:t>
            </a:r>
            <a:r>
              <a:rPr lang="en-US" sz="2000" dirty="0" err="1" smtClean="0">
                <a:latin typeface="Consolas" panose="020B0609020204030204" pitchFamily="49" charset="0"/>
              </a:rPr>
              <a:t>EndTime</a:t>
            </a:r>
            <a:r>
              <a:rPr lang="en-US" sz="2000" dirty="0" smtClean="0">
                <a:latin typeface="Consolas" panose="020B0609020204030204" pitchFamily="49" charset="0"/>
              </a:rPr>
              <a:t>[], Parent[]</a:t>
            </a: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visitor 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   </a:t>
            </a:r>
            <a:r>
              <a:rPr lang="en-US" sz="2000" dirty="0" err="1" smtClean="0">
                <a:latin typeface="Consolas" panose="020B0609020204030204" pitchFamily="49" charset="0"/>
              </a:rPr>
              <a:t>OnFind</a:t>
            </a:r>
            <a:r>
              <a:rPr lang="en-US" sz="2000" dirty="0" smtClean="0">
                <a:latin typeface="Consolas" panose="020B0609020204030204" pitchFamily="49" charset="0"/>
              </a:rPr>
              <a:t>(u, data), </a:t>
            </a:r>
            <a:r>
              <a:rPr lang="en-US" sz="2000" dirty="0" err="1" smtClean="0">
                <a:latin typeface="Consolas" panose="020B0609020204030204" pitchFamily="49" charset="0"/>
              </a:rPr>
              <a:t>OnFinish</a:t>
            </a:r>
            <a:r>
              <a:rPr lang="en-US" sz="2000" dirty="0" smtClean="0">
                <a:latin typeface="Consolas" panose="020B0609020204030204" pitchFamily="49" charset="0"/>
              </a:rPr>
              <a:t>(u, data),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   </a:t>
            </a:r>
            <a:r>
              <a:rPr lang="en-US" sz="2000" dirty="0" err="1" smtClean="0">
                <a:latin typeface="Consolas" panose="020B0609020204030204" pitchFamily="49" charset="0"/>
              </a:rPr>
              <a:t>OnArcFind</a:t>
            </a:r>
            <a:r>
              <a:rPr lang="en-US" sz="2000" dirty="0" smtClean="0">
                <a:latin typeface="Consolas" panose="020B0609020204030204" pitchFamily="49" charset="0"/>
              </a:rPr>
              <a:t>(u</a:t>
            </a:r>
            <a:r>
              <a:rPr lang="en-US" sz="2000" dirty="0">
                <a:latin typeface="Consolas" panose="020B0609020204030204" pitchFamily="49" charset="0"/>
              </a:rPr>
              <a:t>, v, data), </a:t>
            </a:r>
            <a:r>
              <a:rPr lang="en-US" sz="2000" dirty="0" err="1" smtClean="0">
                <a:latin typeface="Consolas" panose="020B0609020204030204" pitchFamily="49" charset="0"/>
              </a:rPr>
              <a:t>OnArcFinish</a:t>
            </a:r>
            <a:r>
              <a:rPr lang="en-US" sz="2000" dirty="0" smtClean="0">
                <a:latin typeface="Consolas" panose="020B0609020204030204" pitchFamily="49" charset="0"/>
              </a:rPr>
              <a:t>(u, v, data)</a:t>
            </a:r>
            <a:endParaRPr lang="en-US" sz="20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}</a:t>
            </a:r>
            <a:endParaRPr lang="en-US" sz="20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err="1" smtClean="0">
                <a:latin typeface="Consolas" panose="020B0609020204030204" pitchFamily="49" charset="0"/>
              </a:rPr>
              <a:t>DepthFirstSearch</a:t>
            </a:r>
            <a:r>
              <a:rPr lang="en-US" sz="2000" dirty="0" smtClean="0">
                <a:latin typeface="Consolas" panose="020B0609020204030204" pitchFamily="49" charset="0"/>
              </a:rPr>
              <a:t>(</a:t>
            </a:r>
            <a:r>
              <a:rPr lang="en-US" sz="2000" dirty="0" err="1" smtClean="0">
                <a:latin typeface="Consolas" panose="020B0609020204030204" pitchFamily="49" charset="0"/>
              </a:rPr>
              <a:t>dfsData</a:t>
            </a:r>
            <a:r>
              <a:rPr lang="en-US" sz="2000" dirty="0" smtClean="0">
                <a:latin typeface="Consolas" panose="020B0609020204030204" pitchFamily="49" charset="0"/>
              </a:rPr>
              <a:t>, visitor, </a:t>
            </a:r>
            <a:r>
              <a:rPr lang="en-US" sz="2000" dirty="0" err="1" smtClean="0">
                <a:latin typeface="Consolas" panose="020B0609020204030204" pitchFamily="49" charset="0"/>
              </a:rPr>
              <a:t>visitorData</a:t>
            </a:r>
            <a:r>
              <a:rPr lang="en-US" sz="2000" dirty="0" smtClean="0">
                <a:latin typeface="Consolas" panose="020B0609020204030204" pitchFamily="49" charset="0"/>
              </a:rPr>
              <a:t>):</a:t>
            </a: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    </a:t>
            </a:r>
            <a:r>
              <a:rPr lang="en-US" sz="2000" b="1" dirty="0" smtClean="0">
                <a:latin typeface="Consolas" panose="020B0609020204030204" pitchFamily="49" charset="0"/>
              </a:rPr>
              <a:t>for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</a:rPr>
              <a:t>u </a:t>
            </a:r>
            <a:r>
              <a:rPr lang="en-US" sz="2000" dirty="0" smtClean="0">
                <a:latin typeface="Consolas" panose="020B0609020204030204" pitchFamily="49" charset="0"/>
                <a:sym typeface="Symbol" panose="05050102010706020507" pitchFamily="18" charset="2"/>
              </a:rPr>
              <a:t>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</a:rPr>
              <a:t>dfsData.Graph.Vertices</a:t>
            </a:r>
            <a:r>
              <a:rPr lang="en-US" sz="2000" dirty="0" smtClean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        </a:t>
            </a:r>
            <a:r>
              <a:rPr lang="en-US" sz="2000" dirty="0" err="1" smtClean="0">
                <a:latin typeface="Consolas" panose="020B0609020204030204" pitchFamily="49" charset="0"/>
              </a:rPr>
              <a:t>dfsData.Visited</a:t>
            </a:r>
            <a:r>
              <a:rPr lang="en-US" sz="2000" dirty="0" smtClean="0">
                <a:latin typeface="Consolas" panose="020B0609020204030204" pitchFamily="49" charset="0"/>
              </a:rPr>
              <a:t>[u</a:t>
            </a:r>
            <a:r>
              <a:rPr lang="en-US" sz="2000" dirty="0" smtClean="0">
                <a:latin typeface="Consolas" panose="020B0609020204030204" pitchFamily="49" charset="0"/>
              </a:rPr>
              <a:t>] = </a:t>
            </a:r>
            <a:r>
              <a:rPr lang="en-US" sz="2000" b="1" dirty="0" smtClean="0">
                <a:latin typeface="Consolas" panose="020B0609020204030204" pitchFamily="49" charset="0"/>
              </a:rPr>
              <a:t>false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   </a:t>
            </a:r>
            <a:r>
              <a:rPr lang="en-US" sz="2000" b="1" dirty="0" smtClean="0">
                <a:latin typeface="Consolas" panose="020B0609020204030204" pitchFamily="49" charset="0"/>
              </a:rPr>
              <a:t>for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</a:rPr>
              <a:t>u </a:t>
            </a:r>
            <a:r>
              <a:rPr lang="en-US" sz="2000" dirty="0">
                <a:latin typeface="Consolas" panose="020B0609020204030204" pitchFamily="49" charset="0"/>
                <a:sym typeface="Symbol" panose="05050102010706020507" pitchFamily="18" charset="2"/>
              </a:rPr>
              <a:t>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</a:rPr>
              <a:t>dfsData.</a:t>
            </a:r>
            <a:r>
              <a:rPr lang="en-US" sz="2000" dirty="0" err="1" smtClean="0">
                <a:latin typeface="Consolas" panose="020B0609020204030204" pitchFamily="49" charset="0"/>
              </a:rPr>
              <a:t>G</a:t>
            </a:r>
            <a:r>
              <a:rPr lang="en-US" sz="2000" dirty="0" err="1" smtClean="0">
                <a:latin typeface="Consolas" panose="020B0609020204030204" pitchFamily="49" charset="0"/>
              </a:rPr>
              <a:t>raph.Vertices</a:t>
            </a:r>
            <a:r>
              <a:rPr lang="en-US" sz="20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        </a:t>
            </a:r>
            <a:r>
              <a:rPr lang="en-US" sz="2000" b="1" dirty="0" smtClean="0">
                <a:latin typeface="Consolas" panose="020B0609020204030204" pitchFamily="49" charset="0"/>
              </a:rPr>
              <a:t>if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b="1" dirty="0">
                <a:latin typeface="Consolas" panose="020B0609020204030204" pitchFamily="49" charset="0"/>
              </a:rPr>
              <a:t>not </a:t>
            </a:r>
            <a:r>
              <a:rPr lang="en-US" sz="2000" dirty="0" err="1" smtClean="0">
                <a:latin typeface="Consolas" panose="020B0609020204030204" pitchFamily="49" charset="0"/>
              </a:rPr>
              <a:t>dfsData.Visited</a:t>
            </a:r>
            <a:r>
              <a:rPr lang="en-US" sz="2000" dirty="0" smtClean="0">
                <a:latin typeface="Consolas" panose="020B0609020204030204" pitchFamily="49" charset="0"/>
              </a:rPr>
              <a:t>[u</a:t>
            </a:r>
            <a:r>
              <a:rPr lang="en-US" sz="2000" dirty="0" smtClean="0">
                <a:latin typeface="Consolas" panose="020B0609020204030204" pitchFamily="49" charset="0"/>
              </a:rPr>
              <a:t>]: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           </a:t>
            </a:r>
            <a:r>
              <a:rPr lang="en-US" sz="2000" dirty="0" err="1">
                <a:latin typeface="Consolas" panose="020B0609020204030204" pitchFamily="49" charset="0"/>
              </a:rPr>
              <a:t>dfsData.Parent</a:t>
            </a:r>
            <a:r>
              <a:rPr lang="en-US" sz="2000" dirty="0">
                <a:latin typeface="Consolas" panose="020B0609020204030204" pitchFamily="49" charset="0"/>
              </a:rPr>
              <a:t>[u</a:t>
            </a:r>
            <a:r>
              <a:rPr lang="en-US" sz="2000" dirty="0" smtClean="0">
                <a:latin typeface="Consolas" panose="020B0609020204030204" pitchFamily="49" charset="0"/>
              </a:rPr>
              <a:t>] = u</a:t>
            </a: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            </a:t>
            </a:r>
            <a:r>
              <a:rPr lang="en-US" sz="2000" dirty="0" err="1" smtClean="0">
                <a:latin typeface="Consolas" panose="020B0609020204030204" pitchFamily="49" charset="0"/>
              </a:rPr>
              <a:t>DepthFirstSearch</a:t>
            </a:r>
            <a:r>
              <a:rPr lang="en-US" sz="2000" dirty="0" smtClean="0"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               </a:t>
            </a:r>
            <a:r>
              <a:rPr lang="en-US" sz="2000" dirty="0" err="1" smtClean="0">
                <a:latin typeface="Consolas" panose="020B0609020204030204" pitchFamily="49" charset="0"/>
              </a:rPr>
              <a:t>dfsData</a:t>
            </a:r>
            <a:r>
              <a:rPr lang="en-US" sz="2000" dirty="0" smtClean="0">
                <a:latin typeface="Consolas" panose="020B0609020204030204" pitchFamily="49" charset="0"/>
              </a:rPr>
              <a:t>, u, visitor</a:t>
            </a:r>
            <a:r>
              <a:rPr lang="en-US" sz="2000" dirty="0">
                <a:latin typeface="Consolas" panose="020B0609020204030204" pitchFamily="49" charset="0"/>
              </a:rPr>
              <a:t>, </a:t>
            </a:r>
            <a:r>
              <a:rPr lang="en-US" sz="2000" dirty="0" err="1">
                <a:latin typeface="Consolas" panose="020B0609020204030204" pitchFamily="49" charset="0"/>
              </a:rPr>
              <a:t>visitorData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000" dirty="0">
              <a:latin typeface="Consolas" panose="020B0609020204030204" pitchFamily="49" charset="0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000" dirty="0" err="1" smtClean="0">
                <a:latin typeface="Consolas" panose="020B0609020204030204" pitchFamily="49" charset="0"/>
              </a:rPr>
              <a:t>DepthFirstSearch</a:t>
            </a:r>
            <a:r>
              <a:rPr lang="en-US" sz="2000" dirty="0" smtClean="0">
                <a:latin typeface="Consolas" panose="020B0609020204030204" pitchFamily="49" charset="0"/>
              </a:rPr>
              <a:t>(</a:t>
            </a:r>
            <a:r>
              <a:rPr lang="en-US" sz="2000" dirty="0" err="1" smtClean="0">
                <a:latin typeface="Consolas" panose="020B0609020204030204" pitchFamily="49" charset="0"/>
              </a:rPr>
              <a:t>dfsData</a:t>
            </a:r>
            <a:r>
              <a:rPr lang="en-US" sz="2000" dirty="0">
                <a:latin typeface="Consolas" panose="020B0609020204030204" pitchFamily="49" charset="0"/>
              </a:rPr>
              <a:t>, </a:t>
            </a:r>
            <a:r>
              <a:rPr lang="en-US" sz="2000" dirty="0" smtClean="0">
                <a:latin typeface="Consolas" panose="020B0609020204030204" pitchFamily="49" charset="0"/>
              </a:rPr>
              <a:t>u, </a:t>
            </a:r>
            <a:r>
              <a:rPr lang="en-US" sz="2000" dirty="0" smtClean="0">
                <a:latin typeface="Consolas" panose="020B0609020204030204" pitchFamily="49" charset="0"/>
              </a:rPr>
              <a:t>visitor</a:t>
            </a:r>
            <a:r>
              <a:rPr lang="en-US" sz="2000" dirty="0">
                <a:latin typeface="Consolas" panose="020B0609020204030204" pitchFamily="49" charset="0"/>
              </a:rPr>
              <a:t>, </a:t>
            </a:r>
            <a:r>
              <a:rPr lang="en-US" sz="2000" dirty="0" err="1" smtClean="0">
                <a:latin typeface="Consolas" panose="020B0609020204030204" pitchFamily="49" charset="0"/>
              </a:rPr>
              <a:t>visitorData</a:t>
            </a:r>
            <a:r>
              <a:rPr lang="en-US" sz="2000" dirty="0" smtClean="0">
                <a:latin typeface="Consolas" panose="020B0609020204030204" pitchFamily="49" charset="0"/>
              </a:rPr>
              <a:t>):</a:t>
            </a:r>
            <a:endParaRPr lang="ru-RU" sz="20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    </a:t>
            </a:r>
            <a:r>
              <a:rPr lang="en-US" sz="2000" dirty="0" err="1" smtClean="0">
                <a:latin typeface="Consolas" panose="020B0609020204030204" pitchFamily="49" charset="0"/>
              </a:rPr>
              <a:t>dfsData.Visited</a:t>
            </a:r>
            <a:r>
              <a:rPr lang="en-US" sz="2000" dirty="0" smtClean="0">
                <a:latin typeface="Consolas" panose="020B0609020204030204" pitchFamily="49" charset="0"/>
              </a:rPr>
              <a:t>[u</a:t>
            </a:r>
            <a:r>
              <a:rPr lang="en-US" sz="2000" dirty="0" smtClean="0">
                <a:latin typeface="Consolas" panose="020B0609020204030204" pitchFamily="49" charset="0"/>
              </a:rPr>
              <a:t>] = </a:t>
            </a:r>
            <a:r>
              <a:rPr lang="en-US" sz="2000" b="1" dirty="0" smtClean="0">
                <a:latin typeface="Consolas" panose="020B0609020204030204" pitchFamily="49" charset="0"/>
              </a:rPr>
              <a:t>true</a:t>
            </a:r>
            <a:endParaRPr lang="ru-RU" sz="2000" b="1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</a:rPr>
              <a:t>dfsData.StartTime</a:t>
            </a:r>
            <a:r>
              <a:rPr lang="en-US" sz="2000" dirty="0">
                <a:latin typeface="Consolas" panose="020B0609020204030204" pitchFamily="49" charset="0"/>
              </a:rPr>
              <a:t>[u</a:t>
            </a:r>
            <a:r>
              <a:rPr lang="en-US" sz="2000" dirty="0" smtClean="0">
                <a:latin typeface="Consolas" panose="020B0609020204030204" pitchFamily="49" charset="0"/>
              </a:rPr>
              <a:t>] = </a:t>
            </a:r>
            <a:r>
              <a:rPr lang="en-US" sz="2000" dirty="0" err="1" smtClean="0">
                <a:latin typeface="Consolas" panose="020B0609020204030204" pitchFamily="49" charset="0"/>
              </a:rPr>
              <a:t>dfsData.Time</a:t>
            </a:r>
            <a:r>
              <a:rPr lang="en-US" sz="2000" dirty="0" smtClean="0">
                <a:latin typeface="Consolas" panose="020B0609020204030204" pitchFamily="49" charset="0"/>
              </a:rPr>
              <a:t>++</a:t>
            </a:r>
            <a:endParaRPr lang="en-US" sz="20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    </a:t>
            </a:r>
            <a:r>
              <a:rPr lang="en-US" sz="2000" dirty="0" err="1" smtClean="0">
                <a:latin typeface="Consolas" panose="020B0609020204030204" pitchFamily="49" charset="0"/>
              </a:rPr>
              <a:t>visitor.OnFind</a:t>
            </a:r>
            <a:r>
              <a:rPr lang="en-US" sz="2000" dirty="0" smtClean="0">
                <a:latin typeface="Consolas" panose="020B0609020204030204" pitchFamily="49" charset="0"/>
              </a:rPr>
              <a:t>(u, </a:t>
            </a:r>
            <a:r>
              <a:rPr lang="en-US" sz="2000" dirty="0" err="1" smtClean="0">
                <a:latin typeface="Consolas" panose="020B0609020204030204" pitchFamily="49" charset="0"/>
              </a:rPr>
              <a:t>visitorData</a:t>
            </a:r>
            <a:r>
              <a:rPr lang="en-US" sz="2000" dirty="0" smtClean="0">
                <a:latin typeface="Consolas" panose="020B0609020204030204" pitchFamily="49" charset="0"/>
              </a:rPr>
              <a:t>)</a:t>
            </a:r>
            <a:endParaRPr lang="en-US" sz="20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    </a:t>
            </a:r>
            <a:r>
              <a:rPr lang="en-US" sz="2000" b="1" dirty="0" smtClean="0">
                <a:latin typeface="Consolas" panose="020B0609020204030204" pitchFamily="49" charset="0"/>
              </a:rPr>
              <a:t>for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</a:rPr>
              <a:t>(u, v) </a:t>
            </a:r>
            <a:r>
              <a:rPr lang="en-US" sz="2000" dirty="0">
                <a:latin typeface="Consolas" panose="020B0609020204030204" pitchFamily="49" charset="0"/>
                <a:sym typeface="Symbol" panose="05050102010706020507" pitchFamily="18" charset="2"/>
              </a:rPr>
              <a:t>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</a:rPr>
              <a:t>dfsData.Graph.Edges</a:t>
            </a:r>
            <a:r>
              <a:rPr lang="en-US" sz="2000" dirty="0" smtClean="0">
                <a:latin typeface="Consolas" panose="020B0609020204030204" pitchFamily="49" charset="0"/>
              </a:rPr>
              <a:t>:</a:t>
            </a:r>
            <a:endParaRPr lang="ru-RU" sz="20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 smtClean="0">
                <a:latin typeface="Consolas" panose="020B0609020204030204" pitchFamily="49" charset="0"/>
              </a:rPr>
              <a:t>       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visitor.OnArcFind</a:t>
            </a:r>
            <a:r>
              <a:rPr lang="en-US" sz="2000" dirty="0">
                <a:latin typeface="Consolas" panose="020B0609020204030204" pitchFamily="49" charset="0"/>
              </a:rPr>
              <a:t>(u, v, </a:t>
            </a:r>
            <a:r>
              <a:rPr lang="en-US" sz="2000" dirty="0" err="1">
                <a:latin typeface="Consolas" panose="020B0609020204030204" pitchFamily="49" charset="0"/>
              </a:rPr>
              <a:t>visitorData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  <a:br>
              <a:rPr lang="en-US" sz="2000" dirty="0">
                <a:latin typeface="Consolas" panose="020B0609020204030204" pitchFamily="49" charset="0"/>
              </a:rPr>
            </a:br>
            <a:endParaRPr lang="ru-RU" sz="20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        </a:t>
            </a:r>
            <a:r>
              <a:rPr lang="en-US" sz="2000" b="1" dirty="0" smtClean="0">
                <a:latin typeface="Consolas" panose="020B0609020204030204" pitchFamily="49" charset="0"/>
              </a:rPr>
              <a:t>if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b="1" dirty="0" smtClean="0">
                <a:latin typeface="Consolas" panose="020B0609020204030204" pitchFamily="49" charset="0"/>
              </a:rPr>
              <a:t>not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</a:rPr>
              <a:t>dfsData.Visited</a:t>
            </a:r>
            <a:r>
              <a:rPr lang="en-US" sz="2000" dirty="0" smtClean="0">
                <a:latin typeface="Consolas" panose="020B0609020204030204" pitchFamily="49" charset="0"/>
              </a:rPr>
              <a:t>[v</a:t>
            </a:r>
            <a:r>
              <a:rPr lang="en-US" sz="2000" dirty="0" smtClean="0">
                <a:latin typeface="Consolas" panose="020B0609020204030204" pitchFamily="49" charset="0"/>
              </a:rPr>
              <a:t>]:</a:t>
            </a:r>
            <a:endParaRPr lang="ru-RU" sz="20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            </a:t>
            </a:r>
            <a:r>
              <a:rPr lang="en-US" sz="2000" dirty="0" err="1">
                <a:latin typeface="Consolas" panose="020B0609020204030204" pitchFamily="49" charset="0"/>
              </a:rPr>
              <a:t>dfsData.Parent</a:t>
            </a:r>
            <a:r>
              <a:rPr lang="en-US" sz="2000" dirty="0">
                <a:latin typeface="Consolas" panose="020B0609020204030204" pitchFamily="49" charset="0"/>
              </a:rPr>
              <a:t>[v</a:t>
            </a:r>
            <a:r>
              <a:rPr lang="en-US" sz="2000" dirty="0">
                <a:latin typeface="Consolas" panose="020B0609020204030204" pitchFamily="49" charset="0"/>
              </a:rPr>
              <a:t>] = </a:t>
            </a:r>
            <a:r>
              <a:rPr lang="en-US" sz="2000" dirty="0" smtClean="0">
                <a:latin typeface="Consolas" panose="020B0609020204030204" pitchFamily="49" charset="0"/>
              </a:rPr>
              <a:t>u</a:t>
            </a:r>
            <a:endParaRPr lang="ru-RU" sz="20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 smtClean="0">
                <a:latin typeface="Consolas" panose="020B0609020204030204" pitchFamily="49" charset="0"/>
              </a:rPr>
              <a:t>            </a:t>
            </a:r>
            <a:r>
              <a:rPr lang="en-US" sz="2000" dirty="0" err="1" smtClean="0">
                <a:latin typeface="Consolas" panose="020B0609020204030204" pitchFamily="49" charset="0"/>
              </a:rPr>
              <a:t>DepthFirstSearch</a:t>
            </a:r>
            <a:r>
              <a:rPr lang="en-US" sz="2000" dirty="0" smtClean="0">
                <a:latin typeface="Consolas" panose="020B0609020204030204" pitchFamily="49" charset="0"/>
              </a:rPr>
              <a:t>(</a:t>
            </a:r>
            <a:endParaRPr lang="ru-RU" sz="20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                </a:t>
            </a:r>
            <a:r>
              <a:rPr lang="en-US" sz="2000" dirty="0" err="1">
                <a:latin typeface="Consolas" panose="020B0609020204030204" pitchFamily="49" charset="0"/>
              </a:rPr>
              <a:t>dfsData</a:t>
            </a:r>
            <a:r>
              <a:rPr lang="en-US" sz="2000" dirty="0">
                <a:latin typeface="Consolas" panose="020B0609020204030204" pitchFamily="49" charset="0"/>
              </a:rPr>
              <a:t>, </a:t>
            </a:r>
            <a:r>
              <a:rPr lang="en-US" sz="2000" dirty="0" smtClean="0">
                <a:latin typeface="Consolas" panose="020B0609020204030204" pitchFamily="49" charset="0"/>
              </a:rPr>
              <a:t>v, visitor</a:t>
            </a:r>
            <a:r>
              <a:rPr lang="en-US" sz="2000" dirty="0">
                <a:latin typeface="Consolas" panose="020B0609020204030204" pitchFamily="49" charset="0"/>
              </a:rPr>
              <a:t>, </a:t>
            </a:r>
            <a:r>
              <a:rPr lang="en-US" sz="2000" dirty="0" err="1">
                <a:latin typeface="Consolas" panose="020B0609020204030204" pitchFamily="49" charset="0"/>
              </a:rPr>
              <a:t>visitorData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  <a:r>
              <a:rPr lang="en-US" sz="2000" dirty="0">
                <a:latin typeface="Consolas" panose="020B0609020204030204" pitchFamily="49" charset="0"/>
              </a:rPr>
              <a:t/>
            </a:r>
            <a:br>
              <a:rPr lang="en-US" sz="2000" dirty="0">
                <a:latin typeface="Consolas" panose="020B0609020204030204" pitchFamily="49" charset="0"/>
              </a:rPr>
            </a:br>
            <a:endParaRPr lang="ru-RU" sz="20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 smtClean="0">
                <a:latin typeface="Consolas" panose="020B0609020204030204" pitchFamily="49" charset="0"/>
              </a:rPr>
              <a:t>       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visitor.OnArcFinish</a:t>
            </a:r>
            <a:r>
              <a:rPr lang="en-US" sz="2000" dirty="0">
                <a:latin typeface="Consolas" panose="020B0609020204030204" pitchFamily="49" charset="0"/>
              </a:rPr>
              <a:t>(u, v, </a:t>
            </a:r>
            <a:r>
              <a:rPr lang="en-US" sz="2000" dirty="0" err="1">
                <a:latin typeface="Consolas" panose="020B0609020204030204" pitchFamily="49" charset="0"/>
              </a:rPr>
              <a:t>visitorData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  <a:br>
              <a:rPr lang="en-US" sz="2000" dirty="0">
                <a:latin typeface="Consolas" panose="020B0609020204030204" pitchFamily="49" charset="0"/>
              </a:rPr>
            </a:br>
            <a:endParaRPr lang="ru-RU" sz="20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 smtClean="0">
                <a:latin typeface="Consolas" panose="020B0609020204030204" pitchFamily="49" charset="0"/>
              </a:rPr>
              <a:t>    </a:t>
            </a:r>
            <a:r>
              <a:rPr lang="en-US" sz="2000" dirty="0" err="1" smtClean="0">
                <a:latin typeface="Consolas" panose="020B0609020204030204" pitchFamily="49" charset="0"/>
              </a:rPr>
              <a:t>dfsData.EndTime</a:t>
            </a:r>
            <a:r>
              <a:rPr lang="en-US" sz="2000" dirty="0" smtClean="0">
                <a:latin typeface="Consolas" panose="020B0609020204030204" pitchFamily="49" charset="0"/>
              </a:rPr>
              <a:t>[u</a:t>
            </a:r>
            <a:r>
              <a:rPr lang="en-US" sz="2000" dirty="0">
                <a:latin typeface="Consolas" panose="020B0609020204030204" pitchFamily="49" charset="0"/>
              </a:rPr>
              <a:t>] = </a:t>
            </a:r>
            <a:r>
              <a:rPr lang="en-US" sz="2000" dirty="0" err="1" smtClean="0">
                <a:latin typeface="Consolas" panose="020B0609020204030204" pitchFamily="49" charset="0"/>
              </a:rPr>
              <a:t>dfsData.Time</a:t>
            </a:r>
            <a:r>
              <a:rPr lang="en-US" sz="2000" dirty="0" smtClean="0">
                <a:latin typeface="Consolas" panose="020B0609020204030204" pitchFamily="49" charset="0"/>
              </a:rPr>
              <a:t>++</a:t>
            </a:r>
            <a:endParaRPr lang="en-US" sz="20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0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    </a:t>
            </a:r>
            <a:r>
              <a:rPr lang="en-US" sz="2000" dirty="0" err="1" smtClean="0">
                <a:latin typeface="Consolas" panose="020B0609020204030204" pitchFamily="49" charset="0"/>
              </a:rPr>
              <a:t>visitor.OnFinish</a:t>
            </a:r>
            <a:r>
              <a:rPr lang="en-US" sz="2000" dirty="0" smtClean="0">
                <a:latin typeface="Consolas" panose="020B0609020204030204" pitchFamily="49" charset="0"/>
              </a:rPr>
              <a:t>(u, </a:t>
            </a:r>
            <a:r>
              <a:rPr lang="en-US" sz="2000" dirty="0" err="1" smtClean="0">
                <a:latin typeface="Consolas" panose="020B0609020204030204" pitchFamily="49" charset="0"/>
              </a:rPr>
              <a:t>visitorData</a:t>
            </a:r>
            <a:r>
              <a:rPr lang="en-US" sz="2000" dirty="0" smtClean="0">
                <a:latin typeface="Consolas" panose="020B0609020204030204" pitchFamily="49" charset="0"/>
              </a:rPr>
              <a:t>)</a:t>
            </a:r>
            <a:endParaRPr lang="ru-RU" sz="2000" dirty="0">
              <a:latin typeface="Consolas" panose="020B06090202040302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424043" y="2471630"/>
            <a:ext cx="648072" cy="1908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Rectangle 8"/>
          <p:cNvSpPr/>
          <p:nvPr/>
        </p:nvSpPr>
        <p:spPr>
          <a:xfrm>
            <a:off x="1055440" y="2907026"/>
            <a:ext cx="648072" cy="19141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Rectangle 9"/>
          <p:cNvSpPr/>
          <p:nvPr/>
        </p:nvSpPr>
        <p:spPr>
          <a:xfrm>
            <a:off x="7815808" y="3098436"/>
            <a:ext cx="944488" cy="1908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Rectangle 10"/>
          <p:cNvSpPr/>
          <p:nvPr/>
        </p:nvSpPr>
        <p:spPr>
          <a:xfrm>
            <a:off x="1055440" y="3119702"/>
            <a:ext cx="944488" cy="186548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Rectangle 11"/>
          <p:cNvSpPr/>
          <p:nvPr/>
        </p:nvSpPr>
        <p:spPr>
          <a:xfrm>
            <a:off x="7815808" y="4519025"/>
            <a:ext cx="1160512" cy="1908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Rectangle 12"/>
          <p:cNvSpPr/>
          <p:nvPr/>
        </p:nvSpPr>
        <p:spPr>
          <a:xfrm>
            <a:off x="3287688" y="3119702"/>
            <a:ext cx="1160512" cy="1908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Rectangle 13"/>
          <p:cNvSpPr/>
          <p:nvPr/>
        </p:nvSpPr>
        <p:spPr>
          <a:xfrm>
            <a:off x="7424042" y="5322594"/>
            <a:ext cx="832197" cy="1908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Rectangle 14"/>
          <p:cNvSpPr/>
          <p:nvPr/>
        </p:nvSpPr>
        <p:spPr>
          <a:xfrm>
            <a:off x="2732890" y="2906072"/>
            <a:ext cx="832197" cy="1908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6446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</a:t>
            </a:r>
            <a:r>
              <a:rPr lang="ru-RU" dirty="0" smtClean="0"/>
              <a:t>ерсия </a:t>
            </a:r>
            <a:r>
              <a:rPr lang="en-US" dirty="0" smtClean="0"/>
              <a:t>O(N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59393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 dirty="0" err="1">
                <a:latin typeface="Consolas" panose="020B0609020204030204" pitchFamily="49" charset="0"/>
                <a:cs typeface="Calibri" pitchFamily="34" charset="0"/>
              </a:rPr>
              <a:t>PrimMinimumSpanningTree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(graph, weight[]):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800" b="1" dirty="0" smtClean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sz="1800" b="1" dirty="0" smtClean="0">
                <a:latin typeface="Consolas" panose="020B0609020204030204" pitchFamily="49" charset="0"/>
                <a:cs typeface="Calibri" pitchFamily="34" charset="0"/>
              </a:rPr>
              <a:t>for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 v 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GetNeighbors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(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graph,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graph.Vertices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[0]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)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       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  <a:sym typeface="Symbol"/>
              </a:rPr>
              <a:t>shortestIn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[v] = (</a:t>
            </a:r>
            <a:r>
              <a:rPr lang="en-US" sz="1800" dirty="0" err="1">
                <a:latin typeface="Consolas" panose="020B0609020204030204" pitchFamily="49" charset="0"/>
                <a:cs typeface="Calibri" pitchFamily="34" charset="0"/>
              </a:rPr>
              <a:t>graph.Vertices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[0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], v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)</a:t>
            </a:r>
            <a:endParaRPr lang="en-US" sz="1800" dirty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800" dirty="0" smtClean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= </a:t>
            </a:r>
            <a:r>
              <a:rPr lang="ru-RU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</a:t>
            </a:r>
            <a:endParaRPr lang="en-US" sz="1800" dirty="0" smtClean="0">
              <a:latin typeface="Consolas" panose="020B0609020204030204" pitchFamily="49" charset="0"/>
              <a:cs typeface="Calibri" pitchFamily="34" charset="0"/>
              <a:sym typeface="Symbol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Calibri" pitchFamily="34" charset="0"/>
                <a:sym typeface="Symbol"/>
              </a:rPr>
              <a:t> 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  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  <a:sym typeface="Symbol"/>
              </a:rPr>
              <a:t>treeVertices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 = {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graph.Vertices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[0] 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}</a:t>
            </a:r>
            <a:endParaRPr lang="ru-RU" sz="1800" dirty="0" smtClean="0">
              <a:latin typeface="Consolas" panose="020B0609020204030204" pitchFamily="49" charset="0"/>
              <a:cs typeface="Calibri" pitchFamily="34" charset="0"/>
              <a:sym typeface="Symbol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   </a:t>
            </a:r>
            <a:r>
              <a:rPr lang="ru-RU" sz="18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b="1" dirty="0">
                <a:latin typeface="Consolas" panose="020B0609020204030204" pitchFamily="49" charset="0"/>
                <a:cs typeface="Calibri" pitchFamily="34" charset="0"/>
              </a:rPr>
              <a:t>while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!= </a:t>
            </a:r>
            <a:r>
              <a:rPr lang="en-US" sz="1800" dirty="0" err="1">
                <a:latin typeface="Consolas" panose="020B0609020204030204" pitchFamily="49" charset="0"/>
                <a:cs typeface="Calibri" pitchFamily="34" charset="0"/>
              </a:rPr>
              <a:t>graph.Vertices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:</a:t>
            </a:r>
            <a:endParaRPr lang="ru-RU" sz="1800" dirty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800" dirty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out =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ArgMin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ru-RU" sz="18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weight[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  <a:sym typeface="Symbol"/>
              </a:rPr>
              <a:t>shortestIn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[v]] : v 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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graph.Vertices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 \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 )</a:t>
            </a:r>
            <a:endParaRPr lang="en-US" sz="1800" dirty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>
                <a:latin typeface="Consolas" panose="020B0609020204030204" pitchFamily="49" charset="0"/>
                <a:cs typeface="Calibri" pitchFamily="34" charset="0"/>
              </a:rPr>
              <a:t>        assert(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out 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!= </a:t>
            </a:r>
            <a:r>
              <a:rPr lang="en-US" sz="1800" b="1" dirty="0">
                <a:latin typeface="Consolas" panose="020B0609020204030204" pitchFamily="49" charset="0"/>
                <a:cs typeface="Calibri" pitchFamily="34" charset="0"/>
              </a:rPr>
              <a:t>none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, 'Disconnected graph')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+=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  <a:sym typeface="Symbol"/>
              </a:rPr>
              <a:t>shortestIn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[out]</a:t>
            </a:r>
            <a:endParaRPr lang="ru-RU" sz="1800" dirty="0" smtClean="0">
              <a:latin typeface="Consolas" panose="020B0609020204030204" pitchFamily="49" charset="0"/>
              <a:cs typeface="Calibri" pitchFamily="34" charset="0"/>
              <a:sym typeface="Symbol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800" dirty="0">
                <a:latin typeface="Consolas" panose="020B0609020204030204" pitchFamily="49" charset="0"/>
                <a:cs typeface="Calibri" pitchFamily="34" charset="0"/>
                <a:sym typeface="Symbol"/>
              </a:rPr>
              <a:t> </a:t>
            </a:r>
            <a:r>
              <a:rPr lang="ru-RU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      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  <a:sym typeface="Symbol"/>
              </a:rPr>
              <a:t>treeVertices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 += out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sz="1800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for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v 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GetNeighbors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/>
              </a:rPr>
              <a:t>(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graph, 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out) \ 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:</a:t>
            </a:r>
            <a:endParaRPr lang="en-US" sz="1800" dirty="0" smtClean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   </a:t>
            </a:r>
            <a:r>
              <a:rPr lang="en-US" sz="1800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if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weight[</a:t>
            </a:r>
            <a:r>
              <a:rPr lang="en-US" sz="1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shortestIn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[v]] &gt; weight[(out, v)]: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       </a:t>
            </a:r>
            <a:r>
              <a:rPr lang="en-US" sz="1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shortestIn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[v] = (out, v) </a:t>
            </a:r>
            <a:endParaRPr lang="en-US" sz="1800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ru-RU" sz="1800" dirty="0" smtClean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return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MakeGraph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sz="1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sz="1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)</a:t>
            </a:r>
            <a:endParaRPr lang="en-US" sz="1800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>
              <a:lnSpc>
                <a:spcPct val="80000"/>
              </a:lnSpc>
              <a:buFont typeface="Arial" charset="0"/>
              <a:buNone/>
            </a:pPr>
            <a:endParaRPr lang="ru-RU" sz="1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80000"/>
              </a:lnSpc>
              <a:buFont typeface="Arial" charset="0"/>
              <a:buNone/>
            </a:pPr>
            <a:endParaRPr lang="ru-RU" sz="1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marL="812800" indent="-812800">
              <a:lnSpc>
                <a:spcPct val="80000"/>
              </a:lnSpc>
              <a:buFont typeface="+mj-lt"/>
              <a:buAutoNum type="arabicPeriod"/>
            </a:pPr>
            <a:endParaRPr lang="en-US" sz="1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7906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</a:t>
            </a:r>
            <a:r>
              <a:rPr lang="ru-RU" dirty="0" smtClean="0"/>
              <a:t>ерсия </a:t>
            </a:r>
            <a:r>
              <a:rPr lang="en-US" dirty="0" smtClean="0"/>
              <a:t>O(N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59393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 dirty="0" err="1">
                <a:latin typeface="Consolas" panose="020B0609020204030204" pitchFamily="49" charset="0"/>
                <a:cs typeface="Calibri" pitchFamily="34" charset="0"/>
              </a:rPr>
              <a:t>PrimMinimumSpanningTree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(graph, weight[]):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800" b="1" dirty="0" smtClean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sz="1800" b="1" dirty="0" smtClean="0">
                <a:latin typeface="Consolas" panose="020B0609020204030204" pitchFamily="49" charset="0"/>
                <a:cs typeface="Calibri" pitchFamily="34" charset="0"/>
              </a:rPr>
              <a:t>for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 v 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GetNeighbors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(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graph,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graph.Vertices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[0]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)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       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  <a:sym typeface="Symbol"/>
              </a:rPr>
              <a:t>shortestIn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[v] = (</a:t>
            </a:r>
            <a:r>
              <a:rPr lang="en-US" sz="1800" dirty="0" err="1">
                <a:latin typeface="Consolas" panose="020B0609020204030204" pitchFamily="49" charset="0"/>
                <a:cs typeface="Calibri" pitchFamily="34" charset="0"/>
              </a:rPr>
              <a:t>graph.Vertices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[0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], v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)</a:t>
            </a:r>
            <a:endParaRPr lang="en-US" sz="1800" dirty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800" dirty="0" smtClean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= </a:t>
            </a:r>
            <a:r>
              <a:rPr lang="ru-RU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</a:t>
            </a:r>
            <a:endParaRPr lang="en-US" sz="1800" dirty="0" smtClean="0">
              <a:latin typeface="Consolas" panose="020B0609020204030204" pitchFamily="49" charset="0"/>
              <a:cs typeface="Calibri" pitchFamily="34" charset="0"/>
              <a:sym typeface="Symbol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Calibri" pitchFamily="34" charset="0"/>
                <a:sym typeface="Symbol"/>
              </a:rPr>
              <a:t> 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  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  <a:sym typeface="Symbol"/>
              </a:rPr>
              <a:t>treeVertices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 = {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graph.Vertices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[0] 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}</a:t>
            </a:r>
            <a:endParaRPr lang="ru-RU" sz="1800" dirty="0" smtClean="0">
              <a:latin typeface="Consolas" panose="020B0609020204030204" pitchFamily="49" charset="0"/>
              <a:cs typeface="Calibri" pitchFamily="34" charset="0"/>
              <a:sym typeface="Symbol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   </a:t>
            </a:r>
            <a:r>
              <a:rPr lang="ru-RU" sz="18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b="1" dirty="0">
                <a:latin typeface="Consolas" panose="020B0609020204030204" pitchFamily="49" charset="0"/>
                <a:cs typeface="Calibri" pitchFamily="34" charset="0"/>
              </a:rPr>
              <a:t>while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!= </a:t>
            </a:r>
            <a:r>
              <a:rPr lang="en-US" sz="1800" dirty="0" err="1">
                <a:latin typeface="Consolas" panose="020B0609020204030204" pitchFamily="49" charset="0"/>
                <a:cs typeface="Calibri" pitchFamily="34" charset="0"/>
              </a:rPr>
              <a:t>graph.Vertices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:</a:t>
            </a:r>
            <a:endParaRPr lang="ru-RU" sz="1800" dirty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800" dirty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out =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ArgMin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ru-RU" sz="18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weight[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  <a:sym typeface="Symbol"/>
              </a:rPr>
              <a:t>shortestIn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[v]] : v 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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graph.Vertices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 \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 )</a:t>
            </a:r>
            <a:endParaRPr lang="en-US" sz="1800" dirty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>
                <a:latin typeface="Consolas" panose="020B0609020204030204" pitchFamily="49" charset="0"/>
                <a:cs typeface="Calibri" pitchFamily="34" charset="0"/>
              </a:rPr>
              <a:t>        assert(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out 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!= </a:t>
            </a:r>
            <a:r>
              <a:rPr lang="en-US" sz="1800" b="1" dirty="0">
                <a:latin typeface="Consolas" panose="020B0609020204030204" pitchFamily="49" charset="0"/>
                <a:cs typeface="Calibri" pitchFamily="34" charset="0"/>
              </a:rPr>
              <a:t>none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, 'Disconnected graph')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+=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  <a:sym typeface="Symbol"/>
              </a:rPr>
              <a:t>shortestIn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[out]</a:t>
            </a:r>
            <a:endParaRPr lang="ru-RU" sz="1800" dirty="0" smtClean="0">
              <a:latin typeface="Consolas" panose="020B0609020204030204" pitchFamily="49" charset="0"/>
              <a:cs typeface="Calibri" pitchFamily="34" charset="0"/>
              <a:sym typeface="Symbol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800" dirty="0">
                <a:latin typeface="Consolas" panose="020B0609020204030204" pitchFamily="49" charset="0"/>
                <a:cs typeface="Calibri" pitchFamily="34" charset="0"/>
                <a:sym typeface="Symbol"/>
              </a:rPr>
              <a:t> </a:t>
            </a:r>
            <a:r>
              <a:rPr lang="ru-RU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      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  <a:sym typeface="Symbol"/>
              </a:rPr>
              <a:t>treeVertices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 += out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>
                <a:latin typeface="Consolas" panose="020B0609020204030204" pitchFamily="49" charset="0"/>
                <a:cs typeface="Calibri" pitchFamily="34" charset="0"/>
              </a:rPr>
              <a:t>        for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 v 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GetNeighbors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(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graph, 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out) \ </a:t>
            </a:r>
            <a:r>
              <a:rPr lang="en-US" sz="1800" dirty="0" err="1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 :</a:t>
            </a:r>
            <a:endParaRPr lang="en-US" sz="1800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           </a:t>
            </a:r>
            <a:r>
              <a:rPr lang="en-US" sz="1800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if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weight[</a:t>
            </a:r>
            <a:r>
              <a:rPr lang="en-US" sz="1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shortestIn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[v]] &gt; weight[(out, v)]: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       </a:t>
            </a:r>
            <a:r>
              <a:rPr lang="en-US" sz="1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shortestIn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[v] = (out, v) </a:t>
            </a:r>
            <a:endParaRPr lang="en-US" sz="1800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ru-RU" sz="1800" dirty="0" smtClean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return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MakeGraph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sz="1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sz="1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)</a:t>
            </a:r>
            <a:endParaRPr lang="en-US" sz="1800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>
              <a:lnSpc>
                <a:spcPct val="80000"/>
              </a:lnSpc>
              <a:buFont typeface="Arial" charset="0"/>
              <a:buNone/>
            </a:pPr>
            <a:endParaRPr lang="ru-RU" sz="1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80000"/>
              </a:lnSpc>
              <a:buFont typeface="Arial" charset="0"/>
              <a:buNone/>
            </a:pPr>
            <a:endParaRPr lang="ru-RU" sz="1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marL="812800" indent="-812800">
              <a:lnSpc>
                <a:spcPct val="80000"/>
              </a:lnSpc>
              <a:buFont typeface="+mj-lt"/>
              <a:buAutoNum type="arabicPeriod"/>
            </a:pPr>
            <a:endParaRPr lang="en-US" sz="1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5646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</a:t>
            </a:r>
            <a:r>
              <a:rPr lang="ru-RU" dirty="0" smtClean="0"/>
              <a:t>ерсия </a:t>
            </a:r>
            <a:r>
              <a:rPr lang="en-US" dirty="0" smtClean="0"/>
              <a:t>O(N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59393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 dirty="0" err="1">
                <a:latin typeface="Consolas" panose="020B0609020204030204" pitchFamily="49" charset="0"/>
                <a:cs typeface="Calibri" pitchFamily="34" charset="0"/>
              </a:rPr>
              <a:t>PrimMinimumSpanningTree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(graph, weight[]):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800" b="1" dirty="0" smtClean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sz="1800" b="1" dirty="0" smtClean="0">
                <a:latin typeface="Consolas" panose="020B0609020204030204" pitchFamily="49" charset="0"/>
                <a:cs typeface="Calibri" pitchFamily="34" charset="0"/>
              </a:rPr>
              <a:t>for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 v 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GetNeighbors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(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graph,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graph.Vertices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[0]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)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       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  <a:sym typeface="Symbol"/>
              </a:rPr>
              <a:t>shortestIn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[v] = (</a:t>
            </a:r>
            <a:r>
              <a:rPr lang="en-US" sz="1800" dirty="0" err="1">
                <a:latin typeface="Consolas" panose="020B0609020204030204" pitchFamily="49" charset="0"/>
                <a:cs typeface="Calibri" pitchFamily="34" charset="0"/>
              </a:rPr>
              <a:t>graph.Vertices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[0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], v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)</a:t>
            </a:r>
            <a:endParaRPr lang="en-US" sz="1800" dirty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800" dirty="0" smtClean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= </a:t>
            </a:r>
            <a:r>
              <a:rPr lang="ru-RU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</a:t>
            </a:r>
            <a:endParaRPr lang="en-US" sz="1800" dirty="0" smtClean="0">
              <a:latin typeface="Consolas" panose="020B0609020204030204" pitchFamily="49" charset="0"/>
              <a:cs typeface="Calibri" pitchFamily="34" charset="0"/>
              <a:sym typeface="Symbol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Calibri" pitchFamily="34" charset="0"/>
                <a:sym typeface="Symbol"/>
              </a:rPr>
              <a:t> 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  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  <a:sym typeface="Symbol"/>
              </a:rPr>
              <a:t>treeVertices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 = {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graph.Vertices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[0] 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}</a:t>
            </a:r>
            <a:endParaRPr lang="ru-RU" sz="1800" dirty="0" smtClean="0">
              <a:latin typeface="Consolas" panose="020B0609020204030204" pitchFamily="49" charset="0"/>
              <a:cs typeface="Calibri" pitchFamily="34" charset="0"/>
              <a:sym typeface="Symbol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   </a:t>
            </a:r>
            <a:r>
              <a:rPr lang="ru-RU" sz="18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b="1" dirty="0">
                <a:latin typeface="Consolas" panose="020B0609020204030204" pitchFamily="49" charset="0"/>
                <a:cs typeface="Calibri" pitchFamily="34" charset="0"/>
              </a:rPr>
              <a:t>while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!= </a:t>
            </a:r>
            <a:r>
              <a:rPr lang="en-US" sz="1800" dirty="0" err="1">
                <a:latin typeface="Consolas" panose="020B0609020204030204" pitchFamily="49" charset="0"/>
                <a:cs typeface="Calibri" pitchFamily="34" charset="0"/>
              </a:rPr>
              <a:t>graph.Vertices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:</a:t>
            </a:r>
            <a:endParaRPr lang="ru-RU" sz="1800" dirty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800" dirty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out =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ArgMin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ru-RU" sz="18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weight[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  <a:sym typeface="Symbol"/>
              </a:rPr>
              <a:t>shortestIn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[v]] : v 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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graph.Vertices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 \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 )</a:t>
            </a:r>
            <a:endParaRPr lang="en-US" sz="1800" dirty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>
                <a:latin typeface="Consolas" panose="020B0609020204030204" pitchFamily="49" charset="0"/>
                <a:cs typeface="Calibri" pitchFamily="34" charset="0"/>
              </a:rPr>
              <a:t>        assert(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out 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!= </a:t>
            </a:r>
            <a:r>
              <a:rPr lang="en-US" sz="1800" b="1" dirty="0">
                <a:latin typeface="Consolas" panose="020B0609020204030204" pitchFamily="49" charset="0"/>
                <a:cs typeface="Calibri" pitchFamily="34" charset="0"/>
              </a:rPr>
              <a:t>none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, 'Disconnected graph')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+=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  <a:sym typeface="Symbol"/>
              </a:rPr>
              <a:t>shortestIn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[out]</a:t>
            </a:r>
            <a:endParaRPr lang="ru-RU" sz="1800" dirty="0" smtClean="0">
              <a:latin typeface="Consolas" panose="020B0609020204030204" pitchFamily="49" charset="0"/>
              <a:cs typeface="Calibri" pitchFamily="34" charset="0"/>
              <a:sym typeface="Symbol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800" dirty="0">
                <a:latin typeface="Consolas" panose="020B0609020204030204" pitchFamily="49" charset="0"/>
                <a:cs typeface="Calibri" pitchFamily="34" charset="0"/>
                <a:sym typeface="Symbol"/>
              </a:rPr>
              <a:t> </a:t>
            </a:r>
            <a:r>
              <a:rPr lang="ru-RU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      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  <a:sym typeface="Symbol"/>
              </a:rPr>
              <a:t>treeVertices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 += out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>
                <a:latin typeface="Consolas" panose="020B0609020204030204" pitchFamily="49" charset="0"/>
                <a:cs typeface="Calibri" pitchFamily="34" charset="0"/>
              </a:rPr>
              <a:t>        for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 v 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GetNeighbors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(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graph, 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out) \ </a:t>
            </a:r>
            <a:r>
              <a:rPr lang="en-US" sz="1800" dirty="0" err="1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 :</a:t>
            </a:r>
            <a:endParaRPr lang="en-US" sz="1800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           </a:t>
            </a:r>
            <a:r>
              <a:rPr lang="en-US" sz="1800" b="1" dirty="0" smtClean="0">
                <a:latin typeface="Consolas" panose="020B0609020204030204" pitchFamily="49" charset="0"/>
                <a:cs typeface="Calibri" pitchFamily="34" charset="0"/>
              </a:rPr>
              <a:t>if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 weight[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shortestIn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[v]] &gt; weight[(out, v)]: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               </a:t>
            </a:r>
            <a:r>
              <a:rPr lang="en-US" sz="1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shortestIn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[v] = (out, v) </a:t>
            </a:r>
            <a:endParaRPr lang="en-US" sz="1800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ru-RU" sz="1800" dirty="0" smtClean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return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MakeGraph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sz="1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sz="1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)</a:t>
            </a:r>
            <a:endParaRPr lang="en-US" sz="1800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>
              <a:lnSpc>
                <a:spcPct val="80000"/>
              </a:lnSpc>
              <a:buFont typeface="Arial" charset="0"/>
              <a:buNone/>
            </a:pPr>
            <a:endParaRPr lang="ru-RU" sz="1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80000"/>
              </a:lnSpc>
              <a:buFont typeface="Arial" charset="0"/>
              <a:buNone/>
            </a:pPr>
            <a:endParaRPr lang="ru-RU" sz="1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marL="812800" indent="-812800">
              <a:lnSpc>
                <a:spcPct val="80000"/>
              </a:lnSpc>
              <a:buFont typeface="+mj-lt"/>
              <a:buAutoNum type="arabicPeriod"/>
            </a:pPr>
            <a:endParaRPr lang="en-US" sz="1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7447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</a:t>
            </a:r>
            <a:r>
              <a:rPr lang="ru-RU" dirty="0" smtClean="0"/>
              <a:t>ерсия </a:t>
            </a:r>
            <a:r>
              <a:rPr lang="en-US" dirty="0" smtClean="0"/>
              <a:t>O(N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59393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 dirty="0" err="1">
                <a:latin typeface="Consolas" panose="020B0609020204030204" pitchFamily="49" charset="0"/>
                <a:cs typeface="Calibri" pitchFamily="34" charset="0"/>
              </a:rPr>
              <a:t>PrimMinimumSpanningTree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(graph, weight[]):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800" b="1" dirty="0" smtClean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sz="1800" b="1" dirty="0" smtClean="0">
                <a:latin typeface="Consolas" panose="020B0609020204030204" pitchFamily="49" charset="0"/>
                <a:cs typeface="Calibri" pitchFamily="34" charset="0"/>
              </a:rPr>
              <a:t>for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 v 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GetNeighbors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(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graph,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graph.Vertices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[0]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)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       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  <a:sym typeface="Symbol"/>
              </a:rPr>
              <a:t>shortestIn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[v] = (</a:t>
            </a:r>
            <a:r>
              <a:rPr lang="en-US" sz="1800" dirty="0" err="1">
                <a:latin typeface="Consolas" panose="020B0609020204030204" pitchFamily="49" charset="0"/>
                <a:cs typeface="Calibri" pitchFamily="34" charset="0"/>
              </a:rPr>
              <a:t>graph.Vertices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[0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], v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)</a:t>
            </a:r>
            <a:endParaRPr lang="en-US" sz="1800" dirty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800" dirty="0" smtClean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= </a:t>
            </a:r>
            <a:r>
              <a:rPr lang="ru-RU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</a:t>
            </a:r>
            <a:endParaRPr lang="en-US" sz="1800" dirty="0" smtClean="0">
              <a:latin typeface="Consolas" panose="020B0609020204030204" pitchFamily="49" charset="0"/>
              <a:cs typeface="Calibri" pitchFamily="34" charset="0"/>
              <a:sym typeface="Symbol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Calibri" pitchFamily="34" charset="0"/>
                <a:sym typeface="Symbol"/>
              </a:rPr>
              <a:t> 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  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  <a:sym typeface="Symbol"/>
              </a:rPr>
              <a:t>treeVertices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 = {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graph.Vertices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[0] 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}</a:t>
            </a:r>
            <a:endParaRPr lang="ru-RU" sz="1800" dirty="0" smtClean="0">
              <a:latin typeface="Consolas" panose="020B0609020204030204" pitchFamily="49" charset="0"/>
              <a:cs typeface="Calibri" pitchFamily="34" charset="0"/>
              <a:sym typeface="Symbol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   </a:t>
            </a:r>
            <a:r>
              <a:rPr lang="ru-RU" sz="18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b="1" dirty="0">
                <a:latin typeface="Consolas" panose="020B0609020204030204" pitchFamily="49" charset="0"/>
                <a:cs typeface="Calibri" pitchFamily="34" charset="0"/>
              </a:rPr>
              <a:t>while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!= </a:t>
            </a:r>
            <a:r>
              <a:rPr lang="en-US" sz="1800" dirty="0" err="1">
                <a:latin typeface="Consolas" panose="020B0609020204030204" pitchFamily="49" charset="0"/>
                <a:cs typeface="Calibri" pitchFamily="34" charset="0"/>
              </a:rPr>
              <a:t>graph.Vertices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:</a:t>
            </a:r>
            <a:endParaRPr lang="ru-RU" sz="1800" dirty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800" dirty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out =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ArgMin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ru-RU" sz="18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weight[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  <a:sym typeface="Symbol"/>
              </a:rPr>
              <a:t>shortestIn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[v]] : v 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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graph.Vertices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 \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 )</a:t>
            </a:r>
            <a:endParaRPr lang="en-US" sz="1800" dirty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>
                <a:latin typeface="Consolas" panose="020B0609020204030204" pitchFamily="49" charset="0"/>
                <a:cs typeface="Calibri" pitchFamily="34" charset="0"/>
              </a:rPr>
              <a:t>        assert(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out 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!= </a:t>
            </a:r>
            <a:r>
              <a:rPr lang="en-US" sz="1800" b="1" dirty="0">
                <a:latin typeface="Consolas" panose="020B0609020204030204" pitchFamily="49" charset="0"/>
                <a:cs typeface="Calibri" pitchFamily="34" charset="0"/>
              </a:rPr>
              <a:t>none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, 'Disconnected graph')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+=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  <a:sym typeface="Symbol"/>
              </a:rPr>
              <a:t>shortestIn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[out]</a:t>
            </a:r>
            <a:endParaRPr lang="ru-RU" sz="1800" dirty="0" smtClean="0">
              <a:latin typeface="Consolas" panose="020B0609020204030204" pitchFamily="49" charset="0"/>
              <a:cs typeface="Calibri" pitchFamily="34" charset="0"/>
              <a:sym typeface="Symbol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800" dirty="0">
                <a:latin typeface="Consolas" panose="020B0609020204030204" pitchFamily="49" charset="0"/>
                <a:cs typeface="Calibri" pitchFamily="34" charset="0"/>
                <a:sym typeface="Symbol"/>
              </a:rPr>
              <a:t> </a:t>
            </a:r>
            <a:r>
              <a:rPr lang="ru-RU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      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  <a:sym typeface="Symbol"/>
              </a:rPr>
              <a:t>treeVertices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 += out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>
                <a:latin typeface="Consolas" panose="020B0609020204030204" pitchFamily="49" charset="0"/>
                <a:cs typeface="Calibri" pitchFamily="34" charset="0"/>
              </a:rPr>
              <a:t>        for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 v 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GetNeighbors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(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graph, 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out) \ </a:t>
            </a:r>
            <a:r>
              <a:rPr lang="en-US" sz="1800" dirty="0" err="1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 :</a:t>
            </a:r>
            <a:endParaRPr lang="en-US" sz="1800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           </a:t>
            </a:r>
            <a:r>
              <a:rPr lang="en-US" sz="1800" b="1" dirty="0" smtClean="0">
                <a:latin typeface="Consolas" panose="020B0609020204030204" pitchFamily="49" charset="0"/>
                <a:cs typeface="Calibri" pitchFamily="34" charset="0"/>
              </a:rPr>
              <a:t>if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 weight[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shortestIn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[v]] &gt; weight[(out, v)]: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              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shortestIn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[v] = (out, v) </a:t>
            </a:r>
            <a:endParaRPr lang="en-US" sz="1800" dirty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ru-RU" sz="1800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return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MakeGraph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sz="1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sz="1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)</a:t>
            </a:r>
            <a:endParaRPr lang="en-US" sz="1800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>
              <a:lnSpc>
                <a:spcPct val="80000"/>
              </a:lnSpc>
              <a:buFont typeface="Arial" charset="0"/>
              <a:buNone/>
            </a:pPr>
            <a:endParaRPr lang="ru-RU" sz="1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80000"/>
              </a:lnSpc>
              <a:buFont typeface="Arial" charset="0"/>
              <a:buNone/>
            </a:pPr>
            <a:endParaRPr lang="ru-RU" sz="1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marL="812800" indent="-812800">
              <a:lnSpc>
                <a:spcPct val="80000"/>
              </a:lnSpc>
              <a:buFont typeface="+mj-lt"/>
              <a:buAutoNum type="arabicPeriod"/>
            </a:pPr>
            <a:endParaRPr lang="en-US" sz="18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9859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</a:t>
            </a:r>
            <a:r>
              <a:rPr lang="ru-RU" dirty="0" smtClean="0"/>
              <a:t>ерсия </a:t>
            </a:r>
            <a:r>
              <a:rPr lang="en-US" dirty="0" smtClean="0"/>
              <a:t>O(N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59393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 dirty="0" err="1">
                <a:latin typeface="Consolas" panose="020B0609020204030204" pitchFamily="49" charset="0"/>
                <a:cs typeface="Calibri" pitchFamily="34" charset="0"/>
              </a:rPr>
              <a:t>PrimMinimumSpanningTree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(graph, weight[]):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800" b="1" dirty="0" smtClean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sz="1800" b="1" dirty="0" smtClean="0">
                <a:latin typeface="Consolas" panose="020B0609020204030204" pitchFamily="49" charset="0"/>
                <a:cs typeface="Calibri" pitchFamily="34" charset="0"/>
              </a:rPr>
              <a:t>for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 v 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GetNeighbors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(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graph,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graph.Vertices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[0]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)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       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  <a:sym typeface="Symbol"/>
              </a:rPr>
              <a:t>shortestIn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[v] = (</a:t>
            </a:r>
            <a:r>
              <a:rPr lang="en-US" sz="1800" dirty="0" err="1">
                <a:latin typeface="Consolas" panose="020B0609020204030204" pitchFamily="49" charset="0"/>
                <a:cs typeface="Calibri" pitchFamily="34" charset="0"/>
              </a:rPr>
              <a:t>graph.Vertices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[0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], v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)</a:t>
            </a:r>
            <a:endParaRPr lang="en-US" sz="1800" dirty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800" dirty="0" smtClean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= </a:t>
            </a:r>
            <a:r>
              <a:rPr lang="ru-RU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</a:t>
            </a:r>
            <a:endParaRPr lang="en-US" sz="1800" dirty="0" smtClean="0">
              <a:latin typeface="Consolas" panose="020B0609020204030204" pitchFamily="49" charset="0"/>
              <a:cs typeface="Calibri" pitchFamily="34" charset="0"/>
              <a:sym typeface="Symbol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Calibri" pitchFamily="34" charset="0"/>
                <a:sym typeface="Symbol"/>
              </a:rPr>
              <a:t> 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  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  <a:sym typeface="Symbol"/>
              </a:rPr>
              <a:t>treeVertices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 = {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graph.Vertices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[0] 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}</a:t>
            </a:r>
            <a:endParaRPr lang="ru-RU" sz="1800" dirty="0" smtClean="0">
              <a:latin typeface="Consolas" panose="020B0609020204030204" pitchFamily="49" charset="0"/>
              <a:cs typeface="Calibri" pitchFamily="34" charset="0"/>
              <a:sym typeface="Symbol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   </a:t>
            </a:r>
            <a:r>
              <a:rPr lang="ru-RU" sz="18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b="1" dirty="0">
                <a:latin typeface="Consolas" panose="020B0609020204030204" pitchFamily="49" charset="0"/>
                <a:cs typeface="Calibri" pitchFamily="34" charset="0"/>
              </a:rPr>
              <a:t>while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!= </a:t>
            </a:r>
            <a:r>
              <a:rPr lang="en-US" sz="1800" dirty="0" err="1">
                <a:latin typeface="Consolas" panose="020B0609020204030204" pitchFamily="49" charset="0"/>
                <a:cs typeface="Calibri" pitchFamily="34" charset="0"/>
              </a:rPr>
              <a:t>graph.Vertices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:</a:t>
            </a:r>
            <a:endParaRPr lang="ru-RU" sz="1800" dirty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800" dirty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out =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ArgMin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ru-RU" sz="18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weight[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  <a:sym typeface="Symbol"/>
              </a:rPr>
              <a:t>shortestIn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[v]] : v 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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graph.Vertices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 \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 )</a:t>
            </a:r>
            <a:endParaRPr lang="en-US" sz="1800" dirty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>
                <a:latin typeface="Consolas" panose="020B0609020204030204" pitchFamily="49" charset="0"/>
                <a:cs typeface="Calibri" pitchFamily="34" charset="0"/>
              </a:rPr>
              <a:t>        assert(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out 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!= </a:t>
            </a:r>
            <a:r>
              <a:rPr lang="en-US" sz="1800" b="1" dirty="0">
                <a:latin typeface="Consolas" panose="020B0609020204030204" pitchFamily="49" charset="0"/>
                <a:cs typeface="Calibri" pitchFamily="34" charset="0"/>
              </a:rPr>
              <a:t>none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, 'Disconnected graph')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+=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  <a:sym typeface="Symbol"/>
              </a:rPr>
              <a:t>shortestIn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[out]</a:t>
            </a:r>
            <a:endParaRPr lang="ru-RU" sz="1800" dirty="0" smtClean="0">
              <a:latin typeface="Consolas" panose="020B0609020204030204" pitchFamily="49" charset="0"/>
              <a:cs typeface="Calibri" pitchFamily="34" charset="0"/>
              <a:sym typeface="Symbol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800" dirty="0">
                <a:latin typeface="Consolas" panose="020B0609020204030204" pitchFamily="49" charset="0"/>
                <a:cs typeface="Calibri" pitchFamily="34" charset="0"/>
                <a:sym typeface="Symbol"/>
              </a:rPr>
              <a:t> </a:t>
            </a:r>
            <a:r>
              <a:rPr lang="ru-RU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      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  <a:sym typeface="Symbol"/>
              </a:rPr>
              <a:t>treeVertices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 += out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>
                <a:latin typeface="Consolas" panose="020B0609020204030204" pitchFamily="49" charset="0"/>
                <a:cs typeface="Calibri" pitchFamily="34" charset="0"/>
              </a:rPr>
              <a:t>        for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 v 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GetNeighbors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(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graph, 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out) \ </a:t>
            </a:r>
            <a:r>
              <a:rPr lang="en-US" sz="1800" dirty="0" err="1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 :</a:t>
            </a:r>
            <a:endParaRPr lang="en-US" sz="1800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           </a:t>
            </a:r>
            <a:r>
              <a:rPr lang="en-US" sz="1800" b="1" dirty="0" smtClean="0">
                <a:latin typeface="Consolas" panose="020B0609020204030204" pitchFamily="49" charset="0"/>
                <a:cs typeface="Calibri" pitchFamily="34" charset="0"/>
              </a:rPr>
              <a:t>if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 weight[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shortestIn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[v]] &gt; weight[(out, v)]: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              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shortestIn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[v] = (out, v) </a:t>
            </a:r>
            <a:endParaRPr lang="en-US" sz="1800" dirty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ru-RU" sz="1800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>
                <a:latin typeface="Consolas" panose="020B0609020204030204" pitchFamily="49" charset="0"/>
                <a:cs typeface="Calibri" pitchFamily="34" charset="0"/>
              </a:rPr>
              <a:t>    return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MakeGraph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)</a:t>
            </a:r>
            <a:endParaRPr lang="en-US" sz="1800" dirty="0">
              <a:latin typeface="Consolas" panose="020B0609020204030204" pitchFamily="49" charset="0"/>
              <a:cs typeface="Calibri" pitchFamily="34" charset="0"/>
            </a:endParaRPr>
          </a:p>
          <a:p>
            <a:pPr>
              <a:lnSpc>
                <a:spcPct val="80000"/>
              </a:lnSpc>
              <a:buFont typeface="Arial" charset="0"/>
              <a:buNone/>
            </a:pPr>
            <a:endParaRPr lang="ru-RU" sz="1800" dirty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80000"/>
              </a:lnSpc>
              <a:buFont typeface="Arial" charset="0"/>
              <a:buNone/>
            </a:pPr>
            <a:endParaRPr lang="ru-RU" sz="1800" dirty="0">
              <a:latin typeface="Calibri" pitchFamily="34" charset="0"/>
              <a:cs typeface="Calibri" pitchFamily="34" charset="0"/>
            </a:endParaRPr>
          </a:p>
          <a:p>
            <a:pPr marL="812800" indent="-812800">
              <a:lnSpc>
                <a:spcPct val="80000"/>
              </a:lnSpc>
              <a:buFont typeface="+mj-lt"/>
              <a:buAutoNum type="arabicPeriod"/>
            </a:pPr>
            <a:endParaRPr lang="en-US" sz="18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6483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</a:t>
            </a:r>
            <a:r>
              <a:rPr lang="ru-RU" dirty="0" smtClean="0"/>
              <a:t>ерсия </a:t>
            </a:r>
            <a:r>
              <a:rPr lang="en-US" dirty="0" smtClean="0"/>
              <a:t>O(N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59393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 dirty="0" err="1">
                <a:latin typeface="Consolas" panose="020B0609020204030204" pitchFamily="49" charset="0"/>
                <a:cs typeface="Calibri" pitchFamily="34" charset="0"/>
              </a:rPr>
              <a:t>PrimMinimumSpanningTree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(graph, weight[]):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800" b="1" dirty="0" smtClean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sz="1800" b="1" dirty="0" smtClean="0">
                <a:latin typeface="Consolas" panose="020B0609020204030204" pitchFamily="49" charset="0"/>
                <a:cs typeface="Calibri" pitchFamily="34" charset="0"/>
              </a:rPr>
              <a:t>for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 v 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GetNeighbors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(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graph,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graph.Vertices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[0]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)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       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  <a:sym typeface="Symbol"/>
              </a:rPr>
              <a:t>shortestIn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[v] = (</a:t>
            </a:r>
            <a:r>
              <a:rPr lang="en-US" sz="1800" dirty="0" err="1">
                <a:latin typeface="Consolas" panose="020B0609020204030204" pitchFamily="49" charset="0"/>
                <a:cs typeface="Calibri" pitchFamily="34" charset="0"/>
              </a:rPr>
              <a:t>graph.Vertices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[0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], v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)</a:t>
            </a:r>
            <a:endParaRPr lang="en-US" sz="1800" dirty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800" dirty="0" smtClean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= </a:t>
            </a:r>
            <a:r>
              <a:rPr lang="ru-RU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</a:t>
            </a:r>
            <a:endParaRPr lang="en-US" sz="1800" dirty="0" smtClean="0">
              <a:latin typeface="Consolas" panose="020B0609020204030204" pitchFamily="49" charset="0"/>
              <a:cs typeface="Calibri" pitchFamily="34" charset="0"/>
              <a:sym typeface="Symbol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Calibri" pitchFamily="34" charset="0"/>
                <a:sym typeface="Symbol"/>
              </a:rPr>
              <a:t> 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  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  <a:sym typeface="Symbol"/>
              </a:rPr>
              <a:t>treeVertices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 = {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graph.Vertices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[0] 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}</a:t>
            </a:r>
            <a:endParaRPr lang="ru-RU" sz="1800" dirty="0" smtClean="0">
              <a:latin typeface="Consolas" panose="020B0609020204030204" pitchFamily="49" charset="0"/>
              <a:cs typeface="Calibri" pitchFamily="34" charset="0"/>
              <a:sym typeface="Symbol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   </a:t>
            </a:r>
            <a:r>
              <a:rPr lang="ru-RU" sz="18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b="1" dirty="0">
                <a:latin typeface="Consolas" panose="020B0609020204030204" pitchFamily="49" charset="0"/>
                <a:cs typeface="Calibri" pitchFamily="34" charset="0"/>
              </a:rPr>
              <a:t>while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!= </a:t>
            </a:r>
            <a:r>
              <a:rPr lang="en-US" sz="1800" dirty="0" err="1">
                <a:latin typeface="Consolas" panose="020B0609020204030204" pitchFamily="49" charset="0"/>
                <a:cs typeface="Calibri" pitchFamily="34" charset="0"/>
              </a:rPr>
              <a:t>graph.Vertices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:</a:t>
            </a:r>
            <a:endParaRPr lang="ru-RU" sz="1800" dirty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800" dirty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out =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ArgMin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ru-RU" sz="18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weight[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  <a:sym typeface="Symbol"/>
              </a:rPr>
              <a:t>shortestIn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[v]] : v 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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graph.Vertices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 \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 )</a:t>
            </a:r>
            <a:endParaRPr lang="en-US" sz="1800" dirty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>
                <a:latin typeface="Consolas" panose="020B0609020204030204" pitchFamily="49" charset="0"/>
                <a:cs typeface="Calibri" pitchFamily="34" charset="0"/>
              </a:rPr>
              <a:t>        assert(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out 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!= </a:t>
            </a:r>
            <a:r>
              <a:rPr lang="en-US" sz="1800" b="1" dirty="0">
                <a:latin typeface="Consolas" panose="020B0609020204030204" pitchFamily="49" charset="0"/>
                <a:cs typeface="Calibri" pitchFamily="34" charset="0"/>
              </a:rPr>
              <a:t>none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, 'Disconnected graph')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+=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  <a:sym typeface="Symbol"/>
              </a:rPr>
              <a:t>shortestIn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[out]</a:t>
            </a:r>
            <a:endParaRPr lang="ru-RU" sz="1800" dirty="0" smtClean="0">
              <a:latin typeface="Consolas" panose="020B0609020204030204" pitchFamily="49" charset="0"/>
              <a:cs typeface="Calibri" pitchFamily="34" charset="0"/>
              <a:sym typeface="Symbol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800" dirty="0">
                <a:latin typeface="Consolas" panose="020B0609020204030204" pitchFamily="49" charset="0"/>
                <a:cs typeface="Calibri" pitchFamily="34" charset="0"/>
                <a:sym typeface="Symbol"/>
              </a:rPr>
              <a:t> </a:t>
            </a:r>
            <a:r>
              <a:rPr lang="ru-RU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      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  <a:sym typeface="Symbol"/>
              </a:rPr>
              <a:t>treeVertices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 += out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>
                <a:latin typeface="Consolas" panose="020B0609020204030204" pitchFamily="49" charset="0"/>
                <a:cs typeface="Calibri" pitchFamily="34" charset="0"/>
              </a:rPr>
              <a:t>        for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 v 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GetNeighbors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(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graph, 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out) \ </a:t>
            </a:r>
            <a:r>
              <a:rPr lang="en-US" sz="1800" dirty="0" err="1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 :</a:t>
            </a:r>
            <a:endParaRPr lang="en-US" sz="1800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           </a:t>
            </a:r>
            <a:r>
              <a:rPr lang="en-US" sz="1800" b="1" dirty="0" smtClean="0">
                <a:latin typeface="Consolas" panose="020B0609020204030204" pitchFamily="49" charset="0"/>
                <a:cs typeface="Calibri" pitchFamily="34" charset="0"/>
              </a:rPr>
              <a:t>if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 weight[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shortestIn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[v]] &gt; weight[(out, v)]: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              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shortestIn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[v] = (out, v) </a:t>
            </a:r>
            <a:endParaRPr lang="en-US" sz="1800" dirty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ru-RU" sz="1800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>
                <a:latin typeface="Consolas" panose="020B0609020204030204" pitchFamily="49" charset="0"/>
                <a:cs typeface="Calibri" pitchFamily="34" charset="0"/>
              </a:rPr>
              <a:t>    return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MakeGraph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)</a:t>
            </a:r>
            <a:endParaRPr lang="en-US" sz="1800" dirty="0">
              <a:latin typeface="Consolas" panose="020B0609020204030204" pitchFamily="49" charset="0"/>
              <a:cs typeface="Calibri" pitchFamily="34" charset="0"/>
            </a:endParaRPr>
          </a:p>
          <a:p>
            <a:pPr>
              <a:lnSpc>
                <a:spcPct val="80000"/>
              </a:lnSpc>
              <a:buFont typeface="Arial" charset="0"/>
              <a:buNone/>
            </a:pPr>
            <a:endParaRPr lang="ru-RU" sz="1800" dirty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80000"/>
              </a:lnSpc>
              <a:buFont typeface="Arial" charset="0"/>
              <a:buNone/>
            </a:pPr>
            <a:endParaRPr lang="ru-RU" sz="1800" dirty="0">
              <a:latin typeface="Calibri" pitchFamily="34" charset="0"/>
              <a:cs typeface="Calibri" pitchFamily="34" charset="0"/>
            </a:endParaRPr>
          </a:p>
          <a:p>
            <a:pPr marL="812800" indent="-812800">
              <a:lnSpc>
                <a:spcPct val="80000"/>
              </a:lnSpc>
              <a:buFont typeface="+mj-lt"/>
              <a:buAutoNum type="arabicPeriod"/>
            </a:pPr>
            <a:endParaRPr lang="en-US" sz="1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Выноска 2 4"/>
          <p:cNvSpPr/>
          <p:nvPr/>
        </p:nvSpPr>
        <p:spPr>
          <a:xfrm>
            <a:off x="6456040" y="2627249"/>
            <a:ext cx="1440160" cy="432048"/>
          </a:xfrm>
          <a:prstGeom prst="borderCallout2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# </a:t>
            </a:r>
            <a:r>
              <a:rPr lang="ru-RU" dirty="0" smtClean="0">
                <a:solidFill>
                  <a:schemeClr val="tx1"/>
                </a:solidFill>
              </a:rPr>
              <a:t>вершин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840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</a:t>
            </a:r>
            <a:r>
              <a:rPr lang="ru-RU" dirty="0" smtClean="0"/>
              <a:t>ерсия </a:t>
            </a:r>
            <a:r>
              <a:rPr lang="en-US" dirty="0" smtClean="0"/>
              <a:t>O(N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59393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 dirty="0" err="1">
                <a:latin typeface="Consolas" panose="020B0609020204030204" pitchFamily="49" charset="0"/>
                <a:cs typeface="Calibri" pitchFamily="34" charset="0"/>
              </a:rPr>
              <a:t>PrimMinimumSpanningTree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(graph, weight[]):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800" b="1" dirty="0" smtClean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sz="1800" b="1" dirty="0" smtClean="0">
                <a:latin typeface="Consolas" panose="020B0609020204030204" pitchFamily="49" charset="0"/>
                <a:cs typeface="Calibri" pitchFamily="34" charset="0"/>
              </a:rPr>
              <a:t>for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 v 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GetNeighbors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(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graph,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graph.Vertices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[0]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)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       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  <a:sym typeface="Symbol"/>
              </a:rPr>
              <a:t>shortestIn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[v] = (</a:t>
            </a:r>
            <a:r>
              <a:rPr lang="en-US" sz="1800" dirty="0" err="1">
                <a:latin typeface="Consolas" panose="020B0609020204030204" pitchFamily="49" charset="0"/>
                <a:cs typeface="Calibri" pitchFamily="34" charset="0"/>
              </a:rPr>
              <a:t>graph.Vertices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[0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], v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)</a:t>
            </a:r>
            <a:endParaRPr lang="en-US" sz="1800" dirty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800" dirty="0" smtClean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= </a:t>
            </a:r>
            <a:r>
              <a:rPr lang="ru-RU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</a:t>
            </a:r>
            <a:endParaRPr lang="en-US" sz="1800" dirty="0" smtClean="0">
              <a:latin typeface="Consolas" panose="020B0609020204030204" pitchFamily="49" charset="0"/>
              <a:cs typeface="Calibri" pitchFamily="34" charset="0"/>
              <a:sym typeface="Symbol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Calibri" pitchFamily="34" charset="0"/>
                <a:sym typeface="Symbol"/>
              </a:rPr>
              <a:t> 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  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  <a:sym typeface="Symbol"/>
              </a:rPr>
              <a:t>treeVertices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 = {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graph.Vertices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[0] 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}</a:t>
            </a:r>
            <a:endParaRPr lang="ru-RU" sz="1800" dirty="0" smtClean="0">
              <a:latin typeface="Consolas" panose="020B0609020204030204" pitchFamily="49" charset="0"/>
              <a:cs typeface="Calibri" pitchFamily="34" charset="0"/>
              <a:sym typeface="Symbol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   </a:t>
            </a:r>
            <a:r>
              <a:rPr lang="ru-RU" sz="18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b="1" dirty="0">
                <a:latin typeface="Consolas" panose="020B0609020204030204" pitchFamily="49" charset="0"/>
                <a:cs typeface="Calibri" pitchFamily="34" charset="0"/>
              </a:rPr>
              <a:t>while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!= </a:t>
            </a:r>
            <a:r>
              <a:rPr lang="en-US" sz="1800" dirty="0" err="1">
                <a:latin typeface="Consolas" panose="020B0609020204030204" pitchFamily="49" charset="0"/>
                <a:cs typeface="Calibri" pitchFamily="34" charset="0"/>
              </a:rPr>
              <a:t>graph.Vertices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:</a:t>
            </a:r>
            <a:endParaRPr lang="ru-RU" sz="1800" dirty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800" dirty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out =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ArgMin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ru-RU" sz="18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weight[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  <a:sym typeface="Symbol"/>
              </a:rPr>
              <a:t>shortestIn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[v]] : v 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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graph.Vertices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 \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 )</a:t>
            </a:r>
            <a:endParaRPr lang="en-US" sz="1800" dirty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>
                <a:latin typeface="Consolas" panose="020B0609020204030204" pitchFamily="49" charset="0"/>
                <a:cs typeface="Calibri" pitchFamily="34" charset="0"/>
              </a:rPr>
              <a:t>        assert(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out 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!= </a:t>
            </a:r>
            <a:r>
              <a:rPr lang="en-US" sz="1800" b="1" dirty="0">
                <a:latin typeface="Consolas" panose="020B0609020204030204" pitchFamily="49" charset="0"/>
                <a:cs typeface="Calibri" pitchFamily="34" charset="0"/>
              </a:rPr>
              <a:t>none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, 'Disconnected graph')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+=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  <a:sym typeface="Symbol"/>
              </a:rPr>
              <a:t>shortestIn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[out]</a:t>
            </a:r>
            <a:endParaRPr lang="ru-RU" sz="1800" dirty="0" smtClean="0">
              <a:latin typeface="Consolas" panose="020B0609020204030204" pitchFamily="49" charset="0"/>
              <a:cs typeface="Calibri" pitchFamily="34" charset="0"/>
              <a:sym typeface="Symbol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800" dirty="0">
                <a:latin typeface="Consolas" panose="020B0609020204030204" pitchFamily="49" charset="0"/>
                <a:cs typeface="Calibri" pitchFamily="34" charset="0"/>
                <a:sym typeface="Symbol"/>
              </a:rPr>
              <a:t> </a:t>
            </a:r>
            <a:r>
              <a:rPr lang="ru-RU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      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  <a:sym typeface="Symbol"/>
              </a:rPr>
              <a:t>treeVertices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 += out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>
                <a:latin typeface="Consolas" panose="020B0609020204030204" pitchFamily="49" charset="0"/>
                <a:cs typeface="Calibri" pitchFamily="34" charset="0"/>
              </a:rPr>
              <a:t>        for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 v 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GetNeighbors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(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graph, 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out) \ </a:t>
            </a:r>
            <a:r>
              <a:rPr lang="en-US" sz="1800" dirty="0" err="1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 :</a:t>
            </a:r>
            <a:endParaRPr lang="en-US" sz="1800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           </a:t>
            </a:r>
            <a:r>
              <a:rPr lang="en-US" sz="1800" b="1" dirty="0" smtClean="0">
                <a:latin typeface="Consolas" panose="020B0609020204030204" pitchFamily="49" charset="0"/>
                <a:cs typeface="Calibri" pitchFamily="34" charset="0"/>
              </a:rPr>
              <a:t>if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 weight[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shortestIn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[v]] &gt; weight[(out, v)]: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              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shortestIn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[v] = (out, v) </a:t>
            </a:r>
            <a:endParaRPr lang="en-US" sz="1800" dirty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ru-RU" sz="1800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>
                <a:latin typeface="Consolas" panose="020B0609020204030204" pitchFamily="49" charset="0"/>
                <a:cs typeface="Calibri" pitchFamily="34" charset="0"/>
              </a:rPr>
              <a:t>    return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MakeGraph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)</a:t>
            </a:r>
            <a:endParaRPr lang="en-US" sz="1800" dirty="0">
              <a:latin typeface="Consolas" panose="020B0609020204030204" pitchFamily="49" charset="0"/>
              <a:cs typeface="Calibri" pitchFamily="34" charset="0"/>
            </a:endParaRPr>
          </a:p>
          <a:p>
            <a:pPr>
              <a:lnSpc>
                <a:spcPct val="80000"/>
              </a:lnSpc>
              <a:buFont typeface="Arial" charset="0"/>
              <a:buNone/>
            </a:pPr>
            <a:endParaRPr lang="ru-RU" sz="1800" dirty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80000"/>
              </a:lnSpc>
              <a:buFont typeface="Arial" charset="0"/>
              <a:buNone/>
            </a:pPr>
            <a:endParaRPr lang="ru-RU" sz="1800" dirty="0">
              <a:latin typeface="Calibri" pitchFamily="34" charset="0"/>
              <a:cs typeface="Calibri" pitchFamily="34" charset="0"/>
            </a:endParaRPr>
          </a:p>
          <a:p>
            <a:pPr marL="812800" indent="-812800">
              <a:lnSpc>
                <a:spcPct val="80000"/>
              </a:lnSpc>
              <a:buFont typeface="+mj-lt"/>
              <a:buAutoNum type="arabicPeriod"/>
            </a:pPr>
            <a:endParaRPr lang="en-US" sz="1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Выноска 2 3"/>
          <p:cNvSpPr/>
          <p:nvPr/>
        </p:nvSpPr>
        <p:spPr>
          <a:xfrm rot="16200000">
            <a:off x="-326504" y="1921694"/>
            <a:ext cx="1440160" cy="43204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347232"/>
              <a:gd name="adj6" fmla="val -42627"/>
            </a:avLst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</a:t>
            </a:r>
            <a:r>
              <a:rPr lang="en-US" dirty="0">
                <a:solidFill>
                  <a:schemeClr val="tx1"/>
                </a:solidFill>
              </a:rPr>
              <a:t>(# </a:t>
            </a:r>
            <a:r>
              <a:rPr lang="ru-RU" dirty="0" smtClean="0">
                <a:solidFill>
                  <a:schemeClr val="tx1"/>
                </a:solidFill>
              </a:rPr>
              <a:t>вершин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" name="Выноска 2 4"/>
          <p:cNvSpPr/>
          <p:nvPr/>
        </p:nvSpPr>
        <p:spPr>
          <a:xfrm>
            <a:off x="6456040" y="2627249"/>
            <a:ext cx="1440160" cy="432048"/>
          </a:xfrm>
          <a:prstGeom prst="borderCallout2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# </a:t>
            </a:r>
            <a:r>
              <a:rPr lang="ru-RU" dirty="0" smtClean="0">
                <a:solidFill>
                  <a:schemeClr val="tx1"/>
                </a:solidFill>
              </a:rPr>
              <a:t>вершин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8224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</a:t>
            </a:r>
            <a:r>
              <a:rPr lang="ru-RU" dirty="0" smtClean="0"/>
              <a:t>ерсия </a:t>
            </a:r>
            <a:r>
              <a:rPr lang="en-US" dirty="0" smtClean="0"/>
              <a:t>O(N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59393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 dirty="0" err="1">
                <a:latin typeface="Consolas" panose="020B0609020204030204" pitchFamily="49" charset="0"/>
                <a:cs typeface="Calibri" pitchFamily="34" charset="0"/>
              </a:rPr>
              <a:t>PrimMinimumSpanningTree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(graph, weight[]):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800" b="1" dirty="0" smtClean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sz="1800" b="1" dirty="0" smtClean="0">
                <a:latin typeface="Consolas" panose="020B0609020204030204" pitchFamily="49" charset="0"/>
                <a:cs typeface="Calibri" pitchFamily="34" charset="0"/>
              </a:rPr>
              <a:t>for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 v 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GetNeighbors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(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graph,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graph.Vertices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[0]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)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       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  <a:sym typeface="Symbol"/>
              </a:rPr>
              <a:t>shortestIn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[v] = (</a:t>
            </a:r>
            <a:r>
              <a:rPr lang="en-US" sz="1800" dirty="0" err="1">
                <a:latin typeface="Consolas" panose="020B0609020204030204" pitchFamily="49" charset="0"/>
                <a:cs typeface="Calibri" pitchFamily="34" charset="0"/>
              </a:rPr>
              <a:t>graph.Vertices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[0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], v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)</a:t>
            </a:r>
            <a:endParaRPr lang="en-US" sz="1800" dirty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800" dirty="0" smtClean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= </a:t>
            </a:r>
            <a:r>
              <a:rPr lang="ru-RU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</a:t>
            </a:r>
            <a:endParaRPr lang="en-US" sz="1800" dirty="0" smtClean="0">
              <a:latin typeface="Consolas" panose="020B0609020204030204" pitchFamily="49" charset="0"/>
              <a:cs typeface="Calibri" pitchFamily="34" charset="0"/>
              <a:sym typeface="Symbol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Calibri" pitchFamily="34" charset="0"/>
                <a:sym typeface="Symbol"/>
              </a:rPr>
              <a:t> 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  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  <a:sym typeface="Symbol"/>
              </a:rPr>
              <a:t>treeVertices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 = {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graph.Vertices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[0] 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}</a:t>
            </a:r>
            <a:endParaRPr lang="ru-RU" sz="1800" dirty="0" smtClean="0">
              <a:latin typeface="Consolas" panose="020B0609020204030204" pitchFamily="49" charset="0"/>
              <a:cs typeface="Calibri" pitchFamily="34" charset="0"/>
              <a:sym typeface="Symbol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   </a:t>
            </a:r>
            <a:r>
              <a:rPr lang="ru-RU" sz="18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b="1" dirty="0">
                <a:latin typeface="Consolas" panose="020B0609020204030204" pitchFamily="49" charset="0"/>
                <a:cs typeface="Calibri" pitchFamily="34" charset="0"/>
              </a:rPr>
              <a:t>while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!= </a:t>
            </a:r>
            <a:r>
              <a:rPr lang="en-US" sz="1800" dirty="0" err="1">
                <a:latin typeface="Consolas" panose="020B0609020204030204" pitchFamily="49" charset="0"/>
                <a:cs typeface="Calibri" pitchFamily="34" charset="0"/>
              </a:rPr>
              <a:t>graph.Vertices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:</a:t>
            </a:r>
            <a:endParaRPr lang="ru-RU" sz="1800" dirty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800" dirty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out =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ArgMin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ru-RU" sz="18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weight[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  <a:sym typeface="Symbol"/>
              </a:rPr>
              <a:t>shortestIn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[v]] : v 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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graph.Vertices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 \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 )</a:t>
            </a:r>
            <a:endParaRPr lang="en-US" sz="1800" dirty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>
                <a:latin typeface="Consolas" panose="020B0609020204030204" pitchFamily="49" charset="0"/>
                <a:cs typeface="Calibri" pitchFamily="34" charset="0"/>
              </a:rPr>
              <a:t>        assert(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out 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!= </a:t>
            </a:r>
            <a:r>
              <a:rPr lang="en-US" sz="1800" b="1" dirty="0">
                <a:latin typeface="Consolas" panose="020B0609020204030204" pitchFamily="49" charset="0"/>
                <a:cs typeface="Calibri" pitchFamily="34" charset="0"/>
              </a:rPr>
              <a:t>none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, 'Disconnected graph')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+=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  <a:sym typeface="Symbol"/>
              </a:rPr>
              <a:t>shortestIn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[out]</a:t>
            </a:r>
            <a:endParaRPr lang="ru-RU" sz="1800" dirty="0" smtClean="0">
              <a:latin typeface="Consolas" panose="020B0609020204030204" pitchFamily="49" charset="0"/>
              <a:cs typeface="Calibri" pitchFamily="34" charset="0"/>
              <a:sym typeface="Symbol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800" dirty="0">
                <a:latin typeface="Consolas" panose="020B0609020204030204" pitchFamily="49" charset="0"/>
                <a:cs typeface="Calibri" pitchFamily="34" charset="0"/>
                <a:sym typeface="Symbol"/>
              </a:rPr>
              <a:t> </a:t>
            </a:r>
            <a:r>
              <a:rPr lang="ru-RU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      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  <a:sym typeface="Symbol"/>
              </a:rPr>
              <a:t>treeVertices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 += out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>
                <a:latin typeface="Consolas" panose="020B0609020204030204" pitchFamily="49" charset="0"/>
                <a:cs typeface="Calibri" pitchFamily="34" charset="0"/>
              </a:rPr>
              <a:t>        for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 v 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GetNeighbors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(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graph, 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out) \ </a:t>
            </a:r>
            <a:r>
              <a:rPr lang="en-US" sz="1800" dirty="0" err="1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 :</a:t>
            </a:r>
            <a:endParaRPr lang="en-US" sz="1800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           </a:t>
            </a:r>
            <a:r>
              <a:rPr lang="en-US" sz="1800" b="1" dirty="0" smtClean="0">
                <a:latin typeface="Consolas" panose="020B0609020204030204" pitchFamily="49" charset="0"/>
                <a:cs typeface="Calibri" pitchFamily="34" charset="0"/>
              </a:rPr>
              <a:t>if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 weight[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shortestIn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[v]] &gt; weight[(out, v)]: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              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shortestIn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[v] = (out, v) </a:t>
            </a:r>
            <a:endParaRPr lang="en-US" sz="1800" dirty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ru-RU" sz="1800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>
                <a:latin typeface="Consolas" panose="020B0609020204030204" pitchFamily="49" charset="0"/>
                <a:cs typeface="Calibri" pitchFamily="34" charset="0"/>
              </a:rPr>
              <a:t>    return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MakeGraph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)</a:t>
            </a:r>
            <a:endParaRPr lang="en-US" sz="1800" dirty="0">
              <a:latin typeface="Consolas" panose="020B0609020204030204" pitchFamily="49" charset="0"/>
              <a:cs typeface="Calibri" pitchFamily="34" charset="0"/>
            </a:endParaRPr>
          </a:p>
          <a:p>
            <a:pPr>
              <a:lnSpc>
                <a:spcPct val="80000"/>
              </a:lnSpc>
              <a:buFont typeface="Arial" charset="0"/>
              <a:buNone/>
            </a:pPr>
            <a:endParaRPr lang="ru-RU" sz="1800" dirty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80000"/>
              </a:lnSpc>
              <a:buFont typeface="Arial" charset="0"/>
              <a:buNone/>
            </a:pPr>
            <a:endParaRPr lang="ru-RU" sz="1800" dirty="0">
              <a:latin typeface="Calibri" pitchFamily="34" charset="0"/>
              <a:cs typeface="Calibri" pitchFamily="34" charset="0"/>
            </a:endParaRPr>
          </a:p>
          <a:p>
            <a:pPr marL="812800" indent="-812800">
              <a:lnSpc>
                <a:spcPct val="80000"/>
              </a:lnSpc>
              <a:buFont typeface="+mj-lt"/>
              <a:buAutoNum type="arabicPeriod"/>
            </a:pPr>
            <a:endParaRPr lang="en-US" sz="1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Выноска 2 3"/>
          <p:cNvSpPr/>
          <p:nvPr/>
        </p:nvSpPr>
        <p:spPr>
          <a:xfrm rot="16200000">
            <a:off x="-326504" y="1921694"/>
            <a:ext cx="1440160" cy="43204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347232"/>
              <a:gd name="adj6" fmla="val -42627"/>
            </a:avLst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</a:t>
            </a:r>
            <a:r>
              <a:rPr lang="en-US" dirty="0">
                <a:solidFill>
                  <a:schemeClr val="tx1"/>
                </a:solidFill>
              </a:rPr>
              <a:t>(# </a:t>
            </a:r>
            <a:r>
              <a:rPr lang="ru-RU" dirty="0" smtClean="0">
                <a:solidFill>
                  <a:schemeClr val="tx1"/>
                </a:solidFill>
              </a:rPr>
              <a:t>вершин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" name="Выноска 2 4"/>
          <p:cNvSpPr/>
          <p:nvPr/>
        </p:nvSpPr>
        <p:spPr>
          <a:xfrm>
            <a:off x="6456040" y="2627249"/>
            <a:ext cx="1440160" cy="432048"/>
          </a:xfrm>
          <a:prstGeom prst="borderCallout2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# </a:t>
            </a:r>
            <a:r>
              <a:rPr lang="ru-RU" dirty="0" smtClean="0">
                <a:solidFill>
                  <a:schemeClr val="tx1"/>
                </a:solidFill>
              </a:rPr>
              <a:t>вершин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Выноска 2 5"/>
          <p:cNvSpPr/>
          <p:nvPr/>
        </p:nvSpPr>
        <p:spPr>
          <a:xfrm>
            <a:off x="8544272" y="4005064"/>
            <a:ext cx="1440160" cy="432048"/>
          </a:xfrm>
          <a:prstGeom prst="borderCallout2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</a:t>
            </a:r>
            <a:r>
              <a:rPr lang="en-US" dirty="0">
                <a:solidFill>
                  <a:schemeClr val="tx1"/>
                </a:solidFill>
              </a:rPr>
              <a:t>(# </a:t>
            </a:r>
            <a:r>
              <a:rPr lang="ru-RU" dirty="0" smtClean="0">
                <a:solidFill>
                  <a:schemeClr val="tx1"/>
                </a:solidFill>
              </a:rPr>
              <a:t>вершин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0198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Доказательство корректности алгоритма Прима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 smtClean="0">
                <a:solidFill>
                  <a:schemeClr val="bg1"/>
                </a:solidFill>
              </a:rPr>
              <a:t>На </a:t>
            </a:r>
            <a:r>
              <a:rPr lang="ru-RU" sz="2400" dirty="0">
                <a:solidFill>
                  <a:schemeClr val="bg1"/>
                </a:solidFill>
              </a:rPr>
              <a:t>каждом шаге в каркас обязательно включается одно ребро из </a:t>
            </a:r>
            <a:r>
              <a:rPr lang="ru-RU" sz="2400" dirty="0" smtClean="0">
                <a:solidFill>
                  <a:schemeClr val="bg1"/>
                </a:solidFill>
              </a:rPr>
              <a:t>среза</a:t>
            </a:r>
            <a:endParaRPr lang="ru-RU" sz="2400" dirty="0">
              <a:solidFill>
                <a:schemeClr val="bg1"/>
              </a:solidFill>
            </a:endParaRPr>
          </a:p>
          <a:p>
            <a:pPr lvl="1"/>
            <a:r>
              <a:rPr lang="ru-RU" sz="2000" dirty="0">
                <a:solidFill>
                  <a:schemeClr val="bg1"/>
                </a:solidFill>
              </a:rPr>
              <a:t>иначе получится несвязный граф, а не дерево</a:t>
            </a:r>
          </a:p>
          <a:p>
            <a:r>
              <a:rPr lang="ru-RU" sz="2400" dirty="0" smtClean="0">
                <a:solidFill>
                  <a:schemeClr val="bg1"/>
                </a:solidFill>
              </a:rPr>
              <a:t>Пусть в построенный минимальный каркас </a:t>
            </a:r>
            <a:r>
              <a:rPr lang="en-US" sz="2400" dirty="0" smtClean="0">
                <a:solidFill>
                  <a:schemeClr val="bg1"/>
                </a:solidFill>
              </a:rPr>
              <a:t>K </a:t>
            </a:r>
            <a:r>
              <a:rPr lang="ru-RU" sz="2400" dirty="0" smtClean="0">
                <a:solidFill>
                  <a:schemeClr val="bg1"/>
                </a:solidFill>
              </a:rPr>
              <a:t>не попало ребро </a:t>
            </a:r>
            <a:r>
              <a:rPr lang="en-US" sz="2400" dirty="0" err="1" smtClean="0">
                <a:solidFill>
                  <a:schemeClr val="bg1"/>
                </a:solidFill>
              </a:rPr>
              <a:t>e</a:t>
            </a:r>
            <a:r>
              <a:rPr lang="en-US" sz="2400" baseline="-25000" dirty="0" err="1" smtClean="0">
                <a:solidFill>
                  <a:schemeClr val="bg1"/>
                </a:solidFill>
              </a:rPr>
              <a:t>min</a:t>
            </a:r>
            <a:r>
              <a:rPr lang="ru-RU" sz="2400" dirty="0" smtClean="0">
                <a:solidFill>
                  <a:schemeClr val="bg1"/>
                </a:solidFill>
              </a:rPr>
              <a:t> = (</a:t>
            </a:r>
            <a:r>
              <a:rPr lang="en-US" sz="2400" dirty="0" smtClean="0">
                <a:solidFill>
                  <a:schemeClr val="bg1"/>
                </a:solidFill>
              </a:rPr>
              <a:t>u, v</a:t>
            </a:r>
            <a:r>
              <a:rPr lang="ru-RU" sz="2400" dirty="0" smtClean="0">
                <a:solidFill>
                  <a:schemeClr val="bg1"/>
                </a:solidFill>
              </a:rPr>
              <a:t>) из какого-то среза</a:t>
            </a:r>
          </a:p>
          <a:p>
            <a:r>
              <a:rPr lang="ru-RU" sz="2400" dirty="0" smtClean="0">
                <a:solidFill>
                  <a:schemeClr val="bg1"/>
                </a:solidFill>
              </a:rPr>
              <a:t>Путь по каркасу </a:t>
            </a:r>
            <a:r>
              <a:rPr lang="en-US" sz="2400" dirty="0" smtClean="0">
                <a:solidFill>
                  <a:schemeClr val="bg1"/>
                </a:solidFill>
              </a:rPr>
              <a:t>K </a:t>
            </a:r>
            <a:r>
              <a:rPr lang="ru-RU" sz="2400" dirty="0" smtClean="0">
                <a:solidFill>
                  <a:schemeClr val="bg1"/>
                </a:solidFill>
              </a:rPr>
              <a:t>от </a:t>
            </a:r>
            <a:r>
              <a:rPr lang="en-US" sz="2400" dirty="0" smtClean="0">
                <a:solidFill>
                  <a:schemeClr val="bg1"/>
                </a:solidFill>
              </a:rPr>
              <a:t>u</a:t>
            </a:r>
            <a:r>
              <a:rPr lang="ru-RU" sz="2400" dirty="0" smtClean="0">
                <a:solidFill>
                  <a:schemeClr val="bg1"/>
                </a:solidFill>
              </a:rPr>
              <a:t> до </a:t>
            </a:r>
            <a:r>
              <a:rPr lang="en-US" sz="2400" dirty="0" smtClean="0">
                <a:solidFill>
                  <a:schemeClr val="bg1"/>
                </a:solidFill>
              </a:rPr>
              <a:t>v</a:t>
            </a:r>
            <a:r>
              <a:rPr lang="ru-RU" sz="2400" dirty="0" smtClean="0">
                <a:solidFill>
                  <a:schemeClr val="bg1"/>
                </a:solidFill>
              </a:rPr>
              <a:t> содержит ребро </a:t>
            </a:r>
            <a:r>
              <a:rPr lang="en-US" sz="2400" dirty="0" smtClean="0">
                <a:solidFill>
                  <a:schemeClr val="bg1"/>
                </a:solidFill>
              </a:rPr>
              <a:t>e </a:t>
            </a:r>
            <a:r>
              <a:rPr lang="ru-RU" sz="2400" dirty="0" smtClean="0">
                <a:solidFill>
                  <a:schemeClr val="bg1"/>
                </a:solidFill>
              </a:rPr>
              <a:t>из среза, содержавшего </a:t>
            </a:r>
            <a:r>
              <a:rPr lang="en-US" sz="2400" dirty="0" err="1" smtClean="0">
                <a:solidFill>
                  <a:schemeClr val="bg1"/>
                </a:solidFill>
              </a:rPr>
              <a:t>e</a:t>
            </a:r>
            <a:r>
              <a:rPr lang="en-US" sz="2400" baseline="-25000" dirty="0" err="1" smtClean="0">
                <a:solidFill>
                  <a:schemeClr val="bg1"/>
                </a:solidFill>
              </a:rPr>
              <a:t>min</a:t>
            </a:r>
            <a:endParaRPr lang="ru-RU" sz="2400" baseline="-25000" dirty="0" smtClean="0">
              <a:solidFill>
                <a:schemeClr val="bg1"/>
              </a:solidFill>
            </a:endParaRPr>
          </a:p>
          <a:p>
            <a:r>
              <a:rPr lang="ru-RU" sz="2400" dirty="0" smtClean="0">
                <a:solidFill>
                  <a:schemeClr val="bg1"/>
                </a:solidFill>
              </a:rPr>
              <a:t>Добавим в </a:t>
            </a:r>
            <a:r>
              <a:rPr lang="en-US" sz="2400" dirty="0" smtClean="0">
                <a:solidFill>
                  <a:schemeClr val="bg1"/>
                </a:solidFill>
              </a:rPr>
              <a:t>K</a:t>
            </a:r>
            <a:r>
              <a:rPr lang="ru-RU" sz="2400" dirty="0" smtClean="0">
                <a:solidFill>
                  <a:schemeClr val="bg1"/>
                </a:solidFill>
              </a:rPr>
              <a:t> ребро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e</a:t>
            </a:r>
            <a:r>
              <a:rPr lang="en-US" sz="2400" baseline="-25000" dirty="0" err="1" smtClean="0">
                <a:solidFill>
                  <a:schemeClr val="bg1"/>
                </a:solidFill>
              </a:rPr>
              <a:t>min</a:t>
            </a:r>
            <a:r>
              <a:rPr lang="en-US" sz="2400" baseline="-25000" dirty="0" smtClean="0">
                <a:solidFill>
                  <a:schemeClr val="bg1"/>
                </a:solidFill>
              </a:rPr>
              <a:t> </a:t>
            </a:r>
            <a:r>
              <a:rPr lang="ru-RU" sz="2400" dirty="0">
                <a:solidFill>
                  <a:schemeClr val="bg1"/>
                </a:solidFill>
              </a:rPr>
              <a:t>и удалим </a:t>
            </a:r>
            <a:r>
              <a:rPr lang="ru-RU" sz="2400" dirty="0" smtClean="0">
                <a:solidFill>
                  <a:schemeClr val="bg1"/>
                </a:solidFill>
              </a:rPr>
              <a:t>ребро </a:t>
            </a:r>
            <a:r>
              <a:rPr lang="en-US" sz="2400" dirty="0" smtClean="0">
                <a:solidFill>
                  <a:schemeClr val="bg1"/>
                </a:solidFill>
              </a:rPr>
              <a:t>e</a:t>
            </a:r>
            <a:endParaRPr lang="ru-RU" sz="2400" dirty="0" smtClean="0">
              <a:solidFill>
                <a:schemeClr val="bg1"/>
              </a:solidFill>
            </a:endParaRPr>
          </a:p>
          <a:p>
            <a:r>
              <a:rPr lang="ru-RU" sz="2400" dirty="0" smtClean="0">
                <a:solidFill>
                  <a:schemeClr val="bg1"/>
                </a:solidFill>
              </a:rPr>
              <a:t>Получится каркас меньшего веса, чем </a:t>
            </a:r>
            <a:r>
              <a:rPr lang="ru-RU" sz="2400" dirty="0">
                <a:solidFill>
                  <a:schemeClr val="bg1"/>
                </a:solidFill>
              </a:rPr>
              <a:t>вес </a:t>
            </a:r>
            <a:r>
              <a:rPr lang="ru-RU" sz="2400" dirty="0" smtClean="0">
                <a:solidFill>
                  <a:schemeClr val="bg1"/>
                </a:solidFill>
              </a:rPr>
              <a:t>минимального каркаса </a:t>
            </a:r>
            <a:r>
              <a:rPr lang="en-US" sz="2400" dirty="0" smtClean="0">
                <a:solidFill>
                  <a:schemeClr val="bg1"/>
                </a:solidFill>
              </a:rPr>
              <a:t>K</a:t>
            </a:r>
            <a:r>
              <a:rPr lang="ru-RU" sz="2400" dirty="0" smtClean="0">
                <a:solidFill>
                  <a:schemeClr val="bg1"/>
                </a:solidFill>
              </a:rPr>
              <a:t>, что невозможно.</a:t>
            </a:r>
          </a:p>
          <a:p>
            <a:r>
              <a:rPr lang="ru-RU" sz="2400" dirty="0" smtClean="0">
                <a:solidFill>
                  <a:schemeClr val="bg1"/>
                </a:solidFill>
              </a:rPr>
              <a:t>Следовательно, ребро </a:t>
            </a:r>
            <a:r>
              <a:rPr lang="en-US" sz="2400" dirty="0" err="1" smtClean="0">
                <a:solidFill>
                  <a:schemeClr val="bg1"/>
                </a:solidFill>
              </a:rPr>
              <a:t>e</a:t>
            </a:r>
            <a:r>
              <a:rPr lang="en-US" sz="2400" baseline="-25000" dirty="0" err="1">
                <a:solidFill>
                  <a:schemeClr val="bg1"/>
                </a:solidFill>
              </a:rPr>
              <a:t>min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ru-RU" sz="2400" dirty="0" smtClean="0">
                <a:solidFill>
                  <a:schemeClr val="bg1"/>
                </a:solidFill>
              </a:rPr>
              <a:t>попало в каркас К.</a:t>
            </a:r>
          </a:p>
        </p:txBody>
      </p:sp>
    </p:spTree>
    <p:extLst>
      <p:ext uri="{BB962C8B-B14F-4D97-AF65-F5344CB8AC3E}">
        <p14:creationId xmlns:p14="http://schemas.microsoft.com/office/powerpoint/2010/main" val="1838208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Доказательство корректности алгоритма Прима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На </a:t>
            </a:r>
            <a:r>
              <a:rPr lang="ru-RU" sz="2400" dirty="0"/>
              <a:t>каждом шаге в каркас обязательно включается одно ребро из </a:t>
            </a:r>
            <a:r>
              <a:rPr lang="ru-RU" sz="2400" dirty="0" smtClean="0"/>
              <a:t>среза</a:t>
            </a:r>
            <a:endParaRPr lang="ru-RU" sz="2400" dirty="0"/>
          </a:p>
          <a:p>
            <a:pPr lvl="1"/>
            <a:r>
              <a:rPr lang="ru-RU" sz="2000" dirty="0"/>
              <a:t>иначе получится несвязный граф, а не дерево</a:t>
            </a:r>
          </a:p>
          <a:p>
            <a:r>
              <a:rPr lang="ru-RU" sz="2400" dirty="0" smtClean="0">
                <a:solidFill>
                  <a:schemeClr val="bg1"/>
                </a:solidFill>
              </a:rPr>
              <a:t>Пусть в построенный минимальный каркас </a:t>
            </a:r>
            <a:r>
              <a:rPr lang="en-US" sz="2400" dirty="0" smtClean="0">
                <a:solidFill>
                  <a:schemeClr val="bg1"/>
                </a:solidFill>
              </a:rPr>
              <a:t>K </a:t>
            </a:r>
            <a:r>
              <a:rPr lang="ru-RU" sz="2400" dirty="0" smtClean="0">
                <a:solidFill>
                  <a:schemeClr val="bg1"/>
                </a:solidFill>
              </a:rPr>
              <a:t>не попало ребро </a:t>
            </a:r>
            <a:r>
              <a:rPr lang="en-US" sz="2400" dirty="0" err="1" smtClean="0">
                <a:solidFill>
                  <a:schemeClr val="bg1"/>
                </a:solidFill>
              </a:rPr>
              <a:t>e</a:t>
            </a:r>
            <a:r>
              <a:rPr lang="en-US" sz="2400" baseline="-25000" dirty="0" err="1" smtClean="0">
                <a:solidFill>
                  <a:schemeClr val="bg1"/>
                </a:solidFill>
              </a:rPr>
              <a:t>min</a:t>
            </a:r>
            <a:r>
              <a:rPr lang="ru-RU" sz="2400" dirty="0" smtClean="0">
                <a:solidFill>
                  <a:schemeClr val="bg1"/>
                </a:solidFill>
              </a:rPr>
              <a:t> = (</a:t>
            </a:r>
            <a:r>
              <a:rPr lang="en-US" sz="2400" dirty="0" smtClean="0">
                <a:solidFill>
                  <a:schemeClr val="bg1"/>
                </a:solidFill>
              </a:rPr>
              <a:t>u, v</a:t>
            </a:r>
            <a:r>
              <a:rPr lang="ru-RU" sz="2400" dirty="0" smtClean="0">
                <a:solidFill>
                  <a:schemeClr val="bg1"/>
                </a:solidFill>
              </a:rPr>
              <a:t>) из какого-то среза</a:t>
            </a:r>
          </a:p>
          <a:p>
            <a:r>
              <a:rPr lang="ru-RU" sz="2400" dirty="0" smtClean="0">
                <a:solidFill>
                  <a:schemeClr val="bg1"/>
                </a:solidFill>
              </a:rPr>
              <a:t>Путь по каркасу </a:t>
            </a:r>
            <a:r>
              <a:rPr lang="en-US" sz="2400" dirty="0" smtClean="0">
                <a:solidFill>
                  <a:schemeClr val="bg1"/>
                </a:solidFill>
              </a:rPr>
              <a:t>K </a:t>
            </a:r>
            <a:r>
              <a:rPr lang="ru-RU" sz="2400" dirty="0" smtClean="0">
                <a:solidFill>
                  <a:schemeClr val="bg1"/>
                </a:solidFill>
              </a:rPr>
              <a:t>от </a:t>
            </a:r>
            <a:r>
              <a:rPr lang="en-US" sz="2400" dirty="0" smtClean="0">
                <a:solidFill>
                  <a:schemeClr val="bg1"/>
                </a:solidFill>
              </a:rPr>
              <a:t>u</a:t>
            </a:r>
            <a:r>
              <a:rPr lang="ru-RU" sz="2400" dirty="0" smtClean="0">
                <a:solidFill>
                  <a:schemeClr val="bg1"/>
                </a:solidFill>
              </a:rPr>
              <a:t> до </a:t>
            </a:r>
            <a:r>
              <a:rPr lang="en-US" sz="2400" dirty="0" smtClean="0">
                <a:solidFill>
                  <a:schemeClr val="bg1"/>
                </a:solidFill>
              </a:rPr>
              <a:t>v</a:t>
            </a:r>
            <a:r>
              <a:rPr lang="ru-RU" sz="2400" dirty="0" smtClean="0">
                <a:solidFill>
                  <a:schemeClr val="bg1"/>
                </a:solidFill>
              </a:rPr>
              <a:t> содержит ребро </a:t>
            </a:r>
            <a:r>
              <a:rPr lang="en-US" sz="2400" dirty="0" smtClean="0">
                <a:solidFill>
                  <a:schemeClr val="bg1"/>
                </a:solidFill>
              </a:rPr>
              <a:t>e </a:t>
            </a:r>
            <a:r>
              <a:rPr lang="ru-RU" sz="2400" dirty="0" smtClean="0">
                <a:solidFill>
                  <a:schemeClr val="bg1"/>
                </a:solidFill>
              </a:rPr>
              <a:t>из среза, содержавшего </a:t>
            </a:r>
            <a:r>
              <a:rPr lang="en-US" sz="2400" dirty="0" err="1" smtClean="0">
                <a:solidFill>
                  <a:schemeClr val="bg1"/>
                </a:solidFill>
              </a:rPr>
              <a:t>e</a:t>
            </a:r>
            <a:r>
              <a:rPr lang="en-US" sz="2400" baseline="-25000" dirty="0" err="1" smtClean="0">
                <a:solidFill>
                  <a:schemeClr val="bg1"/>
                </a:solidFill>
              </a:rPr>
              <a:t>min</a:t>
            </a:r>
            <a:endParaRPr lang="ru-RU" sz="2400" baseline="-25000" dirty="0" smtClean="0">
              <a:solidFill>
                <a:schemeClr val="bg1"/>
              </a:solidFill>
            </a:endParaRPr>
          </a:p>
          <a:p>
            <a:r>
              <a:rPr lang="ru-RU" sz="2400" dirty="0" smtClean="0">
                <a:solidFill>
                  <a:schemeClr val="bg1"/>
                </a:solidFill>
              </a:rPr>
              <a:t>Добавим в </a:t>
            </a:r>
            <a:r>
              <a:rPr lang="en-US" sz="2400" dirty="0" smtClean="0">
                <a:solidFill>
                  <a:schemeClr val="bg1"/>
                </a:solidFill>
              </a:rPr>
              <a:t>K</a:t>
            </a:r>
            <a:r>
              <a:rPr lang="ru-RU" sz="2400" dirty="0" smtClean="0">
                <a:solidFill>
                  <a:schemeClr val="bg1"/>
                </a:solidFill>
              </a:rPr>
              <a:t> ребро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e</a:t>
            </a:r>
            <a:r>
              <a:rPr lang="en-US" sz="2400" baseline="-25000" dirty="0" err="1" smtClean="0">
                <a:solidFill>
                  <a:schemeClr val="bg1"/>
                </a:solidFill>
              </a:rPr>
              <a:t>min</a:t>
            </a:r>
            <a:r>
              <a:rPr lang="en-US" sz="2400" baseline="-25000" dirty="0" smtClean="0">
                <a:solidFill>
                  <a:schemeClr val="bg1"/>
                </a:solidFill>
              </a:rPr>
              <a:t> </a:t>
            </a:r>
            <a:r>
              <a:rPr lang="ru-RU" sz="2400" dirty="0">
                <a:solidFill>
                  <a:schemeClr val="bg1"/>
                </a:solidFill>
              </a:rPr>
              <a:t>и удалим </a:t>
            </a:r>
            <a:r>
              <a:rPr lang="ru-RU" sz="2400" dirty="0" smtClean="0">
                <a:solidFill>
                  <a:schemeClr val="bg1"/>
                </a:solidFill>
              </a:rPr>
              <a:t>ребро </a:t>
            </a:r>
            <a:r>
              <a:rPr lang="en-US" sz="2400" dirty="0" smtClean="0">
                <a:solidFill>
                  <a:schemeClr val="bg1"/>
                </a:solidFill>
              </a:rPr>
              <a:t>e</a:t>
            </a:r>
            <a:endParaRPr lang="ru-RU" sz="2400" dirty="0" smtClean="0">
              <a:solidFill>
                <a:schemeClr val="bg1"/>
              </a:solidFill>
            </a:endParaRPr>
          </a:p>
          <a:p>
            <a:r>
              <a:rPr lang="ru-RU" sz="2400" dirty="0" smtClean="0">
                <a:solidFill>
                  <a:schemeClr val="bg1"/>
                </a:solidFill>
              </a:rPr>
              <a:t>Получится каркас меньшего веса, чем </a:t>
            </a:r>
            <a:r>
              <a:rPr lang="ru-RU" sz="2400" dirty="0">
                <a:solidFill>
                  <a:schemeClr val="bg1"/>
                </a:solidFill>
              </a:rPr>
              <a:t>вес </a:t>
            </a:r>
            <a:r>
              <a:rPr lang="ru-RU" sz="2400" dirty="0" smtClean="0">
                <a:solidFill>
                  <a:schemeClr val="bg1"/>
                </a:solidFill>
              </a:rPr>
              <a:t>минимального каркаса </a:t>
            </a:r>
            <a:r>
              <a:rPr lang="en-US" sz="2400" dirty="0" smtClean="0">
                <a:solidFill>
                  <a:schemeClr val="bg1"/>
                </a:solidFill>
              </a:rPr>
              <a:t>K</a:t>
            </a:r>
            <a:r>
              <a:rPr lang="ru-RU" sz="2400" dirty="0" smtClean="0">
                <a:solidFill>
                  <a:schemeClr val="bg1"/>
                </a:solidFill>
              </a:rPr>
              <a:t>, что невозможно.</a:t>
            </a:r>
          </a:p>
          <a:p>
            <a:r>
              <a:rPr lang="ru-RU" sz="2400" dirty="0" smtClean="0">
                <a:solidFill>
                  <a:schemeClr val="bg1"/>
                </a:solidFill>
              </a:rPr>
              <a:t>Следовательно, ребро </a:t>
            </a:r>
            <a:r>
              <a:rPr lang="en-US" sz="2400" dirty="0" err="1" smtClean="0">
                <a:solidFill>
                  <a:schemeClr val="bg1"/>
                </a:solidFill>
              </a:rPr>
              <a:t>e</a:t>
            </a:r>
            <a:r>
              <a:rPr lang="en-US" sz="2400" baseline="-25000" dirty="0" err="1">
                <a:solidFill>
                  <a:schemeClr val="bg1"/>
                </a:solidFill>
              </a:rPr>
              <a:t>min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ru-RU" sz="2400" dirty="0" smtClean="0">
                <a:solidFill>
                  <a:schemeClr val="bg1"/>
                </a:solidFill>
              </a:rPr>
              <a:t>попало в каркас К.</a:t>
            </a:r>
          </a:p>
        </p:txBody>
      </p:sp>
    </p:spTree>
    <p:extLst>
      <p:ext uri="{BB962C8B-B14F-4D97-AF65-F5344CB8AC3E}">
        <p14:creationId xmlns:p14="http://schemas.microsoft.com/office/powerpoint/2010/main" val="2688520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StartTime</a:t>
            </a:r>
            <a:r>
              <a:rPr lang="en-US" dirty="0" smtClean="0">
                <a:latin typeface="Consolas" panose="020B0609020204030204" pitchFamily="49" charset="0"/>
              </a:rPr>
              <a:t>[a] = 1, Parent[a] = a</a:t>
            </a: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StartTime</a:t>
            </a:r>
            <a:r>
              <a:rPr lang="en-US" dirty="0" smtClean="0">
                <a:latin typeface="Consolas" panose="020B0609020204030204" pitchFamily="49" charset="0"/>
              </a:rPr>
              <a:t>[b] = 2, Parent[b] = a</a:t>
            </a: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StartTime</a:t>
            </a:r>
            <a:r>
              <a:rPr lang="en-US" dirty="0" smtClean="0">
                <a:latin typeface="Consolas" panose="020B0609020204030204" pitchFamily="49" charset="0"/>
              </a:rPr>
              <a:t>[d] = 3, Parent[d] = b</a:t>
            </a: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EndTime</a:t>
            </a:r>
            <a:r>
              <a:rPr lang="en-US" dirty="0" smtClean="0">
                <a:latin typeface="Consolas" panose="020B0609020204030204" pitchFamily="49" charset="0"/>
              </a:rPr>
              <a:t>[d] = 4</a:t>
            </a: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StartTime</a:t>
            </a:r>
            <a:r>
              <a:rPr lang="en-US" dirty="0" smtClean="0">
                <a:latin typeface="Consolas" panose="020B0609020204030204" pitchFamily="49" charset="0"/>
              </a:rPr>
              <a:t>[e] = 5, </a:t>
            </a:r>
            <a:r>
              <a:rPr lang="en-US" dirty="0">
                <a:latin typeface="Consolas" panose="020B0609020204030204" pitchFamily="49" charset="0"/>
              </a:rPr>
              <a:t>Parent[e] = b</a:t>
            </a:r>
            <a:endParaRPr lang="en-US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EndTime</a:t>
            </a:r>
            <a:r>
              <a:rPr lang="en-US" dirty="0" smtClean="0">
                <a:latin typeface="Consolas" panose="020B0609020204030204" pitchFamily="49" charset="0"/>
              </a:rPr>
              <a:t>[e] = 6</a:t>
            </a: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EndTime</a:t>
            </a:r>
            <a:r>
              <a:rPr lang="en-US" dirty="0" smtClean="0">
                <a:latin typeface="Consolas" panose="020B0609020204030204" pitchFamily="49" charset="0"/>
              </a:rPr>
              <a:t>[b] = 7</a:t>
            </a: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StartTime</a:t>
            </a:r>
            <a:r>
              <a:rPr lang="en-US" dirty="0" smtClean="0">
                <a:latin typeface="Consolas" panose="020B0609020204030204" pitchFamily="49" charset="0"/>
              </a:rPr>
              <a:t>[c] = 8, Parent[c] = a</a:t>
            </a: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StartTime</a:t>
            </a:r>
            <a:r>
              <a:rPr lang="en-US" dirty="0" smtClean="0">
                <a:latin typeface="Consolas" panose="020B0609020204030204" pitchFamily="49" charset="0"/>
              </a:rPr>
              <a:t>[f] = 9, Parent[f] = c</a:t>
            </a: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EndTime</a:t>
            </a:r>
            <a:r>
              <a:rPr lang="en-US" dirty="0" smtClean="0">
                <a:latin typeface="Consolas" panose="020B0609020204030204" pitchFamily="49" charset="0"/>
              </a:rPr>
              <a:t>[f] = 10</a:t>
            </a: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EndTime</a:t>
            </a:r>
            <a:r>
              <a:rPr lang="en-US" dirty="0" smtClean="0">
                <a:latin typeface="Consolas" panose="020B0609020204030204" pitchFamily="49" charset="0"/>
              </a:rPr>
              <a:t>[c] = 11</a:t>
            </a: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EndTime</a:t>
            </a:r>
            <a:r>
              <a:rPr lang="en-US" dirty="0" smtClean="0">
                <a:latin typeface="Consolas" panose="020B0609020204030204" pitchFamily="49" charset="0"/>
              </a:rPr>
              <a:t>[a] = 12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24" name="Овал 6"/>
          <p:cNvSpPr txBox="1">
            <a:spLocks noChangeArrowheads="1"/>
          </p:cNvSpPr>
          <p:nvPr/>
        </p:nvSpPr>
        <p:spPr>
          <a:xfrm>
            <a:off x="10682454" y="5303767"/>
            <a:ext cx="596616" cy="589534"/>
          </a:xfrm>
          <a:prstGeom prst="ellipse">
            <a:avLst/>
          </a:prstGeom>
          <a:ln w="25400" algn="ctr">
            <a:solidFill>
              <a:schemeClr val="tx2"/>
            </a:solidFill>
            <a:round/>
          </a:ln>
        </p:spPr>
        <p:txBody>
          <a:bodyPr vert="horz" anchor="ctr">
            <a:normAutofit/>
          </a:bodyPr>
          <a:lstStyle>
            <a:lvl1pPr marL="411480" indent="-342900" algn="l" rtl="0" eaLnBrk="1" latinLnBrk="0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0664" indent="-28575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ctr">
              <a:lnSpc>
                <a:spcPct val="80000"/>
              </a:lnSpc>
              <a:buFont typeface="Arial" charset="0"/>
              <a:buNone/>
            </a:pPr>
            <a:r>
              <a:rPr lang="en-US" sz="2000" dirty="0" smtClean="0"/>
              <a:t>f</a:t>
            </a:r>
            <a:endParaRPr lang="ru-RU" sz="2000" dirty="0"/>
          </a:p>
        </p:txBody>
      </p:sp>
      <p:sp>
        <p:nvSpPr>
          <p:cNvPr id="25" name="Овал 3"/>
          <p:cNvSpPr/>
          <p:nvPr/>
        </p:nvSpPr>
        <p:spPr>
          <a:xfrm>
            <a:off x="7336824" y="3844021"/>
            <a:ext cx="594607" cy="60037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b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26" name="Овал 4"/>
          <p:cNvSpPr/>
          <p:nvPr/>
        </p:nvSpPr>
        <p:spPr>
          <a:xfrm>
            <a:off x="8174496" y="5298348"/>
            <a:ext cx="594607" cy="6003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e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27" name="Овал 5"/>
          <p:cNvSpPr/>
          <p:nvPr/>
        </p:nvSpPr>
        <p:spPr>
          <a:xfrm>
            <a:off x="8453721" y="1832669"/>
            <a:ext cx="594607" cy="60037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a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28" name="Овал 6"/>
          <p:cNvSpPr/>
          <p:nvPr/>
        </p:nvSpPr>
        <p:spPr>
          <a:xfrm>
            <a:off x="9735340" y="3965396"/>
            <a:ext cx="594607" cy="600371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c</a:t>
            </a:r>
            <a:endParaRPr lang="ru-RU" sz="2000" dirty="0">
              <a:solidFill>
                <a:schemeClr val="tx1"/>
              </a:solidFill>
            </a:endParaRPr>
          </a:p>
        </p:txBody>
      </p:sp>
      <p:cxnSp>
        <p:nvCxnSpPr>
          <p:cNvPr id="32" name="Shape 24"/>
          <p:cNvCxnSpPr>
            <a:cxnSpLocks noChangeShapeType="1"/>
            <a:stCxn id="27" idx="3"/>
            <a:endCxn id="25" idx="0"/>
          </p:cNvCxnSpPr>
          <p:nvPr/>
        </p:nvCxnSpPr>
        <p:spPr bwMode="auto">
          <a:xfrm flipH="1">
            <a:off x="7634128" y="2345117"/>
            <a:ext cx="906671" cy="1498902"/>
          </a:xfrm>
          <a:prstGeom prst="straightConnector1">
            <a:avLst/>
          </a:prstGeom>
          <a:noFill/>
          <a:ln w="38100" algn="ctr">
            <a:solidFill>
              <a:schemeClr val="accent1">
                <a:lumMod val="75000"/>
              </a:schemeClr>
            </a:solidFill>
            <a:round/>
            <a:headEnd/>
            <a:tailEnd type="arrow" w="med" len="med"/>
          </a:ln>
        </p:spPr>
      </p:cxnSp>
      <p:sp>
        <p:nvSpPr>
          <p:cNvPr id="34" name="Овал 17"/>
          <p:cNvSpPr/>
          <p:nvPr/>
        </p:nvSpPr>
        <p:spPr>
          <a:xfrm>
            <a:off x="6617671" y="5298348"/>
            <a:ext cx="594607" cy="6003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d</a:t>
            </a:r>
            <a:endParaRPr lang="ru-RU" sz="2000" dirty="0">
              <a:solidFill>
                <a:schemeClr val="tx1"/>
              </a:solidFill>
            </a:endParaRPr>
          </a:p>
        </p:txBody>
      </p:sp>
      <p:cxnSp>
        <p:nvCxnSpPr>
          <p:cNvPr id="36" name="Shape 20"/>
          <p:cNvCxnSpPr>
            <a:cxnSpLocks noChangeShapeType="1"/>
            <a:stCxn id="27" idx="5"/>
            <a:endCxn id="28" idx="0"/>
          </p:cNvCxnSpPr>
          <p:nvPr/>
        </p:nvCxnSpPr>
        <p:spPr bwMode="auto">
          <a:xfrm>
            <a:off x="8961250" y="2345117"/>
            <a:ext cx="1071395" cy="1620278"/>
          </a:xfrm>
          <a:prstGeom prst="straightConnector1">
            <a:avLst/>
          </a:prstGeom>
          <a:noFill/>
          <a:ln w="38100" algn="ctr">
            <a:solidFill>
              <a:schemeClr val="accent1">
                <a:lumMod val="75000"/>
              </a:schemeClr>
            </a:solidFill>
            <a:round/>
            <a:headEnd/>
            <a:tailEnd type="arrow" w="med" len="med"/>
          </a:ln>
        </p:spPr>
      </p:cxnSp>
      <p:cxnSp>
        <p:nvCxnSpPr>
          <p:cNvPr id="37" name="Shape 24"/>
          <p:cNvCxnSpPr>
            <a:cxnSpLocks noChangeShapeType="1"/>
            <a:stCxn id="25" idx="3"/>
            <a:endCxn id="34" idx="0"/>
          </p:cNvCxnSpPr>
          <p:nvPr/>
        </p:nvCxnSpPr>
        <p:spPr bwMode="auto">
          <a:xfrm flipH="1">
            <a:off x="6914975" y="4356469"/>
            <a:ext cx="508927" cy="941879"/>
          </a:xfrm>
          <a:prstGeom prst="straightConnector1">
            <a:avLst/>
          </a:prstGeom>
          <a:noFill/>
          <a:ln w="38100" algn="ctr">
            <a:solidFill>
              <a:schemeClr val="accent1">
                <a:lumMod val="75000"/>
              </a:schemeClr>
            </a:solidFill>
            <a:round/>
            <a:headEnd/>
            <a:tailEnd type="arrow" w="med" len="med"/>
          </a:ln>
        </p:spPr>
      </p:cxnSp>
      <p:cxnSp>
        <p:nvCxnSpPr>
          <p:cNvPr id="38" name="Shape 24"/>
          <p:cNvCxnSpPr>
            <a:cxnSpLocks noChangeShapeType="1"/>
            <a:stCxn id="25" idx="5"/>
            <a:endCxn id="26" idx="0"/>
          </p:cNvCxnSpPr>
          <p:nvPr/>
        </p:nvCxnSpPr>
        <p:spPr bwMode="auto">
          <a:xfrm>
            <a:off x="7844353" y="4356469"/>
            <a:ext cx="627446" cy="941879"/>
          </a:xfrm>
          <a:prstGeom prst="straightConnector1">
            <a:avLst/>
          </a:prstGeom>
          <a:noFill/>
          <a:ln w="38100" algn="ctr">
            <a:solidFill>
              <a:schemeClr val="accent1">
                <a:lumMod val="75000"/>
              </a:schemeClr>
            </a:solidFill>
            <a:round/>
            <a:headEnd/>
            <a:tailEnd type="arrow" w="med" len="med"/>
          </a:ln>
        </p:spPr>
      </p:cxnSp>
      <p:cxnSp>
        <p:nvCxnSpPr>
          <p:cNvPr id="39" name="Shape 20"/>
          <p:cNvCxnSpPr>
            <a:cxnSpLocks noChangeShapeType="1"/>
            <a:stCxn id="28" idx="5"/>
            <a:endCxn id="24" idx="1"/>
          </p:cNvCxnSpPr>
          <p:nvPr/>
        </p:nvCxnSpPr>
        <p:spPr bwMode="auto">
          <a:xfrm>
            <a:off x="10242869" y="4477846"/>
            <a:ext cx="526957" cy="912257"/>
          </a:xfrm>
          <a:prstGeom prst="straightConnector1">
            <a:avLst/>
          </a:prstGeom>
          <a:noFill/>
          <a:ln w="38100" algn="ctr">
            <a:solidFill>
              <a:schemeClr val="accent1">
                <a:lumMod val="75000"/>
              </a:schemeClr>
            </a:solidFill>
            <a:round/>
            <a:headEnd/>
            <a:tailEnd type="arrow" w="med" len="med"/>
          </a:ln>
        </p:spPr>
      </p:cxnSp>
      <p:cxnSp>
        <p:nvCxnSpPr>
          <p:cNvPr id="40" name="Shape 14"/>
          <p:cNvCxnSpPr>
            <a:cxnSpLocks noChangeShapeType="1"/>
            <a:stCxn id="34" idx="1"/>
            <a:endCxn id="27" idx="2"/>
          </p:cNvCxnSpPr>
          <p:nvPr/>
        </p:nvCxnSpPr>
        <p:spPr bwMode="auto">
          <a:xfrm rot="5400000" flipH="1" flipV="1">
            <a:off x="5952527" y="2885077"/>
            <a:ext cx="3253415" cy="1748972"/>
          </a:xfrm>
          <a:prstGeom prst="curvedConnector2">
            <a:avLst/>
          </a:prstGeom>
          <a:noFill/>
          <a:ln w="38100" algn="ctr">
            <a:solidFill>
              <a:schemeClr val="accent1">
                <a:lumMod val="75000"/>
              </a:schemeClr>
            </a:solidFill>
            <a:round/>
            <a:headEnd/>
            <a:tailEnd type="arrow" w="med" len="med"/>
          </a:ln>
        </p:spPr>
      </p:cxnSp>
      <p:cxnSp>
        <p:nvCxnSpPr>
          <p:cNvPr id="41" name="Shape 14"/>
          <p:cNvCxnSpPr>
            <a:cxnSpLocks noChangeShapeType="1"/>
            <a:stCxn id="26" idx="0"/>
            <a:endCxn id="27" idx="4"/>
          </p:cNvCxnSpPr>
          <p:nvPr/>
        </p:nvCxnSpPr>
        <p:spPr bwMode="auto">
          <a:xfrm flipV="1">
            <a:off x="8471800" y="2433040"/>
            <a:ext cx="279225" cy="2865308"/>
          </a:xfrm>
          <a:prstGeom prst="straightConnector1">
            <a:avLst/>
          </a:prstGeom>
          <a:noFill/>
          <a:ln w="38100" algn="ctr">
            <a:solidFill>
              <a:schemeClr val="accent1">
                <a:lumMod val="75000"/>
              </a:schemeClr>
            </a:solidFill>
            <a:round/>
            <a:headEnd/>
            <a:tailEnd type="arrow" w="med" len="med"/>
          </a:ln>
        </p:spPr>
      </p:cxnSp>
      <p:cxnSp>
        <p:nvCxnSpPr>
          <p:cNvPr id="42" name="Shape 14"/>
          <p:cNvCxnSpPr>
            <a:cxnSpLocks noChangeShapeType="1"/>
            <a:stCxn id="24" idx="7"/>
            <a:endCxn id="27" idx="6"/>
          </p:cNvCxnSpPr>
          <p:nvPr/>
        </p:nvCxnSpPr>
        <p:spPr bwMode="auto">
          <a:xfrm rot="16200000" flipV="1">
            <a:off x="8491390" y="2689794"/>
            <a:ext cx="3257246" cy="2143370"/>
          </a:xfrm>
          <a:prstGeom prst="curvedConnector2">
            <a:avLst/>
          </a:prstGeom>
          <a:noFill/>
          <a:ln w="38100" algn="ctr">
            <a:solidFill>
              <a:schemeClr val="accent1">
                <a:lumMod val="75000"/>
              </a:schemeClr>
            </a:solidFill>
            <a:round/>
            <a:headEnd/>
            <a:tailEnd type="arrow" w="med" len="med"/>
          </a:ln>
        </p:spPr>
      </p:cxnSp>
      <p:sp>
        <p:nvSpPr>
          <p:cNvPr id="2" name="Rectangle 1"/>
          <p:cNvSpPr/>
          <p:nvPr/>
        </p:nvSpPr>
        <p:spPr>
          <a:xfrm>
            <a:off x="479376" y="1430716"/>
            <a:ext cx="10945216" cy="46954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Доказательство корректности алгоритма Прима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На </a:t>
            </a:r>
            <a:r>
              <a:rPr lang="ru-RU" sz="2400" dirty="0"/>
              <a:t>каждом шаге в каркас обязательно включается одно ребро из </a:t>
            </a:r>
            <a:r>
              <a:rPr lang="ru-RU" sz="2400" dirty="0" smtClean="0"/>
              <a:t>среза</a:t>
            </a:r>
            <a:endParaRPr lang="ru-RU" sz="2400" dirty="0"/>
          </a:p>
          <a:p>
            <a:pPr lvl="1"/>
            <a:r>
              <a:rPr lang="ru-RU" sz="2000" dirty="0"/>
              <a:t>иначе получится несвязный граф, а не дерево</a:t>
            </a:r>
          </a:p>
          <a:p>
            <a:r>
              <a:rPr lang="ru-RU" sz="2400" dirty="0" smtClean="0"/>
              <a:t>Пусть в построенный минимальный каркас </a:t>
            </a:r>
            <a:r>
              <a:rPr lang="en-US" sz="2400" dirty="0" smtClean="0"/>
              <a:t>K </a:t>
            </a:r>
            <a:r>
              <a:rPr lang="ru-RU" sz="2400" dirty="0" smtClean="0"/>
              <a:t>не попало ребро </a:t>
            </a:r>
            <a:r>
              <a:rPr lang="en-US" sz="2400" dirty="0" err="1" smtClean="0"/>
              <a:t>e</a:t>
            </a:r>
            <a:r>
              <a:rPr lang="en-US" sz="2400" baseline="-25000" dirty="0" err="1" smtClean="0"/>
              <a:t>min</a:t>
            </a:r>
            <a:r>
              <a:rPr lang="ru-RU" sz="2400" dirty="0" smtClean="0"/>
              <a:t> = (</a:t>
            </a:r>
            <a:r>
              <a:rPr lang="en-US" sz="2400" dirty="0" smtClean="0"/>
              <a:t>u, v</a:t>
            </a:r>
            <a:r>
              <a:rPr lang="ru-RU" sz="2400" dirty="0" smtClean="0"/>
              <a:t>) из какого-то среза</a:t>
            </a:r>
          </a:p>
          <a:p>
            <a:r>
              <a:rPr lang="ru-RU" sz="2400" dirty="0" smtClean="0">
                <a:solidFill>
                  <a:schemeClr val="bg1"/>
                </a:solidFill>
              </a:rPr>
              <a:t>Путь по каркасу </a:t>
            </a:r>
            <a:r>
              <a:rPr lang="en-US" sz="2400" dirty="0" smtClean="0">
                <a:solidFill>
                  <a:schemeClr val="bg1"/>
                </a:solidFill>
              </a:rPr>
              <a:t>K </a:t>
            </a:r>
            <a:r>
              <a:rPr lang="ru-RU" sz="2400" dirty="0" smtClean="0">
                <a:solidFill>
                  <a:schemeClr val="bg1"/>
                </a:solidFill>
              </a:rPr>
              <a:t>от </a:t>
            </a:r>
            <a:r>
              <a:rPr lang="en-US" sz="2400" dirty="0" smtClean="0">
                <a:solidFill>
                  <a:schemeClr val="bg1"/>
                </a:solidFill>
              </a:rPr>
              <a:t>u</a:t>
            </a:r>
            <a:r>
              <a:rPr lang="ru-RU" sz="2400" dirty="0" smtClean="0">
                <a:solidFill>
                  <a:schemeClr val="bg1"/>
                </a:solidFill>
              </a:rPr>
              <a:t> до </a:t>
            </a:r>
            <a:r>
              <a:rPr lang="en-US" sz="2400" dirty="0" smtClean="0">
                <a:solidFill>
                  <a:schemeClr val="bg1"/>
                </a:solidFill>
              </a:rPr>
              <a:t>v</a:t>
            </a:r>
            <a:r>
              <a:rPr lang="ru-RU" sz="2400" dirty="0" smtClean="0">
                <a:solidFill>
                  <a:schemeClr val="bg1"/>
                </a:solidFill>
              </a:rPr>
              <a:t> содержит ребро </a:t>
            </a:r>
            <a:r>
              <a:rPr lang="en-US" sz="2400" dirty="0" smtClean="0">
                <a:solidFill>
                  <a:schemeClr val="bg1"/>
                </a:solidFill>
              </a:rPr>
              <a:t>e </a:t>
            </a:r>
            <a:r>
              <a:rPr lang="ru-RU" sz="2400" dirty="0" smtClean="0">
                <a:solidFill>
                  <a:schemeClr val="bg1"/>
                </a:solidFill>
              </a:rPr>
              <a:t>из среза, содержавшего </a:t>
            </a:r>
            <a:r>
              <a:rPr lang="en-US" sz="2400" dirty="0" err="1" smtClean="0">
                <a:solidFill>
                  <a:schemeClr val="bg1"/>
                </a:solidFill>
              </a:rPr>
              <a:t>e</a:t>
            </a:r>
            <a:r>
              <a:rPr lang="en-US" sz="2400" baseline="-25000" dirty="0" err="1" smtClean="0">
                <a:solidFill>
                  <a:schemeClr val="bg1"/>
                </a:solidFill>
              </a:rPr>
              <a:t>min</a:t>
            </a:r>
            <a:endParaRPr lang="ru-RU" sz="2400" baseline="-25000" dirty="0" smtClean="0">
              <a:solidFill>
                <a:schemeClr val="bg1"/>
              </a:solidFill>
            </a:endParaRPr>
          </a:p>
          <a:p>
            <a:r>
              <a:rPr lang="ru-RU" sz="2400" dirty="0" smtClean="0">
                <a:solidFill>
                  <a:schemeClr val="bg1"/>
                </a:solidFill>
              </a:rPr>
              <a:t>Добавим в </a:t>
            </a:r>
            <a:r>
              <a:rPr lang="en-US" sz="2400" dirty="0" smtClean="0">
                <a:solidFill>
                  <a:schemeClr val="bg1"/>
                </a:solidFill>
              </a:rPr>
              <a:t>K</a:t>
            </a:r>
            <a:r>
              <a:rPr lang="ru-RU" sz="2400" dirty="0" smtClean="0">
                <a:solidFill>
                  <a:schemeClr val="bg1"/>
                </a:solidFill>
              </a:rPr>
              <a:t> ребро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e</a:t>
            </a:r>
            <a:r>
              <a:rPr lang="en-US" sz="2400" baseline="-25000" dirty="0" err="1" smtClean="0">
                <a:solidFill>
                  <a:schemeClr val="bg1"/>
                </a:solidFill>
              </a:rPr>
              <a:t>min</a:t>
            </a:r>
            <a:r>
              <a:rPr lang="en-US" sz="2400" baseline="-25000" dirty="0" smtClean="0">
                <a:solidFill>
                  <a:schemeClr val="bg1"/>
                </a:solidFill>
              </a:rPr>
              <a:t> </a:t>
            </a:r>
            <a:r>
              <a:rPr lang="ru-RU" sz="2400" dirty="0">
                <a:solidFill>
                  <a:schemeClr val="bg1"/>
                </a:solidFill>
              </a:rPr>
              <a:t>и удалим </a:t>
            </a:r>
            <a:r>
              <a:rPr lang="ru-RU" sz="2400" dirty="0" smtClean="0">
                <a:solidFill>
                  <a:schemeClr val="bg1"/>
                </a:solidFill>
              </a:rPr>
              <a:t>ребро </a:t>
            </a:r>
            <a:r>
              <a:rPr lang="en-US" sz="2400" dirty="0" smtClean="0">
                <a:solidFill>
                  <a:schemeClr val="bg1"/>
                </a:solidFill>
              </a:rPr>
              <a:t>e</a:t>
            </a:r>
            <a:endParaRPr lang="ru-RU" sz="2400" dirty="0" smtClean="0">
              <a:solidFill>
                <a:schemeClr val="bg1"/>
              </a:solidFill>
            </a:endParaRPr>
          </a:p>
          <a:p>
            <a:r>
              <a:rPr lang="ru-RU" sz="2400" dirty="0" smtClean="0">
                <a:solidFill>
                  <a:schemeClr val="bg1"/>
                </a:solidFill>
              </a:rPr>
              <a:t>Получится каркас меньшего веса, чем </a:t>
            </a:r>
            <a:r>
              <a:rPr lang="ru-RU" sz="2400" dirty="0">
                <a:solidFill>
                  <a:schemeClr val="bg1"/>
                </a:solidFill>
              </a:rPr>
              <a:t>вес </a:t>
            </a:r>
            <a:r>
              <a:rPr lang="ru-RU" sz="2400" dirty="0" smtClean="0">
                <a:solidFill>
                  <a:schemeClr val="bg1"/>
                </a:solidFill>
              </a:rPr>
              <a:t>минимального каркаса </a:t>
            </a:r>
            <a:r>
              <a:rPr lang="en-US" sz="2400" dirty="0" smtClean="0">
                <a:solidFill>
                  <a:schemeClr val="bg1"/>
                </a:solidFill>
              </a:rPr>
              <a:t>K</a:t>
            </a:r>
            <a:r>
              <a:rPr lang="ru-RU" sz="2400" dirty="0" smtClean="0">
                <a:solidFill>
                  <a:schemeClr val="bg1"/>
                </a:solidFill>
              </a:rPr>
              <a:t>, что невозможно.</a:t>
            </a:r>
          </a:p>
          <a:p>
            <a:r>
              <a:rPr lang="ru-RU" sz="2400" dirty="0" smtClean="0">
                <a:solidFill>
                  <a:schemeClr val="bg1"/>
                </a:solidFill>
              </a:rPr>
              <a:t>Следовательно, ребро </a:t>
            </a:r>
            <a:r>
              <a:rPr lang="en-US" sz="2400" dirty="0" err="1" smtClean="0">
                <a:solidFill>
                  <a:schemeClr val="bg1"/>
                </a:solidFill>
              </a:rPr>
              <a:t>e</a:t>
            </a:r>
            <a:r>
              <a:rPr lang="en-US" sz="2400" baseline="-25000" dirty="0" err="1">
                <a:solidFill>
                  <a:schemeClr val="bg1"/>
                </a:solidFill>
              </a:rPr>
              <a:t>min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ru-RU" sz="2400" dirty="0" smtClean="0">
                <a:solidFill>
                  <a:schemeClr val="bg1"/>
                </a:solidFill>
              </a:rPr>
              <a:t>попало в каркас К.</a:t>
            </a:r>
          </a:p>
        </p:txBody>
      </p:sp>
    </p:spTree>
    <p:extLst>
      <p:ext uri="{BB962C8B-B14F-4D97-AF65-F5344CB8AC3E}">
        <p14:creationId xmlns:p14="http://schemas.microsoft.com/office/powerpoint/2010/main" val="1353875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Доказательство корректности алгоритма Прима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На </a:t>
            </a:r>
            <a:r>
              <a:rPr lang="ru-RU" sz="2400" dirty="0"/>
              <a:t>каждом шаге в каркас обязательно включается одно ребро из </a:t>
            </a:r>
            <a:r>
              <a:rPr lang="ru-RU" sz="2400" dirty="0" smtClean="0"/>
              <a:t>среза</a:t>
            </a:r>
            <a:endParaRPr lang="ru-RU" sz="2400" dirty="0"/>
          </a:p>
          <a:p>
            <a:pPr lvl="1"/>
            <a:r>
              <a:rPr lang="ru-RU" sz="2000" dirty="0"/>
              <a:t>иначе получится несвязный граф, а не дерево</a:t>
            </a:r>
          </a:p>
          <a:p>
            <a:r>
              <a:rPr lang="ru-RU" sz="2400" dirty="0" smtClean="0"/>
              <a:t>Пусть в построенный минимальный каркас </a:t>
            </a:r>
            <a:r>
              <a:rPr lang="en-US" sz="2400" dirty="0" smtClean="0"/>
              <a:t>K </a:t>
            </a:r>
            <a:r>
              <a:rPr lang="ru-RU" sz="2400" dirty="0" smtClean="0"/>
              <a:t>не попало ребро </a:t>
            </a:r>
            <a:r>
              <a:rPr lang="en-US" sz="2400" dirty="0" err="1" smtClean="0"/>
              <a:t>e</a:t>
            </a:r>
            <a:r>
              <a:rPr lang="en-US" sz="2400" baseline="-25000" dirty="0" err="1" smtClean="0"/>
              <a:t>min</a:t>
            </a:r>
            <a:r>
              <a:rPr lang="ru-RU" sz="2400" dirty="0" smtClean="0"/>
              <a:t> = (</a:t>
            </a:r>
            <a:r>
              <a:rPr lang="en-US" sz="2400" dirty="0" smtClean="0"/>
              <a:t>u, v</a:t>
            </a:r>
            <a:r>
              <a:rPr lang="ru-RU" sz="2400" dirty="0" smtClean="0"/>
              <a:t>) из какого-то среза</a:t>
            </a:r>
          </a:p>
          <a:p>
            <a:r>
              <a:rPr lang="ru-RU" sz="2400" dirty="0" smtClean="0"/>
              <a:t>Путь по каркасу </a:t>
            </a:r>
            <a:r>
              <a:rPr lang="en-US" sz="2400" dirty="0" smtClean="0"/>
              <a:t>K </a:t>
            </a:r>
            <a:r>
              <a:rPr lang="ru-RU" sz="2400" dirty="0" smtClean="0"/>
              <a:t>от </a:t>
            </a:r>
            <a:r>
              <a:rPr lang="en-US" sz="2400" dirty="0" smtClean="0"/>
              <a:t>u</a:t>
            </a:r>
            <a:r>
              <a:rPr lang="ru-RU" sz="2400" dirty="0" smtClean="0"/>
              <a:t> до </a:t>
            </a:r>
            <a:r>
              <a:rPr lang="en-US" sz="2400" dirty="0" smtClean="0"/>
              <a:t>v</a:t>
            </a:r>
            <a:r>
              <a:rPr lang="ru-RU" sz="2400" dirty="0" smtClean="0"/>
              <a:t> содержит ребро </a:t>
            </a:r>
            <a:r>
              <a:rPr lang="en-US" sz="2400" dirty="0" smtClean="0"/>
              <a:t>e </a:t>
            </a:r>
            <a:r>
              <a:rPr lang="ru-RU" sz="2400" dirty="0" smtClean="0"/>
              <a:t>из среза, содержавшего </a:t>
            </a:r>
            <a:r>
              <a:rPr lang="en-US" sz="2400" dirty="0" err="1" smtClean="0"/>
              <a:t>e</a:t>
            </a:r>
            <a:r>
              <a:rPr lang="en-US" sz="2400" baseline="-25000" dirty="0" err="1" smtClean="0"/>
              <a:t>min</a:t>
            </a:r>
            <a:endParaRPr lang="ru-RU" sz="2400" baseline="-25000" dirty="0" smtClean="0"/>
          </a:p>
          <a:p>
            <a:r>
              <a:rPr lang="ru-RU" sz="2400" dirty="0" smtClean="0">
                <a:solidFill>
                  <a:schemeClr val="bg1"/>
                </a:solidFill>
              </a:rPr>
              <a:t>Добавим в </a:t>
            </a:r>
            <a:r>
              <a:rPr lang="en-US" sz="2400" dirty="0" smtClean="0">
                <a:solidFill>
                  <a:schemeClr val="bg1"/>
                </a:solidFill>
              </a:rPr>
              <a:t>K</a:t>
            </a:r>
            <a:r>
              <a:rPr lang="ru-RU" sz="2400" dirty="0" smtClean="0">
                <a:solidFill>
                  <a:schemeClr val="bg1"/>
                </a:solidFill>
              </a:rPr>
              <a:t> ребро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e</a:t>
            </a:r>
            <a:r>
              <a:rPr lang="en-US" sz="2400" baseline="-25000" dirty="0" err="1" smtClean="0">
                <a:solidFill>
                  <a:schemeClr val="bg1"/>
                </a:solidFill>
              </a:rPr>
              <a:t>min</a:t>
            </a:r>
            <a:r>
              <a:rPr lang="en-US" sz="2400" baseline="-25000" dirty="0" smtClean="0">
                <a:solidFill>
                  <a:schemeClr val="bg1"/>
                </a:solidFill>
              </a:rPr>
              <a:t> </a:t>
            </a:r>
            <a:r>
              <a:rPr lang="ru-RU" sz="2400" dirty="0">
                <a:solidFill>
                  <a:schemeClr val="bg1"/>
                </a:solidFill>
              </a:rPr>
              <a:t>и удалим </a:t>
            </a:r>
            <a:r>
              <a:rPr lang="ru-RU" sz="2400" dirty="0" smtClean="0">
                <a:solidFill>
                  <a:schemeClr val="bg1"/>
                </a:solidFill>
              </a:rPr>
              <a:t>ребро </a:t>
            </a:r>
            <a:r>
              <a:rPr lang="en-US" sz="2400" dirty="0" smtClean="0">
                <a:solidFill>
                  <a:schemeClr val="bg1"/>
                </a:solidFill>
              </a:rPr>
              <a:t>e</a:t>
            </a:r>
            <a:endParaRPr lang="ru-RU" sz="2400" dirty="0" smtClean="0">
              <a:solidFill>
                <a:schemeClr val="bg1"/>
              </a:solidFill>
            </a:endParaRPr>
          </a:p>
          <a:p>
            <a:r>
              <a:rPr lang="ru-RU" sz="2400" dirty="0" smtClean="0">
                <a:solidFill>
                  <a:schemeClr val="bg1"/>
                </a:solidFill>
              </a:rPr>
              <a:t>Получится каркас меньшего веса, чем </a:t>
            </a:r>
            <a:r>
              <a:rPr lang="ru-RU" sz="2400" dirty="0">
                <a:solidFill>
                  <a:schemeClr val="bg1"/>
                </a:solidFill>
              </a:rPr>
              <a:t>вес </a:t>
            </a:r>
            <a:r>
              <a:rPr lang="ru-RU" sz="2400" dirty="0" smtClean="0">
                <a:solidFill>
                  <a:schemeClr val="bg1"/>
                </a:solidFill>
              </a:rPr>
              <a:t>минимального каркаса </a:t>
            </a:r>
            <a:r>
              <a:rPr lang="en-US" sz="2400" dirty="0" smtClean="0">
                <a:solidFill>
                  <a:schemeClr val="bg1"/>
                </a:solidFill>
              </a:rPr>
              <a:t>K</a:t>
            </a:r>
            <a:r>
              <a:rPr lang="ru-RU" sz="2400" dirty="0" smtClean="0">
                <a:solidFill>
                  <a:schemeClr val="bg1"/>
                </a:solidFill>
              </a:rPr>
              <a:t>, что невозможно.</a:t>
            </a:r>
          </a:p>
          <a:p>
            <a:r>
              <a:rPr lang="ru-RU" sz="2400" dirty="0" smtClean="0">
                <a:solidFill>
                  <a:schemeClr val="bg1"/>
                </a:solidFill>
              </a:rPr>
              <a:t>Следовательно, ребро </a:t>
            </a:r>
            <a:r>
              <a:rPr lang="en-US" sz="2400" dirty="0" err="1" smtClean="0">
                <a:solidFill>
                  <a:schemeClr val="bg1"/>
                </a:solidFill>
              </a:rPr>
              <a:t>e</a:t>
            </a:r>
            <a:r>
              <a:rPr lang="en-US" sz="2400" baseline="-25000" dirty="0" err="1">
                <a:solidFill>
                  <a:schemeClr val="bg1"/>
                </a:solidFill>
              </a:rPr>
              <a:t>min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ru-RU" sz="2400" dirty="0" smtClean="0">
                <a:solidFill>
                  <a:schemeClr val="bg1"/>
                </a:solidFill>
              </a:rPr>
              <a:t>попало в каркас К.</a:t>
            </a:r>
          </a:p>
        </p:txBody>
      </p:sp>
    </p:spTree>
    <p:extLst>
      <p:ext uri="{BB962C8B-B14F-4D97-AF65-F5344CB8AC3E}">
        <p14:creationId xmlns:p14="http://schemas.microsoft.com/office/powerpoint/2010/main" val="3131170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Доказательство корректности алгоритма Прима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На </a:t>
            </a:r>
            <a:r>
              <a:rPr lang="ru-RU" sz="2400" dirty="0"/>
              <a:t>каждом шаге в каркас обязательно включается одно ребро из </a:t>
            </a:r>
            <a:r>
              <a:rPr lang="ru-RU" sz="2400" dirty="0" smtClean="0"/>
              <a:t>среза</a:t>
            </a:r>
            <a:endParaRPr lang="ru-RU" sz="2400" dirty="0"/>
          </a:p>
          <a:p>
            <a:pPr lvl="1"/>
            <a:r>
              <a:rPr lang="ru-RU" sz="2000" dirty="0"/>
              <a:t>иначе получится несвязный граф, а не дерево</a:t>
            </a:r>
          </a:p>
          <a:p>
            <a:r>
              <a:rPr lang="ru-RU" sz="2400" dirty="0" smtClean="0"/>
              <a:t>Пусть в построенный минимальный каркас </a:t>
            </a:r>
            <a:r>
              <a:rPr lang="en-US" sz="2400" dirty="0" smtClean="0"/>
              <a:t>K </a:t>
            </a:r>
            <a:r>
              <a:rPr lang="ru-RU" sz="2400" dirty="0" smtClean="0"/>
              <a:t>не попало ребро </a:t>
            </a:r>
            <a:r>
              <a:rPr lang="en-US" sz="2400" dirty="0" err="1" smtClean="0"/>
              <a:t>e</a:t>
            </a:r>
            <a:r>
              <a:rPr lang="en-US" sz="2400" baseline="-25000" dirty="0" err="1" smtClean="0"/>
              <a:t>min</a:t>
            </a:r>
            <a:r>
              <a:rPr lang="ru-RU" sz="2400" dirty="0" smtClean="0"/>
              <a:t> = (</a:t>
            </a:r>
            <a:r>
              <a:rPr lang="en-US" sz="2400" dirty="0" smtClean="0"/>
              <a:t>u, v</a:t>
            </a:r>
            <a:r>
              <a:rPr lang="ru-RU" sz="2400" dirty="0" smtClean="0"/>
              <a:t>) из какого-то среза</a:t>
            </a:r>
          </a:p>
          <a:p>
            <a:r>
              <a:rPr lang="ru-RU" sz="2400" dirty="0" smtClean="0"/>
              <a:t>Путь по каркасу </a:t>
            </a:r>
            <a:r>
              <a:rPr lang="en-US" sz="2400" dirty="0" smtClean="0"/>
              <a:t>K </a:t>
            </a:r>
            <a:r>
              <a:rPr lang="ru-RU" sz="2400" dirty="0" smtClean="0"/>
              <a:t>от </a:t>
            </a:r>
            <a:r>
              <a:rPr lang="en-US" sz="2400" dirty="0" smtClean="0"/>
              <a:t>u</a:t>
            </a:r>
            <a:r>
              <a:rPr lang="ru-RU" sz="2400" dirty="0" smtClean="0"/>
              <a:t> до </a:t>
            </a:r>
            <a:r>
              <a:rPr lang="en-US" sz="2400" dirty="0" smtClean="0"/>
              <a:t>v</a:t>
            </a:r>
            <a:r>
              <a:rPr lang="ru-RU" sz="2400" dirty="0" smtClean="0"/>
              <a:t> содержит ребро </a:t>
            </a:r>
            <a:r>
              <a:rPr lang="en-US" sz="2400" dirty="0" smtClean="0"/>
              <a:t>e </a:t>
            </a:r>
            <a:r>
              <a:rPr lang="ru-RU" sz="2400" dirty="0" smtClean="0"/>
              <a:t>из среза, содержавшего </a:t>
            </a:r>
            <a:r>
              <a:rPr lang="en-US" sz="2400" dirty="0" err="1" smtClean="0"/>
              <a:t>e</a:t>
            </a:r>
            <a:r>
              <a:rPr lang="en-US" sz="2400" baseline="-25000" dirty="0" err="1" smtClean="0"/>
              <a:t>min</a:t>
            </a:r>
            <a:endParaRPr lang="ru-RU" sz="2400" baseline="-25000" dirty="0" smtClean="0"/>
          </a:p>
          <a:p>
            <a:r>
              <a:rPr lang="ru-RU" sz="2400" dirty="0" smtClean="0"/>
              <a:t>Добавим в </a:t>
            </a:r>
            <a:r>
              <a:rPr lang="en-US" sz="2400" dirty="0" smtClean="0"/>
              <a:t>K</a:t>
            </a:r>
            <a:r>
              <a:rPr lang="ru-RU" sz="2400" dirty="0" smtClean="0"/>
              <a:t> ребро</a:t>
            </a:r>
            <a:r>
              <a:rPr lang="en-US" sz="2400" dirty="0" smtClean="0"/>
              <a:t> </a:t>
            </a:r>
            <a:r>
              <a:rPr lang="en-US" sz="2400" dirty="0" err="1" smtClean="0"/>
              <a:t>e</a:t>
            </a:r>
            <a:r>
              <a:rPr lang="en-US" sz="2400" baseline="-25000" dirty="0" err="1" smtClean="0"/>
              <a:t>min</a:t>
            </a:r>
            <a:r>
              <a:rPr lang="en-US" sz="2400" baseline="-25000" dirty="0" smtClean="0"/>
              <a:t> </a:t>
            </a:r>
            <a:r>
              <a:rPr lang="ru-RU" sz="2400" dirty="0"/>
              <a:t>и удалим </a:t>
            </a:r>
            <a:r>
              <a:rPr lang="ru-RU" sz="2400" dirty="0" smtClean="0"/>
              <a:t>ребро </a:t>
            </a:r>
            <a:r>
              <a:rPr lang="en-US" sz="2400" dirty="0" smtClean="0"/>
              <a:t>e</a:t>
            </a:r>
            <a:endParaRPr lang="ru-RU" sz="2400" dirty="0" smtClean="0"/>
          </a:p>
          <a:p>
            <a:r>
              <a:rPr lang="ru-RU" sz="2400" dirty="0" smtClean="0">
                <a:solidFill>
                  <a:schemeClr val="bg1"/>
                </a:solidFill>
              </a:rPr>
              <a:t>Получится каркас меньшего веса, чем </a:t>
            </a:r>
            <a:r>
              <a:rPr lang="ru-RU" sz="2400" dirty="0">
                <a:solidFill>
                  <a:schemeClr val="bg1"/>
                </a:solidFill>
              </a:rPr>
              <a:t>вес </a:t>
            </a:r>
            <a:r>
              <a:rPr lang="ru-RU" sz="2400" dirty="0" smtClean="0">
                <a:solidFill>
                  <a:schemeClr val="bg1"/>
                </a:solidFill>
              </a:rPr>
              <a:t>минимального каркаса </a:t>
            </a:r>
            <a:r>
              <a:rPr lang="en-US" sz="2400" dirty="0" smtClean="0">
                <a:solidFill>
                  <a:schemeClr val="bg1"/>
                </a:solidFill>
              </a:rPr>
              <a:t>K</a:t>
            </a:r>
            <a:r>
              <a:rPr lang="ru-RU" sz="2400" dirty="0" smtClean="0">
                <a:solidFill>
                  <a:schemeClr val="bg1"/>
                </a:solidFill>
              </a:rPr>
              <a:t>, что невозможно.</a:t>
            </a:r>
          </a:p>
          <a:p>
            <a:r>
              <a:rPr lang="ru-RU" sz="2400" dirty="0" smtClean="0">
                <a:solidFill>
                  <a:schemeClr val="bg1"/>
                </a:solidFill>
              </a:rPr>
              <a:t>Следовательно, ребро </a:t>
            </a:r>
            <a:r>
              <a:rPr lang="en-US" sz="2400" dirty="0" err="1" smtClean="0">
                <a:solidFill>
                  <a:schemeClr val="bg1"/>
                </a:solidFill>
              </a:rPr>
              <a:t>e</a:t>
            </a:r>
            <a:r>
              <a:rPr lang="en-US" sz="2400" baseline="-25000" dirty="0" err="1">
                <a:solidFill>
                  <a:schemeClr val="bg1"/>
                </a:solidFill>
              </a:rPr>
              <a:t>min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ru-RU" sz="2400" dirty="0" smtClean="0">
                <a:solidFill>
                  <a:schemeClr val="bg1"/>
                </a:solidFill>
              </a:rPr>
              <a:t>попало в каркас К.</a:t>
            </a:r>
          </a:p>
        </p:txBody>
      </p:sp>
    </p:spTree>
    <p:extLst>
      <p:ext uri="{BB962C8B-B14F-4D97-AF65-F5344CB8AC3E}">
        <p14:creationId xmlns:p14="http://schemas.microsoft.com/office/powerpoint/2010/main" val="1221018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Доказательство корректности алгоритма Прима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На </a:t>
            </a:r>
            <a:r>
              <a:rPr lang="ru-RU" sz="2400" dirty="0"/>
              <a:t>каждом шаге в каркас обязательно включается одно ребро из </a:t>
            </a:r>
            <a:r>
              <a:rPr lang="ru-RU" sz="2400" dirty="0" smtClean="0"/>
              <a:t>среза</a:t>
            </a:r>
            <a:endParaRPr lang="ru-RU" sz="2400" dirty="0"/>
          </a:p>
          <a:p>
            <a:pPr lvl="1"/>
            <a:r>
              <a:rPr lang="ru-RU" sz="2000" dirty="0"/>
              <a:t>иначе получится несвязный граф, а не дерево</a:t>
            </a:r>
          </a:p>
          <a:p>
            <a:r>
              <a:rPr lang="ru-RU" sz="2400" dirty="0" smtClean="0"/>
              <a:t>Пусть в построенный минимальный каркас </a:t>
            </a:r>
            <a:r>
              <a:rPr lang="en-US" sz="2400" dirty="0" smtClean="0"/>
              <a:t>K </a:t>
            </a:r>
            <a:r>
              <a:rPr lang="ru-RU" sz="2400" dirty="0" smtClean="0"/>
              <a:t>не попало ребро </a:t>
            </a:r>
            <a:r>
              <a:rPr lang="en-US" sz="2400" dirty="0" err="1" smtClean="0"/>
              <a:t>e</a:t>
            </a:r>
            <a:r>
              <a:rPr lang="en-US" sz="2400" baseline="-25000" dirty="0" err="1" smtClean="0"/>
              <a:t>min</a:t>
            </a:r>
            <a:r>
              <a:rPr lang="ru-RU" sz="2400" dirty="0" smtClean="0"/>
              <a:t> = (</a:t>
            </a:r>
            <a:r>
              <a:rPr lang="en-US" sz="2400" dirty="0" smtClean="0"/>
              <a:t>u, v</a:t>
            </a:r>
            <a:r>
              <a:rPr lang="ru-RU" sz="2400" dirty="0" smtClean="0"/>
              <a:t>) из какого-то среза</a:t>
            </a:r>
          </a:p>
          <a:p>
            <a:r>
              <a:rPr lang="ru-RU" sz="2400" dirty="0" smtClean="0"/>
              <a:t>Путь по каркасу </a:t>
            </a:r>
            <a:r>
              <a:rPr lang="en-US" sz="2400" dirty="0" smtClean="0"/>
              <a:t>K </a:t>
            </a:r>
            <a:r>
              <a:rPr lang="ru-RU" sz="2400" dirty="0" smtClean="0"/>
              <a:t>от </a:t>
            </a:r>
            <a:r>
              <a:rPr lang="en-US" sz="2400" dirty="0" smtClean="0"/>
              <a:t>u</a:t>
            </a:r>
            <a:r>
              <a:rPr lang="ru-RU" sz="2400" dirty="0" smtClean="0"/>
              <a:t> до </a:t>
            </a:r>
            <a:r>
              <a:rPr lang="en-US" sz="2400" dirty="0" smtClean="0"/>
              <a:t>v</a:t>
            </a:r>
            <a:r>
              <a:rPr lang="ru-RU" sz="2400" dirty="0" smtClean="0"/>
              <a:t> содержит ребро </a:t>
            </a:r>
            <a:r>
              <a:rPr lang="en-US" sz="2400" dirty="0" smtClean="0"/>
              <a:t>e </a:t>
            </a:r>
            <a:r>
              <a:rPr lang="ru-RU" sz="2400" dirty="0" smtClean="0"/>
              <a:t>из среза, содержавшего </a:t>
            </a:r>
            <a:r>
              <a:rPr lang="en-US" sz="2400" dirty="0" err="1" smtClean="0"/>
              <a:t>e</a:t>
            </a:r>
            <a:r>
              <a:rPr lang="en-US" sz="2400" baseline="-25000" dirty="0" err="1" smtClean="0"/>
              <a:t>min</a:t>
            </a:r>
            <a:endParaRPr lang="ru-RU" sz="2400" baseline="-25000" dirty="0" smtClean="0"/>
          </a:p>
          <a:p>
            <a:r>
              <a:rPr lang="ru-RU" sz="2400" dirty="0" smtClean="0"/>
              <a:t>Добавим в </a:t>
            </a:r>
            <a:r>
              <a:rPr lang="en-US" sz="2400" dirty="0" smtClean="0"/>
              <a:t>K</a:t>
            </a:r>
            <a:r>
              <a:rPr lang="ru-RU" sz="2400" dirty="0" smtClean="0"/>
              <a:t> ребро</a:t>
            </a:r>
            <a:r>
              <a:rPr lang="en-US" sz="2400" dirty="0" smtClean="0"/>
              <a:t> </a:t>
            </a:r>
            <a:r>
              <a:rPr lang="en-US" sz="2400" dirty="0" err="1" smtClean="0"/>
              <a:t>e</a:t>
            </a:r>
            <a:r>
              <a:rPr lang="en-US" sz="2400" baseline="-25000" dirty="0" err="1" smtClean="0"/>
              <a:t>min</a:t>
            </a:r>
            <a:r>
              <a:rPr lang="en-US" sz="2400" baseline="-25000" dirty="0" smtClean="0"/>
              <a:t> </a:t>
            </a:r>
            <a:r>
              <a:rPr lang="ru-RU" sz="2400" dirty="0"/>
              <a:t>и удалим </a:t>
            </a:r>
            <a:r>
              <a:rPr lang="ru-RU" sz="2400" dirty="0" smtClean="0"/>
              <a:t>ребро </a:t>
            </a:r>
            <a:r>
              <a:rPr lang="en-US" sz="2400" dirty="0" smtClean="0"/>
              <a:t>e</a:t>
            </a:r>
            <a:endParaRPr lang="ru-RU" sz="2400" dirty="0" smtClean="0"/>
          </a:p>
          <a:p>
            <a:r>
              <a:rPr lang="ru-RU" sz="2400" dirty="0" smtClean="0"/>
              <a:t>Получится каркас меньшего веса, чем </a:t>
            </a:r>
            <a:r>
              <a:rPr lang="ru-RU" sz="2400" dirty="0"/>
              <a:t>вес </a:t>
            </a:r>
            <a:r>
              <a:rPr lang="ru-RU" sz="2400" dirty="0" smtClean="0"/>
              <a:t>минимального каркаса </a:t>
            </a:r>
            <a:r>
              <a:rPr lang="en-US" sz="2400" dirty="0" smtClean="0"/>
              <a:t>K</a:t>
            </a:r>
            <a:r>
              <a:rPr lang="ru-RU" sz="2400" dirty="0" smtClean="0"/>
              <a:t>, что невозможно.</a:t>
            </a:r>
          </a:p>
          <a:p>
            <a:r>
              <a:rPr lang="ru-RU" sz="2400" dirty="0" smtClean="0">
                <a:solidFill>
                  <a:schemeClr val="bg1"/>
                </a:solidFill>
              </a:rPr>
              <a:t>Следовательно, ребро </a:t>
            </a:r>
            <a:r>
              <a:rPr lang="en-US" sz="2400" dirty="0" err="1" smtClean="0">
                <a:solidFill>
                  <a:schemeClr val="bg1"/>
                </a:solidFill>
              </a:rPr>
              <a:t>e</a:t>
            </a:r>
            <a:r>
              <a:rPr lang="en-US" sz="2400" baseline="-25000" dirty="0" err="1">
                <a:solidFill>
                  <a:schemeClr val="bg1"/>
                </a:solidFill>
              </a:rPr>
              <a:t>min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ru-RU" sz="2400" dirty="0" smtClean="0">
                <a:solidFill>
                  <a:schemeClr val="bg1"/>
                </a:solidFill>
              </a:rPr>
              <a:t>попало в каркас К.</a:t>
            </a:r>
          </a:p>
        </p:txBody>
      </p:sp>
    </p:spTree>
    <p:extLst>
      <p:ext uri="{BB962C8B-B14F-4D97-AF65-F5344CB8AC3E}">
        <p14:creationId xmlns:p14="http://schemas.microsoft.com/office/powerpoint/2010/main" val="833787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Доказательство корректности алгоритма Прима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На </a:t>
            </a:r>
            <a:r>
              <a:rPr lang="ru-RU" sz="2400" dirty="0"/>
              <a:t>каждом шаге в каркас обязательно включается одно ребро из </a:t>
            </a:r>
            <a:r>
              <a:rPr lang="ru-RU" sz="2400" dirty="0" smtClean="0"/>
              <a:t>среза</a:t>
            </a:r>
            <a:endParaRPr lang="ru-RU" sz="2400" dirty="0"/>
          </a:p>
          <a:p>
            <a:pPr lvl="1"/>
            <a:r>
              <a:rPr lang="ru-RU" sz="2000" dirty="0"/>
              <a:t>иначе получится несвязный граф, а не дерево</a:t>
            </a:r>
          </a:p>
          <a:p>
            <a:r>
              <a:rPr lang="ru-RU" sz="2400" dirty="0" smtClean="0"/>
              <a:t>Пусть в построенный минимальный каркас </a:t>
            </a:r>
            <a:r>
              <a:rPr lang="en-US" sz="2400" dirty="0" smtClean="0"/>
              <a:t>K </a:t>
            </a:r>
            <a:r>
              <a:rPr lang="ru-RU" sz="2400" dirty="0" smtClean="0"/>
              <a:t>не попало ребро </a:t>
            </a:r>
            <a:r>
              <a:rPr lang="en-US" sz="2400" dirty="0" err="1" smtClean="0"/>
              <a:t>e</a:t>
            </a:r>
            <a:r>
              <a:rPr lang="en-US" sz="2400" baseline="-25000" dirty="0" err="1" smtClean="0"/>
              <a:t>min</a:t>
            </a:r>
            <a:r>
              <a:rPr lang="ru-RU" sz="2400" dirty="0" smtClean="0"/>
              <a:t> = (</a:t>
            </a:r>
            <a:r>
              <a:rPr lang="en-US" sz="2400" dirty="0" smtClean="0"/>
              <a:t>u, v</a:t>
            </a:r>
            <a:r>
              <a:rPr lang="ru-RU" sz="2400" dirty="0" smtClean="0"/>
              <a:t>) из какого-то среза</a:t>
            </a:r>
          </a:p>
          <a:p>
            <a:r>
              <a:rPr lang="ru-RU" sz="2400" dirty="0" smtClean="0"/>
              <a:t>Путь по каркасу </a:t>
            </a:r>
            <a:r>
              <a:rPr lang="en-US" sz="2400" dirty="0" smtClean="0"/>
              <a:t>K </a:t>
            </a:r>
            <a:r>
              <a:rPr lang="ru-RU" sz="2400" dirty="0" smtClean="0"/>
              <a:t>от </a:t>
            </a:r>
            <a:r>
              <a:rPr lang="en-US" sz="2400" dirty="0" smtClean="0"/>
              <a:t>u</a:t>
            </a:r>
            <a:r>
              <a:rPr lang="ru-RU" sz="2400" dirty="0" smtClean="0"/>
              <a:t> до </a:t>
            </a:r>
            <a:r>
              <a:rPr lang="en-US" sz="2400" dirty="0" smtClean="0"/>
              <a:t>v</a:t>
            </a:r>
            <a:r>
              <a:rPr lang="ru-RU" sz="2400" dirty="0" smtClean="0"/>
              <a:t> содержит ребро </a:t>
            </a:r>
            <a:r>
              <a:rPr lang="en-US" sz="2400" dirty="0" smtClean="0"/>
              <a:t>e </a:t>
            </a:r>
            <a:r>
              <a:rPr lang="ru-RU" sz="2400" dirty="0" smtClean="0"/>
              <a:t>из среза, содержавшего </a:t>
            </a:r>
            <a:r>
              <a:rPr lang="en-US" sz="2400" dirty="0" err="1" smtClean="0"/>
              <a:t>e</a:t>
            </a:r>
            <a:r>
              <a:rPr lang="en-US" sz="2400" baseline="-25000" dirty="0" err="1" smtClean="0"/>
              <a:t>min</a:t>
            </a:r>
            <a:endParaRPr lang="ru-RU" sz="2400" baseline="-25000" dirty="0" smtClean="0"/>
          </a:p>
          <a:p>
            <a:r>
              <a:rPr lang="ru-RU" sz="2400" dirty="0" smtClean="0"/>
              <a:t>Добавим в </a:t>
            </a:r>
            <a:r>
              <a:rPr lang="en-US" sz="2400" dirty="0" smtClean="0"/>
              <a:t>K</a:t>
            </a:r>
            <a:r>
              <a:rPr lang="ru-RU" sz="2400" dirty="0" smtClean="0"/>
              <a:t> ребро</a:t>
            </a:r>
            <a:r>
              <a:rPr lang="en-US" sz="2400" dirty="0" smtClean="0"/>
              <a:t> </a:t>
            </a:r>
            <a:r>
              <a:rPr lang="en-US" sz="2400" dirty="0" err="1" smtClean="0"/>
              <a:t>e</a:t>
            </a:r>
            <a:r>
              <a:rPr lang="en-US" sz="2400" baseline="-25000" dirty="0" err="1" smtClean="0"/>
              <a:t>min</a:t>
            </a:r>
            <a:r>
              <a:rPr lang="en-US" sz="2400" baseline="-25000" dirty="0" smtClean="0"/>
              <a:t> </a:t>
            </a:r>
            <a:r>
              <a:rPr lang="ru-RU" sz="2400" dirty="0"/>
              <a:t>и удалим </a:t>
            </a:r>
            <a:r>
              <a:rPr lang="ru-RU" sz="2400" dirty="0" smtClean="0"/>
              <a:t>ребро </a:t>
            </a:r>
            <a:r>
              <a:rPr lang="en-US" sz="2400" dirty="0" smtClean="0"/>
              <a:t>e</a:t>
            </a:r>
            <a:endParaRPr lang="ru-RU" sz="2400" dirty="0" smtClean="0"/>
          </a:p>
          <a:p>
            <a:r>
              <a:rPr lang="ru-RU" sz="2400" dirty="0" smtClean="0"/>
              <a:t>Получится каркас меньшего веса, чем </a:t>
            </a:r>
            <a:r>
              <a:rPr lang="ru-RU" sz="2400" dirty="0"/>
              <a:t>вес </a:t>
            </a:r>
            <a:r>
              <a:rPr lang="ru-RU" sz="2400" dirty="0" smtClean="0"/>
              <a:t>минимального каркаса </a:t>
            </a:r>
            <a:r>
              <a:rPr lang="en-US" sz="2400" dirty="0" smtClean="0"/>
              <a:t>K</a:t>
            </a:r>
            <a:r>
              <a:rPr lang="ru-RU" sz="2400" dirty="0" smtClean="0"/>
              <a:t>, что невозможно.</a:t>
            </a:r>
          </a:p>
          <a:p>
            <a:r>
              <a:rPr lang="ru-RU" sz="2400" dirty="0" smtClean="0"/>
              <a:t>Следовательно, ребро </a:t>
            </a:r>
            <a:r>
              <a:rPr lang="en-US" sz="2400" dirty="0" err="1" smtClean="0"/>
              <a:t>e</a:t>
            </a:r>
            <a:r>
              <a:rPr lang="en-US" sz="2400" baseline="-25000" dirty="0" err="1"/>
              <a:t>min</a:t>
            </a:r>
            <a:r>
              <a:rPr lang="en-US" sz="2400" dirty="0" smtClean="0"/>
              <a:t> </a:t>
            </a:r>
            <a:r>
              <a:rPr lang="ru-RU" sz="2400" dirty="0" smtClean="0"/>
              <a:t>попало в каркас К.</a:t>
            </a:r>
          </a:p>
        </p:txBody>
      </p:sp>
    </p:spTree>
    <p:extLst>
      <p:ext uri="{BB962C8B-B14F-4D97-AF65-F5344CB8AC3E}">
        <p14:creationId xmlns:p14="http://schemas.microsoft.com/office/powerpoint/2010/main" val="1097802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Объект 16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4" name="Стрелка вправо 163"/>
          <p:cNvSpPr/>
          <p:nvPr/>
        </p:nvSpPr>
        <p:spPr>
          <a:xfrm>
            <a:off x="5453904" y="3584433"/>
            <a:ext cx="498080" cy="48463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5" name="TextBox 164"/>
          <p:cNvSpPr txBox="1"/>
          <p:nvPr/>
        </p:nvSpPr>
        <p:spPr>
          <a:xfrm>
            <a:off x="5931463" y="357990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…</a:t>
            </a:r>
            <a:endParaRPr lang="ru-RU"/>
          </a:p>
        </p:txBody>
      </p:sp>
      <p:sp>
        <p:nvSpPr>
          <p:cNvPr id="166" name="Стрелка вправо 165"/>
          <p:cNvSpPr/>
          <p:nvPr/>
        </p:nvSpPr>
        <p:spPr>
          <a:xfrm>
            <a:off x="6312024" y="3601704"/>
            <a:ext cx="498080" cy="48463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71" name="Группа 170"/>
          <p:cNvGrpSpPr/>
          <p:nvPr/>
        </p:nvGrpSpPr>
        <p:grpSpPr>
          <a:xfrm>
            <a:off x="639762" y="2071162"/>
            <a:ext cx="4736158" cy="3467296"/>
            <a:chOff x="639762" y="2071162"/>
            <a:chExt cx="4736158" cy="3467296"/>
          </a:xfrm>
        </p:grpSpPr>
        <p:cxnSp>
          <p:nvCxnSpPr>
            <p:cNvPr id="5" name="Прямая соединительная линия 4"/>
            <p:cNvCxnSpPr>
              <a:stCxn id="24" idx="3"/>
              <a:endCxn id="25" idx="7"/>
            </p:cNvCxnSpPr>
            <p:nvPr/>
          </p:nvCxnSpPr>
          <p:spPr>
            <a:xfrm flipV="1">
              <a:off x="2546914" y="2349876"/>
              <a:ext cx="357259" cy="4118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Прямая соединительная линия 6"/>
            <p:cNvCxnSpPr>
              <a:stCxn id="24" idx="7"/>
              <a:endCxn id="23" idx="4"/>
            </p:cNvCxnSpPr>
            <p:nvPr/>
          </p:nvCxnSpPr>
          <p:spPr>
            <a:xfrm flipH="1">
              <a:off x="1997438" y="2840451"/>
              <a:ext cx="470772" cy="3797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Прямая соединительная линия 7"/>
            <p:cNvCxnSpPr>
              <a:stCxn id="21" idx="4"/>
              <a:endCxn id="24" idx="0"/>
            </p:cNvCxnSpPr>
            <p:nvPr/>
          </p:nvCxnSpPr>
          <p:spPr>
            <a:xfrm flipV="1">
              <a:off x="2448535" y="2856751"/>
              <a:ext cx="59027" cy="36475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/>
            <p:cNvCxnSpPr>
              <a:stCxn id="22" idx="5"/>
              <a:endCxn id="24" idx="1"/>
            </p:cNvCxnSpPr>
            <p:nvPr/>
          </p:nvCxnSpPr>
          <p:spPr>
            <a:xfrm flipH="1" flipV="1">
              <a:off x="2546914" y="2840451"/>
              <a:ext cx="384825" cy="4077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/>
            <p:cNvCxnSpPr>
              <a:stCxn id="20" idx="5"/>
              <a:endCxn id="25" idx="1"/>
            </p:cNvCxnSpPr>
            <p:nvPr/>
          </p:nvCxnSpPr>
          <p:spPr>
            <a:xfrm flipH="1" flipV="1">
              <a:off x="2982876" y="2349876"/>
              <a:ext cx="659264" cy="3822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единительная линия 10"/>
            <p:cNvCxnSpPr>
              <a:stCxn id="19" idx="4"/>
              <a:endCxn id="20" idx="0"/>
            </p:cNvCxnSpPr>
            <p:nvPr/>
          </p:nvCxnSpPr>
          <p:spPr>
            <a:xfrm flipH="1" flipV="1">
              <a:off x="3681493" y="2827129"/>
              <a:ext cx="30952" cy="4114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>
              <a:stCxn id="33" idx="1"/>
              <a:endCxn id="32" idx="5"/>
            </p:cNvCxnSpPr>
            <p:nvPr/>
          </p:nvCxnSpPr>
          <p:spPr>
            <a:xfrm>
              <a:off x="1981138" y="4349651"/>
              <a:ext cx="338236" cy="3665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/>
            <p:cNvCxnSpPr>
              <a:stCxn id="34" idx="7"/>
              <a:endCxn id="32" idx="4"/>
            </p:cNvCxnSpPr>
            <p:nvPr/>
          </p:nvCxnSpPr>
          <p:spPr>
            <a:xfrm flipH="1">
              <a:off x="2358725" y="4405303"/>
              <a:ext cx="342718" cy="2945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единительная линия 13"/>
            <p:cNvCxnSpPr>
              <a:stCxn id="32" idx="1"/>
              <a:endCxn id="18" idx="5"/>
            </p:cNvCxnSpPr>
            <p:nvPr/>
          </p:nvCxnSpPr>
          <p:spPr>
            <a:xfrm>
              <a:off x="2398077" y="4794868"/>
              <a:ext cx="303366" cy="2556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единительная линия 14"/>
            <p:cNvCxnSpPr>
              <a:stCxn id="30" idx="0"/>
              <a:endCxn id="31" idx="3"/>
            </p:cNvCxnSpPr>
            <p:nvPr/>
          </p:nvCxnSpPr>
          <p:spPr>
            <a:xfrm flipH="1">
              <a:off x="4095921" y="4699864"/>
              <a:ext cx="124334" cy="4695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Овал 17"/>
            <p:cNvSpPr/>
            <p:nvPr/>
          </p:nvSpPr>
          <p:spPr>
            <a:xfrm flipH="1" flipV="1">
              <a:off x="2685143" y="5034230"/>
              <a:ext cx="111304" cy="111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400"/>
            </a:p>
          </p:txBody>
        </p:sp>
        <p:sp>
          <p:nvSpPr>
            <p:cNvPr id="19" name="Овал 18"/>
            <p:cNvSpPr/>
            <p:nvPr/>
          </p:nvSpPr>
          <p:spPr>
            <a:xfrm flipH="1" flipV="1">
              <a:off x="3656793" y="3238600"/>
              <a:ext cx="111304" cy="11130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400"/>
            </a:p>
          </p:txBody>
        </p:sp>
        <p:sp>
          <p:nvSpPr>
            <p:cNvPr id="20" name="Овал 19"/>
            <p:cNvSpPr/>
            <p:nvPr/>
          </p:nvSpPr>
          <p:spPr>
            <a:xfrm flipH="1" flipV="1">
              <a:off x="3625840" y="2715825"/>
              <a:ext cx="111304" cy="11130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400"/>
            </a:p>
          </p:txBody>
        </p:sp>
        <p:sp>
          <p:nvSpPr>
            <p:cNvPr id="21" name="Овал 20"/>
            <p:cNvSpPr/>
            <p:nvPr/>
          </p:nvSpPr>
          <p:spPr>
            <a:xfrm flipH="1" flipV="1">
              <a:off x="2392883" y="3221504"/>
              <a:ext cx="111304" cy="11130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400"/>
            </a:p>
          </p:txBody>
        </p:sp>
        <p:sp>
          <p:nvSpPr>
            <p:cNvPr id="22" name="Овал 21"/>
            <p:cNvSpPr/>
            <p:nvPr/>
          </p:nvSpPr>
          <p:spPr>
            <a:xfrm flipH="1" flipV="1">
              <a:off x="2915439" y="3231894"/>
              <a:ext cx="111304" cy="11130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400"/>
            </a:p>
          </p:txBody>
        </p:sp>
        <p:sp>
          <p:nvSpPr>
            <p:cNvPr id="23" name="Овал 22"/>
            <p:cNvSpPr/>
            <p:nvPr/>
          </p:nvSpPr>
          <p:spPr>
            <a:xfrm flipH="1" flipV="1">
              <a:off x="1941786" y="3220246"/>
              <a:ext cx="111304" cy="11130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400"/>
            </a:p>
          </p:txBody>
        </p:sp>
        <p:sp>
          <p:nvSpPr>
            <p:cNvPr id="24" name="Овал 23"/>
            <p:cNvSpPr/>
            <p:nvPr/>
          </p:nvSpPr>
          <p:spPr>
            <a:xfrm flipH="1" flipV="1">
              <a:off x="2451910" y="2745447"/>
              <a:ext cx="111304" cy="11130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400"/>
            </a:p>
          </p:txBody>
        </p:sp>
        <p:sp>
          <p:nvSpPr>
            <p:cNvPr id="25" name="Овал 24"/>
            <p:cNvSpPr/>
            <p:nvPr/>
          </p:nvSpPr>
          <p:spPr>
            <a:xfrm flipH="1" flipV="1">
              <a:off x="2887872" y="2254872"/>
              <a:ext cx="111304" cy="11130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400"/>
            </a:p>
          </p:txBody>
        </p:sp>
        <p:sp>
          <p:nvSpPr>
            <p:cNvPr id="26" name="Овал 25"/>
            <p:cNvSpPr/>
            <p:nvPr/>
          </p:nvSpPr>
          <p:spPr>
            <a:xfrm flipH="1" flipV="1">
              <a:off x="1985472" y="5256838"/>
              <a:ext cx="111304" cy="111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400"/>
            </a:p>
          </p:txBody>
        </p:sp>
        <p:sp>
          <p:nvSpPr>
            <p:cNvPr id="29" name="Овал 28"/>
            <p:cNvSpPr/>
            <p:nvPr/>
          </p:nvSpPr>
          <p:spPr>
            <a:xfrm flipH="1" flipV="1">
              <a:off x="3511416" y="4699864"/>
              <a:ext cx="111304" cy="111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400"/>
            </a:p>
          </p:txBody>
        </p:sp>
        <p:sp>
          <p:nvSpPr>
            <p:cNvPr id="30" name="Овал 29"/>
            <p:cNvSpPr/>
            <p:nvPr/>
          </p:nvSpPr>
          <p:spPr>
            <a:xfrm flipH="1" flipV="1">
              <a:off x="4164603" y="4588560"/>
              <a:ext cx="111304" cy="111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400"/>
            </a:p>
          </p:txBody>
        </p:sp>
        <p:sp>
          <p:nvSpPr>
            <p:cNvPr id="31" name="Овал 30"/>
            <p:cNvSpPr/>
            <p:nvPr/>
          </p:nvSpPr>
          <p:spPr>
            <a:xfrm flipH="1" flipV="1">
              <a:off x="4000917" y="5153107"/>
              <a:ext cx="111304" cy="111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400"/>
            </a:p>
          </p:txBody>
        </p:sp>
        <p:sp>
          <p:nvSpPr>
            <p:cNvPr id="32" name="Овал 31"/>
            <p:cNvSpPr/>
            <p:nvPr/>
          </p:nvSpPr>
          <p:spPr>
            <a:xfrm flipH="1" flipV="1">
              <a:off x="2303073" y="4699864"/>
              <a:ext cx="111304" cy="111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400"/>
            </a:p>
          </p:txBody>
        </p:sp>
        <p:sp>
          <p:nvSpPr>
            <p:cNvPr id="33" name="Овал 32"/>
            <p:cNvSpPr/>
            <p:nvPr/>
          </p:nvSpPr>
          <p:spPr>
            <a:xfrm flipH="1" flipV="1">
              <a:off x="1886134" y="4254647"/>
              <a:ext cx="111304" cy="111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400"/>
            </a:p>
          </p:txBody>
        </p:sp>
        <p:sp>
          <p:nvSpPr>
            <p:cNvPr id="34" name="Овал 33"/>
            <p:cNvSpPr/>
            <p:nvPr/>
          </p:nvSpPr>
          <p:spPr>
            <a:xfrm flipH="1" flipV="1">
              <a:off x="2685143" y="4310299"/>
              <a:ext cx="111304" cy="111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400"/>
            </a:p>
          </p:txBody>
        </p:sp>
        <p:cxnSp>
          <p:nvCxnSpPr>
            <p:cNvPr id="55" name="Прямая соединительная линия 54"/>
            <p:cNvCxnSpPr>
              <a:stCxn id="30" idx="5"/>
              <a:endCxn id="29" idx="3"/>
            </p:cNvCxnSpPr>
            <p:nvPr/>
          </p:nvCxnSpPr>
          <p:spPr>
            <a:xfrm flipH="1">
              <a:off x="3606420" y="4604860"/>
              <a:ext cx="574483" cy="1113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Прямая соединительная линия 55"/>
            <p:cNvCxnSpPr>
              <a:stCxn id="31" idx="0"/>
              <a:endCxn id="29" idx="7"/>
            </p:cNvCxnSpPr>
            <p:nvPr/>
          </p:nvCxnSpPr>
          <p:spPr>
            <a:xfrm flipH="1" flipV="1">
              <a:off x="3527716" y="4794868"/>
              <a:ext cx="528853" cy="4695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Прямая соединительная линия 56"/>
            <p:cNvCxnSpPr>
              <a:stCxn id="26" idx="2"/>
              <a:endCxn id="31" idx="7"/>
            </p:cNvCxnSpPr>
            <p:nvPr/>
          </p:nvCxnSpPr>
          <p:spPr>
            <a:xfrm flipV="1">
              <a:off x="2096777" y="5248111"/>
              <a:ext cx="1920441" cy="6437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Прямая соединительная линия 58"/>
            <p:cNvCxnSpPr>
              <a:stCxn id="26" idx="3"/>
              <a:endCxn id="32" idx="6"/>
            </p:cNvCxnSpPr>
            <p:nvPr/>
          </p:nvCxnSpPr>
          <p:spPr>
            <a:xfrm flipV="1">
              <a:off x="2080476" y="4755516"/>
              <a:ext cx="222597" cy="5176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Прямая соединительная линия 77"/>
            <p:cNvCxnSpPr>
              <a:stCxn id="32" idx="3"/>
              <a:endCxn id="29" idx="6"/>
            </p:cNvCxnSpPr>
            <p:nvPr/>
          </p:nvCxnSpPr>
          <p:spPr>
            <a:xfrm>
              <a:off x="2398077" y="4716165"/>
              <a:ext cx="1113339" cy="393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Скругленная соединительная линия 89"/>
            <p:cNvCxnSpPr>
              <a:stCxn id="24" idx="5"/>
              <a:endCxn id="33" idx="6"/>
            </p:cNvCxnSpPr>
            <p:nvPr/>
          </p:nvCxnSpPr>
          <p:spPr>
            <a:xfrm rot="16200000" flipH="1" flipV="1">
              <a:off x="1402896" y="3244984"/>
              <a:ext cx="1548552" cy="582076"/>
            </a:xfrm>
            <a:prstGeom prst="curvedConnector4">
              <a:avLst>
                <a:gd name="adj1" fmla="val -9378"/>
                <a:gd name="adj2" fmla="val 186136"/>
              </a:avLst>
            </a:prstGeom>
            <a:ln>
              <a:prstDash val="lg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Скругленная соединительная линия 92"/>
            <p:cNvCxnSpPr>
              <a:stCxn id="25" idx="7"/>
              <a:endCxn id="30" idx="5"/>
            </p:cNvCxnSpPr>
            <p:nvPr/>
          </p:nvCxnSpPr>
          <p:spPr>
            <a:xfrm rot="16200000" flipH="1">
              <a:off x="2415045" y="2839003"/>
              <a:ext cx="2254985" cy="1276730"/>
            </a:xfrm>
            <a:prstGeom prst="curvedConnector3">
              <a:avLst>
                <a:gd name="adj1" fmla="val 50000"/>
              </a:avLst>
            </a:prstGeom>
            <a:ln>
              <a:prstDash val="lg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Скругленная соединительная линия 96"/>
            <p:cNvCxnSpPr>
              <a:stCxn id="22" idx="0"/>
              <a:endCxn id="34" idx="4"/>
            </p:cNvCxnSpPr>
            <p:nvPr/>
          </p:nvCxnSpPr>
          <p:spPr>
            <a:xfrm rot="5400000">
              <a:off x="2372393" y="3711601"/>
              <a:ext cx="967100" cy="230296"/>
            </a:xfrm>
            <a:prstGeom prst="curvedConnector3">
              <a:avLst>
                <a:gd name="adj1" fmla="val 50000"/>
              </a:avLst>
            </a:prstGeom>
            <a:ln>
              <a:prstDash val="lg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Скругленная соединительная линия 99"/>
            <p:cNvCxnSpPr>
              <a:stCxn id="20" idx="2"/>
              <a:endCxn id="26" idx="7"/>
            </p:cNvCxnSpPr>
            <p:nvPr/>
          </p:nvCxnSpPr>
          <p:spPr>
            <a:xfrm flipH="1">
              <a:off x="2001773" y="2771477"/>
              <a:ext cx="1735372" cy="2580365"/>
            </a:xfrm>
            <a:prstGeom prst="curvedConnector4">
              <a:avLst>
                <a:gd name="adj1" fmla="val -76769"/>
                <a:gd name="adj2" fmla="val 113031"/>
              </a:avLst>
            </a:prstGeom>
            <a:ln>
              <a:prstDash val="lg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Прямоугольник 107"/>
            <p:cNvSpPr/>
            <p:nvPr/>
          </p:nvSpPr>
          <p:spPr>
            <a:xfrm>
              <a:off x="645485" y="2071162"/>
              <a:ext cx="4730435" cy="145212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400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3864210" y="2112150"/>
              <a:ext cx="14794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400" dirty="0" smtClean="0"/>
                <a:t>начало каркаса</a:t>
              </a:r>
              <a:endParaRPr lang="ru-RU" sz="1400" dirty="0"/>
            </a:p>
          </p:txBody>
        </p:sp>
        <p:sp>
          <p:nvSpPr>
            <p:cNvPr id="110" name="Прямоугольник 109"/>
            <p:cNvSpPr/>
            <p:nvPr/>
          </p:nvSpPr>
          <p:spPr>
            <a:xfrm>
              <a:off x="645485" y="4086336"/>
              <a:ext cx="4730435" cy="145212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40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639762" y="4597803"/>
              <a:ext cx="163903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400" dirty="0" smtClean="0"/>
                <a:t>не обработанные</a:t>
              </a:r>
            </a:p>
            <a:p>
              <a:r>
                <a:rPr lang="ru-RU" sz="1400" dirty="0" smtClean="0"/>
                <a:t>вершины</a:t>
              </a:r>
              <a:endParaRPr lang="ru-RU" sz="1400" dirty="0"/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645485" y="3684027"/>
              <a:ext cx="5509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400" dirty="0" smtClean="0"/>
                <a:t>срез</a:t>
              </a:r>
              <a:endParaRPr lang="ru-RU" sz="1400" dirty="0"/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2370702" y="3651775"/>
              <a:ext cx="4780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smtClean="0"/>
                <a:t>e</a:t>
              </a:r>
              <a:r>
                <a:rPr lang="en-US" sz="1400" baseline="-25000" smtClean="0"/>
                <a:t>min</a:t>
              </a:r>
              <a:endParaRPr lang="ru-RU" sz="1400" baseline="-25000"/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3664664" y="3645024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smtClean="0"/>
                <a:t>e</a:t>
              </a:r>
              <a:endParaRPr lang="ru-RU" sz="1400" baseline="-25000"/>
            </a:p>
          </p:txBody>
        </p:sp>
      </p:grpSp>
      <p:grpSp>
        <p:nvGrpSpPr>
          <p:cNvPr id="172" name="Группа 171"/>
          <p:cNvGrpSpPr/>
          <p:nvPr/>
        </p:nvGrpSpPr>
        <p:grpSpPr>
          <a:xfrm>
            <a:off x="6888088" y="2071162"/>
            <a:ext cx="4730435" cy="3467296"/>
            <a:chOff x="6888088" y="2071162"/>
            <a:chExt cx="4730435" cy="3467296"/>
          </a:xfrm>
        </p:grpSpPr>
        <p:cxnSp>
          <p:nvCxnSpPr>
            <p:cNvPr id="124" name="Прямая соединительная линия 123"/>
            <p:cNvCxnSpPr>
              <a:stCxn id="140" idx="3"/>
              <a:endCxn id="141" idx="7"/>
            </p:cNvCxnSpPr>
            <p:nvPr/>
          </p:nvCxnSpPr>
          <p:spPr>
            <a:xfrm flipV="1">
              <a:off x="8262127" y="2339562"/>
              <a:ext cx="357259" cy="4118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Прямая соединительная линия 124"/>
            <p:cNvCxnSpPr>
              <a:stCxn id="140" idx="7"/>
              <a:endCxn id="139" idx="4"/>
            </p:cNvCxnSpPr>
            <p:nvPr/>
          </p:nvCxnSpPr>
          <p:spPr>
            <a:xfrm flipH="1">
              <a:off x="7712651" y="2830137"/>
              <a:ext cx="470772" cy="3797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Прямая соединительная линия 125"/>
            <p:cNvCxnSpPr>
              <a:stCxn id="137" idx="4"/>
              <a:endCxn id="140" idx="0"/>
            </p:cNvCxnSpPr>
            <p:nvPr/>
          </p:nvCxnSpPr>
          <p:spPr>
            <a:xfrm flipV="1">
              <a:off x="8163748" y="2846437"/>
              <a:ext cx="59027" cy="36475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Прямая соединительная линия 126"/>
            <p:cNvCxnSpPr>
              <a:stCxn id="138" idx="5"/>
              <a:endCxn id="140" idx="1"/>
            </p:cNvCxnSpPr>
            <p:nvPr/>
          </p:nvCxnSpPr>
          <p:spPr>
            <a:xfrm flipH="1" flipV="1">
              <a:off x="8262127" y="2830137"/>
              <a:ext cx="384825" cy="4077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Прямая соединительная линия 127"/>
            <p:cNvCxnSpPr>
              <a:stCxn id="136" idx="5"/>
              <a:endCxn id="141" idx="1"/>
            </p:cNvCxnSpPr>
            <p:nvPr/>
          </p:nvCxnSpPr>
          <p:spPr>
            <a:xfrm flipH="1" flipV="1">
              <a:off x="8698089" y="2339562"/>
              <a:ext cx="659264" cy="3822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Прямая соединительная линия 128"/>
            <p:cNvCxnSpPr>
              <a:stCxn id="135" idx="4"/>
              <a:endCxn id="136" idx="0"/>
            </p:cNvCxnSpPr>
            <p:nvPr/>
          </p:nvCxnSpPr>
          <p:spPr>
            <a:xfrm flipH="1" flipV="1">
              <a:off x="9396705" y="2816815"/>
              <a:ext cx="30952" cy="4114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Прямая соединительная линия 129"/>
            <p:cNvCxnSpPr>
              <a:stCxn id="147" idx="1"/>
              <a:endCxn id="146" idx="5"/>
            </p:cNvCxnSpPr>
            <p:nvPr/>
          </p:nvCxnSpPr>
          <p:spPr>
            <a:xfrm>
              <a:off x="7696351" y="4339337"/>
              <a:ext cx="338236" cy="3665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Прямая соединительная линия 130"/>
            <p:cNvCxnSpPr>
              <a:stCxn id="148" idx="7"/>
              <a:endCxn id="146" idx="4"/>
            </p:cNvCxnSpPr>
            <p:nvPr/>
          </p:nvCxnSpPr>
          <p:spPr>
            <a:xfrm flipH="1">
              <a:off x="8073938" y="4394989"/>
              <a:ext cx="342718" cy="2945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Прямая соединительная линия 131"/>
            <p:cNvCxnSpPr>
              <a:stCxn id="146" idx="1"/>
              <a:endCxn id="134" idx="5"/>
            </p:cNvCxnSpPr>
            <p:nvPr/>
          </p:nvCxnSpPr>
          <p:spPr>
            <a:xfrm>
              <a:off x="8113290" y="4784554"/>
              <a:ext cx="303366" cy="2556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Прямая соединительная линия 132"/>
            <p:cNvCxnSpPr>
              <a:stCxn id="144" idx="0"/>
              <a:endCxn id="145" idx="3"/>
            </p:cNvCxnSpPr>
            <p:nvPr/>
          </p:nvCxnSpPr>
          <p:spPr>
            <a:xfrm flipH="1">
              <a:off x="9811133" y="4689550"/>
              <a:ext cx="124334" cy="4695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Овал 133"/>
            <p:cNvSpPr/>
            <p:nvPr/>
          </p:nvSpPr>
          <p:spPr>
            <a:xfrm flipH="1" flipV="1">
              <a:off x="8400356" y="5023916"/>
              <a:ext cx="111304" cy="11130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400"/>
            </a:p>
          </p:txBody>
        </p:sp>
        <p:sp>
          <p:nvSpPr>
            <p:cNvPr id="135" name="Овал 134"/>
            <p:cNvSpPr/>
            <p:nvPr/>
          </p:nvSpPr>
          <p:spPr>
            <a:xfrm flipH="1" flipV="1">
              <a:off x="9372005" y="3228286"/>
              <a:ext cx="111304" cy="11130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400"/>
            </a:p>
          </p:txBody>
        </p:sp>
        <p:sp>
          <p:nvSpPr>
            <p:cNvPr id="136" name="Овал 135"/>
            <p:cNvSpPr/>
            <p:nvPr/>
          </p:nvSpPr>
          <p:spPr>
            <a:xfrm flipH="1" flipV="1">
              <a:off x="9341053" y="2705511"/>
              <a:ext cx="111304" cy="11130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400"/>
            </a:p>
          </p:txBody>
        </p:sp>
        <p:sp>
          <p:nvSpPr>
            <p:cNvPr id="137" name="Овал 136"/>
            <p:cNvSpPr/>
            <p:nvPr/>
          </p:nvSpPr>
          <p:spPr>
            <a:xfrm flipH="1" flipV="1">
              <a:off x="8108095" y="3211190"/>
              <a:ext cx="111304" cy="11130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400"/>
            </a:p>
          </p:txBody>
        </p:sp>
        <p:sp>
          <p:nvSpPr>
            <p:cNvPr id="138" name="Овал 137"/>
            <p:cNvSpPr/>
            <p:nvPr/>
          </p:nvSpPr>
          <p:spPr>
            <a:xfrm flipH="1" flipV="1">
              <a:off x="8630652" y="3221580"/>
              <a:ext cx="111304" cy="11130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400"/>
            </a:p>
          </p:txBody>
        </p:sp>
        <p:sp>
          <p:nvSpPr>
            <p:cNvPr id="139" name="Овал 138"/>
            <p:cNvSpPr/>
            <p:nvPr/>
          </p:nvSpPr>
          <p:spPr>
            <a:xfrm flipH="1" flipV="1">
              <a:off x="7656999" y="3209932"/>
              <a:ext cx="111304" cy="11130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400"/>
            </a:p>
          </p:txBody>
        </p:sp>
        <p:sp>
          <p:nvSpPr>
            <p:cNvPr id="140" name="Овал 139"/>
            <p:cNvSpPr/>
            <p:nvPr/>
          </p:nvSpPr>
          <p:spPr>
            <a:xfrm flipH="1" flipV="1">
              <a:off x="8167123" y="2735133"/>
              <a:ext cx="111304" cy="11130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400"/>
            </a:p>
          </p:txBody>
        </p:sp>
        <p:sp>
          <p:nvSpPr>
            <p:cNvPr id="141" name="Овал 140"/>
            <p:cNvSpPr/>
            <p:nvPr/>
          </p:nvSpPr>
          <p:spPr>
            <a:xfrm flipH="1" flipV="1">
              <a:off x="8603085" y="2244558"/>
              <a:ext cx="111304" cy="11130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400"/>
            </a:p>
          </p:txBody>
        </p:sp>
        <p:sp>
          <p:nvSpPr>
            <p:cNvPr id="142" name="Овал 141"/>
            <p:cNvSpPr/>
            <p:nvPr/>
          </p:nvSpPr>
          <p:spPr>
            <a:xfrm flipH="1" flipV="1">
              <a:off x="7700685" y="5246524"/>
              <a:ext cx="111304" cy="11130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400"/>
            </a:p>
          </p:txBody>
        </p:sp>
        <p:sp>
          <p:nvSpPr>
            <p:cNvPr id="143" name="Овал 142"/>
            <p:cNvSpPr/>
            <p:nvPr/>
          </p:nvSpPr>
          <p:spPr>
            <a:xfrm flipH="1" flipV="1">
              <a:off x="9226629" y="4689550"/>
              <a:ext cx="111304" cy="11130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400"/>
            </a:p>
          </p:txBody>
        </p:sp>
        <p:sp>
          <p:nvSpPr>
            <p:cNvPr id="144" name="Овал 143"/>
            <p:cNvSpPr/>
            <p:nvPr/>
          </p:nvSpPr>
          <p:spPr>
            <a:xfrm flipH="1" flipV="1">
              <a:off x="9879815" y="4578246"/>
              <a:ext cx="111304" cy="11130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400"/>
            </a:p>
          </p:txBody>
        </p:sp>
        <p:sp>
          <p:nvSpPr>
            <p:cNvPr id="145" name="Овал 144"/>
            <p:cNvSpPr/>
            <p:nvPr/>
          </p:nvSpPr>
          <p:spPr>
            <a:xfrm flipH="1" flipV="1">
              <a:off x="9716129" y="5142793"/>
              <a:ext cx="111304" cy="11130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400"/>
            </a:p>
          </p:txBody>
        </p:sp>
        <p:sp>
          <p:nvSpPr>
            <p:cNvPr id="146" name="Овал 145"/>
            <p:cNvSpPr/>
            <p:nvPr/>
          </p:nvSpPr>
          <p:spPr>
            <a:xfrm flipH="1" flipV="1">
              <a:off x="8018286" y="4689550"/>
              <a:ext cx="111304" cy="11130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400"/>
            </a:p>
          </p:txBody>
        </p:sp>
        <p:sp>
          <p:nvSpPr>
            <p:cNvPr id="147" name="Овал 146"/>
            <p:cNvSpPr/>
            <p:nvPr/>
          </p:nvSpPr>
          <p:spPr>
            <a:xfrm flipH="1" flipV="1">
              <a:off x="7601347" y="4244333"/>
              <a:ext cx="111304" cy="11130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400"/>
            </a:p>
          </p:txBody>
        </p:sp>
        <p:sp>
          <p:nvSpPr>
            <p:cNvPr id="148" name="Овал 147"/>
            <p:cNvSpPr/>
            <p:nvPr/>
          </p:nvSpPr>
          <p:spPr>
            <a:xfrm flipH="1" flipV="1">
              <a:off x="8400356" y="4299985"/>
              <a:ext cx="111304" cy="11130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400"/>
            </a:p>
          </p:txBody>
        </p:sp>
        <p:cxnSp>
          <p:nvCxnSpPr>
            <p:cNvPr id="149" name="Прямая соединительная линия 148"/>
            <p:cNvCxnSpPr>
              <a:stCxn id="144" idx="5"/>
              <a:endCxn id="143" idx="3"/>
            </p:cNvCxnSpPr>
            <p:nvPr/>
          </p:nvCxnSpPr>
          <p:spPr>
            <a:xfrm flipH="1">
              <a:off x="9321633" y="4594546"/>
              <a:ext cx="574483" cy="1113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Прямая соединительная линия 151"/>
            <p:cNvCxnSpPr>
              <a:stCxn id="142" idx="3"/>
              <a:endCxn id="146" idx="6"/>
            </p:cNvCxnSpPr>
            <p:nvPr/>
          </p:nvCxnSpPr>
          <p:spPr>
            <a:xfrm flipV="1">
              <a:off x="7795689" y="4745203"/>
              <a:ext cx="222597" cy="5176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Прямая соединительная линия 152"/>
            <p:cNvCxnSpPr>
              <a:stCxn id="146" idx="3"/>
              <a:endCxn id="143" idx="6"/>
            </p:cNvCxnSpPr>
            <p:nvPr/>
          </p:nvCxnSpPr>
          <p:spPr>
            <a:xfrm>
              <a:off x="8113290" y="4705851"/>
              <a:ext cx="1113339" cy="393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Скругленная соединительная линия 154"/>
            <p:cNvCxnSpPr>
              <a:stCxn id="141" idx="7"/>
              <a:endCxn id="144" idx="5"/>
            </p:cNvCxnSpPr>
            <p:nvPr/>
          </p:nvCxnSpPr>
          <p:spPr>
            <a:xfrm rot="16200000" flipH="1">
              <a:off x="8130258" y="2828689"/>
              <a:ext cx="2254985" cy="1276730"/>
            </a:xfrm>
            <a:prstGeom prst="curvedConnector3">
              <a:avLst>
                <a:gd name="adj1" fmla="val 50000"/>
              </a:avLst>
            </a:prstGeom>
            <a:ln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Скругленная соединительная линия 155"/>
            <p:cNvCxnSpPr>
              <a:stCxn id="138" idx="0"/>
              <a:endCxn id="148" idx="4"/>
            </p:cNvCxnSpPr>
            <p:nvPr/>
          </p:nvCxnSpPr>
          <p:spPr>
            <a:xfrm rot="5400000">
              <a:off x="8087606" y="3701287"/>
              <a:ext cx="967100" cy="230296"/>
            </a:xfrm>
            <a:prstGeom prst="curvedConnector3">
              <a:avLst>
                <a:gd name="adj1" fmla="val 50000"/>
              </a:avLst>
            </a:prstGeom>
            <a:ln>
              <a:prstDash val="lg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Прямоугольник 157"/>
            <p:cNvSpPr/>
            <p:nvPr/>
          </p:nvSpPr>
          <p:spPr>
            <a:xfrm>
              <a:off x="6888088" y="2071162"/>
              <a:ext cx="4730435" cy="346729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400"/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9579423" y="2101836"/>
              <a:ext cx="7376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400" smtClean="0"/>
                <a:t>каркас</a:t>
              </a:r>
              <a:endParaRPr lang="ru-RU" sz="1400" dirty="0"/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8085916" y="3641461"/>
              <a:ext cx="4780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smtClean="0"/>
                <a:t>e</a:t>
              </a:r>
              <a:r>
                <a:rPr lang="en-US" sz="1400" baseline="-25000" smtClean="0"/>
                <a:t>min</a:t>
              </a:r>
              <a:endParaRPr lang="ru-RU" sz="1400" baseline="-25000"/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9387420" y="3651775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smtClean="0"/>
                <a:t>e</a:t>
              </a:r>
              <a:endParaRPr lang="ru-RU" sz="1400" baseline="-25000"/>
            </a:p>
          </p:txBody>
        </p:sp>
      </p:grpSp>
      <p:sp>
        <p:nvSpPr>
          <p:cNvPr id="169" name="Заголовок 168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/>
              <a:t>Доказательство корректности алгоритма Прима</a:t>
            </a:r>
          </a:p>
        </p:txBody>
      </p:sp>
    </p:spTree>
    <p:extLst>
      <p:ext uri="{BB962C8B-B14F-4D97-AF65-F5344CB8AC3E}">
        <p14:creationId xmlns:p14="http://schemas.microsoft.com/office/powerpoint/2010/main" val="1561724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Сравнение алгоритмов </a:t>
            </a:r>
            <a:r>
              <a:rPr lang="ru-RU" dirty="0" err="1" smtClean="0"/>
              <a:t>Краскала</a:t>
            </a:r>
            <a:r>
              <a:rPr lang="ru-RU" dirty="0" smtClean="0"/>
              <a:t> и Прима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N = #</a:t>
            </a:r>
            <a:r>
              <a:rPr lang="ru-RU" dirty="0" smtClean="0">
                <a:solidFill>
                  <a:schemeClr val="bg1"/>
                </a:solidFill>
              </a:rPr>
              <a:t> вершин, </a:t>
            </a:r>
            <a:r>
              <a:rPr lang="en-US" dirty="0" smtClean="0">
                <a:solidFill>
                  <a:schemeClr val="bg1"/>
                </a:solidFill>
              </a:rPr>
              <a:t>M = # </a:t>
            </a:r>
            <a:r>
              <a:rPr lang="ru-RU" dirty="0" smtClean="0">
                <a:solidFill>
                  <a:schemeClr val="bg1"/>
                </a:solidFill>
              </a:rPr>
              <a:t>ребер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#</a:t>
            </a:r>
            <a:r>
              <a:rPr lang="ru-RU" dirty="0" smtClean="0">
                <a:solidFill>
                  <a:schemeClr val="bg1"/>
                </a:solidFill>
              </a:rPr>
              <a:t> операций в алгоритме Прима = </a:t>
            </a:r>
            <a:r>
              <a:rPr lang="en-US" dirty="0" smtClean="0">
                <a:solidFill>
                  <a:schemeClr val="bg1"/>
                </a:solidFill>
              </a:rPr>
              <a:t>O(N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^ 2)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Если </a:t>
            </a:r>
            <a:r>
              <a:rPr lang="en-US" dirty="0">
                <a:solidFill>
                  <a:schemeClr val="bg1"/>
                </a:solidFill>
              </a:rPr>
              <a:t>M = O(N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r>
              <a:rPr lang="ru-RU" dirty="0" smtClean="0">
                <a:solidFill>
                  <a:schemeClr val="bg1"/>
                </a:solidFill>
              </a:rPr>
              <a:t>, то </a:t>
            </a:r>
            <a:r>
              <a:rPr lang="en-US" dirty="0" smtClean="0">
                <a:solidFill>
                  <a:schemeClr val="bg1"/>
                </a:solidFill>
              </a:rPr>
              <a:t>O(N </a:t>
            </a:r>
            <a:r>
              <a:rPr lang="en-US" dirty="0" err="1" smtClean="0">
                <a:solidFill>
                  <a:schemeClr val="bg1"/>
                </a:solidFill>
              </a:rPr>
              <a:t>logN</a:t>
            </a:r>
            <a:r>
              <a:rPr lang="en-US" dirty="0" smtClean="0">
                <a:solidFill>
                  <a:schemeClr val="bg1"/>
                </a:solidFill>
              </a:rPr>
              <a:t>) </a:t>
            </a:r>
            <a:r>
              <a:rPr lang="ru-RU" dirty="0" smtClean="0">
                <a:solidFill>
                  <a:schemeClr val="bg1"/>
                </a:solidFill>
              </a:rPr>
              <a:t>при использовании пирамиды (</a:t>
            </a:r>
            <a:r>
              <a:rPr lang="en-US" dirty="0" smtClean="0">
                <a:solidFill>
                  <a:schemeClr val="bg1"/>
                </a:solidFill>
              </a:rPr>
              <a:t>heap</a:t>
            </a:r>
            <a:r>
              <a:rPr lang="ru-RU" dirty="0" smtClean="0">
                <a:solidFill>
                  <a:schemeClr val="bg1"/>
                </a:solidFill>
              </a:rPr>
              <a:t>)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для </a:t>
            </a:r>
            <a:r>
              <a:rPr lang="en-US" dirty="0" err="1" smtClean="0">
                <a:solidFill>
                  <a:schemeClr val="bg1"/>
                </a:solidFill>
              </a:rPr>
              <a:t>ArgMin</a:t>
            </a:r>
            <a:endParaRPr lang="en-US" dirty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# </a:t>
            </a:r>
            <a:r>
              <a:rPr lang="ru-RU" dirty="0">
                <a:solidFill>
                  <a:schemeClr val="bg1"/>
                </a:solidFill>
              </a:rPr>
              <a:t>операций в алгоритме </a:t>
            </a:r>
            <a:r>
              <a:rPr lang="ru-RU" dirty="0" err="1">
                <a:solidFill>
                  <a:schemeClr val="bg1"/>
                </a:solidFill>
              </a:rPr>
              <a:t>Краскала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=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O(</a:t>
            </a:r>
            <a:r>
              <a:rPr lang="en-US" dirty="0" smtClean="0">
                <a:solidFill>
                  <a:schemeClr val="bg1"/>
                </a:solidFill>
              </a:rPr>
              <a:t>M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* </a:t>
            </a:r>
            <a:r>
              <a:rPr lang="en-US" dirty="0" smtClean="0">
                <a:solidFill>
                  <a:schemeClr val="bg1"/>
                </a:solidFill>
              </a:rPr>
              <a:t>log(M)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+ </a:t>
            </a:r>
            <a:r>
              <a:rPr lang="en-US" dirty="0" smtClean="0">
                <a:solidFill>
                  <a:schemeClr val="bg1"/>
                </a:solidFill>
              </a:rPr>
              <a:t>N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* </a:t>
            </a:r>
            <a:r>
              <a:rPr lang="el-G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lang="en-US" baseline="30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r>
              <a:rPr lang="en-US" sz="3100" dirty="0">
                <a:solidFill>
                  <a:schemeClr val="bg1"/>
                </a:solidFill>
              </a:rPr>
              <a:t>(N</a:t>
            </a:r>
            <a:r>
              <a:rPr lang="en-US" sz="3100" dirty="0" smtClean="0">
                <a:solidFill>
                  <a:schemeClr val="bg1"/>
                </a:solidFill>
              </a:rPr>
              <a:t>)</a:t>
            </a:r>
            <a:r>
              <a:rPr lang="ru-RU" dirty="0" smtClean="0">
                <a:solidFill>
                  <a:schemeClr val="bg1"/>
                </a:solidFill>
              </a:rPr>
              <a:t>)</a:t>
            </a:r>
            <a:endParaRPr lang="ru-RU" sz="3100" dirty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Для больших графов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Если </a:t>
            </a:r>
            <a:r>
              <a:rPr lang="en-US" dirty="0" smtClean="0">
                <a:solidFill>
                  <a:schemeClr val="bg1"/>
                </a:solidFill>
              </a:rPr>
              <a:t>M = O(N^2), </a:t>
            </a:r>
            <a:r>
              <a:rPr lang="ru-RU" dirty="0" smtClean="0">
                <a:solidFill>
                  <a:schemeClr val="bg1"/>
                </a:solidFill>
              </a:rPr>
              <a:t>то алгоритм </a:t>
            </a:r>
            <a:r>
              <a:rPr lang="ru-RU" dirty="0" err="1" smtClean="0">
                <a:solidFill>
                  <a:schemeClr val="bg1"/>
                </a:solidFill>
              </a:rPr>
              <a:t>Краскала</a:t>
            </a:r>
            <a:r>
              <a:rPr lang="ru-RU" dirty="0" smtClean="0">
                <a:solidFill>
                  <a:schemeClr val="bg1"/>
                </a:solidFill>
              </a:rPr>
              <a:t> медленнее алгоритма Прима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Если </a:t>
            </a:r>
            <a:r>
              <a:rPr lang="en-US" dirty="0" smtClean="0">
                <a:solidFill>
                  <a:schemeClr val="bg1"/>
                </a:solidFill>
              </a:rPr>
              <a:t>M = O(N), </a:t>
            </a:r>
            <a:r>
              <a:rPr lang="ru-RU" dirty="0" smtClean="0">
                <a:solidFill>
                  <a:schemeClr val="bg1"/>
                </a:solidFill>
              </a:rPr>
              <a:t>то</a:t>
            </a: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алгоритм </a:t>
            </a:r>
            <a:r>
              <a:rPr lang="ru-RU" dirty="0" err="1">
                <a:solidFill>
                  <a:schemeClr val="bg1"/>
                </a:solidFill>
              </a:rPr>
              <a:t>Краскала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быстрее алгоритма Прима с обычным </a:t>
            </a:r>
            <a:r>
              <a:rPr lang="en-US" dirty="0" err="1" smtClean="0">
                <a:solidFill>
                  <a:schemeClr val="bg1"/>
                </a:solidFill>
              </a:rPr>
              <a:t>ArgMin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алгоритм </a:t>
            </a:r>
            <a:r>
              <a:rPr lang="ru-RU" dirty="0" err="1">
                <a:solidFill>
                  <a:schemeClr val="bg1"/>
                </a:solidFill>
              </a:rPr>
              <a:t>Краскала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примерно равен по скорости алгоритму </a:t>
            </a:r>
            <a:r>
              <a:rPr lang="ru-RU" dirty="0">
                <a:solidFill>
                  <a:schemeClr val="bg1"/>
                </a:solidFill>
              </a:rPr>
              <a:t>Прима </a:t>
            </a:r>
            <a:r>
              <a:rPr lang="ru-RU" dirty="0" smtClean="0">
                <a:solidFill>
                  <a:schemeClr val="bg1"/>
                </a:solidFill>
              </a:rPr>
              <a:t>с </a:t>
            </a:r>
            <a:r>
              <a:rPr lang="en-US" dirty="0" err="1" smtClean="0">
                <a:solidFill>
                  <a:schemeClr val="bg1"/>
                </a:solidFill>
              </a:rPr>
              <a:t>ArgMin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на основе пирамиды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0699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Сравнение алгоритмов </a:t>
            </a:r>
            <a:r>
              <a:rPr lang="ru-RU" dirty="0" err="1" smtClean="0"/>
              <a:t>Краскала</a:t>
            </a:r>
            <a:r>
              <a:rPr lang="ru-RU" dirty="0" smtClean="0"/>
              <a:t> и Прима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N = #</a:t>
            </a:r>
            <a:r>
              <a:rPr lang="ru-RU" dirty="0" smtClean="0"/>
              <a:t> вершин, </a:t>
            </a:r>
            <a:r>
              <a:rPr lang="en-US" dirty="0" smtClean="0"/>
              <a:t>M = # </a:t>
            </a:r>
            <a:r>
              <a:rPr lang="ru-RU" dirty="0" smtClean="0"/>
              <a:t>ребер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solidFill>
                  <a:schemeClr val="bg1"/>
                </a:solidFill>
              </a:rPr>
              <a:t>#</a:t>
            </a:r>
            <a:r>
              <a:rPr lang="ru-RU" dirty="0" smtClean="0">
                <a:solidFill>
                  <a:schemeClr val="bg1"/>
                </a:solidFill>
              </a:rPr>
              <a:t> операций в алгоритме Прима = </a:t>
            </a:r>
            <a:r>
              <a:rPr lang="en-US" dirty="0" smtClean="0">
                <a:solidFill>
                  <a:schemeClr val="bg1"/>
                </a:solidFill>
              </a:rPr>
              <a:t>O(N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^ 2)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Если </a:t>
            </a:r>
            <a:r>
              <a:rPr lang="en-US" dirty="0">
                <a:solidFill>
                  <a:schemeClr val="bg1"/>
                </a:solidFill>
              </a:rPr>
              <a:t>M = O(N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r>
              <a:rPr lang="ru-RU" dirty="0" smtClean="0">
                <a:solidFill>
                  <a:schemeClr val="bg1"/>
                </a:solidFill>
              </a:rPr>
              <a:t>, то </a:t>
            </a:r>
            <a:r>
              <a:rPr lang="en-US" dirty="0" smtClean="0">
                <a:solidFill>
                  <a:schemeClr val="bg1"/>
                </a:solidFill>
              </a:rPr>
              <a:t>O(N </a:t>
            </a:r>
            <a:r>
              <a:rPr lang="en-US" dirty="0" err="1" smtClean="0">
                <a:solidFill>
                  <a:schemeClr val="bg1"/>
                </a:solidFill>
              </a:rPr>
              <a:t>logN</a:t>
            </a:r>
            <a:r>
              <a:rPr lang="en-US" dirty="0" smtClean="0">
                <a:solidFill>
                  <a:schemeClr val="bg1"/>
                </a:solidFill>
              </a:rPr>
              <a:t>) </a:t>
            </a:r>
            <a:r>
              <a:rPr lang="ru-RU" dirty="0" smtClean="0">
                <a:solidFill>
                  <a:schemeClr val="bg1"/>
                </a:solidFill>
              </a:rPr>
              <a:t>при использовании пирамиды (</a:t>
            </a:r>
            <a:r>
              <a:rPr lang="en-US" dirty="0" smtClean="0">
                <a:solidFill>
                  <a:schemeClr val="bg1"/>
                </a:solidFill>
              </a:rPr>
              <a:t>heap</a:t>
            </a:r>
            <a:r>
              <a:rPr lang="ru-RU" dirty="0" smtClean="0">
                <a:solidFill>
                  <a:schemeClr val="bg1"/>
                </a:solidFill>
              </a:rPr>
              <a:t>)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для </a:t>
            </a:r>
            <a:r>
              <a:rPr lang="en-US" dirty="0" err="1" smtClean="0">
                <a:solidFill>
                  <a:schemeClr val="bg1"/>
                </a:solidFill>
              </a:rPr>
              <a:t>ArgMin</a:t>
            </a:r>
            <a:endParaRPr lang="en-US" dirty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# </a:t>
            </a:r>
            <a:r>
              <a:rPr lang="ru-RU" dirty="0">
                <a:solidFill>
                  <a:schemeClr val="bg1"/>
                </a:solidFill>
              </a:rPr>
              <a:t>операций в алгоритме </a:t>
            </a:r>
            <a:r>
              <a:rPr lang="ru-RU" dirty="0" err="1">
                <a:solidFill>
                  <a:schemeClr val="bg1"/>
                </a:solidFill>
              </a:rPr>
              <a:t>Краскала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=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O(</a:t>
            </a:r>
            <a:r>
              <a:rPr lang="en-US" dirty="0" smtClean="0">
                <a:solidFill>
                  <a:schemeClr val="bg1"/>
                </a:solidFill>
              </a:rPr>
              <a:t>M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* </a:t>
            </a:r>
            <a:r>
              <a:rPr lang="en-US" dirty="0" smtClean="0">
                <a:solidFill>
                  <a:schemeClr val="bg1"/>
                </a:solidFill>
              </a:rPr>
              <a:t>log(M)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+ </a:t>
            </a:r>
            <a:r>
              <a:rPr lang="en-US" dirty="0" smtClean="0">
                <a:solidFill>
                  <a:schemeClr val="bg1"/>
                </a:solidFill>
              </a:rPr>
              <a:t>N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* </a:t>
            </a:r>
            <a:r>
              <a:rPr lang="el-G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lang="en-US" baseline="30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r>
              <a:rPr lang="en-US" sz="3100" dirty="0">
                <a:solidFill>
                  <a:schemeClr val="bg1"/>
                </a:solidFill>
              </a:rPr>
              <a:t>(N</a:t>
            </a:r>
            <a:r>
              <a:rPr lang="en-US" sz="3100" dirty="0" smtClean="0">
                <a:solidFill>
                  <a:schemeClr val="bg1"/>
                </a:solidFill>
              </a:rPr>
              <a:t>)</a:t>
            </a:r>
            <a:r>
              <a:rPr lang="ru-RU" dirty="0" smtClean="0">
                <a:solidFill>
                  <a:schemeClr val="bg1"/>
                </a:solidFill>
              </a:rPr>
              <a:t>)</a:t>
            </a:r>
            <a:endParaRPr lang="ru-RU" sz="3100" dirty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Для больших графов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Если </a:t>
            </a:r>
            <a:r>
              <a:rPr lang="en-US" dirty="0" smtClean="0">
                <a:solidFill>
                  <a:schemeClr val="bg1"/>
                </a:solidFill>
              </a:rPr>
              <a:t>M = O(N^2), </a:t>
            </a:r>
            <a:r>
              <a:rPr lang="ru-RU" dirty="0" smtClean="0">
                <a:solidFill>
                  <a:schemeClr val="bg1"/>
                </a:solidFill>
              </a:rPr>
              <a:t>то алгоритм </a:t>
            </a:r>
            <a:r>
              <a:rPr lang="ru-RU" dirty="0" err="1" smtClean="0">
                <a:solidFill>
                  <a:schemeClr val="bg1"/>
                </a:solidFill>
              </a:rPr>
              <a:t>Краскала</a:t>
            </a:r>
            <a:r>
              <a:rPr lang="ru-RU" dirty="0" smtClean="0">
                <a:solidFill>
                  <a:schemeClr val="bg1"/>
                </a:solidFill>
              </a:rPr>
              <a:t> медленнее алгоритма Прима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Если </a:t>
            </a:r>
            <a:r>
              <a:rPr lang="en-US" dirty="0" smtClean="0">
                <a:solidFill>
                  <a:schemeClr val="bg1"/>
                </a:solidFill>
              </a:rPr>
              <a:t>M = O(N), </a:t>
            </a:r>
            <a:r>
              <a:rPr lang="ru-RU" dirty="0" smtClean="0">
                <a:solidFill>
                  <a:schemeClr val="bg1"/>
                </a:solidFill>
              </a:rPr>
              <a:t>то</a:t>
            </a: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алгоритм </a:t>
            </a:r>
            <a:r>
              <a:rPr lang="ru-RU" dirty="0" err="1">
                <a:solidFill>
                  <a:schemeClr val="bg1"/>
                </a:solidFill>
              </a:rPr>
              <a:t>Краскала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быстрее алгоритма Прима с обычным </a:t>
            </a:r>
            <a:r>
              <a:rPr lang="en-US" dirty="0" err="1" smtClean="0">
                <a:solidFill>
                  <a:schemeClr val="bg1"/>
                </a:solidFill>
              </a:rPr>
              <a:t>ArgMin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алгоритм </a:t>
            </a:r>
            <a:r>
              <a:rPr lang="ru-RU" dirty="0" err="1">
                <a:solidFill>
                  <a:schemeClr val="bg1"/>
                </a:solidFill>
              </a:rPr>
              <a:t>Краскала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примерно равен по скорости алгоритму </a:t>
            </a:r>
            <a:r>
              <a:rPr lang="ru-RU" dirty="0">
                <a:solidFill>
                  <a:schemeClr val="bg1"/>
                </a:solidFill>
              </a:rPr>
              <a:t>Прима </a:t>
            </a:r>
            <a:r>
              <a:rPr lang="ru-RU" dirty="0" smtClean="0">
                <a:solidFill>
                  <a:schemeClr val="bg1"/>
                </a:solidFill>
              </a:rPr>
              <a:t>с </a:t>
            </a:r>
            <a:r>
              <a:rPr lang="en-US" dirty="0" err="1" smtClean="0">
                <a:solidFill>
                  <a:schemeClr val="bg1"/>
                </a:solidFill>
              </a:rPr>
              <a:t>ArgMin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на основе пирамиды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6617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Сравнение алгоритмов </a:t>
            </a:r>
            <a:r>
              <a:rPr lang="ru-RU" dirty="0" err="1" smtClean="0"/>
              <a:t>Краскала</a:t>
            </a:r>
            <a:r>
              <a:rPr lang="ru-RU" dirty="0" smtClean="0"/>
              <a:t> и Прима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N = #</a:t>
            </a:r>
            <a:r>
              <a:rPr lang="ru-RU" dirty="0" smtClean="0"/>
              <a:t> вершин, </a:t>
            </a:r>
            <a:r>
              <a:rPr lang="en-US" dirty="0" smtClean="0"/>
              <a:t>M = # </a:t>
            </a:r>
            <a:r>
              <a:rPr lang="ru-RU" dirty="0" smtClean="0"/>
              <a:t>ребер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#</a:t>
            </a:r>
            <a:r>
              <a:rPr lang="ru-RU" dirty="0" smtClean="0"/>
              <a:t> операций в алгоритме Прима = </a:t>
            </a:r>
            <a:r>
              <a:rPr lang="en-US" dirty="0" smtClean="0"/>
              <a:t>O(N</a:t>
            </a:r>
            <a:r>
              <a:rPr lang="ru-RU" dirty="0" smtClean="0"/>
              <a:t> </a:t>
            </a:r>
            <a:r>
              <a:rPr lang="en-US" dirty="0" smtClean="0"/>
              <a:t>^ 2)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Если </a:t>
            </a:r>
            <a:r>
              <a:rPr lang="en-US" dirty="0">
                <a:solidFill>
                  <a:schemeClr val="bg1"/>
                </a:solidFill>
              </a:rPr>
              <a:t>M = O(N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r>
              <a:rPr lang="ru-RU" dirty="0" smtClean="0">
                <a:solidFill>
                  <a:schemeClr val="bg1"/>
                </a:solidFill>
              </a:rPr>
              <a:t>, то </a:t>
            </a:r>
            <a:r>
              <a:rPr lang="en-US" dirty="0" smtClean="0">
                <a:solidFill>
                  <a:schemeClr val="bg1"/>
                </a:solidFill>
              </a:rPr>
              <a:t>O(N </a:t>
            </a:r>
            <a:r>
              <a:rPr lang="en-US" dirty="0" err="1" smtClean="0">
                <a:solidFill>
                  <a:schemeClr val="bg1"/>
                </a:solidFill>
              </a:rPr>
              <a:t>logN</a:t>
            </a:r>
            <a:r>
              <a:rPr lang="en-US" dirty="0" smtClean="0">
                <a:solidFill>
                  <a:schemeClr val="bg1"/>
                </a:solidFill>
              </a:rPr>
              <a:t>) </a:t>
            </a:r>
            <a:r>
              <a:rPr lang="ru-RU" dirty="0" smtClean="0">
                <a:solidFill>
                  <a:schemeClr val="bg1"/>
                </a:solidFill>
              </a:rPr>
              <a:t>при использовании пирамиды (</a:t>
            </a:r>
            <a:r>
              <a:rPr lang="en-US" dirty="0" smtClean="0">
                <a:solidFill>
                  <a:schemeClr val="bg1"/>
                </a:solidFill>
              </a:rPr>
              <a:t>heap</a:t>
            </a:r>
            <a:r>
              <a:rPr lang="ru-RU" dirty="0" smtClean="0">
                <a:solidFill>
                  <a:schemeClr val="bg1"/>
                </a:solidFill>
              </a:rPr>
              <a:t>)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для </a:t>
            </a:r>
            <a:r>
              <a:rPr lang="en-US" dirty="0" err="1" smtClean="0">
                <a:solidFill>
                  <a:schemeClr val="bg1"/>
                </a:solidFill>
              </a:rPr>
              <a:t>ArgMin</a:t>
            </a:r>
            <a:endParaRPr lang="en-US" dirty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# </a:t>
            </a:r>
            <a:r>
              <a:rPr lang="ru-RU" dirty="0">
                <a:solidFill>
                  <a:schemeClr val="bg1"/>
                </a:solidFill>
              </a:rPr>
              <a:t>операций в алгоритме </a:t>
            </a:r>
            <a:r>
              <a:rPr lang="ru-RU" dirty="0" err="1">
                <a:solidFill>
                  <a:schemeClr val="bg1"/>
                </a:solidFill>
              </a:rPr>
              <a:t>Краскала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=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O(</a:t>
            </a:r>
            <a:r>
              <a:rPr lang="en-US" dirty="0" smtClean="0">
                <a:solidFill>
                  <a:schemeClr val="bg1"/>
                </a:solidFill>
              </a:rPr>
              <a:t>M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* </a:t>
            </a:r>
            <a:r>
              <a:rPr lang="en-US" dirty="0" smtClean="0">
                <a:solidFill>
                  <a:schemeClr val="bg1"/>
                </a:solidFill>
              </a:rPr>
              <a:t>log(M)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+ </a:t>
            </a:r>
            <a:r>
              <a:rPr lang="en-US" dirty="0" smtClean="0">
                <a:solidFill>
                  <a:schemeClr val="bg1"/>
                </a:solidFill>
              </a:rPr>
              <a:t>N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* </a:t>
            </a:r>
            <a:r>
              <a:rPr lang="el-G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lang="en-US" baseline="30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r>
              <a:rPr lang="en-US" sz="3100" dirty="0">
                <a:solidFill>
                  <a:schemeClr val="bg1"/>
                </a:solidFill>
              </a:rPr>
              <a:t>(N</a:t>
            </a:r>
            <a:r>
              <a:rPr lang="en-US" sz="3100" dirty="0" smtClean="0">
                <a:solidFill>
                  <a:schemeClr val="bg1"/>
                </a:solidFill>
              </a:rPr>
              <a:t>)</a:t>
            </a:r>
            <a:r>
              <a:rPr lang="ru-RU" dirty="0" smtClean="0">
                <a:solidFill>
                  <a:schemeClr val="bg1"/>
                </a:solidFill>
              </a:rPr>
              <a:t>)</a:t>
            </a:r>
            <a:endParaRPr lang="ru-RU" sz="3100" dirty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Для больших графов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Если </a:t>
            </a:r>
            <a:r>
              <a:rPr lang="en-US" dirty="0" smtClean="0">
                <a:solidFill>
                  <a:schemeClr val="bg1"/>
                </a:solidFill>
              </a:rPr>
              <a:t>M = O(N^2), </a:t>
            </a:r>
            <a:r>
              <a:rPr lang="ru-RU" dirty="0" smtClean="0">
                <a:solidFill>
                  <a:schemeClr val="bg1"/>
                </a:solidFill>
              </a:rPr>
              <a:t>то алгоритм </a:t>
            </a:r>
            <a:r>
              <a:rPr lang="ru-RU" dirty="0" err="1" smtClean="0">
                <a:solidFill>
                  <a:schemeClr val="bg1"/>
                </a:solidFill>
              </a:rPr>
              <a:t>Краскала</a:t>
            </a:r>
            <a:r>
              <a:rPr lang="ru-RU" dirty="0" smtClean="0">
                <a:solidFill>
                  <a:schemeClr val="bg1"/>
                </a:solidFill>
              </a:rPr>
              <a:t> медленнее алгоритма Прима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Если </a:t>
            </a:r>
            <a:r>
              <a:rPr lang="en-US" dirty="0" smtClean="0">
                <a:solidFill>
                  <a:schemeClr val="bg1"/>
                </a:solidFill>
              </a:rPr>
              <a:t>M = O(N), </a:t>
            </a:r>
            <a:r>
              <a:rPr lang="ru-RU" dirty="0" smtClean="0">
                <a:solidFill>
                  <a:schemeClr val="bg1"/>
                </a:solidFill>
              </a:rPr>
              <a:t>то</a:t>
            </a: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алгоритм </a:t>
            </a:r>
            <a:r>
              <a:rPr lang="ru-RU" dirty="0" err="1">
                <a:solidFill>
                  <a:schemeClr val="bg1"/>
                </a:solidFill>
              </a:rPr>
              <a:t>Краскала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быстрее алгоритма Прима с обычным </a:t>
            </a:r>
            <a:r>
              <a:rPr lang="en-US" dirty="0" err="1" smtClean="0">
                <a:solidFill>
                  <a:schemeClr val="bg1"/>
                </a:solidFill>
              </a:rPr>
              <a:t>ArgMin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алгоритм </a:t>
            </a:r>
            <a:r>
              <a:rPr lang="ru-RU" dirty="0" err="1">
                <a:solidFill>
                  <a:schemeClr val="bg1"/>
                </a:solidFill>
              </a:rPr>
              <a:t>Краскала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примерно равен по скорости алгоритму </a:t>
            </a:r>
            <a:r>
              <a:rPr lang="ru-RU" dirty="0">
                <a:solidFill>
                  <a:schemeClr val="bg1"/>
                </a:solidFill>
              </a:rPr>
              <a:t>Прима </a:t>
            </a:r>
            <a:r>
              <a:rPr lang="ru-RU" dirty="0" smtClean="0">
                <a:solidFill>
                  <a:schemeClr val="bg1"/>
                </a:solidFill>
              </a:rPr>
              <a:t>с </a:t>
            </a:r>
            <a:r>
              <a:rPr lang="en-US" dirty="0" err="1" smtClean="0">
                <a:solidFill>
                  <a:schemeClr val="bg1"/>
                </a:solidFill>
              </a:rPr>
              <a:t>ArgMin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на основе пирамиды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8825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Сравнение алгоритмов </a:t>
            </a:r>
            <a:r>
              <a:rPr lang="ru-RU" dirty="0" err="1" smtClean="0"/>
              <a:t>Краскала</a:t>
            </a:r>
            <a:r>
              <a:rPr lang="ru-RU" dirty="0" smtClean="0"/>
              <a:t> и Прима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N = #</a:t>
            </a:r>
            <a:r>
              <a:rPr lang="ru-RU" dirty="0" smtClean="0"/>
              <a:t> вершин, </a:t>
            </a:r>
            <a:r>
              <a:rPr lang="en-US" dirty="0" smtClean="0"/>
              <a:t>M = # </a:t>
            </a:r>
            <a:r>
              <a:rPr lang="ru-RU" dirty="0" smtClean="0"/>
              <a:t>ребер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#</a:t>
            </a:r>
            <a:r>
              <a:rPr lang="ru-RU" dirty="0" smtClean="0"/>
              <a:t> операций в алгоритме Прима = </a:t>
            </a:r>
            <a:r>
              <a:rPr lang="en-US" dirty="0" smtClean="0"/>
              <a:t>O(N</a:t>
            </a:r>
            <a:r>
              <a:rPr lang="ru-RU" dirty="0" smtClean="0"/>
              <a:t> </a:t>
            </a:r>
            <a:r>
              <a:rPr lang="en-US" dirty="0" smtClean="0"/>
              <a:t>^ 2)</a:t>
            </a:r>
          </a:p>
          <a:p>
            <a:pPr lvl="1"/>
            <a:r>
              <a:rPr lang="ru-RU" dirty="0" smtClean="0"/>
              <a:t>Если </a:t>
            </a:r>
            <a:r>
              <a:rPr lang="en-US" dirty="0"/>
              <a:t>M = O(N</a:t>
            </a:r>
            <a:r>
              <a:rPr lang="en-US" dirty="0" smtClean="0"/>
              <a:t>)</a:t>
            </a:r>
            <a:r>
              <a:rPr lang="ru-RU" dirty="0" smtClean="0"/>
              <a:t>, то </a:t>
            </a:r>
            <a:r>
              <a:rPr lang="en-US" dirty="0" smtClean="0"/>
              <a:t>O(N </a:t>
            </a:r>
            <a:r>
              <a:rPr lang="en-US" dirty="0" err="1" smtClean="0"/>
              <a:t>logN</a:t>
            </a:r>
            <a:r>
              <a:rPr lang="en-US" dirty="0" smtClean="0"/>
              <a:t>) </a:t>
            </a:r>
            <a:r>
              <a:rPr lang="ru-RU" dirty="0" smtClean="0"/>
              <a:t>при использовании пирамиды (</a:t>
            </a:r>
            <a:r>
              <a:rPr lang="en-US" dirty="0" smtClean="0"/>
              <a:t>heap</a:t>
            </a:r>
            <a:r>
              <a:rPr lang="ru-RU" dirty="0" smtClean="0"/>
              <a:t>)</a:t>
            </a:r>
            <a:r>
              <a:rPr lang="en-US" dirty="0" smtClean="0"/>
              <a:t> </a:t>
            </a:r>
            <a:r>
              <a:rPr lang="ru-RU" dirty="0" smtClean="0"/>
              <a:t>для </a:t>
            </a:r>
            <a:r>
              <a:rPr lang="en-US" dirty="0" err="1" smtClean="0"/>
              <a:t>ArgMin</a:t>
            </a:r>
            <a:endParaRPr lang="en-US" dirty="0"/>
          </a:p>
          <a:p>
            <a:endParaRPr lang="ru-RU" dirty="0" smtClean="0"/>
          </a:p>
          <a:p>
            <a:r>
              <a:rPr lang="en-US" dirty="0" smtClean="0">
                <a:solidFill>
                  <a:schemeClr val="bg1"/>
                </a:solidFill>
              </a:rPr>
              <a:t># </a:t>
            </a:r>
            <a:r>
              <a:rPr lang="ru-RU" dirty="0">
                <a:solidFill>
                  <a:schemeClr val="bg1"/>
                </a:solidFill>
              </a:rPr>
              <a:t>операций в алгоритме </a:t>
            </a:r>
            <a:r>
              <a:rPr lang="ru-RU" dirty="0" err="1">
                <a:solidFill>
                  <a:schemeClr val="bg1"/>
                </a:solidFill>
              </a:rPr>
              <a:t>Краскала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=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O(</a:t>
            </a:r>
            <a:r>
              <a:rPr lang="en-US" dirty="0" smtClean="0">
                <a:solidFill>
                  <a:schemeClr val="bg1"/>
                </a:solidFill>
              </a:rPr>
              <a:t>M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* </a:t>
            </a:r>
            <a:r>
              <a:rPr lang="en-US" dirty="0" smtClean="0">
                <a:solidFill>
                  <a:schemeClr val="bg1"/>
                </a:solidFill>
              </a:rPr>
              <a:t>log(M)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+ </a:t>
            </a:r>
            <a:r>
              <a:rPr lang="en-US" dirty="0" smtClean="0">
                <a:solidFill>
                  <a:schemeClr val="bg1"/>
                </a:solidFill>
              </a:rPr>
              <a:t>N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* </a:t>
            </a:r>
            <a:r>
              <a:rPr lang="el-G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lang="en-US" baseline="30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r>
              <a:rPr lang="en-US" sz="3100" dirty="0">
                <a:solidFill>
                  <a:schemeClr val="bg1"/>
                </a:solidFill>
              </a:rPr>
              <a:t>(N</a:t>
            </a:r>
            <a:r>
              <a:rPr lang="en-US" sz="3100" dirty="0" smtClean="0">
                <a:solidFill>
                  <a:schemeClr val="bg1"/>
                </a:solidFill>
              </a:rPr>
              <a:t>)</a:t>
            </a:r>
            <a:r>
              <a:rPr lang="ru-RU" dirty="0" smtClean="0">
                <a:solidFill>
                  <a:schemeClr val="bg1"/>
                </a:solidFill>
              </a:rPr>
              <a:t>)</a:t>
            </a:r>
            <a:endParaRPr lang="ru-RU" sz="3100" dirty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Для больших графов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Если </a:t>
            </a:r>
            <a:r>
              <a:rPr lang="en-US" dirty="0" smtClean="0">
                <a:solidFill>
                  <a:schemeClr val="bg1"/>
                </a:solidFill>
              </a:rPr>
              <a:t>M = O(N^2), </a:t>
            </a:r>
            <a:r>
              <a:rPr lang="ru-RU" dirty="0" smtClean="0">
                <a:solidFill>
                  <a:schemeClr val="bg1"/>
                </a:solidFill>
              </a:rPr>
              <a:t>то алгоритм </a:t>
            </a:r>
            <a:r>
              <a:rPr lang="ru-RU" dirty="0" err="1" smtClean="0">
                <a:solidFill>
                  <a:schemeClr val="bg1"/>
                </a:solidFill>
              </a:rPr>
              <a:t>Краскала</a:t>
            </a:r>
            <a:r>
              <a:rPr lang="ru-RU" dirty="0" smtClean="0">
                <a:solidFill>
                  <a:schemeClr val="bg1"/>
                </a:solidFill>
              </a:rPr>
              <a:t> медленнее алгоритма Прима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Если </a:t>
            </a:r>
            <a:r>
              <a:rPr lang="en-US" dirty="0" smtClean="0">
                <a:solidFill>
                  <a:schemeClr val="bg1"/>
                </a:solidFill>
              </a:rPr>
              <a:t>M = O(N), </a:t>
            </a:r>
            <a:r>
              <a:rPr lang="ru-RU" dirty="0" smtClean="0">
                <a:solidFill>
                  <a:schemeClr val="bg1"/>
                </a:solidFill>
              </a:rPr>
              <a:t>то</a:t>
            </a: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алгоритм </a:t>
            </a:r>
            <a:r>
              <a:rPr lang="ru-RU" dirty="0" err="1">
                <a:solidFill>
                  <a:schemeClr val="bg1"/>
                </a:solidFill>
              </a:rPr>
              <a:t>Краскала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быстрее алгоритма Прима с обычным </a:t>
            </a:r>
            <a:r>
              <a:rPr lang="en-US" dirty="0" err="1" smtClean="0">
                <a:solidFill>
                  <a:schemeClr val="bg1"/>
                </a:solidFill>
              </a:rPr>
              <a:t>ArgMin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алгоритм </a:t>
            </a:r>
            <a:r>
              <a:rPr lang="ru-RU" dirty="0" err="1">
                <a:solidFill>
                  <a:schemeClr val="bg1"/>
                </a:solidFill>
              </a:rPr>
              <a:t>Краскала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примерно равен по скорости алгоритму </a:t>
            </a:r>
            <a:r>
              <a:rPr lang="ru-RU" dirty="0">
                <a:solidFill>
                  <a:schemeClr val="bg1"/>
                </a:solidFill>
              </a:rPr>
              <a:t>Прима </a:t>
            </a:r>
            <a:r>
              <a:rPr lang="ru-RU" dirty="0" smtClean="0">
                <a:solidFill>
                  <a:schemeClr val="bg1"/>
                </a:solidFill>
              </a:rPr>
              <a:t>с </a:t>
            </a:r>
            <a:r>
              <a:rPr lang="en-US" dirty="0" err="1" smtClean="0">
                <a:solidFill>
                  <a:schemeClr val="bg1"/>
                </a:solidFill>
              </a:rPr>
              <a:t>ArgMin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на основе пирамиды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426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StartTime</a:t>
            </a:r>
            <a:r>
              <a:rPr lang="en-US" dirty="0" smtClean="0">
                <a:latin typeface="Consolas" panose="020B0609020204030204" pitchFamily="49" charset="0"/>
              </a:rPr>
              <a:t>[a] = 1, Parent[a] = a</a:t>
            </a: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StartTime</a:t>
            </a:r>
            <a:r>
              <a:rPr lang="en-US" dirty="0" smtClean="0">
                <a:latin typeface="Consolas" panose="020B0609020204030204" pitchFamily="49" charset="0"/>
              </a:rPr>
              <a:t>[b] = 2, Parent[b] = a</a:t>
            </a: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StartTime</a:t>
            </a:r>
            <a:r>
              <a:rPr lang="en-US" dirty="0" smtClean="0">
                <a:latin typeface="Consolas" panose="020B0609020204030204" pitchFamily="49" charset="0"/>
              </a:rPr>
              <a:t>[d] = 3, Parent[d] = b</a:t>
            </a: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EndTime</a:t>
            </a:r>
            <a:r>
              <a:rPr lang="en-US" dirty="0" smtClean="0">
                <a:latin typeface="Consolas" panose="020B0609020204030204" pitchFamily="49" charset="0"/>
              </a:rPr>
              <a:t>[d] = 4</a:t>
            </a: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StartTime</a:t>
            </a:r>
            <a:r>
              <a:rPr lang="en-US" dirty="0" smtClean="0">
                <a:latin typeface="Consolas" panose="020B0609020204030204" pitchFamily="49" charset="0"/>
              </a:rPr>
              <a:t>[e] = 5, </a:t>
            </a:r>
            <a:r>
              <a:rPr lang="en-US" dirty="0">
                <a:latin typeface="Consolas" panose="020B0609020204030204" pitchFamily="49" charset="0"/>
              </a:rPr>
              <a:t>Parent[e] = b</a:t>
            </a:r>
            <a:endParaRPr lang="en-US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EndTime</a:t>
            </a:r>
            <a:r>
              <a:rPr lang="en-US" dirty="0" smtClean="0">
                <a:latin typeface="Consolas" panose="020B0609020204030204" pitchFamily="49" charset="0"/>
              </a:rPr>
              <a:t>[e] = 6</a:t>
            </a: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EndTime</a:t>
            </a:r>
            <a:r>
              <a:rPr lang="en-US" dirty="0" smtClean="0">
                <a:latin typeface="Consolas" panose="020B0609020204030204" pitchFamily="49" charset="0"/>
              </a:rPr>
              <a:t>[b] = 7</a:t>
            </a: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StartTime</a:t>
            </a:r>
            <a:r>
              <a:rPr lang="en-US" dirty="0" smtClean="0">
                <a:latin typeface="Consolas" panose="020B0609020204030204" pitchFamily="49" charset="0"/>
              </a:rPr>
              <a:t>[c] = 8, Parent[c] = a</a:t>
            </a: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StartTime</a:t>
            </a:r>
            <a:r>
              <a:rPr lang="en-US" dirty="0" smtClean="0">
                <a:latin typeface="Consolas" panose="020B0609020204030204" pitchFamily="49" charset="0"/>
              </a:rPr>
              <a:t>[f] = 9, Parent[f] = c</a:t>
            </a: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EndTime</a:t>
            </a:r>
            <a:r>
              <a:rPr lang="en-US" dirty="0" smtClean="0">
                <a:latin typeface="Consolas" panose="020B0609020204030204" pitchFamily="49" charset="0"/>
              </a:rPr>
              <a:t>[f] = 10</a:t>
            </a: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EndTime</a:t>
            </a:r>
            <a:r>
              <a:rPr lang="en-US" dirty="0" smtClean="0">
                <a:latin typeface="Consolas" panose="020B0609020204030204" pitchFamily="49" charset="0"/>
              </a:rPr>
              <a:t>[c] = 11</a:t>
            </a: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EndTime</a:t>
            </a:r>
            <a:r>
              <a:rPr lang="en-US" dirty="0" smtClean="0">
                <a:latin typeface="Consolas" panose="020B0609020204030204" pitchFamily="49" charset="0"/>
              </a:rPr>
              <a:t>[a] = 12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24" name="Овал 6"/>
          <p:cNvSpPr txBox="1">
            <a:spLocks noChangeArrowheads="1"/>
          </p:cNvSpPr>
          <p:nvPr/>
        </p:nvSpPr>
        <p:spPr>
          <a:xfrm>
            <a:off x="10682454" y="5303767"/>
            <a:ext cx="596616" cy="589534"/>
          </a:xfrm>
          <a:prstGeom prst="ellipse">
            <a:avLst/>
          </a:prstGeom>
          <a:ln w="25400" algn="ctr">
            <a:solidFill>
              <a:schemeClr val="tx2"/>
            </a:solidFill>
            <a:round/>
          </a:ln>
        </p:spPr>
        <p:txBody>
          <a:bodyPr vert="horz" anchor="ctr">
            <a:normAutofit/>
          </a:bodyPr>
          <a:lstStyle>
            <a:lvl1pPr marL="411480" indent="-342900" algn="l" rtl="0" eaLnBrk="1" latinLnBrk="0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0664" indent="-28575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ctr">
              <a:lnSpc>
                <a:spcPct val="80000"/>
              </a:lnSpc>
              <a:buFont typeface="Arial" charset="0"/>
              <a:buNone/>
            </a:pPr>
            <a:r>
              <a:rPr lang="en-US" sz="2000" dirty="0" smtClean="0"/>
              <a:t>f</a:t>
            </a:r>
            <a:endParaRPr lang="ru-RU" sz="2000" dirty="0"/>
          </a:p>
        </p:txBody>
      </p:sp>
      <p:sp>
        <p:nvSpPr>
          <p:cNvPr id="25" name="Овал 3"/>
          <p:cNvSpPr/>
          <p:nvPr/>
        </p:nvSpPr>
        <p:spPr>
          <a:xfrm>
            <a:off x="7336824" y="3844021"/>
            <a:ext cx="594607" cy="60037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b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26" name="Овал 4"/>
          <p:cNvSpPr/>
          <p:nvPr/>
        </p:nvSpPr>
        <p:spPr>
          <a:xfrm>
            <a:off x="8174496" y="5298348"/>
            <a:ext cx="594607" cy="6003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e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27" name="Овал 5"/>
          <p:cNvSpPr/>
          <p:nvPr/>
        </p:nvSpPr>
        <p:spPr>
          <a:xfrm>
            <a:off x="8453721" y="1832669"/>
            <a:ext cx="594607" cy="60037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a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28" name="Овал 6"/>
          <p:cNvSpPr/>
          <p:nvPr/>
        </p:nvSpPr>
        <p:spPr>
          <a:xfrm>
            <a:off x="9735340" y="3965396"/>
            <a:ext cx="594607" cy="600371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c</a:t>
            </a:r>
            <a:endParaRPr lang="ru-RU" sz="2000" dirty="0">
              <a:solidFill>
                <a:schemeClr val="tx1"/>
              </a:solidFill>
            </a:endParaRPr>
          </a:p>
        </p:txBody>
      </p:sp>
      <p:cxnSp>
        <p:nvCxnSpPr>
          <p:cNvPr id="32" name="Shape 24"/>
          <p:cNvCxnSpPr>
            <a:cxnSpLocks noChangeShapeType="1"/>
            <a:stCxn id="27" idx="3"/>
            <a:endCxn id="25" idx="0"/>
          </p:cNvCxnSpPr>
          <p:nvPr/>
        </p:nvCxnSpPr>
        <p:spPr bwMode="auto">
          <a:xfrm flipH="1">
            <a:off x="7634128" y="2345117"/>
            <a:ext cx="906671" cy="1498902"/>
          </a:xfrm>
          <a:prstGeom prst="straightConnector1">
            <a:avLst/>
          </a:prstGeom>
          <a:noFill/>
          <a:ln w="38100" algn="ctr">
            <a:solidFill>
              <a:schemeClr val="accent1">
                <a:lumMod val="75000"/>
              </a:schemeClr>
            </a:solidFill>
            <a:round/>
            <a:headEnd/>
            <a:tailEnd type="arrow" w="med" len="med"/>
          </a:ln>
        </p:spPr>
      </p:cxnSp>
      <p:sp>
        <p:nvSpPr>
          <p:cNvPr id="34" name="Овал 17"/>
          <p:cNvSpPr/>
          <p:nvPr/>
        </p:nvSpPr>
        <p:spPr>
          <a:xfrm>
            <a:off x="6617671" y="5298348"/>
            <a:ext cx="594607" cy="6003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d</a:t>
            </a:r>
            <a:endParaRPr lang="ru-RU" sz="2000" dirty="0">
              <a:solidFill>
                <a:schemeClr val="tx1"/>
              </a:solidFill>
            </a:endParaRPr>
          </a:p>
        </p:txBody>
      </p:sp>
      <p:cxnSp>
        <p:nvCxnSpPr>
          <p:cNvPr id="36" name="Shape 20"/>
          <p:cNvCxnSpPr>
            <a:cxnSpLocks noChangeShapeType="1"/>
            <a:stCxn id="27" idx="5"/>
            <a:endCxn id="28" idx="0"/>
          </p:cNvCxnSpPr>
          <p:nvPr/>
        </p:nvCxnSpPr>
        <p:spPr bwMode="auto">
          <a:xfrm>
            <a:off x="8961250" y="2345117"/>
            <a:ext cx="1071395" cy="1620278"/>
          </a:xfrm>
          <a:prstGeom prst="straightConnector1">
            <a:avLst/>
          </a:prstGeom>
          <a:noFill/>
          <a:ln w="38100" algn="ctr">
            <a:solidFill>
              <a:schemeClr val="accent1">
                <a:lumMod val="75000"/>
              </a:schemeClr>
            </a:solidFill>
            <a:round/>
            <a:headEnd/>
            <a:tailEnd type="arrow" w="med" len="med"/>
          </a:ln>
        </p:spPr>
      </p:cxnSp>
      <p:cxnSp>
        <p:nvCxnSpPr>
          <p:cNvPr id="37" name="Shape 24"/>
          <p:cNvCxnSpPr>
            <a:cxnSpLocks noChangeShapeType="1"/>
            <a:stCxn id="25" idx="3"/>
            <a:endCxn id="34" idx="0"/>
          </p:cNvCxnSpPr>
          <p:nvPr/>
        </p:nvCxnSpPr>
        <p:spPr bwMode="auto">
          <a:xfrm flipH="1">
            <a:off x="6914975" y="4356469"/>
            <a:ext cx="508927" cy="941879"/>
          </a:xfrm>
          <a:prstGeom prst="straightConnector1">
            <a:avLst/>
          </a:prstGeom>
          <a:noFill/>
          <a:ln w="38100" algn="ctr">
            <a:solidFill>
              <a:schemeClr val="accent1">
                <a:lumMod val="75000"/>
              </a:schemeClr>
            </a:solidFill>
            <a:round/>
            <a:headEnd/>
            <a:tailEnd type="arrow" w="med" len="med"/>
          </a:ln>
        </p:spPr>
      </p:cxnSp>
      <p:cxnSp>
        <p:nvCxnSpPr>
          <p:cNvPr id="38" name="Shape 24"/>
          <p:cNvCxnSpPr>
            <a:cxnSpLocks noChangeShapeType="1"/>
            <a:stCxn id="25" idx="5"/>
            <a:endCxn id="26" idx="0"/>
          </p:cNvCxnSpPr>
          <p:nvPr/>
        </p:nvCxnSpPr>
        <p:spPr bwMode="auto">
          <a:xfrm>
            <a:off x="7844353" y="4356469"/>
            <a:ext cx="627446" cy="941879"/>
          </a:xfrm>
          <a:prstGeom prst="straightConnector1">
            <a:avLst/>
          </a:prstGeom>
          <a:noFill/>
          <a:ln w="38100" algn="ctr">
            <a:solidFill>
              <a:schemeClr val="accent1">
                <a:lumMod val="75000"/>
              </a:schemeClr>
            </a:solidFill>
            <a:round/>
            <a:headEnd/>
            <a:tailEnd type="arrow" w="med" len="med"/>
          </a:ln>
        </p:spPr>
      </p:cxnSp>
      <p:cxnSp>
        <p:nvCxnSpPr>
          <p:cNvPr id="39" name="Shape 20"/>
          <p:cNvCxnSpPr>
            <a:cxnSpLocks noChangeShapeType="1"/>
            <a:stCxn id="28" idx="5"/>
            <a:endCxn id="24" idx="1"/>
          </p:cNvCxnSpPr>
          <p:nvPr/>
        </p:nvCxnSpPr>
        <p:spPr bwMode="auto">
          <a:xfrm>
            <a:off x="10242869" y="4477846"/>
            <a:ext cx="526957" cy="912257"/>
          </a:xfrm>
          <a:prstGeom prst="straightConnector1">
            <a:avLst/>
          </a:prstGeom>
          <a:noFill/>
          <a:ln w="38100" algn="ctr">
            <a:solidFill>
              <a:schemeClr val="accent1">
                <a:lumMod val="75000"/>
              </a:schemeClr>
            </a:solidFill>
            <a:round/>
            <a:headEnd/>
            <a:tailEnd type="arrow" w="med" len="med"/>
          </a:ln>
        </p:spPr>
      </p:cxnSp>
      <p:cxnSp>
        <p:nvCxnSpPr>
          <p:cNvPr id="40" name="Shape 14"/>
          <p:cNvCxnSpPr>
            <a:cxnSpLocks noChangeShapeType="1"/>
            <a:stCxn id="34" idx="1"/>
            <a:endCxn id="27" idx="2"/>
          </p:cNvCxnSpPr>
          <p:nvPr/>
        </p:nvCxnSpPr>
        <p:spPr bwMode="auto">
          <a:xfrm rot="5400000" flipH="1" flipV="1">
            <a:off x="5952527" y="2885077"/>
            <a:ext cx="3253415" cy="1748972"/>
          </a:xfrm>
          <a:prstGeom prst="curvedConnector2">
            <a:avLst/>
          </a:prstGeom>
          <a:noFill/>
          <a:ln w="38100" algn="ctr">
            <a:solidFill>
              <a:schemeClr val="accent1">
                <a:lumMod val="75000"/>
              </a:schemeClr>
            </a:solidFill>
            <a:round/>
            <a:headEnd/>
            <a:tailEnd type="arrow" w="med" len="med"/>
          </a:ln>
        </p:spPr>
      </p:cxnSp>
      <p:cxnSp>
        <p:nvCxnSpPr>
          <p:cNvPr id="41" name="Shape 14"/>
          <p:cNvCxnSpPr>
            <a:cxnSpLocks noChangeShapeType="1"/>
            <a:stCxn id="26" idx="0"/>
            <a:endCxn id="27" idx="4"/>
          </p:cNvCxnSpPr>
          <p:nvPr/>
        </p:nvCxnSpPr>
        <p:spPr bwMode="auto">
          <a:xfrm flipV="1">
            <a:off x="8471800" y="2433040"/>
            <a:ext cx="279225" cy="2865308"/>
          </a:xfrm>
          <a:prstGeom prst="straightConnector1">
            <a:avLst/>
          </a:prstGeom>
          <a:noFill/>
          <a:ln w="38100" algn="ctr">
            <a:solidFill>
              <a:schemeClr val="accent1">
                <a:lumMod val="75000"/>
              </a:schemeClr>
            </a:solidFill>
            <a:round/>
            <a:headEnd/>
            <a:tailEnd type="arrow" w="med" len="med"/>
          </a:ln>
        </p:spPr>
      </p:cxnSp>
      <p:cxnSp>
        <p:nvCxnSpPr>
          <p:cNvPr id="42" name="Shape 14"/>
          <p:cNvCxnSpPr>
            <a:cxnSpLocks noChangeShapeType="1"/>
            <a:stCxn id="24" idx="7"/>
            <a:endCxn id="27" idx="6"/>
          </p:cNvCxnSpPr>
          <p:nvPr/>
        </p:nvCxnSpPr>
        <p:spPr bwMode="auto">
          <a:xfrm rot="16200000" flipV="1">
            <a:off x="8491390" y="2689794"/>
            <a:ext cx="3257246" cy="2143370"/>
          </a:xfrm>
          <a:prstGeom prst="curvedConnector2">
            <a:avLst/>
          </a:prstGeom>
          <a:noFill/>
          <a:ln w="38100" algn="ctr">
            <a:solidFill>
              <a:schemeClr val="accent1">
                <a:lumMod val="75000"/>
              </a:schemeClr>
            </a:solidFill>
            <a:round/>
            <a:headEnd/>
            <a:tailEnd type="arrow" w="med" len="med"/>
          </a:ln>
        </p:spPr>
      </p:cxnSp>
      <p:sp>
        <p:nvSpPr>
          <p:cNvPr id="18" name="Rectangle 17"/>
          <p:cNvSpPr/>
          <p:nvPr/>
        </p:nvSpPr>
        <p:spPr>
          <a:xfrm>
            <a:off x="479376" y="1430716"/>
            <a:ext cx="5891211" cy="46954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6522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Сравнение алгоритмов </a:t>
            </a:r>
            <a:r>
              <a:rPr lang="ru-RU" dirty="0" err="1" smtClean="0"/>
              <a:t>Краскала</a:t>
            </a:r>
            <a:r>
              <a:rPr lang="ru-RU" dirty="0" smtClean="0"/>
              <a:t> и Прима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N = #</a:t>
            </a:r>
            <a:r>
              <a:rPr lang="ru-RU" dirty="0" smtClean="0"/>
              <a:t> вершин, </a:t>
            </a:r>
            <a:r>
              <a:rPr lang="en-US" dirty="0" smtClean="0"/>
              <a:t>M = # </a:t>
            </a:r>
            <a:r>
              <a:rPr lang="ru-RU" dirty="0" smtClean="0"/>
              <a:t>ребер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#</a:t>
            </a:r>
            <a:r>
              <a:rPr lang="ru-RU" dirty="0" smtClean="0"/>
              <a:t> операций в алгоритме Прима = </a:t>
            </a:r>
            <a:r>
              <a:rPr lang="en-US" dirty="0" smtClean="0"/>
              <a:t>O(N</a:t>
            </a:r>
            <a:r>
              <a:rPr lang="ru-RU" dirty="0" smtClean="0"/>
              <a:t> </a:t>
            </a:r>
            <a:r>
              <a:rPr lang="en-US" dirty="0" smtClean="0"/>
              <a:t>^ 2)</a:t>
            </a:r>
          </a:p>
          <a:p>
            <a:pPr lvl="1"/>
            <a:r>
              <a:rPr lang="ru-RU" dirty="0" smtClean="0"/>
              <a:t>Если </a:t>
            </a:r>
            <a:r>
              <a:rPr lang="en-US" dirty="0"/>
              <a:t>M = O(N</a:t>
            </a:r>
            <a:r>
              <a:rPr lang="en-US" dirty="0" smtClean="0"/>
              <a:t>)</a:t>
            </a:r>
            <a:r>
              <a:rPr lang="ru-RU" dirty="0" smtClean="0"/>
              <a:t>, то </a:t>
            </a:r>
            <a:r>
              <a:rPr lang="en-US" dirty="0" smtClean="0"/>
              <a:t>O(N </a:t>
            </a:r>
            <a:r>
              <a:rPr lang="en-US" dirty="0" err="1" smtClean="0"/>
              <a:t>logN</a:t>
            </a:r>
            <a:r>
              <a:rPr lang="en-US" dirty="0" smtClean="0"/>
              <a:t>) </a:t>
            </a:r>
            <a:r>
              <a:rPr lang="ru-RU" dirty="0" smtClean="0"/>
              <a:t>при использовании пирамиды (</a:t>
            </a:r>
            <a:r>
              <a:rPr lang="en-US" dirty="0" smtClean="0"/>
              <a:t>heap</a:t>
            </a:r>
            <a:r>
              <a:rPr lang="ru-RU" dirty="0" smtClean="0"/>
              <a:t>)</a:t>
            </a:r>
            <a:r>
              <a:rPr lang="en-US" dirty="0" smtClean="0"/>
              <a:t> </a:t>
            </a:r>
            <a:r>
              <a:rPr lang="ru-RU" dirty="0" smtClean="0"/>
              <a:t>для </a:t>
            </a:r>
            <a:r>
              <a:rPr lang="en-US" dirty="0" err="1" smtClean="0"/>
              <a:t>ArgMin</a:t>
            </a:r>
            <a:endParaRPr lang="en-US" dirty="0"/>
          </a:p>
          <a:p>
            <a:endParaRPr lang="ru-RU" dirty="0" smtClean="0"/>
          </a:p>
          <a:p>
            <a:r>
              <a:rPr lang="en-US" dirty="0" smtClean="0"/>
              <a:t># </a:t>
            </a:r>
            <a:r>
              <a:rPr lang="ru-RU" dirty="0"/>
              <a:t>операций в алгоритме </a:t>
            </a:r>
            <a:r>
              <a:rPr lang="ru-RU" dirty="0" err="1"/>
              <a:t>Краскала</a:t>
            </a:r>
            <a:r>
              <a:rPr lang="ru-RU" dirty="0"/>
              <a:t> </a:t>
            </a:r>
            <a:r>
              <a:rPr lang="ru-RU" dirty="0" smtClean="0"/>
              <a:t>=</a:t>
            </a:r>
            <a:r>
              <a:rPr lang="en-US" dirty="0" smtClean="0"/>
              <a:t> </a:t>
            </a:r>
            <a:r>
              <a:rPr lang="ru-RU" dirty="0" smtClean="0"/>
              <a:t>O(</a:t>
            </a:r>
            <a:r>
              <a:rPr lang="en-US" dirty="0" smtClean="0"/>
              <a:t>M</a:t>
            </a:r>
            <a:r>
              <a:rPr lang="ru-RU" dirty="0" smtClean="0"/>
              <a:t> </a:t>
            </a:r>
            <a:r>
              <a:rPr lang="ru-RU" dirty="0"/>
              <a:t>* </a:t>
            </a:r>
            <a:r>
              <a:rPr lang="en-US" dirty="0" smtClean="0"/>
              <a:t>log(M)</a:t>
            </a:r>
            <a:r>
              <a:rPr lang="ru-RU" dirty="0" smtClean="0"/>
              <a:t> </a:t>
            </a:r>
            <a:r>
              <a:rPr lang="ru-RU" dirty="0"/>
              <a:t>+ </a:t>
            </a:r>
            <a:r>
              <a:rPr lang="en-US" dirty="0" smtClean="0"/>
              <a:t>N</a:t>
            </a:r>
            <a:r>
              <a:rPr lang="ru-RU" dirty="0" smtClean="0"/>
              <a:t> </a:t>
            </a:r>
            <a:r>
              <a:rPr lang="ru-RU" dirty="0"/>
              <a:t>* </a:t>
            </a:r>
            <a:r>
              <a:rPr lang="el-GR" dirty="0"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r>
              <a:rPr lang="en-US" sz="3100" dirty="0"/>
              <a:t>(N</a:t>
            </a:r>
            <a:r>
              <a:rPr lang="en-US" sz="3100" dirty="0" smtClean="0"/>
              <a:t>)</a:t>
            </a:r>
            <a:r>
              <a:rPr lang="ru-RU" dirty="0" smtClean="0"/>
              <a:t>)</a:t>
            </a:r>
            <a:endParaRPr lang="ru-RU" sz="3100" dirty="0"/>
          </a:p>
          <a:p>
            <a:endParaRPr lang="ru-RU" dirty="0" smtClean="0"/>
          </a:p>
          <a:p>
            <a:r>
              <a:rPr lang="ru-RU" dirty="0" smtClean="0">
                <a:solidFill>
                  <a:schemeClr val="bg1"/>
                </a:solidFill>
              </a:rPr>
              <a:t>Для больших графов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Если </a:t>
            </a:r>
            <a:r>
              <a:rPr lang="en-US" dirty="0" smtClean="0">
                <a:solidFill>
                  <a:schemeClr val="bg1"/>
                </a:solidFill>
              </a:rPr>
              <a:t>M = O(N^2), </a:t>
            </a:r>
            <a:r>
              <a:rPr lang="ru-RU" dirty="0" smtClean="0">
                <a:solidFill>
                  <a:schemeClr val="bg1"/>
                </a:solidFill>
              </a:rPr>
              <a:t>то алгоритм </a:t>
            </a:r>
            <a:r>
              <a:rPr lang="ru-RU" dirty="0" err="1" smtClean="0">
                <a:solidFill>
                  <a:schemeClr val="bg1"/>
                </a:solidFill>
              </a:rPr>
              <a:t>Краскала</a:t>
            </a:r>
            <a:r>
              <a:rPr lang="ru-RU" dirty="0" smtClean="0">
                <a:solidFill>
                  <a:schemeClr val="bg1"/>
                </a:solidFill>
              </a:rPr>
              <a:t> медленнее алгоритма Прима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Если </a:t>
            </a:r>
            <a:r>
              <a:rPr lang="en-US" dirty="0" smtClean="0">
                <a:solidFill>
                  <a:schemeClr val="bg1"/>
                </a:solidFill>
              </a:rPr>
              <a:t>M = O(N), </a:t>
            </a:r>
            <a:r>
              <a:rPr lang="ru-RU" dirty="0" smtClean="0">
                <a:solidFill>
                  <a:schemeClr val="bg1"/>
                </a:solidFill>
              </a:rPr>
              <a:t>то</a:t>
            </a: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алгоритм </a:t>
            </a:r>
            <a:r>
              <a:rPr lang="ru-RU" dirty="0" err="1">
                <a:solidFill>
                  <a:schemeClr val="bg1"/>
                </a:solidFill>
              </a:rPr>
              <a:t>Краскала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быстрее алгоритма Прима с обычным </a:t>
            </a:r>
            <a:r>
              <a:rPr lang="en-US" dirty="0" err="1" smtClean="0">
                <a:solidFill>
                  <a:schemeClr val="bg1"/>
                </a:solidFill>
              </a:rPr>
              <a:t>ArgMin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алгоритм </a:t>
            </a:r>
            <a:r>
              <a:rPr lang="ru-RU" dirty="0" err="1">
                <a:solidFill>
                  <a:schemeClr val="bg1"/>
                </a:solidFill>
              </a:rPr>
              <a:t>Краскала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примерно равен по скорости алгоритму </a:t>
            </a:r>
            <a:r>
              <a:rPr lang="ru-RU" dirty="0">
                <a:solidFill>
                  <a:schemeClr val="bg1"/>
                </a:solidFill>
              </a:rPr>
              <a:t>Прима </a:t>
            </a:r>
            <a:r>
              <a:rPr lang="ru-RU" dirty="0" smtClean="0">
                <a:solidFill>
                  <a:schemeClr val="bg1"/>
                </a:solidFill>
              </a:rPr>
              <a:t>с </a:t>
            </a:r>
            <a:r>
              <a:rPr lang="en-US" dirty="0" err="1" smtClean="0">
                <a:solidFill>
                  <a:schemeClr val="bg1"/>
                </a:solidFill>
              </a:rPr>
              <a:t>ArgMin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на основе пирамиды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524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Сравнение алгоритмов </a:t>
            </a:r>
            <a:r>
              <a:rPr lang="ru-RU" dirty="0" err="1" smtClean="0"/>
              <a:t>Краскала</a:t>
            </a:r>
            <a:r>
              <a:rPr lang="ru-RU" dirty="0" smtClean="0"/>
              <a:t> и Прима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N = #</a:t>
            </a:r>
            <a:r>
              <a:rPr lang="ru-RU" dirty="0" smtClean="0"/>
              <a:t> вершин, </a:t>
            </a:r>
            <a:r>
              <a:rPr lang="en-US" dirty="0" smtClean="0"/>
              <a:t>M = # </a:t>
            </a:r>
            <a:r>
              <a:rPr lang="ru-RU" dirty="0" smtClean="0"/>
              <a:t>ребер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#</a:t>
            </a:r>
            <a:r>
              <a:rPr lang="ru-RU" dirty="0" smtClean="0"/>
              <a:t> операций в алгоритме Прима = </a:t>
            </a:r>
            <a:r>
              <a:rPr lang="en-US" dirty="0" smtClean="0"/>
              <a:t>O(N</a:t>
            </a:r>
            <a:r>
              <a:rPr lang="ru-RU" dirty="0" smtClean="0"/>
              <a:t> </a:t>
            </a:r>
            <a:r>
              <a:rPr lang="en-US" dirty="0" smtClean="0"/>
              <a:t>^ 2)</a:t>
            </a:r>
          </a:p>
          <a:p>
            <a:pPr lvl="1"/>
            <a:r>
              <a:rPr lang="ru-RU" dirty="0" smtClean="0"/>
              <a:t>Если </a:t>
            </a:r>
            <a:r>
              <a:rPr lang="en-US" dirty="0"/>
              <a:t>M = O(N</a:t>
            </a:r>
            <a:r>
              <a:rPr lang="en-US" dirty="0" smtClean="0"/>
              <a:t>)</a:t>
            </a:r>
            <a:r>
              <a:rPr lang="ru-RU" dirty="0" smtClean="0"/>
              <a:t>, то </a:t>
            </a:r>
            <a:r>
              <a:rPr lang="en-US" dirty="0" smtClean="0"/>
              <a:t>O(N </a:t>
            </a:r>
            <a:r>
              <a:rPr lang="en-US" dirty="0" err="1" smtClean="0"/>
              <a:t>logN</a:t>
            </a:r>
            <a:r>
              <a:rPr lang="en-US" dirty="0" smtClean="0"/>
              <a:t>) </a:t>
            </a:r>
            <a:r>
              <a:rPr lang="ru-RU" dirty="0" smtClean="0"/>
              <a:t>при использовании пирамиды (</a:t>
            </a:r>
            <a:r>
              <a:rPr lang="en-US" dirty="0" smtClean="0"/>
              <a:t>heap</a:t>
            </a:r>
            <a:r>
              <a:rPr lang="ru-RU" dirty="0" smtClean="0"/>
              <a:t>)</a:t>
            </a:r>
            <a:r>
              <a:rPr lang="en-US" dirty="0" smtClean="0"/>
              <a:t> </a:t>
            </a:r>
            <a:r>
              <a:rPr lang="ru-RU" dirty="0" smtClean="0"/>
              <a:t>для </a:t>
            </a:r>
            <a:r>
              <a:rPr lang="en-US" dirty="0" err="1" smtClean="0"/>
              <a:t>ArgMin</a:t>
            </a:r>
            <a:endParaRPr lang="en-US" dirty="0"/>
          </a:p>
          <a:p>
            <a:endParaRPr lang="ru-RU" dirty="0" smtClean="0"/>
          </a:p>
          <a:p>
            <a:r>
              <a:rPr lang="en-US" dirty="0" smtClean="0"/>
              <a:t># </a:t>
            </a:r>
            <a:r>
              <a:rPr lang="ru-RU" dirty="0"/>
              <a:t>операций в алгоритме </a:t>
            </a:r>
            <a:r>
              <a:rPr lang="ru-RU" dirty="0" err="1"/>
              <a:t>Краскала</a:t>
            </a:r>
            <a:r>
              <a:rPr lang="ru-RU" dirty="0"/>
              <a:t> </a:t>
            </a:r>
            <a:r>
              <a:rPr lang="ru-RU" dirty="0" smtClean="0"/>
              <a:t>=</a:t>
            </a:r>
            <a:r>
              <a:rPr lang="en-US" dirty="0" smtClean="0"/>
              <a:t> </a:t>
            </a:r>
            <a:r>
              <a:rPr lang="ru-RU" dirty="0" smtClean="0"/>
              <a:t>O(</a:t>
            </a:r>
            <a:r>
              <a:rPr lang="en-US" dirty="0" smtClean="0"/>
              <a:t>M</a:t>
            </a:r>
            <a:r>
              <a:rPr lang="ru-RU" dirty="0" smtClean="0"/>
              <a:t> </a:t>
            </a:r>
            <a:r>
              <a:rPr lang="ru-RU" dirty="0"/>
              <a:t>* </a:t>
            </a:r>
            <a:r>
              <a:rPr lang="en-US" dirty="0" smtClean="0"/>
              <a:t>log(M)</a:t>
            </a:r>
            <a:r>
              <a:rPr lang="ru-RU" dirty="0" smtClean="0"/>
              <a:t> </a:t>
            </a:r>
            <a:r>
              <a:rPr lang="ru-RU" dirty="0"/>
              <a:t>+ </a:t>
            </a:r>
            <a:r>
              <a:rPr lang="en-US" dirty="0" smtClean="0"/>
              <a:t>N</a:t>
            </a:r>
            <a:r>
              <a:rPr lang="ru-RU" dirty="0" smtClean="0"/>
              <a:t> </a:t>
            </a:r>
            <a:r>
              <a:rPr lang="ru-RU" dirty="0"/>
              <a:t>* </a:t>
            </a:r>
            <a:r>
              <a:rPr lang="el-GR" dirty="0"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r>
              <a:rPr lang="en-US" sz="3100" dirty="0"/>
              <a:t>(N</a:t>
            </a:r>
            <a:r>
              <a:rPr lang="en-US" sz="3100" dirty="0" smtClean="0"/>
              <a:t>)</a:t>
            </a:r>
            <a:r>
              <a:rPr lang="ru-RU" dirty="0" smtClean="0"/>
              <a:t>)</a:t>
            </a:r>
            <a:endParaRPr lang="ru-RU" sz="3100" dirty="0"/>
          </a:p>
          <a:p>
            <a:endParaRPr lang="ru-RU" dirty="0" smtClean="0"/>
          </a:p>
          <a:p>
            <a:r>
              <a:rPr lang="ru-RU" dirty="0" smtClean="0"/>
              <a:t>Для больших графов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Если </a:t>
            </a:r>
            <a:r>
              <a:rPr lang="en-US" dirty="0" smtClean="0">
                <a:solidFill>
                  <a:schemeClr val="bg1"/>
                </a:solidFill>
              </a:rPr>
              <a:t>M = O(N^2), </a:t>
            </a:r>
            <a:r>
              <a:rPr lang="ru-RU" dirty="0" smtClean="0">
                <a:solidFill>
                  <a:schemeClr val="bg1"/>
                </a:solidFill>
              </a:rPr>
              <a:t>то алгоритм </a:t>
            </a:r>
            <a:r>
              <a:rPr lang="ru-RU" dirty="0" err="1" smtClean="0">
                <a:solidFill>
                  <a:schemeClr val="bg1"/>
                </a:solidFill>
              </a:rPr>
              <a:t>Краскала</a:t>
            </a:r>
            <a:r>
              <a:rPr lang="ru-RU" dirty="0" smtClean="0">
                <a:solidFill>
                  <a:schemeClr val="bg1"/>
                </a:solidFill>
              </a:rPr>
              <a:t> медленнее алгоритма Прима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Если </a:t>
            </a:r>
            <a:r>
              <a:rPr lang="en-US" dirty="0" smtClean="0">
                <a:solidFill>
                  <a:schemeClr val="bg1"/>
                </a:solidFill>
              </a:rPr>
              <a:t>M = O(N), </a:t>
            </a:r>
            <a:r>
              <a:rPr lang="ru-RU" dirty="0" smtClean="0">
                <a:solidFill>
                  <a:schemeClr val="bg1"/>
                </a:solidFill>
              </a:rPr>
              <a:t>то</a:t>
            </a: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алгоритм </a:t>
            </a:r>
            <a:r>
              <a:rPr lang="ru-RU" dirty="0" err="1">
                <a:solidFill>
                  <a:schemeClr val="bg1"/>
                </a:solidFill>
              </a:rPr>
              <a:t>Краскала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быстрее алгоритма Прима с обычным </a:t>
            </a:r>
            <a:r>
              <a:rPr lang="en-US" dirty="0" err="1" smtClean="0">
                <a:solidFill>
                  <a:schemeClr val="bg1"/>
                </a:solidFill>
              </a:rPr>
              <a:t>ArgMin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алгоритм </a:t>
            </a:r>
            <a:r>
              <a:rPr lang="ru-RU" dirty="0" err="1">
                <a:solidFill>
                  <a:schemeClr val="bg1"/>
                </a:solidFill>
              </a:rPr>
              <a:t>Краскала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примерно равен по скорости алгоритму </a:t>
            </a:r>
            <a:r>
              <a:rPr lang="ru-RU" dirty="0">
                <a:solidFill>
                  <a:schemeClr val="bg1"/>
                </a:solidFill>
              </a:rPr>
              <a:t>Прима </a:t>
            </a:r>
            <a:r>
              <a:rPr lang="ru-RU" dirty="0" smtClean="0">
                <a:solidFill>
                  <a:schemeClr val="bg1"/>
                </a:solidFill>
              </a:rPr>
              <a:t>с </a:t>
            </a:r>
            <a:r>
              <a:rPr lang="en-US" dirty="0" err="1" smtClean="0">
                <a:solidFill>
                  <a:schemeClr val="bg1"/>
                </a:solidFill>
              </a:rPr>
              <a:t>ArgMin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на основе пирамиды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8999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Сравнение алгоритмов </a:t>
            </a:r>
            <a:r>
              <a:rPr lang="ru-RU" dirty="0" err="1" smtClean="0"/>
              <a:t>Краскала</a:t>
            </a:r>
            <a:r>
              <a:rPr lang="ru-RU" dirty="0" smtClean="0"/>
              <a:t> и Прима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N = #</a:t>
            </a:r>
            <a:r>
              <a:rPr lang="ru-RU" dirty="0" smtClean="0"/>
              <a:t> вершин, </a:t>
            </a:r>
            <a:r>
              <a:rPr lang="en-US" dirty="0" smtClean="0"/>
              <a:t>M = # </a:t>
            </a:r>
            <a:r>
              <a:rPr lang="ru-RU" dirty="0" smtClean="0"/>
              <a:t>ребер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#</a:t>
            </a:r>
            <a:r>
              <a:rPr lang="ru-RU" dirty="0" smtClean="0"/>
              <a:t> операций в алгоритме Прима = </a:t>
            </a:r>
            <a:r>
              <a:rPr lang="en-US" dirty="0" smtClean="0"/>
              <a:t>O(N</a:t>
            </a:r>
            <a:r>
              <a:rPr lang="ru-RU" dirty="0" smtClean="0"/>
              <a:t> </a:t>
            </a:r>
            <a:r>
              <a:rPr lang="en-US" dirty="0" smtClean="0"/>
              <a:t>^ 2)</a:t>
            </a:r>
          </a:p>
          <a:p>
            <a:pPr lvl="1"/>
            <a:r>
              <a:rPr lang="ru-RU" dirty="0" smtClean="0"/>
              <a:t>Если </a:t>
            </a:r>
            <a:r>
              <a:rPr lang="en-US" dirty="0"/>
              <a:t>M = O(N</a:t>
            </a:r>
            <a:r>
              <a:rPr lang="en-US" dirty="0" smtClean="0"/>
              <a:t>)</a:t>
            </a:r>
            <a:r>
              <a:rPr lang="ru-RU" dirty="0" smtClean="0"/>
              <a:t>, то </a:t>
            </a:r>
            <a:r>
              <a:rPr lang="en-US" dirty="0" smtClean="0"/>
              <a:t>O(N </a:t>
            </a:r>
            <a:r>
              <a:rPr lang="en-US" dirty="0" err="1" smtClean="0"/>
              <a:t>logN</a:t>
            </a:r>
            <a:r>
              <a:rPr lang="en-US" dirty="0" smtClean="0"/>
              <a:t>) </a:t>
            </a:r>
            <a:r>
              <a:rPr lang="ru-RU" dirty="0" smtClean="0"/>
              <a:t>при использовании пирамиды (</a:t>
            </a:r>
            <a:r>
              <a:rPr lang="en-US" dirty="0" smtClean="0"/>
              <a:t>heap</a:t>
            </a:r>
            <a:r>
              <a:rPr lang="ru-RU" dirty="0" smtClean="0"/>
              <a:t>)</a:t>
            </a:r>
            <a:r>
              <a:rPr lang="en-US" dirty="0" smtClean="0"/>
              <a:t> </a:t>
            </a:r>
            <a:r>
              <a:rPr lang="ru-RU" dirty="0" smtClean="0"/>
              <a:t>для </a:t>
            </a:r>
            <a:r>
              <a:rPr lang="en-US" dirty="0" err="1" smtClean="0"/>
              <a:t>ArgMin</a:t>
            </a:r>
            <a:endParaRPr lang="en-US" dirty="0"/>
          </a:p>
          <a:p>
            <a:endParaRPr lang="ru-RU" dirty="0" smtClean="0"/>
          </a:p>
          <a:p>
            <a:r>
              <a:rPr lang="en-US" dirty="0" smtClean="0"/>
              <a:t># </a:t>
            </a:r>
            <a:r>
              <a:rPr lang="ru-RU" dirty="0"/>
              <a:t>операций в алгоритме </a:t>
            </a:r>
            <a:r>
              <a:rPr lang="ru-RU" dirty="0" err="1"/>
              <a:t>Краскала</a:t>
            </a:r>
            <a:r>
              <a:rPr lang="ru-RU" dirty="0"/>
              <a:t> </a:t>
            </a:r>
            <a:r>
              <a:rPr lang="ru-RU" dirty="0" smtClean="0"/>
              <a:t>=</a:t>
            </a:r>
            <a:r>
              <a:rPr lang="en-US" dirty="0" smtClean="0"/>
              <a:t> </a:t>
            </a:r>
            <a:r>
              <a:rPr lang="ru-RU" dirty="0" smtClean="0"/>
              <a:t>O(</a:t>
            </a:r>
            <a:r>
              <a:rPr lang="en-US" dirty="0" smtClean="0"/>
              <a:t>M</a:t>
            </a:r>
            <a:r>
              <a:rPr lang="ru-RU" dirty="0" smtClean="0"/>
              <a:t> </a:t>
            </a:r>
            <a:r>
              <a:rPr lang="ru-RU" dirty="0"/>
              <a:t>* </a:t>
            </a:r>
            <a:r>
              <a:rPr lang="en-US" dirty="0" smtClean="0"/>
              <a:t>log(M)</a:t>
            </a:r>
            <a:r>
              <a:rPr lang="ru-RU" dirty="0" smtClean="0"/>
              <a:t> </a:t>
            </a:r>
            <a:r>
              <a:rPr lang="ru-RU" dirty="0"/>
              <a:t>+ </a:t>
            </a:r>
            <a:r>
              <a:rPr lang="en-US" dirty="0" smtClean="0"/>
              <a:t>N</a:t>
            </a:r>
            <a:r>
              <a:rPr lang="ru-RU" dirty="0" smtClean="0"/>
              <a:t> </a:t>
            </a:r>
            <a:r>
              <a:rPr lang="ru-RU" dirty="0"/>
              <a:t>* </a:t>
            </a:r>
            <a:r>
              <a:rPr lang="el-GR" dirty="0"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r>
              <a:rPr lang="en-US" sz="3100" dirty="0"/>
              <a:t>(N</a:t>
            </a:r>
            <a:r>
              <a:rPr lang="en-US" sz="3100" dirty="0" smtClean="0"/>
              <a:t>)</a:t>
            </a:r>
            <a:r>
              <a:rPr lang="ru-RU" dirty="0" smtClean="0"/>
              <a:t>)</a:t>
            </a:r>
            <a:endParaRPr lang="ru-RU" sz="3100" dirty="0"/>
          </a:p>
          <a:p>
            <a:endParaRPr lang="ru-RU" dirty="0" smtClean="0"/>
          </a:p>
          <a:p>
            <a:r>
              <a:rPr lang="ru-RU" dirty="0" smtClean="0"/>
              <a:t>Для больших графов</a:t>
            </a:r>
          </a:p>
          <a:p>
            <a:pPr lvl="1"/>
            <a:r>
              <a:rPr lang="ru-RU" dirty="0" smtClean="0"/>
              <a:t>Если </a:t>
            </a:r>
            <a:r>
              <a:rPr lang="en-US" dirty="0" smtClean="0"/>
              <a:t>M = O(N^2), </a:t>
            </a:r>
            <a:r>
              <a:rPr lang="ru-RU" dirty="0" smtClean="0"/>
              <a:t>то алгоритм </a:t>
            </a:r>
            <a:r>
              <a:rPr lang="ru-RU" dirty="0" err="1" smtClean="0"/>
              <a:t>Краскала</a:t>
            </a:r>
            <a:r>
              <a:rPr lang="ru-RU" dirty="0" smtClean="0"/>
              <a:t> медленнее алгоритма Прима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Если </a:t>
            </a:r>
            <a:r>
              <a:rPr lang="en-US" dirty="0" smtClean="0">
                <a:solidFill>
                  <a:schemeClr val="bg1"/>
                </a:solidFill>
              </a:rPr>
              <a:t>M = O(N), </a:t>
            </a:r>
            <a:r>
              <a:rPr lang="ru-RU" dirty="0" smtClean="0">
                <a:solidFill>
                  <a:schemeClr val="bg1"/>
                </a:solidFill>
              </a:rPr>
              <a:t>то</a:t>
            </a: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алгоритм </a:t>
            </a:r>
            <a:r>
              <a:rPr lang="ru-RU" dirty="0" err="1">
                <a:solidFill>
                  <a:schemeClr val="bg1"/>
                </a:solidFill>
              </a:rPr>
              <a:t>Краскала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быстрее алгоритма Прима с обычным </a:t>
            </a:r>
            <a:r>
              <a:rPr lang="en-US" dirty="0" err="1" smtClean="0">
                <a:solidFill>
                  <a:schemeClr val="bg1"/>
                </a:solidFill>
              </a:rPr>
              <a:t>ArgMin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алгоритм </a:t>
            </a:r>
            <a:r>
              <a:rPr lang="ru-RU" dirty="0" err="1">
                <a:solidFill>
                  <a:schemeClr val="bg1"/>
                </a:solidFill>
              </a:rPr>
              <a:t>Краскала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примерно равен по скорости алгоритму </a:t>
            </a:r>
            <a:r>
              <a:rPr lang="ru-RU" dirty="0">
                <a:solidFill>
                  <a:schemeClr val="bg1"/>
                </a:solidFill>
              </a:rPr>
              <a:t>Прима </a:t>
            </a:r>
            <a:r>
              <a:rPr lang="ru-RU" dirty="0" smtClean="0">
                <a:solidFill>
                  <a:schemeClr val="bg1"/>
                </a:solidFill>
              </a:rPr>
              <a:t>с </a:t>
            </a:r>
            <a:r>
              <a:rPr lang="en-US" dirty="0" err="1" smtClean="0">
                <a:solidFill>
                  <a:schemeClr val="bg1"/>
                </a:solidFill>
              </a:rPr>
              <a:t>ArgMin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на основе пирамиды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6914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Сравнение алгоритмов </a:t>
            </a:r>
            <a:r>
              <a:rPr lang="ru-RU" dirty="0" err="1" smtClean="0"/>
              <a:t>Краскала</a:t>
            </a:r>
            <a:r>
              <a:rPr lang="ru-RU" dirty="0" smtClean="0"/>
              <a:t> и Прима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N = #</a:t>
            </a:r>
            <a:r>
              <a:rPr lang="ru-RU" dirty="0" smtClean="0"/>
              <a:t> вершин, </a:t>
            </a:r>
            <a:r>
              <a:rPr lang="en-US" dirty="0" smtClean="0"/>
              <a:t>M = # </a:t>
            </a:r>
            <a:r>
              <a:rPr lang="ru-RU" dirty="0" smtClean="0"/>
              <a:t>ребер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#</a:t>
            </a:r>
            <a:r>
              <a:rPr lang="ru-RU" dirty="0" smtClean="0"/>
              <a:t> операций в алгоритме Прима = </a:t>
            </a:r>
            <a:r>
              <a:rPr lang="en-US" dirty="0" smtClean="0"/>
              <a:t>O(N</a:t>
            </a:r>
            <a:r>
              <a:rPr lang="ru-RU" dirty="0" smtClean="0"/>
              <a:t> </a:t>
            </a:r>
            <a:r>
              <a:rPr lang="en-US" dirty="0" smtClean="0"/>
              <a:t>^ 2)</a:t>
            </a:r>
          </a:p>
          <a:p>
            <a:pPr lvl="1"/>
            <a:r>
              <a:rPr lang="ru-RU" dirty="0" smtClean="0"/>
              <a:t>Если </a:t>
            </a:r>
            <a:r>
              <a:rPr lang="en-US" dirty="0"/>
              <a:t>M = O(N</a:t>
            </a:r>
            <a:r>
              <a:rPr lang="en-US" dirty="0" smtClean="0"/>
              <a:t>)</a:t>
            </a:r>
            <a:r>
              <a:rPr lang="ru-RU" dirty="0" smtClean="0"/>
              <a:t>, то </a:t>
            </a:r>
            <a:r>
              <a:rPr lang="en-US" dirty="0" smtClean="0"/>
              <a:t>O(N </a:t>
            </a:r>
            <a:r>
              <a:rPr lang="en-US" dirty="0" err="1" smtClean="0"/>
              <a:t>logN</a:t>
            </a:r>
            <a:r>
              <a:rPr lang="en-US" dirty="0" smtClean="0"/>
              <a:t>) </a:t>
            </a:r>
            <a:r>
              <a:rPr lang="ru-RU" dirty="0" smtClean="0"/>
              <a:t>при использовании пирамиды (</a:t>
            </a:r>
            <a:r>
              <a:rPr lang="en-US" dirty="0" smtClean="0"/>
              <a:t>heap</a:t>
            </a:r>
            <a:r>
              <a:rPr lang="ru-RU" dirty="0" smtClean="0"/>
              <a:t>)</a:t>
            </a:r>
            <a:r>
              <a:rPr lang="en-US" dirty="0" smtClean="0"/>
              <a:t> </a:t>
            </a:r>
            <a:r>
              <a:rPr lang="ru-RU" dirty="0" smtClean="0"/>
              <a:t>для </a:t>
            </a:r>
            <a:r>
              <a:rPr lang="en-US" dirty="0" err="1" smtClean="0"/>
              <a:t>ArgMin</a:t>
            </a:r>
            <a:endParaRPr lang="en-US" dirty="0"/>
          </a:p>
          <a:p>
            <a:endParaRPr lang="ru-RU" dirty="0" smtClean="0"/>
          </a:p>
          <a:p>
            <a:r>
              <a:rPr lang="en-US" dirty="0" smtClean="0"/>
              <a:t># </a:t>
            </a:r>
            <a:r>
              <a:rPr lang="ru-RU" dirty="0"/>
              <a:t>операций в алгоритме </a:t>
            </a:r>
            <a:r>
              <a:rPr lang="ru-RU" dirty="0" err="1"/>
              <a:t>Краскала</a:t>
            </a:r>
            <a:r>
              <a:rPr lang="ru-RU" dirty="0"/>
              <a:t> </a:t>
            </a:r>
            <a:r>
              <a:rPr lang="ru-RU" dirty="0" smtClean="0"/>
              <a:t>=</a:t>
            </a:r>
            <a:r>
              <a:rPr lang="en-US" dirty="0" smtClean="0"/>
              <a:t> </a:t>
            </a:r>
            <a:r>
              <a:rPr lang="ru-RU" dirty="0" smtClean="0"/>
              <a:t>O(</a:t>
            </a:r>
            <a:r>
              <a:rPr lang="en-US" dirty="0" smtClean="0"/>
              <a:t>M</a:t>
            </a:r>
            <a:r>
              <a:rPr lang="ru-RU" dirty="0" smtClean="0"/>
              <a:t> </a:t>
            </a:r>
            <a:r>
              <a:rPr lang="ru-RU" dirty="0"/>
              <a:t>* </a:t>
            </a:r>
            <a:r>
              <a:rPr lang="en-US" dirty="0" smtClean="0"/>
              <a:t>log(M)</a:t>
            </a:r>
            <a:r>
              <a:rPr lang="ru-RU" dirty="0" smtClean="0"/>
              <a:t> </a:t>
            </a:r>
            <a:r>
              <a:rPr lang="ru-RU" dirty="0"/>
              <a:t>+ </a:t>
            </a:r>
            <a:r>
              <a:rPr lang="en-US" dirty="0" smtClean="0"/>
              <a:t>N</a:t>
            </a:r>
            <a:r>
              <a:rPr lang="ru-RU" dirty="0" smtClean="0"/>
              <a:t> </a:t>
            </a:r>
            <a:r>
              <a:rPr lang="ru-RU" dirty="0"/>
              <a:t>* </a:t>
            </a:r>
            <a:r>
              <a:rPr lang="el-GR" dirty="0"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r>
              <a:rPr lang="en-US" sz="3100" dirty="0"/>
              <a:t>(N</a:t>
            </a:r>
            <a:r>
              <a:rPr lang="en-US" sz="3100" dirty="0" smtClean="0"/>
              <a:t>)</a:t>
            </a:r>
            <a:r>
              <a:rPr lang="ru-RU" dirty="0" smtClean="0"/>
              <a:t>)</a:t>
            </a:r>
            <a:endParaRPr lang="ru-RU" sz="3100" dirty="0"/>
          </a:p>
          <a:p>
            <a:endParaRPr lang="ru-RU" dirty="0" smtClean="0"/>
          </a:p>
          <a:p>
            <a:r>
              <a:rPr lang="ru-RU" dirty="0" smtClean="0"/>
              <a:t>Для больших графов</a:t>
            </a:r>
          </a:p>
          <a:p>
            <a:pPr lvl="1"/>
            <a:r>
              <a:rPr lang="ru-RU" dirty="0" smtClean="0"/>
              <a:t>Если </a:t>
            </a:r>
            <a:r>
              <a:rPr lang="en-US" dirty="0" smtClean="0"/>
              <a:t>M = O(N^2), </a:t>
            </a:r>
            <a:r>
              <a:rPr lang="ru-RU" dirty="0" smtClean="0"/>
              <a:t>то алгоритм </a:t>
            </a:r>
            <a:r>
              <a:rPr lang="ru-RU" dirty="0" err="1" smtClean="0"/>
              <a:t>Краскала</a:t>
            </a:r>
            <a:r>
              <a:rPr lang="ru-RU" dirty="0" smtClean="0"/>
              <a:t> медленнее алгоритма Прима</a:t>
            </a:r>
          </a:p>
          <a:p>
            <a:pPr lvl="1"/>
            <a:r>
              <a:rPr lang="ru-RU" dirty="0" smtClean="0"/>
              <a:t>Если </a:t>
            </a:r>
            <a:r>
              <a:rPr lang="en-US" dirty="0" smtClean="0"/>
              <a:t>M = O(N), </a:t>
            </a:r>
            <a:r>
              <a:rPr lang="ru-RU" dirty="0" smtClean="0"/>
              <a:t>то</a:t>
            </a: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алгоритм </a:t>
            </a:r>
            <a:r>
              <a:rPr lang="ru-RU" dirty="0" err="1">
                <a:solidFill>
                  <a:schemeClr val="bg1"/>
                </a:solidFill>
              </a:rPr>
              <a:t>Краскала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быстрее алгоритма Прима с обычным </a:t>
            </a:r>
            <a:r>
              <a:rPr lang="en-US" dirty="0" err="1" smtClean="0">
                <a:solidFill>
                  <a:schemeClr val="bg1"/>
                </a:solidFill>
              </a:rPr>
              <a:t>ArgMin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алгоритм </a:t>
            </a:r>
            <a:r>
              <a:rPr lang="ru-RU" dirty="0" err="1">
                <a:solidFill>
                  <a:schemeClr val="bg1"/>
                </a:solidFill>
              </a:rPr>
              <a:t>Краскала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примерно равен по скорости алгоритму </a:t>
            </a:r>
            <a:r>
              <a:rPr lang="ru-RU" dirty="0">
                <a:solidFill>
                  <a:schemeClr val="bg1"/>
                </a:solidFill>
              </a:rPr>
              <a:t>Прима </a:t>
            </a:r>
            <a:r>
              <a:rPr lang="ru-RU" dirty="0" smtClean="0">
                <a:solidFill>
                  <a:schemeClr val="bg1"/>
                </a:solidFill>
              </a:rPr>
              <a:t>с </a:t>
            </a:r>
            <a:r>
              <a:rPr lang="en-US" dirty="0" err="1" smtClean="0">
                <a:solidFill>
                  <a:schemeClr val="bg1"/>
                </a:solidFill>
              </a:rPr>
              <a:t>ArgMin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на основе пирамиды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814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Сравнение алгоритмов </a:t>
            </a:r>
            <a:r>
              <a:rPr lang="ru-RU" dirty="0" err="1" smtClean="0"/>
              <a:t>Краскала</a:t>
            </a:r>
            <a:r>
              <a:rPr lang="ru-RU" dirty="0" smtClean="0"/>
              <a:t> и Прима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N = #</a:t>
            </a:r>
            <a:r>
              <a:rPr lang="ru-RU" dirty="0" smtClean="0"/>
              <a:t> вершин, </a:t>
            </a:r>
            <a:r>
              <a:rPr lang="en-US" dirty="0" smtClean="0"/>
              <a:t>M = # </a:t>
            </a:r>
            <a:r>
              <a:rPr lang="ru-RU" dirty="0" smtClean="0"/>
              <a:t>ребер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#</a:t>
            </a:r>
            <a:r>
              <a:rPr lang="ru-RU" dirty="0" smtClean="0"/>
              <a:t> операций в алгоритме Прима = </a:t>
            </a:r>
            <a:r>
              <a:rPr lang="en-US" dirty="0" smtClean="0"/>
              <a:t>O(N</a:t>
            </a:r>
            <a:r>
              <a:rPr lang="ru-RU" dirty="0" smtClean="0"/>
              <a:t> </a:t>
            </a:r>
            <a:r>
              <a:rPr lang="en-US" dirty="0" smtClean="0"/>
              <a:t>^ 2)</a:t>
            </a:r>
          </a:p>
          <a:p>
            <a:pPr lvl="1"/>
            <a:r>
              <a:rPr lang="ru-RU" dirty="0" smtClean="0"/>
              <a:t>Если </a:t>
            </a:r>
            <a:r>
              <a:rPr lang="en-US" dirty="0"/>
              <a:t>M = O(N</a:t>
            </a:r>
            <a:r>
              <a:rPr lang="en-US" dirty="0" smtClean="0"/>
              <a:t>)</a:t>
            </a:r>
            <a:r>
              <a:rPr lang="ru-RU" dirty="0" smtClean="0"/>
              <a:t>, то </a:t>
            </a:r>
            <a:r>
              <a:rPr lang="en-US" dirty="0" smtClean="0"/>
              <a:t>O(N </a:t>
            </a:r>
            <a:r>
              <a:rPr lang="en-US" dirty="0" err="1" smtClean="0"/>
              <a:t>logN</a:t>
            </a:r>
            <a:r>
              <a:rPr lang="en-US" dirty="0" smtClean="0"/>
              <a:t>) </a:t>
            </a:r>
            <a:r>
              <a:rPr lang="ru-RU" dirty="0" smtClean="0"/>
              <a:t>при использовании пирамиды (</a:t>
            </a:r>
            <a:r>
              <a:rPr lang="en-US" dirty="0" smtClean="0"/>
              <a:t>heap</a:t>
            </a:r>
            <a:r>
              <a:rPr lang="ru-RU" dirty="0" smtClean="0"/>
              <a:t>)</a:t>
            </a:r>
            <a:r>
              <a:rPr lang="en-US" dirty="0" smtClean="0"/>
              <a:t> </a:t>
            </a:r>
            <a:r>
              <a:rPr lang="ru-RU" dirty="0" smtClean="0"/>
              <a:t>для </a:t>
            </a:r>
            <a:r>
              <a:rPr lang="en-US" dirty="0" err="1" smtClean="0"/>
              <a:t>ArgMin</a:t>
            </a:r>
            <a:endParaRPr lang="en-US" dirty="0"/>
          </a:p>
          <a:p>
            <a:endParaRPr lang="ru-RU" dirty="0" smtClean="0"/>
          </a:p>
          <a:p>
            <a:r>
              <a:rPr lang="en-US" dirty="0" smtClean="0"/>
              <a:t># </a:t>
            </a:r>
            <a:r>
              <a:rPr lang="ru-RU" dirty="0"/>
              <a:t>операций в алгоритме </a:t>
            </a:r>
            <a:r>
              <a:rPr lang="ru-RU" dirty="0" err="1"/>
              <a:t>Краскала</a:t>
            </a:r>
            <a:r>
              <a:rPr lang="ru-RU" dirty="0"/>
              <a:t> </a:t>
            </a:r>
            <a:r>
              <a:rPr lang="ru-RU" dirty="0" smtClean="0"/>
              <a:t>=</a:t>
            </a:r>
            <a:r>
              <a:rPr lang="en-US" dirty="0" smtClean="0"/>
              <a:t> </a:t>
            </a:r>
            <a:r>
              <a:rPr lang="ru-RU" dirty="0" smtClean="0"/>
              <a:t>O(</a:t>
            </a:r>
            <a:r>
              <a:rPr lang="en-US" dirty="0" smtClean="0"/>
              <a:t>M</a:t>
            </a:r>
            <a:r>
              <a:rPr lang="ru-RU" dirty="0" smtClean="0"/>
              <a:t> </a:t>
            </a:r>
            <a:r>
              <a:rPr lang="ru-RU" dirty="0"/>
              <a:t>* </a:t>
            </a:r>
            <a:r>
              <a:rPr lang="en-US" dirty="0" smtClean="0"/>
              <a:t>log(M)</a:t>
            </a:r>
            <a:r>
              <a:rPr lang="ru-RU" dirty="0" smtClean="0"/>
              <a:t> </a:t>
            </a:r>
            <a:r>
              <a:rPr lang="ru-RU" dirty="0"/>
              <a:t>+ </a:t>
            </a:r>
            <a:r>
              <a:rPr lang="en-US" dirty="0" smtClean="0"/>
              <a:t>N</a:t>
            </a:r>
            <a:r>
              <a:rPr lang="ru-RU" dirty="0" smtClean="0"/>
              <a:t> </a:t>
            </a:r>
            <a:r>
              <a:rPr lang="ru-RU" dirty="0"/>
              <a:t>* </a:t>
            </a:r>
            <a:r>
              <a:rPr lang="el-GR" dirty="0"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r>
              <a:rPr lang="en-US" sz="3100" dirty="0"/>
              <a:t>(N</a:t>
            </a:r>
            <a:r>
              <a:rPr lang="en-US" sz="3100" dirty="0" smtClean="0"/>
              <a:t>)</a:t>
            </a:r>
            <a:r>
              <a:rPr lang="ru-RU" dirty="0" smtClean="0"/>
              <a:t>)</a:t>
            </a:r>
            <a:endParaRPr lang="ru-RU" sz="3100" dirty="0"/>
          </a:p>
          <a:p>
            <a:endParaRPr lang="ru-RU" dirty="0" smtClean="0"/>
          </a:p>
          <a:p>
            <a:r>
              <a:rPr lang="ru-RU" dirty="0" smtClean="0"/>
              <a:t>Для больших графов</a:t>
            </a:r>
          </a:p>
          <a:p>
            <a:pPr lvl="1"/>
            <a:r>
              <a:rPr lang="ru-RU" dirty="0" smtClean="0"/>
              <a:t>Если </a:t>
            </a:r>
            <a:r>
              <a:rPr lang="en-US" dirty="0" smtClean="0"/>
              <a:t>M = O(N^2), </a:t>
            </a:r>
            <a:r>
              <a:rPr lang="ru-RU" dirty="0" smtClean="0"/>
              <a:t>то алгоритм </a:t>
            </a:r>
            <a:r>
              <a:rPr lang="ru-RU" dirty="0" err="1" smtClean="0"/>
              <a:t>Краскала</a:t>
            </a:r>
            <a:r>
              <a:rPr lang="ru-RU" dirty="0" smtClean="0"/>
              <a:t> медленнее алгоритма Прима</a:t>
            </a:r>
          </a:p>
          <a:p>
            <a:pPr lvl="1"/>
            <a:r>
              <a:rPr lang="ru-RU" dirty="0" smtClean="0"/>
              <a:t>Если </a:t>
            </a:r>
            <a:r>
              <a:rPr lang="en-US" dirty="0" smtClean="0"/>
              <a:t>M = O(N), </a:t>
            </a:r>
            <a:r>
              <a:rPr lang="ru-RU" dirty="0" smtClean="0"/>
              <a:t>то</a:t>
            </a:r>
          </a:p>
          <a:p>
            <a:pPr lvl="2"/>
            <a:r>
              <a:rPr lang="ru-RU" dirty="0" smtClean="0"/>
              <a:t>алгоритм </a:t>
            </a:r>
            <a:r>
              <a:rPr lang="ru-RU" dirty="0" err="1"/>
              <a:t>Краскала</a:t>
            </a:r>
            <a:r>
              <a:rPr lang="ru-RU" dirty="0"/>
              <a:t> </a:t>
            </a:r>
            <a:r>
              <a:rPr lang="ru-RU" dirty="0" smtClean="0"/>
              <a:t>быстрее алгоритма Прима с обычным </a:t>
            </a:r>
            <a:r>
              <a:rPr lang="en-US" dirty="0" err="1" smtClean="0"/>
              <a:t>ArgMin</a:t>
            </a:r>
            <a:r>
              <a:rPr lang="ru-RU" dirty="0" smtClean="0"/>
              <a:t> 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алгоритм </a:t>
            </a:r>
            <a:r>
              <a:rPr lang="ru-RU" dirty="0" err="1">
                <a:solidFill>
                  <a:schemeClr val="bg1"/>
                </a:solidFill>
              </a:rPr>
              <a:t>Краскала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примерно равен по скорости алгоритму </a:t>
            </a:r>
            <a:r>
              <a:rPr lang="ru-RU" dirty="0">
                <a:solidFill>
                  <a:schemeClr val="bg1"/>
                </a:solidFill>
              </a:rPr>
              <a:t>Прима </a:t>
            </a:r>
            <a:r>
              <a:rPr lang="ru-RU" dirty="0" smtClean="0">
                <a:solidFill>
                  <a:schemeClr val="bg1"/>
                </a:solidFill>
              </a:rPr>
              <a:t>с </a:t>
            </a:r>
            <a:r>
              <a:rPr lang="en-US" dirty="0" err="1" smtClean="0">
                <a:solidFill>
                  <a:schemeClr val="bg1"/>
                </a:solidFill>
              </a:rPr>
              <a:t>ArgMin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на основе пирамиды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7003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Сравнение алгоритмов </a:t>
            </a:r>
            <a:r>
              <a:rPr lang="ru-RU" dirty="0" err="1" smtClean="0"/>
              <a:t>Краскала</a:t>
            </a:r>
            <a:r>
              <a:rPr lang="ru-RU" dirty="0" smtClean="0"/>
              <a:t> и Прима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N = #</a:t>
            </a:r>
            <a:r>
              <a:rPr lang="ru-RU" dirty="0" smtClean="0"/>
              <a:t> вершин, </a:t>
            </a:r>
            <a:r>
              <a:rPr lang="en-US" dirty="0" smtClean="0"/>
              <a:t>M = # </a:t>
            </a:r>
            <a:r>
              <a:rPr lang="ru-RU" dirty="0" smtClean="0"/>
              <a:t>ребер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#</a:t>
            </a:r>
            <a:r>
              <a:rPr lang="ru-RU" dirty="0" smtClean="0"/>
              <a:t> операций в алгоритме Прима = </a:t>
            </a:r>
            <a:r>
              <a:rPr lang="en-US" dirty="0" smtClean="0"/>
              <a:t>O(N</a:t>
            </a:r>
            <a:r>
              <a:rPr lang="ru-RU" dirty="0" smtClean="0"/>
              <a:t> </a:t>
            </a:r>
            <a:r>
              <a:rPr lang="en-US" dirty="0" smtClean="0"/>
              <a:t>^ 2)</a:t>
            </a:r>
          </a:p>
          <a:p>
            <a:pPr lvl="1"/>
            <a:r>
              <a:rPr lang="ru-RU" dirty="0" smtClean="0"/>
              <a:t>Если </a:t>
            </a:r>
            <a:r>
              <a:rPr lang="en-US" dirty="0"/>
              <a:t>M = O(N</a:t>
            </a:r>
            <a:r>
              <a:rPr lang="en-US" dirty="0" smtClean="0"/>
              <a:t>)</a:t>
            </a:r>
            <a:r>
              <a:rPr lang="ru-RU" dirty="0" smtClean="0"/>
              <a:t>, то </a:t>
            </a:r>
            <a:r>
              <a:rPr lang="en-US" dirty="0" smtClean="0"/>
              <a:t>O(N </a:t>
            </a:r>
            <a:r>
              <a:rPr lang="en-US" dirty="0" err="1" smtClean="0"/>
              <a:t>logN</a:t>
            </a:r>
            <a:r>
              <a:rPr lang="en-US" dirty="0" smtClean="0"/>
              <a:t>) </a:t>
            </a:r>
            <a:r>
              <a:rPr lang="ru-RU" dirty="0" smtClean="0"/>
              <a:t>при использовании пирамиды (</a:t>
            </a:r>
            <a:r>
              <a:rPr lang="en-US" dirty="0" smtClean="0"/>
              <a:t>heap</a:t>
            </a:r>
            <a:r>
              <a:rPr lang="ru-RU" dirty="0" smtClean="0"/>
              <a:t>)</a:t>
            </a:r>
            <a:r>
              <a:rPr lang="en-US" dirty="0" smtClean="0"/>
              <a:t> </a:t>
            </a:r>
            <a:r>
              <a:rPr lang="ru-RU" dirty="0" smtClean="0"/>
              <a:t>для </a:t>
            </a:r>
            <a:r>
              <a:rPr lang="en-US" dirty="0" err="1" smtClean="0"/>
              <a:t>ArgMin</a:t>
            </a:r>
            <a:endParaRPr lang="en-US" dirty="0"/>
          </a:p>
          <a:p>
            <a:endParaRPr lang="ru-RU" dirty="0" smtClean="0"/>
          </a:p>
          <a:p>
            <a:r>
              <a:rPr lang="en-US" dirty="0" smtClean="0"/>
              <a:t># </a:t>
            </a:r>
            <a:r>
              <a:rPr lang="ru-RU" dirty="0"/>
              <a:t>операций в алгоритме </a:t>
            </a:r>
            <a:r>
              <a:rPr lang="ru-RU" dirty="0" err="1"/>
              <a:t>Краскала</a:t>
            </a:r>
            <a:r>
              <a:rPr lang="ru-RU" dirty="0"/>
              <a:t> </a:t>
            </a:r>
            <a:r>
              <a:rPr lang="ru-RU" dirty="0" smtClean="0"/>
              <a:t>=</a:t>
            </a:r>
            <a:r>
              <a:rPr lang="en-US" dirty="0" smtClean="0"/>
              <a:t> </a:t>
            </a:r>
            <a:r>
              <a:rPr lang="ru-RU" dirty="0" smtClean="0"/>
              <a:t>O(</a:t>
            </a:r>
            <a:r>
              <a:rPr lang="en-US" dirty="0" smtClean="0"/>
              <a:t>M</a:t>
            </a:r>
            <a:r>
              <a:rPr lang="ru-RU" dirty="0" smtClean="0"/>
              <a:t> </a:t>
            </a:r>
            <a:r>
              <a:rPr lang="ru-RU" dirty="0"/>
              <a:t>* </a:t>
            </a:r>
            <a:r>
              <a:rPr lang="en-US" dirty="0" smtClean="0"/>
              <a:t>log(M)</a:t>
            </a:r>
            <a:r>
              <a:rPr lang="ru-RU" dirty="0" smtClean="0"/>
              <a:t> </a:t>
            </a:r>
            <a:r>
              <a:rPr lang="ru-RU" dirty="0"/>
              <a:t>+ </a:t>
            </a:r>
            <a:r>
              <a:rPr lang="en-US" dirty="0" smtClean="0"/>
              <a:t>N</a:t>
            </a:r>
            <a:r>
              <a:rPr lang="ru-RU" dirty="0" smtClean="0"/>
              <a:t> </a:t>
            </a:r>
            <a:r>
              <a:rPr lang="ru-RU" dirty="0"/>
              <a:t>* </a:t>
            </a:r>
            <a:r>
              <a:rPr lang="el-GR" dirty="0"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r>
              <a:rPr lang="en-US" sz="3100" dirty="0"/>
              <a:t>(N</a:t>
            </a:r>
            <a:r>
              <a:rPr lang="en-US" sz="3100" dirty="0" smtClean="0"/>
              <a:t>)</a:t>
            </a:r>
            <a:r>
              <a:rPr lang="ru-RU" dirty="0" smtClean="0"/>
              <a:t>)</a:t>
            </a:r>
            <a:endParaRPr lang="ru-RU" sz="3100" dirty="0"/>
          </a:p>
          <a:p>
            <a:endParaRPr lang="ru-RU" dirty="0" smtClean="0"/>
          </a:p>
          <a:p>
            <a:r>
              <a:rPr lang="ru-RU" dirty="0" smtClean="0"/>
              <a:t>Для больших графов</a:t>
            </a:r>
          </a:p>
          <a:p>
            <a:pPr lvl="1"/>
            <a:r>
              <a:rPr lang="ru-RU" dirty="0" smtClean="0"/>
              <a:t>Если </a:t>
            </a:r>
            <a:r>
              <a:rPr lang="en-US" dirty="0" smtClean="0"/>
              <a:t>M = O(N^2), </a:t>
            </a:r>
            <a:r>
              <a:rPr lang="ru-RU" dirty="0" smtClean="0"/>
              <a:t>то алгоритм </a:t>
            </a:r>
            <a:r>
              <a:rPr lang="ru-RU" dirty="0" err="1" smtClean="0"/>
              <a:t>Краскала</a:t>
            </a:r>
            <a:r>
              <a:rPr lang="ru-RU" dirty="0" smtClean="0"/>
              <a:t> медленнее алгоритма Прима</a:t>
            </a:r>
          </a:p>
          <a:p>
            <a:pPr lvl="1"/>
            <a:r>
              <a:rPr lang="ru-RU" dirty="0" smtClean="0"/>
              <a:t>Если </a:t>
            </a:r>
            <a:r>
              <a:rPr lang="en-US" dirty="0" smtClean="0"/>
              <a:t>M = O(N), </a:t>
            </a:r>
            <a:r>
              <a:rPr lang="ru-RU" dirty="0" smtClean="0"/>
              <a:t>то</a:t>
            </a:r>
          </a:p>
          <a:p>
            <a:pPr lvl="2"/>
            <a:r>
              <a:rPr lang="ru-RU" dirty="0" smtClean="0"/>
              <a:t>алгоритм </a:t>
            </a:r>
            <a:r>
              <a:rPr lang="ru-RU" dirty="0" err="1"/>
              <a:t>Краскала</a:t>
            </a:r>
            <a:r>
              <a:rPr lang="ru-RU" dirty="0"/>
              <a:t> </a:t>
            </a:r>
            <a:r>
              <a:rPr lang="ru-RU" dirty="0" smtClean="0"/>
              <a:t>быстрее алгоритма Прима с обычным </a:t>
            </a:r>
            <a:r>
              <a:rPr lang="en-US" dirty="0" err="1" smtClean="0"/>
              <a:t>ArgMin</a:t>
            </a:r>
            <a:r>
              <a:rPr lang="ru-RU" dirty="0" smtClean="0"/>
              <a:t> </a:t>
            </a:r>
          </a:p>
          <a:p>
            <a:pPr lvl="2"/>
            <a:r>
              <a:rPr lang="ru-RU" dirty="0"/>
              <a:t>алгоритм </a:t>
            </a:r>
            <a:r>
              <a:rPr lang="ru-RU" dirty="0" err="1"/>
              <a:t>Краскала</a:t>
            </a:r>
            <a:r>
              <a:rPr lang="ru-RU" dirty="0"/>
              <a:t> </a:t>
            </a:r>
            <a:r>
              <a:rPr lang="ru-RU" dirty="0" smtClean="0"/>
              <a:t>примерно равен по скорости алгоритму </a:t>
            </a:r>
            <a:r>
              <a:rPr lang="ru-RU" dirty="0"/>
              <a:t>Прима </a:t>
            </a:r>
            <a:r>
              <a:rPr lang="ru-RU" dirty="0" smtClean="0"/>
              <a:t>с </a:t>
            </a:r>
            <a:r>
              <a:rPr lang="en-US" dirty="0" err="1" smtClean="0"/>
              <a:t>ArgMin</a:t>
            </a:r>
            <a:r>
              <a:rPr lang="en-US" dirty="0" smtClean="0"/>
              <a:t> </a:t>
            </a:r>
            <a:r>
              <a:rPr lang="ru-RU" dirty="0" smtClean="0"/>
              <a:t>на основе пирамиды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25132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Обход вершин графа в глубину</a:t>
            </a:r>
          </a:p>
          <a:p>
            <a:endParaRPr lang="ru-RU" dirty="0"/>
          </a:p>
          <a:p>
            <a:r>
              <a:rPr lang="ru-RU" dirty="0"/>
              <a:t>Обход вершин графа в ширину</a:t>
            </a:r>
          </a:p>
          <a:p>
            <a:endParaRPr lang="ru-RU" dirty="0"/>
          </a:p>
          <a:p>
            <a:r>
              <a:rPr lang="ru-RU" dirty="0"/>
              <a:t>Построение каркаса графа</a:t>
            </a:r>
          </a:p>
          <a:p>
            <a:pPr lvl="1"/>
            <a:r>
              <a:rPr lang="ru-RU" dirty="0"/>
              <a:t>Алгоритм </a:t>
            </a:r>
            <a:r>
              <a:rPr lang="ru-RU" dirty="0" err="1"/>
              <a:t>Краскала</a:t>
            </a:r>
            <a:endParaRPr lang="ru-RU" dirty="0"/>
          </a:p>
          <a:p>
            <a:pPr lvl="1"/>
            <a:r>
              <a:rPr lang="ru-RU" dirty="0"/>
              <a:t>Система не пересекающихся множеств</a:t>
            </a:r>
          </a:p>
          <a:p>
            <a:pPr lvl="1"/>
            <a:r>
              <a:rPr lang="ru-RU" dirty="0"/>
              <a:t>Алгоритм Прима-</a:t>
            </a:r>
            <a:r>
              <a:rPr lang="ru-RU" dirty="0" err="1"/>
              <a:t>Краскала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36828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Oval 3"/>
          <p:cNvSpPr>
            <a:spLocks noChangeArrowheads="1"/>
          </p:cNvSpPr>
          <p:nvPr/>
        </p:nvSpPr>
        <p:spPr bwMode="auto">
          <a:xfrm>
            <a:off x="2100263" y="3032126"/>
            <a:ext cx="360362" cy="36036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10</a:t>
            </a:r>
          </a:p>
        </p:txBody>
      </p:sp>
      <p:sp>
        <p:nvSpPr>
          <p:cNvPr id="66564" name="Oval 4"/>
          <p:cNvSpPr>
            <a:spLocks noChangeArrowheads="1"/>
          </p:cNvSpPr>
          <p:nvPr/>
        </p:nvSpPr>
        <p:spPr bwMode="auto">
          <a:xfrm>
            <a:off x="3216276" y="2024063"/>
            <a:ext cx="360363" cy="36036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2</a:t>
            </a:r>
          </a:p>
        </p:txBody>
      </p:sp>
      <p:sp>
        <p:nvSpPr>
          <p:cNvPr id="66565" name="Oval 5"/>
          <p:cNvSpPr>
            <a:spLocks noChangeArrowheads="1"/>
          </p:cNvSpPr>
          <p:nvPr/>
        </p:nvSpPr>
        <p:spPr bwMode="auto">
          <a:xfrm>
            <a:off x="3216276" y="3032126"/>
            <a:ext cx="360363" cy="36036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3</a:t>
            </a:r>
          </a:p>
        </p:txBody>
      </p:sp>
      <p:sp>
        <p:nvSpPr>
          <p:cNvPr id="66566" name="Oval 6"/>
          <p:cNvSpPr>
            <a:spLocks noChangeArrowheads="1"/>
          </p:cNvSpPr>
          <p:nvPr/>
        </p:nvSpPr>
        <p:spPr bwMode="auto">
          <a:xfrm>
            <a:off x="3216276" y="4076701"/>
            <a:ext cx="360363" cy="36036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6</a:t>
            </a:r>
          </a:p>
        </p:txBody>
      </p:sp>
      <p:sp>
        <p:nvSpPr>
          <p:cNvPr id="66567" name="Oval 7"/>
          <p:cNvSpPr>
            <a:spLocks noChangeArrowheads="1"/>
          </p:cNvSpPr>
          <p:nvPr/>
        </p:nvSpPr>
        <p:spPr bwMode="auto">
          <a:xfrm>
            <a:off x="5124451" y="2024063"/>
            <a:ext cx="360363" cy="36036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1</a:t>
            </a:r>
          </a:p>
        </p:txBody>
      </p:sp>
      <p:sp>
        <p:nvSpPr>
          <p:cNvPr id="66568" name="Oval 8"/>
          <p:cNvSpPr>
            <a:spLocks noChangeArrowheads="1"/>
          </p:cNvSpPr>
          <p:nvPr/>
        </p:nvSpPr>
        <p:spPr bwMode="auto">
          <a:xfrm>
            <a:off x="5124451" y="3032126"/>
            <a:ext cx="360363" cy="36036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8</a:t>
            </a:r>
          </a:p>
        </p:txBody>
      </p:sp>
      <p:sp>
        <p:nvSpPr>
          <p:cNvPr id="66569" name="Oval 9"/>
          <p:cNvSpPr>
            <a:spLocks noChangeArrowheads="1"/>
          </p:cNvSpPr>
          <p:nvPr/>
        </p:nvSpPr>
        <p:spPr bwMode="auto">
          <a:xfrm>
            <a:off x="4116388" y="3032126"/>
            <a:ext cx="360362" cy="36036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5</a:t>
            </a:r>
          </a:p>
        </p:txBody>
      </p:sp>
      <p:sp>
        <p:nvSpPr>
          <p:cNvPr id="66570" name="Oval 10"/>
          <p:cNvSpPr>
            <a:spLocks noChangeArrowheads="1"/>
          </p:cNvSpPr>
          <p:nvPr/>
        </p:nvSpPr>
        <p:spPr bwMode="auto">
          <a:xfrm>
            <a:off x="5124451" y="4076701"/>
            <a:ext cx="360363" cy="36036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7</a:t>
            </a:r>
          </a:p>
        </p:txBody>
      </p:sp>
      <p:sp>
        <p:nvSpPr>
          <p:cNvPr id="66571" name="Oval 11"/>
          <p:cNvSpPr>
            <a:spLocks noChangeArrowheads="1"/>
          </p:cNvSpPr>
          <p:nvPr/>
        </p:nvSpPr>
        <p:spPr bwMode="auto">
          <a:xfrm>
            <a:off x="6311901" y="2024063"/>
            <a:ext cx="360363" cy="36036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4</a:t>
            </a:r>
          </a:p>
        </p:txBody>
      </p:sp>
      <p:sp>
        <p:nvSpPr>
          <p:cNvPr id="66572" name="Oval 12"/>
          <p:cNvSpPr>
            <a:spLocks noChangeArrowheads="1"/>
          </p:cNvSpPr>
          <p:nvPr/>
        </p:nvSpPr>
        <p:spPr bwMode="auto">
          <a:xfrm>
            <a:off x="6311901" y="3032126"/>
            <a:ext cx="360363" cy="36036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9</a:t>
            </a:r>
          </a:p>
        </p:txBody>
      </p:sp>
      <p:cxnSp>
        <p:nvCxnSpPr>
          <p:cNvPr id="66573" name="AutoShape 13"/>
          <p:cNvCxnSpPr>
            <a:cxnSpLocks noChangeShapeType="1"/>
            <a:stCxn id="66563" idx="7"/>
            <a:endCxn id="66564" idx="3"/>
          </p:cNvCxnSpPr>
          <p:nvPr/>
        </p:nvCxnSpPr>
        <p:spPr bwMode="auto">
          <a:xfrm flipV="1">
            <a:off x="2408239" y="2332039"/>
            <a:ext cx="860425" cy="7524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6574" name="AutoShape 14"/>
          <p:cNvCxnSpPr>
            <a:cxnSpLocks noChangeShapeType="1"/>
            <a:stCxn id="66563" idx="6"/>
            <a:endCxn id="66565" idx="2"/>
          </p:cNvCxnSpPr>
          <p:nvPr/>
        </p:nvCxnSpPr>
        <p:spPr bwMode="auto">
          <a:xfrm>
            <a:off x="2460625" y="3213100"/>
            <a:ext cx="75565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6575" name="AutoShape 15"/>
          <p:cNvCxnSpPr>
            <a:cxnSpLocks noChangeShapeType="1"/>
            <a:stCxn id="66563" idx="5"/>
            <a:endCxn id="66566" idx="1"/>
          </p:cNvCxnSpPr>
          <p:nvPr/>
        </p:nvCxnSpPr>
        <p:spPr bwMode="auto">
          <a:xfrm>
            <a:off x="2408239" y="3340100"/>
            <a:ext cx="860425" cy="7889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6576" name="AutoShape 16"/>
          <p:cNvCxnSpPr>
            <a:cxnSpLocks noChangeShapeType="1"/>
            <a:stCxn id="66566" idx="7"/>
            <a:endCxn id="66569" idx="3"/>
          </p:cNvCxnSpPr>
          <p:nvPr/>
        </p:nvCxnSpPr>
        <p:spPr bwMode="auto">
          <a:xfrm flipV="1">
            <a:off x="3524251" y="3340100"/>
            <a:ext cx="644525" cy="7889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6577" name="AutoShape 17"/>
          <p:cNvCxnSpPr>
            <a:cxnSpLocks noChangeShapeType="1"/>
            <a:stCxn id="66566" idx="6"/>
            <a:endCxn id="66570" idx="2"/>
          </p:cNvCxnSpPr>
          <p:nvPr/>
        </p:nvCxnSpPr>
        <p:spPr bwMode="auto">
          <a:xfrm>
            <a:off x="3576638" y="4257675"/>
            <a:ext cx="15478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6578" name="AutoShape 18"/>
          <p:cNvCxnSpPr>
            <a:cxnSpLocks noChangeShapeType="1"/>
            <a:stCxn id="66565" idx="0"/>
            <a:endCxn id="66564" idx="4"/>
          </p:cNvCxnSpPr>
          <p:nvPr/>
        </p:nvCxnSpPr>
        <p:spPr bwMode="auto">
          <a:xfrm flipV="1">
            <a:off x="3397250" y="2384425"/>
            <a:ext cx="0" cy="6477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6579" name="AutoShape 19"/>
          <p:cNvCxnSpPr>
            <a:cxnSpLocks noChangeShapeType="1"/>
            <a:stCxn id="66568" idx="4"/>
            <a:endCxn id="66570" idx="0"/>
          </p:cNvCxnSpPr>
          <p:nvPr/>
        </p:nvCxnSpPr>
        <p:spPr bwMode="auto">
          <a:xfrm>
            <a:off x="5305425" y="3392488"/>
            <a:ext cx="0" cy="6842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6580" name="AutoShape 20"/>
          <p:cNvCxnSpPr>
            <a:cxnSpLocks noChangeShapeType="1"/>
            <a:stCxn id="66569" idx="1"/>
            <a:endCxn id="66564" idx="5"/>
          </p:cNvCxnSpPr>
          <p:nvPr/>
        </p:nvCxnSpPr>
        <p:spPr bwMode="auto">
          <a:xfrm flipH="1" flipV="1">
            <a:off x="3524251" y="2332039"/>
            <a:ext cx="644525" cy="7524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6581" name="AutoShape 21"/>
          <p:cNvCxnSpPr>
            <a:cxnSpLocks noChangeShapeType="1"/>
            <a:stCxn id="66567" idx="6"/>
            <a:endCxn id="66571" idx="2"/>
          </p:cNvCxnSpPr>
          <p:nvPr/>
        </p:nvCxnSpPr>
        <p:spPr bwMode="auto">
          <a:xfrm>
            <a:off x="5484814" y="2205038"/>
            <a:ext cx="827087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6582" name="AutoShape 22"/>
          <p:cNvCxnSpPr>
            <a:cxnSpLocks noChangeShapeType="1"/>
            <a:stCxn id="66568" idx="1"/>
            <a:endCxn id="66564" idx="5"/>
          </p:cNvCxnSpPr>
          <p:nvPr/>
        </p:nvCxnSpPr>
        <p:spPr bwMode="auto">
          <a:xfrm flipH="1" flipV="1">
            <a:off x="3524250" y="2332039"/>
            <a:ext cx="1652588" cy="7524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6583" name="AutoShape 23"/>
          <p:cNvCxnSpPr>
            <a:cxnSpLocks noChangeShapeType="1"/>
            <a:stCxn id="66564" idx="6"/>
            <a:endCxn id="66567" idx="2"/>
          </p:cNvCxnSpPr>
          <p:nvPr/>
        </p:nvCxnSpPr>
        <p:spPr bwMode="auto">
          <a:xfrm>
            <a:off x="3576638" y="2205038"/>
            <a:ext cx="15478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6584" name="AutoShape 24"/>
          <p:cNvCxnSpPr>
            <a:cxnSpLocks noChangeShapeType="1"/>
            <a:stCxn id="66568" idx="7"/>
            <a:endCxn id="66571" idx="3"/>
          </p:cNvCxnSpPr>
          <p:nvPr/>
        </p:nvCxnSpPr>
        <p:spPr bwMode="auto">
          <a:xfrm flipV="1">
            <a:off x="5432426" y="2332039"/>
            <a:ext cx="931863" cy="7524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6585" name="AutoShape 25"/>
          <p:cNvCxnSpPr>
            <a:cxnSpLocks noChangeShapeType="1"/>
            <a:stCxn id="66568" idx="6"/>
            <a:endCxn id="66572" idx="2"/>
          </p:cNvCxnSpPr>
          <p:nvPr/>
        </p:nvCxnSpPr>
        <p:spPr bwMode="auto">
          <a:xfrm>
            <a:off x="5484814" y="3213100"/>
            <a:ext cx="827087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6586" name="AutoShape 26"/>
          <p:cNvCxnSpPr>
            <a:cxnSpLocks noChangeShapeType="1"/>
            <a:stCxn id="66571" idx="4"/>
            <a:endCxn id="66572" idx="0"/>
          </p:cNvCxnSpPr>
          <p:nvPr/>
        </p:nvCxnSpPr>
        <p:spPr bwMode="auto">
          <a:xfrm>
            <a:off x="6492875" y="2384425"/>
            <a:ext cx="0" cy="6477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6587" name="AutoShape 27"/>
          <p:cNvCxnSpPr>
            <a:cxnSpLocks noChangeShapeType="1"/>
            <a:stCxn id="66566" idx="0"/>
            <a:endCxn id="66565" idx="4"/>
          </p:cNvCxnSpPr>
          <p:nvPr/>
        </p:nvCxnSpPr>
        <p:spPr bwMode="auto">
          <a:xfrm flipV="1">
            <a:off x="3397250" y="3392488"/>
            <a:ext cx="0" cy="6842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92186" name="Text Box 28"/>
          <p:cNvSpPr txBox="1">
            <a:spLocks noChangeArrowheads="1"/>
          </p:cNvSpPr>
          <p:nvPr/>
        </p:nvSpPr>
        <p:spPr bwMode="auto">
          <a:xfrm>
            <a:off x="4260850" y="1987550"/>
            <a:ext cx="2476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900"/>
              <a:t>1</a:t>
            </a:r>
          </a:p>
        </p:txBody>
      </p:sp>
      <p:sp>
        <p:nvSpPr>
          <p:cNvPr id="92187" name="Text Box 29"/>
          <p:cNvSpPr txBox="1">
            <a:spLocks noChangeArrowheads="1"/>
          </p:cNvSpPr>
          <p:nvPr/>
        </p:nvSpPr>
        <p:spPr bwMode="auto">
          <a:xfrm>
            <a:off x="5880100" y="2995613"/>
            <a:ext cx="2476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900"/>
              <a:t>1</a:t>
            </a:r>
          </a:p>
        </p:txBody>
      </p:sp>
      <p:sp>
        <p:nvSpPr>
          <p:cNvPr id="92188" name="Text Box 30"/>
          <p:cNvSpPr txBox="1">
            <a:spLocks noChangeArrowheads="1"/>
          </p:cNvSpPr>
          <p:nvPr/>
        </p:nvSpPr>
        <p:spPr bwMode="auto">
          <a:xfrm>
            <a:off x="3179763" y="3500438"/>
            <a:ext cx="2476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900"/>
              <a:t>1</a:t>
            </a:r>
          </a:p>
        </p:txBody>
      </p:sp>
      <p:sp>
        <p:nvSpPr>
          <p:cNvPr id="92189" name="Text Box 31"/>
          <p:cNvSpPr txBox="1">
            <a:spLocks noChangeArrowheads="1"/>
          </p:cNvSpPr>
          <p:nvPr/>
        </p:nvSpPr>
        <p:spPr bwMode="auto">
          <a:xfrm>
            <a:off x="3863975" y="2600325"/>
            <a:ext cx="2476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900"/>
              <a:t>2</a:t>
            </a:r>
          </a:p>
        </p:txBody>
      </p:sp>
      <p:sp>
        <p:nvSpPr>
          <p:cNvPr id="92190" name="Text Box 32"/>
          <p:cNvSpPr txBox="1">
            <a:spLocks noChangeArrowheads="1"/>
          </p:cNvSpPr>
          <p:nvPr/>
        </p:nvSpPr>
        <p:spPr bwMode="auto">
          <a:xfrm>
            <a:off x="5340350" y="3571875"/>
            <a:ext cx="2476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900"/>
              <a:t>2</a:t>
            </a:r>
          </a:p>
        </p:txBody>
      </p:sp>
      <p:sp>
        <p:nvSpPr>
          <p:cNvPr id="92191" name="Text Box 33"/>
          <p:cNvSpPr txBox="1">
            <a:spLocks noChangeArrowheads="1"/>
          </p:cNvSpPr>
          <p:nvPr/>
        </p:nvSpPr>
        <p:spPr bwMode="auto">
          <a:xfrm>
            <a:off x="2681288" y="2479675"/>
            <a:ext cx="2476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900"/>
              <a:t>2</a:t>
            </a:r>
          </a:p>
        </p:txBody>
      </p:sp>
      <p:sp>
        <p:nvSpPr>
          <p:cNvPr id="92192" name="Text Box 34"/>
          <p:cNvSpPr txBox="1">
            <a:spLocks noChangeArrowheads="1"/>
          </p:cNvSpPr>
          <p:nvPr/>
        </p:nvSpPr>
        <p:spPr bwMode="auto">
          <a:xfrm>
            <a:off x="5772150" y="1987550"/>
            <a:ext cx="2476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900"/>
              <a:t>3</a:t>
            </a:r>
          </a:p>
        </p:txBody>
      </p:sp>
      <p:sp>
        <p:nvSpPr>
          <p:cNvPr id="92193" name="Text Box 35"/>
          <p:cNvSpPr txBox="1">
            <a:spLocks noChangeArrowheads="1"/>
          </p:cNvSpPr>
          <p:nvPr/>
        </p:nvSpPr>
        <p:spPr bwMode="auto">
          <a:xfrm>
            <a:off x="3648075" y="3536950"/>
            <a:ext cx="2476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900"/>
              <a:t>4</a:t>
            </a:r>
            <a:endParaRPr lang="ru-RU" sz="900"/>
          </a:p>
        </p:txBody>
      </p:sp>
      <p:sp>
        <p:nvSpPr>
          <p:cNvPr id="92194" name="Text Box 36"/>
          <p:cNvSpPr txBox="1">
            <a:spLocks noChangeArrowheads="1"/>
          </p:cNvSpPr>
          <p:nvPr/>
        </p:nvSpPr>
        <p:spPr bwMode="auto">
          <a:xfrm>
            <a:off x="6240463" y="2600325"/>
            <a:ext cx="2476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900"/>
              <a:t>3</a:t>
            </a:r>
          </a:p>
        </p:txBody>
      </p:sp>
      <p:sp>
        <p:nvSpPr>
          <p:cNvPr id="92195" name="Text Box 37"/>
          <p:cNvSpPr txBox="1">
            <a:spLocks noChangeArrowheads="1"/>
          </p:cNvSpPr>
          <p:nvPr/>
        </p:nvSpPr>
        <p:spPr bwMode="auto">
          <a:xfrm>
            <a:off x="2747963" y="2995613"/>
            <a:ext cx="2476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900"/>
              <a:t>3</a:t>
            </a:r>
            <a:endParaRPr lang="ru-RU" sz="900"/>
          </a:p>
        </p:txBody>
      </p:sp>
      <p:sp>
        <p:nvSpPr>
          <p:cNvPr id="92196" name="Text Box 38"/>
          <p:cNvSpPr txBox="1">
            <a:spLocks noChangeArrowheads="1"/>
          </p:cNvSpPr>
          <p:nvPr/>
        </p:nvSpPr>
        <p:spPr bwMode="auto">
          <a:xfrm>
            <a:off x="4481513" y="2528888"/>
            <a:ext cx="2476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900"/>
              <a:t>4</a:t>
            </a:r>
          </a:p>
        </p:txBody>
      </p:sp>
      <p:sp>
        <p:nvSpPr>
          <p:cNvPr id="92197" name="Text Box 39"/>
          <p:cNvSpPr txBox="1">
            <a:spLocks noChangeArrowheads="1"/>
          </p:cNvSpPr>
          <p:nvPr/>
        </p:nvSpPr>
        <p:spPr bwMode="auto">
          <a:xfrm>
            <a:off x="4332288" y="4027488"/>
            <a:ext cx="2476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900"/>
              <a:t>4</a:t>
            </a:r>
          </a:p>
        </p:txBody>
      </p:sp>
      <p:sp>
        <p:nvSpPr>
          <p:cNvPr id="92198" name="Text Box 40"/>
          <p:cNvSpPr txBox="1">
            <a:spLocks noChangeArrowheads="1"/>
          </p:cNvSpPr>
          <p:nvPr/>
        </p:nvSpPr>
        <p:spPr bwMode="auto">
          <a:xfrm>
            <a:off x="3179763" y="2636838"/>
            <a:ext cx="2476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900"/>
              <a:t>5</a:t>
            </a:r>
          </a:p>
        </p:txBody>
      </p:sp>
      <p:sp>
        <p:nvSpPr>
          <p:cNvPr id="92199" name="Text Box 41"/>
          <p:cNvSpPr txBox="1">
            <a:spLocks noChangeArrowheads="1"/>
          </p:cNvSpPr>
          <p:nvPr/>
        </p:nvSpPr>
        <p:spPr bwMode="auto">
          <a:xfrm>
            <a:off x="2752725" y="3536950"/>
            <a:ext cx="2476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900"/>
              <a:t>5</a:t>
            </a:r>
          </a:p>
        </p:txBody>
      </p:sp>
      <p:sp>
        <p:nvSpPr>
          <p:cNvPr id="92200" name="Text Box 42"/>
          <p:cNvSpPr txBox="1">
            <a:spLocks noChangeArrowheads="1"/>
          </p:cNvSpPr>
          <p:nvPr/>
        </p:nvSpPr>
        <p:spPr bwMode="auto">
          <a:xfrm>
            <a:off x="5629275" y="2528888"/>
            <a:ext cx="2476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900"/>
              <a:t>5</a:t>
            </a:r>
          </a:p>
        </p:txBody>
      </p:sp>
      <p:sp>
        <p:nvSpPr>
          <p:cNvPr id="66603" name="Text Box 43"/>
          <p:cNvSpPr txBox="1">
            <a:spLocks noChangeArrowheads="1"/>
          </p:cNvSpPr>
          <p:nvPr/>
        </p:nvSpPr>
        <p:spPr bwMode="auto">
          <a:xfrm>
            <a:off x="1992314" y="476251"/>
            <a:ext cx="7970837" cy="106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600"/>
              <a:t>Запускаем алгоритм обхода графа, начиная с произвольной вершины. </a:t>
            </a:r>
          </a:p>
          <a:p>
            <a:r>
              <a:rPr lang="ru-RU" sz="1600"/>
              <a:t>В качестве контейнера выбираем очередь с приоритетами. Приоритет – текущая </a:t>
            </a:r>
          </a:p>
          <a:p>
            <a:r>
              <a:rPr lang="ru-RU" sz="1600"/>
              <a:t>величина найденного расстояния до уже построенной части остовного дерева. </a:t>
            </a:r>
          </a:p>
          <a:p>
            <a:r>
              <a:rPr lang="ru-RU" sz="1600"/>
              <a:t>Релаксации подвергаются прямые и обратные ребра.</a:t>
            </a:r>
          </a:p>
        </p:txBody>
      </p:sp>
      <p:grpSp>
        <p:nvGrpSpPr>
          <p:cNvPr id="66604" name="Group 44"/>
          <p:cNvGrpSpPr>
            <a:grpSpLocks/>
          </p:cNvGrpSpPr>
          <p:nvPr/>
        </p:nvGrpSpPr>
        <p:grpSpPr bwMode="auto">
          <a:xfrm>
            <a:off x="1919289" y="4868863"/>
            <a:ext cx="3995737" cy="1079500"/>
            <a:chOff x="249" y="3067"/>
            <a:chExt cx="2517" cy="680"/>
          </a:xfrm>
        </p:grpSpPr>
        <p:sp>
          <p:nvSpPr>
            <p:cNvPr id="92230" name="Rectangle 45"/>
            <p:cNvSpPr>
              <a:spLocks noChangeArrowheads="1"/>
            </p:cNvSpPr>
            <p:nvPr/>
          </p:nvSpPr>
          <p:spPr bwMode="auto">
            <a:xfrm>
              <a:off x="499" y="3067"/>
              <a:ext cx="226" cy="22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600"/>
                <a:t>1</a:t>
              </a:r>
            </a:p>
          </p:txBody>
        </p:sp>
        <p:sp>
          <p:nvSpPr>
            <p:cNvPr id="92231" name="Rectangle 46"/>
            <p:cNvSpPr>
              <a:spLocks noChangeArrowheads="1"/>
            </p:cNvSpPr>
            <p:nvPr/>
          </p:nvSpPr>
          <p:spPr bwMode="auto">
            <a:xfrm>
              <a:off x="725" y="3067"/>
              <a:ext cx="226" cy="22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600"/>
                <a:t>2</a:t>
              </a:r>
            </a:p>
          </p:txBody>
        </p:sp>
        <p:sp>
          <p:nvSpPr>
            <p:cNvPr id="92232" name="Rectangle 47"/>
            <p:cNvSpPr>
              <a:spLocks noChangeArrowheads="1"/>
            </p:cNvSpPr>
            <p:nvPr/>
          </p:nvSpPr>
          <p:spPr bwMode="auto">
            <a:xfrm>
              <a:off x="953" y="3067"/>
              <a:ext cx="226" cy="22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600"/>
                <a:t>3</a:t>
              </a:r>
            </a:p>
          </p:txBody>
        </p:sp>
        <p:sp>
          <p:nvSpPr>
            <p:cNvPr id="92233" name="Rectangle 48"/>
            <p:cNvSpPr>
              <a:spLocks noChangeArrowheads="1"/>
            </p:cNvSpPr>
            <p:nvPr/>
          </p:nvSpPr>
          <p:spPr bwMode="auto">
            <a:xfrm>
              <a:off x="1179" y="3067"/>
              <a:ext cx="226" cy="22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600"/>
                <a:t>4</a:t>
              </a:r>
            </a:p>
          </p:txBody>
        </p:sp>
        <p:sp>
          <p:nvSpPr>
            <p:cNvPr id="92234" name="Rectangle 49"/>
            <p:cNvSpPr>
              <a:spLocks noChangeArrowheads="1"/>
            </p:cNvSpPr>
            <p:nvPr/>
          </p:nvSpPr>
          <p:spPr bwMode="auto">
            <a:xfrm>
              <a:off x="1406" y="3067"/>
              <a:ext cx="226" cy="22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600"/>
                <a:t>5</a:t>
              </a:r>
            </a:p>
          </p:txBody>
        </p:sp>
        <p:sp>
          <p:nvSpPr>
            <p:cNvPr id="92235" name="Rectangle 50"/>
            <p:cNvSpPr>
              <a:spLocks noChangeArrowheads="1"/>
            </p:cNvSpPr>
            <p:nvPr/>
          </p:nvSpPr>
          <p:spPr bwMode="auto">
            <a:xfrm>
              <a:off x="1632" y="3067"/>
              <a:ext cx="226" cy="22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600"/>
                <a:t>6</a:t>
              </a:r>
            </a:p>
          </p:txBody>
        </p:sp>
        <p:sp>
          <p:nvSpPr>
            <p:cNvPr id="92236" name="Rectangle 51"/>
            <p:cNvSpPr>
              <a:spLocks noChangeArrowheads="1"/>
            </p:cNvSpPr>
            <p:nvPr/>
          </p:nvSpPr>
          <p:spPr bwMode="auto">
            <a:xfrm>
              <a:off x="1860" y="3067"/>
              <a:ext cx="226" cy="22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600" dirty="0"/>
                <a:t>7</a:t>
              </a:r>
            </a:p>
          </p:txBody>
        </p:sp>
        <p:sp>
          <p:nvSpPr>
            <p:cNvPr id="92237" name="Rectangle 52"/>
            <p:cNvSpPr>
              <a:spLocks noChangeArrowheads="1"/>
            </p:cNvSpPr>
            <p:nvPr/>
          </p:nvSpPr>
          <p:spPr bwMode="auto">
            <a:xfrm>
              <a:off x="2086" y="3067"/>
              <a:ext cx="226" cy="22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600"/>
                <a:t>8</a:t>
              </a:r>
            </a:p>
          </p:txBody>
        </p:sp>
        <p:sp>
          <p:nvSpPr>
            <p:cNvPr id="92238" name="Rectangle 53"/>
            <p:cNvSpPr>
              <a:spLocks noChangeArrowheads="1"/>
            </p:cNvSpPr>
            <p:nvPr/>
          </p:nvSpPr>
          <p:spPr bwMode="auto">
            <a:xfrm>
              <a:off x="2314" y="3067"/>
              <a:ext cx="226" cy="22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600"/>
                <a:t>9</a:t>
              </a:r>
            </a:p>
          </p:txBody>
        </p:sp>
        <p:sp>
          <p:nvSpPr>
            <p:cNvPr id="92239" name="Rectangle 54"/>
            <p:cNvSpPr>
              <a:spLocks noChangeArrowheads="1"/>
            </p:cNvSpPr>
            <p:nvPr/>
          </p:nvSpPr>
          <p:spPr bwMode="auto">
            <a:xfrm>
              <a:off x="2540" y="3067"/>
              <a:ext cx="226" cy="22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600"/>
                <a:t>10</a:t>
              </a:r>
            </a:p>
          </p:txBody>
        </p:sp>
        <p:sp>
          <p:nvSpPr>
            <p:cNvPr id="92240" name="Text Box 55"/>
            <p:cNvSpPr txBox="1">
              <a:spLocks noChangeArrowheads="1"/>
            </p:cNvSpPr>
            <p:nvPr/>
          </p:nvSpPr>
          <p:spPr bwMode="auto">
            <a:xfrm>
              <a:off x="249" y="3090"/>
              <a:ext cx="181" cy="17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00"/>
                <a:t>n</a:t>
              </a:r>
              <a:endParaRPr lang="ru-RU" sz="1200"/>
            </a:p>
          </p:txBody>
        </p:sp>
        <p:sp>
          <p:nvSpPr>
            <p:cNvPr id="92241" name="Rectangle 56"/>
            <p:cNvSpPr>
              <a:spLocks noChangeArrowheads="1"/>
            </p:cNvSpPr>
            <p:nvPr/>
          </p:nvSpPr>
          <p:spPr bwMode="auto">
            <a:xfrm>
              <a:off x="499" y="3294"/>
              <a:ext cx="226" cy="22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ru-RU" sz="1600"/>
            </a:p>
          </p:txBody>
        </p:sp>
        <p:sp>
          <p:nvSpPr>
            <p:cNvPr id="92242" name="Rectangle 57"/>
            <p:cNvSpPr>
              <a:spLocks noChangeArrowheads="1"/>
            </p:cNvSpPr>
            <p:nvPr/>
          </p:nvSpPr>
          <p:spPr bwMode="auto">
            <a:xfrm>
              <a:off x="725" y="3294"/>
              <a:ext cx="226" cy="22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ru-RU" sz="1600"/>
            </a:p>
          </p:txBody>
        </p:sp>
        <p:sp>
          <p:nvSpPr>
            <p:cNvPr id="92243" name="Rectangle 58"/>
            <p:cNvSpPr>
              <a:spLocks noChangeArrowheads="1"/>
            </p:cNvSpPr>
            <p:nvPr/>
          </p:nvSpPr>
          <p:spPr bwMode="auto">
            <a:xfrm>
              <a:off x="953" y="3294"/>
              <a:ext cx="226" cy="22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ru-RU" sz="1600"/>
            </a:p>
          </p:txBody>
        </p:sp>
        <p:sp>
          <p:nvSpPr>
            <p:cNvPr id="92244" name="Rectangle 59"/>
            <p:cNvSpPr>
              <a:spLocks noChangeArrowheads="1"/>
            </p:cNvSpPr>
            <p:nvPr/>
          </p:nvSpPr>
          <p:spPr bwMode="auto">
            <a:xfrm>
              <a:off x="1179" y="3294"/>
              <a:ext cx="226" cy="22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ru-RU" sz="1600"/>
            </a:p>
          </p:txBody>
        </p:sp>
        <p:sp>
          <p:nvSpPr>
            <p:cNvPr id="92245" name="Rectangle 60"/>
            <p:cNvSpPr>
              <a:spLocks noChangeArrowheads="1"/>
            </p:cNvSpPr>
            <p:nvPr/>
          </p:nvSpPr>
          <p:spPr bwMode="auto">
            <a:xfrm>
              <a:off x="1406" y="3294"/>
              <a:ext cx="226" cy="22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ru-RU" sz="1600"/>
            </a:p>
          </p:txBody>
        </p:sp>
        <p:sp>
          <p:nvSpPr>
            <p:cNvPr id="92246" name="Rectangle 61"/>
            <p:cNvSpPr>
              <a:spLocks noChangeArrowheads="1"/>
            </p:cNvSpPr>
            <p:nvPr/>
          </p:nvSpPr>
          <p:spPr bwMode="auto">
            <a:xfrm>
              <a:off x="1632" y="3294"/>
              <a:ext cx="226" cy="22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ru-RU" sz="1600"/>
            </a:p>
          </p:txBody>
        </p:sp>
        <p:sp>
          <p:nvSpPr>
            <p:cNvPr id="92247" name="Rectangle 62"/>
            <p:cNvSpPr>
              <a:spLocks noChangeArrowheads="1"/>
            </p:cNvSpPr>
            <p:nvPr/>
          </p:nvSpPr>
          <p:spPr bwMode="auto">
            <a:xfrm>
              <a:off x="1860" y="3294"/>
              <a:ext cx="226" cy="22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ru-RU" sz="1600"/>
            </a:p>
          </p:txBody>
        </p:sp>
        <p:sp>
          <p:nvSpPr>
            <p:cNvPr id="92248" name="Rectangle 63"/>
            <p:cNvSpPr>
              <a:spLocks noChangeArrowheads="1"/>
            </p:cNvSpPr>
            <p:nvPr/>
          </p:nvSpPr>
          <p:spPr bwMode="auto">
            <a:xfrm>
              <a:off x="2086" y="3294"/>
              <a:ext cx="226" cy="22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ru-RU" sz="1600"/>
            </a:p>
          </p:txBody>
        </p:sp>
        <p:sp>
          <p:nvSpPr>
            <p:cNvPr id="92249" name="Rectangle 64"/>
            <p:cNvSpPr>
              <a:spLocks noChangeArrowheads="1"/>
            </p:cNvSpPr>
            <p:nvPr/>
          </p:nvSpPr>
          <p:spPr bwMode="auto">
            <a:xfrm>
              <a:off x="2314" y="3294"/>
              <a:ext cx="226" cy="22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ru-RU" sz="1600"/>
            </a:p>
          </p:txBody>
        </p:sp>
        <p:sp>
          <p:nvSpPr>
            <p:cNvPr id="92250" name="Rectangle 65"/>
            <p:cNvSpPr>
              <a:spLocks noChangeArrowheads="1"/>
            </p:cNvSpPr>
            <p:nvPr/>
          </p:nvSpPr>
          <p:spPr bwMode="auto">
            <a:xfrm>
              <a:off x="2540" y="3294"/>
              <a:ext cx="226" cy="22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ru-RU" sz="1600"/>
            </a:p>
          </p:txBody>
        </p:sp>
        <p:sp>
          <p:nvSpPr>
            <p:cNvPr id="92251" name="Text Box 66"/>
            <p:cNvSpPr txBox="1">
              <a:spLocks noChangeArrowheads="1"/>
            </p:cNvSpPr>
            <p:nvPr/>
          </p:nvSpPr>
          <p:spPr bwMode="auto">
            <a:xfrm>
              <a:off x="249" y="3317"/>
              <a:ext cx="181" cy="17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l-GR" sz="1200">
                  <a:cs typeface="Arial" charset="0"/>
                </a:rPr>
                <a:t>π</a:t>
              </a:r>
            </a:p>
          </p:txBody>
        </p:sp>
        <p:sp>
          <p:nvSpPr>
            <p:cNvPr id="92252" name="Rectangle 67"/>
            <p:cNvSpPr>
              <a:spLocks noChangeArrowheads="1"/>
            </p:cNvSpPr>
            <p:nvPr/>
          </p:nvSpPr>
          <p:spPr bwMode="auto">
            <a:xfrm>
              <a:off x="499" y="3521"/>
              <a:ext cx="226" cy="22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0</a:t>
              </a:r>
              <a:endParaRPr lang="ru-RU" sz="1600"/>
            </a:p>
          </p:txBody>
        </p:sp>
        <p:sp>
          <p:nvSpPr>
            <p:cNvPr id="92253" name="Rectangle 68"/>
            <p:cNvSpPr>
              <a:spLocks noChangeArrowheads="1"/>
            </p:cNvSpPr>
            <p:nvPr/>
          </p:nvSpPr>
          <p:spPr bwMode="auto">
            <a:xfrm>
              <a:off x="725" y="3521"/>
              <a:ext cx="226" cy="22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600">
                  <a:cs typeface="Arial" charset="0"/>
                </a:rPr>
                <a:t>∞</a:t>
              </a:r>
            </a:p>
          </p:txBody>
        </p:sp>
        <p:sp>
          <p:nvSpPr>
            <p:cNvPr id="92254" name="Rectangle 69"/>
            <p:cNvSpPr>
              <a:spLocks noChangeArrowheads="1"/>
            </p:cNvSpPr>
            <p:nvPr/>
          </p:nvSpPr>
          <p:spPr bwMode="auto">
            <a:xfrm>
              <a:off x="952" y="3521"/>
              <a:ext cx="226" cy="22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600">
                  <a:cs typeface="Arial" charset="0"/>
                </a:rPr>
                <a:t>∞</a:t>
              </a:r>
            </a:p>
          </p:txBody>
        </p:sp>
        <p:sp>
          <p:nvSpPr>
            <p:cNvPr id="92255" name="Rectangle 70"/>
            <p:cNvSpPr>
              <a:spLocks noChangeArrowheads="1"/>
            </p:cNvSpPr>
            <p:nvPr/>
          </p:nvSpPr>
          <p:spPr bwMode="auto">
            <a:xfrm>
              <a:off x="1179" y="3521"/>
              <a:ext cx="226" cy="22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600">
                  <a:cs typeface="Arial" charset="0"/>
                </a:rPr>
                <a:t>∞</a:t>
              </a:r>
            </a:p>
          </p:txBody>
        </p:sp>
        <p:sp>
          <p:nvSpPr>
            <p:cNvPr id="92256" name="Rectangle 71"/>
            <p:cNvSpPr>
              <a:spLocks noChangeArrowheads="1"/>
            </p:cNvSpPr>
            <p:nvPr/>
          </p:nvSpPr>
          <p:spPr bwMode="auto">
            <a:xfrm>
              <a:off x="1406" y="3521"/>
              <a:ext cx="226" cy="22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600">
                  <a:cs typeface="Arial" charset="0"/>
                </a:rPr>
                <a:t>∞</a:t>
              </a:r>
            </a:p>
          </p:txBody>
        </p:sp>
        <p:sp>
          <p:nvSpPr>
            <p:cNvPr id="92257" name="Rectangle 72"/>
            <p:cNvSpPr>
              <a:spLocks noChangeArrowheads="1"/>
            </p:cNvSpPr>
            <p:nvPr/>
          </p:nvSpPr>
          <p:spPr bwMode="auto">
            <a:xfrm>
              <a:off x="1632" y="3521"/>
              <a:ext cx="226" cy="22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600">
                  <a:cs typeface="Arial" charset="0"/>
                </a:rPr>
                <a:t>∞</a:t>
              </a:r>
            </a:p>
          </p:txBody>
        </p:sp>
        <p:sp>
          <p:nvSpPr>
            <p:cNvPr id="92258" name="Rectangle 73"/>
            <p:cNvSpPr>
              <a:spLocks noChangeArrowheads="1"/>
            </p:cNvSpPr>
            <p:nvPr/>
          </p:nvSpPr>
          <p:spPr bwMode="auto">
            <a:xfrm>
              <a:off x="1859" y="3521"/>
              <a:ext cx="226" cy="22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600">
                  <a:cs typeface="Arial" charset="0"/>
                </a:rPr>
                <a:t>∞</a:t>
              </a:r>
            </a:p>
          </p:txBody>
        </p:sp>
        <p:sp>
          <p:nvSpPr>
            <p:cNvPr id="92259" name="Rectangle 74"/>
            <p:cNvSpPr>
              <a:spLocks noChangeArrowheads="1"/>
            </p:cNvSpPr>
            <p:nvPr/>
          </p:nvSpPr>
          <p:spPr bwMode="auto">
            <a:xfrm>
              <a:off x="2086" y="3521"/>
              <a:ext cx="226" cy="22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600">
                  <a:cs typeface="Arial" charset="0"/>
                </a:rPr>
                <a:t>∞</a:t>
              </a:r>
            </a:p>
          </p:txBody>
        </p:sp>
        <p:sp>
          <p:nvSpPr>
            <p:cNvPr id="92260" name="Rectangle 75"/>
            <p:cNvSpPr>
              <a:spLocks noChangeArrowheads="1"/>
            </p:cNvSpPr>
            <p:nvPr/>
          </p:nvSpPr>
          <p:spPr bwMode="auto">
            <a:xfrm>
              <a:off x="2313" y="3521"/>
              <a:ext cx="226" cy="22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600">
                  <a:cs typeface="Arial" charset="0"/>
                </a:rPr>
                <a:t>∞</a:t>
              </a:r>
            </a:p>
          </p:txBody>
        </p:sp>
        <p:sp>
          <p:nvSpPr>
            <p:cNvPr id="92261" name="Rectangle 76"/>
            <p:cNvSpPr>
              <a:spLocks noChangeArrowheads="1"/>
            </p:cNvSpPr>
            <p:nvPr/>
          </p:nvSpPr>
          <p:spPr bwMode="auto">
            <a:xfrm>
              <a:off x="2540" y="3521"/>
              <a:ext cx="226" cy="22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600">
                  <a:cs typeface="Arial" charset="0"/>
                </a:rPr>
                <a:t>∞</a:t>
              </a:r>
            </a:p>
          </p:txBody>
        </p:sp>
        <p:sp>
          <p:nvSpPr>
            <p:cNvPr id="92262" name="Text Box 77"/>
            <p:cNvSpPr txBox="1">
              <a:spLocks noChangeArrowheads="1"/>
            </p:cNvSpPr>
            <p:nvPr/>
          </p:nvSpPr>
          <p:spPr bwMode="auto">
            <a:xfrm>
              <a:off x="249" y="3543"/>
              <a:ext cx="181" cy="17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00"/>
                <a:t>d</a:t>
              </a:r>
              <a:endParaRPr lang="ru-RU" sz="1200"/>
            </a:p>
          </p:txBody>
        </p:sp>
      </p:grpSp>
      <p:sp>
        <p:nvSpPr>
          <p:cNvPr id="66638" name="Rectangle 78"/>
          <p:cNvSpPr>
            <a:spLocks noChangeArrowheads="1"/>
          </p:cNvSpPr>
          <p:nvPr/>
        </p:nvSpPr>
        <p:spPr bwMode="auto">
          <a:xfrm>
            <a:off x="2674939" y="5589589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/>
              <a:t>1</a:t>
            </a:r>
          </a:p>
        </p:txBody>
      </p:sp>
      <p:sp>
        <p:nvSpPr>
          <p:cNvPr id="66639" name="Rectangle 79"/>
          <p:cNvSpPr>
            <a:spLocks noChangeArrowheads="1"/>
          </p:cNvSpPr>
          <p:nvPr/>
        </p:nvSpPr>
        <p:spPr bwMode="auto">
          <a:xfrm>
            <a:off x="3395664" y="5589589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 dirty="0"/>
              <a:t>3</a:t>
            </a:r>
          </a:p>
        </p:txBody>
      </p:sp>
      <p:sp>
        <p:nvSpPr>
          <p:cNvPr id="66640" name="Rectangle 80"/>
          <p:cNvSpPr>
            <a:spLocks noChangeArrowheads="1"/>
          </p:cNvSpPr>
          <p:nvPr/>
        </p:nvSpPr>
        <p:spPr bwMode="auto">
          <a:xfrm>
            <a:off x="2674939" y="5229226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 dirty="0"/>
              <a:t>1</a:t>
            </a:r>
          </a:p>
        </p:txBody>
      </p:sp>
      <p:sp>
        <p:nvSpPr>
          <p:cNvPr id="66641" name="Rectangle 81"/>
          <p:cNvSpPr>
            <a:spLocks noChangeArrowheads="1"/>
          </p:cNvSpPr>
          <p:nvPr/>
        </p:nvSpPr>
        <p:spPr bwMode="auto">
          <a:xfrm>
            <a:off x="3395664" y="5229226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 dirty="0"/>
              <a:t>1</a:t>
            </a:r>
          </a:p>
        </p:txBody>
      </p:sp>
      <p:sp>
        <p:nvSpPr>
          <p:cNvPr id="66642" name="Rectangle 82"/>
          <p:cNvSpPr>
            <a:spLocks noChangeArrowheads="1"/>
          </p:cNvSpPr>
          <p:nvPr/>
        </p:nvSpPr>
        <p:spPr bwMode="auto">
          <a:xfrm>
            <a:off x="5556251" y="5229226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/>
              <a:t>2</a:t>
            </a:r>
          </a:p>
        </p:txBody>
      </p:sp>
      <p:sp>
        <p:nvSpPr>
          <p:cNvPr id="66643" name="Rectangle 83"/>
          <p:cNvSpPr>
            <a:spLocks noChangeArrowheads="1"/>
          </p:cNvSpPr>
          <p:nvPr/>
        </p:nvSpPr>
        <p:spPr bwMode="auto">
          <a:xfrm>
            <a:off x="5556251" y="5589589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 dirty="0"/>
              <a:t>2</a:t>
            </a:r>
          </a:p>
        </p:txBody>
      </p:sp>
      <p:sp>
        <p:nvSpPr>
          <p:cNvPr id="66644" name="Rectangle 84"/>
          <p:cNvSpPr>
            <a:spLocks noChangeArrowheads="1"/>
          </p:cNvSpPr>
          <p:nvPr/>
        </p:nvSpPr>
        <p:spPr bwMode="auto">
          <a:xfrm>
            <a:off x="3035301" y="5229226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 dirty="0"/>
              <a:t>2</a:t>
            </a:r>
          </a:p>
        </p:txBody>
      </p:sp>
      <p:sp>
        <p:nvSpPr>
          <p:cNvPr id="66645" name="Rectangle 85"/>
          <p:cNvSpPr>
            <a:spLocks noChangeArrowheads="1"/>
          </p:cNvSpPr>
          <p:nvPr/>
        </p:nvSpPr>
        <p:spPr bwMode="auto">
          <a:xfrm>
            <a:off x="3756026" y="5229226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/>
              <a:t>2</a:t>
            </a:r>
          </a:p>
        </p:txBody>
      </p:sp>
      <p:sp>
        <p:nvSpPr>
          <p:cNvPr id="66646" name="Rectangle 86"/>
          <p:cNvSpPr>
            <a:spLocks noChangeArrowheads="1"/>
          </p:cNvSpPr>
          <p:nvPr/>
        </p:nvSpPr>
        <p:spPr bwMode="auto">
          <a:xfrm>
            <a:off x="4835526" y="5229226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 dirty="0"/>
              <a:t>2</a:t>
            </a:r>
          </a:p>
        </p:txBody>
      </p:sp>
      <p:sp>
        <p:nvSpPr>
          <p:cNvPr id="66647" name="Rectangle 87"/>
          <p:cNvSpPr>
            <a:spLocks noChangeArrowheads="1"/>
          </p:cNvSpPr>
          <p:nvPr/>
        </p:nvSpPr>
        <p:spPr bwMode="auto">
          <a:xfrm>
            <a:off x="3756026" y="5589589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/>
              <a:t>2</a:t>
            </a:r>
          </a:p>
        </p:txBody>
      </p:sp>
      <p:sp>
        <p:nvSpPr>
          <p:cNvPr id="66648" name="Rectangle 88"/>
          <p:cNvSpPr>
            <a:spLocks noChangeArrowheads="1"/>
          </p:cNvSpPr>
          <p:nvPr/>
        </p:nvSpPr>
        <p:spPr bwMode="auto">
          <a:xfrm>
            <a:off x="3035301" y="5589589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 dirty="0"/>
              <a:t>5</a:t>
            </a:r>
          </a:p>
        </p:txBody>
      </p:sp>
      <p:sp>
        <p:nvSpPr>
          <p:cNvPr id="66649" name="Rectangle 89"/>
          <p:cNvSpPr>
            <a:spLocks noChangeArrowheads="1"/>
          </p:cNvSpPr>
          <p:nvPr/>
        </p:nvSpPr>
        <p:spPr bwMode="auto">
          <a:xfrm>
            <a:off x="4835526" y="5589589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 dirty="0"/>
              <a:t>4</a:t>
            </a:r>
          </a:p>
        </p:txBody>
      </p:sp>
      <p:sp>
        <p:nvSpPr>
          <p:cNvPr id="66650" name="Rectangle 90"/>
          <p:cNvSpPr>
            <a:spLocks noChangeArrowheads="1"/>
          </p:cNvSpPr>
          <p:nvPr/>
        </p:nvSpPr>
        <p:spPr bwMode="auto">
          <a:xfrm>
            <a:off x="4116389" y="5589589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 dirty="0"/>
              <a:t>4</a:t>
            </a:r>
          </a:p>
        </p:txBody>
      </p:sp>
      <p:sp>
        <p:nvSpPr>
          <p:cNvPr id="66651" name="Rectangle 91"/>
          <p:cNvSpPr>
            <a:spLocks noChangeArrowheads="1"/>
          </p:cNvSpPr>
          <p:nvPr/>
        </p:nvSpPr>
        <p:spPr bwMode="auto">
          <a:xfrm>
            <a:off x="4116389" y="5229226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 dirty="0"/>
              <a:t>5</a:t>
            </a:r>
          </a:p>
        </p:txBody>
      </p:sp>
      <p:sp>
        <p:nvSpPr>
          <p:cNvPr id="66652" name="Rectangle 92"/>
          <p:cNvSpPr>
            <a:spLocks noChangeArrowheads="1"/>
          </p:cNvSpPr>
          <p:nvPr/>
        </p:nvSpPr>
        <p:spPr bwMode="auto">
          <a:xfrm>
            <a:off x="3024167" y="5572141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 dirty="0"/>
              <a:t>3</a:t>
            </a:r>
          </a:p>
        </p:txBody>
      </p:sp>
      <p:sp>
        <p:nvSpPr>
          <p:cNvPr id="66653" name="Rectangle 93"/>
          <p:cNvSpPr>
            <a:spLocks noChangeArrowheads="1"/>
          </p:cNvSpPr>
          <p:nvPr/>
        </p:nvSpPr>
        <p:spPr bwMode="auto">
          <a:xfrm>
            <a:off x="3024167" y="5214950"/>
            <a:ext cx="358775" cy="35719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 dirty="0"/>
              <a:t>10</a:t>
            </a:r>
          </a:p>
        </p:txBody>
      </p:sp>
      <p:sp>
        <p:nvSpPr>
          <p:cNvPr id="66654" name="Rectangle 94"/>
          <p:cNvSpPr>
            <a:spLocks noChangeArrowheads="1"/>
          </p:cNvSpPr>
          <p:nvPr/>
        </p:nvSpPr>
        <p:spPr bwMode="auto">
          <a:xfrm>
            <a:off x="4095737" y="5572141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 dirty="0"/>
              <a:t>1</a:t>
            </a:r>
          </a:p>
        </p:txBody>
      </p:sp>
      <p:sp>
        <p:nvSpPr>
          <p:cNvPr id="66655" name="Rectangle 95"/>
          <p:cNvSpPr>
            <a:spLocks noChangeArrowheads="1"/>
          </p:cNvSpPr>
          <p:nvPr/>
        </p:nvSpPr>
        <p:spPr bwMode="auto">
          <a:xfrm>
            <a:off x="4095737" y="5214951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 dirty="0"/>
              <a:t>3</a:t>
            </a:r>
          </a:p>
        </p:txBody>
      </p:sp>
      <p:sp>
        <p:nvSpPr>
          <p:cNvPr id="66656" name="Rectangle 96"/>
          <p:cNvSpPr>
            <a:spLocks noChangeArrowheads="1"/>
          </p:cNvSpPr>
          <p:nvPr/>
        </p:nvSpPr>
        <p:spPr bwMode="auto">
          <a:xfrm>
            <a:off x="4475164" y="5589589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 dirty="0"/>
              <a:t>4</a:t>
            </a:r>
          </a:p>
        </p:txBody>
      </p:sp>
      <p:sp>
        <p:nvSpPr>
          <p:cNvPr id="66657" name="Rectangle 97"/>
          <p:cNvSpPr>
            <a:spLocks noChangeArrowheads="1"/>
          </p:cNvSpPr>
          <p:nvPr/>
        </p:nvSpPr>
        <p:spPr bwMode="auto">
          <a:xfrm>
            <a:off x="4475164" y="5229226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 dirty="0"/>
              <a:t>6</a:t>
            </a:r>
          </a:p>
        </p:txBody>
      </p:sp>
      <p:sp>
        <p:nvSpPr>
          <p:cNvPr id="66658" name="Rectangle 98"/>
          <p:cNvSpPr>
            <a:spLocks noChangeArrowheads="1"/>
          </p:cNvSpPr>
          <p:nvPr/>
        </p:nvSpPr>
        <p:spPr bwMode="auto">
          <a:xfrm>
            <a:off x="5195889" y="5589589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/>
              <a:t>3</a:t>
            </a:r>
          </a:p>
        </p:txBody>
      </p:sp>
      <p:sp>
        <p:nvSpPr>
          <p:cNvPr id="66659" name="Rectangle 99"/>
          <p:cNvSpPr>
            <a:spLocks noChangeArrowheads="1"/>
          </p:cNvSpPr>
          <p:nvPr/>
        </p:nvSpPr>
        <p:spPr bwMode="auto">
          <a:xfrm>
            <a:off x="5195889" y="5229226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/>
              <a:t>4</a:t>
            </a:r>
          </a:p>
        </p:txBody>
      </p:sp>
      <p:sp>
        <p:nvSpPr>
          <p:cNvPr id="66660" name="Rectangle 100"/>
          <p:cNvSpPr>
            <a:spLocks noChangeArrowheads="1"/>
          </p:cNvSpPr>
          <p:nvPr/>
        </p:nvSpPr>
        <p:spPr bwMode="auto">
          <a:xfrm>
            <a:off x="4810117" y="5572141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 dirty="0"/>
              <a:t>1</a:t>
            </a:r>
          </a:p>
        </p:txBody>
      </p:sp>
      <p:sp>
        <p:nvSpPr>
          <p:cNvPr id="66661" name="Rectangle 101"/>
          <p:cNvSpPr>
            <a:spLocks noChangeArrowheads="1"/>
          </p:cNvSpPr>
          <p:nvPr/>
        </p:nvSpPr>
        <p:spPr bwMode="auto">
          <a:xfrm>
            <a:off x="4810117" y="5214951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 dirty="0"/>
              <a:t>9</a:t>
            </a:r>
          </a:p>
        </p:txBody>
      </p:sp>
      <p:sp>
        <p:nvSpPr>
          <p:cNvPr id="66662" name="Rectangle 102"/>
          <p:cNvSpPr>
            <a:spLocks noChangeArrowheads="1"/>
          </p:cNvSpPr>
          <p:nvPr/>
        </p:nvSpPr>
        <p:spPr bwMode="auto">
          <a:xfrm>
            <a:off x="4452927" y="5572141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 dirty="0"/>
              <a:t>2</a:t>
            </a:r>
          </a:p>
        </p:txBody>
      </p:sp>
      <p:sp>
        <p:nvSpPr>
          <p:cNvPr id="66663" name="Rectangle 103"/>
          <p:cNvSpPr>
            <a:spLocks noChangeArrowheads="1"/>
          </p:cNvSpPr>
          <p:nvPr/>
        </p:nvSpPr>
        <p:spPr bwMode="auto">
          <a:xfrm>
            <a:off x="4452927" y="5214951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 dirty="0"/>
              <a:t>8</a:t>
            </a:r>
          </a:p>
        </p:txBody>
      </p:sp>
      <p:sp>
        <p:nvSpPr>
          <p:cNvPr id="66664" name="Text Box 104"/>
          <p:cNvSpPr txBox="1">
            <a:spLocks noChangeArrowheads="1"/>
          </p:cNvSpPr>
          <p:nvPr/>
        </p:nvSpPr>
        <p:spPr bwMode="auto">
          <a:xfrm>
            <a:off x="6419850" y="4872038"/>
            <a:ext cx="4248150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600" dirty="0"/>
              <a:t>В результате работы получаем список</a:t>
            </a:r>
            <a:br>
              <a:rPr lang="ru-RU" sz="1600" dirty="0"/>
            </a:br>
            <a:r>
              <a:rPr lang="ru-RU" sz="1600" dirty="0"/>
              <a:t>ребер </a:t>
            </a:r>
            <a:r>
              <a:rPr lang="ru-RU" sz="1600" dirty="0" err="1"/>
              <a:t>остовного</a:t>
            </a:r>
            <a:r>
              <a:rPr lang="ru-RU" sz="1600" dirty="0"/>
              <a:t> дерева вместе с весами</a:t>
            </a:r>
          </a:p>
          <a:p>
            <a:endParaRPr lang="ru-RU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6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6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2000" fill="hold"/>
                                        <p:tgtEl>
                                          <p:spTgt spid="6656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15" dur="2000" fill="hold"/>
                                        <p:tgtEl>
                                          <p:spTgt spid="6656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6656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2000" fill="hold"/>
                                        <p:tgtEl>
                                          <p:spTgt spid="6656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21" dur="2000" fill="hold"/>
                                        <p:tgtEl>
                                          <p:spTgt spid="6656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2000" fill="hold"/>
                                        <p:tgtEl>
                                          <p:spTgt spid="6656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2000" fill="hold"/>
                                        <p:tgtEl>
                                          <p:spTgt spid="6658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99FF"/>
                                      </p:to>
                                    </p:animClr>
                                    <p:set>
                                      <p:cBhvr>
                                        <p:cTn id="25" dur="2000" fill="hold"/>
                                        <p:tgtEl>
                                          <p:spTgt spid="6658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" dur="2000" fill="hold"/>
                                        <p:tgtEl>
                                          <p:spTgt spid="6658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99FF"/>
                                      </p:to>
                                    </p:animClr>
                                    <p:set>
                                      <p:cBhvr>
                                        <p:cTn id="28" dur="2000" fill="hold"/>
                                        <p:tgtEl>
                                          <p:spTgt spid="6658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" dur="2000" fill="hold"/>
                                        <p:tgtEl>
                                          <p:spTgt spid="6656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33" dur="2000" fill="hold"/>
                                        <p:tgtEl>
                                          <p:spTgt spid="6656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2000" fill="hold"/>
                                        <p:tgtEl>
                                          <p:spTgt spid="6656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2000" fill="hold"/>
                                        <p:tgtEl>
                                          <p:spTgt spid="6657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37" dur="2000" fill="hold"/>
                                        <p:tgtEl>
                                          <p:spTgt spid="6657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2000" fill="hold"/>
                                        <p:tgtEl>
                                          <p:spTgt spid="6657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66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66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66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66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6" dur="2000" fill="hold"/>
                                        <p:tgtEl>
                                          <p:spTgt spid="6656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57" dur="2000" fill="hold"/>
                                        <p:tgtEl>
                                          <p:spTgt spid="6656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" dur="2000" fill="hold"/>
                                        <p:tgtEl>
                                          <p:spTgt spid="6656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0" dur="2000" fill="hold"/>
                                        <p:tgtEl>
                                          <p:spTgt spid="6658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61" dur="2000" fill="hold"/>
                                        <p:tgtEl>
                                          <p:spTgt spid="6658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3" dur="2000" fill="hold"/>
                                        <p:tgtEl>
                                          <p:spTgt spid="6658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99FF"/>
                                      </p:to>
                                    </p:animClr>
                                    <p:set>
                                      <p:cBhvr>
                                        <p:cTn id="64" dur="2000" fill="hold"/>
                                        <p:tgtEl>
                                          <p:spTgt spid="6658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6" dur="2000" fill="hold"/>
                                        <p:tgtEl>
                                          <p:spTgt spid="6658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99FF"/>
                                      </p:to>
                                    </p:animClr>
                                    <p:set>
                                      <p:cBhvr>
                                        <p:cTn id="67" dur="2000" fill="hold"/>
                                        <p:tgtEl>
                                          <p:spTgt spid="6658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9" dur="2000" fill="hold"/>
                                        <p:tgtEl>
                                          <p:spTgt spid="6657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99FF"/>
                                      </p:to>
                                    </p:animClr>
                                    <p:set>
                                      <p:cBhvr>
                                        <p:cTn id="70" dur="2000" fill="hold"/>
                                        <p:tgtEl>
                                          <p:spTgt spid="6657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2" dur="2000" fill="hold"/>
                                        <p:tgtEl>
                                          <p:spTgt spid="6657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99FF"/>
                                      </p:to>
                                    </p:animClr>
                                    <p:set>
                                      <p:cBhvr>
                                        <p:cTn id="73" dur="2000" fill="hold"/>
                                        <p:tgtEl>
                                          <p:spTgt spid="6657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7" dur="2000" fill="hold"/>
                                        <p:tgtEl>
                                          <p:spTgt spid="6656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78" dur="2000" fill="hold"/>
                                        <p:tgtEl>
                                          <p:spTgt spid="6656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9" dur="2000" fill="hold"/>
                                        <p:tgtEl>
                                          <p:spTgt spid="6656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1" dur="2000" fill="hold"/>
                                        <p:tgtEl>
                                          <p:spTgt spid="6656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82" dur="2000" fill="hold"/>
                                        <p:tgtEl>
                                          <p:spTgt spid="6656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3" dur="2000" fill="hold"/>
                                        <p:tgtEl>
                                          <p:spTgt spid="6656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5" dur="2000" fill="hold"/>
                                        <p:tgtEl>
                                          <p:spTgt spid="6656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86" dur="2000" fill="hold"/>
                                        <p:tgtEl>
                                          <p:spTgt spid="6656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7" dur="2000" fill="hold"/>
                                        <p:tgtEl>
                                          <p:spTgt spid="6656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9" dur="2000" fill="hold"/>
                                        <p:tgtEl>
                                          <p:spTgt spid="6656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90" dur="2000" fill="hold"/>
                                        <p:tgtEl>
                                          <p:spTgt spid="6656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1" dur="2000" fill="hold"/>
                                        <p:tgtEl>
                                          <p:spTgt spid="6656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66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66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66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66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8" dur="500"/>
                                        <p:tgtEl>
                                          <p:spTgt spid="66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500"/>
                                        <p:tgtEl>
                                          <p:spTgt spid="66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4" dur="500"/>
                                        <p:tgtEl>
                                          <p:spTgt spid="66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500"/>
                                        <p:tgtEl>
                                          <p:spTgt spid="66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1" dur="2000" fill="hold"/>
                                        <p:tgtEl>
                                          <p:spTgt spid="6656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22" dur="2000" fill="hold"/>
                                        <p:tgtEl>
                                          <p:spTgt spid="6656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3" dur="2000" fill="hold"/>
                                        <p:tgtEl>
                                          <p:spTgt spid="6656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5" dur="2000" fill="hold"/>
                                        <p:tgtEl>
                                          <p:spTgt spid="6658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26" dur="2000" fill="hold"/>
                                        <p:tgtEl>
                                          <p:spTgt spid="6658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8" dur="2000" fill="hold"/>
                                        <p:tgtEl>
                                          <p:spTgt spid="6657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99FF"/>
                                      </p:to>
                                    </p:animClr>
                                    <p:set>
                                      <p:cBhvr>
                                        <p:cTn id="129" dur="2000" fill="hold"/>
                                        <p:tgtEl>
                                          <p:spTgt spid="6657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3" dur="2000" fill="hold"/>
                                        <p:tgtEl>
                                          <p:spTgt spid="6656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134" dur="2000" fill="hold"/>
                                        <p:tgtEl>
                                          <p:spTgt spid="6656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5" dur="2000" fill="hold"/>
                                        <p:tgtEl>
                                          <p:spTgt spid="6656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8" dur="500"/>
                                        <p:tgtEl>
                                          <p:spTgt spid="66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1" dur="500"/>
                                        <p:tgtEl>
                                          <p:spTgt spid="66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5" dur="2000" fill="hold"/>
                                        <p:tgtEl>
                                          <p:spTgt spid="6656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46" dur="2000" fill="hold"/>
                                        <p:tgtEl>
                                          <p:spTgt spid="6656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7" dur="2000" fill="hold"/>
                                        <p:tgtEl>
                                          <p:spTgt spid="6656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9" dur="2000" fill="hold"/>
                                        <p:tgtEl>
                                          <p:spTgt spid="6657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50" dur="2000" fill="hold"/>
                                        <p:tgtEl>
                                          <p:spTgt spid="6657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2" dur="2000" fill="hold"/>
                                        <p:tgtEl>
                                          <p:spTgt spid="6657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99FF"/>
                                      </p:to>
                                    </p:animClr>
                                    <p:set>
                                      <p:cBhvr>
                                        <p:cTn id="153" dur="2000" fill="hold"/>
                                        <p:tgtEl>
                                          <p:spTgt spid="6657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5" dur="2000" fill="hold"/>
                                        <p:tgtEl>
                                          <p:spTgt spid="6657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99FF"/>
                                      </p:to>
                                    </p:animClr>
                                    <p:set>
                                      <p:cBhvr>
                                        <p:cTn id="156" dur="2000" fill="hold"/>
                                        <p:tgtEl>
                                          <p:spTgt spid="6657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1" dur="500"/>
                                        <p:tgtEl>
                                          <p:spTgt spid="66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4" dur="500"/>
                                        <p:tgtEl>
                                          <p:spTgt spid="66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8" dur="2000" fill="hold"/>
                                        <p:tgtEl>
                                          <p:spTgt spid="6656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69" dur="2000" fill="hold"/>
                                        <p:tgtEl>
                                          <p:spTgt spid="6656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0" dur="2000" fill="hold"/>
                                        <p:tgtEl>
                                          <p:spTgt spid="6656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2" dur="2000" fill="hold"/>
                                        <p:tgtEl>
                                          <p:spTgt spid="6657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73" dur="2000" fill="hold"/>
                                        <p:tgtEl>
                                          <p:spTgt spid="6657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7" dur="2000" fill="hold"/>
                                        <p:tgtEl>
                                          <p:spTgt spid="6658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99FF"/>
                                      </p:to>
                                    </p:animClr>
                                    <p:set>
                                      <p:cBhvr>
                                        <p:cTn id="178" dur="2000" fill="hold"/>
                                        <p:tgtEl>
                                          <p:spTgt spid="6658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3" dur="500"/>
                                        <p:tgtEl>
                                          <p:spTgt spid="66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6" dur="500"/>
                                        <p:tgtEl>
                                          <p:spTgt spid="66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0" dur="2000" fill="hold"/>
                                        <p:tgtEl>
                                          <p:spTgt spid="6656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91" dur="2000" fill="hold"/>
                                        <p:tgtEl>
                                          <p:spTgt spid="6656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2" dur="2000" fill="hold"/>
                                        <p:tgtEl>
                                          <p:spTgt spid="6656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4" dur="2000" fill="hold"/>
                                        <p:tgtEl>
                                          <p:spTgt spid="6658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95" dur="2000" fill="hold"/>
                                        <p:tgtEl>
                                          <p:spTgt spid="6658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7" dur="2000" fill="hold"/>
                                        <p:tgtEl>
                                          <p:spTgt spid="6657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99FF"/>
                                      </p:to>
                                    </p:animClr>
                                    <p:set>
                                      <p:cBhvr>
                                        <p:cTn id="198" dur="2000" fill="hold"/>
                                        <p:tgtEl>
                                          <p:spTgt spid="6657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2" dur="2000" fill="hold"/>
                                        <p:tgtEl>
                                          <p:spTgt spid="6657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203" dur="2000" fill="hold"/>
                                        <p:tgtEl>
                                          <p:spTgt spid="6657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4" dur="2000" fill="hold"/>
                                        <p:tgtEl>
                                          <p:spTgt spid="6657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9" dur="500"/>
                                        <p:tgtEl>
                                          <p:spTgt spid="66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2" dur="500"/>
                                        <p:tgtEl>
                                          <p:spTgt spid="66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6" dur="2000" fill="hold"/>
                                        <p:tgtEl>
                                          <p:spTgt spid="6657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217" dur="2000" fill="hold"/>
                                        <p:tgtEl>
                                          <p:spTgt spid="6657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8" dur="2000" fill="hold"/>
                                        <p:tgtEl>
                                          <p:spTgt spid="6657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0" dur="2000" fill="hold"/>
                                        <p:tgtEl>
                                          <p:spTgt spid="6658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21" dur="2000" fill="hold"/>
                                        <p:tgtEl>
                                          <p:spTgt spid="6658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5" dur="2000" fill="hold"/>
                                        <p:tgtEl>
                                          <p:spTgt spid="6658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99FF"/>
                                      </p:to>
                                    </p:animClr>
                                    <p:set>
                                      <p:cBhvr>
                                        <p:cTn id="226" dur="2000" fill="hold"/>
                                        <p:tgtEl>
                                          <p:spTgt spid="6658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8" dur="2000" fill="hold"/>
                                        <p:tgtEl>
                                          <p:spTgt spid="6658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99FF"/>
                                      </p:to>
                                    </p:animClr>
                                    <p:set>
                                      <p:cBhvr>
                                        <p:cTn id="229" dur="2000" fill="hold"/>
                                        <p:tgtEl>
                                          <p:spTgt spid="6658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3" dur="2000" fill="hold"/>
                                        <p:tgtEl>
                                          <p:spTgt spid="6657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234" dur="2000" fill="hold"/>
                                        <p:tgtEl>
                                          <p:spTgt spid="6657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5" dur="2000" fill="hold"/>
                                        <p:tgtEl>
                                          <p:spTgt spid="6657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0" dur="500"/>
                                        <p:tgtEl>
                                          <p:spTgt spid="66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3" dur="500"/>
                                        <p:tgtEl>
                                          <p:spTgt spid="66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7" dur="2000" fill="hold"/>
                                        <p:tgtEl>
                                          <p:spTgt spid="6657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248" dur="2000" fill="hold"/>
                                        <p:tgtEl>
                                          <p:spTgt spid="6657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9" dur="2000" fill="hold"/>
                                        <p:tgtEl>
                                          <p:spTgt spid="6657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1" dur="2000" fill="hold"/>
                                        <p:tgtEl>
                                          <p:spTgt spid="6658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52" dur="2000" fill="hold"/>
                                        <p:tgtEl>
                                          <p:spTgt spid="6658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6" dur="2000" fill="hold"/>
                                        <p:tgtEl>
                                          <p:spTgt spid="6658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99FF"/>
                                      </p:to>
                                    </p:animClr>
                                    <p:set>
                                      <p:cBhvr>
                                        <p:cTn id="257" dur="2000" fill="hold"/>
                                        <p:tgtEl>
                                          <p:spTgt spid="6658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2" dur="500"/>
                                        <p:tgtEl>
                                          <p:spTgt spid="66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5" dur="500"/>
                                        <p:tgtEl>
                                          <p:spTgt spid="66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9" dur="2000" fill="hold"/>
                                        <p:tgtEl>
                                          <p:spTgt spid="6656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270" dur="2000" fill="hold"/>
                                        <p:tgtEl>
                                          <p:spTgt spid="6656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1" dur="2000" fill="hold"/>
                                        <p:tgtEl>
                                          <p:spTgt spid="6656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3" dur="2000" fill="hold"/>
                                        <p:tgtEl>
                                          <p:spTgt spid="6658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74" dur="2000" fill="hold"/>
                                        <p:tgtEl>
                                          <p:spTgt spid="6658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8" dur="2000" fill="hold"/>
                                        <p:tgtEl>
                                          <p:spTgt spid="6657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99FF"/>
                                      </p:to>
                                    </p:animClr>
                                    <p:set>
                                      <p:cBhvr>
                                        <p:cTn id="279" dur="2000" fill="hold"/>
                                        <p:tgtEl>
                                          <p:spTgt spid="6657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>
                      <p:stCondLst>
                        <p:cond delay="indefinite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4" dur="500"/>
                                        <p:tgtEl>
                                          <p:spTgt spid="66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7" dur="500"/>
                                        <p:tgtEl>
                                          <p:spTgt spid="66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" fill="hold">
                      <p:stCondLst>
                        <p:cond delay="indefinite"/>
                      </p:stCondLst>
                      <p:childTnLst>
                        <p:par>
                          <p:cTn id="289" fill="hold">
                            <p:stCondLst>
                              <p:cond delay="0"/>
                            </p:stCondLst>
                            <p:childTnLst>
                              <p:par>
                                <p:cTn id="29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1" dur="2000" fill="hold"/>
                                        <p:tgtEl>
                                          <p:spTgt spid="6657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292" dur="2000" fill="hold"/>
                                        <p:tgtEl>
                                          <p:spTgt spid="6657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3" dur="2000" fill="hold"/>
                                        <p:tgtEl>
                                          <p:spTgt spid="6657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5" dur="2000" fill="hold"/>
                                        <p:tgtEl>
                                          <p:spTgt spid="6657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96" dur="2000" fill="hold"/>
                                        <p:tgtEl>
                                          <p:spTgt spid="6657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>
                      <p:stCondLst>
                        <p:cond delay="indefinite"/>
                      </p:stCondLst>
                      <p:childTnLst>
                        <p:par>
                          <p:cTn id="298" fill="hold">
                            <p:stCondLst>
                              <p:cond delay="0"/>
                            </p:stCondLst>
                            <p:childTnLst>
                              <p:par>
                                <p:cTn id="29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1" dur="500"/>
                                        <p:tgtEl>
                                          <p:spTgt spid="66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603" grpId="0"/>
      <p:bldP spid="66638" grpId="0" animBg="1"/>
      <p:bldP spid="66639" grpId="0" animBg="1"/>
      <p:bldP spid="66640" grpId="0" animBg="1"/>
      <p:bldP spid="66641" grpId="0" animBg="1"/>
      <p:bldP spid="66642" grpId="0" animBg="1"/>
      <p:bldP spid="66643" grpId="0" animBg="1"/>
      <p:bldP spid="66644" grpId="0" animBg="1"/>
      <p:bldP spid="66645" grpId="0" animBg="1"/>
      <p:bldP spid="66646" grpId="0" animBg="1"/>
      <p:bldP spid="66647" grpId="0" animBg="1"/>
      <p:bldP spid="66648" grpId="0" animBg="1"/>
      <p:bldP spid="66649" grpId="0" animBg="1"/>
      <p:bldP spid="66650" grpId="0" animBg="1"/>
      <p:bldP spid="66651" grpId="0" animBg="1"/>
      <p:bldP spid="66652" grpId="0" animBg="1"/>
      <p:bldP spid="66653" grpId="0" animBg="1"/>
      <p:bldP spid="66654" grpId="0" animBg="1"/>
      <p:bldP spid="66655" grpId="0" animBg="1"/>
      <p:bldP spid="66656" grpId="0" animBg="1"/>
      <p:bldP spid="66657" grpId="0" animBg="1"/>
      <p:bldP spid="66658" grpId="0" animBg="1"/>
      <p:bldP spid="66659" grpId="0" animBg="1"/>
      <p:bldP spid="66660" grpId="0" animBg="1"/>
      <p:bldP spid="66661" grpId="0" animBg="1"/>
      <p:bldP spid="66662" grpId="0" animBg="1"/>
      <p:bldP spid="66663" grpId="0" animBg="1"/>
      <p:bldP spid="66664" grpId="0"/>
    </p:bldLst>
  </p:timing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Заголовок 1"/>
          <p:cNvSpPr>
            <a:spLocks noGrp="1"/>
          </p:cNvSpPr>
          <p:nvPr>
            <p:ph type="title" idx="4294967295"/>
          </p:nvPr>
        </p:nvSpPr>
        <p:spPr>
          <a:xfrm>
            <a:off x="1524000" y="274638"/>
            <a:ext cx="8229600" cy="654050"/>
          </a:xfrm>
        </p:spPr>
        <p:txBody>
          <a:bodyPr/>
          <a:lstStyle/>
          <a:p>
            <a:pPr algn="l"/>
            <a:r>
              <a:rPr lang="ru-RU" sz="3600">
                <a:solidFill>
                  <a:srgbClr val="663300"/>
                </a:solidFill>
              </a:rPr>
              <a:t>Пример</a:t>
            </a:r>
          </a:p>
        </p:txBody>
      </p:sp>
      <p:pic>
        <p:nvPicPr>
          <p:cNvPr id="98306" name="Picture 4" descr="12_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36739" y="2192338"/>
            <a:ext cx="3671887" cy="306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Oval 10"/>
          <p:cNvSpPr>
            <a:spLocks noChangeArrowheads="1"/>
          </p:cNvSpPr>
          <p:nvPr/>
        </p:nvSpPr>
        <p:spPr bwMode="auto">
          <a:xfrm>
            <a:off x="7308850" y="2263775"/>
            <a:ext cx="287338" cy="28733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36000" tIns="36000" rIns="36000" bIns="36000" anchor="ctr">
            <a:normAutofit fontScale="55000" lnSpcReduction="20000"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bg1"/>
                </a:solidFill>
                <a:latin typeface="+mn-lt"/>
              </a:rPr>
              <a:t>м1</a:t>
            </a:r>
          </a:p>
        </p:txBody>
      </p:sp>
      <p:sp>
        <p:nvSpPr>
          <p:cNvPr id="98308" name="Oval 10"/>
          <p:cNvSpPr>
            <a:spLocks noChangeArrowheads="1"/>
          </p:cNvSpPr>
          <p:nvPr/>
        </p:nvSpPr>
        <p:spPr bwMode="auto">
          <a:xfrm>
            <a:off x="8893175" y="2336800"/>
            <a:ext cx="287338" cy="28733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ru-RU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98309" name="Oval 10"/>
          <p:cNvSpPr>
            <a:spLocks noChangeArrowheads="1"/>
          </p:cNvSpPr>
          <p:nvPr/>
        </p:nvSpPr>
        <p:spPr bwMode="auto">
          <a:xfrm>
            <a:off x="6372225" y="3560764"/>
            <a:ext cx="287338" cy="28733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ru-RU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98310" name="Oval 10"/>
          <p:cNvSpPr>
            <a:spLocks noChangeArrowheads="1"/>
          </p:cNvSpPr>
          <p:nvPr/>
        </p:nvSpPr>
        <p:spPr bwMode="auto">
          <a:xfrm>
            <a:off x="9540875" y="3487739"/>
            <a:ext cx="287338" cy="28733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ru-RU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98311" name="Oval 10"/>
          <p:cNvSpPr>
            <a:spLocks noChangeArrowheads="1"/>
          </p:cNvSpPr>
          <p:nvPr/>
        </p:nvSpPr>
        <p:spPr bwMode="auto">
          <a:xfrm>
            <a:off x="8029575" y="3487739"/>
            <a:ext cx="287338" cy="28733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ru-RU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98312" name="Oval 10"/>
          <p:cNvSpPr>
            <a:spLocks noChangeArrowheads="1"/>
          </p:cNvSpPr>
          <p:nvPr/>
        </p:nvSpPr>
        <p:spPr bwMode="auto">
          <a:xfrm>
            <a:off x="8893175" y="4856164"/>
            <a:ext cx="287338" cy="28733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ru-RU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98313" name="Oval 10"/>
          <p:cNvSpPr>
            <a:spLocks noChangeArrowheads="1"/>
          </p:cNvSpPr>
          <p:nvPr/>
        </p:nvSpPr>
        <p:spPr bwMode="auto">
          <a:xfrm>
            <a:off x="7164389" y="4856164"/>
            <a:ext cx="287337" cy="28733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ru-RU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98314" name="Line 12"/>
          <p:cNvSpPr>
            <a:spLocks noChangeShapeType="1"/>
          </p:cNvSpPr>
          <p:nvPr/>
        </p:nvSpPr>
        <p:spPr bwMode="auto">
          <a:xfrm>
            <a:off x="7524751" y="2552700"/>
            <a:ext cx="576263" cy="9350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98315" name="Line 13"/>
          <p:cNvSpPr>
            <a:spLocks noChangeShapeType="1"/>
          </p:cNvSpPr>
          <p:nvPr/>
        </p:nvSpPr>
        <p:spPr bwMode="auto">
          <a:xfrm flipH="1">
            <a:off x="9109076" y="3776663"/>
            <a:ext cx="504825" cy="10795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98316" name="Line 14"/>
          <p:cNvSpPr>
            <a:spLocks noChangeShapeType="1"/>
          </p:cNvSpPr>
          <p:nvPr/>
        </p:nvSpPr>
        <p:spPr bwMode="auto">
          <a:xfrm flipH="1">
            <a:off x="8245475" y="2624138"/>
            <a:ext cx="719138" cy="863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98317" name="Line 15"/>
          <p:cNvSpPr>
            <a:spLocks noChangeShapeType="1"/>
          </p:cNvSpPr>
          <p:nvPr/>
        </p:nvSpPr>
        <p:spPr bwMode="auto">
          <a:xfrm flipH="1">
            <a:off x="8316913" y="3632200"/>
            <a:ext cx="12255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6" name="Line 16"/>
          <p:cNvSpPr>
            <a:spLocks noChangeShapeType="1"/>
          </p:cNvSpPr>
          <p:nvPr/>
        </p:nvSpPr>
        <p:spPr bwMode="auto">
          <a:xfrm>
            <a:off x="7453313" y="5000625"/>
            <a:ext cx="14398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7" name="Line 17"/>
          <p:cNvSpPr>
            <a:spLocks noChangeShapeType="1"/>
          </p:cNvSpPr>
          <p:nvPr/>
        </p:nvSpPr>
        <p:spPr bwMode="auto">
          <a:xfrm flipH="1">
            <a:off x="6589714" y="2479675"/>
            <a:ext cx="719137" cy="10810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98320" name="Text Box 18"/>
          <p:cNvSpPr txBox="1">
            <a:spLocks noChangeArrowheads="1"/>
          </p:cNvSpPr>
          <p:nvPr/>
        </p:nvSpPr>
        <p:spPr bwMode="auto">
          <a:xfrm>
            <a:off x="7453313" y="2984500"/>
            <a:ext cx="2968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Calibri" pitchFamily="34" charset="0"/>
              </a:rPr>
              <a:t>1</a:t>
            </a:r>
            <a:endParaRPr lang="ru-RU" sz="1600">
              <a:latin typeface="Calibri" pitchFamily="34" charset="0"/>
            </a:endParaRPr>
          </a:p>
        </p:txBody>
      </p:sp>
      <p:sp>
        <p:nvSpPr>
          <p:cNvPr id="98321" name="Text Box 19"/>
          <p:cNvSpPr txBox="1">
            <a:spLocks noChangeArrowheads="1"/>
          </p:cNvSpPr>
          <p:nvPr/>
        </p:nvSpPr>
        <p:spPr bwMode="auto">
          <a:xfrm>
            <a:off x="9324976" y="4279900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Calibri" pitchFamily="34" charset="0"/>
              </a:rPr>
              <a:t>3</a:t>
            </a:r>
            <a:endParaRPr lang="ru-RU" sz="1600">
              <a:latin typeface="Calibri" pitchFamily="34" charset="0"/>
            </a:endParaRPr>
          </a:p>
        </p:txBody>
      </p:sp>
      <p:sp>
        <p:nvSpPr>
          <p:cNvPr id="98322" name="Text Box 20"/>
          <p:cNvSpPr txBox="1">
            <a:spLocks noChangeArrowheads="1"/>
          </p:cNvSpPr>
          <p:nvPr/>
        </p:nvSpPr>
        <p:spPr bwMode="auto">
          <a:xfrm>
            <a:off x="8605838" y="2911475"/>
            <a:ext cx="2968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Calibri" pitchFamily="34" charset="0"/>
              </a:rPr>
              <a:t>4</a:t>
            </a:r>
            <a:endParaRPr lang="ru-RU" sz="1600">
              <a:latin typeface="Calibri" pitchFamily="34" charset="0"/>
            </a:endParaRPr>
          </a:p>
        </p:txBody>
      </p:sp>
      <p:sp>
        <p:nvSpPr>
          <p:cNvPr id="98323" name="Text Box 21"/>
          <p:cNvSpPr txBox="1">
            <a:spLocks noChangeArrowheads="1"/>
          </p:cNvSpPr>
          <p:nvPr/>
        </p:nvSpPr>
        <p:spPr bwMode="auto">
          <a:xfrm>
            <a:off x="8893176" y="3632200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Calibri" pitchFamily="34" charset="0"/>
              </a:rPr>
              <a:t>9</a:t>
            </a:r>
            <a:endParaRPr lang="ru-RU" sz="1600">
              <a:latin typeface="Calibri" pitchFamily="34" charset="0"/>
            </a:endParaRPr>
          </a:p>
        </p:txBody>
      </p:sp>
      <p:sp>
        <p:nvSpPr>
          <p:cNvPr id="98324" name="Text Box 22"/>
          <p:cNvSpPr txBox="1">
            <a:spLocks noChangeArrowheads="1"/>
          </p:cNvSpPr>
          <p:nvPr/>
        </p:nvSpPr>
        <p:spPr bwMode="auto">
          <a:xfrm>
            <a:off x="6516689" y="2840038"/>
            <a:ext cx="409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Calibri" pitchFamily="34" charset="0"/>
              </a:rPr>
              <a:t>23</a:t>
            </a:r>
            <a:endParaRPr lang="ru-RU" sz="1600">
              <a:latin typeface="Calibri" pitchFamily="34" charset="0"/>
            </a:endParaRPr>
          </a:p>
        </p:txBody>
      </p:sp>
      <p:sp>
        <p:nvSpPr>
          <p:cNvPr id="98325" name="Text Box 23"/>
          <p:cNvSpPr txBox="1">
            <a:spLocks noChangeArrowheads="1"/>
          </p:cNvSpPr>
          <p:nvPr/>
        </p:nvSpPr>
        <p:spPr bwMode="auto">
          <a:xfrm>
            <a:off x="7956550" y="4640263"/>
            <a:ext cx="39305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Calibri" pitchFamily="34" charset="0"/>
              </a:rPr>
              <a:t>17</a:t>
            </a:r>
            <a:endParaRPr lang="ru-RU" sz="1600">
              <a:latin typeface="Calibri" pitchFamily="34" charset="0"/>
            </a:endParaRPr>
          </a:p>
        </p:txBody>
      </p:sp>
      <p:sp>
        <p:nvSpPr>
          <p:cNvPr id="24" name="Line 17"/>
          <p:cNvSpPr>
            <a:spLocks noChangeShapeType="1"/>
          </p:cNvSpPr>
          <p:nvPr/>
        </p:nvSpPr>
        <p:spPr bwMode="auto">
          <a:xfrm>
            <a:off x="6524626" y="3857626"/>
            <a:ext cx="714375" cy="1000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5" name="Line 17"/>
          <p:cNvSpPr>
            <a:spLocks noChangeShapeType="1"/>
          </p:cNvSpPr>
          <p:nvPr/>
        </p:nvSpPr>
        <p:spPr bwMode="auto">
          <a:xfrm flipH="1">
            <a:off x="7381875" y="3714750"/>
            <a:ext cx="719138" cy="1143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6" name="Line 17"/>
          <p:cNvSpPr>
            <a:spLocks noChangeShapeType="1"/>
          </p:cNvSpPr>
          <p:nvPr/>
        </p:nvSpPr>
        <p:spPr bwMode="auto">
          <a:xfrm flipH="1" flipV="1">
            <a:off x="7596189" y="2357439"/>
            <a:ext cx="1285875" cy="714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7" name="Line 17"/>
          <p:cNvSpPr>
            <a:spLocks noChangeShapeType="1"/>
          </p:cNvSpPr>
          <p:nvPr/>
        </p:nvSpPr>
        <p:spPr bwMode="auto">
          <a:xfrm flipH="1">
            <a:off x="6667501" y="3643314"/>
            <a:ext cx="1357313" cy="714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8" name="Line 17"/>
          <p:cNvSpPr>
            <a:spLocks noChangeShapeType="1"/>
          </p:cNvSpPr>
          <p:nvPr/>
        </p:nvSpPr>
        <p:spPr bwMode="auto">
          <a:xfrm>
            <a:off x="9167813" y="2643188"/>
            <a:ext cx="500062" cy="8572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9" name="Line 17"/>
          <p:cNvSpPr>
            <a:spLocks noChangeShapeType="1"/>
          </p:cNvSpPr>
          <p:nvPr/>
        </p:nvSpPr>
        <p:spPr bwMode="auto">
          <a:xfrm>
            <a:off x="8310564" y="3786188"/>
            <a:ext cx="642937" cy="10715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" name="Text Box 18"/>
          <p:cNvSpPr txBox="1">
            <a:spLocks noChangeArrowheads="1"/>
          </p:cNvSpPr>
          <p:nvPr/>
        </p:nvSpPr>
        <p:spPr bwMode="auto">
          <a:xfrm>
            <a:off x="8096250" y="2000250"/>
            <a:ext cx="3937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600">
                <a:latin typeface="Calibri" pitchFamily="34" charset="0"/>
              </a:rPr>
              <a:t>20</a:t>
            </a:r>
          </a:p>
        </p:txBody>
      </p:sp>
      <p:sp>
        <p:nvSpPr>
          <p:cNvPr id="31" name="Text Box 18"/>
          <p:cNvSpPr txBox="1">
            <a:spLocks noChangeArrowheads="1"/>
          </p:cNvSpPr>
          <p:nvPr/>
        </p:nvSpPr>
        <p:spPr bwMode="auto">
          <a:xfrm>
            <a:off x="9453563" y="2786064"/>
            <a:ext cx="39370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Calibri" pitchFamily="34" charset="0"/>
              </a:rPr>
              <a:t>1</a:t>
            </a:r>
            <a:r>
              <a:rPr lang="ru-RU" sz="1600">
                <a:latin typeface="Calibri" pitchFamily="34" charset="0"/>
              </a:rPr>
              <a:t>5</a:t>
            </a:r>
          </a:p>
        </p:txBody>
      </p:sp>
      <p:sp>
        <p:nvSpPr>
          <p:cNvPr id="32" name="Text Box 18"/>
          <p:cNvSpPr txBox="1">
            <a:spLocks noChangeArrowheads="1"/>
          </p:cNvSpPr>
          <p:nvPr/>
        </p:nvSpPr>
        <p:spPr bwMode="auto">
          <a:xfrm>
            <a:off x="7096125" y="3357564"/>
            <a:ext cx="39370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600">
                <a:latin typeface="Calibri" pitchFamily="34" charset="0"/>
              </a:rPr>
              <a:t>36</a:t>
            </a:r>
          </a:p>
        </p:txBody>
      </p:sp>
      <p:sp>
        <p:nvSpPr>
          <p:cNvPr id="33" name="Text Box 18"/>
          <p:cNvSpPr txBox="1">
            <a:spLocks noChangeArrowheads="1"/>
          </p:cNvSpPr>
          <p:nvPr/>
        </p:nvSpPr>
        <p:spPr bwMode="auto">
          <a:xfrm>
            <a:off x="7381875" y="4071939"/>
            <a:ext cx="39370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600">
                <a:latin typeface="Calibri" pitchFamily="34" charset="0"/>
              </a:rPr>
              <a:t>25</a:t>
            </a:r>
          </a:p>
        </p:txBody>
      </p:sp>
      <p:sp>
        <p:nvSpPr>
          <p:cNvPr id="34" name="Text Box 18"/>
          <p:cNvSpPr txBox="1">
            <a:spLocks noChangeArrowheads="1"/>
          </p:cNvSpPr>
          <p:nvPr/>
        </p:nvSpPr>
        <p:spPr bwMode="auto">
          <a:xfrm>
            <a:off x="6596063" y="4357689"/>
            <a:ext cx="39370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600">
                <a:latin typeface="Calibri" pitchFamily="34" charset="0"/>
              </a:rPr>
              <a:t>28</a:t>
            </a:r>
          </a:p>
        </p:txBody>
      </p:sp>
      <p:sp>
        <p:nvSpPr>
          <p:cNvPr id="35" name="Text Box 18"/>
          <p:cNvSpPr txBox="1">
            <a:spLocks noChangeArrowheads="1"/>
          </p:cNvSpPr>
          <p:nvPr/>
        </p:nvSpPr>
        <p:spPr bwMode="auto">
          <a:xfrm>
            <a:off x="8310563" y="4214814"/>
            <a:ext cx="39370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Calibri" pitchFamily="34" charset="0"/>
              </a:rPr>
              <a:t>1</a:t>
            </a:r>
            <a:r>
              <a:rPr lang="ru-RU" sz="1600">
                <a:latin typeface="Calibri" pitchFamily="34" charset="0"/>
              </a:rPr>
              <a:t>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5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5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/>
      <p:bldP spid="31" grpId="0"/>
      <p:bldP spid="32" grpId="0"/>
      <p:bldP spid="33" grpId="0"/>
      <p:bldP spid="34" grpId="0"/>
      <p:bldP spid="35" grpId="0"/>
    </p:bldLst>
  </p:timing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Text Box 3"/>
          <p:cNvSpPr txBox="1">
            <a:spLocks noChangeArrowheads="1"/>
          </p:cNvSpPr>
          <p:nvPr/>
        </p:nvSpPr>
        <p:spPr bwMode="auto">
          <a:xfrm>
            <a:off x="5643564" y="1493093"/>
            <a:ext cx="4321175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600"/>
              <a:t>Если в качестве промежуточной структуры </a:t>
            </a:r>
            <a:br>
              <a:rPr lang="ru-RU" sz="1600"/>
            </a:br>
            <a:r>
              <a:rPr lang="ru-RU" sz="1600"/>
              <a:t>хранения при обходе использовать стек, то</a:t>
            </a:r>
            <a:br>
              <a:rPr lang="ru-RU" sz="1600"/>
            </a:br>
            <a:r>
              <a:rPr lang="ru-RU" sz="1600"/>
              <a:t>получим обход в глубину.</a:t>
            </a:r>
          </a:p>
        </p:txBody>
      </p:sp>
      <p:sp>
        <p:nvSpPr>
          <p:cNvPr id="40964" name="Oval 4"/>
          <p:cNvSpPr>
            <a:spLocks noChangeArrowheads="1"/>
          </p:cNvSpPr>
          <p:nvPr/>
        </p:nvSpPr>
        <p:spPr bwMode="auto">
          <a:xfrm>
            <a:off x="2279651" y="2169368"/>
            <a:ext cx="360363" cy="36036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1</a:t>
            </a:r>
          </a:p>
        </p:txBody>
      </p:sp>
      <p:sp>
        <p:nvSpPr>
          <p:cNvPr id="40965" name="Oval 5"/>
          <p:cNvSpPr>
            <a:spLocks noChangeArrowheads="1"/>
          </p:cNvSpPr>
          <p:nvPr/>
        </p:nvSpPr>
        <p:spPr bwMode="auto">
          <a:xfrm>
            <a:off x="3540126" y="1664543"/>
            <a:ext cx="360363" cy="36036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2</a:t>
            </a:r>
          </a:p>
        </p:txBody>
      </p:sp>
      <p:sp>
        <p:nvSpPr>
          <p:cNvPr id="40966" name="Oval 6"/>
          <p:cNvSpPr>
            <a:spLocks noChangeArrowheads="1"/>
          </p:cNvSpPr>
          <p:nvPr/>
        </p:nvSpPr>
        <p:spPr bwMode="auto">
          <a:xfrm>
            <a:off x="4835526" y="2169368"/>
            <a:ext cx="360363" cy="36036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3</a:t>
            </a:r>
          </a:p>
        </p:txBody>
      </p:sp>
      <p:sp>
        <p:nvSpPr>
          <p:cNvPr id="40967" name="Oval 7"/>
          <p:cNvSpPr>
            <a:spLocks noChangeArrowheads="1"/>
          </p:cNvSpPr>
          <p:nvPr/>
        </p:nvSpPr>
        <p:spPr bwMode="auto">
          <a:xfrm>
            <a:off x="3540126" y="2745631"/>
            <a:ext cx="360363" cy="36036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4</a:t>
            </a:r>
          </a:p>
        </p:txBody>
      </p:sp>
      <p:sp>
        <p:nvSpPr>
          <p:cNvPr id="40968" name="Oval 8"/>
          <p:cNvSpPr>
            <a:spLocks noChangeArrowheads="1"/>
          </p:cNvSpPr>
          <p:nvPr/>
        </p:nvSpPr>
        <p:spPr bwMode="auto">
          <a:xfrm>
            <a:off x="4835526" y="3285381"/>
            <a:ext cx="360363" cy="36036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6</a:t>
            </a:r>
          </a:p>
        </p:txBody>
      </p:sp>
      <p:sp>
        <p:nvSpPr>
          <p:cNvPr id="40969" name="Oval 9"/>
          <p:cNvSpPr>
            <a:spLocks noChangeArrowheads="1"/>
          </p:cNvSpPr>
          <p:nvPr/>
        </p:nvSpPr>
        <p:spPr bwMode="auto">
          <a:xfrm>
            <a:off x="3540126" y="3969593"/>
            <a:ext cx="360363" cy="36036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7</a:t>
            </a:r>
          </a:p>
        </p:txBody>
      </p:sp>
      <p:sp>
        <p:nvSpPr>
          <p:cNvPr id="40970" name="Oval 10"/>
          <p:cNvSpPr>
            <a:spLocks noChangeArrowheads="1"/>
          </p:cNvSpPr>
          <p:nvPr/>
        </p:nvSpPr>
        <p:spPr bwMode="auto">
          <a:xfrm>
            <a:off x="2279651" y="3320306"/>
            <a:ext cx="360363" cy="36036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5</a:t>
            </a:r>
          </a:p>
        </p:txBody>
      </p:sp>
      <p:sp>
        <p:nvSpPr>
          <p:cNvPr id="40971" name="Oval 11"/>
          <p:cNvSpPr>
            <a:spLocks noChangeArrowheads="1"/>
          </p:cNvSpPr>
          <p:nvPr/>
        </p:nvSpPr>
        <p:spPr bwMode="auto">
          <a:xfrm>
            <a:off x="2279651" y="4545856"/>
            <a:ext cx="360363" cy="36036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8</a:t>
            </a:r>
          </a:p>
        </p:txBody>
      </p:sp>
      <p:cxnSp>
        <p:nvCxnSpPr>
          <p:cNvPr id="40972" name="AutoShape 12"/>
          <p:cNvCxnSpPr>
            <a:cxnSpLocks noChangeShapeType="1"/>
            <a:stCxn id="40964" idx="7"/>
            <a:endCxn id="40965" idx="2"/>
          </p:cNvCxnSpPr>
          <p:nvPr/>
        </p:nvCxnSpPr>
        <p:spPr bwMode="auto">
          <a:xfrm flipV="1">
            <a:off x="2587625" y="1845519"/>
            <a:ext cx="952500" cy="37623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0973" name="AutoShape 13"/>
          <p:cNvCxnSpPr>
            <a:cxnSpLocks noChangeShapeType="1"/>
            <a:stCxn id="40965" idx="6"/>
            <a:endCxn id="40966" idx="1"/>
          </p:cNvCxnSpPr>
          <p:nvPr/>
        </p:nvCxnSpPr>
        <p:spPr bwMode="auto">
          <a:xfrm>
            <a:off x="3900489" y="1845519"/>
            <a:ext cx="987425" cy="37623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0974" name="AutoShape 14"/>
          <p:cNvCxnSpPr>
            <a:cxnSpLocks noChangeShapeType="1"/>
            <a:stCxn id="40965" idx="4"/>
            <a:endCxn id="40967" idx="0"/>
          </p:cNvCxnSpPr>
          <p:nvPr/>
        </p:nvCxnSpPr>
        <p:spPr bwMode="auto">
          <a:xfrm>
            <a:off x="3721100" y="2024906"/>
            <a:ext cx="0" cy="7207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0975" name="AutoShape 15"/>
          <p:cNvCxnSpPr>
            <a:cxnSpLocks noChangeShapeType="1"/>
            <a:stCxn id="40967" idx="7"/>
            <a:endCxn id="40966" idx="3"/>
          </p:cNvCxnSpPr>
          <p:nvPr/>
        </p:nvCxnSpPr>
        <p:spPr bwMode="auto">
          <a:xfrm flipV="1">
            <a:off x="3848101" y="2477344"/>
            <a:ext cx="1039813" cy="3206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0976" name="AutoShape 16"/>
          <p:cNvCxnSpPr>
            <a:cxnSpLocks noChangeShapeType="1"/>
            <a:stCxn id="40964" idx="5"/>
            <a:endCxn id="40967" idx="2"/>
          </p:cNvCxnSpPr>
          <p:nvPr/>
        </p:nvCxnSpPr>
        <p:spPr bwMode="auto">
          <a:xfrm>
            <a:off x="2587625" y="2477343"/>
            <a:ext cx="952500" cy="44926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0977" name="AutoShape 17"/>
          <p:cNvCxnSpPr>
            <a:cxnSpLocks noChangeShapeType="1"/>
            <a:stCxn id="40967" idx="5"/>
            <a:endCxn id="40968" idx="1"/>
          </p:cNvCxnSpPr>
          <p:nvPr/>
        </p:nvCxnSpPr>
        <p:spPr bwMode="auto">
          <a:xfrm>
            <a:off x="3848101" y="3053606"/>
            <a:ext cx="1039813" cy="28416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0978" name="AutoShape 18"/>
          <p:cNvCxnSpPr>
            <a:cxnSpLocks noChangeShapeType="1"/>
            <a:stCxn id="40968" idx="3"/>
            <a:endCxn id="40969" idx="7"/>
          </p:cNvCxnSpPr>
          <p:nvPr/>
        </p:nvCxnSpPr>
        <p:spPr bwMode="auto">
          <a:xfrm flipH="1">
            <a:off x="3848101" y="3593356"/>
            <a:ext cx="1039813" cy="4286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0979" name="AutoShape 19"/>
          <p:cNvCxnSpPr>
            <a:cxnSpLocks noChangeShapeType="1"/>
            <a:stCxn id="40964" idx="4"/>
            <a:endCxn id="40970" idx="0"/>
          </p:cNvCxnSpPr>
          <p:nvPr/>
        </p:nvCxnSpPr>
        <p:spPr bwMode="auto">
          <a:xfrm>
            <a:off x="2460625" y="2529731"/>
            <a:ext cx="0" cy="7905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0980" name="AutoShape 20"/>
          <p:cNvCxnSpPr>
            <a:cxnSpLocks noChangeShapeType="1"/>
            <a:stCxn id="40970" idx="4"/>
            <a:endCxn id="40971" idx="0"/>
          </p:cNvCxnSpPr>
          <p:nvPr/>
        </p:nvCxnSpPr>
        <p:spPr bwMode="auto">
          <a:xfrm>
            <a:off x="2460625" y="3680669"/>
            <a:ext cx="0" cy="8651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0981" name="AutoShape 21"/>
          <p:cNvCxnSpPr>
            <a:cxnSpLocks noChangeShapeType="1"/>
            <a:stCxn id="40970" idx="5"/>
            <a:endCxn id="40969" idx="2"/>
          </p:cNvCxnSpPr>
          <p:nvPr/>
        </p:nvCxnSpPr>
        <p:spPr bwMode="auto">
          <a:xfrm>
            <a:off x="2587625" y="3628280"/>
            <a:ext cx="952500" cy="52228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sp>
        <p:nvSpPr>
          <p:cNvPr id="34837" name="Text Box 22"/>
          <p:cNvSpPr txBox="1">
            <a:spLocks noChangeArrowheads="1"/>
          </p:cNvSpPr>
          <p:nvPr/>
        </p:nvSpPr>
        <p:spPr bwMode="auto">
          <a:xfrm>
            <a:off x="2135188" y="1485155"/>
            <a:ext cx="7429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600"/>
              <a:t>Граф:</a:t>
            </a:r>
          </a:p>
        </p:txBody>
      </p:sp>
      <p:sp>
        <p:nvSpPr>
          <p:cNvPr id="40983" name="Oval 23"/>
          <p:cNvSpPr>
            <a:spLocks noChangeArrowheads="1"/>
          </p:cNvSpPr>
          <p:nvPr/>
        </p:nvSpPr>
        <p:spPr bwMode="auto">
          <a:xfrm>
            <a:off x="5772151" y="2456706"/>
            <a:ext cx="360363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1</a:t>
            </a:r>
          </a:p>
        </p:txBody>
      </p:sp>
      <p:sp>
        <p:nvSpPr>
          <p:cNvPr id="40984" name="Oval 24"/>
          <p:cNvSpPr>
            <a:spLocks noChangeArrowheads="1"/>
          </p:cNvSpPr>
          <p:nvPr/>
        </p:nvSpPr>
        <p:spPr bwMode="auto">
          <a:xfrm>
            <a:off x="6167438" y="2456706"/>
            <a:ext cx="360362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5</a:t>
            </a:r>
          </a:p>
        </p:txBody>
      </p:sp>
      <p:sp>
        <p:nvSpPr>
          <p:cNvPr id="40985" name="Oval 25"/>
          <p:cNvSpPr>
            <a:spLocks noChangeArrowheads="1"/>
          </p:cNvSpPr>
          <p:nvPr/>
        </p:nvSpPr>
        <p:spPr bwMode="auto">
          <a:xfrm>
            <a:off x="6564313" y="2456706"/>
            <a:ext cx="360362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8</a:t>
            </a:r>
          </a:p>
        </p:txBody>
      </p:sp>
      <p:sp>
        <p:nvSpPr>
          <p:cNvPr id="40986" name="Oval 26"/>
          <p:cNvSpPr>
            <a:spLocks noChangeArrowheads="1"/>
          </p:cNvSpPr>
          <p:nvPr/>
        </p:nvSpPr>
        <p:spPr bwMode="auto">
          <a:xfrm>
            <a:off x="6959601" y="2456706"/>
            <a:ext cx="360363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7</a:t>
            </a:r>
          </a:p>
        </p:txBody>
      </p:sp>
      <p:sp>
        <p:nvSpPr>
          <p:cNvPr id="40987" name="Oval 27"/>
          <p:cNvSpPr>
            <a:spLocks noChangeArrowheads="1"/>
          </p:cNvSpPr>
          <p:nvPr/>
        </p:nvSpPr>
        <p:spPr bwMode="auto">
          <a:xfrm>
            <a:off x="7356476" y="2456706"/>
            <a:ext cx="360363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6</a:t>
            </a:r>
          </a:p>
        </p:txBody>
      </p:sp>
      <p:sp>
        <p:nvSpPr>
          <p:cNvPr id="40988" name="Oval 28"/>
          <p:cNvSpPr>
            <a:spLocks noChangeArrowheads="1"/>
          </p:cNvSpPr>
          <p:nvPr/>
        </p:nvSpPr>
        <p:spPr bwMode="auto">
          <a:xfrm>
            <a:off x="7751763" y="2456706"/>
            <a:ext cx="360362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4</a:t>
            </a:r>
          </a:p>
        </p:txBody>
      </p:sp>
      <p:sp>
        <p:nvSpPr>
          <p:cNvPr id="40989" name="Oval 29"/>
          <p:cNvSpPr>
            <a:spLocks noChangeArrowheads="1"/>
          </p:cNvSpPr>
          <p:nvPr/>
        </p:nvSpPr>
        <p:spPr bwMode="auto">
          <a:xfrm>
            <a:off x="8148638" y="2456706"/>
            <a:ext cx="360362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3</a:t>
            </a:r>
          </a:p>
        </p:txBody>
      </p:sp>
      <p:sp>
        <p:nvSpPr>
          <p:cNvPr id="40990" name="Oval 30"/>
          <p:cNvSpPr>
            <a:spLocks noChangeArrowheads="1"/>
          </p:cNvSpPr>
          <p:nvPr/>
        </p:nvSpPr>
        <p:spPr bwMode="auto">
          <a:xfrm>
            <a:off x="8543926" y="2456706"/>
            <a:ext cx="360363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2</a:t>
            </a:r>
          </a:p>
        </p:txBody>
      </p:sp>
      <p:sp>
        <p:nvSpPr>
          <p:cNvPr id="40991" name="Text Box 31"/>
          <p:cNvSpPr txBox="1">
            <a:spLocks noChangeArrowheads="1"/>
          </p:cNvSpPr>
          <p:nvPr/>
        </p:nvSpPr>
        <p:spPr bwMode="auto">
          <a:xfrm>
            <a:off x="5680076" y="3036143"/>
            <a:ext cx="4194175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600" dirty="0"/>
              <a:t>Можно также получить дерево обхода </a:t>
            </a:r>
            <a:br>
              <a:rPr lang="ru-RU" sz="1600" dirty="0"/>
            </a:br>
            <a:r>
              <a:rPr lang="ru-RU" sz="1600" dirty="0"/>
              <a:t>в глубину, если отмечать каждую прямую </a:t>
            </a:r>
            <a:br>
              <a:rPr lang="ru-RU" sz="1600" dirty="0"/>
            </a:br>
            <a:r>
              <a:rPr lang="ru-RU" sz="1600" dirty="0"/>
              <a:t>или обратную дугу.</a:t>
            </a:r>
          </a:p>
        </p:txBody>
      </p:sp>
      <p:sp>
        <p:nvSpPr>
          <p:cNvPr id="40992" name="Rectangle 32"/>
          <p:cNvSpPr>
            <a:spLocks noChangeArrowheads="1"/>
          </p:cNvSpPr>
          <p:nvPr/>
        </p:nvSpPr>
        <p:spPr bwMode="auto">
          <a:xfrm>
            <a:off x="6061075" y="4364880"/>
            <a:ext cx="323850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400"/>
              <a:t>1</a:t>
            </a:r>
          </a:p>
        </p:txBody>
      </p:sp>
      <p:sp>
        <p:nvSpPr>
          <p:cNvPr id="40993" name="Rectangle 33"/>
          <p:cNvSpPr>
            <a:spLocks noChangeArrowheads="1"/>
          </p:cNvSpPr>
          <p:nvPr/>
        </p:nvSpPr>
        <p:spPr bwMode="auto">
          <a:xfrm>
            <a:off x="6061075" y="4688730"/>
            <a:ext cx="323850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40994" name="Rectangle 34"/>
          <p:cNvSpPr>
            <a:spLocks noChangeArrowheads="1"/>
          </p:cNvSpPr>
          <p:nvPr/>
        </p:nvSpPr>
        <p:spPr bwMode="auto">
          <a:xfrm>
            <a:off x="6384925" y="4364880"/>
            <a:ext cx="323850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400"/>
              <a:t>2</a:t>
            </a:r>
          </a:p>
        </p:txBody>
      </p:sp>
      <p:sp>
        <p:nvSpPr>
          <p:cNvPr id="40995" name="Rectangle 35"/>
          <p:cNvSpPr>
            <a:spLocks noChangeArrowheads="1"/>
          </p:cNvSpPr>
          <p:nvPr/>
        </p:nvSpPr>
        <p:spPr bwMode="auto">
          <a:xfrm>
            <a:off x="6384925" y="4688730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40996" name="Rectangle 36"/>
          <p:cNvSpPr>
            <a:spLocks noChangeArrowheads="1"/>
          </p:cNvSpPr>
          <p:nvPr/>
        </p:nvSpPr>
        <p:spPr bwMode="auto">
          <a:xfrm>
            <a:off x="6708775" y="4364880"/>
            <a:ext cx="323850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400"/>
              <a:t>3</a:t>
            </a:r>
          </a:p>
        </p:txBody>
      </p:sp>
      <p:sp>
        <p:nvSpPr>
          <p:cNvPr id="40997" name="Rectangle 37"/>
          <p:cNvSpPr>
            <a:spLocks noChangeArrowheads="1"/>
          </p:cNvSpPr>
          <p:nvPr/>
        </p:nvSpPr>
        <p:spPr bwMode="auto">
          <a:xfrm>
            <a:off x="6708775" y="4688730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40998" name="Rectangle 38"/>
          <p:cNvSpPr>
            <a:spLocks noChangeArrowheads="1"/>
          </p:cNvSpPr>
          <p:nvPr/>
        </p:nvSpPr>
        <p:spPr bwMode="auto">
          <a:xfrm>
            <a:off x="7032625" y="4364880"/>
            <a:ext cx="323850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400"/>
              <a:t>4</a:t>
            </a:r>
          </a:p>
        </p:txBody>
      </p:sp>
      <p:sp>
        <p:nvSpPr>
          <p:cNvPr id="40999" name="Rectangle 39"/>
          <p:cNvSpPr>
            <a:spLocks noChangeArrowheads="1"/>
          </p:cNvSpPr>
          <p:nvPr/>
        </p:nvSpPr>
        <p:spPr bwMode="auto">
          <a:xfrm>
            <a:off x="7032625" y="4688730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41000" name="Rectangle 40"/>
          <p:cNvSpPr>
            <a:spLocks noChangeArrowheads="1"/>
          </p:cNvSpPr>
          <p:nvPr/>
        </p:nvSpPr>
        <p:spPr bwMode="auto">
          <a:xfrm>
            <a:off x="7356475" y="4364880"/>
            <a:ext cx="323850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400"/>
              <a:t>5</a:t>
            </a:r>
          </a:p>
        </p:txBody>
      </p:sp>
      <p:sp>
        <p:nvSpPr>
          <p:cNvPr id="41001" name="Rectangle 41"/>
          <p:cNvSpPr>
            <a:spLocks noChangeArrowheads="1"/>
          </p:cNvSpPr>
          <p:nvPr/>
        </p:nvSpPr>
        <p:spPr bwMode="auto">
          <a:xfrm>
            <a:off x="7356475" y="4688730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41002" name="Rectangle 42"/>
          <p:cNvSpPr>
            <a:spLocks noChangeArrowheads="1"/>
          </p:cNvSpPr>
          <p:nvPr/>
        </p:nvSpPr>
        <p:spPr bwMode="auto">
          <a:xfrm>
            <a:off x="7680325" y="4364880"/>
            <a:ext cx="323850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400"/>
              <a:t>6</a:t>
            </a:r>
          </a:p>
        </p:txBody>
      </p:sp>
      <p:sp>
        <p:nvSpPr>
          <p:cNvPr id="41003" name="Rectangle 43"/>
          <p:cNvSpPr>
            <a:spLocks noChangeArrowheads="1"/>
          </p:cNvSpPr>
          <p:nvPr/>
        </p:nvSpPr>
        <p:spPr bwMode="auto">
          <a:xfrm>
            <a:off x="7680325" y="4688730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41004" name="Rectangle 44"/>
          <p:cNvSpPr>
            <a:spLocks noChangeArrowheads="1"/>
          </p:cNvSpPr>
          <p:nvPr/>
        </p:nvSpPr>
        <p:spPr bwMode="auto">
          <a:xfrm>
            <a:off x="8004175" y="4364880"/>
            <a:ext cx="323850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400"/>
              <a:t>7</a:t>
            </a:r>
          </a:p>
        </p:txBody>
      </p:sp>
      <p:sp>
        <p:nvSpPr>
          <p:cNvPr id="41005" name="Rectangle 45"/>
          <p:cNvSpPr>
            <a:spLocks noChangeArrowheads="1"/>
          </p:cNvSpPr>
          <p:nvPr/>
        </p:nvSpPr>
        <p:spPr bwMode="auto">
          <a:xfrm>
            <a:off x="8004175" y="4688730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41006" name="Rectangle 46"/>
          <p:cNvSpPr>
            <a:spLocks noChangeArrowheads="1"/>
          </p:cNvSpPr>
          <p:nvPr/>
        </p:nvSpPr>
        <p:spPr bwMode="auto">
          <a:xfrm>
            <a:off x="8328025" y="4364880"/>
            <a:ext cx="323850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400"/>
              <a:t>8</a:t>
            </a:r>
          </a:p>
        </p:txBody>
      </p:sp>
      <p:sp>
        <p:nvSpPr>
          <p:cNvPr id="41007" name="Rectangle 47"/>
          <p:cNvSpPr>
            <a:spLocks noChangeArrowheads="1"/>
          </p:cNvSpPr>
          <p:nvPr/>
        </p:nvSpPr>
        <p:spPr bwMode="auto">
          <a:xfrm>
            <a:off x="8328025" y="4688730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41008" name="Rectangle 48"/>
          <p:cNvSpPr>
            <a:spLocks noChangeArrowheads="1"/>
          </p:cNvSpPr>
          <p:nvPr/>
        </p:nvSpPr>
        <p:spPr bwMode="auto">
          <a:xfrm>
            <a:off x="6383338" y="4688730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/>
              <a:t>1</a:t>
            </a:r>
          </a:p>
        </p:txBody>
      </p:sp>
      <p:sp>
        <p:nvSpPr>
          <p:cNvPr id="41009" name="Rectangle 49"/>
          <p:cNvSpPr>
            <a:spLocks noChangeArrowheads="1"/>
          </p:cNvSpPr>
          <p:nvPr/>
        </p:nvSpPr>
        <p:spPr bwMode="auto">
          <a:xfrm>
            <a:off x="7032625" y="4688730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/>
              <a:t>1</a:t>
            </a:r>
          </a:p>
        </p:txBody>
      </p:sp>
      <p:sp>
        <p:nvSpPr>
          <p:cNvPr id="41010" name="Rectangle 50"/>
          <p:cNvSpPr>
            <a:spLocks noChangeArrowheads="1"/>
          </p:cNvSpPr>
          <p:nvPr/>
        </p:nvSpPr>
        <p:spPr bwMode="auto">
          <a:xfrm>
            <a:off x="7356475" y="4688730"/>
            <a:ext cx="323850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/>
              <a:t>1</a:t>
            </a:r>
          </a:p>
        </p:txBody>
      </p:sp>
      <p:cxnSp>
        <p:nvCxnSpPr>
          <p:cNvPr id="41011" name="AutoShape 51"/>
          <p:cNvCxnSpPr>
            <a:cxnSpLocks noChangeShapeType="1"/>
            <a:stCxn id="40964" idx="7"/>
            <a:endCxn id="40965" idx="2"/>
          </p:cNvCxnSpPr>
          <p:nvPr/>
        </p:nvCxnSpPr>
        <p:spPr bwMode="auto">
          <a:xfrm flipV="1">
            <a:off x="2587625" y="1845519"/>
            <a:ext cx="952500" cy="376237"/>
          </a:xfrm>
          <a:prstGeom prst="straightConnector1">
            <a:avLst/>
          </a:prstGeom>
          <a:noFill/>
          <a:ln w="25400">
            <a:solidFill>
              <a:srgbClr val="0099FF"/>
            </a:solidFill>
            <a:round/>
            <a:headEnd/>
            <a:tailEnd type="stealth" w="lg" len="lg"/>
          </a:ln>
        </p:spPr>
      </p:cxnSp>
      <p:cxnSp>
        <p:nvCxnSpPr>
          <p:cNvPr id="41012" name="AutoShape 52"/>
          <p:cNvCxnSpPr>
            <a:cxnSpLocks noChangeShapeType="1"/>
            <a:stCxn id="40964" idx="5"/>
            <a:endCxn id="40967" idx="2"/>
          </p:cNvCxnSpPr>
          <p:nvPr/>
        </p:nvCxnSpPr>
        <p:spPr bwMode="auto">
          <a:xfrm>
            <a:off x="2587625" y="2477343"/>
            <a:ext cx="952500" cy="449262"/>
          </a:xfrm>
          <a:prstGeom prst="straightConnector1">
            <a:avLst/>
          </a:prstGeom>
          <a:noFill/>
          <a:ln w="25400">
            <a:solidFill>
              <a:srgbClr val="0099FF"/>
            </a:solidFill>
            <a:round/>
            <a:headEnd/>
            <a:tailEnd type="stealth" w="lg" len="lg"/>
          </a:ln>
        </p:spPr>
      </p:cxnSp>
      <p:cxnSp>
        <p:nvCxnSpPr>
          <p:cNvPr id="41013" name="AutoShape 53"/>
          <p:cNvCxnSpPr>
            <a:cxnSpLocks noChangeShapeType="1"/>
            <a:stCxn id="40964" idx="4"/>
            <a:endCxn id="40970" idx="0"/>
          </p:cNvCxnSpPr>
          <p:nvPr/>
        </p:nvCxnSpPr>
        <p:spPr bwMode="auto">
          <a:xfrm>
            <a:off x="2460625" y="2529731"/>
            <a:ext cx="0" cy="790575"/>
          </a:xfrm>
          <a:prstGeom prst="straightConnector1">
            <a:avLst/>
          </a:prstGeom>
          <a:noFill/>
          <a:ln w="25400">
            <a:solidFill>
              <a:srgbClr val="0099FF"/>
            </a:solidFill>
            <a:round/>
            <a:headEnd/>
            <a:tailEnd type="stealth" w="lg" len="lg"/>
          </a:ln>
        </p:spPr>
      </p:cxnSp>
      <p:cxnSp>
        <p:nvCxnSpPr>
          <p:cNvPr id="41014" name="AutoShape 54"/>
          <p:cNvCxnSpPr>
            <a:cxnSpLocks noChangeShapeType="1"/>
            <a:stCxn id="40970" idx="5"/>
            <a:endCxn id="40969" idx="2"/>
          </p:cNvCxnSpPr>
          <p:nvPr/>
        </p:nvCxnSpPr>
        <p:spPr bwMode="auto">
          <a:xfrm>
            <a:off x="2587625" y="3628280"/>
            <a:ext cx="952500" cy="522288"/>
          </a:xfrm>
          <a:prstGeom prst="straightConnector1">
            <a:avLst/>
          </a:prstGeom>
          <a:noFill/>
          <a:ln w="25400">
            <a:solidFill>
              <a:srgbClr val="0099FF"/>
            </a:solidFill>
            <a:round/>
            <a:headEnd/>
            <a:tailEnd type="stealth" w="lg" len="lg"/>
          </a:ln>
        </p:spPr>
      </p:cxnSp>
      <p:cxnSp>
        <p:nvCxnSpPr>
          <p:cNvPr id="41015" name="AutoShape 55"/>
          <p:cNvCxnSpPr>
            <a:cxnSpLocks noChangeShapeType="1"/>
            <a:stCxn id="40970" idx="4"/>
            <a:endCxn id="40971" idx="0"/>
          </p:cNvCxnSpPr>
          <p:nvPr/>
        </p:nvCxnSpPr>
        <p:spPr bwMode="auto">
          <a:xfrm>
            <a:off x="2460625" y="3680669"/>
            <a:ext cx="0" cy="865187"/>
          </a:xfrm>
          <a:prstGeom prst="straightConnector1">
            <a:avLst/>
          </a:prstGeom>
          <a:noFill/>
          <a:ln w="25400">
            <a:solidFill>
              <a:srgbClr val="0099FF"/>
            </a:solidFill>
            <a:round/>
            <a:headEnd/>
            <a:tailEnd type="stealth" w="lg" len="lg"/>
          </a:ln>
        </p:spPr>
      </p:cxnSp>
      <p:sp>
        <p:nvSpPr>
          <p:cNvPr id="41016" name="Rectangle 56"/>
          <p:cNvSpPr>
            <a:spLocks noChangeArrowheads="1"/>
          </p:cNvSpPr>
          <p:nvPr/>
        </p:nvSpPr>
        <p:spPr bwMode="auto">
          <a:xfrm>
            <a:off x="8004175" y="4688730"/>
            <a:ext cx="323850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/>
              <a:t>5</a:t>
            </a:r>
          </a:p>
        </p:txBody>
      </p:sp>
      <p:sp>
        <p:nvSpPr>
          <p:cNvPr id="41017" name="Rectangle 57"/>
          <p:cNvSpPr>
            <a:spLocks noChangeArrowheads="1"/>
          </p:cNvSpPr>
          <p:nvPr/>
        </p:nvSpPr>
        <p:spPr bwMode="auto">
          <a:xfrm>
            <a:off x="8328025" y="4688730"/>
            <a:ext cx="323850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/>
              <a:t>5</a:t>
            </a:r>
          </a:p>
        </p:txBody>
      </p:sp>
      <p:cxnSp>
        <p:nvCxnSpPr>
          <p:cNvPr id="41018" name="AutoShape 58"/>
          <p:cNvCxnSpPr>
            <a:cxnSpLocks noChangeShapeType="1"/>
            <a:stCxn id="40969" idx="7"/>
            <a:endCxn id="40968" idx="3"/>
          </p:cNvCxnSpPr>
          <p:nvPr/>
        </p:nvCxnSpPr>
        <p:spPr bwMode="auto">
          <a:xfrm flipV="1">
            <a:off x="3848101" y="3593356"/>
            <a:ext cx="1039813" cy="428625"/>
          </a:xfrm>
          <a:prstGeom prst="straightConnector1">
            <a:avLst/>
          </a:prstGeom>
          <a:noFill/>
          <a:ln w="25400">
            <a:solidFill>
              <a:srgbClr val="0099FF"/>
            </a:solidFill>
            <a:round/>
            <a:headEnd/>
            <a:tailEnd type="stealth" w="lg" len="lg"/>
          </a:ln>
        </p:spPr>
      </p:cxnSp>
      <p:sp>
        <p:nvSpPr>
          <p:cNvPr id="41019" name="Rectangle 59"/>
          <p:cNvSpPr>
            <a:spLocks noChangeArrowheads="1"/>
          </p:cNvSpPr>
          <p:nvPr/>
        </p:nvSpPr>
        <p:spPr bwMode="auto">
          <a:xfrm>
            <a:off x="7680325" y="4688730"/>
            <a:ext cx="323850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/>
              <a:t>7</a:t>
            </a:r>
          </a:p>
        </p:txBody>
      </p:sp>
      <p:cxnSp>
        <p:nvCxnSpPr>
          <p:cNvPr id="41020" name="AutoShape 60"/>
          <p:cNvCxnSpPr>
            <a:cxnSpLocks noChangeShapeType="1"/>
            <a:stCxn id="40968" idx="1"/>
            <a:endCxn id="40967" idx="5"/>
          </p:cNvCxnSpPr>
          <p:nvPr/>
        </p:nvCxnSpPr>
        <p:spPr bwMode="auto">
          <a:xfrm flipH="1" flipV="1">
            <a:off x="3848101" y="3053606"/>
            <a:ext cx="1039813" cy="284163"/>
          </a:xfrm>
          <a:prstGeom prst="straightConnector1">
            <a:avLst/>
          </a:prstGeom>
          <a:noFill/>
          <a:ln w="25400">
            <a:solidFill>
              <a:srgbClr val="0099FF"/>
            </a:solidFill>
            <a:round/>
            <a:headEnd/>
            <a:tailEnd type="stealth" w="lg" len="lg"/>
          </a:ln>
        </p:spPr>
      </p:cxnSp>
      <p:sp>
        <p:nvSpPr>
          <p:cNvPr id="41021" name="Rectangle 61"/>
          <p:cNvSpPr>
            <a:spLocks noChangeArrowheads="1"/>
          </p:cNvSpPr>
          <p:nvPr/>
        </p:nvSpPr>
        <p:spPr bwMode="auto">
          <a:xfrm>
            <a:off x="7032625" y="4688730"/>
            <a:ext cx="323850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/>
              <a:t>6</a:t>
            </a:r>
          </a:p>
        </p:txBody>
      </p:sp>
      <p:cxnSp>
        <p:nvCxnSpPr>
          <p:cNvPr id="41022" name="AutoShape 62"/>
          <p:cNvCxnSpPr>
            <a:cxnSpLocks noChangeShapeType="1"/>
            <a:stCxn id="40964" idx="5"/>
            <a:endCxn id="40967" idx="2"/>
          </p:cNvCxnSpPr>
          <p:nvPr/>
        </p:nvCxnSpPr>
        <p:spPr bwMode="auto">
          <a:xfrm>
            <a:off x="2587625" y="2477343"/>
            <a:ext cx="952500" cy="449262"/>
          </a:xfrm>
          <a:prstGeom prst="straightConnector1">
            <a:avLst/>
          </a:prstGeom>
          <a:noFill/>
          <a:ln w="25400">
            <a:solidFill>
              <a:srgbClr val="0099FF"/>
            </a:solidFill>
            <a:round/>
            <a:headEnd/>
            <a:tailEnd/>
          </a:ln>
        </p:spPr>
      </p:cxnSp>
      <p:sp>
        <p:nvSpPr>
          <p:cNvPr id="41023" name="Rectangle 63"/>
          <p:cNvSpPr>
            <a:spLocks noChangeArrowheads="1"/>
          </p:cNvSpPr>
          <p:nvPr/>
        </p:nvSpPr>
        <p:spPr bwMode="auto">
          <a:xfrm>
            <a:off x="6383338" y="4687143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/>
              <a:t>4</a:t>
            </a:r>
          </a:p>
        </p:txBody>
      </p:sp>
      <p:sp>
        <p:nvSpPr>
          <p:cNvPr id="41024" name="Rectangle 64"/>
          <p:cNvSpPr>
            <a:spLocks noChangeArrowheads="1"/>
          </p:cNvSpPr>
          <p:nvPr/>
        </p:nvSpPr>
        <p:spPr bwMode="auto">
          <a:xfrm>
            <a:off x="6708775" y="4688730"/>
            <a:ext cx="323850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/>
              <a:t>4</a:t>
            </a:r>
          </a:p>
        </p:txBody>
      </p:sp>
      <p:cxnSp>
        <p:nvCxnSpPr>
          <p:cNvPr id="41025" name="AutoShape 65"/>
          <p:cNvCxnSpPr>
            <a:cxnSpLocks noChangeShapeType="1"/>
            <a:stCxn id="40964" idx="7"/>
            <a:endCxn id="40965" idx="2"/>
          </p:cNvCxnSpPr>
          <p:nvPr/>
        </p:nvCxnSpPr>
        <p:spPr bwMode="auto">
          <a:xfrm flipV="1">
            <a:off x="2587625" y="1845519"/>
            <a:ext cx="952500" cy="376237"/>
          </a:xfrm>
          <a:prstGeom prst="straightConnector1">
            <a:avLst/>
          </a:prstGeom>
          <a:noFill/>
          <a:ln w="25400">
            <a:solidFill>
              <a:srgbClr val="0099FF"/>
            </a:solidFill>
            <a:round/>
            <a:headEnd/>
            <a:tailEnd/>
          </a:ln>
        </p:spPr>
      </p:cxnSp>
      <p:cxnSp>
        <p:nvCxnSpPr>
          <p:cNvPr id="41026" name="AutoShape 66"/>
          <p:cNvCxnSpPr>
            <a:cxnSpLocks noChangeShapeType="1"/>
            <a:stCxn id="40967" idx="0"/>
            <a:endCxn id="40965" idx="4"/>
          </p:cNvCxnSpPr>
          <p:nvPr/>
        </p:nvCxnSpPr>
        <p:spPr bwMode="auto">
          <a:xfrm flipV="1">
            <a:off x="3721100" y="2024906"/>
            <a:ext cx="0" cy="720725"/>
          </a:xfrm>
          <a:prstGeom prst="straightConnector1">
            <a:avLst/>
          </a:prstGeom>
          <a:noFill/>
          <a:ln w="25400">
            <a:solidFill>
              <a:srgbClr val="0099FF"/>
            </a:solidFill>
            <a:round/>
            <a:headEnd/>
            <a:tailEnd type="stealth" w="lg" len="lg"/>
          </a:ln>
        </p:spPr>
      </p:cxnSp>
      <p:cxnSp>
        <p:nvCxnSpPr>
          <p:cNvPr id="41027" name="AutoShape 67"/>
          <p:cNvCxnSpPr>
            <a:cxnSpLocks noChangeShapeType="1"/>
            <a:stCxn id="40967" idx="7"/>
            <a:endCxn id="40966" idx="3"/>
          </p:cNvCxnSpPr>
          <p:nvPr/>
        </p:nvCxnSpPr>
        <p:spPr bwMode="auto">
          <a:xfrm flipV="1">
            <a:off x="3848101" y="2477344"/>
            <a:ext cx="1039813" cy="320675"/>
          </a:xfrm>
          <a:prstGeom prst="straightConnector1">
            <a:avLst/>
          </a:prstGeom>
          <a:noFill/>
          <a:ln w="25400">
            <a:solidFill>
              <a:srgbClr val="0099FF"/>
            </a:solidFill>
            <a:round/>
            <a:headEnd/>
            <a:tailEnd type="stealth" w="lg" len="lg"/>
          </a:ln>
        </p:spPr>
      </p:cxnSp>
      <p:cxnSp>
        <p:nvCxnSpPr>
          <p:cNvPr id="41028" name="AutoShape 68"/>
          <p:cNvCxnSpPr>
            <a:cxnSpLocks noChangeShapeType="1"/>
            <a:stCxn id="40966" idx="1"/>
            <a:endCxn id="40965" idx="6"/>
          </p:cNvCxnSpPr>
          <p:nvPr/>
        </p:nvCxnSpPr>
        <p:spPr bwMode="auto">
          <a:xfrm flipH="1" flipV="1">
            <a:off x="3900489" y="1845519"/>
            <a:ext cx="987425" cy="376237"/>
          </a:xfrm>
          <a:prstGeom prst="straightConnector1">
            <a:avLst/>
          </a:prstGeom>
          <a:noFill/>
          <a:ln w="25400">
            <a:solidFill>
              <a:srgbClr val="0099FF"/>
            </a:solidFill>
            <a:round/>
            <a:headEnd/>
            <a:tailEnd type="stealth" w="lg" len="lg"/>
          </a:ln>
        </p:spPr>
      </p:cxnSp>
      <p:sp>
        <p:nvSpPr>
          <p:cNvPr id="41029" name="Rectangle 69"/>
          <p:cNvSpPr>
            <a:spLocks noChangeArrowheads="1"/>
          </p:cNvSpPr>
          <p:nvPr/>
        </p:nvSpPr>
        <p:spPr bwMode="auto">
          <a:xfrm>
            <a:off x="6383338" y="4688730"/>
            <a:ext cx="323850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/>
              <a:t>3</a:t>
            </a:r>
          </a:p>
        </p:txBody>
      </p:sp>
      <p:cxnSp>
        <p:nvCxnSpPr>
          <p:cNvPr id="41030" name="AutoShape 70"/>
          <p:cNvCxnSpPr>
            <a:cxnSpLocks noChangeShapeType="1"/>
            <a:stCxn id="40967" idx="0"/>
            <a:endCxn id="40965" idx="4"/>
          </p:cNvCxnSpPr>
          <p:nvPr/>
        </p:nvCxnSpPr>
        <p:spPr bwMode="auto">
          <a:xfrm flipV="1">
            <a:off x="3721100" y="2024906"/>
            <a:ext cx="0" cy="720725"/>
          </a:xfrm>
          <a:prstGeom prst="straightConnector1">
            <a:avLst/>
          </a:prstGeom>
          <a:noFill/>
          <a:ln w="25400">
            <a:solidFill>
              <a:srgbClr val="0099FF"/>
            </a:solidFill>
            <a:round/>
            <a:headEnd/>
            <a:tailEnd/>
          </a:ln>
        </p:spPr>
      </p:cxnSp>
      <p:sp>
        <p:nvSpPr>
          <p:cNvPr id="41031" name="Rectangle 71"/>
          <p:cNvSpPr>
            <a:spLocks noChangeArrowheads="1"/>
          </p:cNvSpPr>
          <p:nvPr/>
        </p:nvSpPr>
        <p:spPr bwMode="auto">
          <a:xfrm>
            <a:off x="3792539" y="5085605"/>
            <a:ext cx="935037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/>
              <a:t>1</a:t>
            </a:r>
          </a:p>
        </p:txBody>
      </p:sp>
      <p:grpSp>
        <p:nvGrpSpPr>
          <p:cNvPr id="41032" name="Group 72"/>
          <p:cNvGrpSpPr>
            <a:grpSpLocks/>
          </p:cNvGrpSpPr>
          <p:nvPr/>
        </p:nvGrpSpPr>
        <p:grpSpPr bwMode="auto">
          <a:xfrm>
            <a:off x="3756025" y="4641106"/>
            <a:ext cx="971550" cy="2100263"/>
            <a:chOff x="1406" y="2538"/>
            <a:chExt cx="612" cy="1323"/>
          </a:xfrm>
        </p:grpSpPr>
        <p:sp>
          <p:nvSpPr>
            <p:cNvPr id="34895" name="Text Box 73"/>
            <p:cNvSpPr txBox="1">
              <a:spLocks noChangeArrowheads="1"/>
            </p:cNvSpPr>
            <p:nvPr/>
          </p:nvSpPr>
          <p:spPr bwMode="auto">
            <a:xfrm>
              <a:off x="1406" y="2538"/>
              <a:ext cx="43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600"/>
                <a:t>Стек:</a:t>
              </a:r>
            </a:p>
          </p:txBody>
        </p:sp>
        <p:sp>
          <p:nvSpPr>
            <p:cNvPr id="34896" name="Line 74"/>
            <p:cNvSpPr>
              <a:spLocks noChangeShapeType="1"/>
            </p:cNvSpPr>
            <p:nvPr/>
          </p:nvSpPr>
          <p:spPr bwMode="auto">
            <a:xfrm flipV="1">
              <a:off x="1429" y="2818"/>
              <a:ext cx="0" cy="10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34897" name="Line 75"/>
            <p:cNvSpPr>
              <a:spLocks noChangeShapeType="1"/>
            </p:cNvSpPr>
            <p:nvPr/>
          </p:nvSpPr>
          <p:spPr bwMode="auto">
            <a:xfrm>
              <a:off x="1429" y="2818"/>
              <a:ext cx="5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34898" name="Line 76"/>
            <p:cNvSpPr>
              <a:spLocks noChangeShapeType="1"/>
            </p:cNvSpPr>
            <p:nvPr/>
          </p:nvSpPr>
          <p:spPr bwMode="auto">
            <a:xfrm>
              <a:off x="2018" y="2818"/>
              <a:ext cx="0" cy="10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41037" name="Rectangle 77"/>
          <p:cNvSpPr>
            <a:spLocks noChangeArrowheads="1"/>
          </p:cNvSpPr>
          <p:nvPr/>
        </p:nvSpPr>
        <p:spPr bwMode="auto">
          <a:xfrm>
            <a:off x="3792539" y="5085605"/>
            <a:ext cx="935037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/>
              <a:t>2</a:t>
            </a:r>
          </a:p>
        </p:txBody>
      </p:sp>
      <p:sp>
        <p:nvSpPr>
          <p:cNvPr id="41038" name="Rectangle 78"/>
          <p:cNvSpPr>
            <a:spLocks noChangeArrowheads="1"/>
          </p:cNvSpPr>
          <p:nvPr/>
        </p:nvSpPr>
        <p:spPr bwMode="auto">
          <a:xfrm>
            <a:off x="3792539" y="5409455"/>
            <a:ext cx="935037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/>
              <a:t>3</a:t>
            </a:r>
          </a:p>
        </p:txBody>
      </p:sp>
      <p:sp>
        <p:nvSpPr>
          <p:cNvPr id="41039" name="Rectangle 79"/>
          <p:cNvSpPr>
            <a:spLocks noChangeArrowheads="1"/>
          </p:cNvSpPr>
          <p:nvPr/>
        </p:nvSpPr>
        <p:spPr bwMode="auto">
          <a:xfrm>
            <a:off x="3792539" y="5409455"/>
            <a:ext cx="935037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/>
              <a:t>4</a:t>
            </a:r>
          </a:p>
        </p:txBody>
      </p:sp>
      <p:sp>
        <p:nvSpPr>
          <p:cNvPr id="41040" name="Rectangle 80"/>
          <p:cNvSpPr>
            <a:spLocks noChangeArrowheads="1"/>
          </p:cNvSpPr>
          <p:nvPr/>
        </p:nvSpPr>
        <p:spPr bwMode="auto">
          <a:xfrm>
            <a:off x="3792539" y="5733305"/>
            <a:ext cx="935037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/>
              <a:t>5</a:t>
            </a:r>
          </a:p>
        </p:txBody>
      </p:sp>
      <p:sp>
        <p:nvSpPr>
          <p:cNvPr id="41041" name="Rectangle 81"/>
          <p:cNvSpPr>
            <a:spLocks noChangeArrowheads="1"/>
          </p:cNvSpPr>
          <p:nvPr/>
        </p:nvSpPr>
        <p:spPr bwMode="auto">
          <a:xfrm>
            <a:off x="3792539" y="5733305"/>
            <a:ext cx="935037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/>
              <a:t>6</a:t>
            </a:r>
          </a:p>
        </p:txBody>
      </p:sp>
      <p:sp>
        <p:nvSpPr>
          <p:cNvPr id="41042" name="Rectangle 82"/>
          <p:cNvSpPr>
            <a:spLocks noChangeArrowheads="1"/>
          </p:cNvSpPr>
          <p:nvPr/>
        </p:nvSpPr>
        <p:spPr bwMode="auto">
          <a:xfrm>
            <a:off x="3792539" y="5733305"/>
            <a:ext cx="935037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/>
              <a:t>7</a:t>
            </a:r>
          </a:p>
        </p:txBody>
      </p:sp>
      <p:sp>
        <p:nvSpPr>
          <p:cNvPr id="41043" name="Rectangle 83"/>
          <p:cNvSpPr>
            <a:spLocks noChangeArrowheads="1"/>
          </p:cNvSpPr>
          <p:nvPr/>
        </p:nvSpPr>
        <p:spPr bwMode="auto">
          <a:xfrm>
            <a:off x="3792539" y="6057155"/>
            <a:ext cx="935037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/>
              <a:t>8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188640"/>
            <a:ext cx="7772400" cy="914400"/>
          </a:xfrm>
        </p:spPr>
        <p:txBody>
          <a:bodyPr>
            <a:normAutofit fontScale="90000"/>
          </a:bodyPr>
          <a:lstStyle/>
          <a:p>
            <a:r>
              <a:rPr lang="ru-RU" dirty="0"/>
              <a:t>Использование стека для обхода графа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0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0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0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0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40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0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40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40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40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40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41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41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41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41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41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41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41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41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7" dur="2000" fill="hold"/>
                                        <p:tgtEl>
                                          <p:spTgt spid="4096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68" dur="2000" fill="hold"/>
                                        <p:tgtEl>
                                          <p:spTgt spid="4096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9" dur="2000" fill="hold"/>
                                        <p:tgtEl>
                                          <p:spTgt spid="4096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4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6" dur="2000" fill="hold"/>
                                        <p:tgtEl>
                                          <p:spTgt spid="4096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77" dur="2000" fill="hold"/>
                                        <p:tgtEl>
                                          <p:spTgt spid="4096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8" dur="2000" fill="hold"/>
                                        <p:tgtEl>
                                          <p:spTgt spid="4096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0" dur="500"/>
                                        <p:tgtEl>
                                          <p:spTgt spid="410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40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8" dur="2000" fill="hold"/>
                                        <p:tgtEl>
                                          <p:spTgt spid="4096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89" dur="2000" fill="hold"/>
                                        <p:tgtEl>
                                          <p:spTgt spid="4096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0" dur="2000" fill="hold"/>
                                        <p:tgtEl>
                                          <p:spTgt spid="4096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2" dur="2000" fill="hold"/>
                                        <p:tgtEl>
                                          <p:spTgt spid="4096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93" dur="2000" fill="hold"/>
                                        <p:tgtEl>
                                          <p:spTgt spid="4096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4" dur="2000" fill="hold"/>
                                        <p:tgtEl>
                                          <p:spTgt spid="4096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6" dur="2000" fill="hold"/>
                                        <p:tgtEl>
                                          <p:spTgt spid="4097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97" dur="2000" fill="hold"/>
                                        <p:tgtEl>
                                          <p:spTgt spid="4097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8" dur="2000" fill="hold"/>
                                        <p:tgtEl>
                                          <p:spTgt spid="4097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41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41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4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9" dur="500"/>
                                        <p:tgtEl>
                                          <p:spTgt spid="409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2" dur="500"/>
                                        <p:tgtEl>
                                          <p:spTgt spid="409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5" dur="500"/>
                                        <p:tgtEl>
                                          <p:spTgt spid="409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9" dur="500"/>
                                        <p:tgtEl>
                                          <p:spTgt spid="41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2" dur="500"/>
                                        <p:tgtEl>
                                          <p:spTgt spid="41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5" dur="500"/>
                                        <p:tgtEl>
                                          <p:spTgt spid="41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8" dur="500"/>
                                        <p:tgtEl>
                                          <p:spTgt spid="41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1" dur="500"/>
                                        <p:tgtEl>
                                          <p:spTgt spid="41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4" dur="500"/>
                                        <p:tgtEl>
                                          <p:spTgt spid="41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8" dur="2000" fill="hold"/>
                                        <p:tgtEl>
                                          <p:spTgt spid="4097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39" dur="2000" fill="hold"/>
                                        <p:tgtEl>
                                          <p:spTgt spid="4097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0" dur="2000" fill="hold"/>
                                        <p:tgtEl>
                                          <p:spTgt spid="4097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2" dur="500"/>
                                        <p:tgtEl>
                                          <p:spTgt spid="410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6" dur="500"/>
                                        <p:tgtEl>
                                          <p:spTgt spid="40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0" dur="2000" fill="hold"/>
                                        <p:tgtEl>
                                          <p:spTgt spid="4096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151" dur="2000" fill="hold"/>
                                        <p:tgtEl>
                                          <p:spTgt spid="4096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2" dur="2000" fill="hold"/>
                                        <p:tgtEl>
                                          <p:spTgt spid="4096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4" dur="2000" fill="hold"/>
                                        <p:tgtEl>
                                          <p:spTgt spid="4097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155" dur="2000" fill="hold"/>
                                        <p:tgtEl>
                                          <p:spTgt spid="4097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6" dur="2000" fill="hold"/>
                                        <p:tgtEl>
                                          <p:spTgt spid="4097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9" dur="500"/>
                                        <p:tgtEl>
                                          <p:spTgt spid="41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2" dur="500"/>
                                        <p:tgtEl>
                                          <p:spTgt spid="41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4" dur="500"/>
                                        <p:tgtEl>
                                          <p:spTgt spid="409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7" dur="500"/>
                                        <p:tgtEl>
                                          <p:spTgt spid="409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1" dur="500"/>
                                        <p:tgtEl>
                                          <p:spTgt spid="41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4" dur="500"/>
                                        <p:tgtEl>
                                          <p:spTgt spid="41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6" dur="2000" fill="hold"/>
                                        <p:tgtEl>
                                          <p:spTgt spid="410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77" dur="2000" fill="hold"/>
                                        <p:tgtEl>
                                          <p:spTgt spid="4101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0" dur="500"/>
                                        <p:tgtEl>
                                          <p:spTgt spid="41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3" dur="500"/>
                                        <p:tgtEl>
                                          <p:spTgt spid="41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7" dur="2000" fill="hold"/>
                                        <p:tgtEl>
                                          <p:spTgt spid="4097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88" dur="2000" fill="hold"/>
                                        <p:tgtEl>
                                          <p:spTgt spid="4097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9" dur="2000" fill="hold"/>
                                        <p:tgtEl>
                                          <p:spTgt spid="4097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1" dur="500"/>
                                        <p:tgtEl>
                                          <p:spTgt spid="410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5" dur="500"/>
                                        <p:tgtEl>
                                          <p:spTgt spid="40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9" dur="2000" fill="hold"/>
                                        <p:tgtEl>
                                          <p:spTgt spid="410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00" dur="2000" fill="hold"/>
                                        <p:tgtEl>
                                          <p:spTgt spid="410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4" dur="2000" fill="hold"/>
                                        <p:tgtEl>
                                          <p:spTgt spid="4096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205" dur="2000" fill="hold"/>
                                        <p:tgtEl>
                                          <p:spTgt spid="4096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6" dur="2000" fill="hold"/>
                                        <p:tgtEl>
                                          <p:spTgt spid="4096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8" dur="500"/>
                                        <p:tgtEl>
                                          <p:spTgt spid="410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2" dur="500"/>
                                        <p:tgtEl>
                                          <p:spTgt spid="40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6" dur="2000" fill="hold"/>
                                        <p:tgtEl>
                                          <p:spTgt spid="4096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217" dur="2000" fill="hold"/>
                                        <p:tgtEl>
                                          <p:spTgt spid="4096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8" dur="2000" fill="hold"/>
                                        <p:tgtEl>
                                          <p:spTgt spid="4096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1" dur="500"/>
                                        <p:tgtEl>
                                          <p:spTgt spid="41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3" dur="500"/>
                                        <p:tgtEl>
                                          <p:spTgt spid="409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7" dur="500"/>
                                        <p:tgtEl>
                                          <p:spTgt spid="41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9" dur="2000" fill="hold"/>
                                        <p:tgtEl>
                                          <p:spTgt spid="410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30" dur="2000" fill="hold"/>
                                        <p:tgtEl>
                                          <p:spTgt spid="4101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3" dur="500"/>
                                        <p:tgtEl>
                                          <p:spTgt spid="41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7" dur="2000" fill="hold"/>
                                        <p:tgtEl>
                                          <p:spTgt spid="4096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238" dur="2000" fill="hold"/>
                                        <p:tgtEl>
                                          <p:spTgt spid="4096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9" dur="2000" fill="hold"/>
                                        <p:tgtEl>
                                          <p:spTgt spid="4096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1" dur="500"/>
                                        <p:tgtEl>
                                          <p:spTgt spid="410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5" dur="500"/>
                                        <p:tgtEl>
                                          <p:spTgt spid="40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9" dur="500"/>
                                        <p:tgtEl>
                                          <p:spTgt spid="409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3" dur="500"/>
                                        <p:tgtEl>
                                          <p:spTgt spid="41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6" dur="500"/>
                                        <p:tgtEl>
                                          <p:spTgt spid="41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8" dur="2000" fill="hold"/>
                                        <p:tgtEl>
                                          <p:spTgt spid="410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  <p:set>
                                      <p:cBhvr>
                                        <p:cTn id="259" dur="2000" fill="hold"/>
                                        <p:tgtEl>
                                          <p:spTgt spid="410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1" dur="500"/>
                                        <p:tgtEl>
                                          <p:spTgt spid="410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5" dur="500"/>
                                        <p:tgtEl>
                                          <p:spTgt spid="41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9" dur="2000" fill="hold"/>
                                        <p:tgtEl>
                                          <p:spTgt spid="4096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270" dur="2000" fill="hold"/>
                                        <p:tgtEl>
                                          <p:spTgt spid="4096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1" dur="2000" fill="hold"/>
                                        <p:tgtEl>
                                          <p:spTgt spid="4096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3" dur="500"/>
                                        <p:tgtEl>
                                          <p:spTgt spid="410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7" dur="500"/>
                                        <p:tgtEl>
                                          <p:spTgt spid="40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8" fill="hold">
                      <p:stCondLst>
                        <p:cond delay="indefinite"/>
                      </p:stCondLst>
                      <p:childTnLst>
                        <p:par>
                          <p:cTn id="279" fill="hold">
                            <p:stCondLst>
                              <p:cond delay="0"/>
                            </p:stCondLst>
                            <p:childTnLst>
                              <p:par>
                                <p:cTn id="28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1" dur="2000" fill="hold"/>
                                        <p:tgtEl>
                                          <p:spTgt spid="4096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282" dur="2000" fill="hold"/>
                                        <p:tgtEl>
                                          <p:spTgt spid="4096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3" dur="2000" fill="hold"/>
                                        <p:tgtEl>
                                          <p:spTgt spid="4096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6" dur="500"/>
                                        <p:tgtEl>
                                          <p:spTgt spid="4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88" dur="500"/>
                                        <p:tgtEl>
                                          <p:spTgt spid="409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91" dur="500"/>
                                        <p:tgtEl>
                                          <p:spTgt spid="409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4" dur="2000" fill="hold"/>
                                        <p:tgtEl>
                                          <p:spTgt spid="410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295" dur="2000" fill="hold"/>
                                        <p:tgtEl>
                                          <p:spTgt spid="4102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7" dur="2000" fill="hold"/>
                                        <p:tgtEl>
                                          <p:spTgt spid="410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  <p:set>
                                      <p:cBhvr>
                                        <p:cTn id="298" dur="2000" fill="hold"/>
                                        <p:tgtEl>
                                          <p:spTgt spid="410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1" dur="500"/>
                                        <p:tgtEl>
                                          <p:spTgt spid="41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4" dur="500"/>
                                        <p:tgtEl>
                                          <p:spTgt spid="41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06" dur="500"/>
                                        <p:tgtEl>
                                          <p:spTgt spid="410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0" dur="500"/>
                                        <p:tgtEl>
                                          <p:spTgt spid="41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3" dur="500"/>
                                        <p:tgtEl>
                                          <p:spTgt spid="4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6" dur="500"/>
                                        <p:tgtEl>
                                          <p:spTgt spid="4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7" fill="hold">
                      <p:stCondLst>
                        <p:cond delay="indefinite"/>
                      </p:stCondLst>
                      <p:childTnLst>
                        <p:par>
                          <p:cTn id="318" fill="hold">
                            <p:stCondLst>
                              <p:cond delay="0"/>
                            </p:stCondLst>
                            <p:childTnLst>
                              <p:par>
                                <p:cTn id="31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0" dur="2000" fill="hold"/>
                                        <p:tgtEl>
                                          <p:spTgt spid="4096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321" dur="2000" fill="hold"/>
                                        <p:tgtEl>
                                          <p:spTgt spid="4096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2" dur="2000" fill="hold"/>
                                        <p:tgtEl>
                                          <p:spTgt spid="4096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24" dur="500"/>
                                        <p:tgtEl>
                                          <p:spTgt spid="410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8" dur="500"/>
                                        <p:tgtEl>
                                          <p:spTgt spid="40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9" fill="hold">
                      <p:stCondLst>
                        <p:cond delay="indefinite"/>
                      </p:stCondLst>
                      <p:childTnLst>
                        <p:par>
                          <p:cTn id="330" fill="hold">
                            <p:stCondLst>
                              <p:cond delay="0"/>
                            </p:stCondLst>
                            <p:childTnLst>
                              <p:par>
                                <p:cTn id="3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5" dur="500"/>
                                        <p:tgtEl>
                                          <p:spTgt spid="4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7" dur="2000" fill="hold"/>
                                        <p:tgtEl>
                                          <p:spTgt spid="4102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  <p:set>
                                      <p:cBhvr>
                                        <p:cTn id="338" dur="2000" fill="hold"/>
                                        <p:tgtEl>
                                          <p:spTgt spid="4102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1" dur="500"/>
                                        <p:tgtEl>
                                          <p:spTgt spid="4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43" dur="500"/>
                                        <p:tgtEl>
                                          <p:spTgt spid="4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7" dur="500"/>
                                        <p:tgtEl>
                                          <p:spTgt spid="4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8" fill="hold">
                      <p:stCondLst>
                        <p:cond delay="indefinite"/>
                      </p:stCondLst>
                      <p:childTnLst>
                        <p:par>
                          <p:cTn id="349" fill="hold">
                            <p:stCondLst>
                              <p:cond delay="0"/>
                            </p:stCondLst>
                            <p:childTnLst>
                              <p:par>
                                <p:cTn id="35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51" dur="2000" fill="hold"/>
                                        <p:tgtEl>
                                          <p:spTgt spid="4096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352" dur="2000" fill="hold"/>
                                        <p:tgtEl>
                                          <p:spTgt spid="4096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3" dur="2000" fill="hold"/>
                                        <p:tgtEl>
                                          <p:spTgt spid="4096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5" dur="500"/>
                                        <p:tgtEl>
                                          <p:spTgt spid="410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9" dur="500"/>
                                        <p:tgtEl>
                                          <p:spTgt spid="40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0" fill="hold">
                      <p:stCondLst>
                        <p:cond delay="indefinite"/>
                      </p:stCondLst>
                      <p:childTnLst>
                        <p:par>
                          <p:cTn id="361" fill="hold">
                            <p:stCondLst>
                              <p:cond delay="0"/>
                            </p:stCondLst>
                            <p:childTnLst>
                              <p:par>
                                <p:cTn id="362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3" dur="2000" fill="hold"/>
                                        <p:tgtEl>
                                          <p:spTgt spid="4102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364" dur="2000" fill="hold"/>
                                        <p:tgtEl>
                                          <p:spTgt spid="4102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6" dur="2000" fill="hold"/>
                                        <p:tgtEl>
                                          <p:spTgt spid="410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367" dur="2000" fill="hold"/>
                                        <p:tgtEl>
                                          <p:spTgt spid="4103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9" dur="2000" fill="hold"/>
                                        <p:tgtEl>
                                          <p:spTgt spid="4102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  <p:set>
                                      <p:cBhvr>
                                        <p:cTn id="370" dur="2000" fill="hold"/>
                                        <p:tgtEl>
                                          <p:spTgt spid="4102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3" grpId="0"/>
      <p:bldP spid="40983" grpId="0" animBg="1"/>
      <p:bldP spid="40984" grpId="0" animBg="1"/>
      <p:bldP spid="40985" grpId="0" animBg="1"/>
      <p:bldP spid="40986" grpId="0" animBg="1"/>
      <p:bldP spid="40987" grpId="0" animBg="1"/>
      <p:bldP spid="40988" grpId="0" animBg="1"/>
      <p:bldP spid="40989" grpId="0" animBg="1"/>
      <p:bldP spid="40990" grpId="0" animBg="1"/>
      <p:bldP spid="40991" grpId="0"/>
      <p:bldP spid="40992" grpId="0" animBg="1"/>
      <p:bldP spid="40993" grpId="0" animBg="1"/>
      <p:bldP spid="40994" grpId="0" animBg="1"/>
      <p:bldP spid="40995" grpId="0" animBg="1"/>
      <p:bldP spid="40996" grpId="0" animBg="1"/>
      <p:bldP spid="40997" grpId="0" animBg="1"/>
      <p:bldP spid="40998" grpId="0" animBg="1"/>
      <p:bldP spid="40999" grpId="0" animBg="1"/>
      <p:bldP spid="41000" grpId="0" animBg="1"/>
      <p:bldP spid="41001" grpId="0" animBg="1"/>
      <p:bldP spid="41002" grpId="0" animBg="1"/>
      <p:bldP spid="41003" grpId="0" animBg="1"/>
      <p:bldP spid="41004" grpId="0" animBg="1"/>
      <p:bldP spid="41005" grpId="0" animBg="1"/>
      <p:bldP spid="41006" grpId="0" animBg="1"/>
      <p:bldP spid="41007" grpId="0" animBg="1"/>
      <p:bldP spid="41008" grpId="0" animBg="1"/>
      <p:bldP spid="41009" grpId="0" animBg="1"/>
      <p:bldP spid="41010" grpId="0" animBg="1"/>
      <p:bldP spid="41016" grpId="0" animBg="1"/>
      <p:bldP spid="41017" grpId="0" animBg="1"/>
      <p:bldP spid="41019" grpId="0" animBg="1"/>
      <p:bldP spid="41021" grpId="0" animBg="1"/>
      <p:bldP spid="41023" grpId="0" animBg="1"/>
      <p:bldP spid="41024" grpId="0" animBg="1"/>
      <p:bldP spid="41029" grpId="0" animBg="1"/>
      <p:bldP spid="41031" grpId="0" animBg="1"/>
      <p:bldP spid="41031" grpId="1" animBg="1"/>
      <p:bldP spid="41037" grpId="0" animBg="1"/>
      <p:bldP spid="41037" grpId="1" animBg="1"/>
      <p:bldP spid="41038" grpId="0" animBg="1"/>
      <p:bldP spid="41038" grpId="1" animBg="1"/>
      <p:bldP spid="41039" grpId="0" animBg="1"/>
      <p:bldP spid="41039" grpId="1" animBg="1"/>
      <p:bldP spid="41040" grpId="0" animBg="1"/>
      <p:bldP spid="41040" grpId="1" animBg="1"/>
      <p:bldP spid="41041" grpId="0" animBg="1"/>
      <p:bldP spid="41041" grpId="1" animBg="1"/>
      <p:bldP spid="41042" grpId="0" animBg="1"/>
      <p:bldP spid="41042" grpId="1" animBg="1"/>
      <p:bldP spid="41043" grpId="0" animBg="1"/>
      <p:bldP spid="41043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StartTime</a:t>
            </a:r>
            <a:r>
              <a:rPr lang="en-US" dirty="0" smtClean="0">
                <a:latin typeface="Consolas" panose="020B0609020204030204" pitchFamily="49" charset="0"/>
              </a:rPr>
              <a:t>[a] = 1, Parent[a] = a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StartTime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[b] = 2, Parent[b] = a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StartTime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[d] = 3, Parent[d] = b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EndTime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[d] = 4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StartTime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[e] = 5,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Parent[e] = b</a:t>
            </a:r>
            <a:endParaRPr lang="en-US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EndTime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[e] = 6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EndTime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[b] = 7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StartTime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[c] = 8, Parent[c] = a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StartTime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[f] = 9, Parent[f] = c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EndTime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[f] = 10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EndTime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[c] = 11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EndTime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[a] = 12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24" name="Овал 6"/>
          <p:cNvSpPr txBox="1">
            <a:spLocks noChangeArrowheads="1"/>
          </p:cNvSpPr>
          <p:nvPr/>
        </p:nvSpPr>
        <p:spPr>
          <a:xfrm>
            <a:off x="10682454" y="5303767"/>
            <a:ext cx="596616" cy="589534"/>
          </a:xfrm>
          <a:prstGeom prst="ellipse">
            <a:avLst/>
          </a:prstGeom>
          <a:ln w="25400" algn="ctr">
            <a:solidFill>
              <a:schemeClr val="tx2"/>
            </a:solidFill>
            <a:round/>
          </a:ln>
        </p:spPr>
        <p:txBody>
          <a:bodyPr vert="horz" anchor="ctr">
            <a:normAutofit/>
          </a:bodyPr>
          <a:lstStyle>
            <a:lvl1pPr marL="411480" indent="-342900" algn="l" rtl="0" eaLnBrk="1" latinLnBrk="0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0664" indent="-28575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ctr">
              <a:lnSpc>
                <a:spcPct val="80000"/>
              </a:lnSpc>
              <a:buFont typeface="Arial" charset="0"/>
              <a:buNone/>
            </a:pPr>
            <a:r>
              <a:rPr lang="en-US" sz="2000" dirty="0" smtClean="0"/>
              <a:t>f</a:t>
            </a:r>
            <a:endParaRPr lang="ru-RU" sz="2000" dirty="0"/>
          </a:p>
        </p:txBody>
      </p:sp>
      <p:sp>
        <p:nvSpPr>
          <p:cNvPr id="25" name="Овал 3"/>
          <p:cNvSpPr/>
          <p:nvPr/>
        </p:nvSpPr>
        <p:spPr>
          <a:xfrm>
            <a:off x="7336824" y="3844021"/>
            <a:ext cx="594607" cy="60037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b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26" name="Овал 4"/>
          <p:cNvSpPr/>
          <p:nvPr/>
        </p:nvSpPr>
        <p:spPr>
          <a:xfrm>
            <a:off x="8174496" y="5298348"/>
            <a:ext cx="594607" cy="6003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e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27" name="Овал 5"/>
          <p:cNvSpPr/>
          <p:nvPr/>
        </p:nvSpPr>
        <p:spPr>
          <a:xfrm>
            <a:off x="8453721" y="1832669"/>
            <a:ext cx="594607" cy="60037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a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28" name="Овал 6"/>
          <p:cNvSpPr/>
          <p:nvPr/>
        </p:nvSpPr>
        <p:spPr>
          <a:xfrm>
            <a:off x="9735340" y="3965396"/>
            <a:ext cx="594607" cy="600371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c</a:t>
            </a:r>
            <a:endParaRPr lang="ru-RU" sz="2000" dirty="0">
              <a:solidFill>
                <a:schemeClr val="tx1"/>
              </a:solidFill>
            </a:endParaRPr>
          </a:p>
        </p:txBody>
      </p:sp>
      <p:cxnSp>
        <p:nvCxnSpPr>
          <p:cNvPr id="32" name="Shape 24"/>
          <p:cNvCxnSpPr>
            <a:cxnSpLocks noChangeShapeType="1"/>
            <a:stCxn id="27" idx="3"/>
            <a:endCxn id="25" idx="0"/>
          </p:cNvCxnSpPr>
          <p:nvPr/>
        </p:nvCxnSpPr>
        <p:spPr bwMode="auto">
          <a:xfrm flipH="1">
            <a:off x="7634128" y="2345117"/>
            <a:ext cx="906671" cy="1498902"/>
          </a:xfrm>
          <a:prstGeom prst="straightConnector1">
            <a:avLst/>
          </a:prstGeom>
          <a:noFill/>
          <a:ln w="38100" algn="ctr">
            <a:solidFill>
              <a:schemeClr val="accent1">
                <a:lumMod val="75000"/>
              </a:schemeClr>
            </a:solidFill>
            <a:round/>
            <a:headEnd/>
            <a:tailEnd type="arrow" w="med" len="med"/>
          </a:ln>
        </p:spPr>
      </p:cxnSp>
      <p:sp>
        <p:nvSpPr>
          <p:cNvPr id="34" name="Овал 17"/>
          <p:cNvSpPr/>
          <p:nvPr/>
        </p:nvSpPr>
        <p:spPr>
          <a:xfrm>
            <a:off x="6617671" y="5298348"/>
            <a:ext cx="594607" cy="6003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d</a:t>
            </a:r>
            <a:endParaRPr lang="ru-RU" sz="2000" dirty="0">
              <a:solidFill>
                <a:schemeClr val="tx1"/>
              </a:solidFill>
            </a:endParaRPr>
          </a:p>
        </p:txBody>
      </p:sp>
      <p:cxnSp>
        <p:nvCxnSpPr>
          <p:cNvPr id="36" name="Shape 20"/>
          <p:cNvCxnSpPr>
            <a:cxnSpLocks noChangeShapeType="1"/>
            <a:stCxn id="27" idx="5"/>
            <a:endCxn id="28" idx="0"/>
          </p:cNvCxnSpPr>
          <p:nvPr/>
        </p:nvCxnSpPr>
        <p:spPr bwMode="auto">
          <a:xfrm>
            <a:off x="8961250" y="2345117"/>
            <a:ext cx="1071395" cy="1620278"/>
          </a:xfrm>
          <a:prstGeom prst="straightConnector1">
            <a:avLst/>
          </a:prstGeom>
          <a:noFill/>
          <a:ln w="38100" algn="ctr">
            <a:solidFill>
              <a:schemeClr val="accent1">
                <a:lumMod val="75000"/>
              </a:schemeClr>
            </a:solidFill>
            <a:round/>
            <a:headEnd/>
            <a:tailEnd type="arrow" w="med" len="med"/>
          </a:ln>
        </p:spPr>
      </p:cxnSp>
      <p:cxnSp>
        <p:nvCxnSpPr>
          <p:cNvPr id="37" name="Shape 24"/>
          <p:cNvCxnSpPr>
            <a:cxnSpLocks noChangeShapeType="1"/>
            <a:stCxn id="25" idx="3"/>
            <a:endCxn id="34" idx="0"/>
          </p:cNvCxnSpPr>
          <p:nvPr/>
        </p:nvCxnSpPr>
        <p:spPr bwMode="auto">
          <a:xfrm flipH="1">
            <a:off x="6914975" y="4356469"/>
            <a:ext cx="508927" cy="941879"/>
          </a:xfrm>
          <a:prstGeom prst="straightConnector1">
            <a:avLst/>
          </a:prstGeom>
          <a:noFill/>
          <a:ln w="38100" algn="ctr">
            <a:solidFill>
              <a:schemeClr val="accent1">
                <a:lumMod val="75000"/>
              </a:schemeClr>
            </a:solidFill>
            <a:round/>
            <a:headEnd/>
            <a:tailEnd type="arrow" w="med" len="med"/>
          </a:ln>
        </p:spPr>
      </p:cxnSp>
      <p:cxnSp>
        <p:nvCxnSpPr>
          <p:cNvPr id="38" name="Shape 24"/>
          <p:cNvCxnSpPr>
            <a:cxnSpLocks noChangeShapeType="1"/>
            <a:stCxn id="25" idx="5"/>
            <a:endCxn id="26" idx="0"/>
          </p:cNvCxnSpPr>
          <p:nvPr/>
        </p:nvCxnSpPr>
        <p:spPr bwMode="auto">
          <a:xfrm>
            <a:off x="7844353" y="4356469"/>
            <a:ext cx="627446" cy="941879"/>
          </a:xfrm>
          <a:prstGeom prst="straightConnector1">
            <a:avLst/>
          </a:prstGeom>
          <a:noFill/>
          <a:ln w="38100" algn="ctr">
            <a:solidFill>
              <a:schemeClr val="accent1">
                <a:lumMod val="75000"/>
              </a:schemeClr>
            </a:solidFill>
            <a:round/>
            <a:headEnd/>
            <a:tailEnd type="arrow" w="med" len="med"/>
          </a:ln>
        </p:spPr>
      </p:cxnSp>
      <p:cxnSp>
        <p:nvCxnSpPr>
          <p:cNvPr id="39" name="Shape 20"/>
          <p:cNvCxnSpPr>
            <a:cxnSpLocks noChangeShapeType="1"/>
            <a:stCxn id="28" idx="5"/>
            <a:endCxn id="24" idx="1"/>
          </p:cNvCxnSpPr>
          <p:nvPr/>
        </p:nvCxnSpPr>
        <p:spPr bwMode="auto">
          <a:xfrm>
            <a:off x="10242869" y="4477846"/>
            <a:ext cx="526957" cy="912257"/>
          </a:xfrm>
          <a:prstGeom prst="straightConnector1">
            <a:avLst/>
          </a:prstGeom>
          <a:noFill/>
          <a:ln w="38100" algn="ctr">
            <a:solidFill>
              <a:schemeClr val="accent1">
                <a:lumMod val="75000"/>
              </a:schemeClr>
            </a:solidFill>
            <a:round/>
            <a:headEnd/>
            <a:tailEnd type="arrow" w="med" len="med"/>
          </a:ln>
        </p:spPr>
      </p:cxnSp>
      <p:cxnSp>
        <p:nvCxnSpPr>
          <p:cNvPr id="40" name="Shape 14"/>
          <p:cNvCxnSpPr>
            <a:cxnSpLocks noChangeShapeType="1"/>
            <a:stCxn id="34" idx="1"/>
            <a:endCxn id="27" idx="2"/>
          </p:cNvCxnSpPr>
          <p:nvPr/>
        </p:nvCxnSpPr>
        <p:spPr bwMode="auto">
          <a:xfrm rot="5400000" flipH="1" flipV="1">
            <a:off x="5952527" y="2885077"/>
            <a:ext cx="3253415" cy="1748972"/>
          </a:xfrm>
          <a:prstGeom prst="curvedConnector2">
            <a:avLst/>
          </a:prstGeom>
          <a:noFill/>
          <a:ln w="38100" algn="ctr">
            <a:solidFill>
              <a:schemeClr val="accent1">
                <a:lumMod val="75000"/>
              </a:schemeClr>
            </a:solidFill>
            <a:round/>
            <a:headEnd/>
            <a:tailEnd type="arrow" w="med" len="med"/>
          </a:ln>
        </p:spPr>
      </p:cxnSp>
      <p:cxnSp>
        <p:nvCxnSpPr>
          <p:cNvPr id="41" name="Shape 14"/>
          <p:cNvCxnSpPr>
            <a:cxnSpLocks noChangeShapeType="1"/>
            <a:stCxn id="26" idx="0"/>
            <a:endCxn id="27" idx="4"/>
          </p:cNvCxnSpPr>
          <p:nvPr/>
        </p:nvCxnSpPr>
        <p:spPr bwMode="auto">
          <a:xfrm flipV="1">
            <a:off x="8471800" y="2433040"/>
            <a:ext cx="279225" cy="2865308"/>
          </a:xfrm>
          <a:prstGeom prst="straightConnector1">
            <a:avLst/>
          </a:prstGeom>
          <a:noFill/>
          <a:ln w="38100" algn="ctr">
            <a:solidFill>
              <a:schemeClr val="accent1">
                <a:lumMod val="75000"/>
              </a:schemeClr>
            </a:solidFill>
            <a:round/>
            <a:headEnd/>
            <a:tailEnd type="arrow" w="med" len="med"/>
          </a:ln>
        </p:spPr>
      </p:cxnSp>
      <p:cxnSp>
        <p:nvCxnSpPr>
          <p:cNvPr id="42" name="Shape 14"/>
          <p:cNvCxnSpPr>
            <a:cxnSpLocks noChangeShapeType="1"/>
            <a:stCxn id="24" idx="7"/>
            <a:endCxn id="27" idx="6"/>
          </p:cNvCxnSpPr>
          <p:nvPr/>
        </p:nvCxnSpPr>
        <p:spPr bwMode="auto">
          <a:xfrm rot="16200000" flipV="1">
            <a:off x="8491390" y="2689794"/>
            <a:ext cx="3257246" cy="2143370"/>
          </a:xfrm>
          <a:prstGeom prst="curvedConnector2">
            <a:avLst/>
          </a:prstGeom>
          <a:noFill/>
          <a:ln w="38100" algn="ctr">
            <a:solidFill>
              <a:schemeClr val="accent1">
                <a:lumMod val="75000"/>
              </a:schemeClr>
            </a:solidFill>
            <a:round/>
            <a:headEnd/>
            <a:tailEnd type="arrow" w="med" len="med"/>
          </a:ln>
        </p:spPr>
      </p:cxnSp>
    </p:spTree>
    <p:extLst>
      <p:ext uri="{BB962C8B-B14F-4D97-AF65-F5344CB8AC3E}">
        <p14:creationId xmlns:p14="http://schemas.microsoft.com/office/powerpoint/2010/main" val="3393049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ext Box 2"/>
          <p:cNvSpPr txBox="1">
            <a:spLocks noChangeArrowheads="1"/>
          </p:cNvSpPr>
          <p:nvPr/>
        </p:nvSpPr>
        <p:spPr bwMode="auto">
          <a:xfrm>
            <a:off x="1881158" y="285728"/>
            <a:ext cx="391126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800" dirty="0">
                <a:solidFill>
                  <a:srgbClr val="663300"/>
                </a:solidFill>
                <a:latin typeface="+mj-lt"/>
              </a:rPr>
              <a:t>Использование очереди</a:t>
            </a:r>
          </a:p>
        </p:txBody>
      </p:sp>
      <p:sp>
        <p:nvSpPr>
          <p:cNvPr id="44035" name="Text Box 3"/>
          <p:cNvSpPr txBox="1">
            <a:spLocks noChangeArrowheads="1"/>
          </p:cNvSpPr>
          <p:nvPr/>
        </p:nvSpPr>
        <p:spPr bwMode="auto">
          <a:xfrm>
            <a:off x="5627689" y="873125"/>
            <a:ext cx="3843337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600"/>
              <a:t>В качестве промежуточной структуры </a:t>
            </a:r>
            <a:br>
              <a:rPr lang="ru-RU" sz="1600"/>
            </a:br>
            <a:r>
              <a:rPr lang="ru-RU" sz="1600"/>
              <a:t>хранения при обходе в ширину будем </a:t>
            </a:r>
          </a:p>
          <a:p>
            <a:r>
              <a:rPr lang="ru-RU" sz="1600"/>
              <a:t>использовать очередь.</a:t>
            </a:r>
          </a:p>
        </p:txBody>
      </p:sp>
      <p:sp>
        <p:nvSpPr>
          <p:cNvPr id="44036" name="Oval 4"/>
          <p:cNvSpPr>
            <a:spLocks noChangeArrowheads="1"/>
          </p:cNvSpPr>
          <p:nvPr/>
        </p:nvSpPr>
        <p:spPr bwMode="auto">
          <a:xfrm>
            <a:off x="2279651" y="1557338"/>
            <a:ext cx="360363" cy="36036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1</a:t>
            </a:r>
          </a:p>
        </p:txBody>
      </p:sp>
      <p:sp>
        <p:nvSpPr>
          <p:cNvPr id="44037" name="Oval 5"/>
          <p:cNvSpPr>
            <a:spLocks noChangeArrowheads="1"/>
          </p:cNvSpPr>
          <p:nvPr/>
        </p:nvSpPr>
        <p:spPr bwMode="auto">
          <a:xfrm>
            <a:off x="3540126" y="1052513"/>
            <a:ext cx="360363" cy="36036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2</a:t>
            </a:r>
          </a:p>
        </p:txBody>
      </p:sp>
      <p:sp>
        <p:nvSpPr>
          <p:cNvPr id="44038" name="Oval 6"/>
          <p:cNvSpPr>
            <a:spLocks noChangeArrowheads="1"/>
          </p:cNvSpPr>
          <p:nvPr/>
        </p:nvSpPr>
        <p:spPr bwMode="auto">
          <a:xfrm>
            <a:off x="4835526" y="1557338"/>
            <a:ext cx="360363" cy="36036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3</a:t>
            </a:r>
          </a:p>
        </p:txBody>
      </p:sp>
      <p:sp>
        <p:nvSpPr>
          <p:cNvPr id="44039" name="Oval 7"/>
          <p:cNvSpPr>
            <a:spLocks noChangeArrowheads="1"/>
          </p:cNvSpPr>
          <p:nvPr/>
        </p:nvSpPr>
        <p:spPr bwMode="auto">
          <a:xfrm>
            <a:off x="3540126" y="2133601"/>
            <a:ext cx="360363" cy="36036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4</a:t>
            </a:r>
          </a:p>
        </p:txBody>
      </p:sp>
      <p:sp>
        <p:nvSpPr>
          <p:cNvPr id="44040" name="Oval 8"/>
          <p:cNvSpPr>
            <a:spLocks noChangeArrowheads="1"/>
          </p:cNvSpPr>
          <p:nvPr/>
        </p:nvSpPr>
        <p:spPr bwMode="auto">
          <a:xfrm>
            <a:off x="4835526" y="2673351"/>
            <a:ext cx="360363" cy="36036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6</a:t>
            </a:r>
          </a:p>
        </p:txBody>
      </p:sp>
      <p:sp>
        <p:nvSpPr>
          <p:cNvPr id="44041" name="Oval 9"/>
          <p:cNvSpPr>
            <a:spLocks noChangeArrowheads="1"/>
          </p:cNvSpPr>
          <p:nvPr/>
        </p:nvSpPr>
        <p:spPr bwMode="auto">
          <a:xfrm>
            <a:off x="3540126" y="3357563"/>
            <a:ext cx="360363" cy="36036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7</a:t>
            </a:r>
          </a:p>
        </p:txBody>
      </p:sp>
      <p:sp>
        <p:nvSpPr>
          <p:cNvPr id="44042" name="Oval 10"/>
          <p:cNvSpPr>
            <a:spLocks noChangeArrowheads="1"/>
          </p:cNvSpPr>
          <p:nvPr/>
        </p:nvSpPr>
        <p:spPr bwMode="auto">
          <a:xfrm>
            <a:off x="2279651" y="2708276"/>
            <a:ext cx="360363" cy="36036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5</a:t>
            </a:r>
          </a:p>
        </p:txBody>
      </p:sp>
      <p:sp>
        <p:nvSpPr>
          <p:cNvPr id="44043" name="Oval 11"/>
          <p:cNvSpPr>
            <a:spLocks noChangeArrowheads="1"/>
          </p:cNvSpPr>
          <p:nvPr/>
        </p:nvSpPr>
        <p:spPr bwMode="auto">
          <a:xfrm>
            <a:off x="2279651" y="3933826"/>
            <a:ext cx="360363" cy="36036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8</a:t>
            </a:r>
          </a:p>
        </p:txBody>
      </p:sp>
      <p:cxnSp>
        <p:nvCxnSpPr>
          <p:cNvPr id="44044" name="AutoShape 12"/>
          <p:cNvCxnSpPr>
            <a:cxnSpLocks noChangeShapeType="1"/>
            <a:stCxn id="44036" idx="7"/>
            <a:endCxn id="44037" idx="2"/>
          </p:cNvCxnSpPr>
          <p:nvPr/>
        </p:nvCxnSpPr>
        <p:spPr bwMode="auto">
          <a:xfrm flipV="1">
            <a:off x="2587625" y="1233489"/>
            <a:ext cx="952500" cy="37623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4045" name="AutoShape 13"/>
          <p:cNvCxnSpPr>
            <a:cxnSpLocks noChangeShapeType="1"/>
            <a:stCxn id="44037" idx="6"/>
            <a:endCxn id="44038" idx="1"/>
          </p:cNvCxnSpPr>
          <p:nvPr/>
        </p:nvCxnSpPr>
        <p:spPr bwMode="auto">
          <a:xfrm>
            <a:off x="3900489" y="1233489"/>
            <a:ext cx="987425" cy="37623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4046" name="AutoShape 14"/>
          <p:cNvCxnSpPr>
            <a:cxnSpLocks noChangeShapeType="1"/>
            <a:stCxn id="44037" idx="4"/>
            <a:endCxn id="44039" idx="0"/>
          </p:cNvCxnSpPr>
          <p:nvPr/>
        </p:nvCxnSpPr>
        <p:spPr bwMode="auto">
          <a:xfrm>
            <a:off x="3721100" y="1412876"/>
            <a:ext cx="0" cy="7207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4047" name="AutoShape 15"/>
          <p:cNvCxnSpPr>
            <a:cxnSpLocks noChangeShapeType="1"/>
            <a:stCxn id="44039" idx="7"/>
            <a:endCxn id="44038" idx="3"/>
          </p:cNvCxnSpPr>
          <p:nvPr/>
        </p:nvCxnSpPr>
        <p:spPr bwMode="auto">
          <a:xfrm flipV="1">
            <a:off x="3848101" y="1865314"/>
            <a:ext cx="1039813" cy="3206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4048" name="AutoShape 16"/>
          <p:cNvCxnSpPr>
            <a:cxnSpLocks noChangeShapeType="1"/>
            <a:stCxn id="44036" idx="5"/>
            <a:endCxn id="44039" idx="2"/>
          </p:cNvCxnSpPr>
          <p:nvPr/>
        </p:nvCxnSpPr>
        <p:spPr bwMode="auto">
          <a:xfrm>
            <a:off x="2587625" y="1865313"/>
            <a:ext cx="952500" cy="44926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4049" name="AutoShape 17"/>
          <p:cNvCxnSpPr>
            <a:cxnSpLocks noChangeShapeType="1"/>
            <a:stCxn id="44039" idx="5"/>
            <a:endCxn id="44040" idx="1"/>
          </p:cNvCxnSpPr>
          <p:nvPr/>
        </p:nvCxnSpPr>
        <p:spPr bwMode="auto">
          <a:xfrm>
            <a:off x="3848101" y="2441576"/>
            <a:ext cx="1039813" cy="28416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4050" name="AutoShape 18"/>
          <p:cNvCxnSpPr>
            <a:cxnSpLocks noChangeShapeType="1"/>
            <a:stCxn id="44040" idx="3"/>
            <a:endCxn id="44041" idx="7"/>
          </p:cNvCxnSpPr>
          <p:nvPr/>
        </p:nvCxnSpPr>
        <p:spPr bwMode="auto">
          <a:xfrm flipH="1">
            <a:off x="3848101" y="2981326"/>
            <a:ext cx="1039813" cy="4286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4051" name="AutoShape 19"/>
          <p:cNvCxnSpPr>
            <a:cxnSpLocks noChangeShapeType="1"/>
            <a:stCxn id="44036" idx="4"/>
            <a:endCxn id="44042" idx="0"/>
          </p:cNvCxnSpPr>
          <p:nvPr/>
        </p:nvCxnSpPr>
        <p:spPr bwMode="auto">
          <a:xfrm>
            <a:off x="2460625" y="1917701"/>
            <a:ext cx="0" cy="7905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4052" name="AutoShape 20"/>
          <p:cNvCxnSpPr>
            <a:cxnSpLocks noChangeShapeType="1"/>
            <a:stCxn id="44042" idx="4"/>
            <a:endCxn id="44043" idx="0"/>
          </p:cNvCxnSpPr>
          <p:nvPr/>
        </p:nvCxnSpPr>
        <p:spPr bwMode="auto">
          <a:xfrm>
            <a:off x="2460625" y="3068639"/>
            <a:ext cx="0" cy="8651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4053" name="AutoShape 21"/>
          <p:cNvCxnSpPr>
            <a:cxnSpLocks noChangeShapeType="1"/>
            <a:stCxn id="44042" idx="5"/>
            <a:endCxn id="44041" idx="2"/>
          </p:cNvCxnSpPr>
          <p:nvPr/>
        </p:nvCxnSpPr>
        <p:spPr bwMode="auto">
          <a:xfrm>
            <a:off x="2587625" y="3016250"/>
            <a:ext cx="952500" cy="52228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sp>
        <p:nvSpPr>
          <p:cNvPr id="38933" name="Text Box 22"/>
          <p:cNvSpPr txBox="1">
            <a:spLocks noChangeArrowheads="1"/>
          </p:cNvSpPr>
          <p:nvPr/>
        </p:nvSpPr>
        <p:spPr bwMode="auto">
          <a:xfrm>
            <a:off x="2135188" y="873125"/>
            <a:ext cx="7429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600"/>
              <a:t>Граф:</a:t>
            </a:r>
          </a:p>
        </p:txBody>
      </p:sp>
      <p:sp>
        <p:nvSpPr>
          <p:cNvPr id="44055" name="Oval 23"/>
          <p:cNvSpPr>
            <a:spLocks noChangeArrowheads="1"/>
          </p:cNvSpPr>
          <p:nvPr/>
        </p:nvSpPr>
        <p:spPr bwMode="auto">
          <a:xfrm>
            <a:off x="5772151" y="1844676"/>
            <a:ext cx="360363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1</a:t>
            </a:r>
          </a:p>
        </p:txBody>
      </p:sp>
      <p:sp>
        <p:nvSpPr>
          <p:cNvPr id="44056" name="Text Box 24"/>
          <p:cNvSpPr txBox="1">
            <a:spLocks noChangeArrowheads="1"/>
          </p:cNvSpPr>
          <p:nvPr/>
        </p:nvSpPr>
        <p:spPr bwMode="auto">
          <a:xfrm>
            <a:off x="5680076" y="2424114"/>
            <a:ext cx="487362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600"/>
              <a:t>Можно также получить дерево обхода в ширину, </a:t>
            </a:r>
            <a:br>
              <a:rPr lang="ru-RU" sz="1600"/>
            </a:br>
            <a:r>
              <a:rPr lang="ru-RU" sz="1600"/>
              <a:t>если отмечать каждую прямую дугу.</a:t>
            </a:r>
          </a:p>
        </p:txBody>
      </p:sp>
      <p:grpSp>
        <p:nvGrpSpPr>
          <p:cNvPr id="44057" name="Group 25"/>
          <p:cNvGrpSpPr>
            <a:grpSpLocks/>
          </p:cNvGrpSpPr>
          <p:nvPr/>
        </p:nvGrpSpPr>
        <p:grpSpPr bwMode="auto">
          <a:xfrm>
            <a:off x="5880100" y="3357563"/>
            <a:ext cx="2590800" cy="647700"/>
            <a:chOff x="2744" y="2115"/>
            <a:chExt cx="1632" cy="408"/>
          </a:xfrm>
        </p:grpSpPr>
        <p:sp>
          <p:nvSpPr>
            <p:cNvPr id="38971" name="Rectangle 26"/>
            <p:cNvSpPr>
              <a:spLocks noChangeArrowheads="1"/>
            </p:cNvSpPr>
            <p:nvPr/>
          </p:nvSpPr>
          <p:spPr bwMode="auto">
            <a:xfrm>
              <a:off x="2744" y="2115"/>
              <a:ext cx="204" cy="20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400"/>
                <a:t>1</a:t>
              </a:r>
            </a:p>
          </p:txBody>
        </p:sp>
        <p:sp>
          <p:nvSpPr>
            <p:cNvPr id="38972" name="Rectangle 27"/>
            <p:cNvSpPr>
              <a:spLocks noChangeArrowheads="1"/>
            </p:cNvSpPr>
            <p:nvPr/>
          </p:nvSpPr>
          <p:spPr bwMode="auto">
            <a:xfrm>
              <a:off x="2744" y="2319"/>
              <a:ext cx="204" cy="20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8973" name="Rectangle 28"/>
            <p:cNvSpPr>
              <a:spLocks noChangeArrowheads="1"/>
            </p:cNvSpPr>
            <p:nvPr/>
          </p:nvSpPr>
          <p:spPr bwMode="auto">
            <a:xfrm>
              <a:off x="2948" y="2115"/>
              <a:ext cx="204" cy="20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400"/>
                <a:t>2</a:t>
              </a:r>
            </a:p>
          </p:txBody>
        </p:sp>
        <p:sp>
          <p:nvSpPr>
            <p:cNvPr id="38974" name="Rectangle 29"/>
            <p:cNvSpPr>
              <a:spLocks noChangeArrowheads="1"/>
            </p:cNvSpPr>
            <p:nvPr/>
          </p:nvSpPr>
          <p:spPr bwMode="auto">
            <a:xfrm>
              <a:off x="2948" y="2319"/>
              <a:ext cx="204" cy="20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8975" name="Rectangle 30"/>
            <p:cNvSpPr>
              <a:spLocks noChangeArrowheads="1"/>
            </p:cNvSpPr>
            <p:nvPr/>
          </p:nvSpPr>
          <p:spPr bwMode="auto">
            <a:xfrm>
              <a:off x="3152" y="2115"/>
              <a:ext cx="204" cy="20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400"/>
                <a:t>3</a:t>
              </a:r>
            </a:p>
          </p:txBody>
        </p:sp>
        <p:sp>
          <p:nvSpPr>
            <p:cNvPr id="38976" name="Rectangle 31"/>
            <p:cNvSpPr>
              <a:spLocks noChangeArrowheads="1"/>
            </p:cNvSpPr>
            <p:nvPr/>
          </p:nvSpPr>
          <p:spPr bwMode="auto">
            <a:xfrm>
              <a:off x="3152" y="2319"/>
              <a:ext cx="204" cy="20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8977" name="Rectangle 32"/>
            <p:cNvSpPr>
              <a:spLocks noChangeArrowheads="1"/>
            </p:cNvSpPr>
            <p:nvPr/>
          </p:nvSpPr>
          <p:spPr bwMode="auto">
            <a:xfrm>
              <a:off x="3356" y="2115"/>
              <a:ext cx="204" cy="20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400"/>
                <a:t>4</a:t>
              </a:r>
            </a:p>
          </p:txBody>
        </p:sp>
        <p:sp>
          <p:nvSpPr>
            <p:cNvPr id="38978" name="Rectangle 33"/>
            <p:cNvSpPr>
              <a:spLocks noChangeArrowheads="1"/>
            </p:cNvSpPr>
            <p:nvPr/>
          </p:nvSpPr>
          <p:spPr bwMode="auto">
            <a:xfrm>
              <a:off x="3356" y="2319"/>
              <a:ext cx="204" cy="20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8979" name="Rectangle 34"/>
            <p:cNvSpPr>
              <a:spLocks noChangeArrowheads="1"/>
            </p:cNvSpPr>
            <p:nvPr/>
          </p:nvSpPr>
          <p:spPr bwMode="auto">
            <a:xfrm>
              <a:off x="3560" y="2115"/>
              <a:ext cx="204" cy="20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400"/>
                <a:t>5</a:t>
              </a:r>
            </a:p>
          </p:txBody>
        </p:sp>
        <p:sp>
          <p:nvSpPr>
            <p:cNvPr id="38980" name="Rectangle 35"/>
            <p:cNvSpPr>
              <a:spLocks noChangeArrowheads="1"/>
            </p:cNvSpPr>
            <p:nvPr/>
          </p:nvSpPr>
          <p:spPr bwMode="auto">
            <a:xfrm>
              <a:off x="3560" y="2319"/>
              <a:ext cx="204" cy="20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8981" name="Rectangle 36"/>
            <p:cNvSpPr>
              <a:spLocks noChangeArrowheads="1"/>
            </p:cNvSpPr>
            <p:nvPr/>
          </p:nvSpPr>
          <p:spPr bwMode="auto">
            <a:xfrm>
              <a:off x="3764" y="2115"/>
              <a:ext cx="204" cy="20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400"/>
                <a:t>6</a:t>
              </a:r>
            </a:p>
          </p:txBody>
        </p:sp>
        <p:sp>
          <p:nvSpPr>
            <p:cNvPr id="38982" name="Rectangle 37"/>
            <p:cNvSpPr>
              <a:spLocks noChangeArrowheads="1"/>
            </p:cNvSpPr>
            <p:nvPr/>
          </p:nvSpPr>
          <p:spPr bwMode="auto">
            <a:xfrm>
              <a:off x="3764" y="2319"/>
              <a:ext cx="204" cy="20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8983" name="Rectangle 38"/>
            <p:cNvSpPr>
              <a:spLocks noChangeArrowheads="1"/>
            </p:cNvSpPr>
            <p:nvPr/>
          </p:nvSpPr>
          <p:spPr bwMode="auto">
            <a:xfrm>
              <a:off x="3968" y="2115"/>
              <a:ext cx="204" cy="20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400"/>
                <a:t>7</a:t>
              </a:r>
            </a:p>
          </p:txBody>
        </p:sp>
        <p:sp>
          <p:nvSpPr>
            <p:cNvPr id="38984" name="Rectangle 39"/>
            <p:cNvSpPr>
              <a:spLocks noChangeArrowheads="1"/>
            </p:cNvSpPr>
            <p:nvPr/>
          </p:nvSpPr>
          <p:spPr bwMode="auto">
            <a:xfrm>
              <a:off x="3968" y="2319"/>
              <a:ext cx="204" cy="20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8985" name="Rectangle 40"/>
            <p:cNvSpPr>
              <a:spLocks noChangeArrowheads="1"/>
            </p:cNvSpPr>
            <p:nvPr/>
          </p:nvSpPr>
          <p:spPr bwMode="auto">
            <a:xfrm>
              <a:off x="4172" y="2115"/>
              <a:ext cx="204" cy="20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400"/>
                <a:t>8</a:t>
              </a:r>
            </a:p>
          </p:txBody>
        </p:sp>
        <p:sp>
          <p:nvSpPr>
            <p:cNvPr id="38986" name="Rectangle 41"/>
            <p:cNvSpPr>
              <a:spLocks noChangeArrowheads="1"/>
            </p:cNvSpPr>
            <p:nvPr/>
          </p:nvSpPr>
          <p:spPr bwMode="auto">
            <a:xfrm>
              <a:off x="4172" y="2319"/>
              <a:ext cx="204" cy="20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</p:grpSp>
      <p:sp>
        <p:nvSpPr>
          <p:cNvPr id="44074" name="Rectangle 42"/>
          <p:cNvSpPr>
            <a:spLocks noChangeArrowheads="1"/>
          </p:cNvSpPr>
          <p:nvPr/>
        </p:nvSpPr>
        <p:spPr bwMode="auto">
          <a:xfrm>
            <a:off x="3792539" y="4473575"/>
            <a:ext cx="935037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/>
              <a:t>1</a:t>
            </a:r>
          </a:p>
        </p:txBody>
      </p:sp>
      <p:grpSp>
        <p:nvGrpSpPr>
          <p:cNvPr id="44075" name="Group 43"/>
          <p:cNvGrpSpPr>
            <a:grpSpLocks/>
          </p:cNvGrpSpPr>
          <p:nvPr/>
        </p:nvGrpSpPr>
        <p:grpSpPr bwMode="auto">
          <a:xfrm>
            <a:off x="3756026" y="4041776"/>
            <a:ext cx="1069975" cy="2100263"/>
            <a:chOff x="1406" y="2538"/>
            <a:chExt cx="674" cy="1323"/>
          </a:xfrm>
        </p:grpSpPr>
        <p:sp>
          <p:nvSpPr>
            <p:cNvPr id="38967" name="Text Box 44"/>
            <p:cNvSpPr txBox="1">
              <a:spLocks noChangeArrowheads="1"/>
            </p:cNvSpPr>
            <p:nvPr/>
          </p:nvSpPr>
          <p:spPr bwMode="auto">
            <a:xfrm>
              <a:off x="1406" y="2538"/>
              <a:ext cx="67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600"/>
                <a:t>Очередь:</a:t>
              </a:r>
            </a:p>
          </p:txBody>
        </p:sp>
        <p:sp>
          <p:nvSpPr>
            <p:cNvPr id="38968" name="Line 45"/>
            <p:cNvSpPr>
              <a:spLocks noChangeShapeType="1"/>
            </p:cNvSpPr>
            <p:nvPr/>
          </p:nvSpPr>
          <p:spPr bwMode="auto">
            <a:xfrm flipV="1">
              <a:off x="1429" y="2818"/>
              <a:ext cx="0" cy="10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38969" name="Line 46"/>
            <p:cNvSpPr>
              <a:spLocks noChangeShapeType="1"/>
            </p:cNvSpPr>
            <p:nvPr/>
          </p:nvSpPr>
          <p:spPr bwMode="auto">
            <a:xfrm>
              <a:off x="1429" y="2818"/>
              <a:ext cx="5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38970" name="Line 47"/>
            <p:cNvSpPr>
              <a:spLocks noChangeShapeType="1"/>
            </p:cNvSpPr>
            <p:nvPr/>
          </p:nvSpPr>
          <p:spPr bwMode="auto">
            <a:xfrm>
              <a:off x="2018" y="2818"/>
              <a:ext cx="0" cy="10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44080" name="Rectangle 48"/>
          <p:cNvSpPr>
            <a:spLocks noChangeArrowheads="1"/>
          </p:cNvSpPr>
          <p:nvPr/>
        </p:nvSpPr>
        <p:spPr bwMode="auto">
          <a:xfrm>
            <a:off x="6203950" y="3681413"/>
            <a:ext cx="323850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1</a:t>
            </a:r>
            <a:endParaRPr lang="ru-RU" sz="1600"/>
          </a:p>
        </p:txBody>
      </p:sp>
      <p:sp>
        <p:nvSpPr>
          <p:cNvPr id="44081" name="Rectangle 49"/>
          <p:cNvSpPr>
            <a:spLocks noChangeArrowheads="1"/>
          </p:cNvSpPr>
          <p:nvPr/>
        </p:nvSpPr>
        <p:spPr bwMode="auto">
          <a:xfrm>
            <a:off x="6527800" y="3681413"/>
            <a:ext cx="323850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2</a:t>
            </a:r>
            <a:endParaRPr lang="ru-RU" sz="1600"/>
          </a:p>
        </p:txBody>
      </p:sp>
      <p:sp>
        <p:nvSpPr>
          <p:cNvPr id="44082" name="Rectangle 50"/>
          <p:cNvSpPr>
            <a:spLocks noChangeArrowheads="1"/>
          </p:cNvSpPr>
          <p:nvPr/>
        </p:nvSpPr>
        <p:spPr bwMode="auto">
          <a:xfrm>
            <a:off x="6851650" y="3681413"/>
            <a:ext cx="323850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1</a:t>
            </a:r>
            <a:endParaRPr lang="ru-RU" sz="1600"/>
          </a:p>
        </p:txBody>
      </p:sp>
      <p:sp>
        <p:nvSpPr>
          <p:cNvPr id="44083" name="Rectangle 51"/>
          <p:cNvSpPr>
            <a:spLocks noChangeArrowheads="1"/>
          </p:cNvSpPr>
          <p:nvPr/>
        </p:nvSpPr>
        <p:spPr bwMode="auto">
          <a:xfrm>
            <a:off x="7175500" y="3681413"/>
            <a:ext cx="323850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1</a:t>
            </a:r>
            <a:endParaRPr lang="ru-RU" sz="1600"/>
          </a:p>
        </p:txBody>
      </p:sp>
      <p:sp>
        <p:nvSpPr>
          <p:cNvPr id="44084" name="Rectangle 52"/>
          <p:cNvSpPr>
            <a:spLocks noChangeArrowheads="1"/>
          </p:cNvSpPr>
          <p:nvPr/>
        </p:nvSpPr>
        <p:spPr bwMode="auto">
          <a:xfrm>
            <a:off x="7500938" y="3681413"/>
            <a:ext cx="323850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4</a:t>
            </a:r>
            <a:endParaRPr lang="ru-RU" sz="1600"/>
          </a:p>
        </p:txBody>
      </p:sp>
      <p:sp>
        <p:nvSpPr>
          <p:cNvPr id="44085" name="Rectangle 53"/>
          <p:cNvSpPr>
            <a:spLocks noChangeArrowheads="1"/>
          </p:cNvSpPr>
          <p:nvPr/>
        </p:nvSpPr>
        <p:spPr bwMode="auto">
          <a:xfrm>
            <a:off x="7824788" y="3681413"/>
            <a:ext cx="323850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5</a:t>
            </a:r>
            <a:endParaRPr lang="ru-RU" sz="1600"/>
          </a:p>
        </p:txBody>
      </p:sp>
      <p:sp>
        <p:nvSpPr>
          <p:cNvPr id="44086" name="Rectangle 54"/>
          <p:cNvSpPr>
            <a:spLocks noChangeArrowheads="1"/>
          </p:cNvSpPr>
          <p:nvPr/>
        </p:nvSpPr>
        <p:spPr bwMode="auto">
          <a:xfrm>
            <a:off x="8148638" y="3681413"/>
            <a:ext cx="323850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5</a:t>
            </a:r>
            <a:endParaRPr lang="ru-RU" sz="1600"/>
          </a:p>
        </p:txBody>
      </p:sp>
      <p:sp>
        <p:nvSpPr>
          <p:cNvPr id="44087" name="Rectangle 55"/>
          <p:cNvSpPr>
            <a:spLocks noChangeArrowheads="1"/>
          </p:cNvSpPr>
          <p:nvPr/>
        </p:nvSpPr>
        <p:spPr bwMode="auto">
          <a:xfrm>
            <a:off x="3792539" y="4473575"/>
            <a:ext cx="935037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2</a:t>
            </a:r>
            <a:endParaRPr lang="ru-RU" sz="1600"/>
          </a:p>
        </p:txBody>
      </p:sp>
      <p:sp>
        <p:nvSpPr>
          <p:cNvPr id="44088" name="Rectangle 56"/>
          <p:cNvSpPr>
            <a:spLocks noChangeArrowheads="1"/>
          </p:cNvSpPr>
          <p:nvPr/>
        </p:nvSpPr>
        <p:spPr bwMode="auto">
          <a:xfrm>
            <a:off x="3792539" y="5121275"/>
            <a:ext cx="935037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3</a:t>
            </a:r>
            <a:endParaRPr lang="ru-RU" sz="1600"/>
          </a:p>
        </p:txBody>
      </p:sp>
      <p:sp>
        <p:nvSpPr>
          <p:cNvPr id="44089" name="Rectangle 57"/>
          <p:cNvSpPr>
            <a:spLocks noChangeArrowheads="1"/>
          </p:cNvSpPr>
          <p:nvPr/>
        </p:nvSpPr>
        <p:spPr bwMode="auto">
          <a:xfrm>
            <a:off x="3792539" y="4797425"/>
            <a:ext cx="935037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4</a:t>
            </a:r>
            <a:endParaRPr lang="ru-RU" sz="1600"/>
          </a:p>
        </p:txBody>
      </p:sp>
      <p:sp>
        <p:nvSpPr>
          <p:cNvPr id="44090" name="Rectangle 58"/>
          <p:cNvSpPr>
            <a:spLocks noChangeArrowheads="1"/>
          </p:cNvSpPr>
          <p:nvPr/>
        </p:nvSpPr>
        <p:spPr bwMode="auto">
          <a:xfrm>
            <a:off x="3792539" y="5121275"/>
            <a:ext cx="935037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5</a:t>
            </a:r>
            <a:endParaRPr lang="ru-RU" sz="1600"/>
          </a:p>
        </p:txBody>
      </p:sp>
      <p:sp>
        <p:nvSpPr>
          <p:cNvPr id="44091" name="Rectangle 59"/>
          <p:cNvSpPr>
            <a:spLocks noChangeArrowheads="1"/>
          </p:cNvSpPr>
          <p:nvPr/>
        </p:nvSpPr>
        <p:spPr bwMode="auto">
          <a:xfrm>
            <a:off x="3792539" y="5121275"/>
            <a:ext cx="935037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6</a:t>
            </a:r>
            <a:endParaRPr lang="ru-RU" sz="1600"/>
          </a:p>
        </p:txBody>
      </p:sp>
      <p:sp>
        <p:nvSpPr>
          <p:cNvPr id="44092" name="Rectangle 60"/>
          <p:cNvSpPr>
            <a:spLocks noChangeArrowheads="1"/>
          </p:cNvSpPr>
          <p:nvPr/>
        </p:nvSpPr>
        <p:spPr bwMode="auto">
          <a:xfrm>
            <a:off x="3792539" y="5121275"/>
            <a:ext cx="935037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7</a:t>
            </a:r>
            <a:endParaRPr lang="ru-RU" sz="1600"/>
          </a:p>
        </p:txBody>
      </p:sp>
      <p:sp>
        <p:nvSpPr>
          <p:cNvPr id="44093" name="Rectangle 61"/>
          <p:cNvSpPr>
            <a:spLocks noChangeArrowheads="1"/>
          </p:cNvSpPr>
          <p:nvPr/>
        </p:nvSpPr>
        <p:spPr bwMode="auto">
          <a:xfrm>
            <a:off x="3792539" y="5446713"/>
            <a:ext cx="935037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8</a:t>
            </a:r>
            <a:endParaRPr lang="ru-RU" sz="1600"/>
          </a:p>
        </p:txBody>
      </p:sp>
      <p:sp>
        <p:nvSpPr>
          <p:cNvPr id="44094" name="Oval 62"/>
          <p:cNvSpPr>
            <a:spLocks noChangeArrowheads="1"/>
          </p:cNvSpPr>
          <p:nvPr/>
        </p:nvSpPr>
        <p:spPr bwMode="auto">
          <a:xfrm>
            <a:off x="6637338" y="1844676"/>
            <a:ext cx="360362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4</a:t>
            </a:r>
            <a:endParaRPr lang="ru-RU"/>
          </a:p>
        </p:txBody>
      </p:sp>
      <p:sp>
        <p:nvSpPr>
          <p:cNvPr id="44095" name="Oval 63"/>
          <p:cNvSpPr>
            <a:spLocks noChangeArrowheads="1"/>
          </p:cNvSpPr>
          <p:nvPr/>
        </p:nvSpPr>
        <p:spPr bwMode="auto">
          <a:xfrm>
            <a:off x="6203951" y="1844676"/>
            <a:ext cx="360363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2</a:t>
            </a:r>
            <a:endParaRPr lang="ru-RU"/>
          </a:p>
        </p:txBody>
      </p:sp>
      <p:sp>
        <p:nvSpPr>
          <p:cNvPr id="44096" name="Oval 64"/>
          <p:cNvSpPr>
            <a:spLocks noChangeArrowheads="1"/>
          </p:cNvSpPr>
          <p:nvPr/>
        </p:nvSpPr>
        <p:spPr bwMode="auto">
          <a:xfrm>
            <a:off x="7500938" y="1844676"/>
            <a:ext cx="360362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3</a:t>
            </a:r>
            <a:endParaRPr lang="ru-RU"/>
          </a:p>
        </p:txBody>
      </p:sp>
      <p:sp>
        <p:nvSpPr>
          <p:cNvPr id="44097" name="Oval 65"/>
          <p:cNvSpPr>
            <a:spLocks noChangeArrowheads="1"/>
          </p:cNvSpPr>
          <p:nvPr/>
        </p:nvSpPr>
        <p:spPr bwMode="auto">
          <a:xfrm>
            <a:off x="7067551" y="1844676"/>
            <a:ext cx="360363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5</a:t>
            </a:r>
            <a:endParaRPr lang="ru-RU"/>
          </a:p>
        </p:txBody>
      </p:sp>
      <p:sp>
        <p:nvSpPr>
          <p:cNvPr id="44098" name="Oval 66"/>
          <p:cNvSpPr>
            <a:spLocks noChangeArrowheads="1"/>
          </p:cNvSpPr>
          <p:nvPr/>
        </p:nvSpPr>
        <p:spPr bwMode="auto">
          <a:xfrm>
            <a:off x="8364538" y="1844676"/>
            <a:ext cx="360362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7</a:t>
            </a:r>
            <a:endParaRPr lang="ru-RU"/>
          </a:p>
        </p:txBody>
      </p:sp>
      <p:sp>
        <p:nvSpPr>
          <p:cNvPr id="44099" name="Oval 67"/>
          <p:cNvSpPr>
            <a:spLocks noChangeArrowheads="1"/>
          </p:cNvSpPr>
          <p:nvPr/>
        </p:nvSpPr>
        <p:spPr bwMode="auto">
          <a:xfrm>
            <a:off x="7931151" y="1844676"/>
            <a:ext cx="360363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6</a:t>
            </a:r>
            <a:endParaRPr lang="ru-RU"/>
          </a:p>
        </p:txBody>
      </p:sp>
      <p:sp>
        <p:nvSpPr>
          <p:cNvPr id="44100" name="Oval 68"/>
          <p:cNvSpPr>
            <a:spLocks noChangeArrowheads="1"/>
          </p:cNvSpPr>
          <p:nvPr/>
        </p:nvSpPr>
        <p:spPr bwMode="auto">
          <a:xfrm>
            <a:off x="8796338" y="1844676"/>
            <a:ext cx="360362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8</a:t>
            </a:r>
            <a:endParaRPr lang="ru-RU"/>
          </a:p>
        </p:txBody>
      </p:sp>
      <p:cxnSp>
        <p:nvCxnSpPr>
          <p:cNvPr id="44101" name="AutoShape 69"/>
          <p:cNvCxnSpPr>
            <a:cxnSpLocks noChangeShapeType="1"/>
            <a:stCxn id="44036" idx="7"/>
            <a:endCxn id="44037" idx="2"/>
          </p:cNvCxnSpPr>
          <p:nvPr/>
        </p:nvCxnSpPr>
        <p:spPr bwMode="auto">
          <a:xfrm flipV="1">
            <a:off x="2587625" y="1233489"/>
            <a:ext cx="952500" cy="376237"/>
          </a:xfrm>
          <a:prstGeom prst="straightConnector1">
            <a:avLst/>
          </a:prstGeom>
          <a:noFill/>
          <a:ln w="25400">
            <a:solidFill>
              <a:srgbClr val="0099FF"/>
            </a:solidFill>
            <a:round/>
            <a:headEnd/>
            <a:tailEnd type="stealth" w="lg" len="lg"/>
          </a:ln>
        </p:spPr>
      </p:cxnSp>
      <p:cxnSp>
        <p:nvCxnSpPr>
          <p:cNvPr id="44102" name="AutoShape 70"/>
          <p:cNvCxnSpPr>
            <a:cxnSpLocks noChangeShapeType="1"/>
            <a:stCxn id="44036" idx="5"/>
            <a:endCxn id="44039" idx="2"/>
          </p:cNvCxnSpPr>
          <p:nvPr/>
        </p:nvCxnSpPr>
        <p:spPr bwMode="auto">
          <a:xfrm>
            <a:off x="2587625" y="1865313"/>
            <a:ext cx="952500" cy="449262"/>
          </a:xfrm>
          <a:prstGeom prst="straightConnector1">
            <a:avLst/>
          </a:prstGeom>
          <a:noFill/>
          <a:ln w="25400">
            <a:solidFill>
              <a:srgbClr val="0099FF"/>
            </a:solidFill>
            <a:round/>
            <a:headEnd/>
            <a:tailEnd type="stealth" w="lg" len="lg"/>
          </a:ln>
        </p:spPr>
      </p:cxnSp>
      <p:cxnSp>
        <p:nvCxnSpPr>
          <p:cNvPr id="44103" name="AutoShape 71"/>
          <p:cNvCxnSpPr>
            <a:cxnSpLocks noChangeShapeType="1"/>
            <a:stCxn id="44036" idx="4"/>
            <a:endCxn id="44042" idx="0"/>
          </p:cNvCxnSpPr>
          <p:nvPr/>
        </p:nvCxnSpPr>
        <p:spPr bwMode="auto">
          <a:xfrm>
            <a:off x="2460625" y="1917701"/>
            <a:ext cx="0" cy="790575"/>
          </a:xfrm>
          <a:prstGeom prst="straightConnector1">
            <a:avLst/>
          </a:prstGeom>
          <a:noFill/>
          <a:ln w="25400">
            <a:solidFill>
              <a:srgbClr val="0099FF"/>
            </a:solidFill>
            <a:round/>
            <a:headEnd/>
            <a:tailEnd type="stealth" w="lg" len="lg"/>
          </a:ln>
        </p:spPr>
      </p:cxnSp>
      <p:cxnSp>
        <p:nvCxnSpPr>
          <p:cNvPr id="44104" name="AutoShape 72"/>
          <p:cNvCxnSpPr>
            <a:cxnSpLocks noChangeShapeType="1"/>
            <a:stCxn id="44037" idx="6"/>
            <a:endCxn id="44038" idx="1"/>
          </p:cNvCxnSpPr>
          <p:nvPr/>
        </p:nvCxnSpPr>
        <p:spPr bwMode="auto">
          <a:xfrm>
            <a:off x="3900489" y="1233489"/>
            <a:ext cx="987425" cy="376237"/>
          </a:xfrm>
          <a:prstGeom prst="straightConnector1">
            <a:avLst/>
          </a:prstGeom>
          <a:noFill/>
          <a:ln w="25400">
            <a:solidFill>
              <a:srgbClr val="0099FF"/>
            </a:solidFill>
            <a:round/>
            <a:headEnd/>
            <a:tailEnd type="stealth" w="lg" len="lg"/>
          </a:ln>
        </p:spPr>
      </p:cxnSp>
      <p:cxnSp>
        <p:nvCxnSpPr>
          <p:cNvPr id="44105" name="AutoShape 73"/>
          <p:cNvCxnSpPr>
            <a:cxnSpLocks noChangeShapeType="1"/>
            <a:stCxn id="44039" idx="5"/>
            <a:endCxn id="44040" idx="1"/>
          </p:cNvCxnSpPr>
          <p:nvPr/>
        </p:nvCxnSpPr>
        <p:spPr bwMode="auto">
          <a:xfrm>
            <a:off x="3848101" y="2441576"/>
            <a:ext cx="1039813" cy="284163"/>
          </a:xfrm>
          <a:prstGeom prst="straightConnector1">
            <a:avLst/>
          </a:prstGeom>
          <a:noFill/>
          <a:ln w="25400">
            <a:solidFill>
              <a:srgbClr val="0099FF"/>
            </a:solidFill>
            <a:round/>
            <a:headEnd/>
            <a:tailEnd type="stealth" w="lg" len="lg"/>
          </a:ln>
        </p:spPr>
      </p:cxnSp>
      <p:cxnSp>
        <p:nvCxnSpPr>
          <p:cNvPr id="44106" name="AutoShape 74"/>
          <p:cNvCxnSpPr>
            <a:cxnSpLocks noChangeShapeType="1"/>
            <a:stCxn id="44042" idx="5"/>
            <a:endCxn id="44041" idx="2"/>
          </p:cNvCxnSpPr>
          <p:nvPr/>
        </p:nvCxnSpPr>
        <p:spPr bwMode="auto">
          <a:xfrm>
            <a:off x="2587625" y="3016250"/>
            <a:ext cx="952500" cy="522288"/>
          </a:xfrm>
          <a:prstGeom prst="straightConnector1">
            <a:avLst/>
          </a:prstGeom>
          <a:noFill/>
          <a:ln w="25400">
            <a:solidFill>
              <a:srgbClr val="0099FF"/>
            </a:solidFill>
            <a:round/>
            <a:headEnd/>
            <a:tailEnd type="stealth" w="lg" len="lg"/>
          </a:ln>
        </p:spPr>
      </p:cxnSp>
      <p:cxnSp>
        <p:nvCxnSpPr>
          <p:cNvPr id="44107" name="AutoShape 75"/>
          <p:cNvCxnSpPr>
            <a:cxnSpLocks noChangeShapeType="1"/>
            <a:stCxn id="44042" idx="4"/>
            <a:endCxn id="44043" idx="0"/>
          </p:cNvCxnSpPr>
          <p:nvPr/>
        </p:nvCxnSpPr>
        <p:spPr bwMode="auto">
          <a:xfrm>
            <a:off x="2460625" y="3068639"/>
            <a:ext cx="0" cy="865187"/>
          </a:xfrm>
          <a:prstGeom prst="straightConnector1">
            <a:avLst/>
          </a:prstGeom>
          <a:noFill/>
          <a:ln w="25400">
            <a:solidFill>
              <a:srgbClr val="0099FF"/>
            </a:solidFill>
            <a:round/>
            <a:headEnd/>
            <a:tailEnd type="stealth" w="lg" len="lg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4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4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4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4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4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" dur="2000" fill="hold"/>
                                        <p:tgtEl>
                                          <p:spTgt spid="440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26" dur="2000" fill="hold"/>
                                        <p:tgtEl>
                                          <p:spTgt spid="440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" dur="2000" fill="hold"/>
                                        <p:tgtEl>
                                          <p:spTgt spid="440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440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44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7" dur="2000" fill="hold"/>
                                        <p:tgtEl>
                                          <p:spTgt spid="440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38" dur="2000" fill="hold"/>
                                        <p:tgtEl>
                                          <p:spTgt spid="440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" dur="2000" fill="hold"/>
                                        <p:tgtEl>
                                          <p:spTgt spid="440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3" dur="500"/>
                                        <p:tgtEl>
                                          <p:spTgt spid="440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6" dur="500"/>
                                        <p:tgtEl>
                                          <p:spTgt spid="440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9" dur="500"/>
                                        <p:tgtEl>
                                          <p:spTgt spid="440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44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4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4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44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44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44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44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44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44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9" dur="2000" fill="hold"/>
                                        <p:tgtEl>
                                          <p:spTgt spid="440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80" dur="2000" fill="hold"/>
                                        <p:tgtEl>
                                          <p:spTgt spid="440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1" dur="2000" fill="hold"/>
                                        <p:tgtEl>
                                          <p:spTgt spid="440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3" dur="2000" fill="hold"/>
                                        <p:tgtEl>
                                          <p:spTgt spid="440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84" dur="2000" fill="hold"/>
                                        <p:tgtEl>
                                          <p:spTgt spid="440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5" dur="2000" fill="hold"/>
                                        <p:tgtEl>
                                          <p:spTgt spid="440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7" dur="2000" fill="hold"/>
                                        <p:tgtEl>
                                          <p:spTgt spid="440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88" dur="2000" fill="hold"/>
                                        <p:tgtEl>
                                          <p:spTgt spid="440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9" dur="2000" fill="hold"/>
                                        <p:tgtEl>
                                          <p:spTgt spid="440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3" dur="500"/>
                                        <p:tgtEl>
                                          <p:spTgt spid="440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44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9" dur="2000" fill="hold"/>
                                        <p:tgtEl>
                                          <p:spTgt spid="440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00" dur="2000" fill="hold"/>
                                        <p:tgtEl>
                                          <p:spTgt spid="440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1" dur="2000" fill="hold"/>
                                        <p:tgtEl>
                                          <p:spTgt spid="440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2000"/>
                            </p:stCondLst>
                            <p:childTnLst>
                              <p:par>
                                <p:cTn id="103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0.00255 L -1.94444E-6 -0.04722 " pathEditMode="relative" rAng="0" ptsTypes="AA">
                                      <p:cBhvr>
                                        <p:cTn id="104" dur="2000" fill="hold"/>
                                        <p:tgtEl>
                                          <p:spTgt spid="440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2"/>
                                    </p:animMotion>
                                  </p:childTnLst>
                                </p:cTn>
                              </p:par>
                              <p:par>
                                <p:cTn id="10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0.00255 L -1.94444E-6 -0.04722 " pathEditMode="relative" rAng="0" ptsTypes="AA">
                                      <p:cBhvr>
                                        <p:cTn id="106" dur="2000" fill="hold"/>
                                        <p:tgtEl>
                                          <p:spTgt spid="440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500"/>
                                        <p:tgtEl>
                                          <p:spTgt spid="44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3" dur="2000" fill="hold"/>
                                        <p:tgtEl>
                                          <p:spTgt spid="440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114" dur="2000" fill="hold"/>
                                        <p:tgtEl>
                                          <p:spTgt spid="440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5" dur="2000" fill="hold"/>
                                        <p:tgtEl>
                                          <p:spTgt spid="440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7" dur="2000" fill="hold"/>
                                        <p:tgtEl>
                                          <p:spTgt spid="4404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99FF"/>
                                      </p:to>
                                    </p:animClr>
                                    <p:set>
                                      <p:cBhvr>
                                        <p:cTn id="118" dur="2000" fill="hold"/>
                                        <p:tgtEl>
                                          <p:spTgt spid="4404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0" dur="500"/>
                                        <p:tgtEl>
                                          <p:spTgt spid="440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4" dur="500"/>
                                        <p:tgtEl>
                                          <p:spTgt spid="4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500"/>
                                        <p:tgtEl>
                                          <p:spTgt spid="44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9" dur="2000" fill="hold"/>
                                        <p:tgtEl>
                                          <p:spTgt spid="4410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EF5A1F"/>
                                      </p:to>
                                    </p:animClr>
                                    <p:set>
                                      <p:cBhvr>
                                        <p:cTn id="130" dur="2000" fill="hold"/>
                                        <p:tgtEl>
                                          <p:spTgt spid="4410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9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4" dur="500"/>
                                        <p:tgtEl>
                                          <p:spTgt spid="440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7" dur="2000" fill="hold"/>
                                        <p:tgtEl>
                                          <p:spTgt spid="440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38" dur="2000" fill="hold"/>
                                        <p:tgtEl>
                                          <p:spTgt spid="440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9" dur="2000" fill="hold"/>
                                        <p:tgtEl>
                                          <p:spTgt spid="440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2" dur="500"/>
                                        <p:tgtEl>
                                          <p:spTgt spid="44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4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0.04722 L -1.94444E-6 -0.0919 " pathEditMode="relative" rAng="0" ptsTypes="AA">
                                      <p:cBhvr>
                                        <p:cTn id="145" dur="2000" fill="hold"/>
                                        <p:tgtEl>
                                          <p:spTgt spid="440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2"/>
                                    </p:animMotion>
                                  </p:childTnLst>
                                </p:cTn>
                              </p:par>
                              <p:par>
                                <p:cTn id="146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04722 " pathEditMode="relative" ptsTypes="AA">
                                      <p:cBhvr>
                                        <p:cTn id="147" dur="2000" fill="hold"/>
                                        <p:tgtEl>
                                          <p:spTgt spid="440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1" dur="2000" fill="hold"/>
                                        <p:tgtEl>
                                          <p:spTgt spid="4404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99FF"/>
                                      </p:to>
                                    </p:animClr>
                                    <p:set>
                                      <p:cBhvr>
                                        <p:cTn id="152" dur="2000" fill="hold"/>
                                        <p:tgtEl>
                                          <p:spTgt spid="4404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4" dur="500"/>
                                        <p:tgtEl>
                                          <p:spTgt spid="440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8" dur="500"/>
                                        <p:tgtEl>
                                          <p:spTgt spid="44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1" dur="500"/>
                                        <p:tgtEl>
                                          <p:spTgt spid="44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4" dur="500"/>
                                        <p:tgtEl>
                                          <p:spTgt spid="44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6" dur="2000" fill="hold"/>
                                        <p:tgtEl>
                                          <p:spTgt spid="440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167" dur="2000" fill="hold"/>
                                        <p:tgtEl>
                                          <p:spTgt spid="440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8" dur="2000" fill="hold"/>
                                        <p:tgtEl>
                                          <p:spTgt spid="440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0" dur="2000" fill="hold"/>
                                        <p:tgtEl>
                                          <p:spTgt spid="4410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EF5A1F"/>
                                      </p:to>
                                    </p:animClr>
                                    <p:set>
                                      <p:cBhvr>
                                        <p:cTn id="171" dur="2000" fill="hold"/>
                                        <p:tgtEl>
                                          <p:spTgt spid="4410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3" dur="2000" fill="hold"/>
                                        <p:tgtEl>
                                          <p:spTgt spid="4404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74" dur="2000" fill="hold"/>
                                        <p:tgtEl>
                                          <p:spTgt spid="4404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9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8" dur="500"/>
                                        <p:tgtEl>
                                          <p:spTgt spid="440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2" dur="500"/>
                                        <p:tgtEl>
                                          <p:spTgt spid="44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4" dur="2000" fill="hold"/>
                                        <p:tgtEl>
                                          <p:spTgt spid="440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85" dur="2000" fill="hold"/>
                                        <p:tgtEl>
                                          <p:spTgt spid="440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6" dur="2000" fill="hold"/>
                                        <p:tgtEl>
                                          <p:spTgt spid="440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8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0.04722 L -8.33333E-7 -0.09467 " pathEditMode="relative" rAng="0" ptsTypes="AA">
                                      <p:cBhvr>
                                        <p:cTn id="189" dur="2000" fill="hold"/>
                                        <p:tgtEl>
                                          <p:spTgt spid="440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4"/>
                                    </p:animMotion>
                                  </p:childTnLst>
                                </p:cTn>
                              </p:par>
                              <p:par>
                                <p:cTn id="190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04723 " pathEditMode="relative" ptsTypes="AA">
                                      <p:cBhvr>
                                        <p:cTn id="191" dur="2000" fill="hold"/>
                                        <p:tgtEl>
                                          <p:spTgt spid="440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6" dur="500"/>
                                        <p:tgtEl>
                                          <p:spTgt spid="44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9" dur="500"/>
                                        <p:tgtEl>
                                          <p:spTgt spid="44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1" dur="2000" fill="hold"/>
                                        <p:tgtEl>
                                          <p:spTgt spid="440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202" dur="2000" fill="hold"/>
                                        <p:tgtEl>
                                          <p:spTgt spid="440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3" dur="2000" fill="hold"/>
                                        <p:tgtEl>
                                          <p:spTgt spid="440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5" dur="2000" fill="hold"/>
                                        <p:tgtEl>
                                          <p:spTgt spid="440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206" dur="2000" fill="hold"/>
                                        <p:tgtEl>
                                          <p:spTgt spid="440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7" dur="2000" fill="hold"/>
                                        <p:tgtEl>
                                          <p:spTgt spid="440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9" dur="500"/>
                                        <p:tgtEl>
                                          <p:spTgt spid="440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2" dur="500"/>
                                        <p:tgtEl>
                                          <p:spTgt spid="440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6" dur="500"/>
                                        <p:tgtEl>
                                          <p:spTgt spid="44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9" dur="500"/>
                                        <p:tgtEl>
                                          <p:spTgt spid="44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2" dur="500"/>
                                        <p:tgtEl>
                                          <p:spTgt spid="44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5" dur="500"/>
                                        <p:tgtEl>
                                          <p:spTgt spid="44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7" dur="2000" fill="hold"/>
                                        <p:tgtEl>
                                          <p:spTgt spid="4410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28" dur="2000" fill="hold"/>
                                        <p:tgtEl>
                                          <p:spTgt spid="4410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2" dur="2000" fill="hold"/>
                                        <p:tgtEl>
                                          <p:spTgt spid="440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233" dur="2000" fill="hold"/>
                                        <p:tgtEl>
                                          <p:spTgt spid="440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4" dur="2000" fill="hold"/>
                                        <p:tgtEl>
                                          <p:spTgt spid="440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9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6" dur="500"/>
                                        <p:tgtEl>
                                          <p:spTgt spid="440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0" dur="500"/>
                                        <p:tgtEl>
                                          <p:spTgt spid="44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4" dur="2000" fill="hold"/>
                                        <p:tgtEl>
                                          <p:spTgt spid="4410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EF5A1F"/>
                                      </p:to>
                                    </p:animClr>
                                    <p:set>
                                      <p:cBhvr>
                                        <p:cTn id="245" dur="2000" fill="hold"/>
                                        <p:tgtEl>
                                          <p:spTgt spid="4410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7" dur="2000" fill="hold"/>
                                        <p:tgtEl>
                                          <p:spTgt spid="4404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248" dur="2000" fill="hold"/>
                                        <p:tgtEl>
                                          <p:spTgt spid="4404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9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52" dur="500"/>
                                        <p:tgtEl>
                                          <p:spTgt spid="440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6" dur="500"/>
                                        <p:tgtEl>
                                          <p:spTgt spid="4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8" dur="2000" fill="hold"/>
                                        <p:tgtEl>
                                          <p:spTgt spid="440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259" dur="2000" fill="hold"/>
                                        <p:tgtEl>
                                          <p:spTgt spid="440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0" dur="2000" fill="hold"/>
                                        <p:tgtEl>
                                          <p:spTgt spid="440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4" dur="2000" fill="hold"/>
                                        <p:tgtEl>
                                          <p:spTgt spid="4410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EF5A1F"/>
                                      </p:to>
                                    </p:animClr>
                                    <p:set>
                                      <p:cBhvr>
                                        <p:cTn id="265" dur="2000" fill="hold"/>
                                        <p:tgtEl>
                                          <p:spTgt spid="4410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7" dur="2000" fill="hold"/>
                                        <p:tgtEl>
                                          <p:spTgt spid="4405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99FF"/>
                                      </p:to>
                                    </p:animClr>
                                    <p:set>
                                      <p:cBhvr>
                                        <p:cTn id="268" dur="2000" fill="hold"/>
                                        <p:tgtEl>
                                          <p:spTgt spid="4405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2" dur="500"/>
                                        <p:tgtEl>
                                          <p:spTgt spid="440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6" dur="500"/>
                                        <p:tgtEl>
                                          <p:spTgt spid="4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8" dur="2000" fill="hold"/>
                                        <p:tgtEl>
                                          <p:spTgt spid="440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279" dur="2000" fill="hold"/>
                                        <p:tgtEl>
                                          <p:spTgt spid="440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0" dur="2000" fill="hold"/>
                                        <p:tgtEl>
                                          <p:spTgt spid="440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4" dur="2000" fill="hold"/>
                                        <p:tgtEl>
                                          <p:spTgt spid="4410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EF5A1F"/>
                                      </p:to>
                                    </p:animClr>
                                    <p:set>
                                      <p:cBhvr>
                                        <p:cTn id="285" dur="2000" fill="hold"/>
                                        <p:tgtEl>
                                          <p:spTgt spid="4410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7" dur="2000" fill="hold"/>
                                        <p:tgtEl>
                                          <p:spTgt spid="4405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288" dur="2000" fill="hold"/>
                                        <p:tgtEl>
                                          <p:spTgt spid="4405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>
                      <p:stCondLst>
                        <p:cond delay="indefinite"/>
                      </p:stCondLst>
                      <p:childTnLst>
                        <p:par>
                          <p:cTn id="290" fill="hold">
                            <p:stCondLst>
                              <p:cond delay="0"/>
                            </p:stCondLst>
                            <p:childTnLst>
                              <p:par>
                                <p:cTn id="291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92" dur="500"/>
                                        <p:tgtEl>
                                          <p:spTgt spid="440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6" dur="500"/>
                                        <p:tgtEl>
                                          <p:spTgt spid="4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8" dur="2000" fill="hold"/>
                                        <p:tgtEl>
                                          <p:spTgt spid="440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299" dur="2000" fill="hold"/>
                                        <p:tgtEl>
                                          <p:spTgt spid="440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0" dur="2000" fill="hold"/>
                                        <p:tgtEl>
                                          <p:spTgt spid="440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hold">
                      <p:stCondLst>
                        <p:cond delay="indefinite"/>
                      </p:stCondLst>
                      <p:childTnLst>
                        <p:par>
                          <p:cTn id="302" fill="hold">
                            <p:stCondLst>
                              <p:cond delay="0"/>
                            </p:stCondLst>
                            <p:childTnLst>
                              <p:par>
                                <p:cTn id="30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4" dur="2000" fill="hold"/>
                                        <p:tgtEl>
                                          <p:spTgt spid="4410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05" dur="2000" fill="hold"/>
                                        <p:tgtEl>
                                          <p:spTgt spid="4410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5" grpId="0"/>
      <p:bldP spid="44055" grpId="0" animBg="1"/>
      <p:bldP spid="44056" grpId="0"/>
      <p:bldP spid="44074" grpId="0" animBg="1"/>
      <p:bldP spid="44074" grpId="1" animBg="1"/>
      <p:bldP spid="44080" grpId="0" animBg="1"/>
      <p:bldP spid="44081" grpId="0" animBg="1"/>
      <p:bldP spid="44082" grpId="0" animBg="1"/>
      <p:bldP spid="44083" grpId="0" animBg="1"/>
      <p:bldP spid="44084" grpId="0" animBg="1"/>
      <p:bldP spid="44085" grpId="0" animBg="1"/>
      <p:bldP spid="44086" grpId="0" animBg="1"/>
      <p:bldP spid="44087" grpId="0" animBg="1"/>
      <p:bldP spid="44087" grpId="1" animBg="1"/>
      <p:bldP spid="44088" grpId="0" animBg="1"/>
      <p:bldP spid="44088" grpId="1" animBg="1"/>
      <p:bldP spid="44088" grpId="2" animBg="1"/>
      <p:bldP spid="44088" grpId="3" animBg="1"/>
      <p:bldP spid="44089" grpId="0" animBg="1"/>
      <p:bldP spid="44089" grpId="1" animBg="1"/>
      <p:bldP spid="44089" grpId="2" animBg="1"/>
      <p:bldP spid="44090" grpId="0" animBg="1"/>
      <p:bldP spid="44090" grpId="1" animBg="1"/>
      <p:bldP spid="44090" grpId="2" animBg="1"/>
      <p:bldP spid="44090" grpId="3" animBg="1"/>
      <p:bldP spid="44091" grpId="0" animBg="1"/>
      <p:bldP spid="44091" grpId="1" animBg="1"/>
      <p:bldP spid="44091" grpId="2" animBg="1"/>
      <p:bldP spid="44092" grpId="0" animBg="1"/>
      <p:bldP spid="44092" grpId="1" animBg="1"/>
      <p:bldP spid="44093" grpId="0" animBg="1"/>
      <p:bldP spid="44093" grpId="1" animBg="1"/>
      <p:bldP spid="44094" grpId="0" animBg="1"/>
      <p:bldP spid="44095" grpId="0" animBg="1"/>
      <p:bldP spid="44096" grpId="0" animBg="1"/>
      <p:bldP spid="44097" grpId="0" animBg="1"/>
      <p:bldP spid="44098" grpId="0" animBg="1"/>
      <p:bldP spid="44099" grpId="0" animBg="1"/>
      <p:bldP spid="44100" grpId="0" animBg="1"/>
    </p:bldLst>
  </p:timing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Заголовок 1"/>
          <p:cNvSpPr>
            <a:spLocks noGrp="1"/>
          </p:cNvSpPr>
          <p:nvPr>
            <p:ph type="title" idx="4294967295"/>
          </p:nvPr>
        </p:nvSpPr>
        <p:spPr>
          <a:xfrm>
            <a:off x="1524000" y="214313"/>
            <a:ext cx="8229600" cy="939800"/>
          </a:xfrm>
        </p:spPr>
        <p:txBody>
          <a:bodyPr/>
          <a:lstStyle/>
          <a:p>
            <a:r>
              <a:rPr lang="ru-RU" sz="3200" dirty="0">
                <a:solidFill>
                  <a:srgbClr val="663300"/>
                </a:solidFill>
              </a:rPr>
              <a:t>Нахождение кратчайшего пути в лабиринте</a:t>
            </a: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2095473" y="1142984"/>
          <a:ext cx="5214979" cy="4143404"/>
        </p:xfrm>
        <a:graphic>
          <a:graphicData uri="http://schemas.openxmlformats.org/drawingml/2006/table">
            <a:tbl>
              <a:tblPr/>
              <a:tblGrid>
                <a:gridCol w="47408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7408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7408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74089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474089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47408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47408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474089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474089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474089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474089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</a:tblGrid>
              <a:tr h="357190"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1</a:t>
                      </a:r>
                      <a:endParaRPr lang="ru-RU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2</a:t>
                      </a:r>
                      <a:endParaRPr lang="ru-RU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3</a:t>
                      </a:r>
                      <a:endParaRPr lang="ru-RU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4</a:t>
                      </a:r>
                      <a:endParaRPr lang="ru-RU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5</a:t>
                      </a:r>
                      <a:endParaRPr lang="ru-RU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6</a:t>
                      </a:r>
                      <a:endParaRPr lang="ru-RU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7</a:t>
                      </a:r>
                      <a:endParaRPr lang="ru-RU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8</a:t>
                      </a:r>
                      <a:endParaRPr lang="ru-RU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9</a:t>
                      </a:r>
                      <a:endParaRPr lang="ru-RU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10</a:t>
                      </a:r>
                      <a:endParaRPr lang="ru-RU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57190"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1</a:t>
                      </a:r>
                      <a:endParaRPr lang="ru-RU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nDiag">
                      <a:fgClr>
                        <a:srgbClr val="984806"/>
                      </a:fgClr>
                      <a:bgClr>
                        <a:srgbClr val="D2BBB4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3E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57190"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2</a:t>
                      </a:r>
                      <a:endParaRPr lang="ru-RU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nDiag">
                      <a:fgClr>
                        <a:srgbClr val="C00000"/>
                      </a:fgClr>
                      <a:bgClr>
                        <a:srgbClr val="E2B4B4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nDiag">
                      <a:fgClr>
                        <a:srgbClr val="984806"/>
                      </a:fgClr>
                      <a:bgClr>
                        <a:srgbClr val="D2BBB4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nDiag">
                      <a:fgClr>
                        <a:srgbClr val="C00000"/>
                      </a:fgClr>
                      <a:bgClr>
                        <a:srgbClr val="E2B4B4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nDiag">
                      <a:fgClr>
                        <a:srgbClr val="C00000"/>
                      </a:fgClr>
                      <a:bgClr>
                        <a:srgbClr val="E2B4B4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57190"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3</a:t>
                      </a:r>
                      <a:endParaRPr lang="ru-RU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nDiag">
                      <a:fgClr>
                        <a:srgbClr val="C00000"/>
                      </a:fgClr>
                      <a:bgClr>
                        <a:srgbClr val="E2B4B4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nDiag">
                      <a:fgClr>
                        <a:srgbClr val="984806"/>
                      </a:fgClr>
                      <a:bgClr>
                        <a:srgbClr val="D2BBB4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nDiag">
                      <a:fgClr>
                        <a:srgbClr val="C00000"/>
                      </a:fgClr>
                      <a:bgClr>
                        <a:srgbClr val="E2B4B4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nDiag">
                      <a:fgClr>
                        <a:srgbClr val="C00000"/>
                      </a:fgClr>
                      <a:bgClr>
                        <a:srgbClr val="E2B4B4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nDiag">
                      <a:fgClr>
                        <a:srgbClr val="C00000"/>
                      </a:fgClr>
                      <a:bgClr>
                        <a:srgbClr val="E2B4B4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nDiag">
                      <a:fgClr>
                        <a:srgbClr val="C00000"/>
                      </a:fgClr>
                      <a:bgClr>
                        <a:srgbClr val="E2B4B4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nDiag">
                      <a:fgClr>
                        <a:srgbClr val="C00000"/>
                      </a:fgClr>
                      <a:bgClr>
                        <a:srgbClr val="E2B4B4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57190"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4</a:t>
                      </a:r>
                      <a:endParaRPr lang="ru-RU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nDiag">
                      <a:fgClr>
                        <a:srgbClr val="C00000"/>
                      </a:fgClr>
                      <a:bgClr>
                        <a:srgbClr val="E2B4B4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nDiag">
                      <a:fgClr>
                        <a:srgbClr val="984806"/>
                      </a:fgClr>
                      <a:bgClr>
                        <a:srgbClr val="D2BBB4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nDiag">
                      <a:fgClr>
                        <a:srgbClr val="C00000"/>
                      </a:fgClr>
                      <a:bgClr>
                        <a:srgbClr val="E2B4B4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nDiag">
                      <a:fgClr>
                        <a:srgbClr val="C00000"/>
                      </a:fgClr>
                      <a:bgClr>
                        <a:srgbClr val="E2B4B4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57190"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5</a:t>
                      </a:r>
                      <a:endParaRPr lang="ru-RU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nDiag">
                      <a:fgClr>
                        <a:srgbClr val="C00000"/>
                      </a:fgClr>
                      <a:bgClr>
                        <a:srgbClr val="E2B4B4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nDiag">
                      <a:fgClr>
                        <a:srgbClr val="C00000"/>
                      </a:fgClr>
                      <a:bgClr>
                        <a:srgbClr val="E2B4B4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nDiag">
                      <a:fgClr>
                        <a:srgbClr val="C00000"/>
                      </a:fgClr>
                      <a:bgClr>
                        <a:srgbClr val="E2B4B4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57190"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6</a:t>
                      </a:r>
                      <a:endParaRPr lang="ru-RU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nDiag">
                      <a:fgClr>
                        <a:srgbClr val="C00000"/>
                      </a:fgClr>
                      <a:bgClr>
                        <a:srgbClr val="E2B4B4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nDiag">
                      <a:fgClr>
                        <a:srgbClr val="C00000"/>
                      </a:fgClr>
                      <a:bgClr>
                        <a:srgbClr val="E2B4B4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nDiag">
                      <a:fgClr>
                        <a:srgbClr val="C00000"/>
                      </a:fgClr>
                      <a:bgClr>
                        <a:srgbClr val="E2B4B4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nDiag">
                      <a:fgClr>
                        <a:srgbClr val="C00000"/>
                      </a:fgClr>
                      <a:bgClr>
                        <a:srgbClr val="E2B4B4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nDiag">
                      <a:fgClr>
                        <a:srgbClr val="C00000"/>
                      </a:fgClr>
                      <a:bgClr>
                        <a:srgbClr val="E2B4B4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nDiag">
                      <a:fgClr>
                        <a:srgbClr val="C00000"/>
                      </a:fgClr>
                      <a:bgClr>
                        <a:srgbClr val="E2B4B4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nDiag">
                      <a:fgClr>
                        <a:srgbClr val="C00000"/>
                      </a:fgClr>
                      <a:bgClr>
                        <a:srgbClr val="E2B4B4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57190"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7</a:t>
                      </a:r>
                      <a:endParaRPr lang="ru-RU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nDiag">
                      <a:fgClr>
                        <a:srgbClr val="C00000"/>
                      </a:fgClr>
                      <a:bgClr>
                        <a:srgbClr val="E2B4B4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nDiag">
                      <a:fgClr>
                        <a:srgbClr val="C00000"/>
                      </a:fgClr>
                      <a:bgClr>
                        <a:srgbClr val="E2B4B4"/>
                      </a:bgClr>
                    </a:patt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57190"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8</a:t>
                      </a:r>
                      <a:endParaRPr lang="ru-RU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nDiag">
                      <a:fgClr>
                        <a:srgbClr val="C00000"/>
                      </a:fgClr>
                      <a:bgClr>
                        <a:srgbClr val="E2B4B4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nDiag">
                      <a:fgClr>
                        <a:srgbClr val="C00000"/>
                      </a:fgClr>
                      <a:bgClr>
                        <a:srgbClr val="E2B4B4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nDiag">
                      <a:fgClr>
                        <a:srgbClr val="C00000"/>
                      </a:fgClr>
                      <a:bgClr>
                        <a:srgbClr val="E2B4B4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nDiag">
                      <a:fgClr>
                        <a:srgbClr val="C00000"/>
                      </a:fgClr>
                      <a:bgClr>
                        <a:srgbClr val="E2B4B4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nDiag">
                      <a:fgClr>
                        <a:srgbClr val="C00000"/>
                      </a:fgClr>
                      <a:bgClr>
                        <a:srgbClr val="E2B4B4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nDiag">
                      <a:fgClr>
                        <a:srgbClr val="C00000"/>
                      </a:fgClr>
                      <a:bgClr>
                        <a:srgbClr val="E2B4B4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500066"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9</a:t>
                      </a:r>
                      <a:endParaRPr lang="ru-RU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nDiag">
                      <a:fgClr>
                        <a:srgbClr val="C00000"/>
                      </a:fgClr>
                      <a:bgClr>
                        <a:srgbClr val="E2B4B4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nDiag">
                      <a:fgClr>
                        <a:srgbClr val="C00000"/>
                      </a:fgClr>
                      <a:bgClr>
                        <a:srgbClr val="E2B4B4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428628"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10</a:t>
                      </a:r>
                      <a:endParaRPr lang="ru-RU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nDiag">
                      <a:fgClr>
                        <a:srgbClr val="C00000"/>
                      </a:fgClr>
                      <a:bgClr>
                        <a:srgbClr val="E2B4B4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nDiag">
                      <a:fgClr>
                        <a:srgbClr val="C00000"/>
                      </a:fgClr>
                      <a:bgClr>
                        <a:srgbClr val="E2B4B4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nDiag">
                      <a:fgClr>
                        <a:srgbClr val="C00000"/>
                      </a:fgClr>
                      <a:bgClr>
                        <a:srgbClr val="E2B4B4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nDiag">
                      <a:fgClr>
                        <a:srgbClr val="C00000"/>
                      </a:fgClr>
                      <a:bgClr>
                        <a:srgbClr val="E2B4B4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5524501" y="1500189"/>
            <a:ext cx="3016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b="1">
                <a:latin typeface="Calibri" pitchFamily="34" charset="0"/>
              </a:rPr>
              <a:t>1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6024564" y="1500189"/>
            <a:ext cx="3016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b="1">
                <a:latin typeface="Calibri" pitchFamily="34" charset="0"/>
              </a:rPr>
              <a:t>2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5524501" y="1857375"/>
            <a:ext cx="3016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b="1">
                <a:latin typeface="Calibri" pitchFamily="34" charset="0"/>
              </a:rPr>
              <a:t>2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5953126" y="1857375"/>
            <a:ext cx="3016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b="1">
                <a:latin typeface="Calibri" pitchFamily="34" charset="0"/>
              </a:rPr>
              <a:t>2</a:t>
            </a: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4953001" y="1500189"/>
            <a:ext cx="3016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b="1">
                <a:latin typeface="Calibri" pitchFamily="34" charset="0"/>
              </a:rPr>
              <a:t>2</a:t>
            </a: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5024439" y="1857375"/>
            <a:ext cx="3016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b="1">
                <a:latin typeface="Calibri" pitchFamily="34" charset="0"/>
              </a:rPr>
              <a:t>2</a:t>
            </a: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4524376" y="1500189"/>
            <a:ext cx="3016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b="1">
                <a:latin typeface="Calibri" pitchFamily="34" charset="0"/>
              </a:rPr>
              <a:t>3</a:t>
            </a: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6453189" y="1500189"/>
            <a:ext cx="2762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b="1">
                <a:latin typeface="Calibri" pitchFamily="34" charset="0"/>
              </a:rPr>
              <a:t>3</a:t>
            </a: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4095751" y="1500189"/>
            <a:ext cx="3016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b="1">
                <a:latin typeface="Calibri" pitchFamily="34" charset="0"/>
              </a:rPr>
              <a:t>4</a:t>
            </a: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6953251" y="1500189"/>
            <a:ext cx="3016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b="1">
                <a:latin typeface="Calibri" pitchFamily="34" charset="0"/>
              </a:rPr>
              <a:t>4</a:t>
            </a: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4095751" y="1857375"/>
            <a:ext cx="3016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b="1">
                <a:latin typeface="Calibri" pitchFamily="34" charset="0"/>
              </a:rPr>
              <a:t>5</a:t>
            </a: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6953251" y="1857375"/>
            <a:ext cx="3016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b="1">
                <a:latin typeface="Calibri" pitchFamily="34" charset="0"/>
              </a:rPr>
              <a:t>5</a:t>
            </a: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4095751" y="2214564"/>
            <a:ext cx="3016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b="1">
                <a:latin typeface="Calibri" pitchFamily="34" charset="0"/>
              </a:rPr>
              <a:t>6</a:t>
            </a: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6953251" y="2214564"/>
            <a:ext cx="3016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b="1">
                <a:latin typeface="Calibri" pitchFamily="34" charset="0"/>
              </a:rPr>
              <a:t>6</a:t>
            </a:r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4095751" y="2571750"/>
            <a:ext cx="3016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b="1">
                <a:latin typeface="Calibri" pitchFamily="34" charset="0"/>
              </a:rPr>
              <a:t>7</a:t>
            </a:r>
          </a:p>
        </p:txBody>
      </p: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6953251" y="2571750"/>
            <a:ext cx="3016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b="1">
                <a:latin typeface="Calibri" pitchFamily="34" charset="0"/>
              </a:rPr>
              <a:t>7</a:t>
            </a:r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6953251" y="2928939"/>
            <a:ext cx="3016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b="1">
                <a:latin typeface="Calibri" pitchFamily="34" charset="0"/>
              </a:rPr>
              <a:t>8</a:t>
            </a:r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4095751" y="2928939"/>
            <a:ext cx="3016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b="1">
                <a:latin typeface="Calibri" pitchFamily="34" charset="0"/>
              </a:rPr>
              <a:t>8</a:t>
            </a:r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6953251" y="3286125"/>
            <a:ext cx="3016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b="1">
                <a:latin typeface="Calibri" pitchFamily="34" charset="0"/>
              </a:rPr>
              <a:t>9</a:t>
            </a: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3595689" y="2928939"/>
            <a:ext cx="3016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b="1">
                <a:latin typeface="Calibri" pitchFamily="34" charset="0"/>
              </a:rPr>
              <a:t>9</a:t>
            </a:r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3095625" y="2928939"/>
            <a:ext cx="419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b="1">
                <a:latin typeface="Calibri" pitchFamily="34" charset="0"/>
              </a:rPr>
              <a:t>10</a:t>
            </a:r>
          </a:p>
        </p:txBody>
      </p: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3095625" y="2571750"/>
            <a:ext cx="4191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b="1">
                <a:latin typeface="Calibri" pitchFamily="34" charset="0"/>
              </a:rPr>
              <a:t>11</a:t>
            </a:r>
          </a:p>
        </p:txBody>
      </p: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3095625" y="3286125"/>
            <a:ext cx="4191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b="1">
                <a:latin typeface="Calibri" pitchFamily="34" charset="0"/>
              </a:rPr>
              <a:t>11</a:t>
            </a:r>
          </a:p>
        </p:txBody>
      </p: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3095625" y="3643314"/>
            <a:ext cx="419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b="1">
                <a:latin typeface="Calibri" pitchFamily="34" charset="0"/>
              </a:rPr>
              <a:t>12</a:t>
            </a:r>
          </a:p>
        </p:txBody>
      </p: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3095625" y="2214564"/>
            <a:ext cx="419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b="1">
                <a:latin typeface="Calibri" pitchFamily="34" charset="0"/>
              </a:rPr>
              <a:t>12</a:t>
            </a: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3095625" y="1857375"/>
            <a:ext cx="4191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b="1">
                <a:latin typeface="Calibri" pitchFamily="34" charset="0"/>
              </a:rPr>
              <a:t>13</a:t>
            </a:r>
          </a:p>
        </p:txBody>
      </p:sp>
      <p:sp>
        <p:nvSpPr>
          <p:cNvPr id="33" name="TextBox 32"/>
          <p:cNvSpPr txBox="1">
            <a:spLocks noChangeArrowheads="1"/>
          </p:cNvSpPr>
          <p:nvPr/>
        </p:nvSpPr>
        <p:spPr bwMode="auto">
          <a:xfrm>
            <a:off x="2595563" y="3643314"/>
            <a:ext cx="419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b="1">
                <a:latin typeface="Calibri" pitchFamily="34" charset="0"/>
              </a:rPr>
              <a:t>13</a:t>
            </a: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3595688" y="3643314"/>
            <a:ext cx="419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b="1">
                <a:latin typeface="Calibri" pitchFamily="34" charset="0"/>
              </a:rPr>
              <a:t>13</a:t>
            </a:r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3095625" y="1500189"/>
            <a:ext cx="419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b="1">
                <a:latin typeface="Calibri" pitchFamily="34" charset="0"/>
              </a:rPr>
              <a:t>14</a:t>
            </a:r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2595563" y="4000500"/>
            <a:ext cx="4191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b="1">
                <a:latin typeface="Calibri" pitchFamily="34" charset="0"/>
              </a:rPr>
              <a:t>14</a:t>
            </a:r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4024313" y="3643314"/>
            <a:ext cx="419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b="1">
                <a:latin typeface="Calibri" pitchFamily="34" charset="0"/>
              </a:rPr>
              <a:t>14</a:t>
            </a:r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2595563" y="4429125"/>
            <a:ext cx="4191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b="1">
                <a:latin typeface="Calibri" pitchFamily="34" charset="0"/>
              </a:rPr>
              <a:t>15</a:t>
            </a:r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4524375" y="3643314"/>
            <a:ext cx="419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b="1">
                <a:latin typeface="Calibri" pitchFamily="34" charset="0"/>
              </a:rPr>
              <a:t>15</a:t>
            </a:r>
          </a:p>
        </p:txBody>
      </p:sp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2595563" y="1500189"/>
            <a:ext cx="419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b="1">
                <a:latin typeface="Calibri" pitchFamily="34" charset="0"/>
              </a:rPr>
              <a:t>15</a:t>
            </a:r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024438" y="3643314"/>
            <a:ext cx="419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b="1">
                <a:latin typeface="Calibri" pitchFamily="34" charset="0"/>
              </a:rPr>
              <a:t>16</a:t>
            </a:r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3095625" y="4429125"/>
            <a:ext cx="4191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b="1">
                <a:latin typeface="Calibri" pitchFamily="34" charset="0"/>
              </a:rPr>
              <a:t>16</a:t>
            </a:r>
          </a:p>
        </p:txBody>
      </p:sp>
      <p:sp>
        <p:nvSpPr>
          <p:cNvPr id="43" name="TextBox 42"/>
          <p:cNvSpPr txBox="1">
            <a:spLocks noChangeArrowheads="1"/>
          </p:cNvSpPr>
          <p:nvPr/>
        </p:nvSpPr>
        <p:spPr bwMode="auto">
          <a:xfrm>
            <a:off x="3595688" y="4429125"/>
            <a:ext cx="4191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b="1">
                <a:latin typeface="Calibri" pitchFamily="34" charset="0"/>
              </a:rPr>
              <a:t>17</a:t>
            </a:r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5024438" y="4000500"/>
            <a:ext cx="4191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b="1">
                <a:latin typeface="Calibri" pitchFamily="34" charset="0"/>
              </a:rPr>
              <a:t>17</a:t>
            </a:r>
          </a:p>
        </p:txBody>
      </p:sp>
      <p:sp>
        <p:nvSpPr>
          <p:cNvPr id="45" name="TextBox 44"/>
          <p:cNvSpPr txBox="1">
            <a:spLocks noChangeArrowheads="1"/>
          </p:cNvSpPr>
          <p:nvPr/>
        </p:nvSpPr>
        <p:spPr bwMode="auto">
          <a:xfrm>
            <a:off x="5453063" y="3643314"/>
            <a:ext cx="419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b="1">
                <a:latin typeface="Calibri" pitchFamily="34" charset="0"/>
              </a:rPr>
              <a:t>17</a:t>
            </a:r>
          </a:p>
        </p:txBody>
      </p: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4024313" y="4429125"/>
            <a:ext cx="4191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b="1">
                <a:latin typeface="Calibri" pitchFamily="34" charset="0"/>
              </a:rPr>
              <a:t>18</a:t>
            </a:r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024438" y="4429125"/>
            <a:ext cx="4191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b="1">
                <a:latin typeface="Calibri" pitchFamily="34" charset="0"/>
              </a:rPr>
              <a:t>18</a:t>
            </a:r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5953125" y="3643314"/>
            <a:ext cx="419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b="1">
                <a:latin typeface="Calibri" pitchFamily="34" charset="0"/>
              </a:rPr>
              <a:t>18</a:t>
            </a:r>
          </a:p>
        </p:txBody>
      </p:sp>
      <p:sp>
        <p:nvSpPr>
          <p:cNvPr id="49" name="TextBox 48"/>
          <p:cNvSpPr txBox="1">
            <a:spLocks noChangeArrowheads="1"/>
          </p:cNvSpPr>
          <p:nvPr/>
        </p:nvSpPr>
        <p:spPr bwMode="auto">
          <a:xfrm>
            <a:off x="4024313" y="4929189"/>
            <a:ext cx="419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b="1">
                <a:latin typeface="Calibri" pitchFamily="34" charset="0"/>
              </a:rPr>
              <a:t>19</a:t>
            </a:r>
          </a:p>
        </p:txBody>
      </p:sp>
      <p:sp>
        <p:nvSpPr>
          <p:cNvPr id="50" name="TextBox 49"/>
          <p:cNvSpPr txBox="1">
            <a:spLocks noChangeArrowheads="1"/>
          </p:cNvSpPr>
          <p:nvPr/>
        </p:nvSpPr>
        <p:spPr bwMode="auto">
          <a:xfrm>
            <a:off x="4524375" y="4429125"/>
            <a:ext cx="4191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b="1">
                <a:latin typeface="Calibri" pitchFamily="34" charset="0"/>
              </a:rPr>
              <a:t>19</a:t>
            </a:r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5024438" y="4929189"/>
            <a:ext cx="419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b="1">
                <a:latin typeface="Calibri" pitchFamily="34" charset="0"/>
              </a:rPr>
              <a:t>19</a:t>
            </a:r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5953125" y="4000500"/>
            <a:ext cx="4191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b="1">
                <a:latin typeface="Calibri" pitchFamily="34" charset="0"/>
              </a:rPr>
              <a:t>19</a:t>
            </a:r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953125" y="3286125"/>
            <a:ext cx="4191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b="1">
                <a:latin typeface="Calibri" pitchFamily="34" charset="0"/>
              </a:rPr>
              <a:t>19</a:t>
            </a:r>
          </a:p>
        </p:txBody>
      </p:sp>
      <p:sp>
        <p:nvSpPr>
          <p:cNvPr id="54" name="TextBox 53"/>
          <p:cNvSpPr txBox="1">
            <a:spLocks noChangeArrowheads="1"/>
          </p:cNvSpPr>
          <p:nvPr/>
        </p:nvSpPr>
        <p:spPr bwMode="auto">
          <a:xfrm>
            <a:off x="4524375" y="4857750"/>
            <a:ext cx="4191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b="1">
                <a:latin typeface="Calibri" pitchFamily="34" charset="0"/>
              </a:rPr>
              <a:t>20</a:t>
            </a:r>
          </a:p>
        </p:txBody>
      </p:sp>
      <p:sp>
        <p:nvSpPr>
          <p:cNvPr id="55" name="TextBox 54"/>
          <p:cNvSpPr txBox="1">
            <a:spLocks noChangeArrowheads="1"/>
          </p:cNvSpPr>
          <p:nvPr/>
        </p:nvSpPr>
        <p:spPr bwMode="auto">
          <a:xfrm>
            <a:off x="5953125" y="4429125"/>
            <a:ext cx="4191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b="1">
                <a:latin typeface="Calibri" pitchFamily="34" charset="0"/>
              </a:rPr>
              <a:t>20</a:t>
            </a:r>
          </a:p>
        </p:txBody>
      </p:sp>
      <p:sp>
        <p:nvSpPr>
          <p:cNvPr id="56" name="TextBox 55"/>
          <p:cNvSpPr txBox="1">
            <a:spLocks noChangeArrowheads="1"/>
          </p:cNvSpPr>
          <p:nvPr/>
        </p:nvSpPr>
        <p:spPr bwMode="auto">
          <a:xfrm>
            <a:off x="5953125" y="2928939"/>
            <a:ext cx="419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b="1">
                <a:latin typeface="Calibri" pitchFamily="34" charset="0"/>
              </a:rPr>
              <a:t>20</a:t>
            </a:r>
          </a:p>
        </p:txBody>
      </p:sp>
      <p:sp>
        <p:nvSpPr>
          <p:cNvPr id="57" name="TextBox 56"/>
          <p:cNvSpPr txBox="1">
            <a:spLocks noChangeArrowheads="1"/>
          </p:cNvSpPr>
          <p:nvPr/>
        </p:nvSpPr>
        <p:spPr bwMode="auto">
          <a:xfrm>
            <a:off x="7453313" y="1143001"/>
            <a:ext cx="3236912" cy="526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ru-RU" sz="1600">
                <a:latin typeface="Calibri" pitchFamily="34" charset="0"/>
              </a:rPr>
              <a:t>Пометить числом 1 и </a:t>
            </a:r>
          </a:p>
          <a:p>
            <a:pPr marL="342900" indent="-342900"/>
            <a:r>
              <a:rPr lang="ru-RU" sz="1600">
                <a:latin typeface="Calibri" pitchFamily="34" charset="0"/>
              </a:rPr>
              <a:t>       поместить входную клетку в</a:t>
            </a:r>
          </a:p>
          <a:p>
            <a:pPr marL="342900" indent="-342900"/>
            <a:r>
              <a:rPr lang="ru-RU" sz="1600">
                <a:latin typeface="Calibri" pitchFamily="34" charset="0"/>
              </a:rPr>
              <a:t>       очередь.</a:t>
            </a:r>
          </a:p>
          <a:p>
            <a:pPr marL="342900" indent="-342900">
              <a:buFontTx/>
              <a:buAutoNum type="arabicPeriod" startAt="2"/>
            </a:pPr>
            <a:r>
              <a:rPr lang="ru-RU" sz="1600">
                <a:latin typeface="Calibri" pitchFamily="34" charset="0"/>
              </a:rPr>
              <a:t>Взять из очереди клетку. </a:t>
            </a:r>
          </a:p>
          <a:p>
            <a:pPr marL="342900" indent="-342900"/>
            <a:r>
              <a:rPr lang="ru-RU" sz="1600">
                <a:latin typeface="Calibri" pitchFamily="34" charset="0"/>
              </a:rPr>
              <a:t>	Если это выходная клетка, то</a:t>
            </a:r>
          </a:p>
          <a:p>
            <a:pPr marL="342900" indent="-342900"/>
            <a:r>
              <a:rPr lang="ru-RU" sz="1600">
                <a:latin typeface="Calibri" pitchFamily="34" charset="0"/>
              </a:rPr>
              <a:t>	перейти на шаг 4, иначе </a:t>
            </a:r>
          </a:p>
          <a:p>
            <a:pPr marL="342900" indent="-342900"/>
            <a:r>
              <a:rPr lang="ru-RU" sz="1600">
                <a:latin typeface="Calibri" pitchFamily="34" charset="0"/>
              </a:rPr>
              <a:t>	пометить все непомеченные </a:t>
            </a:r>
          </a:p>
          <a:p>
            <a:pPr marL="342900" indent="-342900"/>
            <a:r>
              <a:rPr lang="ru-RU" sz="1600">
                <a:latin typeface="Calibri" pitchFamily="34" charset="0"/>
              </a:rPr>
              <a:t>	соседние  клетки числом , </a:t>
            </a:r>
          </a:p>
          <a:p>
            <a:pPr marL="342900" indent="-342900"/>
            <a:r>
              <a:rPr lang="ru-RU" sz="1600">
                <a:latin typeface="Calibri" pitchFamily="34" charset="0"/>
              </a:rPr>
              <a:t>	на 1 большим, чем данная, </a:t>
            </a:r>
          </a:p>
          <a:p>
            <a:pPr marL="342900" indent="-342900"/>
            <a:r>
              <a:rPr lang="ru-RU" sz="1600">
                <a:latin typeface="Calibri" pitchFamily="34" charset="0"/>
              </a:rPr>
              <a:t>	и поместить их в очередь.</a:t>
            </a:r>
          </a:p>
          <a:p>
            <a:pPr marL="342900" indent="-342900">
              <a:buFontTx/>
              <a:buAutoNum type="arabicPeriod" startAt="3"/>
            </a:pPr>
            <a:r>
              <a:rPr lang="ru-RU" sz="1600">
                <a:latin typeface="Calibri" pitchFamily="34" charset="0"/>
              </a:rPr>
              <a:t>Если очередь пуста, то выдать</a:t>
            </a:r>
          </a:p>
          <a:p>
            <a:pPr marL="342900" indent="-342900"/>
            <a:r>
              <a:rPr lang="ru-RU" sz="1600">
                <a:latin typeface="Calibri" pitchFamily="34" charset="0"/>
              </a:rPr>
              <a:t>	«Выхода нет» и выйти, иначе</a:t>
            </a:r>
          </a:p>
          <a:p>
            <a:pPr marL="342900" indent="-342900"/>
            <a:r>
              <a:rPr lang="ru-RU" sz="1600">
                <a:latin typeface="Calibri" pitchFamily="34" charset="0"/>
              </a:rPr>
              <a:t> 	перейти на шаг 2.</a:t>
            </a:r>
          </a:p>
          <a:p>
            <a:pPr marL="342900" indent="-342900">
              <a:buFontTx/>
              <a:buAutoNum type="arabicPeriod" startAt="4"/>
            </a:pPr>
            <a:r>
              <a:rPr lang="ru-RU" sz="1600" b="1">
                <a:latin typeface="Calibri" pitchFamily="34" charset="0"/>
              </a:rPr>
              <a:t>Обратный ход</a:t>
            </a:r>
            <a:r>
              <a:rPr lang="ru-RU" sz="1600">
                <a:latin typeface="Calibri" pitchFamily="34" charset="0"/>
              </a:rPr>
              <a:t>:</a:t>
            </a:r>
          </a:p>
          <a:p>
            <a:pPr marL="342900" indent="-342900"/>
            <a:r>
              <a:rPr lang="ru-RU" sz="1600">
                <a:latin typeface="Calibri" pitchFamily="34" charset="0"/>
              </a:rPr>
              <a:t>	начиная с выходной клетки,</a:t>
            </a:r>
          </a:p>
          <a:p>
            <a:pPr marL="342900" indent="-342900"/>
            <a:r>
              <a:rPr lang="ru-RU" sz="1600">
                <a:latin typeface="Calibri" pitchFamily="34" charset="0"/>
              </a:rPr>
              <a:t>	каждый раз смещаться  на </a:t>
            </a:r>
          </a:p>
          <a:p>
            <a:pPr marL="342900" indent="-342900"/>
            <a:r>
              <a:rPr lang="ru-RU" sz="1600">
                <a:latin typeface="Calibri" pitchFamily="34" charset="0"/>
              </a:rPr>
              <a:t>	клетку, помеченную на 1  </a:t>
            </a:r>
          </a:p>
          <a:p>
            <a:pPr marL="342900" indent="-342900"/>
            <a:r>
              <a:rPr lang="ru-RU" sz="1600">
                <a:latin typeface="Calibri" pitchFamily="34" charset="0"/>
              </a:rPr>
              <a:t>	меньше, чем текущая, пока не </a:t>
            </a:r>
          </a:p>
          <a:p>
            <a:pPr marL="342900" indent="-342900"/>
            <a:r>
              <a:rPr lang="ru-RU" sz="1600">
                <a:latin typeface="Calibri" pitchFamily="34" charset="0"/>
              </a:rPr>
              <a:t>	дойдем до  входной клетки. </a:t>
            </a:r>
          </a:p>
          <a:p>
            <a:pPr marL="342900" indent="-342900"/>
            <a:r>
              <a:rPr lang="ru-RU" sz="1600">
                <a:latin typeface="Calibri" pitchFamily="34" charset="0"/>
              </a:rPr>
              <a:t>	При проходе выделять </a:t>
            </a:r>
          </a:p>
          <a:p>
            <a:pPr marL="342900" indent="-342900"/>
            <a:r>
              <a:rPr lang="ru-RU" sz="1600">
                <a:latin typeface="Calibri" pitchFamily="34" charset="0"/>
              </a:rPr>
              <a:t>	пройденные клетки.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5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56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7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1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62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3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7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68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9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3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74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5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9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80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1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5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86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7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1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92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3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7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98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9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3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204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5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9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210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1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5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216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7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1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222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3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7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228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9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3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234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5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9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240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1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5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24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7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1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25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3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7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25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9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3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26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5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27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StartTime</a:t>
            </a:r>
            <a:r>
              <a:rPr lang="en-US" dirty="0" smtClean="0">
                <a:latin typeface="Consolas" panose="020B0609020204030204" pitchFamily="49" charset="0"/>
              </a:rPr>
              <a:t>[a] = 1, Parent[a] = a</a:t>
            </a: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StartTime</a:t>
            </a:r>
            <a:r>
              <a:rPr lang="en-US" dirty="0" smtClean="0">
                <a:latin typeface="Consolas" panose="020B0609020204030204" pitchFamily="49" charset="0"/>
              </a:rPr>
              <a:t>[b] = 2, Parent[b] = a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StartTime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[d] = 3, Parent[d] = b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EndTime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[d] = 4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StartTime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[e] = 5,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Parent[e] = b</a:t>
            </a:r>
            <a:endParaRPr lang="en-US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EndTime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[e] = 6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EndTime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[b] = 7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StartTime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[c] = 8, Parent[c] = a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StartTime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[f] = 9, Parent[f] = c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EndTime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[f] = 10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EndTime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[c] = 11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EndTime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[a] = 12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24" name="Овал 6"/>
          <p:cNvSpPr txBox="1">
            <a:spLocks noChangeArrowheads="1"/>
          </p:cNvSpPr>
          <p:nvPr/>
        </p:nvSpPr>
        <p:spPr>
          <a:xfrm>
            <a:off x="10682454" y="5303767"/>
            <a:ext cx="596616" cy="589534"/>
          </a:xfrm>
          <a:prstGeom prst="ellipse">
            <a:avLst/>
          </a:prstGeom>
          <a:ln w="25400" algn="ctr">
            <a:solidFill>
              <a:schemeClr val="tx2"/>
            </a:solidFill>
            <a:round/>
          </a:ln>
        </p:spPr>
        <p:txBody>
          <a:bodyPr vert="horz" anchor="ctr">
            <a:normAutofit/>
          </a:bodyPr>
          <a:lstStyle>
            <a:lvl1pPr marL="411480" indent="-342900" algn="l" rtl="0" eaLnBrk="1" latinLnBrk="0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0664" indent="-28575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ctr">
              <a:lnSpc>
                <a:spcPct val="80000"/>
              </a:lnSpc>
              <a:buFont typeface="Arial" charset="0"/>
              <a:buNone/>
            </a:pPr>
            <a:r>
              <a:rPr lang="en-US" sz="2000" dirty="0" smtClean="0"/>
              <a:t>f</a:t>
            </a:r>
            <a:endParaRPr lang="ru-RU" sz="2000" dirty="0"/>
          </a:p>
        </p:txBody>
      </p:sp>
      <p:sp>
        <p:nvSpPr>
          <p:cNvPr id="25" name="Овал 3"/>
          <p:cNvSpPr/>
          <p:nvPr/>
        </p:nvSpPr>
        <p:spPr>
          <a:xfrm>
            <a:off x="7336824" y="3844021"/>
            <a:ext cx="594607" cy="60037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b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26" name="Овал 4"/>
          <p:cNvSpPr/>
          <p:nvPr/>
        </p:nvSpPr>
        <p:spPr>
          <a:xfrm>
            <a:off x="8174496" y="5298348"/>
            <a:ext cx="594607" cy="6003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e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27" name="Овал 5"/>
          <p:cNvSpPr/>
          <p:nvPr/>
        </p:nvSpPr>
        <p:spPr>
          <a:xfrm>
            <a:off x="8453721" y="1832669"/>
            <a:ext cx="594607" cy="60037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a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28" name="Овал 6"/>
          <p:cNvSpPr/>
          <p:nvPr/>
        </p:nvSpPr>
        <p:spPr>
          <a:xfrm>
            <a:off x="9735340" y="3965396"/>
            <a:ext cx="594607" cy="600371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c</a:t>
            </a:r>
            <a:endParaRPr lang="ru-RU" sz="2000" dirty="0">
              <a:solidFill>
                <a:schemeClr val="tx1"/>
              </a:solidFill>
            </a:endParaRPr>
          </a:p>
        </p:txBody>
      </p:sp>
      <p:cxnSp>
        <p:nvCxnSpPr>
          <p:cNvPr id="32" name="Shape 24"/>
          <p:cNvCxnSpPr>
            <a:cxnSpLocks noChangeShapeType="1"/>
            <a:stCxn id="27" idx="3"/>
            <a:endCxn id="25" idx="0"/>
          </p:cNvCxnSpPr>
          <p:nvPr/>
        </p:nvCxnSpPr>
        <p:spPr bwMode="auto">
          <a:xfrm flipH="1">
            <a:off x="7634128" y="2345117"/>
            <a:ext cx="906671" cy="1498902"/>
          </a:xfrm>
          <a:prstGeom prst="straightConnector1">
            <a:avLst/>
          </a:prstGeom>
          <a:noFill/>
          <a:ln w="38100" algn="ctr">
            <a:solidFill>
              <a:schemeClr val="accent1">
                <a:lumMod val="75000"/>
              </a:schemeClr>
            </a:solidFill>
            <a:round/>
            <a:headEnd/>
            <a:tailEnd type="arrow" w="med" len="med"/>
          </a:ln>
        </p:spPr>
      </p:cxnSp>
      <p:sp>
        <p:nvSpPr>
          <p:cNvPr id="34" name="Овал 17"/>
          <p:cNvSpPr/>
          <p:nvPr/>
        </p:nvSpPr>
        <p:spPr>
          <a:xfrm>
            <a:off x="6617671" y="5298348"/>
            <a:ext cx="594607" cy="6003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d</a:t>
            </a:r>
            <a:endParaRPr lang="ru-RU" sz="2000" dirty="0">
              <a:solidFill>
                <a:schemeClr val="tx1"/>
              </a:solidFill>
            </a:endParaRPr>
          </a:p>
        </p:txBody>
      </p:sp>
      <p:cxnSp>
        <p:nvCxnSpPr>
          <p:cNvPr id="36" name="Shape 20"/>
          <p:cNvCxnSpPr>
            <a:cxnSpLocks noChangeShapeType="1"/>
            <a:stCxn id="27" idx="5"/>
            <a:endCxn id="28" idx="0"/>
          </p:cNvCxnSpPr>
          <p:nvPr/>
        </p:nvCxnSpPr>
        <p:spPr bwMode="auto">
          <a:xfrm>
            <a:off x="8961250" y="2345117"/>
            <a:ext cx="1071395" cy="1620278"/>
          </a:xfrm>
          <a:prstGeom prst="straightConnector1">
            <a:avLst/>
          </a:prstGeom>
          <a:noFill/>
          <a:ln w="38100" algn="ctr">
            <a:solidFill>
              <a:schemeClr val="accent1">
                <a:lumMod val="75000"/>
              </a:schemeClr>
            </a:solidFill>
            <a:round/>
            <a:headEnd/>
            <a:tailEnd type="arrow" w="med" len="med"/>
          </a:ln>
        </p:spPr>
      </p:cxnSp>
      <p:cxnSp>
        <p:nvCxnSpPr>
          <p:cNvPr id="37" name="Shape 24"/>
          <p:cNvCxnSpPr>
            <a:cxnSpLocks noChangeShapeType="1"/>
            <a:stCxn id="25" idx="3"/>
            <a:endCxn id="34" idx="0"/>
          </p:cNvCxnSpPr>
          <p:nvPr/>
        </p:nvCxnSpPr>
        <p:spPr bwMode="auto">
          <a:xfrm flipH="1">
            <a:off x="6914975" y="4356469"/>
            <a:ext cx="508927" cy="941879"/>
          </a:xfrm>
          <a:prstGeom prst="straightConnector1">
            <a:avLst/>
          </a:prstGeom>
          <a:noFill/>
          <a:ln w="38100" algn="ctr">
            <a:solidFill>
              <a:schemeClr val="accent1">
                <a:lumMod val="75000"/>
              </a:schemeClr>
            </a:solidFill>
            <a:round/>
            <a:headEnd/>
            <a:tailEnd type="arrow" w="med" len="med"/>
          </a:ln>
        </p:spPr>
      </p:cxnSp>
      <p:cxnSp>
        <p:nvCxnSpPr>
          <p:cNvPr id="38" name="Shape 24"/>
          <p:cNvCxnSpPr>
            <a:cxnSpLocks noChangeShapeType="1"/>
            <a:stCxn id="25" idx="5"/>
            <a:endCxn id="26" idx="0"/>
          </p:cNvCxnSpPr>
          <p:nvPr/>
        </p:nvCxnSpPr>
        <p:spPr bwMode="auto">
          <a:xfrm>
            <a:off x="7844353" y="4356469"/>
            <a:ext cx="627446" cy="941879"/>
          </a:xfrm>
          <a:prstGeom prst="straightConnector1">
            <a:avLst/>
          </a:prstGeom>
          <a:noFill/>
          <a:ln w="38100" algn="ctr">
            <a:solidFill>
              <a:schemeClr val="accent1">
                <a:lumMod val="75000"/>
              </a:schemeClr>
            </a:solidFill>
            <a:round/>
            <a:headEnd/>
            <a:tailEnd type="arrow" w="med" len="med"/>
          </a:ln>
        </p:spPr>
      </p:cxnSp>
      <p:cxnSp>
        <p:nvCxnSpPr>
          <p:cNvPr id="39" name="Shape 20"/>
          <p:cNvCxnSpPr>
            <a:cxnSpLocks noChangeShapeType="1"/>
            <a:stCxn id="28" idx="5"/>
            <a:endCxn id="24" idx="1"/>
          </p:cNvCxnSpPr>
          <p:nvPr/>
        </p:nvCxnSpPr>
        <p:spPr bwMode="auto">
          <a:xfrm>
            <a:off x="10242869" y="4477846"/>
            <a:ext cx="526957" cy="912257"/>
          </a:xfrm>
          <a:prstGeom prst="straightConnector1">
            <a:avLst/>
          </a:prstGeom>
          <a:noFill/>
          <a:ln w="38100" algn="ctr">
            <a:solidFill>
              <a:schemeClr val="accent1">
                <a:lumMod val="75000"/>
              </a:schemeClr>
            </a:solidFill>
            <a:round/>
            <a:headEnd/>
            <a:tailEnd type="arrow" w="med" len="med"/>
          </a:ln>
        </p:spPr>
      </p:cxnSp>
      <p:cxnSp>
        <p:nvCxnSpPr>
          <p:cNvPr id="40" name="Shape 14"/>
          <p:cNvCxnSpPr>
            <a:cxnSpLocks noChangeShapeType="1"/>
            <a:stCxn id="34" idx="1"/>
            <a:endCxn id="27" idx="2"/>
          </p:cNvCxnSpPr>
          <p:nvPr/>
        </p:nvCxnSpPr>
        <p:spPr bwMode="auto">
          <a:xfrm rot="5400000" flipH="1" flipV="1">
            <a:off x="5952527" y="2885077"/>
            <a:ext cx="3253415" cy="1748972"/>
          </a:xfrm>
          <a:prstGeom prst="curvedConnector2">
            <a:avLst/>
          </a:prstGeom>
          <a:noFill/>
          <a:ln w="38100" algn="ctr">
            <a:solidFill>
              <a:schemeClr val="accent1">
                <a:lumMod val="75000"/>
              </a:schemeClr>
            </a:solidFill>
            <a:round/>
            <a:headEnd/>
            <a:tailEnd type="arrow" w="med" len="med"/>
          </a:ln>
        </p:spPr>
      </p:cxnSp>
      <p:cxnSp>
        <p:nvCxnSpPr>
          <p:cNvPr id="41" name="Shape 14"/>
          <p:cNvCxnSpPr>
            <a:cxnSpLocks noChangeShapeType="1"/>
            <a:stCxn id="26" idx="0"/>
            <a:endCxn id="27" idx="4"/>
          </p:cNvCxnSpPr>
          <p:nvPr/>
        </p:nvCxnSpPr>
        <p:spPr bwMode="auto">
          <a:xfrm flipV="1">
            <a:off x="8471800" y="2433040"/>
            <a:ext cx="279225" cy="2865308"/>
          </a:xfrm>
          <a:prstGeom prst="straightConnector1">
            <a:avLst/>
          </a:prstGeom>
          <a:noFill/>
          <a:ln w="38100" algn="ctr">
            <a:solidFill>
              <a:schemeClr val="accent1">
                <a:lumMod val="75000"/>
              </a:schemeClr>
            </a:solidFill>
            <a:round/>
            <a:headEnd/>
            <a:tailEnd type="arrow" w="med" len="med"/>
          </a:ln>
        </p:spPr>
      </p:cxnSp>
      <p:cxnSp>
        <p:nvCxnSpPr>
          <p:cNvPr id="42" name="Shape 14"/>
          <p:cNvCxnSpPr>
            <a:cxnSpLocks noChangeShapeType="1"/>
            <a:stCxn id="24" idx="7"/>
            <a:endCxn id="27" idx="6"/>
          </p:cNvCxnSpPr>
          <p:nvPr/>
        </p:nvCxnSpPr>
        <p:spPr bwMode="auto">
          <a:xfrm rot="16200000" flipV="1">
            <a:off x="8491390" y="2689794"/>
            <a:ext cx="3257246" cy="2143370"/>
          </a:xfrm>
          <a:prstGeom prst="curvedConnector2">
            <a:avLst/>
          </a:prstGeom>
          <a:noFill/>
          <a:ln w="38100" algn="ctr">
            <a:solidFill>
              <a:schemeClr val="accent1">
                <a:lumMod val="75000"/>
              </a:schemeClr>
            </a:solidFill>
            <a:round/>
            <a:headEnd/>
            <a:tailEnd type="arrow" w="med" len="med"/>
          </a:ln>
        </p:spPr>
      </p:cxnSp>
    </p:spTree>
    <p:extLst>
      <p:ext uri="{BB962C8B-B14F-4D97-AF65-F5344CB8AC3E}">
        <p14:creationId xmlns:p14="http://schemas.microsoft.com/office/powerpoint/2010/main" val="488344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StartTime</a:t>
            </a:r>
            <a:r>
              <a:rPr lang="en-US" dirty="0" smtClean="0">
                <a:latin typeface="Consolas" panose="020B0609020204030204" pitchFamily="49" charset="0"/>
              </a:rPr>
              <a:t>[a] = 1, Parent[a] = a</a:t>
            </a: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StartTime</a:t>
            </a:r>
            <a:r>
              <a:rPr lang="en-US" dirty="0" smtClean="0">
                <a:latin typeface="Consolas" panose="020B0609020204030204" pitchFamily="49" charset="0"/>
              </a:rPr>
              <a:t>[b] = 2, Parent[b] = a</a:t>
            </a: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StartTime</a:t>
            </a:r>
            <a:r>
              <a:rPr lang="en-US" dirty="0" smtClean="0">
                <a:latin typeface="Consolas" panose="020B0609020204030204" pitchFamily="49" charset="0"/>
              </a:rPr>
              <a:t>[d] = 3, Parent[d] = b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EndTime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[d] = 4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StartTime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[e] = 5,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Parent[e] = b</a:t>
            </a:r>
            <a:endParaRPr lang="en-US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EndTime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[e] = 6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EndTime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[b] = 7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StartTime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[c] = 8, Parent[c] = a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StartTime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[f] = 9, Parent[f] = c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EndTime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[f] = 10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EndTime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[c] = 11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EndTime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[a] = 12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24" name="Овал 6"/>
          <p:cNvSpPr txBox="1">
            <a:spLocks noChangeArrowheads="1"/>
          </p:cNvSpPr>
          <p:nvPr/>
        </p:nvSpPr>
        <p:spPr>
          <a:xfrm>
            <a:off x="10682454" y="5303767"/>
            <a:ext cx="596616" cy="589534"/>
          </a:xfrm>
          <a:prstGeom prst="ellipse">
            <a:avLst/>
          </a:prstGeom>
          <a:ln w="25400" algn="ctr">
            <a:solidFill>
              <a:schemeClr val="tx2"/>
            </a:solidFill>
            <a:round/>
          </a:ln>
        </p:spPr>
        <p:txBody>
          <a:bodyPr vert="horz" anchor="ctr">
            <a:normAutofit/>
          </a:bodyPr>
          <a:lstStyle>
            <a:lvl1pPr marL="411480" indent="-342900" algn="l" rtl="0" eaLnBrk="1" latinLnBrk="0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0664" indent="-28575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ctr">
              <a:lnSpc>
                <a:spcPct val="80000"/>
              </a:lnSpc>
              <a:buFont typeface="Arial" charset="0"/>
              <a:buNone/>
            </a:pPr>
            <a:r>
              <a:rPr lang="en-US" sz="2000" dirty="0" smtClean="0"/>
              <a:t>f</a:t>
            </a:r>
            <a:endParaRPr lang="ru-RU" sz="2000" dirty="0"/>
          </a:p>
        </p:txBody>
      </p:sp>
      <p:sp>
        <p:nvSpPr>
          <p:cNvPr id="25" name="Овал 3"/>
          <p:cNvSpPr/>
          <p:nvPr/>
        </p:nvSpPr>
        <p:spPr>
          <a:xfrm>
            <a:off x="7336824" y="3844021"/>
            <a:ext cx="594607" cy="60037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b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26" name="Овал 4"/>
          <p:cNvSpPr/>
          <p:nvPr/>
        </p:nvSpPr>
        <p:spPr>
          <a:xfrm>
            <a:off x="8174496" y="5298348"/>
            <a:ext cx="594607" cy="6003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e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27" name="Овал 5"/>
          <p:cNvSpPr/>
          <p:nvPr/>
        </p:nvSpPr>
        <p:spPr>
          <a:xfrm>
            <a:off x="8453721" y="1832669"/>
            <a:ext cx="594607" cy="60037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a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28" name="Овал 6"/>
          <p:cNvSpPr/>
          <p:nvPr/>
        </p:nvSpPr>
        <p:spPr>
          <a:xfrm>
            <a:off x="9735340" y="3965396"/>
            <a:ext cx="594607" cy="600371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c</a:t>
            </a:r>
            <a:endParaRPr lang="ru-RU" sz="2000" dirty="0">
              <a:solidFill>
                <a:schemeClr val="tx1"/>
              </a:solidFill>
            </a:endParaRPr>
          </a:p>
        </p:txBody>
      </p:sp>
      <p:cxnSp>
        <p:nvCxnSpPr>
          <p:cNvPr id="32" name="Shape 24"/>
          <p:cNvCxnSpPr>
            <a:cxnSpLocks noChangeShapeType="1"/>
            <a:stCxn id="27" idx="3"/>
            <a:endCxn id="25" idx="0"/>
          </p:cNvCxnSpPr>
          <p:nvPr/>
        </p:nvCxnSpPr>
        <p:spPr bwMode="auto">
          <a:xfrm flipH="1">
            <a:off x="7634128" y="2345117"/>
            <a:ext cx="906671" cy="1498902"/>
          </a:xfrm>
          <a:prstGeom prst="straightConnector1">
            <a:avLst/>
          </a:prstGeom>
          <a:noFill/>
          <a:ln w="38100" algn="ctr">
            <a:solidFill>
              <a:schemeClr val="accent1">
                <a:lumMod val="75000"/>
              </a:schemeClr>
            </a:solidFill>
            <a:round/>
            <a:headEnd/>
            <a:tailEnd type="arrow" w="med" len="med"/>
          </a:ln>
        </p:spPr>
      </p:cxnSp>
      <p:sp>
        <p:nvSpPr>
          <p:cNvPr id="34" name="Овал 17"/>
          <p:cNvSpPr/>
          <p:nvPr/>
        </p:nvSpPr>
        <p:spPr>
          <a:xfrm>
            <a:off x="6617671" y="5298348"/>
            <a:ext cx="594607" cy="6003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d</a:t>
            </a:r>
            <a:endParaRPr lang="ru-RU" sz="2000" dirty="0">
              <a:solidFill>
                <a:schemeClr val="tx1"/>
              </a:solidFill>
            </a:endParaRPr>
          </a:p>
        </p:txBody>
      </p:sp>
      <p:cxnSp>
        <p:nvCxnSpPr>
          <p:cNvPr id="36" name="Shape 20"/>
          <p:cNvCxnSpPr>
            <a:cxnSpLocks noChangeShapeType="1"/>
            <a:stCxn id="27" idx="5"/>
            <a:endCxn id="28" idx="0"/>
          </p:cNvCxnSpPr>
          <p:nvPr/>
        </p:nvCxnSpPr>
        <p:spPr bwMode="auto">
          <a:xfrm>
            <a:off x="8961250" y="2345117"/>
            <a:ext cx="1071395" cy="1620278"/>
          </a:xfrm>
          <a:prstGeom prst="straightConnector1">
            <a:avLst/>
          </a:prstGeom>
          <a:noFill/>
          <a:ln w="38100" algn="ctr">
            <a:solidFill>
              <a:schemeClr val="accent1">
                <a:lumMod val="75000"/>
              </a:schemeClr>
            </a:solidFill>
            <a:round/>
            <a:headEnd/>
            <a:tailEnd type="arrow" w="med" len="med"/>
          </a:ln>
        </p:spPr>
      </p:cxnSp>
      <p:cxnSp>
        <p:nvCxnSpPr>
          <p:cNvPr id="37" name="Shape 24"/>
          <p:cNvCxnSpPr>
            <a:cxnSpLocks noChangeShapeType="1"/>
            <a:stCxn id="25" idx="3"/>
            <a:endCxn id="34" idx="0"/>
          </p:cNvCxnSpPr>
          <p:nvPr/>
        </p:nvCxnSpPr>
        <p:spPr bwMode="auto">
          <a:xfrm flipH="1">
            <a:off x="6914975" y="4356469"/>
            <a:ext cx="508927" cy="941879"/>
          </a:xfrm>
          <a:prstGeom prst="straightConnector1">
            <a:avLst/>
          </a:prstGeom>
          <a:noFill/>
          <a:ln w="38100" algn="ctr">
            <a:solidFill>
              <a:schemeClr val="accent1">
                <a:lumMod val="75000"/>
              </a:schemeClr>
            </a:solidFill>
            <a:round/>
            <a:headEnd/>
            <a:tailEnd type="arrow" w="med" len="med"/>
          </a:ln>
        </p:spPr>
      </p:cxnSp>
      <p:cxnSp>
        <p:nvCxnSpPr>
          <p:cNvPr id="38" name="Shape 24"/>
          <p:cNvCxnSpPr>
            <a:cxnSpLocks noChangeShapeType="1"/>
            <a:stCxn id="25" idx="5"/>
            <a:endCxn id="26" idx="0"/>
          </p:cNvCxnSpPr>
          <p:nvPr/>
        </p:nvCxnSpPr>
        <p:spPr bwMode="auto">
          <a:xfrm>
            <a:off x="7844353" y="4356469"/>
            <a:ext cx="627446" cy="941879"/>
          </a:xfrm>
          <a:prstGeom prst="straightConnector1">
            <a:avLst/>
          </a:prstGeom>
          <a:noFill/>
          <a:ln w="38100" algn="ctr">
            <a:solidFill>
              <a:schemeClr val="accent1">
                <a:lumMod val="75000"/>
              </a:schemeClr>
            </a:solidFill>
            <a:round/>
            <a:headEnd/>
            <a:tailEnd type="arrow" w="med" len="med"/>
          </a:ln>
        </p:spPr>
      </p:cxnSp>
      <p:cxnSp>
        <p:nvCxnSpPr>
          <p:cNvPr id="39" name="Shape 20"/>
          <p:cNvCxnSpPr>
            <a:cxnSpLocks noChangeShapeType="1"/>
            <a:stCxn id="28" idx="5"/>
            <a:endCxn id="24" idx="1"/>
          </p:cNvCxnSpPr>
          <p:nvPr/>
        </p:nvCxnSpPr>
        <p:spPr bwMode="auto">
          <a:xfrm>
            <a:off x="10242869" y="4477846"/>
            <a:ext cx="526957" cy="912257"/>
          </a:xfrm>
          <a:prstGeom prst="straightConnector1">
            <a:avLst/>
          </a:prstGeom>
          <a:noFill/>
          <a:ln w="38100" algn="ctr">
            <a:solidFill>
              <a:schemeClr val="accent1">
                <a:lumMod val="75000"/>
              </a:schemeClr>
            </a:solidFill>
            <a:round/>
            <a:headEnd/>
            <a:tailEnd type="arrow" w="med" len="med"/>
          </a:ln>
        </p:spPr>
      </p:cxnSp>
      <p:cxnSp>
        <p:nvCxnSpPr>
          <p:cNvPr id="40" name="Shape 14"/>
          <p:cNvCxnSpPr>
            <a:cxnSpLocks noChangeShapeType="1"/>
            <a:stCxn id="34" idx="1"/>
            <a:endCxn id="27" idx="2"/>
          </p:cNvCxnSpPr>
          <p:nvPr/>
        </p:nvCxnSpPr>
        <p:spPr bwMode="auto">
          <a:xfrm rot="5400000" flipH="1" flipV="1">
            <a:off x="5952527" y="2885077"/>
            <a:ext cx="3253415" cy="1748972"/>
          </a:xfrm>
          <a:prstGeom prst="curvedConnector2">
            <a:avLst/>
          </a:prstGeom>
          <a:noFill/>
          <a:ln w="38100" algn="ctr">
            <a:solidFill>
              <a:schemeClr val="accent1">
                <a:lumMod val="75000"/>
              </a:schemeClr>
            </a:solidFill>
            <a:round/>
            <a:headEnd/>
            <a:tailEnd type="arrow" w="med" len="med"/>
          </a:ln>
        </p:spPr>
      </p:cxnSp>
      <p:cxnSp>
        <p:nvCxnSpPr>
          <p:cNvPr id="41" name="Shape 14"/>
          <p:cNvCxnSpPr>
            <a:cxnSpLocks noChangeShapeType="1"/>
            <a:stCxn id="26" idx="0"/>
            <a:endCxn id="27" idx="4"/>
          </p:cNvCxnSpPr>
          <p:nvPr/>
        </p:nvCxnSpPr>
        <p:spPr bwMode="auto">
          <a:xfrm flipV="1">
            <a:off x="8471800" y="2433040"/>
            <a:ext cx="279225" cy="2865308"/>
          </a:xfrm>
          <a:prstGeom prst="straightConnector1">
            <a:avLst/>
          </a:prstGeom>
          <a:noFill/>
          <a:ln w="38100" algn="ctr">
            <a:solidFill>
              <a:schemeClr val="accent1">
                <a:lumMod val="75000"/>
              </a:schemeClr>
            </a:solidFill>
            <a:round/>
            <a:headEnd/>
            <a:tailEnd type="arrow" w="med" len="med"/>
          </a:ln>
        </p:spPr>
      </p:cxnSp>
      <p:cxnSp>
        <p:nvCxnSpPr>
          <p:cNvPr id="42" name="Shape 14"/>
          <p:cNvCxnSpPr>
            <a:cxnSpLocks noChangeShapeType="1"/>
            <a:stCxn id="24" idx="7"/>
            <a:endCxn id="27" idx="6"/>
          </p:cNvCxnSpPr>
          <p:nvPr/>
        </p:nvCxnSpPr>
        <p:spPr bwMode="auto">
          <a:xfrm rot="16200000" flipV="1">
            <a:off x="8491390" y="2689794"/>
            <a:ext cx="3257246" cy="2143370"/>
          </a:xfrm>
          <a:prstGeom prst="curvedConnector2">
            <a:avLst/>
          </a:prstGeom>
          <a:noFill/>
          <a:ln w="38100" algn="ctr">
            <a:solidFill>
              <a:schemeClr val="accent1">
                <a:lumMod val="75000"/>
              </a:schemeClr>
            </a:solidFill>
            <a:round/>
            <a:headEnd/>
            <a:tailEnd type="arrow" w="med" len="med"/>
          </a:ln>
        </p:spPr>
      </p:cxnSp>
    </p:spTree>
    <p:extLst>
      <p:ext uri="{BB962C8B-B14F-4D97-AF65-F5344CB8AC3E}">
        <p14:creationId xmlns:p14="http://schemas.microsoft.com/office/powerpoint/2010/main" val="1703917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StartTime</a:t>
            </a:r>
            <a:r>
              <a:rPr lang="en-US" dirty="0" smtClean="0">
                <a:latin typeface="Consolas" panose="020B0609020204030204" pitchFamily="49" charset="0"/>
              </a:rPr>
              <a:t>[a] = 1, Parent[a] = a</a:t>
            </a: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StartTime</a:t>
            </a:r>
            <a:r>
              <a:rPr lang="en-US" dirty="0" smtClean="0">
                <a:latin typeface="Consolas" panose="020B0609020204030204" pitchFamily="49" charset="0"/>
              </a:rPr>
              <a:t>[b] = 2, Parent[b] = a</a:t>
            </a: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StartTime</a:t>
            </a:r>
            <a:r>
              <a:rPr lang="en-US" dirty="0" smtClean="0">
                <a:latin typeface="Consolas" panose="020B0609020204030204" pitchFamily="49" charset="0"/>
              </a:rPr>
              <a:t>[d] = 3, Parent[d] = b</a:t>
            </a: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EndTime</a:t>
            </a:r>
            <a:r>
              <a:rPr lang="en-US" dirty="0" smtClean="0">
                <a:latin typeface="Consolas" panose="020B0609020204030204" pitchFamily="49" charset="0"/>
              </a:rPr>
              <a:t>[d] = 4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StartTime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[e] = 5,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Parent[e] = b</a:t>
            </a:r>
            <a:endParaRPr lang="en-US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EndTime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[e] = 6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EndTime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[b] = 7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StartTime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[c] = 8, Parent[c] = a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StartTime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[f] = 9, Parent[f] = c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EndTime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[f] = 10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EndTime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[c] = 11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EndTime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[a] = 12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24" name="Овал 6"/>
          <p:cNvSpPr txBox="1">
            <a:spLocks noChangeArrowheads="1"/>
          </p:cNvSpPr>
          <p:nvPr/>
        </p:nvSpPr>
        <p:spPr>
          <a:xfrm>
            <a:off x="10682454" y="5303767"/>
            <a:ext cx="596616" cy="589534"/>
          </a:xfrm>
          <a:prstGeom prst="ellipse">
            <a:avLst/>
          </a:prstGeom>
          <a:ln w="25400" algn="ctr">
            <a:solidFill>
              <a:schemeClr val="tx2"/>
            </a:solidFill>
            <a:round/>
          </a:ln>
        </p:spPr>
        <p:txBody>
          <a:bodyPr vert="horz" anchor="ctr">
            <a:normAutofit/>
          </a:bodyPr>
          <a:lstStyle>
            <a:lvl1pPr marL="411480" indent="-342900" algn="l" rtl="0" eaLnBrk="1" latinLnBrk="0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0664" indent="-28575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ctr">
              <a:lnSpc>
                <a:spcPct val="80000"/>
              </a:lnSpc>
              <a:buFont typeface="Arial" charset="0"/>
              <a:buNone/>
            </a:pPr>
            <a:r>
              <a:rPr lang="en-US" sz="2000" dirty="0" smtClean="0"/>
              <a:t>f</a:t>
            </a:r>
            <a:endParaRPr lang="ru-RU" sz="2000" dirty="0"/>
          </a:p>
        </p:txBody>
      </p:sp>
      <p:sp>
        <p:nvSpPr>
          <p:cNvPr id="25" name="Овал 3"/>
          <p:cNvSpPr/>
          <p:nvPr/>
        </p:nvSpPr>
        <p:spPr>
          <a:xfrm>
            <a:off x="7336824" y="3844021"/>
            <a:ext cx="594607" cy="60037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b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26" name="Овал 4"/>
          <p:cNvSpPr/>
          <p:nvPr/>
        </p:nvSpPr>
        <p:spPr>
          <a:xfrm>
            <a:off x="8174496" y="5298348"/>
            <a:ext cx="594607" cy="6003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e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27" name="Овал 5"/>
          <p:cNvSpPr/>
          <p:nvPr/>
        </p:nvSpPr>
        <p:spPr>
          <a:xfrm>
            <a:off x="8453721" y="1832669"/>
            <a:ext cx="594607" cy="60037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a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28" name="Овал 6"/>
          <p:cNvSpPr/>
          <p:nvPr/>
        </p:nvSpPr>
        <p:spPr>
          <a:xfrm>
            <a:off x="9735340" y="3965396"/>
            <a:ext cx="594607" cy="600371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c</a:t>
            </a:r>
            <a:endParaRPr lang="ru-RU" sz="2000" dirty="0">
              <a:solidFill>
                <a:schemeClr val="tx1"/>
              </a:solidFill>
            </a:endParaRPr>
          </a:p>
        </p:txBody>
      </p:sp>
      <p:cxnSp>
        <p:nvCxnSpPr>
          <p:cNvPr id="32" name="Shape 24"/>
          <p:cNvCxnSpPr>
            <a:cxnSpLocks noChangeShapeType="1"/>
            <a:stCxn id="27" idx="3"/>
            <a:endCxn id="25" idx="0"/>
          </p:cNvCxnSpPr>
          <p:nvPr/>
        </p:nvCxnSpPr>
        <p:spPr bwMode="auto">
          <a:xfrm flipH="1">
            <a:off x="7634128" y="2345117"/>
            <a:ext cx="906671" cy="1498902"/>
          </a:xfrm>
          <a:prstGeom prst="straightConnector1">
            <a:avLst/>
          </a:prstGeom>
          <a:noFill/>
          <a:ln w="38100" algn="ctr">
            <a:solidFill>
              <a:schemeClr val="accent1">
                <a:lumMod val="75000"/>
              </a:schemeClr>
            </a:solidFill>
            <a:round/>
            <a:headEnd/>
            <a:tailEnd type="arrow" w="med" len="med"/>
          </a:ln>
        </p:spPr>
      </p:cxnSp>
      <p:sp>
        <p:nvSpPr>
          <p:cNvPr id="34" name="Овал 17"/>
          <p:cNvSpPr/>
          <p:nvPr/>
        </p:nvSpPr>
        <p:spPr>
          <a:xfrm>
            <a:off x="6617671" y="5298348"/>
            <a:ext cx="594607" cy="6003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d</a:t>
            </a:r>
            <a:endParaRPr lang="ru-RU" sz="2000" dirty="0">
              <a:solidFill>
                <a:schemeClr val="tx1"/>
              </a:solidFill>
            </a:endParaRPr>
          </a:p>
        </p:txBody>
      </p:sp>
      <p:cxnSp>
        <p:nvCxnSpPr>
          <p:cNvPr id="36" name="Shape 20"/>
          <p:cNvCxnSpPr>
            <a:cxnSpLocks noChangeShapeType="1"/>
            <a:stCxn id="27" idx="5"/>
            <a:endCxn id="28" idx="0"/>
          </p:cNvCxnSpPr>
          <p:nvPr/>
        </p:nvCxnSpPr>
        <p:spPr bwMode="auto">
          <a:xfrm>
            <a:off x="8961250" y="2345117"/>
            <a:ext cx="1071395" cy="1620278"/>
          </a:xfrm>
          <a:prstGeom prst="straightConnector1">
            <a:avLst/>
          </a:prstGeom>
          <a:noFill/>
          <a:ln w="38100" algn="ctr">
            <a:solidFill>
              <a:schemeClr val="accent1">
                <a:lumMod val="75000"/>
              </a:schemeClr>
            </a:solidFill>
            <a:round/>
            <a:headEnd/>
            <a:tailEnd type="arrow" w="med" len="med"/>
          </a:ln>
        </p:spPr>
      </p:cxnSp>
      <p:cxnSp>
        <p:nvCxnSpPr>
          <p:cNvPr id="37" name="Shape 24"/>
          <p:cNvCxnSpPr>
            <a:cxnSpLocks noChangeShapeType="1"/>
            <a:stCxn id="25" idx="3"/>
            <a:endCxn id="34" idx="0"/>
          </p:cNvCxnSpPr>
          <p:nvPr/>
        </p:nvCxnSpPr>
        <p:spPr bwMode="auto">
          <a:xfrm flipH="1">
            <a:off x="6914975" y="4356469"/>
            <a:ext cx="508927" cy="941879"/>
          </a:xfrm>
          <a:prstGeom prst="straightConnector1">
            <a:avLst/>
          </a:prstGeom>
          <a:noFill/>
          <a:ln w="38100" algn="ctr">
            <a:solidFill>
              <a:schemeClr val="accent1">
                <a:lumMod val="75000"/>
              </a:schemeClr>
            </a:solidFill>
            <a:round/>
            <a:headEnd/>
            <a:tailEnd type="arrow" w="med" len="med"/>
          </a:ln>
        </p:spPr>
      </p:cxnSp>
      <p:cxnSp>
        <p:nvCxnSpPr>
          <p:cNvPr id="38" name="Shape 24"/>
          <p:cNvCxnSpPr>
            <a:cxnSpLocks noChangeShapeType="1"/>
            <a:stCxn id="25" idx="5"/>
            <a:endCxn id="26" idx="0"/>
          </p:cNvCxnSpPr>
          <p:nvPr/>
        </p:nvCxnSpPr>
        <p:spPr bwMode="auto">
          <a:xfrm>
            <a:off x="7844353" y="4356469"/>
            <a:ext cx="627446" cy="941879"/>
          </a:xfrm>
          <a:prstGeom prst="straightConnector1">
            <a:avLst/>
          </a:prstGeom>
          <a:noFill/>
          <a:ln w="38100" algn="ctr">
            <a:solidFill>
              <a:schemeClr val="accent1">
                <a:lumMod val="75000"/>
              </a:schemeClr>
            </a:solidFill>
            <a:round/>
            <a:headEnd/>
            <a:tailEnd type="arrow" w="med" len="med"/>
          </a:ln>
        </p:spPr>
      </p:cxnSp>
      <p:cxnSp>
        <p:nvCxnSpPr>
          <p:cNvPr id="39" name="Shape 20"/>
          <p:cNvCxnSpPr>
            <a:cxnSpLocks noChangeShapeType="1"/>
            <a:stCxn id="28" idx="5"/>
            <a:endCxn id="24" idx="1"/>
          </p:cNvCxnSpPr>
          <p:nvPr/>
        </p:nvCxnSpPr>
        <p:spPr bwMode="auto">
          <a:xfrm>
            <a:off x="10242869" y="4477846"/>
            <a:ext cx="526957" cy="912257"/>
          </a:xfrm>
          <a:prstGeom prst="straightConnector1">
            <a:avLst/>
          </a:prstGeom>
          <a:noFill/>
          <a:ln w="38100" algn="ctr">
            <a:solidFill>
              <a:schemeClr val="accent1">
                <a:lumMod val="75000"/>
              </a:schemeClr>
            </a:solidFill>
            <a:round/>
            <a:headEnd/>
            <a:tailEnd type="arrow" w="med" len="med"/>
          </a:ln>
        </p:spPr>
      </p:cxnSp>
      <p:cxnSp>
        <p:nvCxnSpPr>
          <p:cNvPr id="40" name="Shape 14"/>
          <p:cNvCxnSpPr>
            <a:cxnSpLocks noChangeShapeType="1"/>
            <a:stCxn id="34" idx="1"/>
            <a:endCxn id="27" idx="2"/>
          </p:cNvCxnSpPr>
          <p:nvPr/>
        </p:nvCxnSpPr>
        <p:spPr bwMode="auto">
          <a:xfrm rot="5400000" flipH="1" flipV="1">
            <a:off x="5952527" y="2885077"/>
            <a:ext cx="3253415" cy="1748972"/>
          </a:xfrm>
          <a:prstGeom prst="curvedConnector2">
            <a:avLst/>
          </a:prstGeom>
          <a:noFill/>
          <a:ln w="38100" algn="ctr">
            <a:solidFill>
              <a:schemeClr val="accent1">
                <a:lumMod val="75000"/>
              </a:schemeClr>
            </a:solidFill>
            <a:round/>
            <a:headEnd/>
            <a:tailEnd type="arrow" w="med" len="med"/>
          </a:ln>
        </p:spPr>
      </p:cxnSp>
      <p:cxnSp>
        <p:nvCxnSpPr>
          <p:cNvPr id="41" name="Shape 14"/>
          <p:cNvCxnSpPr>
            <a:cxnSpLocks noChangeShapeType="1"/>
            <a:stCxn id="26" idx="0"/>
            <a:endCxn id="27" idx="4"/>
          </p:cNvCxnSpPr>
          <p:nvPr/>
        </p:nvCxnSpPr>
        <p:spPr bwMode="auto">
          <a:xfrm flipV="1">
            <a:off x="8471800" y="2433040"/>
            <a:ext cx="279225" cy="2865308"/>
          </a:xfrm>
          <a:prstGeom prst="straightConnector1">
            <a:avLst/>
          </a:prstGeom>
          <a:noFill/>
          <a:ln w="38100" algn="ctr">
            <a:solidFill>
              <a:schemeClr val="accent1">
                <a:lumMod val="75000"/>
              </a:schemeClr>
            </a:solidFill>
            <a:round/>
            <a:headEnd/>
            <a:tailEnd type="arrow" w="med" len="med"/>
          </a:ln>
        </p:spPr>
      </p:cxnSp>
      <p:cxnSp>
        <p:nvCxnSpPr>
          <p:cNvPr id="42" name="Shape 14"/>
          <p:cNvCxnSpPr>
            <a:cxnSpLocks noChangeShapeType="1"/>
            <a:stCxn id="24" idx="7"/>
            <a:endCxn id="27" idx="6"/>
          </p:cNvCxnSpPr>
          <p:nvPr/>
        </p:nvCxnSpPr>
        <p:spPr bwMode="auto">
          <a:xfrm rot="16200000" flipV="1">
            <a:off x="8491390" y="2689794"/>
            <a:ext cx="3257246" cy="2143370"/>
          </a:xfrm>
          <a:prstGeom prst="curvedConnector2">
            <a:avLst/>
          </a:prstGeom>
          <a:noFill/>
          <a:ln w="38100" algn="ctr">
            <a:solidFill>
              <a:schemeClr val="accent1">
                <a:lumMod val="75000"/>
              </a:schemeClr>
            </a:solidFill>
            <a:round/>
            <a:headEnd/>
            <a:tailEnd type="arrow" w="med" len="med"/>
          </a:ln>
        </p:spPr>
      </p:cxnSp>
    </p:spTree>
    <p:extLst>
      <p:ext uri="{BB962C8B-B14F-4D97-AF65-F5344CB8AC3E}">
        <p14:creationId xmlns:p14="http://schemas.microsoft.com/office/powerpoint/2010/main" val="3600327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StartTime</a:t>
            </a:r>
            <a:r>
              <a:rPr lang="en-US" dirty="0" smtClean="0">
                <a:latin typeface="Consolas" panose="020B0609020204030204" pitchFamily="49" charset="0"/>
              </a:rPr>
              <a:t>[a] = 1, Parent[a] = a</a:t>
            </a: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StartTime</a:t>
            </a:r>
            <a:r>
              <a:rPr lang="en-US" dirty="0" smtClean="0">
                <a:latin typeface="Consolas" panose="020B0609020204030204" pitchFamily="49" charset="0"/>
              </a:rPr>
              <a:t>[b] = 2, Parent[b] = a</a:t>
            </a: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StartTime</a:t>
            </a:r>
            <a:r>
              <a:rPr lang="en-US" dirty="0" smtClean="0">
                <a:latin typeface="Consolas" panose="020B0609020204030204" pitchFamily="49" charset="0"/>
              </a:rPr>
              <a:t>[d] = 3, Parent[d] = b</a:t>
            </a: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EndTime</a:t>
            </a:r>
            <a:r>
              <a:rPr lang="en-US" dirty="0" smtClean="0">
                <a:latin typeface="Consolas" panose="020B0609020204030204" pitchFamily="49" charset="0"/>
              </a:rPr>
              <a:t>[d] = 4</a:t>
            </a: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StartTime</a:t>
            </a:r>
            <a:r>
              <a:rPr lang="en-US" dirty="0" smtClean="0">
                <a:latin typeface="Consolas" panose="020B0609020204030204" pitchFamily="49" charset="0"/>
              </a:rPr>
              <a:t>[e] = 5, </a:t>
            </a:r>
            <a:r>
              <a:rPr lang="en-US" dirty="0">
                <a:latin typeface="Consolas" panose="020B0609020204030204" pitchFamily="49" charset="0"/>
              </a:rPr>
              <a:t>Parent[e] = b</a:t>
            </a:r>
            <a:endParaRPr lang="en-US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EndTime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[e] = 6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EndTime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[b] = 7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StartTime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[c] = 8, Parent[c] = a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StartTime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[f] = 9, Parent[f] = c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EndTime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[f] = 10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EndTime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[c] = 11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EndTime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[a] = 12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24" name="Овал 6"/>
          <p:cNvSpPr txBox="1">
            <a:spLocks noChangeArrowheads="1"/>
          </p:cNvSpPr>
          <p:nvPr/>
        </p:nvSpPr>
        <p:spPr>
          <a:xfrm>
            <a:off x="10682454" y="5303767"/>
            <a:ext cx="596616" cy="589534"/>
          </a:xfrm>
          <a:prstGeom prst="ellipse">
            <a:avLst/>
          </a:prstGeom>
          <a:ln w="25400" algn="ctr">
            <a:solidFill>
              <a:schemeClr val="tx2"/>
            </a:solidFill>
            <a:round/>
          </a:ln>
        </p:spPr>
        <p:txBody>
          <a:bodyPr vert="horz" anchor="ctr">
            <a:normAutofit/>
          </a:bodyPr>
          <a:lstStyle>
            <a:lvl1pPr marL="411480" indent="-342900" algn="l" rtl="0" eaLnBrk="1" latinLnBrk="0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0664" indent="-28575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ctr">
              <a:lnSpc>
                <a:spcPct val="80000"/>
              </a:lnSpc>
              <a:buFont typeface="Arial" charset="0"/>
              <a:buNone/>
            </a:pPr>
            <a:r>
              <a:rPr lang="en-US" sz="2000" dirty="0" smtClean="0"/>
              <a:t>f</a:t>
            </a:r>
            <a:endParaRPr lang="ru-RU" sz="2000" dirty="0"/>
          </a:p>
        </p:txBody>
      </p:sp>
      <p:sp>
        <p:nvSpPr>
          <p:cNvPr id="25" name="Овал 3"/>
          <p:cNvSpPr/>
          <p:nvPr/>
        </p:nvSpPr>
        <p:spPr>
          <a:xfrm>
            <a:off x="7336824" y="3844021"/>
            <a:ext cx="594607" cy="60037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b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26" name="Овал 4"/>
          <p:cNvSpPr/>
          <p:nvPr/>
        </p:nvSpPr>
        <p:spPr>
          <a:xfrm>
            <a:off x="8174496" y="5298348"/>
            <a:ext cx="594607" cy="6003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e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27" name="Овал 5"/>
          <p:cNvSpPr/>
          <p:nvPr/>
        </p:nvSpPr>
        <p:spPr>
          <a:xfrm>
            <a:off x="8453721" y="1832669"/>
            <a:ext cx="594607" cy="60037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a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28" name="Овал 6"/>
          <p:cNvSpPr/>
          <p:nvPr/>
        </p:nvSpPr>
        <p:spPr>
          <a:xfrm>
            <a:off x="9735340" y="3965396"/>
            <a:ext cx="594607" cy="600371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c</a:t>
            </a:r>
            <a:endParaRPr lang="ru-RU" sz="2000" dirty="0">
              <a:solidFill>
                <a:schemeClr val="tx1"/>
              </a:solidFill>
            </a:endParaRPr>
          </a:p>
        </p:txBody>
      </p:sp>
      <p:cxnSp>
        <p:nvCxnSpPr>
          <p:cNvPr id="32" name="Shape 24"/>
          <p:cNvCxnSpPr>
            <a:cxnSpLocks noChangeShapeType="1"/>
            <a:stCxn id="27" idx="3"/>
            <a:endCxn id="25" idx="0"/>
          </p:cNvCxnSpPr>
          <p:nvPr/>
        </p:nvCxnSpPr>
        <p:spPr bwMode="auto">
          <a:xfrm flipH="1">
            <a:off x="7634128" y="2345117"/>
            <a:ext cx="906671" cy="1498902"/>
          </a:xfrm>
          <a:prstGeom prst="straightConnector1">
            <a:avLst/>
          </a:prstGeom>
          <a:noFill/>
          <a:ln w="38100" algn="ctr">
            <a:solidFill>
              <a:schemeClr val="accent1">
                <a:lumMod val="75000"/>
              </a:schemeClr>
            </a:solidFill>
            <a:round/>
            <a:headEnd/>
            <a:tailEnd type="arrow" w="med" len="med"/>
          </a:ln>
        </p:spPr>
      </p:cxnSp>
      <p:sp>
        <p:nvSpPr>
          <p:cNvPr id="34" name="Овал 17"/>
          <p:cNvSpPr/>
          <p:nvPr/>
        </p:nvSpPr>
        <p:spPr>
          <a:xfrm>
            <a:off x="6617671" y="5298348"/>
            <a:ext cx="594607" cy="6003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d</a:t>
            </a:r>
            <a:endParaRPr lang="ru-RU" sz="2000" dirty="0">
              <a:solidFill>
                <a:schemeClr val="tx1"/>
              </a:solidFill>
            </a:endParaRPr>
          </a:p>
        </p:txBody>
      </p:sp>
      <p:cxnSp>
        <p:nvCxnSpPr>
          <p:cNvPr id="36" name="Shape 20"/>
          <p:cNvCxnSpPr>
            <a:cxnSpLocks noChangeShapeType="1"/>
            <a:stCxn id="27" idx="5"/>
            <a:endCxn id="28" idx="0"/>
          </p:cNvCxnSpPr>
          <p:nvPr/>
        </p:nvCxnSpPr>
        <p:spPr bwMode="auto">
          <a:xfrm>
            <a:off x="8961250" y="2345117"/>
            <a:ext cx="1071395" cy="1620278"/>
          </a:xfrm>
          <a:prstGeom prst="straightConnector1">
            <a:avLst/>
          </a:prstGeom>
          <a:noFill/>
          <a:ln w="38100" algn="ctr">
            <a:solidFill>
              <a:schemeClr val="accent1">
                <a:lumMod val="75000"/>
              </a:schemeClr>
            </a:solidFill>
            <a:round/>
            <a:headEnd/>
            <a:tailEnd type="arrow" w="med" len="med"/>
          </a:ln>
        </p:spPr>
      </p:cxnSp>
      <p:cxnSp>
        <p:nvCxnSpPr>
          <p:cNvPr id="37" name="Shape 24"/>
          <p:cNvCxnSpPr>
            <a:cxnSpLocks noChangeShapeType="1"/>
            <a:stCxn id="25" idx="3"/>
            <a:endCxn id="34" idx="0"/>
          </p:cNvCxnSpPr>
          <p:nvPr/>
        </p:nvCxnSpPr>
        <p:spPr bwMode="auto">
          <a:xfrm flipH="1">
            <a:off x="6914975" y="4356469"/>
            <a:ext cx="508927" cy="941879"/>
          </a:xfrm>
          <a:prstGeom prst="straightConnector1">
            <a:avLst/>
          </a:prstGeom>
          <a:noFill/>
          <a:ln w="38100" algn="ctr">
            <a:solidFill>
              <a:schemeClr val="accent1">
                <a:lumMod val="75000"/>
              </a:schemeClr>
            </a:solidFill>
            <a:round/>
            <a:headEnd/>
            <a:tailEnd type="arrow" w="med" len="med"/>
          </a:ln>
        </p:spPr>
      </p:cxnSp>
      <p:cxnSp>
        <p:nvCxnSpPr>
          <p:cNvPr id="38" name="Shape 24"/>
          <p:cNvCxnSpPr>
            <a:cxnSpLocks noChangeShapeType="1"/>
            <a:stCxn id="25" idx="5"/>
            <a:endCxn id="26" idx="0"/>
          </p:cNvCxnSpPr>
          <p:nvPr/>
        </p:nvCxnSpPr>
        <p:spPr bwMode="auto">
          <a:xfrm>
            <a:off x="7844353" y="4356469"/>
            <a:ext cx="627446" cy="941879"/>
          </a:xfrm>
          <a:prstGeom prst="straightConnector1">
            <a:avLst/>
          </a:prstGeom>
          <a:noFill/>
          <a:ln w="38100" algn="ctr">
            <a:solidFill>
              <a:schemeClr val="accent1">
                <a:lumMod val="75000"/>
              </a:schemeClr>
            </a:solidFill>
            <a:round/>
            <a:headEnd/>
            <a:tailEnd type="arrow" w="med" len="med"/>
          </a:ln>
        </p:spPr>
      </p:cxnSp>
      <p:cxnSp>
        <p:nvCxnSpPr>
          <p:cNvPr id="39" name="Shape 20"/>
          <p:cNvCxnSpPr>
            <a:cxnSpLocks noChangeShapeType="1"/>
            <a:stCxn id="28" idx="5"/>
            <a:endCxn id="24" idx="1"/>
          </p:cNvCxnSpPr>
          <p:nvPr/>
        </p:nvCxnSpPr>
        <p:spPr bwMode="auto">
          <a:xfrm>
            <a:off x="10242869" y="4477846"/>
            <a:ext cx="526957" cy="912257"/>
          </a:xfrm>
          <a:prstGeom prst="straightConnector1">
            <a:avLst/>
          </a:prstGeom>
          <a:noFill/>
          <a:ln w="38100" algn="ctr">
            <a:solidFill>
              <a:schemeClr val="accent1">
                <a:lumMod val="75000"/>
              </a:schemeClr>
            </a:solidFill>
            <a:round/>
            <a:headEnd/>
            <a:tailEnd type="arrow" w="med" len="med"/>
          </a:ln>
        </p:spPr>
      </p:cxnSp>
      <p:cxnSp>
        <p:nvCxnSpPr>
          <p:cNvPr id="40" name="Shape 14"/>
          <p:cNvCxnSpPr>
            <a:cxnSpLocks noChangeShapeType="1"/>
            <a:stCxn id="34" idx="1"/>
            <a:endCxn id="27" idx="2"/>
          </p:cNvCxnSpPr>
          <p:nvPr/>
        </p:nvCxnSpPr>
        <p:spPr bwMode="auto">
          <a:xfrm rot="5400000" flipH="1" flipV="1">
            <a:off x="5952527" y="2885077"/>
            <a:ext cx="3253415" cy="1748972"/>
          </a:xfrm>
          <a:prstGeom prst="curvedConnector2">
            <a:avLst/>
          </a:prstGeom>
          <a:noFill/>
          <a:ln w="38100" algn="ctr">
            <a:solidFill>
              <a:schemeClr val="accent1">
                <a:lumMod val="75000"/>
              </a:schemeClr>
            </a:solidFill>
            <a:round/>
            <a:headEnd/>
            <a:tailEnd type="arrow" w="med" len="med"/>
          </a:ln>
        </p:spPr>
      </p:cxnSp>
      <p:cxnSp>
        <p:nvCxnSpPr>
          <p:cNvPr id="41" name="Shape 14"/>
          <p:cNvCxnSpPr>
            <a:cxnSpLocks noChangeShapeType="1"/>
            <a:stCxn id="26" idx="0"/>
            <a:endCxn id="27" idx="4"/>
          </p:cNvCxnSpPr>
          <p:nvPr/>
        </p:nvCxnSpPr>
        <p:spPr bwMode="auto">
          <a:xfrm flipV="1">
            <a:off x="8471800" y="2433040"/>
            <a:ext cx="279225" cy="2865308"/>
          </a:xfrm>
          <a:prstGeom prst="straightConnector1">
            <a:avLst/>
          </a:prstGeom>
          <a:noFill/>
          <a:ln w="38100" algn="ctr">
            <a:solidFill>
              <a:schemeClr val="accent1">
                <a:lumMod val="75000"/>
              </a:schemeClr>
            </a:solidFill>
            <a:round/>
            <a:headEnd/>
            <a:tailEnd type="arrow" w="med" len="med"/>
          </a:ln>
        </p:spPr>
      </p:cxnSp>
      <p:cxnSp>
        <p:nvCxnSpPr>
          <p:cNvPr id="42" name="Shape 14"/>
          <p:cNvCxnSpPr>
            <a:cxnSpLocks noChangeShapeType="1"/>
            <a:stCxn id="24" idx="7"/>
            <a:endCxn id="27" idx="6"/>
          </p:cNvCxnSpPr>
          <p:nvPr/>
        </p:nvCxnSpPr>
        <p:spPr bwMode="auto">
          <a:xfrm rot="16200000" flipV="1">
            <a:off x="8491390" y="2689794"/>
            <a:ext cx="3257246" cy="2143370"/>
          </a:xfrm>
          <a:prstGeom prst="curvedConnector2">
            <a:avLst/>
          </a:prstGeom>
          <a:noFill/>
          <a:ln w="38100" algn="ctr">
            <a:solidFill>
              <a:schemeClr val="accent1">
                <a:lumMod val="75000"/>
              </a:schemeClr>
            </a:solidFill>
            <a:round/>
            <a:headEnd/>
            <a:tailEnd type="arrow" w="med" len="med"/>
          </a:ln>
        </p:spPr>
      </p:cxnSp>
    </p:spTree>
    <p:extLst>
      <p:ext uri="{BB962C8B-B14F-4D97-AF65-F5344CB8AC3E}">
        <p14:creationId xmlns:p14="http://schemas.microsoft.com/office/powerpoint/2010/main" val="4037578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StartTime</a:t>
            </a:r>
            <a:r>
              <a:rPr lang="en-US" dirty="0" smtClean="0">
                <a:latin typeface="Consolas" panose="020B0609020204030204" pitchFamily="49" charset="0"/>
              </a:rPr>
              <a:t>[a] = 1, Parent[a] = a</a:t>
            </a: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StartTime</a:t>
            </a:r>
            <a:r>
              <a:rPr lang="en-US" dirty="0" smtClean="0">
                <a:latin typeface="Consolas" panose="020B0609020204030204" pitchFamily="49" charset="0"/>
              </a:rPr>
              <a:t>[b] = 2, Parent[b] = a</a:t>
            </a: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StartTime</a:t>
            </a:r>
            <a:r>
              <a:rPr lang="en-US" dirty="0" smtClean="0">
                <a:latin typeface="Consolas" panose="020B0609020204030204" pitchFamily="49" charset="0"/>
              </a:rPr>
              <a:t>[d] = 3, Parent[d] = b</a:t>
            </a: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EndTime</a:t>
            </a:r>
            <a:r>
              <a:rPr lang="en-US" dirty="0" smtClean="0">
                <a:latin typeface="Consolas" panose="020B0609020204030204" pitchFamily="49" charset="0"/>
              </a:rPr>
              <a:t>[d] = 4</a:t>
            </a: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StartTime</a:t>
            </a:r>
            <a:r>
              <a:rPr lang="en-US" dirty="0" smtClean="0">
                <a:latin typeface="Consolas" panose="020B0609020204030204" pitchFamily="49" charset="0"/>
              </a:rPr>
              <a:t>[e] = 5, </a:t>
            </a:r>
            <a:r>
              <a:rPr lang="en-US" dirty="0">
                <a:latin typeface="Consolas" panose="020B0609020204030204" pitchFamily="49" charset="0"/>
              </a:rPr>
              <a:t>Parent[e] = b</a:t>
            </a:r>
            <a:endParaRPr lang="en-US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EndTime</a:t>
            </a:r>
            <a:r>
              <a:rPr lang="en-US" dirty="0" smtClean="0">
                <a:latin typeface="Consolas" panose="020B0609020204030204" pitchFamily="49" charset="0"/>
              </a:rPr>
              <a:t>[e] = 6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EndTime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[b] = 7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StartTime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[c] = 8, Parent[c] = a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StartTime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[f] = 9, Parent[f] = c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EndTime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[f] = 10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EndTime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[c] = 11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EndTime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[a] = 12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24" name="Овал 6"/>
          <p:cNvSpPr txBox="1">
            <a:spLocks noChangeArrowheads="1"/>
          </p:cNvSpPr>
          <p:nvPr/>
        </p:nvSpPr>
        <p:spPr>
          <a:xfrm>
            <a:off x="10682454" y="5303767"/>
            <a:ext cx="596616" cy="589534"/>
          </a:xfrm>
          <a:prstGeom prst="ellipse">
            <a:avLst/>
          </a:prstGeom>
          <a:ln w="25400" algn="ctr">
            <a:solidFill>
              <a:schemeClr val="tx2"/>
            </a:solidFill>
            <a:round/>
          </a:ln>
        </p:spPr>
        <p:txBody>
          <a:bodyPr vert="horz" anchor="ctr">
            <a:normAutofit/>
          </a:bodyPr>
          <a:lstStyle>
            <a:lvl1pPr marL="411480" indent="-342900" algn="l" rtl="0" eaLnBrk="1" latinLnBrk="0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0664" indent="-28575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ctr">
              <a:lnSpc>
                <a:spcPct val="80000"/>
              </a:lnSpc>
              <a:buFont typeface="Arial" charset="0"/>
              <a:buNone/>
            </a:pPr>
            <a:r>
              <a:rPr lang="en-US" sz="2000" dirty="0" smtClean="0"/>
              <a:t>f</a:t>
            </a:r>
            <a:endParaRPr lang="ru-RU" sz="2000" dirty="0"/>
          </a:p>
        </p:txBody>
      </p:sp>
      <p:sp>
        <p:nvSpPr>
          <p:cNvPr id="25" name="Овал 3"/>
          <p:cNvSpPr/>
          <p:nvPr/>
        </p:nvSpPr>
        <p:spPr>
          <a:xfrm>
            <a:off x="7336824" y="3844021"/>
            <a:ext cx="594607" cy="60037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b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26" name="Овал 4"/>
          <p:cNvSpPr/>
          <p:nvPr/>
        </p:nvSpPr>
        <p:spPr>
          <a:xfrm>
            <a:off x="8174496" y="5298348"/>
            <a:ext cx="594607" cy="6003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e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27" name="Овал 5"/>
          <p:cNvSpPr/>
          <p:nvPr/>
        </p:nvSpPr>
        <p:spPr>
          <a:xfrm>
            <a:off x="8453721" y="1832669"/>
            <a:ext cx="594607" cy="60037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a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28" name="Овал 6"/>
          <p:cNvSpPr/>
          <p:nvPr/>
        </p:nvSpPr>
        <p:spPr>
          <a:xfrm>
            <a:off x="9735340" y="3965396"/>
            <a:ext cx="594607" cy="600371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c</a:t>
            </a:r>
            <a:endParaRPr lang="ru-RU" sz="2000" dirty="0">
              <a:solidFill>
                <a:schemeClr val="tx1"/>
              </a:solidFill>
            </a:endParaRPr>
          </a:p>
        </p:txBody>
      </p:sp>
      <p:cxnSp>
        <p:nvCxnSpPr>
          <p:cNvPr id="32" name="Shape 24"/>
          <p:cNvCxnSpPr>
            <a:cxnSpLocks noChangeShapeType="1"/>
            <a:stCxn id="27" idx="3"/>
            <a:endCxn id="25" idx="0"/>
          </p:cNvCxnSpPr>
          <p:nvPr/>
        </p:nvCxnSpPr>
        <p:spPr bwMode="auto">
          <a:xfrm flipH="1">
            <a:off x="7634128" y="2345117"/>
            <a:ext cx="906671" cy="1498902"/>
          </a:xfrm>
          <a:prstGeom prst="straightConnector1">
            <a:avLst/>
          </a:prstGeom>
          <a:noFill/>
          <a:ln w="38100" algn="ctr">
            <a:solidFill>
              <a:schemeClr val="accent1">
                <a:lumMod val="75000"/>
              </a:schemeClr>
            </a:solidFill>
            <a:round/>
            <a:headEnd/>
            <a:tailEnd type="arrow" w="med" len="med"/>
          </a:ln>
        </p:spPr>
      </p:cxnSp>
      <p:sp>
        <p:nvSpPr>
          <p:cNvPr id="34" name="Овал 17"/>
          <p:cNvSpPr/>
          <p:nvPr/>
        </p:nvSpPr>
        <p:spPr>
          <a:xfrm>
            <a:off x="6617671" y="5298348"/>
            <a:ext cx="594607" cy="6003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d</a:t>
            </a:r>
            <a:endParaRPr lang="ru-RU" sz="2000" dirty="0">
              <a:solidFill>
                <a:schemeClr val="tx1"/>
              </a:solidFill>
            </a:endParaRPr>
          </a:p>
        </p:txBody>
      </p:sp>
      <p:cxnSp>
        <p:nvCxnSpPr>
          <p:cNvPr id="36" name="Shape 20"/>
          <p:cNvCxnSpPr>
            <a:cxnSpLocks noChangeShapeType="1"/>
            <a:stCxn id="27" idx="5"/>
            <a:endCxn id="28" idx="0"/>
          </p:cNvCxnSpPr>
          <p:nvPr/>
        </p:nvCxnSpPr>
        <p:spPr bwMode="auto">
          <a:xfrm>
            <a:off x="8961250" y="2345117"/>
            <a:ext cx="1071395" cy="1620278"/>
          </a:xfrm>
          <a:prstGeom prst="straightConnector1">
            <a:avLst/>
          </a:prstGeom>
          <a:noFill/>
          <a:ln w="38100" algn="ctr">
            <a:solidFill>
              <a:schemeClr val="accent1">
                <a:lumMod val="75000"/>
              </a:schemeClr>
            </a:solidFill>
            <a:round/>
            <a:headEnd/>
            <a:tailEnd type="arrow" w="med" len="med"/>
          </a:ln>
        </p:spPr>
      </p:cxnSp>
      <p:cxnSp>
        <p:nvCxnSpPr>
          <p:cNvPr id="37" name="Shape 24"/>
          <p:cNvCxnSpPr>
            <a:cxnSpLocks noChangeShapeType="1"/>
            <a:stCxn id="25" idx="3"/>
            <a:endCxn id="34" idx="0"/>
          </p:cNvCxnSpPr>
          <p:nvPr/>
        </p:nvCxnSpPr>
        <p:spPr bwMode="auto">
          <a:xfrm flipH="1">
            <a:off x="6914975" y="4356469"/>
            <a:ext cx="508927" cy="941879"/>
          </a:xfrm>
          <a:prstGeom prst="straightConnector1">
            <a:avLst/>
          </a:prstGeom>
          <a:noFill/>
          <a:ln w="38100" algn="ctr">
            <a:solidFill>
              <a:schemeClr val="accent1">
                <a:lumMod val="75000"/>
              </a:schemeClr>
            </a:solidFill>
            <a:round/>
            <a:headEnd/>
            <a:tailEnd type="arrow" w="med" len="med"/>
          </a:ln>
        </p:spPr>
      </p:cxnSp>
      <p:cxnSp>
        <p:nvCxnSpPr>
          <p:cNvPr id="38" name="Shape 24"/>
          <p:cNvCxnSpPr>
            <a:cxnSpLocks noChangeShapeType="1"/>
            <a:stCxn id="25" idx="5"/>
            <a:endCxn id="26" idx="0"/>
          </p:cNvCxnSpPr>
          <p:nvPr/>
        </p:nvCxnSpPr>
        <p:spPr bwMode="auto">
          <a:xfrm>
            <a:off x="7844353" y="4356469"/>
            <a:ext cx="627446" cy="941879"/>
          </a:xfrm>
          <a:prstGeom prst="straightConnector1">
            <a:avLst/>
          </a:prstGeom>
          <a:noFill/>
          <a:ln w="38100" algn="ctr">
            <a:solidFill>
              <a:schemeClr val="accent1">
                <a:lumMod val="75000"/>
              </a:schemeClr>
            </a:solidFill>
            <a:round/>
            <a:headEnd/>
            <a:tailEnd type="arrow" w="med" len="med"/>
          </a:ln>
        </p:spPr>
      </p:cxnSp>
      <p:cxnSp>
        <p:nvCxnSpPr>
          <p:cNvPr id="39" name="Shape 20"/>
          <p:cNvCxnSpPr>
            <a:cxnSpLocks noChangeShapeType="1"/>
            <a:stCxn id="28" idx="5"/>
            <a:endCxn id="24" idx="1"/>
          </p:cNvCxnSpPr>
          <p:nvPr/>
        </p:nvCxnSpPr>
        <p:spPr bwMode="auto">
          <a:xfrm>
            <a:off x="10242869" y="4477846"/>
            <a:ext cx="526957" cy="912257"/>
          </a:xfrm>
          <a:prstGeom prst="straightConnector1">
            <a:avLst/>
          </a:prstGeom>
          <a:noFill/>
          <a:ln w="38100" algn="ctr">
            <a:solidFill>
              <a:schemeClr val="accent1">
                <a:lumMod val="75000"/>
              </a:schemeClr>
            </a:solidFill>
            <a:round/>
            <a:headEnd/>
            <a:tailEnd type="arrow" w="med" len="med"/>
          </a:ln>
        </p:spPr>
      </p:cxnSp>
      <p:cxnSp>
        <p:nvCxnSpPr>
          <p:cNvPr id="40" name="Shape 14"/>
          <p:cNvCxnSpPr>
            <a:cxnSpLocks noChangeShapeType="1"/>
            <a:stCxn id="34" idx="1"/>
            <a:endCxn id="27" idx="2"/>
          </p:cNvCxnSpPr>
          <p:nvPr/>
        </p:nvCxnSpPr>
        <p:spPr bwMode="auto">
          <a:xfrm rot="5400000" flipH="1" flipV="1">
            <a:off x="5952527" y="2885077"/>
            <a:ext cx="3253415" cy="1748972"/>
          </a:xfrm>
          <a:prstGeom prst="curvedConnector2">
            <a:avLst/>
          </a:prstGeom>
          <a:noFill/>
          <a:ln w="38100" algn="ctr">
            <a:solidFill>
              <a:schemeClr val="accent1">
                <a:lumMod val="75000"/>
              </a:schemeClr>
            </a:solidFill>
            <a:round/>
            <a:headEnd/>
            <a:tailEnd type="arrow" w="med" len="med"/>
          </a:ln>
        </p:spPr>
      </p:cxnSp>
      <p:cxnSp>
        <p:nvCxnSpPr>
          <p:cNvPr id="41" name="Shape 14"/>
          <p:cNvCxnSpPr>
            <a:cxnSpLocks noChangeShapeType="1"/>
            <a:stCxn id="26" idx="0"/>
            <a:endCxn id="27" idx="4"/>
          </p:cNvCxnSpPr>
          <p:nvPr/>
        </p:nvCxnSpPr>
        <p:spPr bwMode="auto">
          <a:xfrm flipV="1">
            <a:off x="8471800" y="2433040"/>
            <a:ext cx="279225" cy="2865308"/>
          </a:xfrm>
          <a:prstGeom prst="straightConnector1">
            <a:avLst/>
          </a:prstGeom>
          <a:noFill/>
          <a:ln w="38100" algn="ctr">
            <a:solidFill>
              <a:schemeClr val="accent1">
                <a:lumMod val="75000"/>
              </a:schemeClr>
            </a:solidFill>
            <a:round/>
            <a:headEnd/>
            <a:tailEnd type="arrow" w="med" len="med"/>
          </a:ln>
        </p:spPr>
      </p:cxnSp>
      <p:cxnSp>
        <p:nvCxnSpPr>
          <p:cNvPr id="42" name="Shape 14"/>
          <p:cNvCxnSpPr>
            <a:cxnSpLocks noChangeShapeType="1"/>
            <a:stCxn id="24" idx="7"/>
            <a:endCxn id="27" idx="6"/>
          </p:cNvCxnSpPr>
          <p:nvPr/>
        </p:nvCxnSpPr>
        <p:spPr bwMode="auto">
          <a:xfrm rot="16200000" flipV="1">
            <a:off x="8491390" y="2689794"/>
            <a:ext cx="3257246" cy="2143370"/>
          </a:xfrm>
          <a:prstGeom prst="curvedConnector2">
            <a:avLst/>
          </a:prstGeom>
          <a:noFill/>
          <a:ln w="38100" algn="ctr">
            <a:solidFill>
              <a:schemeClr val="accent1">
                <a:lumMod val="75000"/>
              </a:schemeClr>
            </a:solidFill>
            <a:round/>
            <a:headEnd/>
            <a:tailEnd type="arrow" w="med" len="med"/>
          </a:ln>
        </p:spPr>
      </p:cxnSp>
    </p:spTree>
    <p:extLst>
      <p:ext uri="{BB962C8B-B14F-4D97-AF65-F5344CB8AC3E}">
        <p14:creationId xmlns:p14="http://schemas.microsoft.com/office/powerpoint/2010/main" val="1617841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StartTime</a:t>
            </a:r>
            <a:r>
              <a:rPr lang="en-US" dirty="0" smtClean="0">
                <a:latin typeface="Consolas" panose="020B0609020204030204" pitchFamily="49" charset="0"/>
              </a:rPr>
              <a:t>[a] = 1, Parent[a] = a</a:t>
            </a: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StartTime</a:t>
            </a:r>
            <a:r>
              <a:rPr lang="en-US" dirty="0" smtClean="0">
                <a:latin typeface="Consolas" panose="020B0609020204030204" pitchFamily="49" charset="0"/>
              </a:rPr>
              <a:t>[b] = 2, Parent[b] = a</a:t>
            </a: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StartTime</a:t>
            </a:r>
            <a:r>
              <a:rPr lang="en-US" dirty="0" smtClean="0">
                <a:latin typeface="Consolas" panose="020B0609020204030204" pitchFamily="49" charset="0"/>
              </a:rPr>
              <a:t>[d] = 3, Parent[d] = b</a:t>
            </a: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EndTime</a:t>
            </a:r>
            <a:r>
              <a:rPr lang="en-US" dirty="0" smtClean="0">
                <a:latin typeface="Consolas" panose="020B0609020204030204" pitchFamily="49" charset="0"/>
              </a:rPr>
              <a:t>[d] = 4</a:t>
            </a: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StartTime</a:t>
            </a:r>
            <a:r>
              <a:rPr lang="en-US" dirty="0" smtClean="0">
                <a:latin typeface="Consolas" panose="020B0609020204030204" pitchFamily="49" charset="0"/>
              </a:rPr>
              <a:t>[e] = 5, </a:t>
            </a:r>
            <a:r>
              <a:rPr lang="en-US" dirty="0">
                <a:latin typeface="Consolas" panose="020B0609020204030204" pitchFamily="49" charset="0"/>
              </a:rPr>
              <a:t>Parent[e] = b</a:t>
            </a:r>
            <a:endParaRPr lang="en-US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EndTime</a:t>
            </a:r>
            <a:r>
              <a:rPr lang="en-US" dirty="0" smtClean="0">
                <a:latin typeface="Consolas" panose="020B0609020204030204" pitchFamily="49" charset="0"/>
              </a:rPr>
              <a:t>[e] = 6</a:t>
            </a: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EndTime</a:t>
            </a:r>
            <a:r>
              <a:rPr lang="en-US" dirty="0" smtClean="0">
                <a:latin typeface="Consolas" panose="020B0609020204030204" pitchFamily="49" charset="0"/>
              </a:rPr>
              <a:t>[b] = 7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StartTime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[c] = 8, Parent[c] = a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StartTime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[f] = 9, Parent[f] = c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EndTime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[f] = 10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EndTime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[c] = 11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EndTime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[a] = 12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24" name="Овал 6"/>
          <p:cNvSpPr txBox="1">
            <a:spLocks noChangeArrowheads="1"/>
          </p:cNvSpPr>
          <p:nvPr/>
        </p:nvSpPr>
        <p:spPr>
          <a:xfrm>
            <a:off x="10682454" y="5303767"/>
            <a:ext cx="596616" cy="589534"/>
          </a:xfrm>
          <a:prstGeom prst="ellipse">
            <a:avLst/>
          </a:prstGeom>
          <a:ln w="25400" algn="ctr">
            <a:solidFill>
              <a:schemeClr val="tx2"/>
            </a:solidFill>
            <a:round/>
          </a:ln>
        </p:spPr>
        <p:txBody>
          <a:bodyPr vert="horz" anchor="ctr">
            <a:normAutofit/>
          </a:bodyPr>
          <a:lstStyle>
            <a:lvl1pPr marL="411480" indent="-342900" algn="l" rtl="0" eaLnBrk="1" latinLnBrk="0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0664" indent="-28575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ctr">
              <a:lnSpc>
                <a:spcPct val="80000"/>
              </a:lnSpc>
              <a:buFont typeface="Arial" charset="0"/>
              <a:buNone/>
            </a:pPr>
            <a:r>
              <a:rPr lang="en-US" sz="2000" dirty="0" smtClean="0"/>
              <a:t>f</a:t>
            </a:r>
            <a:endParaRPr lang="ru-RU" sz="2000" dirty="0"/>
          </a:p>
        </p:txBody>
      </p:sp>
      <p:sp>
        <p:nvSpPr>
          <p:cNvPr id="25" name="Овал 3"/>
          <p:cNvSpPr/>
          <p:nvPr/>
        </p:nvSpPr>
        <p:spPr>
          <a:xfrm>
            <a:off x="7336824" y="3844021"/>
            <a:ext cx="594607" cy="60037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b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26" name="Овал 4"/>
          <p:cNvSpPr/>
          <p:nvPr/>
        </p:nvSpPr>
        <p:spPr>
          <a:xfrm>
            <a:off x="8174496" y="5298348"/>
            <a:ext cx="594607" cy="6003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e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27" name="Овал 5"/>
          <p:cNvSpPr/>
          <p:nvPr/>
        </p:nvSpPr>
        <p:spPr>
          <a:xfrm>
            <a:off x="8453721" y="1832669"/>
            <a:ext cx="594607" cy="60037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a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28" name="Овал 6"/>
          <p:cNvSpPr/>
          <p:nvPr/>
        </p:nvSpPr>
        <p:spPr>
          <a:xfrm>
            <a:off x="9735340" y="3965396"/>
            <a:ext cx="594607" cy="600371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c</a:t>
            </a:r>
            <a:endParaRPr lang="ru-RU" sz="2000" dirty="0">
              <a:solidFill>
                <a:schemeClr val="tx1"/>
              </a:solidFill>
            </a:endParaRPr>
          </a:p>
        </p:txBody>
      </p:sp>
      <p:cxnSp>
        <p:nvCxnSpPr>
          <p:cNvPr id="32" name="Shape 24"/>
          <p:cNvCxnSpPr>
            <a:cxnSpLocks noChangeShapeType="1"/>
            <a:stCxn id="27" idx="3"/>
            <a:endCxn id="25" idx="0"/>
          </p:cNvCxnSpPr>
          <p:nvPr/>
        </p:nvCxnSpPr>
        <p:spPr bwMode="auto">
          <a:xfrm flipH="1">
            <a:off x="7634128" y="2345117"/>
            <a:ext cx="906671" cy="1498902"/>
          </a:xfrm>
          <a:prstGeom prst="straightConnector1">
            <a:avLst/>
          </a:prstGeom>
          <a:noFill/>
          <a:ln w="38100" algn="ctr">
            <a:solidFill>
              <a:schemeClr val="accent1">
                <a:lumMod val="75000"/>
              </a:schemeClr>
            </a:solidFill>
            <a:round/>
            <a:headEnd/>
            <a:tailEnd type="arrow" w="med" len="med"/>
          </a:ln>
        </p:spPr>
      </p:cxnSp>
      <p:sp>
        <p:nvSpPr>
          <p:cNvPr id="34" name="Овал 17"/>
          <p:cNvSpPr/>
          <p:nvPr/>
        </p:nvSpPr>
        <p:spPr>
          <a:xfrm>
            <a:off x="6617671" y="5298348"/>
            <a:ext cx="594607" cy="6003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d</a:t>
            </a:r>
            <a:endParaRPr lang="ru-RU" sz="2000" dirty="0">
              <a:solidFill>
                <a:schemeClr val="tx1"/>
              </a:solidFill>
            </a:endParaRPr>
          </a:p>
        </p:txBody>
      </p:sp>
      <p:cxnSp>
        <p:nvCxnSpPr>
          <p:cNvPr id="36" name="Shape 20"/>
          <p:cNvCxnSpPr>
            <a:cxnSpLocks noChangeShapeType="1"/>
            <a:stCxn id="27" idx="5"/>
            <a:endCxn id="28" idx="0"/>
          </p:cNvCxnSpPr>
          <p:nvPr/>
        </p:nvCxnSpPr>
        <p:spPr bwMode="auto">
          <a:xfrm>
            <a:off x="8961250" y="2345117"/>
            <a:ext cx="1071395" cy="1620278"/>
          </a:xfrm>
          <a:prstGeom prst="straightConnector1">
            <a:avLst/>
          </a:prstGeom>
          <a:noFill/>
          <a:ln w="38100" algn="ctr">
            <a:solidFill>
              <a:schemeClr val="accent1">
                <a:lumMod val="75000"/>
              </a:schemeClr>
            </a:solidFill>
            <a:round/>
            <a:headEnd/>
            <a:tailEnd type="arrow" w="med" len="med"/>
          </a:ln>
        </p:spPr>
      </p:cxnSp>
      <p:cxnSp>
        <p:nvCxnSpPr>
          <p:cNvPr id="37" name="Shape 24"/>
          <p:cNvCxnSpPr>
            <a:cxnSpLocks noChangeShapeType="1"/>
            <a:stCxn id="25" idx="3"/>
            <a:endCxn id="34" idx="0"/>
          </p:cNvCxnSpPr>
          <p:nvPr/>
        </p:nvCxnSpPr>
        <p:spPr bwMode="auto">
          <a:xfrm flipH="1">
            <a:off x="6914975" y="4356469"/>
            <a:ext cx="508927" cy="941879"/>
          </a:xfrm>
          <a:prstGeom prst="straightConnector1">
            <a:avLst/>
          </a:prstGeom>
          <a:noFill/>
          <a:ln w="38100" algn="ctr">
            <a:solidFill>
              <a:schemeClr val="accent1">
                <a:lumMod val="75000"/>
              </a:schemeClr>
            </a:solidFill>
            <a:round/>
            <a:headEnd/>
            <a:tailEnd type="arrow" w="med" len="med"/>
          </a:ln>
        </p:spPr>
      </p:cxnSp>
      <p:cxnSp>
        <p:nvCxnSpPr>
          <p:cNvPr id="38" name="Shape 24"/>
          <p:cNvCxnSpPr>
            <a:cxnSpLocks noChangeShapeType="1"/>
            <a:stCxn id="25" idx="5"/>
            <a:endCxn id="26" idx="0"/>
          </p:cNvCxnSpPr>
          <p:nvPr/>
        </p:nvCxnSpPr>
        <p:spPr bwMode="auto">
          <a:xfrm>
            <a:off x="7844353" y="4356469"/>
            <a:ext cx="627446" cy="941879"/>
          </a:xfrm>
          <a:prstGeom prst="straightConnector1">
            <a:avLst/>
          </a:prstGeom>
          <a:noFill/>
          <a:ln w="38100" algn="ctr">
            <a:solidFill>
              <a:schemeClr val="accent1">
                <a:lumMod val="75000"/>
              </a:schemeClr>
            </a:solidFill>
            <a:round/>
            <a:headEnd/>
            <a:tailEnd type="arrow" w="med" len="med"/>
          </a:ln>
        </p:spPr>
      </p:cxnSp>
      <p:cxnSp>
        <p:nvCxnSpPr>
          <p:cNvPr id="39" name="Shape 20"/>
          <p:cNvCxnSpPr>
            <a:cxnSpLocks noChangeShapeType="1"/>
            <a:stCxn id="28" idx="5"/>
            <a:endCxn id="24" idx="1"/>
          </p:cNvCxnSpPr>
          <p:nvPr/>
        </p:nvCxnSpPr>
        <p:spPr bwMode="auto">
          <a:xfrm>
            <a:off x="10242869" y="4477846"/>
            <a:ext cx="526957" cy="912257"/>
          </a:xfrm>
          <a:prstGeom prst="straightConnector1">
            <a:avLst/>
          </a:prstGeom>
          <a:noFill/>
          <a:ln w="38100" algn="ctr">
            <a:solidFill>
              <a:schemeClr val="accent1">
                <a:lumMod val="75000"/>
              </a:schemeClr>
            </a:solidFill>
            <a:round/>
            <a:headEnd/>
            <a:tailEnd type="arrow" w="med" len="med"/>
          </a:ln>
        </p:spPr>
      </p:cxnSp>
      <p:cxnSp>
        <p:nvCxnSpPr>
          <p:cNvPr id="40" name="Shape 14"/>
          <p:cNvCxnSpPr>
            <a:cxnSpLocks noChangeShapeType="1"/>
            <a:stCxn id="34" idx="1"/>
            <a:endCxn id="27" idx="2"/>
          </p:cNvCxnSpPr>
          <p:nvPr/>
        </p:nvCxnSpPr>
        <p:spPr bwMode="auto">
          <a:xfrm rot="5400000" flipH="1" flipV="1">
            <a:off x="5952527" y="2885077"/>
            <a:ext cx="3253415" cy="1748972"/>
          </a:xfrm>
          <a:prstGeom prst="curvedConnector2">
            <a:avLst/>
          </a:prstGeom>
          <a:noFill/>
          <a:ln w="38100" algn="ctr">
            <a:solidFill>
              <a:schemeClr val="accent1">
                <a:lumMod val="75000"/>
              </a:schemeClr>
            </a:solidFill>
            <a:round/>
            <a:headEnd/>
            <a:tailEnd type="arrow" w="med" len="med"/>
          </a:ln>
        </p:spPr>
      </p:cxnSp>
      <p:cxnSp>
        <p:nvCxnSpPr>
          <p:cNvPr id="41" name="Shape 14"/>
          <p:cNvCxnSpPr>
            <a:cxnSpLocks noChangeShapeType="1"/>
            <a:stCxn id="26" idx="0"/>
            <a:endCxn id="27" idx="4"/>
          </p:cNvCxnSpPr>
          <p:nvPr/>
        </p:nvCxnSpPr>
        <p:spPr bwMode="auto">
          <a:xfrm flipV="1">
            <a:off x="8471800" y="2433040"/>
            <a:ext cx="279225" cy="2865308"/>
          </a:xfrm>
          <a:prstGeom prst="straightConnector1">
            <a:avLst/>
          </a:prstGeom>
          <a:noFill/>
          <a:ln w="38100" algn="ctr">
            <a:solidFill>
              <a:schemeClr val="accent1">
                <a:lumMod val="75000"/>
              </a:schemeClr>
            </a:solidFill>
            <a:round/>
            <a:headEnd/>
            <a:tailEnd type="arrow" w="med" len="med"/>
          </a:ln>
        </p:spPr>
      </p:cxnSp>
      <p:cxnSp>
        <p:nvCxnSpPr>
          <p:cNvPr id="42" name="Shape 14"/>
          <p:cNvCxnSpPr>
            <a:cxnSpLocks noChangeShapeType="1"/>
            <a:stCxn id="24" idx="7"/>
            <a:endCxn id="27" idx="6"/>
          </p:cNvCxnSpPr>
          <p:nvPr/>
        </p:nvCxnSpPr>
        <p:spPr bwMode="auto">
          <a:xfrm rot="16200000" flipV="1">
            <a:off x="8491390" y="2689794"/>
            <a:ext cx="3257246" cy="2143370"/>
          </a:xfrm>
          <a:prstGeom prst="curvedConnector2">
            <a:avLst/>
          </a:prstGeom>
          <a:noFill/>
          <a:ln w="38100" algn="ctr">
            <a:solidFill>
              <a:schemeClr val="accent1">
                <a:lumMod val="75000"/>
              </a:schemeClr>
            </a:solidFill>
            <a:round/>
            <a:headEnd/>
            <a:tailEnd type="arrow" w="med" len="med"/>
          </a:ln>
        </p:spPr>
      </p:cxnSp>
    </p:spTree>
    <p:extLst>
      <p:ext uri="{BB962C8B-B14F-4D97-AF65-F5344CB8AC3E}">
        <p14:creationId xmlns:p14="http://schemas.microsoft.com/office/powerpoint/2010/main" val="3198350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Обход вершин графа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Графы – это модели систем</a:t>
            </a:r>
            <a:r>
              <a:rPr lang="ru-RU" dirty="0">
                <a:solidFill>
                  <a:schemeClr val="bg1"/>
                </a:solidFill>
              </a:rPr>
              <a:t>, </a:t>
            </a:r>
            <a:r>
              <a:rPr lang="ru-RU" dirty="0" smtClean="0">
                <a:solidFill>
                  <a:schemeClr val="bg1"/>
                </a:solidFill>
              </a:rPr>
              <a:t>процессов, </a:t>
            </a:r>
            <a:r>
              <a:rPr lang="ru-RU" dirty="0">
                <a:solidFill>
                  <a:schemeClr val="bg1"/>
                </a:solidFill>
              </a:rPr>
              <a:t>программ</a:t>
            </a:r>
            <a:r>
              <a:rPr lang="ru-RU" dirty="0" smtClean="0">
                <a:solidFill>
                  <a:schemeClr val="bg1"/>
                </a:solidFill>
              </a:rPr>
              <a:t>, данных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Обработка графов – это построение и анализ этих моделей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Обход вершин графа – это обработка вершин графа в порядке, заданном множеством дуг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Основа большого числа алгоритмов обработки графов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</a:t>
            </a:r>
            <a:r>
              <a:rPr lang="ru-RU" dirty="0" smtClean="0">
                <a:solidFill>
                  <a:schemeClr val="bg1"/>
                </a:solidFill>
              </a:rPr>
              <a:t> глубину, в ширину и другие</a:t>
            </a: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Множество </a:t>
            </a:r>
            <a:r>
              <a:rPr lang="ru-RU" dirty="0">
                <a:solidFill>
                  <a:schemeClr val="bg1"/>
                </a:solidFill>
              </a:rPr>
              <a:t>дуг </a:t>
            </a:r>
            <a:r>
              <a:rPr lang="ru-RU" dirty="0" smtClean="0">
                <a:solidFill>
                  <a:schemeClr val="bg1"/>
                </a:solidFill>
              </a:rPr>
              <a:t>у большинства графов задает порядок обработки не до конца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8739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StartTime</a:t>
            </a:r>
            <a:r>
              <a:rPr lang="en-US" dirty="0" smtClean="0">
                <a:latin typeface="Consolas" panose="020B0609020204030204" pitchFamily="49" charset="0"/>
              </a:rPr>
              <a:t>[a] = 1, Parent[a] = a</a:t>
            </a: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StartTime</a:t>
            </a:r>
            <a:r>
              <a:rPr lang="en-US" dirty="0" smtClean="0">
                <a:latin typeface="Consolas" panose="020B0609020204030204" pitchFamily="49" charset="0"/>
              </a:rPr>
              <a:t>[b] = 2, Parent[b] = a</a:t>
            </a: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StartTime</a:t>
            </a:r>
            <a:r>
              <a:rPr lang="en-US" dirty="0" smtClean="0">
                <a:latin typeface="Consolas" panose="020B0609020204030204" pitchFamily="49" charset="0"/>
              </a:rPr>
              <a:t>[d] = 3, Parent[d] = b</a:t>
            </a: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EndTime</a:t>
            </a:r>
            <a:r>
              <a:rPr lang="en-US" dirty="0" smtClean="0">
                <a:latin typeface="Consolas" panose="020B0609020204030204" pitchFamily="49" charset="0"/>
              </a:rPr>
              <a:t>[d] = 4</a:t>
            </a: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StartTime</a:t>
            </a:r>
            <a:r>
              <a:rPr lang="en-US" dirty="0" smtClean="0">
                <a:latin typeface="Consolas" panose="020B0609020204030204" pitchFamily="49" charset="0"/>
              </a:rPr>
              <a:t>[e] = 5, </a:t>
            </a:r>
            <a:r>
              <a:rPr lang="en-US" dirty="0">
                <a:latin typeface="Consolas" panose="020B0609020204030204" pitchFamily="49" charset="0"/>
              </a:rPr>
              <a:t>Parent[e] = b</a:t>
            </a:r>
            <a:endParaRPr lang="en-US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EndTime</a:t>
            </a:r>
            <a:r>
              <a:rPr lang="en-US" dirty="0" smtClean="0">
                <a:latin typeface="Consolas" panose="020B0609020204030204" pitchFamily="49" charset="0"/>
              </a:rPr>
              <a:t>[e] = 6</a:t>
            </a: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EndTime</a:t>
            </a:r>
            <a:r>
              <a:rPr lang="en-US" dirty="0" smtClean="0">
                <a:latin typeface="Consolas" panose="020B0609020204030204" pitchFamily="49" charset="0"/>
              </a:rPr>
              <a:t>[b] = 7</a:t>
            </a: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StartTime</a:t>
            </a:r>
            <a:r>
              <a:rPr lang="en-US" dirty="0" smtClean="0">
                <a:latin typeface="Consolas" panose="020B0609020204030204" pitchFamily="49" charset="0"/>
              </a:rPr>
              <a:t>[c] = 8, Parent[c] = a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StartTime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[f] = 9, Parent[f] = c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EndTime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[f] = 10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EndTime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[c] = 11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EndTime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[a] = 12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24" name="Овал 6"/>
          <p:cNvSpPr txBox="1">
            <a:spLocks noChangeArrowheads="1"/>
          </p:cNvSpPr>
          <p:nvPr/>
        </p:nvSpPr>
        <p:spPr>
          <a:xfrm>
            <a:off x="10682454" y="5303767"/>
            <a:ext cx="596616" cy="589534"/>
          </a:xfrm>
          <a:prstGeom prst="ellipse">
            <a:avLst/>
          </a:prstGeom>
          <a:ln w="25400" algn="ctr">
            <a:solidFill>
              <a:schemeClr val="tx2"/>
            </a:solidFill>
            <a:round/>
          </a:ln>
        </p:spPr>
        <p:txBody>
          <a:bodyPr vert="horz" anchor="ctr">
            <a:normAutofit/>
          </a:bodyPr>
          <a:lstStyle>
            <a:lvl1pPr marL="411480" indent="-342900" algn="l" rtl="0" eaLnBrk="1" latinLnBrk="0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0664" indent="-28575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ctr">
              <a:lnSpc>
                <a:spcPct val="80000"/>
              </a:lnSpc>
              <a:buFont typeface="Arial" charset="0"/>
              <a:buNone/>
            </a:pPr>
            <a:r>
              <a:rPr lang="en-US" sz="2000" dirty="0" smtClean="0"/>
              <a:t>f</a:t>
            </a:r>
            <a:endParaRPr lang="ru-RU" sz="2000" dirty="0"/>
          </a:p>
        </p:txBody>
      </p:sp>
      <p:sp>
        <p:nvSpPr>
          <p:cNvPr id="25" name="Овал 3"/>
          <p:cNvSpPr/>
          <p:nvPr/>
        </p:nvSpPr>
        <p:spPr>
          <a:xfrm>
            <a:off x="7336824" y="3844021"/>
            <a:ext cx="594607" cy="60037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b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26" name="Овал 4"/>
          <p:cNvSpPr/>
          <p:nvPr/>
        </p:nvSpPr>
        <p:spPr>
          <a:xfrm>
            <a:off x="8174496" y="5298348"/>
            <a:ext cx="594607" cy="6003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e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27" name="Овал 5"/>
          <p:cNvSpPr/>
          <p:nvPr/>
        </p:nvSpPr>
        <p:spPr>
          <a:xfrm>
            <a:off x="8453721" y="1832669"/>
            <a:ext cx="594607" cy="60037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a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28" name="Овал 6"/>
          <p:cNvSpPr/>
          <p:nvPr/>
        </p:nvSpPr>
        <p:spPr>
          <a:xfrm>
            <a:off x="9735340" y="3965396"/>
            <a:ext cx="594607" cy="600371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c</a:t>
            </a:r>
            <a:endParaRPr lang="ru-RU" sz="2000" dirty="0">
              <a:solidFill>
                <a:schemeClr val="tx1"/>
              </a:solidFill>
            </a:endParaRPr>
          </a:p>
        </p:txBody>
      </p:sp>
      <p:cxnSp>
        <p:nvCxnSpPr>
          <p:cNvPr id="32" name="Shape 24"/>
          <p:cNvCxnSpPr>
            <a:cxnSpLocks noChangeShapeType="1"/>
            <a:stCxn id="27" idx="3"/>
            <a:endCxn id="25" idx="0"/>
          </p:cNvCxnSpPr>
          <p:nvPr/>
        </p:nvCxnSpPr>
        <p:spPr bwMode="auto">
          <a:xfrm flipH="1">
            <a:off x="7634128" y="2345117"/>
            <a:ext cx="906671" cy="1498902"/>
          </a:xfrm>
          <a:prstGeom prst="straightConnector1">
            <a:avLst/>
          </a:prstGeom>
          <a:noFill/>
          <a:ln w="38100" algn="ctr">
            <a:solidFill>
              <a:schemeClr val="accent1">
                <a:lumMod val="75000"/>
              </a:schemeClr>
            </a:solidFill>
            <a:round/>
            <a:headEnd/>
            <a:tailEnd type="arrow" w="med" len="med"/>
          </a:ln>
        </p:spPr>
      </p:cxnSp>
      <p:sp>
        <p:nvSpPr>
          <p:cNvPr id="34" name="Овал 17"/>
          <p:cNvSpPr/>
          <p:nvPr/>
        </p:nvSpPr>
        <p:spPr>
          <a:xfrm>
            <a:off x="6617671" y="5298348"/>
            <a:ext cx="594607" cy="6003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d</a:t>
            </a:r>
            <a:endParaRPr lang="ru-RU" sz="2000" dirty="0">
              <a:solidFill>
                <a:schemeClr val="tx1"/>
              </a:solidFill>
            </a:endParaRPr>
          </a:p>
        </p:txBody>
      </p:sp>
      <p:cxnSp>
        <p:nvCxnSpPr>
          <p:cNvPr id="36" name="Shape 20"/>
          <p:cNvCxnSpPr>
            <a:cxnSpLocks noChangeShapeType="1"/>
            <a:stCxn id="27" idx="5"/>
            <a:endCxn id="28" idx="0"/>
          </p:cNvCxnSpPr>
          <p:nvPr/>
        </p:nvCxnSpPr>
        <p:spPr bwMode="auto">
          <a:xfrm>
            <a:off x="8961250" y="2345117"/>
            <a:ext cx="1071395" cy="1620278"/>
          </a:xfrm>
          <a:prstGeom prst="straightConnector1">
            <a:avLst/>
          </a:prstGeom>
          <a:noFill/>
          <a:ln w="38100" algn="ctr">
            <a:solidFill>
              <a:schemeClr val="accent1">
                <a:lumMod val="75000"/>
              </a:schemeClr>
            </a:solidFill>
            <a:round/>
            <a:headEnd/>
            <a:tailEnd type="arrow" w="med" len="med"/>
          </a:ln>
        </p:spPr>
      </p:cxnSp>
      <p:cxnSp>
        <p:nvCxnSpPr>
          <p:cNvPr id="37" name="Shape 24"/>
          <p:cNvCxnSpPr>
            <a:cxnSpLocks noChangeShapeType="1"/>
            <a:stCxn id="25" idx="3"/>
            <a:endCxn id="34" idx="0"/>
          </p:cNvCxnSpPr>
          <p:nvPr/>
        </p:nvCxnSpPr>
        <p:spPr bwMode="auto">
          <a:xfrm flipH="1">
            <a:off x="6914975" y="4356469"/>
            <a:ext cx="508927" cy="941879"/>
          </a:xfrm>
          <a:prstGeom prst="straightConnector1">
            <a:avLst/>
          </a:prstGeom>
          <a:noFill/>
          <a:ln w="38100" algn="ctr">
            <a:solidFill>
              <a:schemeClr val="accent1">
                <a:lumMod val="75000"/>
              </a:schemeClr>
            </a:solidFill>
            <a:round/>
            <a:headEnd/>
            <a:tailEnd type="arrow" w="med" len="med"/>
          </a:ln>
        </p:spPr>
      </p:cxnSp>
      <p:cxnSp>
        <p:nvCxnSpPr>
          <p:cNvPr id="38" name="Shape 24"/>
          <p:cNvCxnSpPr>
            <a:cxnSpLocks noChangeShapeType="1"/>
            <a:stCxn id="25" idx="5"/>
            <a:endCxn id="26" idx="0"/>
          </p:cNvCxnSpPr>
          <p:nvPr/>
        </p:nvCxnSpPr>
        <p:spPr bwMode="auto">
          <a:xfrm>
            <a:off x="7844353" y="4356469"/>
            <a:ext cx="627446" cy="941879"/>
          </a:xfrm>
          <a:prstGeom prst="straightConnector1">
            <a:avLst/>
          </a:prstGeom>
          <a:noFill/>
          <a:ln w="38100" algn="ctr">
            <a:solidFill>
              <a:schemeClr val="accent1">
                <a:lumMod val="75000"/>
              </a:schemeClr>
            </a:solidFill>
            <a:round/>
            <a:headEnd/>
            <a:tailEnd type="arrow" w="med" len="med"/>
          </a:ln>
        </p:spPr>
      </p:cxnSp>
      <p:cxnSp>
        <p:nvCxnSpPr>
          <p:cNvPr id="39" name="Shape 20"/>
          <p:cNvCxnSpPr>
            <a:cxnSpLocks noChangeShapeType="1"/>
            <a:stCxn id="28" idx="5"/>
            <a:endCxn id="24" idx="1"/>
          </p:cNvCxnSpPr>
          <p:nvPr/>
        </p:nvCxnSpPr>
        <p:spPr bwMode="auto">
          <a:xfrm>
            <a:off x="10242869" y="4477846"/>
            <a:ext cx="526957" cy="912257"/>
          </a:xfrm>
          <a:prstGeom prst="straightConnector1">
            <a:avLst/>
          </a:prstGeom>
          <a:noFill/>
          <a:ln w="38100" algn="ctr">
            <a:solidFill>
              <a:schemeClr val="accent1">
                <a:lumMod val="75000"/>
              </a:schemeClr>
            </a:solidFill>
            <a:round/>
            <a:headEnd/>
            <a:tailEnd type="arrow" w="med" len="med"/>
          </a:ln>
        </p:spPr>
      </p:cxnSp>
      <p:cxnSp>
        <p:nvCxnSpPr>
          <p:cNvPr id="40" name="Shape 14"/>
          <p:cNvCxnSpPr>
            <a:cxnSpLocks noChangeShapeType="1"/>
            <a:stCxn id="34" idx="1"/>
            <a:endCxn id="27" idx="2"/>
          </p:cNvCxnSpPr>
          <p:nvPr/>
        </p:nvCxnSpPr>
        <p:spPr bwMode="auto">
          <a:xfrm rot="5400000" flipH="1" flipV="1">
            <a:off x="5952527" y="2885077"/>
            <a:ext cx="3253415" cy="1748972"/>
          </a:xfrm>
          <a:prstGeom prst="curvedConnector2">
            <a:avLst/>
          </a:prstGeom>
          <a:noFill/>
          <a:ln w="38100" algn="ctr">
            <a:solidFill>
              <a:schemeClr val="accent1">
                <a:lumMod val="75000"/>
              </a:schemeClr>
            </a:solidFill>
            <a:round/>
            <a:headEnd/>
            <a:tailEnd type="arrow" w="med" len="med"/>
          </a:ln>
        </p:spPr>
      </p:cxnSp>
      <p:cxnSp>
        <p:nvCxnSpPr>
          <p:cNvPr id="41" name="Shape 14"/>
          <p:cNvCxnSpPr>
            <a:cxnSpLocks noChangeShapeType="1"/>
            <a:stCxn id="26" idx="0"/>
            <a:endCxn id="27" idx="4"/>
          </p:cNvCxnSpPr>
          <p:nvPr/>
        </p:nvCxnSpPr>
        <p:spPr bwMode="auto">
          <a:xfrm flipV="1">
            <a:off x="8471800" y="2433040"/>
            <a:ext cx="279225" cy="2865308"/>
          </a:xfrm>
          <a:prstGeom prst="straightConnector1">
            <a:avLst/>
          </a:prstGeom>
          <a:noFill/>
          <a:ln w="38100" algn="ctr">
            <a:solidFill>
              <a:schemeClr val="accent1">
                <a:lumMod val="75000"/>
              </a:schemeClr>
            </a:solidFill>
            <a:round/>
            <a:headEnd/>
            <a:tailEnd type="arrow" w="med" len="med"/>
          </a:ln>
        </p:spPr>
      </p:cxnSp>
      <p:cxnSp>
        <p:nvCxnSpPr>
          <p:cNvPr id="42" name="Shape 14"/>
          <p:cNvCxnSpPr>
            <a:cxnSpLocks noChangeShapeType="1"/>
            <a:stCxn id="24" idx="7"/>
            <a:endCxn id="27" idx="6"/>
          </p:cNvCxnSpPr>
          <p:nvPr/>
        </p:nvCxnSpPr>
        <p:spPr bwMode="auto">
          <a:xfrm rot="16200000" flipV="1">
            <a:off x="8491390" y="2689794"/>
            <a:ext cx="3257246" cy="2143370"/>
          </a:xfrm>
          <a:prstGeom prst="curvedConnector2">
            <a:avLst/>
          </a:prstGeom>
          <a:noFill/>
          <a:ln w="38100" algn="ctr">
            <a:solidFill>
              <a:schemeClr val="accent1">
                <a:lumMod val="75000"/>
              </a:schemeClr>
            </a:solidFill>
            <a:round/>
            <a:headEnd/>
            <a:tailEnd type="arrow" w="med" len="med"/>
          </a:ln>
        </p:spPr>
      </p:cxnSp>
    </p:spTree>
    <p:extLst>
      <p:ext uri="{BB962C8B-B14F-4D97-AF65-F5344CB8AC3E}">
        <p14:creationId xmlns:p14="http://schemas.microsoft.com/office/powerpoint/2010/main" val="3388596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StartTime</a:t>
            </a:r>
            <a:r>
              <a:rPr lang="en-US" dirty="0" smtClean="0">
                <a:latin typeface="Consolas" panose="020B0609020204030204" pitchFamily="49" charset="0"/>
              </a:rPr>
              <a:t>[a] = 1, Parent[a] = a</a:t>
            </a: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StartTime</a:t>
            </a:r>
            <a:r>
              <a:rPr lang="en-US" dirty="0" smtClean="0">
                <a:latin typeface="Consolas" panose="020B0609020204030204" pitchFamily="49" charset="0"/>
              </a:rPr>
              <a:t>[b] = 2, Parent[b] = a</a:t>
            </a: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StartTime</a:t>
            </a:r>
            <a:r>
              <a:rPr lang="en-US" dirty="0" smtClean="0">
                <a:latin typeface="Consolas" panose="020B0609020204030204" pitchFamily="49" charset="0"/>
              </a:rPr>
              <a:t>[d] = 3, Parent[d] = b</a:t>
            </a: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EndTime</a:t>
            </a:r>
            <a:r>
              <a:rPr lang="en-US" dirty="0" smtClean="0">
                <a:latin typeface="Consolas" panose="020B0609020204030204" pitchFamily="49" charset="0"/>
              </a:rPr>
              <a:t>[d] = 4</a:t>
            </a: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StartTime</a:t>
            </a:r>
            <a:r>
              <a:rPr lang="en-US" dirty="0" smtClean="0">
                <a:latin typeface="Consolas" panose="020B0609020204030204" pitchFamily="49" charset="0"/>
              </a:rPr>
              <a:t>[e] = 5, </a:t>
            </a:r>
            <a:r>
              <a:rPr lang="en-US" dirty="0">
                <a:latin typeface="Consolas" panose="020B0609020204030204" pitchFamily="49" charset="0"/>
              </a:rPr>
              <a:t>Parent[e] = b</a:t>
            </a:r>
            <a:endParaRPr lang="en-US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EndTime</a:t>
            </a:r>
            <a:r>
              <a:rPr lang="en-US" dirty="0" smtClean="0">
                <a:latin typeface="Consolas" panose="020B0609020204030204" pitchFamily="49" charset="0"/>
              </a:rPr>
              <a:t>[e] = 6</a:t>
            </a: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EndTime</a:t>
            </a:r>
            <a:r>
              <a:rPr lang="en-US" dirty="0" smtClean="0">
                <a:latin typeface="Consolas" panose="020B0609020204030204" pitchFamily="49" charset="0"/>
              </a:rPr>
              <a:t>[b] = 7</a:t>
            </a: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StartTime</a:t>
            </a:r>
            <a:r>
              <a:rPr lang="en-US" dirty="0" smtClean="0">
                <a:latin typeface="Consolas" panose="020B0609020204030204" pitchFamily="49" charset="0"/>
              </a:rPr>
              <a:t>[c] = 8, Parent[c] = a</a:t>
            </a: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StartTime</a:t>
            </a:r>
            <a:r>
              <a:rPr lang="en-US" dirty="0" smtClean="0">
                <a:latin typeface="Consolas" panose="020B0609020204030204" pitchFamily="49" charset="0"/>
              </a:rPr>
              <a:t>[f] = 9, Parent[f] = c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EndTime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[f] = 10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EndTime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[c] = 11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EndTime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[a] = 12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24" name="Овал 6"/>
          <p:cNvSpPr txBox="1">
            <a:spLocks noChangeArrowheads="1"/>
          </p:cNvSpPr>
          <p:nvPr/>
        </p:nvSpPr>
        <p:spPr>
          <a:xfrm>
            <a:off x="10682454" y="5303767"/>
            <a:ext cx="596616" cy="589534"/>
          </a:xfrm>
          <a:prstGeom prst="ellipse">
            <a:avLst/>
          </a:prstGeom>
          <a:ln w="25400" algn="ctr">
            <a:solidFill>
              <a:schemeClr val="tx2"/>
            </a:solidFill>
            <a:round/>
          </a:ln>
        </p:spPr>
        <p:txBody>
          <a:bodyPr vert="horz" anchor="ctr">
            <a:normAutofit/>
          </a:bodyPr>
          <a:lstStyle>
            <a:lvl1pPr marL="411480" indent="-342900" algn="l" rtl="0" eaLnBrk="1" latinLnBrk="0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0664" indent="-28575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ctr">
              <a:lnSpc>
                <a:spcPct val="80000"/>
              </a:lnSpc>
              <a:buFont typeface="Arial" charset="0"/>
              <a:buNone/>
            </a:pPr>
            <a:r>
              <a:rPr lang="en-US" sz="2000" dirty="0" smtClean="0"/>
              <a:t>f</a:t>
            </a:r>
            <a:endParaRPr lang="ru-RU" sz="2000" dirty="0"/>
          </a:p>
        </p:txBody>
      </p:sp>
      <p:sp>
        <p:nvSpPr>
          <p:cNvPr id="25" name="Овал 3"/>
          <p:cNvSpPr/>
          <p:nvPr/>
        </p:nvSpPr>
        <p:spPr>
          <a:xfrm>
            <a:off x="7336824" y="3844021"/>
            <a:ext cx="594607" cy="60037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b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26" name="Овал 4"/>
          <p:cNvSpPr/>
          <p:nvPr/>
        </p:nvSpPr>
        <p:spPr>
          <a:xfrm>
            <a:off x="8174496" y="5298348"/>
            <a:ext cx="594607" cy="6003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e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27" name="Овал 5"/>
          <p:cNvSpPr/>
          <p:nvPr/>
        </p:nvSpPr>
        <p:spPr>
          <a:xfrm>
            <a:off x="8453721" y="1832669"/>
            <a:ext cx="594607" cy="60037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a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28" name="Овал 6"/>
          <p:cNvSpPr/>
          <p:nvPr/>
        </p:nvSpPr>
        <p:spPr>
          <a:xfrm>
            <a:off x="9735340" y="3965396"/>
            <a:ext cx="594607" cy="600371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c</a:t>
            </a:r>
            <a:endParaRPr lang="ru-RU" sz="2000" dirty="0">
              <a:solidFill>
                <a:schemeClr val="tx1"/>
              </a:solidFill>
            </a:endParaRPr>
          </a:p>
        </p:txBody>
      </p:sp>
      <p:cxnSp>
        <p:nvCxnSpPr>
          <p:cNvPr id="32" name="Shape 24"/>
          <p:cNvCxnSpPr>
            <a:cxnSpLocks noChangeShapeType="1"/>
            <a:stCxn id="27" idx="3"/>
            <a:endCxn id="25" idx="0"/>
          </p:cNvCxnSpPr>
          <p:nvPr/>
        </p:nvCxnSpPr>
        <p:spPr bwMode="auto">
          <a:xfrm flipH="1">
            <a:off x="7634128" y="2345117"/>
            <a:ext cx="906671" cy="1498902"/>
          </a:xfrm>
          <a:prstGeom prst="straightConnector1">
            <a:avLst/>
          </a:prstGeom>
          <a:noFill/>
          <a:ln w="38100" algn="ctr">
            <a:solidFill>
              <a:schemeClr val="accent1">
                <a:lumMod val="75000"/>
              </a:schemeClr>
            </a:solidFill>
            <a:round/>
            <a:headEnd/>
            <a:tailEnd type="arrow" w="med" len="med"/>
          </a:ln>
        </p:spPr>
      </p:cxnSp>
      <p:sp>
        <p:nvSpPr>
          <p:cNvPr id="34" name="Овал 17"/>
          <p:cNvSpPr/>
          <p:nvPr/>
        </p:nvSpPr>
        <p:spPr>
          <a:xfrm>
            <a:off x="6617671" y="5298348"/>
            <a:ext cx="594607" cy="6003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d</a:t>
            </a:r>
            <a:endParaRPr lang="ru-RU" sz="2000" dirty="0">
              <a:solidFill>
                <a:schemeClr val="tx1"/>
              </a:solidFill>
            </a:endParaRPr>
          </a:p>
        </p:txBody>
      </p:sp>
      <p:cxnSp>
        <p:nvCxnSpPr>
          <p:cNvPr id="36" name="Shape 20"/>
          <p:cNvCxnSpPr>
            <a:cxnSpLocks noChangeShapeType="1"/>
            <a:stCxn id="27" idx="5"/>
            <a:endCxn id="28" idx="0"/>
          </p:cNvCxnSpPr>
          <p:nvPr/>
        </p:nvCxnSpPr>
        <p:spPr bwMode="auto">
          <a:xfrm>
            <a:off x="8961250" y="2345117"/>
            <a:ext cx="1071395" cy="1620278"/>
          </a:xfrm>
          <a:prstGeom prst="straightConnector1">
            <a:avLst/>
          </a:prstGeom>
          <a:noFill/>
          <a:ln w="38100" algn="ctr">
            <a:solidFill>
              <a:schemeClr val="accent1">
                <a:lumMod val="75000"/>
              </a:schemeClr>
            </a:solidFill>
            <a:round/>
            <a:headEnd/>
            <a:tailEnd type="arrow" w="med" len="med"/>
          </a:ln>
        </p:spPr>
      </p:cxnSp>
      <p:cxnSp>
        <p:nvCxnSpPr>
          <p:cNvPr id="37" name="Shape 24"/>
          <p:cNvCxnSpPr>
            <a:cxnSpLocks noChangeShapeType="1"/>
            <a:stCxn id="25" idx="3"/>
            <a:endCxn id="34" idx="0"/>
          </p:cNvCxnSpPr>
          <p:nvPr/>
        </p:nvCxnSpPr>
        <p:spPr bwMode="auto">
          <a:xfrm flipH="1">
            <a:off x="6914975" y="4356469"/>
            <a:ext cx="508927" cy="941879"/>
          </a:xfrm>
          <a:prstGeom prst="straightConnector1">
            <a:avLst/>
          </a:prstGeom>
          <a:noFill/>
          <a:ln w="38100" algn="ctr">
            <a:solidFill>
              <a:schemeClr val="accent1">
                <a:lumMod val="75000"/>
              </a:schemeClr>
            </a:solidFill>
            <a:round/>
            <a:headEnd/>
            <a:tailEnd type="arrow" w="med" len="med"/>
          </a:ln>
        </p:spPr>
      </p:cxnSp>
      <p:cxnSp>
        <p:nvCxnSpPr>
          <p:cNvPr id="38" name="Shape 24"/>
          <p:cNvCxnSpPr>
            <a:cxnSpLocks noChangeShapeType="1"/>
            <a:stCxn id="25" idx="5"/>
            <a:endCxn id="26" idx="0"/>
          </p:cNvCxnSpPr>
          <p:nvPr/>
        </p:nvCxnSpPr>
        <p:spPr bwMode="auto">
          <a:xfrm>
            <a:off x="7844353" y="4356469"/>
            <a:ext cx="627446" cy="941879"/>
          </a:xfrm>
          <a:prstGeom prst="straightConnector1">
            <a:avLst/>
          </a:prstGeom>
          <a:noFill/>
          <a:ln w="38100" algn="ctr">
            <a:solidFill>
              <a:schemeClr val="accent1">
                <a:lumMod val="75000"/>
              </a:schemeClr>
            </a:solidFill>
            <a:round/>
            <a:headEnd/>
            <a:tailEnd type="arrow" w="med" len="med"/>
          </a:ln>
        </p:spPr>
      </p:cxnSp>
      <p:cxnSp>
        <p:nvCxnSpPr>
          <p:cNvPr id="39" name="Shape 20"/>
          <p:cNvCxnSpPr>
            <a:cxnSpLocks noChangeShapeType="1"/>
            <a:stCxn id="28" idx="5"/>
            <a:endCxn id="24" idx="1"/>
          </p:cNvCxnSpPr>
          <p:nvPr/>
        </p:nvCxnSpPr>
        <p:spPr bwMode="auto">
          <a:xfrm>
            <a:off x="10242869" y="4477846"/>
            <a:ext cx="526957" cy="912257"/>
          </a:xfrm>
          <a:prstGeom prst="straightConnector1">
            <a:avLst/>
          </a:prstGeom>
          <a:noFill/>
          <a:ln w="38100" algn="ctr">
            <a:solidFill>
              <a:schemeClr val="accent1">
                <a:lumMod val="75000"/>
              </a:schemeClr>
            </a:solidFill>
            <a:round/>
            <a:headEnd/>
            <a:tailEnd type="arrow" w="med" len="med"/>
          </a:ln>
        </p:spPr>
      </p:cxnSp>
      <p:cxnSp>
        <p:nvCxnSpPr>
          <p:cNvPr id="40" name="Shape 14"/>
          <p:cNvCxnSpPr>
            <a:cxnSpLocks noChangeShapeType="1"/>
            <a:stCxn id="34" idx="1"/>
            <a:endCxn id="27" idx="2"/>
          </p:cNvCxnSpPr>
          <p:nvPr/>
        </p:nvCxnSpPr>
        <p:spPr bwMode="auto">
          <a:xfrm rot="5400000" flipH="1" flipV="1">
            <a:off x="5952527" y="2885077"/>
            <a:ext cx="3253415" cy="1748972"/>
          </a:xfrm>
          <a:prstGeom prst="curvedConnector2">
            <a:avLst/>
          </a:prstGeom>
          <a:noFill/>
          <a:ln w="38100" algn="ctr">
            <a:solidFill>
              <a:schemeClr val="accent1">
                <a:lumMod val="75000"/>
              </a:schemeClr>
            </a:solidFill>
            <a:round/>
            <a:headEnd/>
            <a:tailEnd type="arrow" w="med" len="med"/>
          </a:ln>
        </p:spPr>
      </p:cxnSp>
      <p:cxnSp>
        <p:nvCxnSpPr>
          <p:cNvPr id="41" name="Shape 14"/>
          <p:cNvCxnSpPr>
            <a:cxnSpLocks noChangeShapeType="1"/>
            <a:stCxn id="26" idx="0"/>
            <a:endCxn id="27" idx="4"/>
          </p:cNvCxnSpPr>
          <p:nvPr/>
        </p:nvCxnSpPr>
        <p:spPr bwMode="auto">
          <a:xfrm flipV="1">
            <a:off x="8471800" y="2433040"/>
            <a:ext cx="279225" cy="2865308"/>
          </a:xfrm>
          <a:prstGeom prst="straightConnector1">
            <a:avLst/>
          </a:prstGeom>
          <a:noFill/>
          <a:ln w="38100" algn="ctr">
            <a:solidFill>
              <a:schemeClr val="accent1">
                <a:lumMod val="75000"/>
              </a:schemeClr>
            </a:solidFill>
            <a:round/>
            <a:headEnd/>
            <a:tailEnd type="arrow" w="med" len="med"/>
          </a:ln>
        </p:spPr>
      </p:cxnSp>
      <p:cxnSp>
        <p:nvCxnSpPr>
          <p:cNvPr id="42" name="Shape 14"/>
          <p:cNvCxnSpPr>
            <a:cxnSpLocks noChangeShapeType="1"/>
            <a:stCxn id="24" idx="7"/>
            <a:endCxn id="27" idx="6"/>
          </p:cNvCxnSpPr>
          <p:nvPr/>
        </p:nvCxnSpPr>
        <p:spPr bwMode="auto">
          <a:xfrm rot="16200000" flipV="1">
            <a:off x="8491390" y="2689794"/>
            <a:ext cx="3257246" cy="2143370"/>
          </a:xfrm>
          <a:prstGeom prst="curvedConnector2">
            <a:avLst/>
          </a:prstGeom>
          <a:noFill/>
          <a:ln w="38100" algn="ctr">
            <a:solidFill>
              <a:schemeClr val="accent1">
                <a:lumMod val="75000"/>
              </a:schemeClr>
            </a:solidFill>
            <a:round/>
            <a:headEnd/>
            <a:tailEnd type="arrow" w="med" len="med"/>
          </a:ln>
        </p:spPr>
      </p:cxnSp>
    </p:spTree>
    <p:extLst>
      <p:ext uri="{BB962C8B-B14F-4D97-AF65-F5344CB8AC3E}">
        <p14:creationId xmlns:p14="http://schemas.microsoft.com/office/powerpoint/2010/main" val="4086916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StartTime</a:t>
            </a:r>
            <a:r>
              <a:rPr lang="en-US" dirty="0" smtClean="0">
                <a:latin typeface="Consolas" panose="020B0609020204030204" pitchFamily="49" charset="0"/>
              </a:rPr>
              <a:t>[a] = 1, Parent[a] = a</a:t>
            </a: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StartTime</a:t>
            </a:r>
            <a:r>
              <a:rPr lang="en-US" dirty="0" smtClean="0">
                <a:latin typeface="Consolas" panose="020B0609020204030204" pitchFamily="49" charset="0"/>
              </a:rPr>
              <a:t>[b] = 2, Parent[b] = a</a:t>
            </a: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StartTime</a:t>
            </a:r>
            <a:r>
              <a:rPr lang="en-US" dirty="0" smtClean="0">
                <a:latin typeface="Consolas" panose="020B0609020204030204" pitchFamily="49" charset="0"/>
              </a:rPr>
              <a:t>[d] = 3, Parent[d] = b</a:t>
            </a: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EndTime</a:t>
            </a:r>
            <a:r>
              <a:rPr lang="en-US" dirty="0" smtClean="0">
                <a:latin typeface="Consolas" panose="020B0609020204030204" pitchFamily="49" charset="0"/>
              </a:rPr>
              <a:t>[d] = 4</a:t>
            </a: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StartTime</a:t>
            </a:r>
            <a:r>
              <a:rPr lang="en-US" dirty="0" smtClean="0">
                <a:latin typeface="Consolas" panose="020B0609020204030204" pitchFamily="49" charset="0"/>
              </a:rPr>
              <a:t>[e] = 5, </a:t>
            </a:r>
            <a:r>
              <a:rPr lang="en-US" dirty="0">
                <a:latin typeface="Consolas" panose="020B0609020204030204" pitchFamily="49" charset="0"/>
              </a:rPr>
              <a:t>Parent[e] = b</a:t>
            </a:r>
            <a:endParaRPr lang="en-US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EndTime</a:t>
            </a:r>
            <a:r>
              <a:rPr lang="en-US" dirty="0" smtClean="0">
                <a:latin typeface="Consolas" panose="020B0609020204030204" pitchFamily="49" charset="0"/>
              </a:rPr>
              <a:t>[e] = 6</a:t>
            </a: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EndTime</a:t>
            </a:r>
            <a:r>
              <a:rPr lang="en-US" dirty="0" smtClean="0">
                <a:latin typeface="Consolas" panose="020B0609020204030204" pitchFamily="49" charset="0"/>
              </a:rPr>
              <a:t>[b] = 7</a:t>
            </a: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StartTime</a:t>
            </a:r>
            <a:r>
              <a:rPr lang="en-US" dirty="0" smtClean="0">
                <a:latin typeface="Consolas" panose="020B0609020204030204" pitchFamily="49" charset="0"/>
              </a:rPr>
              <a:t>[c] = 8, Parent[c] = a</a:t>
            </a: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StartTime</a:t>
            </a:r>
            <a:r>
              <a:rPr lang="en-US" dirty="0" smtClean="0">
                <a:latin typeface="Consolas" panose="020B0609020204030204" pitchFamily="49" charset="0"/>
              </a:rPr>
              <a:t>[f] = 9, Parent[f] = c</a:t>
            </a: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EndTime</a:t>
            </a:r>
            <a:r>
              <a:rPr lang="en-US" dirty="0" smtClean="0">
                <a:latin typeface="Consolas" panose="020B0609020204030204" pitchFamily="49" charset="0"/>
              </a:rPr>
              <a:t>[f] = 10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EndTime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[c] = 11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EndTime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[a] = 12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24" name="Овал 6"/>
          <p:cNvSpPr txBox="1">
            <a:spLocks noChangeArrowheads="1"/>
          </p:cNvSpPr>
          <p:nvPr/>
        </p:nvSpPr>
        <p:spPr>
          <a:xfrm>
            <a:off x="10682454" y="5303767"/>
            <a:ext cx="596616" cy="589534"/>
          </a:xfrm>
          <a:prstGeom prst="ellipse">
            <a:avLst/>
          </a:prstGeom>
          <a:ln w="25400" algn="ctr">
            <a:solidFill>
              <a:schemeClr val="tx2"/>
            </a:solidFill>
            <a:round/>
          </a:ln>
        </p:spPr>
        <p:txBody>
          <a:bodyPr vert="horz" anchor="ctr">
            <a:normAutofit/>
          </a:bodyPr>
          <a:lstStyle>
            <a:lvl1pPr marL="411480" indent="-342900" algn="l" rtl="0" eaLnBrk="1" latinLnBrk="0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0664" indent="-28575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ctr">
              <a:lnSpc>
                <a:spcPct val="80000"/>
              </a:lnSpc>
              <a:buFont typeface="Arial" charset="0"/>
              <a:buNone/>
            </a:pPr>
            <a:r>
              <a:rPr lang="en-US" sz="2000" dirty="0" smtClean="0"/>
              <a:t>f</a:t>
            </a:r>
            <a:endParaRPr lang="ru-RU" sz="2000" dirty="0"/>
          </a:p>
        </p:txBody>
      </p:sp>
      <p:sp>
        <p:nvSpPr>
          <p:cNvPr id="25" name="Овал 3"/>
          <p:cNvSpPr/>
          <p:nvPr/>
        </p:nvSpPr>
        <p:spPr>
          <a:xfrm>
            <a:off x="7336824" y="3844021"/>
            <a:ext cx="594607" cy="60037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b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26" name="Овал 4"/>
          <p:cNvSpPr/>
          <p:nvPr/>
        </p:nvSpPr>
        <p:spPr>
          <a:xfrm>
            <a:off x="8174496" y="5298348"/>
            <a:ext cx="594607" cy="6003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e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27" name="Овал 5"/>
          <p:cNvSpPr/>
          <p:nvPr/>
        </p:nvSpPr>
        <p:spPr>
          <a:xfrm>
            <a:off x="8453721" y="1832669"/>
            <a:ext cx="594607" cy="60037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a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28" name="Овал 6"/>
          <p:cNvSpPr/>
          <p:nvPr/>
        </p:nvSpPr>
        <p:spPr>
          <a:xfrm>
            <a:off x="9735340" y="3965396"/>
            <a:ext cx="594607" cy="600371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c</a:t>
            </a:r>
            <a:endParaRPr lang="ru-RU" sz="2000" dirty="0">
              <a:solidFill>
                <a:schemeClr val="tx1"/>
              </a:solidFill>
            </a:endParaRPr>
          </a:p>
        </p:txBody>
      </p:sp>
      <p:cxnSp>
        <p:nvCxnSpPr>
          <p:cNvPr id="32" name="Shape 24"/>
          <p:cNvCxnSpPr>
            <a:cxnSpLocks noChangeShapeType="1"/>
            <a:stCxn id="27" idx="3"/>
            <a:endCxn id="25" idx="0"/>
          </p:cNvCxnSpPr>
          <p:nvPr/>
        </p:nvCxnSpPr>
        <p:spPr bwMode="auto">
          <a:xfrm flipH="1">
            <a:off x="7634128" y="2345117"/>
            <a:ext cx="906671" cy="1498902"/>
          </a:xfrm>
          <a:prstGeom prst="straightConnector1">
            <a:avLst/>
          </a:prstGeom>
          <a:noFill/>
          <a:ln w="38100" algn="ctr">
            <a:solidFill>
              <a:schemeClr val="accent1">
                <a:lumMod val="75000"/>
              </a:schemeClr>
            </a:solidFill>
            <a:round/>
            <a:headEnd/>
            <a:tailEnd type="arrow" w="med" len="med"/>
          </a:ln>
        </p:spPr>
      </p:cxnSp>
      <p:sp>
        <p:nvSpPr>
          <p:cNvPr id="34" name="Овал 17"/>
          <p:cNvSpPr/>
          <p:nvPr/>
        </p:nvSpPr>
        <p:spPr>
          <a:xfrm>
            <a:off x="6617671" y="5298348"/>
            <a:ext cx="594607" cy="6003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d</a:t>
            </a:r>
            <a:endParaRPr lang="ru-RU" sz="2000" dirty="0">
              <a:solidFill>
                <a:schemeClr val="tx1"/>
              </a:solidFill>
            </a:endParaRPr>
          </a:p>
        </p:txBody>
      </p:sp>
      <p:cxnSp>
        <p:nvCxnSpPr>
          <p:cNvPr id="36" name="Shape 20"/>
          <p:cNvCxnSpPr>
            <a:cxnSpLocks noChangeShapeType="1"/>
            <a:stCxn id="27" idx="5"/>
            <a:endCxn id="28" idx="0"/>
          </p:cNvCxnSpPr>
          <p:nvPr/>
        </p:nvCxnSpPr>
        <p:spPr bwMode="auto">
          <a:xfrm>
            <a:off x="8961250" y="2345117"/>
            <a:ext cx="1071395" cy="1620278"/>
          </a:xfrm>
          <a:prstGeom prst="straightConnector1">
            <a:avLst/>
          </a:prstGeom>
          <a:noFill/>
          <a:ln w="38100" algn="ctr">
            <a:solidFill>
              <a:schemeClr val="accent1">
                <a:lumMod val="75000"/>
              </a:schemeClr>
            </a:solidFill>
            <a:round/>
            <a:headEnd/>
            <a:tailEnd type="arrow" w="med" len="med"/>
          </a:ln>
        </p:spPr>
      </p:cxnSp>
      <p:cxnSp>
        <p:nvCxnSpPr>
          <p:cNvPr id="37" name="Shape 24"/>
          <p:cNvCxnSpPr>
            <a:cxnSpLocks noChangeShapeType="1"/>
            <a:stCxn id="25" idx="3"/>
            <a:endCxn id="34" idx="0"/>
          </p:cNvCxnSpPr>
          <p:nvPr/>
        </p:nvCxnSpPr>
        <p:spPr bwMode="auto">
          <a:xfrm flipH="1">
            <a:off x="6914975" y="4356469"/>
            <a:ext cx="508927" cy="941879"/>
          </a:xfrm>
          <a:prstGeom prst="straightConnector1">
            <a:avLst/>
          </a:prstGeom>
          <a:noFill/>
          <a:ln w="38100" algn="ctr">
            <a:solidFill>
              <a:schemeClr val="accent1">
                <a:lumMod val="75000"/>
              </a:schemeClr>
            </a:solidFill>
            <a:round/>
            <a:headEnd/>
            <a:tailEnd type="arrow" w="med" len="med"/>
          </a:ln>
        </p:spPr>
      </p:cxnSp>
      <p:cxnSp>
        <p:nvCxnSpPr>
          <p:cNvPr id="38" name="Shape 24"/>
          <p:cNvCxnSpPr>
            <a:cxnSpLocks noChangeShapeType="1"/>
            <a:stCxn id="25" idx="5"/>
            <a:endCxn id="26" idx="0"/>
          </p:cNvCxnSpPr>
          <p:nvPr/>
        </p:nvCxnSpPr>
        <p:spPr bwMode="auto">
          <a:xfrm>
            <a:off x="7844353" y="4356469"/>
            <a:ext cx="627446" cy="941879"/>
          </a:xfrm>
          <a:prstGeom prst="straightConnector1">
            <a:avLst/>
          </a:prstGeom>
          <a:noFill/>
          <a:ln w="38100" algn="ctr">
            <a:solidFill>
              <a:schemeClr val="accent1">
                <a:lumMod val="75000"/>
              </a:schemeClr>
            </a:solidFill>
            <a:round/>
            <a:headEnd/>
            <a:tailEnd type="arrow" w="med" len="med"/>
          </a:ln>
        </p:spPr>
      </p:cxnSp>
      <p:cxnSp>
        <p:nvCxnSpPr>
          <p:cNvPr id="39" name="Shape 20"/>
          <p:cNvCxnSpPr>
            <a:cxnSpLocks noChangeShapeType="1"/>
            <a:stCxn id="28" idx="5"/>
            <a:endCxn id="24" idx="1"/>
          </p:cNvCxnSpPr>
          <p:nvPr/>
        </p:nvCxnSpPr>
        <p:spPr bwMode="auto">
          <a:xfrm>
            <a:off x="10242869" y="4477846"/>
            <a:ext cx="526957" cy="912257"/>
          </a:xfrm>
          <a:prstGeom prst="straightConnector1">
            <a:avLst/>
          </a:prstGeom>
          <a:noFill/>
          <a:ln w="38100" algn="ctr">
            <a:solidFill>
              <a:schemeClr val="accent1">
                <a:lumMod val="75000"/>
              </a:schemeClr>
            </a:solidFill>
            <a:round/>
            <a:headEnd/>
            <a:tailEnd type="arrow" w="med" len="med"/>
          </a:ln>
        </p:spPr>
      </p:cxnSp>
      <p:cxnSp>
        <p:nvCxnSpPr>
          <p:cNvPr id="40" name="Shape 14"/>
          <p:cNvCxnSpPr>
            <a:cxnSpLocks noChangeShapeType="1"/>
            <a:stCxn id="34" idx="1"/>
            <a:endCxn id="27" idx="2"/>
          </p:cNvCxnSpPr>
          <p:nvPr/>
        </p:nvCxnSpPr>
        <p:spPr bwMode="auto">
          <a:xfrm rot="5400000" flipH="1" flipV="1">
            <a:off x="5952527" y="2885077"/>
            <a:ext cx="3253415" cy="1748972"/>
          </a:xfrm>
          <a:prstGeom prst="curvedConnector2">
            <a:avLst/>
          </a:prstGeom>
          <a:noFill/>
          <a:ln w="38100" algn="ctr">
            <a:solidFill>
              <a:schemeClr val="accent1">
                <a:lumMod val="75000"/>
              </a:schemeClr>
            </a:solidFill>
            <a:round/>
            <a:headEnd/>
            <a:tailEnd type="arrow" w="med" len="med"/>
          </a:ln>
        </p:spPr>
      </p:cxnSp>
      <p:cxnSp>
        <p:nvCxnSpPr>
          <p:cNvPr id="41" name="Shape 14"/>
          <p:cNvCxnSpPr>
            <a:cxnSpLocks noChangeShapeType="1"/>
            <a:stCxn id="26" idx="0"/>
            <a:endCxn id="27" idx="4"/>
          </p:cNvCxnSpPr>
          <p:nvPr/>
        </p:nvCxnSpPr>
        <p:spPr bwMode="auto">
          <a:xfrm flipV="1">
            <a:off x="8471800" y="2433040"/>
            <a:ext cx="279225" cy="2865308"/>
          </a:xfrm>
          <a:prstGeom prst="straightConnector1">
            <a:avLst/>
          </a:prstGeom>
          <a:noFill/>
          <a:ln w="38100" algn="ctr">
            <a:solidFill>
              <a:schemeClr val="accent1">
                <a:lumMod val="75000"/>
              </a:schemeClr>
            </a:solidFill>
            <a:round/>
            <a:headEnd/>
            <a:tailEnd type="arrow" w="med" len="med"/>
          </a:ln>
        </p:spPr>
      </p:cxnSp>
      <p:cxnSp>
        <p:nvCxnSpPr>
          <p:cNvPr id="42" name="Shape 14"/>
          <p:cNvCxnSpPr>
            <a:cxnSpLocks noChangeShapeType="1"/>
            <a:stCxn id="24" idx="7"/>
            <a:endCxn id="27" idx="6"/>
          </p:cNvCxnSpPr>
          <p:nvPr/>
        </p:nvCxnSpPr>
        <p:spPr bwMode="auto">
          <a:xfrm rot="16200000" flipV="1">
            <a:off x="8491390" y="2689794"/>
            <a:ext cx="3257246" cy="2143370"/>
          </a:xfrm>
          <a:prstGeom prst="curvedConnector2">
            <a:avLst/>
          </a:prstGeom>
          <a:noFill/>
          <a:ln w="38100" algn="ctr">
            <a:solidFill>
              <a:schemeClr val="accent1">
                <a:lumMod val="75000"/>
              </a:schemeClr>
            </a:solidFill>
            <a:round/>
            <a:headEnd/>
            <a:tailEnd type="arrow" w="med" len="med"/>
          </a:ln>
        </p:spPr>
      </p:cxnSp>
    </p:spTree>
    <p:extLst>
      <p:ext uri="{BB962C8B-B14F-4D97-AF65-F5344CB8AC3E}">
        <p14:creationId xmlns:p14="http://schemas.microsoft.com/office/powerpoint/2010/main" val="231679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StartTime</a:t>
            </a:r>
            <a:r>
              <a:rPr lang="en-US" dirty="0" smtClean="0">
                <a:latin typeface="Consolas" panose="020B0609020204030204" pitchFamily="49" charset="0"/>
              </a:rPr>
              <a:t>[a] = 1, Parent[a] = a</a:t>
            </a: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StartTime</a:t>
            </a:r>
            <a:r>
              <a:rPr lang="en-US" dirty="0" smtClean="0">
                <a:latin typeface="Consolas" panose="020B0609020204030204" pitchFamily="49" charset="0"/>
              </a:rPr>
              <a:t>[b] = 2, Parent[b] = a</a:t>
            </a: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StartTime</a:t>
            </a:r>
            <a:r>
              <a:rPr lang="en-US" dirty="0" smtClean="0">
                <a:latin typeface="Consolas" panose="020B0609020204030204" pitchFamily="49" charset="0"/>
              </a:rPr>
              <a:t>[d] = 3, Parent[d] = b</a:t>
            </a: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EndTime</a:t>
            </a:r>
            <a:r>
              <a:rPr lang="en-US" dirty="0" smtClean="0">
                <a:latin typeface="Consolas" panose="020B0609020204030204" pitchFamily="49" charset="0"/>
              </a:rPr>
              <a:t>[d] = 4</a:t>
            </a: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StartTime</a:t>
            </a:r>
            <a:r>
              <a:rPr lang="en-US" dirty="0" smtClean="0">
                <a:latin typeface="Consolas" panose="020B0609020204030204" pitchFamily="49" charset="0"/>
              </a:rPr>
              <a:t>[e] = 5, </a:t>
            </a:r>
            <a:r>
              <a:rPr lang="en-US" dirty="0">
                <a:latin typeface="Consolas" panose="020B0609020204030204" pitchFamily="49" charset="0"/>
              </a:rPr>
              <a:t>Parent[e] = b</a:t>
            </a:r>
            <a:endParaRPr lang="en-US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EndTime</a:t>
            </a:r>
            <a:r>
              <a:rPr lang="en-US" dirty="0" smtClean="0">
                <a:latin typeface="Consolas" panose="020B0609020204030204" pitchFamily="49" charset="0"/>
              </a:rPr>
              <a:t>[e] = 6</a:t>
            </a: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EndTime</a:t>
            </a:r>
            <a:r>
              <a:rPr lang="en-US" dirty="0" smtClean="0">
                <a:latin typeface="Consolas" panose="020B0609020204030204" pitchFamily="49" charset="0"/>
              </a:rPr>
              <a:t>[b] = 7</a:t>
            </a: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StartTime</a:t>
            </a:r>
            <a:r>
              <a:rPr lang="en-US" dirty="0" smtClean="0">
                <a:latin typeface="Consolas" panose="020B0609020204030204" pitchFamily="49" charset="0"/>
              </a:rPr>
              <a:t>[c] = 8, Parent[c] = a</a:t>
            </a: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StartTime</a:t>
            </a:r>
            <a:r>
              <a:rPr lang="en-US" dirty="0" smtClean="0">
                <a:latin typeface="Consolas" panose="020B0609020204030204" pitchFamily="49" charset="0"/>
              </a:rPr>
              <a:t>[f] = 9, Parent[f] = c</a:t>
            </a: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EndTime</a:t>
            </a:r>
            <a:r>
              <a:rPr lang="en-US" dirty="0" smtClean="0">
                <a:latin typeface="Consolas" panose="020B0609020204030204" pitchFamily="49" charset="0"/>
              </a:rPr>
              <a:t>[f] = 10</a:t>
            </a: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EndTime</a:t>
            </a:r>
            <a:r>
              <a:rPr lang="en-US" dirty="0" smtClean="0">
                <a:latin typeface="Consolas" panose="020B0609020204030204" pitchFamily="49" charset="0"/>
              </a:rPr>
              <a:t>[c] = 11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EndTime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[a] = 12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24" name="Овал 6"/>
          <p:cNvSpPr txBox="1">
            <a:spLocks noChangeArrowheads="1"/>
          </p:cNvSpPr>
          <p:nvPr/>
        </p:nvSpPr>
        <p:spPr>
          <a:xfrm>
            <a:off x="10682454" y="5303767"/>
            <a:ext cx="596616" cy="589534"/>
          </a:xfrm>
          <a:prstGeom prst="ellipse">
            <a:avLst/>
          </a:prstGeom>
          <a:ln w="25400" algn="ctr">
            <a:solidFill>
              <a:schemeClr val="tx2"/>
            </a:solidFill>
            <a:round/>
          </a:ln>
        </p:spPr>
        <p:txBody>
          <a:bodyPr vert="horz" anchor="ctr">
            <a:normAutofit/>
          </a:bodyPr>
          <a:lstStyle>
            <a:lvl1pPr marL="411480" indent="-342900" algn="l" rtl="0" eaLnBrk="1" latinLnBrk="0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0664" indent="-28575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ctr">
              <a:lnSpc>
                <a:spcPct val="80000"/>
              </a:lnSpc>
              <a:buFont typeface="Arial" charset="0"/>
              <a:buNone/>
            </a:pPr>
            <a:r>
              <a:rPr lang="en-US" sz="2000" dirty="0" smtClean="0"/>
              <a:t>f</a:t>
            </a:r>
            <a:endParaRPr lang="ru-RU" sz="2000" dirty="0"/>
          </a:p>
        </p:txBody>
      </p:sp>
      <p:sp>
        <p:nvSpPr>
          <p:cNvPr id="25" name="Овал 3"/>
          <p:cNvSpPr/>
          <p:nvPr/>
        </p:nvSpPr>
        <p:spPr>
          <a:xfrm>
            <a:off x="7336824" y="3844021"/>
            <a:ext cx="594607" cy="60037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b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26" name="Овал 4"/>
          <p:cNvSpPr/>
          <p:nvPr/>
        </p:nvSpPr>
        <p:spPr>
          <a:xfrm>
            <a:off x="8174496" y="5298348"/>
            <a:ext cx="594607" cy="6003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e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27" name="Овал 5"/>
          <p:cNvSpPr/>
          <p:nvPr/>
        </p:nvSpPr>
        <p:spPr>
          <a:xfrm>
            <a:off x="8453721" y="1832669"/>
            <a:ext cx="594607" cy="60037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a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28" name="Овал 6"/>
          <p:cNvSpPr/>
          <p:nvPr/>
        </p:nvSpPr>
        <p:spPr>
          <a:xfrm>
            <a:off x="9735340" y="3965396"/>
            <a:ext cx="594607" cy="600371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c</a:t>
            </a:r>
            <a:endParaRPr lang="ru-RU" sz="2000" dirty="0">
              <a:solidFill>
                <a:schemeClr val="tx1"/>
              </a:solidFill>
            </a:endParaRPr>
          </a:p>
        </p:txBody>
      </p:sp>
      <p:cxnSp>
        <p:nvCxnSpPr>
          <p:cNvPr id="32" name="Shape 24"/>
          <p:cNvCxnSpPr>
            <a:cxnSpLocks noChangeShapeType="1"/>
            <a:stCxn id="27" idx="3"/>
            <a:endCxn id="25" idx="0"/>
          </p:cNvCxnSpPr>
          <p:nvPr/>
        </p:nvCxnSpPr>
        <p:spPr bwMode="auto">
          <a:xfrm flipH="1">
            <a:off x="7634128" y="2345117"/>
            <a:ext cx="906671" cy="1498902"/>
          </a:xfrm>
          <a:prstGeom prst="straightConnector1">
            <a:avLst/>
          </a:prstGeom>
          <a:noFill/>
          <a:ln w="38100" algn="ctr">
            <a:solidFill>
              <a:schemeClr val="accent1">
                <a:lumMod val="75000"/>
              </a:schemeClr>
            </a:solidFill>
            <a:round/>
            <a:headEnd/>
            <a:tailEnd type="arrow" w="med" len="med"/>
          </a:ln>
        </p:spPr>
      </p:cxnSp>
      <p:sp>
        <p:nvSpPr>
          <p:cNvPr id="34" name="Овал 17"/>
          <p:cNvSpPr/>
          <p:nvPr/>
        </p:nvSpPr>
        <p:spPr>
          <a:xfrm>
            <a:off x="6617671" y="5298348"/>
            <a:ext cx="594607" cy="6003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d</a:t>
            </a:r>
            <a:endParaRPr lang="ru-RU" sz="2000" dirty="0">
              <a:solidFill>
                <a:schemeClr val="tx1"/>
              </a:solidFill>
            </a:endParaRPr>
          </a:p>
        </p:txBody>
      </p:sp>
      <p:cxnSp>
        <p:nvCxnSpPr>
          <p:cNvPr id="36" name="Shape 20"/>
          <p:cNvCxnSpPr>
            <a:cxnSpLocks noChangeShapeType="1"/>
            <a:stCxn id="27" idx="5"/>
            <a:endCxn id="28" idx="0"/>
          </p:cNvCxnSpPr>
          <p:nvPr/>
        </p:nvCxnSpPr>
        <p:spPr bwMode="auto">
          <a:xfrm>
            <a:off x="8961250" y="2345117"/>
            <a:ext cx="1071395" cy="1620278"/>
          </a:xfrm>
          <a:prstGeom prst="straightConnector1">
            <a:avLst/>
          </a:prstGeom>
          <a:noFill/>
          <a:ln w="38100" algn="ctr">
            <a:solidFill>
              <a:schemeClr val="accent1">
                <a:lumMod val="75000"/>
              </a:schemeClr>
            </a:solidFill>
            <a:round/>
            <a:headEnd/>
            <a:tailEnd type="arrow" w="med" len="med"/>
          </a:ln>
        </p:spPr>
      </p:cxnSp>
      <p:cxnSp>
        <p:nvCxnSpPr>
          <p:cNvPr id="37" name="Shape 24"/>
          <p:cNvCxnSpPr>
            <a:cxnSpLocks noChangeShapeType="1"/>
            <a:stCxn id="25" idx="3"/>
            <a:endCxn id="34" idx="0"/>
          </p:cNvCxnSpPr>
          <p:nvPr/>
        </p:nvCxnSpPr>
        <p:spPr bwMode="auto">
          <a:xfrm flipH="1">
            <a:off x="6914975" y="4356469"/>
            <a:ext cx="508927" cy="941879"/>
          </a:xfrm>
          <a:prstGeom prst="straightConnector1">
            <a:avLst/>
          </a:prstGeom>
          <a:noFill/>
          <a:ln w="38100" algn="ctr">
            <a:solidFill>
              <a:schemeClr val="accent1">
                <a:lumMod val="75000"/>
              </a:schemeClr>
            </a:solidFill>
            <a:round/>
            <a:headEnd/>
            <a:tailEnd type="arrow" w="med" len="med"/>
          </a:ln>
        </p:spPr>
      </p:cxnSp>
      <p:cxnSp>
        <p:nvCxnSpPr>
          <p:cNvPr id="38" name="Shape 24"/>
          <p:cNvCxnSpPr>
            <a:cxnSpLocks noChangeShapeType="1"/>
            <a:stCxn id="25" idx="5"/>
            <a:endCxn id="26" idx="0"/>
          </p:cNvCxnSpPr>
          <p:nvPr/>
        </p:nvCxnSpPr>
        <p:spPr bwMode="auto">
          <a:xfrm>
            <a:off x="7844353" y="4356469"/>
            <a:ext cx="627446" cy="941879"/>
          </a:xfrm>
          <a:prstGeom prst="straightConnector1">
            <a:avLst/>
          </a:prstGeom>
          <a:noFill/>
          <a:ln w="38100" algn="ctr">
            <a:solidFill>
              <a:schemeClr val="accent1">
                <a:lumMod val="75000"/>
              </a:schemeClr>
            </a:solidFill>
            <a:round/>
            <a:headEnd/>
            <a:tailEnd type="arrow" w="med" len="med"/>
          </a:ln>
        </p:spPr>
      </p:cxnSp>
      <p:cxnSp>
        <p:nvCxnSpPr>
          <p:cNvPr id="39" name="Shape 20"/>
          <p:cNvCxnSpPr>
            <a:cxnSpLocks noChangeShapeType="1"/>
            <a:stCxn id="28" idx="5"/>
            <a:endCxn id="24" idx="1"/>
          </p:cNvCxnSpPr>
          <p:nvPr/>
        </p:nvCxnSpPr>
        <p:spPr bwMode="auto">
          <a:xfrm>
            <a:off x="10242869" y="4477846"/>
            <a:ext cx="526957" cy="912257"/>
          </a:xfrm>
          <a:prstGeom prst="straightConnector1">
            <a:avLst/>
          </a:prstGeom>
          <a:noFill/>
          <a:ln w="38100" algn="ctr">
            <a:solidFill>
              <a:schemeClr val="accent1">
                <a:lumMod val="75000"/>
              </a:schemeClr>
            </a:solidFill>
            <a:round/>
            <a:headEnd/>
            <a:tailEnd type="arrow" w="med" len="med"/>
          </a:ln>
        </p:spPr>
      </p:cxnSp>
      <p:cxnSp>
        <p:nvCxnSpPr>
          <p:cNvPr id="40" name="Shape 14"/>
          <p:cNvCxnSpPr>
            <a:cxnSpLocks noChangeShapeType="1"/>
            <a:stCxn id="34" idx="1"/>
            <a:endCxn id="27" idx="2"/>
          </p:cNvCxnSpPr>
          <p:nvPr/>
        </p:nvCxnSpPr>
        <p:spPr bwMode="auto">
          <a:xfrm rot="5400000" flipH="1" flipV="1">
            <a:off x="5952527" y="2885077"/>
            <a:ext cx="3253415" cy="1748972"/>
          </a:xfrm>
          <a:prstGeom prst="curvedConnector2">
            <a:avLst/>
          </a:prstGeom>
          <a:noFill/>
          <a:ln w="38100" algn="ctr">
            <a:solidFill>
              <a:schemeClr val="accent1">
                <a:lumMod val="75000"/>
              </a:schemeClr>
            </a:solidFill>
            <a:round/>
            <a:headEnd/>
            <a:tailEnd type="arrow" w="med" len="med"/>
          </a:ln>
        </p:spPr>
      </p:cxnSp>
      <p:cxnSp>
        <p:nvCxnSpPr>
          <p:cNvPr id="41" name="Shape 14"/>
          <p:cNvCxnSpPr>
            <a:cxnSpLocks noChangeShapeType="1"/>
            <a:stCxn id="26" idx="0"/>
            <a:endCxn id="27" idx="4"/>
          </p:cNvCxnSpPr>
          <p:nvPr/>
        </p:nvCxnSpPr>
        <p:spPr bwMode="auto">
          <a:xfrm flipV="1">
            <a:off x="8471800" y="2433040"/>
            <a:ext cx="279225" cy="2865308"/>
          </a:xfrm>
          <a:prstGeom prst="straightConnector1">
            <a:avLst/>
          </a:prstGeom>
          <a:noFill/>
          <a:ln w="38100" algn="ctr">
            <a:solidFill>
              <a:schemeClr val="accent1">
                <a:lumMod val="75000"/>
              </a:schemeClr>
            </a:solidFill>
            <a:round/>
            <a:headEnd/>
            <a:tailEnd type="arrow" w="med" len="med"/>
          </a:ln>
        </p:spPr>
      </p:cxnSp>
      <p:cxnSp>
        <p:nvCxnSpPr>
          <p:cNvPr id="42" name="Shape 14"/>
          <p:cNvCxnSpPr>
            <a:cxnSpLocks noChangeShapeType="1"/>
            <a:stCxn id="24" idx="7"/>
            <a:endCxn id="27" idx="6"/>
          </p:cNvCxnSpPr>
          <p:nvPr/>
        </p:nvCxnSpPr>
        <p:spPr bwMode="auto">
          <a:xfrm rot="16200000" flipV="1">
            <a:off x="8491390" y="2689794"/>
            <a:ext cx="3257246" cy="2143370"/>
          </a:xfrm>
          <a:prstGeom prst="curvedConnector2">
            <a:avLst/>
          </a:prstGeom>
          <a:noFill/>
          <a:ln w="38100" algn="ctr">
            <a:solidFill>
              <a:schemeClr val="accent1">
                <a:lumMod val="75000"/>
              </a:schemeClr>
            </a:solidFill>
            <a:round/>
            <a:headEnd/>
            <a:tailEnd type="arrow" w="med" len="med"/>
          </a:ln>
        </p:spPr>
      </p:cxnSp>
    </p:spTree>
    <p:extLst>
      <p:ext uri="{BB962C8B-B14F-4D97-AF65-F5344CB8AC3E}">
        <p14:creationId xmlns:p14="http://schemas.microsoft.com/office/powerpoint/2010/main" val="2973326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StartTime</a:t>
            </a:r>
            <a:r>
              <a:rPr lang="en-US" dirty="0" smtClean="0">
                <a:latin typeface="Consolas" panose="020B0609020204030204" pitchFamily="49" charset="0"/>
              </a:rPr>
              <a:t>[a] = 1, Parent[a] = a</a:t>
            </a: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StartTime</a:t>
            </a:r>
            <a:r>
              <a:rPr lang="en-US" dirty="0" smtClean="0">
                <a:latin typeface="Consolas" panose="020B0609020204030204" pitchFamily="49" charset="0"/>
              </a:rPr>
              <a:t>[b] = 2, Parent[b] = a</a:t>
            </a: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StartTime</a:t>
            </a:r>
            <a:r>
              <a:rPr lang="en-US" dirty="0" smtClean="0">
                <a:latin typeface="Consolas" panose="020B0609020204030204" pitchFamily="49" charset="0"/>
              </a:rPr>
              <a:t>[d] = 3, Parent[d] = b</a:t>
            </a: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EndTime</a:t>
            </a:r>
            <a:r>
              <a:rPr lang="en-US" dirty="0" smtClean="0">
                <a:latin typeface="Consolas" panose="020B0609020204030204" pitchFamily="49" charset="0"/>
              </a:rPr>
              <a:t>[d] = 4</a:t>
            </a: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StartTime</a:t>
            </a:r>
            <a:r>
              <a:rPr lang="en-US" dirty="0" smtClean="0">
                <a:latin typeface="Consolas" panose="020B0609020204030204" pitchFamily="49" charset="0"/>
              </a:rPr>
              <a:t>[e] = 5, </a:t>
            </a:r>
            <a:r>
              <a:rPr lang="en-US" dirty="0">
                <a:latin typeface="Consolas" panose="020B0609020204030204" pitchFamily="49" charset="0"/>
              </a:rPr>
              <a:t>Parent[e] = b</a:t>
            </a:r>
            <a:endParaRPr lang="en-US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EndTime</a:t>
            </a:r>
            <a:r>
              <a:rPr lang="en-US" dirty="0" smtClean="0">
                <a:latin typeface="Consolas" panose="020B0609020204030204" pitchFamily="49" charset="0"/>
              </a:rPr>
              <a:t>[e] = 6</a:t>
            </a: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EndTime</a:t>
            </a:r>
            <a:r>
              <a:rPr lang="en-US" dirty="0" smtClean="0">
                <a:latin typeface="Consolas" panose="020B0609020204030204" pitchFamily="49" charset="0"/>
              </a:rPr>
              <a:t>[b] = 7</a:t>
            </a: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StartTime</a:t>
            </a:r>
            <a:r>
              <a:rPr lang="en-US" dirty="0" smtClean="0">
                <a:latin typeface="Consolas" panose="020B0609020204030204" pitchFamily="49" charset="0"/>
              </a:rPr>
              <a:t>[c] = 8, Parent[c] = a</a:t>
            </a: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StartTime</a:t>
            </a:r>
            <a:r>
              <a:rPr lang="en-US" dirty="0" smtClean="0">
                <a:latin typeface="Consolas" panose="020B0609020204030204" pitchFamily="49" charset="0"/>
              </a:rPr>
              <a:t>[f] = 9, Parent[f] = c</a:t>
            </a: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EndTime</a:t>
            </a:r>
            <a:r>
              <a:rPr lang="en-US" dirty="0" smtClean="0">
                <a:latin typeface="Consolas" panose="020B0609020204030204" pitchFamily="49" charset="0"/>
              </a:rPr>
              <a:t>[f] = 10</a:t>
            </a: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EndTime</a:t>
            </a:r>
            <a:r>
              <a:rPr lang="en-US" dirty="0" smtClean="0">
                <a:latin typeface="Consolas" panose="020B0609020204030204" pitchFamily="49" charset="0"/>
              </a:rPr>
              <a:t>[c] = 11</a:t>
            </a: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EndTime</a:t>
            </a:r>
            <a:r>
              <a:rPr lang="en-US" dirty="0" smtClean="0">
                <a:latin typeface="Consolas" panose="020B0609020204030204" pitchFamily="49" charset="0"/>
              </a:rPr>
              <a:t>[a] = 12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24" name="Овал 6"/>
          <p:cNvSpPr txBox="1">
            <a:spLocks noChangeArrowheads="1"/>
          </p:cNvSpPr>
          <p:nvPr/>
        </p:nvSpPr>
        <p:spPr>
          <a:xfrm>
            <a:off x="10682454" y="5303767"/>
            <a:ext cx="596616" cy="589534"/>
          </a:xfrm>
          <a:prstGeom prst="ellipse">
            <a:avLst/>
          </a:prstGeom>
          <a:ln w="25400" algn="ctr">
            <a:solidFill>
              <a:schemeClr val="tx2"/>
            </a:solidFill>
            <a:round/>
          </a:ln>
        </p:spPr>
        <p:txBody>
          <a:bodyPr vert="horz" anchor="ctr">
            <a:normAutofit/>
          </a:bodyPr>
          <a:lstStyle>
            <a:lvl1pPr marL="411480" indent="-342900" algn="l" rtl="0" eaLnBrk="1" latinLnBrk="0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0664" indent="-28575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ctr">
              <a:lnSpc>
                <a:spcPct val="80000"/>
              </a:lnSpc>
              <a:buFont typeface="Arial" charset="0"/>
              <a:buNone/>
            </a:pPr>
            <a:r>
              <a:rPr lang="en-US" sz="2000" dirty="0" smtClean="0"/>
              <a:t>f</a:t>
            </a:r>
            <a:endParaRPr lang="ru-RU" sz="2000" dirty="0"/>
          </a:p>
        </p:txBody>
      </p:sp>
      <p:sp>
        <p:nvSpPr>
          <p:cNvPr id="25" name="Овал 3"/>
          <p:cNvSpPr/>
          <p:nvPr/>
        </p:nvSpPr>
        <p:spPr>
          <a:xfrm>
            <a:off x="7336824" y="3844021"/>
            <a:ext cx="594607" cy="60037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b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26" name="Овал 4"/>
          <p:cNvSpPr/>
          <p:nvPr/>
        </p:nvSpPr>
        <p:spPr>
          <a:xfrm>
            <a:off x="8174496" y="5298348"/>
            <a:ext cx="594607" cy="6003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e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27" name="Овал 5"/>
          <p:cNvSpPr/>
          <p:nvPr/>
        </p:nvSpPr>
        <p:spPr>
          <a:xfrm>
            <a:off x="8453721" y="1832669"/>
            <a:ext cx="594607" cy="60037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a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28" name="Овал 6"/>
          <p:cNvSpPr/>
          <p:nvPr/>
        </p:nvSpPr>
        <p:spPr>
          <a:xfrm>
            <a:off x="9735340" y="3965396"/>
            <a:ext cx="594607" cy="600371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c</a:t>
            </a:r>
            <a:endParaRPr lang="ru-RU" sz="2000" dirty="0">
              <a:solidFill>
                <a:schemeClr val="tx1"/>
              </a:solidFill>
            </a:endParaRPr>
          </a:p>
        </p:txBody>
      </p:sp>
      <p:cxnSp>
        <p:nvCxnSpPr>
          <p:cNvPr id="32" name="Shape 24"/>
          <p:cNvCxnSpPr>
            <a:cxnSpLocks noChangeShapeType="1"/>
            <a:stCxn id="27" idx="3"/>
            <a:endCxn id="25" idx="0"/>
          </p:cNvCxnSpPr>
          <p:nvPr/>
        </p:nvCxnSpPr>
        <p:spPr bwMode="auto">
          <a:xfrm flipH="1">
            <a:off x="7634128" y="2345117"/>
            <a:ext cx="906671" cy="1498902"/>
          </a:xfrm>
          <a:prstGeom prst="straightConnector1">
            <a:avLst/>
          </a:prstGeom>
          <a:noFill/>
          <a:ln w="38100" algn="ctr">
            <a:solidFill>
              <a:schemeClr val="accent1">
                <a:lumMod val="75000"/>
              </a:schemeClr>
            </a:solidFill>
            <a:round/>
            <a:headEnd/>
            <a:tailEnd type="arrow" w="med" len="med"/>
          </a:ln>
        </p:spPr>
      </p:cxnSp>
      <p:sp>
        <p:nvSpPr>
          <p:cNvPr id="34" name="Овал 17"/>
          <p:cNvSpPr/>
          <p:nvPr/>
        </p:nvSpPr>
        <p:spPr>
          <a:xfrm>
            <a:off x="6617671" y="5298348"/>
            <a:ext cx="594607" cy="6003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d</a:t>
            </a:r>
            <a:endParaRPr lang="ru-RU" sz="2000" dirty="0">
              <a:solidFill>
                <a:schemeClr val="tx1"/>
              </a:solidFill>
            </a:endParaRPr>
          </a:p>
        </p:txBody>
      </p:sp>
      <p:cxnSp>
        <p:nvCxnSpPr>
          <p:cNvPr id="36" name="Shape 20"/>
          <p:cNvCxnSpPr>
            <a:cxnSpLocks noChangeShapeType="1"/>
            <a:stCxn id="27" idx="5"/>
            <a:endCxn id="28" idx="0"/>
          </p:cNvCxnSpPr>
          <p:nvPr/>
        </p:nvCxnSpPr>
        <p:spPr bwMode="auto">
          <a:xfrm>
            <a:off x="8961250" y="2345117"/>
            <a:ext cx="1071395" cy="1620278"/>
          </a:xfrm>
          <a:prstGeom prst="straightConnector1">
            <a:avLst/>
          </a:prstGeom>
          <a:noFill/>
          <a:ln w="38100" algn="ctr">
            <a:solidFill>
              <a:schemeClr val="accent1">
                <a:lumMod val="75000"/>
              </a:schemeClr>
            </a:solidFill>
            <a:round/>
            <a:headEnd/>
            <a:tailEnd type="arrow" w="med" len="med"/>
          </a:ln>
        </p:spPr>
      </p:cxnSp>
      <p:cxnSp>
        <p:nvCxnSpPr>
          <p:cNvPr id="37" name="Shape 24"/>
          <p:cNvCxnSpPr>
            <a:cxnSpLocks noChangeShapeType="1"/>
            <a:stCxn id="25" idx="3"/>
            <a:endCxn id="34" idx="0"/>
          </p:cNvCxnSpPr>
          <p:nvPr/>
        </p:nvCxnSpPr>
        <p:spPr bwMode="auto">
          <a:xfrm flipH="1">
            <a:off x="6914975" y="4356469"/>
            <a:ext cx="508927" cy="941879"/>
          </a:xfrm>
          <a:prstGeom prst="straightConnector1">
            <a:avLst/>
          </a:prstGeom>
          <a:noFill/>
          <a:ln w="38100" algn="ctr">
            <a:solidFill>
              <a:schemeClr val="accent1">
                <a:lumMod val="75000"/>
              </a:schemeClr>
            </a:solidFill>
            <a:round/>
            <a:headEnd/>
            <a:tailEnd type="arrow" w="med" len="med"/>
          </a:ln>
        </p:spPr>
      </p:cxnSp>
      <p:cxnSp>
        <p:nvCxnSpPr>
          <p:cNvPr id="38" name="Shape 24"/>
          <p:cNvCxnSpPr>
            <a:cxnSpLocks noChangeShapeType="1"/>
            <a:stCxn id="25" idx="5"/>
            <a:endCxn id="26" idx="0"/>
          </p:cNvCxnSpPr>
          <p:nvPr/>
        </p:nvCxnSpPr>
        <p:spPr bwMode="auto">
          <a:xfrm>
            <a:off x="7844353" y="4356469"/>
            <a:ext cx="627446" cy="941879"/>
          </a:xfrm>
          <a:prstGeom prst="straightConnector1">
            <a:avLst/>
          </a:prstGeom>
          <a:noFill/>
          <a:ln w="38100" algn="ctr">
            <a:solidFill>
              <a:schemeClr val="accent1">
                <a:lumMod val="75000"/>
              </a:schemeClr>
            </a:solidFill>
            <a:round/>
            <a:headEnd/>
            <a:tailEnd type="arrow" w="med" len="med"/>
          </a:ln>
        </p:spPr>
      </p:cxnSp>
      <p:cxnSp>
        <p:nvCxnSpPr>
          <p:cNvPr id="39" name="Shape 20"/>
          <p:cNvCxnSpPr>
            <a:cxnSpLocks noChangeShapeType="1"/>
            <a:stCxn id="28" idx="5"/>
            <a:endCxn id="24" idx="1"/>
          </p:cNvCxnSpPr>
          <p:nvPr/>
        </p:nvCxnSpPr>
        <p:spPr bwMode="auto">
          <a:xfrm>
            <a:off x="10242869" y="4477846"/>
            <a:ext cx="526957" cy="912257"/>
          </a:xfrm>
          <a:prstGeom prst="straightConnector1">
            <a:avLst/>
          </a:prstGeom>
          <a:noFill/>
          <a:ln w="38100" algn="ctr">
            <a:solidFill>
              <a:schemeClr val="accent1">
                <a:lumMod val="75000"/>
              </a:schemeClr>
            </a:solidFill>
            <a:round/>
            <a:headEnd/>
            <a:tailEnd type="arrow" w="med" len="med"/>
          </a:ln>
        </p:spPr>
      </p:cxnSp>
      <p:cxnSp>
        <p:nvCxnSpPr>
          <p:cNvPr id="40" name="Shape 14"/>
          <p:cNvCxnSpPr>
            <a:cxnSpLocks noChangeShapeType="1"/>
            <a:stCxn id="34" idx="1"/>
            <a:endCxn id="27" idx="2"/>
          </p:cNvCxnSpPr>
          <p:nvPr/>
        </p:nvCxnSpPr>
        <p:spPr bwMode="auto">
          <a:xfrm rot="5400000" flipH="1" flipV="1">
            <a:off x="5952527" y="2885077"/>
            <a:ext cx="3253415" cy="1748972"/>
          </a:xfrm>
          <a:prstGeom prst="curvedConnector2">
            <a:avLst/>
          </a:prstGeom>
          <a:noFill/>
          <a:ln w="38100" algn="ctr">
            <a:solidFill>
              <a:schemeClr val="accent1">
                <a:lumMod val="75000"/>
              </a:schemeClr>
            </a:solidFill>
            <a:round/>
            <a:headEnd/>
            <a:tailEnd type="arrow" w="med" len="med"/>
          </a:ln>
        </p:spPr>
      </p:cxnSp>
      <p:cxnSp>
        <p:nvCxnSpPr>
          <p:cNvPr id="41" name="Shape 14"/>
          <p:cNvCxnSpPr>
            <a:cxnSpLocks noChangeShapeType="1"/>
            <a:stCxn id="26" idx="0"/>
            <a:endCxn id="27" idx="4"/>
          </p:cNvCxnSpPr>
          <p:nvPr/>
        </p:nvCxnSpPr>
        <p:spPr bwMode="auto">
          <a:xfrm flipV="1">
            <a:off x="8471800" y="2433040"/>
            <a:ext cx="279225" cy="2865308"/>
          </a:xfrm>
          <a:prstGeom prst="straightConnector1">
            <a:avLst/>
          </a:prstGeom>
          <a:noFill/>
          <a:ln w="38100" algn="ctr">
            <a:solidFill>
              <a:schemeClr val="accent1">
                <a:lumMod val="75000"/>
              </a:schemeClr>
            </a:solidFill>
            <a:round/>
            <a:headEnd/>
            <a:tailEnd type="arrow" w="med" len="med"/>
          </a:ln>
        </p:spPr>
      </p:cxnSp>
      <p:cxnSp>
        <p:nvCxnSpPr>
          <p:cNvPr id="42" name="Shape 14"/>
          <p:cNvCxnSpPr>
            <a:cxnSpLocks noChangeShapeType="1"/>
            <a:stCxn id="24" idx="7"/>
            <a:endCxn id="27" idx="6"/>
          </p:cNvCxnSpPr>
          <p:nvPr/>
        </p:nvCxnSpPr>
        <p:spPr bwMode="auto">
          <a:xfrm rot="16200000" flipV="1">
            <a:off x="8491390" y="2689794"/>
            <a:ext cx="3257246" cy="2143370"/>
          </a:xfrm>
          <a:prstGeom prst="curvedConnector2">
            <a:avLst/>
          </a:prstGeom>
          <a:noFill/>
          <a:ln w="38100" algn="ctr">
            <a:solidFill>
              <a:schemeClr val="accent1">
                <a:lumMod val="75000"/>
              </a:schemeClr>
            </a:solidFill>
            <a:round/>
            <a:headEnd/>
            <a:tailEnd type="arrow" w="med" len="med"/>
          </a:ln>
        </p:spPr>
      </p:cxnSp>
    </p:spTree>
    <p:extLst>
      <p:ext uri="{BB962C8B-B14F-4D97-AF65-F5344CB8AC3E}">
        <p14:creationId xmlns:p14="http://schemas.microsoft.com/office/powerpoint/2010/main" val="450375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Подграф предшествования</a:t>
            </a:r>
            <a:endParaRPr lang="ru-RU" dirty="0"/>
          </a:p>
        </p:txBody>
      </p:sp>
      <p:sp>
        <p:nvSpPr>
          <p:cNvPr id="24577" name="Rectang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ru-RU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Подграф </a:t>
            </a: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предшествования </a:t>
            </a:r>
            <a:r>
              <a:rPr lang="ru-RU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графа G – это </a:t>
            </a: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граф </a:t>
            </a:r>
            <a:r>
              <a:rPr lang="ru-RU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G</a:t>
            </a:r>
            <a:r>
              <a:rPr lang="en-US" sz="2800" baseline="-250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dfs</a:t>
            </a:r>
            <a:r>
              <a:rPr lang="ru-RU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= (V,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E</a:t>
            </a:r>
            <a:r>
              <a:rPr lang="en-US" sz="2800" baseline="-250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dfs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)</a:t>
            </a:r>
            <a:r>
              <a:rPr lang="ru-RU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 </a:t>
            </a:r>
            <a:r>
              <a:rPr lang="ru-RU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где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структура </a:t>
            </a:r>
            <a:r>
              <a:rPr lang="en-US" sz="28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dfsData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получена </a:t>
            </a:r>
            <a:r>
              <a:rPr lang="ru-RU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обходом в глубину графа 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G </a:t>
            </a:r>
            <a:r>
              <a:rPr lang="ru-RU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и</a:t>
            </a:r>
            <a:endParaRPr lang="en-US" sz="2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		</a:t>
            </a:r>
            <a:r>
              <a:rPr lang="ru-RU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E</a:t>
            </a:r>
            <a:r>
              <a:rPr lang="en-US" sz="2800" baseline="-250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dfs</a:t>
            </a:r>
            <a:r>
              <a:rPr lang="en-US" sz="2800" baseline="-25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 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= { 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(</a:t>
            </a:r>
            <a:r>
              <a:rPr lang="en-US" sz="28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dfsData.Parent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[v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], v) | </a:t>
            </a:r>
            <a:r>
              <a:rPr lang="en-US" sz="28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dfsData.Parent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[v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] ≠ v }</a:t>
            </a: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 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endParaRPr lang="en-US" sz="2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marL="411480">
              <a:lnSpc>
                <a:spcPct val="90000"/>
              </a:lnSpc>
            </a:pP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Если 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G </a:t>
            </a: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является связным, то </a:t>
            </a:r>
            <a:r>
              <a:rPr lang="ru-RU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G</a:t>
            </a:r>
            <a:r>
              <a:rPr lang="en-US" sz="2800" baseline="-250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dfs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называется </a:t>
            </a: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каркасом (остовным деревом) графа </a:t>
            </a:r>
            <a:r>
              <a:rPr lang="ru-RU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G</a:t>
            </a:r>
            <a:endParaRPr lang="en-US" sz="2800" dirty="0" smtClean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marL="411480">
              <a:lnSpc>
                <a:spcPct val="90000"/>
              </a:lnSpc>
            </a:pPr>
            <a:endParaRPr lang="ru-RU" sz="2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marL="411480">
              <a:lnSpc>
                <a:spcPct val="90000"/>
              </a:lnSpc>
            </a:pPr>
            <a:r>
              <a:rPr lang="ru-RU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Число каркасов графа равно числу различных обходов графа в глубину</a:t>
            </a:r>
          </a:p>
          <a:p>
            <a:pPr marL="811530" lvl="1">
              <a:lnSpc>
                <a:spcPct val="90000"/>
              </a:lnSpc>
            </a:pPr>
            <a:r>
              <a:rPr lang="ru-RU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Обычно намного больше одного</a:t>
            </a:r>
            <a:endParaRPr lang="ru-RU" sz="24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Подграф предшествования</a:t>
            </a:r>
            <a:endParaRPr lang="ru-RU" dirty="0"/>
          </a:p>
        </p:txBody>
      </p:sp>
      <p:sp>
        <p:nvSpPr>
          <p:cNvPr id="24577" name="Rectang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ru-RU" sz="2800" dirty="0" smtClean="0">
                <a:latin typeface="Calibri" pitchFamily="34" charset="0"/>
                <a:cs typeface="Calibri" pitchFamily="34" charset="0"/>
              </a:rPr>
              <a:t>Подграф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предшествования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графа G – это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граф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G</a:t>
            </a:r>
            <a:r>
              <a:rPr lang="en-US" sz="2800" baseline="-25000" dirty="0" err="1" smtClean="0">
                <a:latin typeface="Calibri" pitchFamily="34" charset="0"/>
                <a:cs typeface="Calibri" pitchFamily="34" charset="0"/>
              </a:rPr>
              <a:t>dfs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= (V,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E</a:t>
            </a:r>
            <a:r>
              <a:rPr lang="en-US" sz="2800" baseline="-25000" dirty="0" err="1" smtClean="0">
                <a:latin typeface="Calibri" pitchFamily="34" charset="0"/>
                <a:cs typeface="Calibri" pitchFamily="34" charset="0"/>
              </a:rPr>
              <a:t>dfs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)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,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где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структура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dfsData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получена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обходом в глубину графа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G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и</a:t>
            </a:r>
            <a:endParaRPr lang="en-US" sz="2800" dirty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800" dirty="0" smtClean="0">
                <a:latin typeface="Calibri" pitchFamily="34" charset="0"/>
                <a:cs typeface="Calibri" pitchFamily="34" charset="0"/>
              </a:rPr>
              <a:t>		</a:t>
            </a:r>
            <a:r>
              <a:rPr lang="ru-RU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E</a:t>
            </a:r>
            <a:r>
              <a:rPr lang="en-US" sz="2800" baseline="-250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dfs</a:t>
            </a:r>
            <a:r>
              <a:rPr lang="en-US" sz="2800" baseline="-25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 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= { 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(</a:t>
            </a:r>
            <a:r>
              <a:rPr lang="en-US" sz="28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dfsData.Parent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[v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], v) | </a:t>
            </a:r>
            <a:r>
              <a:rPr lang="en-US" sz="28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dfsData.Parent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[v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] ≠ v }</a:t>
            </a: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 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endParaRPr lang="en-US" sz="2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marL="411480">
              <a:lnSpc>
                <a:spcPct val="90000"/>
              </a:lnSpc>
            </a:pP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Если 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G </a:t>
            </a: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является связным, то </a:t>
            </a:r>
            <a:r>
              <a:rPr lang="ru-RU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G</a:t>
            </a:r>
            <a:r>
              <a:rPr lang="en-US" sz="2800" baseline="-250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dfs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называется </a:t>
            </a: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каркасом (остовным деревом) графа </a:t>
            </a:r>
            <a:r>
              <a:rPr lang="ru-RU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G</a:t>
            </a:r>
            <a:endParaRPr lang="en-US" sz="2800" dirty="0" smtClean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marL="411480">
              <a:lnSpc>
                <a:spcPct val="90000"/>
              </a:lnSpc>
            </a:pPr>
            <a:endParaRPr lang="ru-RU" sz="2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marL="411480">
              <a:lnSpc>
                <a:spcPct val="90000"/>
              </a:lnSpc>
            </a:pPr>
            <a:r>
              <a:rPr lang="ru-RU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Число каркасов графа равно числу различных обходов графа в глубину</a:t>
            </a:r>
          </a:p>
          <a:p>
            <a:pPr marL="811530" lvl="1">
              <a:lnSpc>
                <a:spcPct val="90000"/>
              </a:lnSpc>
            </a:pPr>
            <a:r>
              <a:rPr lang="ru-RU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Обычно намного больше одного</a:t>
            </a:r>
            <a:endParaRPr lang="ru-RU" sz="24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4762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Подграф предшествования</a:t>
            </a:r>
            <a:endParaRPr lang="ru-RU" dirty="0"/>
          </a:p>
        </p:txBody>
      </p:sp>
      <p:sp>
        <p:nvSpPr>
          <p:cNvPr id="24577" name="Rectang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ru-RU" sz="2800" dirty="0" smtClean="0">
                <a:latin typeface="Calibri" pitchFamily="34" charset="0"/>
                <a:cs typeface="Calibri" pitchFamily="34" charset="0"/>
              </a:rPr>
              <a:t>Подграф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предшествования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графа G – это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граф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G</a:t>
            </a:r>
            <a:r>
              <a:rPr lang="en-US" sz="2800" baseline="-25000" dirty="0" err="1" smtClean="0">
                <a:latin typeface="Calibri" pitchFamily="34" charset="0"/>
                <a:cs typeface="Calibri" pitchFamily="34" charset="0"/>
              </a:rPr>
              <a:t>dfs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= (V,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E</a:t>
            </a:r>
            <a:r>
              <a:rPr lang="en-US" sz="2800" baseline="-25000" dirty="0" err="1" smtClean="0">
                <a:latin typeface="Calibri" pitchFamily="34" charset="0"/>
                <a:cs typeface="Calibri" pitchFamily="34" charset="0"/>
              </a:rPr>
              <a:t>dfs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)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,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где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структура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dfsData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получена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обходом в глубину графа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G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и</a:t>
            </a:r>
            <a:endParaRPr lang="en-US" sz="2800" dirty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800" dirty="0" smtClean="0">
                <a:latin typeface="Calibri" pitchFamily="34" charset="0"/>
                <a:cs typeface="Calibri" pitchFamily="34" charset="0"/>
              </a:rPr>
              <a:t>		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E</a:t>
            </a:r>
            <a:r>
              <a:rPr lang="en-US" sz="2800" baseline="-25000" dirty="0" err="1" smtClean="0">
                <a:latin typeface="Calibri" pitchFamily="34" charset="0"/>
                <a:cs typeface="Calibri" pitchFamily="34" charset="0"/>
              </a:rPr>
              <a:t>dfs</a:t>
            </a:r>
            <a:r>
              <a:rPr lang="en-US" sz="2800" baseline="-25000" dirty="0" smtClean="0">
                <a:latin typeface="Calibri" pitchFamily="34" charset="0"/>
                <a:cs typeface="Calibri" pitchFamily="34" charset="0"/>
              </a:rPr>
              <a:t> 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= {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(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dfsData.Parent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[v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], v) | </a:t>
            </a:r>
            <a:r>
              <a:rPr lang="en-US" sz="2800" dirty="0" err="1">
                <a:latin typeface="Calibri" pitchFamily="34" charset="0"/>
                <a:cs typeface="Calibri" pitchFamily="34" charset="0"/>
              </a:rPr>
              <a:t>dfsData.Parent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[v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] ≠ v }</a:t>
            </a:r>
            <a:r>
              <a:rPr lang="ru-RU" sz="2800" dirty="0">
                <a:latin typeface="Calibri" pitchFamily="34" charset="0"/>
                <a:cs typeface="Calibri" pitchFamily="34" charset="0"/>
                <a:sym typeface="Symbol" pitchFamily="18" charset="2"/>
              </a:rPr>
              <a:t> 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endParaRPr lang="en-US" sz="2800" dirty="0">
              <a:latin typeface="Calibri" pitchFamily="34" charset="0"/>
              <a:cs typeface="Calibri" pitchFamily="34" charset="0"/>
            </a:endParaRPr>
          </a:p>
          <a:p>
            <a:pPr marL="411480">
              <a:lnSpc>
                <a:spcPct val="90000"/>
              </a:lnSpc>
            </a:pP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Если 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G </a:t>
            </a: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является связным, то </a:t>
            </a:r>
            <a:r>
              <a:rPr lang="ru-RU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G</a:t>
            </a:r>
            <a:r>
              <a:rPr lang="en-US" sz="2800" baseline="-250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dfs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называется </a:t>
            </a: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каркасом (остовным деревом) графа </a:t>
            </a:r>
            <a:r>
              <a:rPr lang="ru-RU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G</a:t>
            </a:r>
            <a:endParaRPr lang="en-US" sz="2800" dirty="0" smtClean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marL="411480">
              <a:lnSpc>
                <a:spcPct val="90000"/>
              </a:lnSpc>
            </a:pPr>
            <a:endParaRPr lang="ru-RU" sz="2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marL="411480">
              <a:lnSpc>
                <a:spcPct val="90000"/>
              </a:lnSpc>
            </a:pPr>
            <a:r>
              <a:rPr lang="ru-RU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Число каркасов графа равно числу различных обходов графа в глубину</a:t>
            </a:r>
          </a:p>
          <a:p>
            <a:pPr marL="811530" lvl="1">
              <a:lnSpc>
                <a:spcPct val="90000"/>
              </a:lnSpc>
            </a:pPr>
            <a:r>
              <a:rPr lang="ru-RU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Обычно намного больше одного</a:t>
            </a:r>
            <a:endParaRPr lang="ru-RU" sz="24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1206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Подграф предшествования</a:t>
            </a:r>
            <a:endParaRPr lang="ru-RU" dirty="0"/>
          </a:p>
        </p:txBody>
      </p:sp>
      <p:sp>
        <p:nvSpPr>
          <p:cNvPr id="24577" name="Rectang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ru-RU" sz="2800" dirty="0" smtClean="0">
                <a:latin typeface="Calibri" pitchFamily="34" charset="0"/>
                <a:cs typeface="Calibri" pitchFamily="34" charset="0"/>
              </a:rPr>
              <a:t>Подграф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предшествования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графа G – это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граф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G</a:t>
            </a:r>
            <a:r>
              <a:rPr lang="en-US" sz="2800" baseline="-25000" dirty="0" err="1" smtClean="0">
                <a:latin typeface="Calibri" pitchFamily="34" charset="0"/>
                <a:cs typeface="Calibri" pitchFamily="34" charset="0"/>
              </a:rPr>
              <a:t>dfs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= (V,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E</a:t>
            </a:r>
            <a:r>
              <a:rPr lang="en-US" sz="2800" baseline="-25000" dirty="0" err="1" smtClean="0">
                <a:latin typeface="Calibri" pitchFamily="34" charset="0"/>
                <a:cs typeface="Calibri" pitchFamily="34" charset="0"/>
              </a:rPr>
              <a:t>dfs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)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,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где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структура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dfsData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получена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обходом в глубину графа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G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и</a:t>
            </a:r>
            <a:endParaRPr lang="en-US" sz="2800" dirty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800" dirty="0" smtClean="0">
                <a:latin typeface="Calibri" pitchFamily="34" charset="0"/>
                <a:cs typeface="Calibri" pitchFamily="34" charset="0"/>
              </a:rPr>
              <a:t>		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E</a:t>
            </a:r>
            <a:r>
              <a:rPr lang="en-US" sz="2800" baseline="-25000" dirty="0" err="1" smtClean="0">
                <a:latin typeface="Calibri" pitchFamily="34" charset="0"/>
                <a:cs typeface="Calibri" pitchFamily="34" charset="0"/>
              </a:rPr>
              <a:t>dfs</a:t>
            </a:r>
            <a:r>
              <a:rPr lang="en-US" sz="2800" baseline="-25000" dirty="0" smtClean="0">
                <a:latin typeface="Calibri" pitchFamily="34" charset="0"/>
                <a:cs typeface="Calibri" pitchFamily="34" charset="0"/>
              </a:rPr>
              <a:t> 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= {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(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dfsData.Parent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[v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], v) | </a:t>
            </a:r>
            <a:r>
              <a:rPr lang="en-US" sz="2800" dirty="0" err="1">
                <a:latin typeface="Calibri" pitchFamily="34" charset="0"/>
                <a:cs typeface="Calibri" pitchFamily="34" charset="0"/>
              </a:rPr>
              <a:t>dfsData.Parent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[v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] ≠ v }</a:t>
            </a:r>
            <a:r>
              <a:rPr lang="ru-RU" sz="2800" dirty="0">
                <a:latin typeface="Calibri" pitchFamily="34" charset="0"/>
                <a:cs typeface="Calibri" pitchFamily="34" charset="0"/>
                <a:sym typeface="Symbol" pitchFamily="18" charset="2"/>
              </a:rPr>
              <a:t> 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endParaRPr lang="en-US" sz="2800" dirty="0">
              <a:latin typeface="Calibri" pitchFamily="34" charset="0"/>
              <a:cs typeface="Calibri" pitchFamily="34" charset="0"/>
            </a:endParaRPr>
          </a:p>
          <a:p>
            <a:pPr marL="411480">
              <a:lnSpc>
                <a:spcPct val="90000"/>
              </a:lnSpc>
            </a:pPr>
            <a:r>
              <a:rPr lang="ru-RU" sz="2800" dirty="0">
                <a:latin typeface="Calibri" pitchFamily="34" charset="0"/>
                <a:cs typeface="Calibri" pitchFamily="34" charset="0"/>
              </a:rPr>
              <a:t>Если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G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является связным, то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G</a:t>
            </a:r>
            <a:r>
              <a:rPr lang="en-US" sz="2800" baseline="-25000" dirty="0" err="1" smtClean="0">
                <a:latin typeface="Calibri" pitchFamily="34" charset="0"/>
                <a:cs typeface="Calibri" pitchFamily="34" charset="0"/>
              </a:rPr>
              <a:t>dfs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называется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каркасом (остовным деревом) графа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G</a:t>
            </a:r>
            <a:endParaRPr lang="en-US" sz="2800" dirty="0" smtClean="0">
              <a:latin typeface="Calibri" pitchFamily="34" charset="0"/>
              <a:cs typeface="Calibri" pitchFamily="34" charset="0"/>
            </a:endParaRPr>
          </a:p>
          <a:p>
            <a:pPr marL="411480">
              <a:lnSpc>
                <a:spcPct val="90000"/>
              </a:lnSpc>
            </a:pPr>
            <a:endParaRPr lang="ru-RU" sz="2800" dirty="0">
              <a:latin typeface="Calibri" pitchFamily="34" charset="0"/>
              <a:cs typeface="Calibri" pitchFamily="34" charset="0"/>
            </a:endParaRPr>
          </a:p>
          <a:p>
            <a:pPr marL="411480">
              <a:lnSpc>
                <a:spcPct val="90000"/>
              </a:lnSpc>
            </a:pPr>
            <a:r>
              <a:rPr lang="ru-RU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Число каркасов графа равно числу различных обходов графа в глубину</a:t>
            </a:r>
          </a:p>
          <a:p>
            <a:pPr marL="811530" lvl="1">
              <a:lnSpc>
                <a:spcPct val="90000"/>
              </a:lnSpc>
            </a:pPr>
            <a:r>
              <a:rPr lang="ru-RU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Обычно намного больше одного</a:t>
            </a:r>
            <a:endParaRPr lang="ru-RU" sz="24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2817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Подграф предшествования</a:t>
            </a:r>
            <a:endParaRPr lang="ru-RU" dirty="0"/>
          </a:p>
        </p:txBody>
      </p:sp>
      <p:sp>
        <p:nvSpPr>
          <p:cNvPr id="24577" name="Rectang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ru-RU" sz="2800" dirty="0" smtClean="0">
                <a:latin typeface="Calibri" pitchFamily="34" charset="0"/>
                <a:cs typeface="Calibri" pitchFamily="34" charset="0"/>
              </a:rPr>
              <a:t>Подграф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предшествования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графа G – это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граф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G</a:t>
            </a:r>
            <a:r>
              <a:rPr lang="en-US" sz="2800" baseline="-25000" dirty="0" err="1" smtClean="0">
                <a:latin typeface="Calibri" pitchFamily="34" charset="0"/>
                <a:cs typeface="Calibri" pitchFamily="34" charset="0"/>
              </a:rPr>
              <a:t>dfs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= (V,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E</a:t>
            </a:r>
            <a:r>
              <a:rPr lang="en-US" sz="2800" baseline="-25000" dirty="0" err="1" smtClean="0">
                <a:latin typeface="Calibri" pitchFamily="34" charset="0"/>
                <a:cs typeface="Calibri" pitchFamily="34" charset="0"/>
              </a:rPr>
              <a:t>dfs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)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,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где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структура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dfsData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получена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обходом в глубину графа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G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и</a:t>
            </a:r>
            <a:endParaRPr lang="en-US" sz="2800" dirty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800" dirty="0" smtClean="0">
                <a:latin typeface="Calibri" pitchFamily="34" charset="0"/>
                <a:cs typeface="Calibri" pitchFamily="34" charset="0"/>
              </a:rPr>
              <a:t>		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E</a:t>
            </a:r>
            <a:r>
              <a:rPr lang="en-US" sz="2800" baseline="-25000" dirty="0" err="1" smtClean="0">
                <a:latin typeface="Calibri" pitchFamily="34" charset="0"/>
                <a:cs typeface="Calibri" pitchFamily="34" charset="0"/>
              </a:rPr>
              <a:t>dfs</a:t>
            </a:r>
            <a:r>
              <a:rPr lang="en-US" sz="2800" baseline="-25000" dirty="0" smtClean="0">
                <a:latin typeface="Calibri" pitchFamily="34" charset="0"/>
                <a:cs typeface="Calibri" pitchFamily="34" charset="0"/>
              </a:rPr>
              <a:t> 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= {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(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dfsData.Parent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[v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], v) | </a:t>
            </a:r>
            <a:r>
              <a:rPr lang="en-US" sz="2800" dirty="0" err="1">
                <a:latin typeface="Calibri" pitchFamily="34" charset="0"/>
                <a:cs typeface="Calibri" pitchFamily="34" charset="0"/>
              </a:rPr>
              <a:t>dfsData.Parent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[v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] ≠ v }</a:t>
            </a:r>
            <a:r>
              <a:rPr lang="ru-RU" sz="2800" dirty="0">
                <a:latin typeface="Calibri" pitchFamily="34" charset="0"/>
                <a:cs typeface="Calibri" pitchFamily="34" charset="0"/>
                <a:sym typeface="Symbol" pitchFamily="18" charset="2"/>
              </a:rPr>
              <a:t> 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endParaRPr lang="en-US" sz="2800" dirty="0">
              <a:latin typeface="Calibri" pitchFamily="34" charset="0"/>
              <a:cs typeface="Calibri" pitchFamily="34" charset="0"/>
            </a:endParaRPr>
          </a:p>
          <a:p>
            <a:pPr marL="411480">
              <a:lnSpc>
                <a:spcPct val="90000"/>
              </a:lnSpc>
            </a:pPr>
            <a:r>
              <a:rPr lang="ru-RU" sz="2800" dirty="0">
                <a:latin typeface="Calibri" pitchFamily="34" charset="0"/>
                <a:cs typeface="Calibri" pitchFamily="34" charset="0"/>
              </a:rPr>
              <a:t>Если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G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является связным, то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G</a:t>
            </a:r>
            <a:r>
              <a:rPr lang="en-US" sz="2800" baseline="-25000" dirty="0" err="1" smtClean="0">
                <a:latin typeface="Calibri" pitchFamily="34" charset="0"/>
                <a:cs typeface="Calibri" pitchFamily="34" charset="0"/>
              </a:rPr>
              <a:t>dfs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называется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каркасом (остовным деревом) графа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G</a:t>
            </a:r>
            <a:endParaRPr lang="en-US" sz="2800" dirty="0" smtClean="0">
              <a:latin typeface="Calibri" pitchFamily="34" charset="0"/>
              <a:cs typeface="Calibri" pitchFamily="34" charset="0"/>
            </a:endParaRPr>
          </a:p>
          <a:p>
            <a:pPr marL="411480">
              <a:lnSpc>
                <a:spcPct val="90000"/>
              </a:lnSpc>
            </a:pPr>
            <a:endParaRPr lang="ru-RU" sz="2800" dirty="0">
              <a:latin typeface="Calibri" pitchFamily="34" charset="0"/>
              <a:cs typeface="Calibri" pitchFamily="34" charset="0"/>
            </a:endParaRPr>
          </a:p>
          <a:p>
            <a:pPr marL="411480">
              <a:lnSpc>
                <a:spcPct val="90000"/>
              </a:lnSpc>
            </a:pPr>
            <a:r>
              <a:rPr lang="ru-RU" sz="2800" dirty="0" smtClean="0">
                <a:latin typeface="Calibri" pitchFamily="34" charset="0"/>
                <a:cs typeface="Calibri" pitchFamily="34" charset="0"/>
              </a:rPr>
              <a:t>Число каркасов графа равно числу различных обходов графа в глубину</a:t>
            </a:r>
          </a:p>
          <a:p>
            <a:pPr marL="811530" lvl="1">
              <a:lnSpc>
                <a:spcPct val="90000"/>
              </a:lnSpc>
            </a:pPr>
            <a:r>
              <a:rPr lang="ru-RU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Обычно намного больше одного</a:t>
            </a:r>
            <a:endParaRPr lang="ru-RU" sz="24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575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Обход вершин графа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Графы – это модели систем</a:t>
            </a:r>
            <a:r>
              <a:rPr lang="ru-RU" dirty="0"/>
              <a:t>, </a:t>
            </a:r>
            <a:r>
              <a:rPr lang="ru-RU" dirty="0" smtClean="0"/>
              <a:t>процессов, </a:t>
            </a:r>
            <a:r>
              <a:rPr lang="ru-RU" dirty="0"/>
              <a:t>программ</a:t>
            </a:r>
            <a:r>
              <a:rPr lang="ru-RU" dirty="0" smtClean="0"/>
              <a:t>, данных</a:t>
            </a:r>
          </a:p>
          <a:p>
            <a:endParaRPr lang="ru-RU" dirty="0" smtClean="0"/>
          </a:p>
          <a:p>
            <a:r>
              <a:rPr lang="ru-RU" dirty="0" smtClean="0">
                <a:solidFill>
                  <a:schemeClr val="bg1"/>
                </a:solidFill>
              </a:rPr>
              <a:t>Обработка графов – это построение и анализ этих моделей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Обход вершин графа – это обработка вершин графа в порядке, заданном множеством дуг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Основа большого числа алгоритмов обработки графов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</a:t>
            </a:r>
            <a:r>
              <a:rPr lang="ru-RU" dirty="0" smtClean="0">
                <a:solidFill>
                  <a:schemeClr val="bg1"/>
                </a:solidFill>
              </a:rPr>
              <a:t> глубину, в ширину и другие</a:t>
            </a: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Множество </a:t>
            </a:r>
            <a:r>
              <a:rPr lang="ru-RU" dirty="0">
                <a:solidFill>
                  <a:schemeClr val="bg1"/>
                </a:solidFill>
              </a:rPr>
              <a:t>дуг </a:t>
            </a:r>
            <a:r>
              <a:rPr lang="ru-RU" dirty="0" smtClean="0">
                <a:solidFill>
                  <a:schemeClr val="bg1"/>
                </a:solidFill>
              </a:rPr>
              <a:t>у большинства графов задает порядок обработки не до конца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4612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Подграф предшествования</a:t>
            </a:r>
            <a:endParaRPr lang="ru-RU" dirty="0"/>
          </a:p>
        </p:txBody>
      </p:sp>
      <p:sp>
        <p:nvSpPr>
          <p:cNvPr id="24577" name="Rectang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ru-RU" sz="2800" dirty="0" smtClean="0">
                <a:latin typeface="Calibri" pitchFamily="34" charset="0"/>
                <a:cs typeface="Calibri" pitchFamily="34" charset="0"/>
              </a:rPr>
              <a:t>Подграф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предшествования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графа G – это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граф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G</a:t>
            </a:r>
            <a:r>
              <a:rPr lang="en-US" sz="2800" baseline="-25000" dirty="0" err="1" smtClean="0">
                <a:latin typeface="Calibri" pitchFamily="34" charset="0"/>
                <a:cs typeface="Calibri" pitchFamily="34" charset="0"/>
              </a:rPr>
              <a:t>dfs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= (V,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E</a:t>
            </a:r>
            <a:r>
              <a:rPr lang="en-US" sz="2800" baseline="-25000" dirty="0" err="1" smtClean="0">
                <a:latin typeface="Calibri" pitchFamily="34" charset="0"/>
                <a:cs typeface="Calibri" pitchFamily="34" charset="0"/>
              </a:rPr>
              <a:t>dfs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)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,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где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структура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dfsData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получена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обходом в глубину графа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G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и</a:t>
            </a:r>
            <a:endParaRPr lang="en-US" sz="2800" dirty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800" dirty="0" smtClean="0">
                <a:latin typeface="Calibri" pitchFamily="34" charset="0"/>
                <a:cs typeface="Calibri" pitchFamily="34" charset="0"/>
              </a:rPr>
              <a:t>		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E</a:t>
            </a:r>
            <a:r>
              <a:rPr lang="en-US" sz="2800" baseline="-25000" dirty="0" err="1" smtClean="0">
                <a:latin typeface="Calibri" pitchFamily="34" charset="0"/>
                <a:cs typeface="Calibri" pitchFamily="34" charset="0"/>
              </a:rPr>
              <a:t>dfs</a:t>
            </a:r>
            <a:r>
              <a:rPr lang="en-US" sz="2800" baseline="-25000" dirty="0" smtClean="0">
                <a:latin typeface="Calibri" pitchFamily="34" charset="0"/>
                <a:cs typeface="Calibri" pitchFamily="34" charset="0"/>
              </a:rPr>
              <a:t> 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= {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(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dfsData.Parent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[v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], v) | </a:t>
            </a:r>
            <a:r>
              <a:rPr lang="en-US" sz="2800" dirty="0" err="1">
                <a:latin typeface="Calibri" pitchFamily="34" charset="0"/>
                <a:cs typeface="Calibri" pitchFamily="34" charset="0"/>
              </a:rPr>
              <a:t>dfsData.Parent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[v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] ≠ v }</a:t>
            </a:r>
            <a:r>
              <a:rPr lang="ru-RU" sz="2800" dirty="0">
                <a:latin typeface="Calibri" pitchFamily="34" charset="0"/>
                <a:cs typeface="Calibri" pitchFamily="34" charset="0"/>
                <a:sym typeface="Symbol" pitchFamily="18" charset="2"/>
              </a:rPr>
              <a:t> 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endParaRPr lang="en-US" sz="2800" dirty="0">
              <a:latin typeface="Calibri" pitchFamily="34" charset="0"/>
              <a:cs typeface="Calibri" pitchFamily="34" charset="0"/>
            </a:endParaRPr>
          </a:p>
          <a:p>
            <a:pPr marL="411480">
              <a:lnSpc>
                <a:spcPct val="90000"/>
              </a:lnSpc>
            </a:pPr>
            <a:r>
              <a:rPr lang="ru-RU" sz="2800" dirty="0">
                <a:latin typeface="Calibri" pitchFamily="34" charset="0"/>
                <a:cs typeface="Calibri" pitchFamily="34" charset="0"/>
              </a:rPr>
              <a:t>Если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G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является связным, то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G</a:t>
            </a:r>
            <a:r>
              <a:rPr lang="en-US" sz="2800" baseline="-25000" dirty="0" err="1" smtClean="0">
                <a:latin typeface="Calibri" pitchFamily="34" charset="0"/>
                <a:cs typeface="Calibri" pitchFamily="34" charset="0"/>
              </a:rPr>
              <a:t>dfs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называется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каркасом (остовным деревом) графа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G</a:t>
            </a:r>
            <a:endParaRPr lang="en-US" sz="2800" dirty="0" smtClean="0">
              <a:latin typeface="Calibri" pitchFamily="34" charset="0"/>
              <a:cs typeface="Calibri" pitchFamily="34" charset="0"/>
            </a:endParaRPr>
          </a:p>
          <a:p>
            <a:pPr marL="411480">
              <a:lnSpc>
                <a:spcPct val="90000"/>
              </a:lnSpc>
            </a:pPr>
            <a:endParaRPr lang="ru-RU" sz="2800" dirty="0">
              <a:latin typeface="Calibri" pitchFamily="34" charset="0"/>
              <a:cs typeface="Calibri" pitchFamily="34" charset="0"/>
            </a:endParaRPr>
          </a:p>
          <a:p>
            <a:pPr marL="411480">
              <a:lnSpc>
                <a:spcPct val="90000"/>
              </a:lnSpc>
            </a:pPr>
            <a:r>
              <a:rPr lang="ru-RU" sz="2800" dirty="0" smtClean="0">
                <a:latin typeface="Calibri" pitchFamily="34" charset="0"/>
                <a:cs typeface="Calibri" pitchFamily="34" charset="0"/>
              </a:rPr>
              <a:t>Число каркасов графа равно числу различных обходов графа в глубину</a:t>
            </a:r>
          </a:p>
          <a:p>
            <a:pPr marL="811530" lvl="1">
              <a:lnSpc>
                <a:spcPct val="90000"/>
              </a:lnSpc>
            </a:pPr>
            <a:r>
              <a:rPr lang="ru-RU" sz="2400" dirty="0" smtClean="0">
                <a:latin typeface="Calibri" pitchFamily="34" charset="0"/>
                <a:cs typeface="Calibri" pitchFamily="34" charset="0"/>
              </a:rPr>
              <a:t>Обычно намного больше одного</a:t>
            </a:r>
            <a:endParaRPr lang="ru-RU" sz="24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9287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Объект 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 dirty="0"/>
          </a:p>
        </p:txBody>
      </p:sp>
      <p:grpSp>
        <p:nvGrpSpPr>
          <p:cNvPr id="11" name="Группа 10"/>
          <p:cNvGrpSpPr/>
          <p:nvPr/>
        </p:nvGrpSpPr>
        <p:grpSpPr>
          <a:xfrm>
            <a:off x="6622255" y="2125336"/>
            <a:ext cx="4535489" cy="3475691"/>
            <a:chOff x="5953000" y="2545598"/>
            <a:chExt cx="4535489" cy="3475691"/>
          </a:xfrm>
        </p:grpSpPr>
        <p:sp>
          <p:nvSpPr>
            <p:cNvPr id="4" name="Овал 3"/>
            <p:cNvSpPr/>
            <p:nvPr/>
          </p:nvSpPr>
          <p:spPr>
            <a:xfrm>
              <a:off x="6745163" y="3854352"/>
              <a:ext cx="469900" cy="43973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sz="2000">
                <a:solidFill>
                  <a:srgbClr val="FFFFFF"/>
                </a:solidFill>
              </a:endParaRPr>
            </a:p>
          </p:txBody>
        </p:sp>
        <p:sp>
          <p:nvSpPr>
            <p:cNvPr id="5" name="Овал 4"/>
            <p:cNvSpPr/>
            <p:nvPr/>
          </p:nvSpPr>
          <p:spPr>
            <a:xfrm>
              <a:off x="5953000" y="5581552"/>
              <a:ext cx="469900" cy="43973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sz="2000">
                <a:solidFill>
                  <a:srgbClr val="FFFFFF"/>
                </a:solidFill>
              </a:endParaRPr>
            </a:p>
          </p:txBody>
        </p:sp>
        <p:sp>
          <p:nvSpPr>
            <p:cNvPr id="6" name="Овал 5"/>
            <p:cNvSpPr/>
            <p:nvPr/>
          </p:nvSpPr>
          <p:spPr>
            <a:xfrm>
              <a:off x="6745163" y="2630388"/>
              <a:ext cx="469900" cy="43973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sz="2000">
                <a:solidFill>
                  <a:srgbClr val="FFFFFF"/>
                </a:solidFill>
              </a:endParaRPr>
            </a:p>
          </p:txBody>
        </p:sp>
        <p:sp>
          <p:nvSpPr>
            <p:cNvPr id="7" name="Овал 6"/>
            <p:cNvSpPr/>
            <p:nvPr/>
          </p:nvSpPr>
          <p:spPr>
            <a:xfrm>
              <a:off x="7392863" y="4862413"/>
              <a:ext cx="469900" cy="43973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sz="2000">
                <a:solidFill>
                  <a:srgbClr val="FFFFFF"/>
                </a:solidFill>
              </a:endParaRPr>
            </a:p>
          </p:txBody>
        </p:sp>
        <p:sp>
          <p:nvSpPr>
            <p:cNvPr id="32773" name="TextBox 7"/>
            <p:cNvSpPr txBox="1">
              <a:spLocks noChangeArrowheads="1"/>
            </p:cNvSpPr>
            <p:nvPr/>
          </p:nvSpPr>
          <p:spPr bwMode="auto">
            <a:xfrm>
              <a:off x="6745164" y="3854352"/>
              <a:ext cx="414337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000">
                  <a:latin typeface="Calibri" pitchFamily="34" charset="0"/>
                </a:rPr>
                <a:t>Z</a:t>
              </a:r>
              <a:endParaRPr lang="ru-RU" sz="2000">
                <a:latin typeface="Calibri" pitchFamily="34" charset="0"/>
              </a:endParaRPr>
            </a:p>
          </p:txBody>
        </p:sp>
        <p:sp>
          <p:nvSpPr>
            <p:cNvPr id="32774" name="TextBox 8"/>
            <p:cNvSpPr txBox="1">
              <a:spLocks noChangeArrowheads="1"/>
            </p:cNvSpPr>
            <p:nvPr/>
          </p:nvSpPr>
          <p:spPr bwMode="auto">
            <a:xfrm>
              <a:off x="7392864" y="4862414"/>
              <a:ext cx="365125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latin typeface="Calibri" pitchFamily="34" charset="0"/>
                </a:rPr>
                <a:t>w</a:t>
              </a:r>
              <a:endParaRPr lang="ru-RU" sz="2000">
                <a:latin typeface="Calibri" pitchFamily="34" charset="0"/>
              </a:endParaRPr>
            </a:p>
          </p:txBody>
        </p:sp>
        <p:sp>
          <p:nvSpPr>
            <p:cNvPr id="32775" name="TextBox 9"/>
            <p:cNvSpPr txBox="1">
              <a:spLocks noChangeArrowheads="1"/>
            </p:cNvSpPr>
            <p:nvPr/>
          </p:nvSpPr>
          <p:spPr bwMode="auto">
            <a:xfrm>
              <a:off x="6816601" y="2630389"/>
              <a:ext cx="301625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latin typeface="Calibri" pitchFamily="34" charset="0"/>
                </a:rPr>
                <a:t>S</a:t>
              </a:r>
              <a:endParaRPr lang="ru-RU" sz="2000">
                <a:latin typeface="Calibri" pitchFamily="34" charset="0"/>
              </a:endParaRPr>
            </a:p>
          </p:txBody>
        </p:sp>
        <p:sp>
          <p:nvSpPr>
            <p:cNvPr id="32776" name="TextBox 16"/>
            <p:cNvSpPr txBox="1">
              <a:spLocks noChangeArrowheads="1"/>
            </p:cNvSpPr>
            <p:nvPr/>
          </p:nvSpPr>
          <p:spPr bwMode="auto">
            <a:xfrm>
              <a:off x="5953001" y="5581552"/>
              <a:ext cx="358775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000">
                  <a:latin typeface="Calibri" pitchFamily="34" charset="0"/>
                </a:rPr>
                <a:t> x</a:t>
              </a:r>
              <a:endParaRPr lang="ru-RU" sz="2000">
                <a:latin typeface="Calibri" pitchFamily="34" charset="0"/>
              </a:endParaRPr>
            </a:p>
          </p:txBody>
        </p:sp>
        <p:sp>
          <p:nvSpPr>
            <p:cNvPr id="18" name="Овал 17"/>
            <p:cNvSpPr/>
            <p:nvPr/>
          </p:nvSpPr>
          <p:spPr>
            <a:xfrm>
              <a:off x="5953000" y="4789388"/>
              <a:ext cx="469900" cy="43973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sz="2000">
                <a:solidFill>
                  <a:srgbClr val="FFFFFF"/>
                </a:solidFill>
              </a:endParaRPr>
            </a:p>
          </p:txBody>
        </p:sp>
        <p:sp>
          <p:nvSpPr>
            <p:cNvPr id="32778" name="TextBox 18"/>
            <p:cNvSpPr txBox="1">
              <a:spLocks noChangeArrowheads="1"/>
            </p:cNvSpPr>
            <p:nvPr/>
          </p:nvSpPr>
          <p:spPr bwMode="auto">
            <a:xfrm>
              <a:off x="6024438" y="4789389"/>
              <a:ext cx="29845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latin typeface="Calibri" pitchFamily="34" charset="0"/>
                </a:rPr>
                <a:t>y</a:t>
              </a:r>
              <a:endParaRPr lang="ru-RU" sz="2000">
                <a:latin typeface="Calibri" pitchFamily="34" charset="0"/>
              </a:endParaRPr>
            </a:p>
          </p:txBody>
        </p:sp>
        <p:cxnSp>
          <p:nvCxnSpPr>
            <p:cNvPr id="32779" name="Shape 20"/>
            <p:cNvCxnSpPr>
              <a:cxnSpLocks noChangeShapeType="1"/>
            </p:cNvCxnSpPr>
            <p:nvPr/>
          </p:nvCxnSpPr>
          <p:spPr bwMode="auto">
            <a:xfrm>
              <a:off x="6168901" y="5221189"/>
              <a:ext cx="3175" cy="358775"/>
            </a:xfrm>
            <a:prstGeom prst="straightConnector1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 type="arrow" w="med" len="med"/>
            </a:ln>
          </p:spPr>
        </p:cxnSp>
        <p:cxnSp>
          <p:nvCxnSpPr>
            <p:cNvPr id="32780" name="Shape 20"/>
            <p:cNvCxnSpPr>
              <a:cxnSpLocks noChangeShapeType="1"/>
              <a:stCxn id="32775" idx="2"/>
              <a:endCxn id="32773" idx="0"/>
            </p:cNvCxnSpPr>
            <p:nvPr/>
          </p:nvCxnSpPr>
          <p:spPr bwMode="auto">
            <a:xfrm flipH="1">
              <a:off x="6953125" y="3027263"/>
              <a:ext cx="14288" cy="827088"/>
            </a:xfrm>
            <a:prstGeom prst="straightConnector1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 type="arrow" w="med" len="med"/>
            </a:ln>
          </p:spPr>
        </p:cxnSp>
        <p:cxnSp>
          <p:nvCxnSpPr>
            <p:cNvPr id="32781" name="Shape 20"/>
            <p:cNvCxnSpPr>
              <a:cxnSpLocks noChangeShapeType="1"/>
              <a:stCxn id="32773" idx="2"/>
              <a:endCxn id="32774" idx="0"/>
            </p:cNvCxnSpPr>
            <p:nvPr/>
          </p:nvCxnSpPr>
          <p:spPr bwMode="auto">
            <a:xfrm>
              <a:off x="6953125" y="4251227"/>
              <a:ext cx="622300" cy="611187"/>
            </a:xfrm>
            <a:prstGeom prst="straightConnector1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 type="arrow" w="med" len="med"/>
            </a:ln>
          </p:spPr>
        </p:cxnSp>
        <p:cxnSp>
          <p:nvCxnSpPr>
            <p:cNvPr id="32782" name="Shape 20"/>
            <p:cNvCxnSpPr>
              <a:cxnSpLocks noChangeShapeType="1"/>
              <a:stCxn id="32773" idx="2"/>
              <a:endCxn id="18" idx="7"/>
            </p:cNvCxnSpPr>
            <p:nvPr/>
          </p:nvCxnSpPr>
          <p:spPr bwMode="auto">
            <a:xfrm flipH="1">
              <a:off x="6354639" y="4251226"/>
              <a:ext cx="598487" cy="590550"/>
            </a:xfrm>
            <a:prstGeom prst="straightConnector1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 type="arrow" w="med" len="med"/>
            </a:ln>
          </p:spPr>
        </p:cxnSp>
        <p:sp>
          <p:nvSpPr>
            <p:cNvPr id="3" name="Овал 4"/>
            <p:cNvSpPr/>
            <p:nvPr/>
          </p:nvSpPr>
          <p:spPr>
            <a:xfrm>
              <a:off x="10128126" y="3709889"/>
              <a:ext cx="360363" cy="36036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>
                  <a:solidFill>
                    <a:srgbClr val="FFFFFF"/>
                  </a:solidFill>
                </a:rPr>
                <a:t>u</a:t>
              </a:r>
              <a:endParaRPr lang="ru-RU" sz="2000">
                <a:solidFill>
                  <a:srgbClr val="FFFFFF"/>
                </a:solidFill>
              </a:endParaRPr>
            </a:p>
          </p:txBody>
        </p:sp>
        <p:sp>
          <p:nvSpPr>
            <p:cNvPr id="8" name="Овал 4"/>
            <p:cNvSpPr/>
            <p:nvPr/>
          </p:nvSpPr>
          <p:spPr>
            <a:xfrm>
              <a:off x="8761288" y="3709889"/>
              <a:ext cx="360362" cy="35877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sz="2000">
                <a:solidFill>
                  <a:srgbClr val="FFFFFF"/>
                </a:solidFill>
              </a:endParaRPr>
            </a:p>
          </p:txBody>
        </p:sp>
        <p:cxnSp>
          <p:nvCxnSpPr>
            <p:cNvPr id="32786" name="Shape 20"/>
            <p:cNvCxnSpPr>
              <a:cxnSpLocks noChangeShapeType="1"/>
              <a:endCxn id="8" idx="0"/>
            </p:cNvCxnSpPr>
            <p:nvPr/>
          </p:nvCxnSpPr>
          <p:spPr bwMode="auto">
            <a:xfrm flipH="1">
              <a:off x="8942263" y="2878038"/>
              <a:ext cx="519112" cy="819150"/>
            </a:xfrm>
            <a:prstGeom prst="straightConnector1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 type="arrow" w="med" len="med"/>
            </a:ln>
          </p:spPr>
        </p:cxnSp>
        <p:cxnSp>
          <p:nvCxnSpPr>
            <p:cNvPr id="32787" name="Shape 20"/>
            <p:cNvCxnSpPr>
              <a:cxnSpLocks noChangeShapeType="1"/>
              <a:endCxn id="3" idx="1"/>
            </p:cNvCxnSpPr>
            <p:nvPr/>
          </p:nvCxnSpPr>
          <p:spPr bwMode="auto">
            <a:xfrm>
              <a:off x="9716963" y="2878038"/>
              <a:ext cx="463550" cy="871538"/>
            </a:xfrm>
            <a:prstGeom prst="straightConnector1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 type="arrow" w="med" len="med"/>
            </a:ln>
          </p:spPr>
        </p:cxnSp>
        <p:cxnSp>
          <p:nvCxnSpPr>
            <p:cNvPr id="32788" name="Shape 20"/>
            <p:cNvCxnSpPr>
              <a:cxnSpLocks noChangeShapeType="1"/>
              <a:stCxn id="3" idx="2"/>
              <a:endCxn id="8" idx="6"/>
            </p:cNvCxnSpPr>
            <p:nvPr/>
          </p:nvCxnSpPr>
          <p:spPr bwMode="auto">
            <a:xfrm flipH="1" flipV="1">
              <a:off x="9134351" y="3889277"/>
              <a:ext cx="981075" cy="1587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32789" name="Text Box 22"/>
            <p:cNvSpPr txBox="1">
              <a:spLocks noChangeArrowheads="1"/>
            </p:cNvSpPr>
            <p:nvPr/>
          </p:nvSpPr>
          <p:spPr bwMode="auto">
            <a:xfrm>
              <a:off x="8885113" y="3657501"/>
              <a:ext cx="2476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 </a:t>
              </a:r>
              <a:endParaRPr lang="ru-RU"/>
            </a:p>
          </p:txBody>
        </p:sp>
        <p:sp>
          <p:nvSpPr>
            <p:cNvPr id="32792" name="Text Box 25"/>
            <p:cNvSpPr txBox="1">
              <a:spLocks noChangeArrowheads="1"/>
            </p:cNvSpPr>
            <p:nvPr/>
          </p:nvSpPr>
          <p:spPr bwMode="auto">
            <a:xfrm>
              <a:off x="8761288" y="3709889"/>
              <a:ext cx="2984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v</a:t>
              </a:r>
              <a:endParaRPr lang="ru-RU"/>
            </a:p>
          </p:txBody>
        </p:sp>
        <p:cxnSp>
          <p:nvCxnSpPr>
            <p:cNvPr id="32793" name="Shape 20"/>
            <p:cNvCxnSpPr>
              <a:cxnSpLocks noChangeShapeType="1"/>
              <a:stCxn id="32792" idx="1"/>
              <a:endCxn id="7" idx="7"/>
            </p:cNvCxnSpPr>
            <p:nvPr/>
          </p:nvCxnSpPr>
          <p:spPr bwMode="auto">
            <a:xfrm flipH="1">
              <a:off x="7794500" y="3894039"/>
              <a:ext cx="966788" cy="1020763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32794" name="Shape 20"/>
            <p:cNvCxnSpPr>
              <a:cxnSpLocks noChangeShapeType="1"/>
              <a:stCxn id="32792" idx="0"/>
              <a:endCxn id="6" idx="6"/>
            </p:cNvCxnSpPr>
            <p:nvPr/>
          </p:nvCxnSpPr>
          <p:spPr bwMode="auto">
            <a:xfrm flipH="1" flipV="1">
              <a:off x="7227763" y="2851052"/>
              <a:ext cx="1682750" cy="858837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32795" name="Shape 20"/>
            <p:cNvCxnSpPr>
              <a:cxnSpLocks noChangeShapeType="1"/>
              <a:endCxn id="32774" idx="0"/>
            </p:cNvCxnSpPr>
            <p:nvPr/>
          </p:nvCxnSpPr>
          <p:spPr bwMode="auto">
            <a:xfrm>
              <a:off x="7191251" y="2989163"/>
              <a:ext cx="384175" cy="1873250"/>
            </a:xfrm>
            <a:prstGeom prst="straightConnector1">
              <a:avLst/>
            </a:prstGeom>
            <a:noFill/>
            <a:ln w="19050" algn="ctr">
              <a:solidFill>
                <a:schemeClr val="accent2"/>
              </a:solidFill>
              <a:round/>
              <a:headEnd/>
              <a:tailEnd type="arrow" w="med" len="med"/>
            </a:ln>
          </p:spPr>
        </p:cxnSp>
        <p:cxnSp>
          <p:nvCxnSpPr>
            <p:cNvPr id="32796" name="Shape 20"/>
            <p:cNvCxnSpPr>
              <a:cxnSpLocks noChangeShapeType="1"/>
            </p:cNvCxnSpPr>
            <p:nvPr/>
          </p:nvCxnSpPr>
          <p:spPr bwMode="auto">
            <a:xfrm rot="5400000" flipH="1">
              <a:off x="9585200" y="2935188"/>
              <a:ext cx="971550" cy="577850"/>
            </a:xfrm>
            <a:prstGeom prst="curvedConnector2">
              <a:avLst/>
            </a:prstGeom>
            <a:noFill/>
            <a:ln w="19050" algn="ctr">
              <a:solidFill>
                <a:srgbClr val="4A7EBB"/>
              </a:solidFill>
              <a:round/>
              <a:headEnd/>
              <a:tailEnd type="arrow" w="med" len="med"/>
            </a:ln>
          </p:spPr>
        </p:cxnSp>
        <p:cxnSp>
          <p:nvCxnSpPr>
            <p:cNvPr id="32797" name="Shape 20"/>
            <p:cNvCxnSpPr>
              <a:cxnSpLocks noChangeShapeType="1"/>
              <a:stCxn id="32776" idx="1"/>
              <a:endCxn id="32773" idx="1"/>
            </p:cNvCxnSpPr>
            <p:nvPr/>
          </p:nvCxnSpPr>
          <p:spPr bwMode="auto">
            <a:xfrm rot="10800000" flipH="1">
              <a:off x="5953001" y="4052788"/>
              <a:ext cx="792163" cy="1727200"/>
            </a:xfrm>
            <a:prstGeom prst="curvedConnector3">
              <a:avLst>
                <a:gd name="adj1" fmla="val -28856"/>
              </a:avLst>
            </a:prstGeom>
            <a:noFill/>
            <a:ln w="19050" algn="ctr">
              <a:solidFill>
                <a:schemeClr val="accent1"/>
              </a:solidFill>
              <a:round/>
              <a:headEnd/>
              <a:tailEnd type="arrow" w="med" len="med"/>
            </a:ln>
          </p:spPr>
        </p:cxnSp>
        <p:sp>
          <p:nvSpPr>
            <p:cNvPr id="32" name="Овал 4"/>
            <p:cNvSpPr/>
            <p:nvPr/>
          </p:nvSpPr>
          <p:spPr>
            <a:xfrm>
              <a:off x="9421688" y="2545598"/>
              <a:ext cx="360363" cy="36036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dirty="0">
                  <a:solidFill>
                    <a:srgbClr val="FFFFFF"/>
                  </a:solidFill>
                </a:rPr>
                <a:t>T</a:t>
              </a:r>
              <a:endParaRPr lang="ru-RU" sz="2000" dirty="0">
                <a:solidFill>
                  <a:srgbClr val="FFFFFF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Классификация дуг графа при </a:t>
            </a:r>
            <a:r>
              <a:rPr lang="ru-RU" dirty="0" smtClean="0"/>
              <a:t>обходе в </a:t>
            </a:r>
            <a:r>
              <a:rPr lang="ru-RU" dirty="0" smtClean="0"/>
              <a:t>глубину</a:t>
            </a:r>
            <a:endParaRPr lang="ru-RU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sz="2400" dirty="0">
                <a:solidFill>
                  <a:srgbClr val="1731F5"/>
                </a:solidFill>
                <a:latin typeface="Calibri" pitchFamily="34" charset="0"/>
              </a:rPr>
              <a:t>Древесные рёбра</a:t>
            </a:r>
          </a:p>
          <a:p>
            <a:pPr marL="672084" lvl="1"/>
            <a:r>
              <a:rPr lang="ru-RU" sz="2000" dirty="0">
                <a:latin typeface="Calibri" pitchFamily="34" charset="0"/>
              </a:rPr>
              <a:t>входят в граф предшествования</a:t>
            </a:r>
          </a:p>
          <a:p>
            <a:r>
              <a:rPr lang="ru-RU" sz="2400" dirty="0">
                <a:solidFill>
                  <a:schemeClr val="accent2"/>
                </a:solidFill>
                <a:latin typeface="Calibri" pitchFamily="34" charset="0"/>
              </a:rPr>
              <a:t>Прямые рёбра</a:t>
            </a:r>
          </a:p>
          <a:p>
            <a:pPr marL="672084" lvl="1"/>
            <a:r>
              <a:rPr lang="ru-RU" sz="2000" dirty="0">
                <a:latin typeface="Calibri" pitchFamily="34" charset="0"/>
              </a:rPr>
              <a:t>соединяют вершину с её потомком, но не входят в граф предшествования</a:t>
            </a:r>
          </a:p>
          <a:p>
            <a:r>
              <a:rPr lang="ru-RU" sz="2400" dirty="0">
                <a:solidFill>
                  <a:schemeClr val="accent1"/>
                </a:solidFill>
                <a:latin typeface="Calibri" pitchFamily="34" charset="0"/>
              </a:rPr>
              <a:t>Обратные рёбра</a:t>
            </a:r>
          </a:p>
          <a:p>
            <a:pPr marL="672084" lvl="1"/>
            <a:r>
              <a:rPr lang="ru-RU" sz="2000" dirty="0">
                <a:latin typeface="Calibri" pitchFamily="34" charset="0"/>
              </a:rPr>
              <a:t>соединяют вершину с её предком в графе предшествования</a:t>
            </a:r>
          </a:p>
          <a:p>
            <a:r>
              <a:rPr lang="ru-RU" sz="2400" dirty="0">
                <a:latin typeface="Calibri" pitchFamily="34" charset="0"/>
              </a:rPr>
              <a:t>Перекрёстные рёбра</a:t>
            </a:r>
          </a:p>
          <a:p>
            <a:pPr marL="672084" lvl="1"/>
            <a:r>
              <a:rPr lang="ru-RU" sz="2000" dirty="0">
                <a:latin typeface="Calibri" pitchFamily="34" charset="0"/>
              </a:rPr>
              <a:t>все </a:t>
            </a:r>
            <a:r>
              <a:rPr lang="ru-RU" sz="2000" dirty="0" smtClean="0">
                <a:latin typeface="Calibri" pitchFamily="34" charset="0"/>
              </a:rPr>
              <a:t>остальные</a:t>
            </a:r>
            <a:endParaRPr lang="ru-RU" sz="2000" dirty="0">
              <a:latin typeface="Calibri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79376" y="1430716"/>
            <a:ext cx="11305256" cy="46954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Объект 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 dirty="0"/>
          </a:p>
        </p:txBody>
      </p:sp>
      <p:grpSp>
        <p:nvGrpSpPr>
          <p:cNvPr id="11" name="Группа 10"/>
          <p:cNvGrpSpPr/>
          <p:nvPr/>
        </p:nvGrpSpPr>
        <p:grpSpPr>
          <a:xfrm>
            <a:off x="6622255" y="2125336"/>
            <a:ext cx="4535489" cy="3475691"/>
            <a:chOff x="5953000" y="2545598"/>
            <a:chExt cx="4535489" cy="3475691"/>
          </a:xfrm>
        </p:grpSpPr>
        <p:sp>
          <p:nvSpPr>
            <p:cNvPr id="4" name="Овал 3"/>
            <p:cNvSpPr/>
            <p:nvPr/>
          </p:nvSpPr>
          <p:spPr>
            <a:xfrm>
              <a:off x="6745163" y="3854352"/>
              <a:ext cx="469900" cy="43973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sz="2000">
                <a:solidFill>
                  <a:srgbClr val="FFFFFF"/>
                </a:solidFill>
              </a:endParaRPr>
            </a:p>
          </p:txBody>
        </p:sp>
        <p:sp>
          <p:nvSpPr>
            <p:cNvPr id="5" name="Овал 4"/>
            <p:cNvSpPr/>
            <p:nvPr/>
          </p:nvSpPr>
          <p:spPr>
            <a:xfrm>
              <a:off x="5953000" y="5581552"/>
              <a:ext cx="469900" cy="43973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sz="2000">
                <a:solidFill>
                  <a:srgbClr val="FFFFFF"/>
                </a:solidFill>
              </a:endParaRPr>
            </a:p>
          </p:txBody>
        </p:sp>
        <p:sp>
          <p:nvSpPr>
            <p:cNvPr id="6" name="Овал 5"/>
            <p:cNvSpPr/>
            <p:nvPr/>
          </p:nvSpPr>
          <p:spPr>
            <a:xfrm>
              <a:off x="6745163" y="2630388"/>
              <a:ext cx="469900" cy="43973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sz="2000">
                <a:solidFill>
                  <a:srgbClr val="FFFFFF"/>
                </a:solidFill>
              </a:endParaRPr>
            </a:p>
          </p:txBody>
        </p:sp>
        <p:sp>
          <p:nvSpPr>
            <p:cNvPr id="7" name="Овал 6"/>
            <p:cNvSpPr/>
            <p:nvPr/>
          </p:nvSpPr>
          <p:spPr>
            <a:xfrm>
              <a:off x="7392863" y="4862413"/>
              <a:ext cx="469900" cy="43973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sz="2000">
                <a:solidFill>
                  <a:srgbClr val="FFFFFF"/>
                </a:solidFill>
              </a:endParaRPr>
            </a:p>
          </p:txBody>
        </p:sp>
        <p:sp>
          <p:nvSpPr>
            <p:cNvPr id="32773" name="TextBox 7"/>
            <p:cNvSpPr txBox="1">
              <a:spLocks noChangeArrowheads="1"/>
            </p:cNvSpPr>
            <p:nvPr/>
          </p:nvSpPr>
          <p:spPr bwMode="auto">
            <a:xfrm>
              <a:off x="6745164" y="3854352"/>
              <a:ext cx="414337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000">
                  <a:latin typeface="Calibri" pitchFamily="34" charset="0"/>
                </a:rPr>
                <a:t>Z</a:t>
              </a:r>
              <a:endParaRPr lang="ru-RU" sz="2000">
                <a:latin typeface="Calibri" pitchFamily="34" charset="0"/>
              </a:endParaRPr>
            </a:p>
          </p:txBody>
        </p:sp>
        <p:sp>
          <p:nvSpPr>
            <p:cNvPr id="32774" name="TextBox 8"/>
            <p:cNvSpPr txBox="1">
              <a:spLocks noChangeArrowheads="1"/>
            </p:cNvSpPr>
            <p:nvPr/>
          </p:nvSpPr>
          <p:spPr bwMode="auto">
            <a:xfrm>
              <a:off x="7392864" y="4862414"/>
              <a:ext cx="365125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latin typeface="Calibri" pitchFamily="34" charset="0"/>
                </a:rPr>
                <a:t>w</a:t>
              </a:r>
              <a:endParaRPr lang="ru-RU" sz="2000">
                <a:latin typeface="Calibri" pitchFamily="34" charset="0"/>
              </a:endParaRPr>
            </a:p>
          </p:txBody>
        </p:sp>
        <p:sp>
          <p:nvSpPr>
            <p:cNvPr id="32775" name="TextBox 9"/>
            <p:cNvSpPr txBox="1">
              <a:spLocks noChangeArrowheads="1"/>
            </p:cNvSpPr>
            <p:nvPr/>
          </p:nvSpPr>
          <p:spPr bwMode="auto">
            <a:xfrm>
              <a:off x="6816601" y="2630389"/>
              <a:ext cx="301625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latin typeface="Calibri" pitchFamily="34" charset="0"/>
                </a:rPr>
                <a:t>S</a:t>
              </a:r>
              <a:endParaRPr lang="ru-RU" sz="2000">
                <a:latin typeface="Calibri" pitchFamily="34" charset="0"/>
              </a:endParaRPr>
            </a:p>
          </p:txBody>
        </p:sp>
        <p:sp>
          <p:nvSpPr>
            <p:cNvPr id="32776" name="TextBox 16"/>
            <p:cNvSpPr txBox="1">
              <a:spLocks noChangeArrowheads="1"/>
            </p:cNvSpPr>
            <p:nvPr/>
          </p:nvSpPr>
          <p:spPr bwMode="auto">
            <a:xfrm>
              <a:off x="5953001" y="5581552"/>
              <a:ext cx="358775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000">
                  <a:latin typeface="Calibri" pitchFamily="34" charset="0"/>
                </a:rPr>
                <a:t> x</a:t>
              </a:r>
              <a:endParaRPr lang="ru-RU" sz="2000">
                <a:latin typeface="Calibri" pitchFamily="34" charset="0"/>
              </a:endParaRPr>
            </a:p>
          </p:txBody>
        </p:sp>
        <p:sp>
          <p:nvSpPr>
            <p:cNvPr id="18" name="Овал 17"/>
            <p:cNvSpPr/>
            <p:nvPr/>
          </p:nvSpPr>
          <p:spPr>
            <a:xfrm>
              <a:off x="5953000" y="4789388"/>
              <a:ext cx="469900" cy="43973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sz="2000">
                <a:solidFill>
                  <a:srgbClr val="FFFFFF"/>
                </a:solidFill>
              </a:endParaRPr>
            </a:p>
          </p:txBody>
        </p:sp>
        <p:sp>
          <p:nvSpPr>
            <p:cNvPr id="32778" name="TextBox 18"/>
            <p:cNvSpPr txBox="1">
              <a:spLocks noChangeArrowheads="1"/>
            </p:cNvSpPr>
            <p:nvPr/>
          </p:nvSpPr>
          <p:spPr bwMode="auto">
            <a:xfrm>
              <a:off x="6024438" y="4789389"/>
              <a:ext cx="29845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latin typeface="Calibri" pitchFamily="34" charset="0"/>
                </a:rPr>
                <a:t>y</a:t>
              </a:r>
              <a:endParaRPr lang="ru-RU" sz="2000">
                <a:latin typeface="Calibri" pitchFamily="34" charset="0"/>
              </a:endParaRPr>
            </a:p>
          </p:txBody>
        </p:sp>
        <p:cxnSp>
          <p:nvCxnSpPr>
            <p:cNvPr id="32779" name="Shape 20"/>
            <p:cNvCxnSpPr>
              <a:cxnSpLocks noChangeShapeType="1"/>
            </p:cNvCxnSpPr>
            <p:nvPr/>
          </p:nvCxnSpPr>
          <p:spPr bwMode="auto">
            <a:xfrm>
              <a:off x="6168901" y="5221189"/>
              <a:ext cx="3175" cy="358775"/>
            </a:xfrm>
            <a:prstGeom prst="straightConnector1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 type="arrow" w="med" len="med"/>
            </a:ln>
          </p:spPr>
        </p:cxnSp>
        <p:cxnSp>
          <p:nvCxnSpPr>
            <p:cNvPr id="32780" name="Shape 20"/>
            <p:cNvCxnSpPr>
              <a:cxnSpLocks noChangeShapeType="1"/>
              <a:stCxn id="32775" idx="2"/>
              <a:endCxn id="32773" idx="0"/>
            </p:cNvCxnSpPr>
            <p:nvPr/>
          </p:nvCxnSpPr>
          <p:spPr bwMode="auto">
            <a:xfrm flipH="1">
              <a:off x="6953125" y="3027263"/>
              <a:ext cx="14288" cy="827088"/>
            </a:xfrm>
            <a:prstGeom prst="straightConnector1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 type="arrow" w="med" len="med"/>
            </a:ln>
          </p:spPr>
        </p:cxnSp>
        <p:cxnSp>
          <p:nvCxnSpPr>
            <p:cNvPr id="32781" name="Shape 20"/>
            <p:cNvCxnSpPr>
              <a:cxnSpLocks noChangeShapeType="1"/>
              <a:stCxn id="32773" idx="2"/>
              <a:endCxn id="32774" idx="0"/>
            </p:cNvCxnSpPr>
            <p:nvPr/>
          </p:nvCxnSpPr>
          <p:spPr bwMode="auto">
            <a:xfrm>
              <a:off x="6953125" y="4251227"/>
              <a:ext cx="622300" cy="611187"/>
            </a:xfrm>
            <a:prstGeom prst="straightConnector1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 type="arrow" w="med" len="med"/>
            </a:ln>
          </p:spPr>
        </p:cxnSp>
        <p:cxnSp>
          <p:nvCxnSpPr>
            <p:cNvPr id="32782" name="Shape 20"/>
            <p:cNvCxnSpPr>
              <a:cxnSpLocks noChangeShapeType="1"/>
              <a:stCxn id="32773" idx="2"/>
              <a:endCxn id="18" idx="7"/>
            </p:cNvCxnSpPr>
            <p:nvPr/>
          </p:nvCxnSpPr>
          <p:spPr bwMode="auto">
            <a:xfrm flipH="1">
              <a:off x="6354639" y="4251226"/>
              <a:ext cx="598487" cy="590550"/>
            </a:xfrm>
            <a:prstGeom prst="straightConnector1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 type="arrow" w="med" len="med"/>
            </a:ln>
          </p:spPr>
        </p:cxnSp>
        <p:sp>
          <p:nvSpPr>
            <p:cNvPr id="3" name="Овал 4"/>
            <p:cNvSpPr/>
            <p:nvPr/>
          </p:nvSpPr>
          <p:spPr>
            <a:xfrm>
              <a:off x="10128126" y="3709889"/>
              <a:ext cx="360363" cy="36036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>
                  <a:solidFill>
                    <a:srgbClr val="FFFFFF"/>
                  </a:solidFill>
                </a:rPr>
                <a:t>u</a:t>
              </a:r>
              <a:endParaRPr lang="ru-RU" sz="2000">
                <a:solidFill>
                  <a:srgbClr val="FFFFFF"/>
                </a:solidFill>
              </a:endParaRPr>
            </a:p>
          </p:txBody>
        </p:sp>
        <p:sp>
          <p:nvSpPr>
            <p:cNvPr id="8" name="Овал 4"/>
            <p:cNvSpPr/>
            <p:nvPr/>
          </p:nvSpPr>
          <p:spPr>
            <a:xfrm>
              <a:off x="8761288" y="3709889"/>
              <a:ext cx="360362" cy="35877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sz="2000">
                <a:solidFill>
                  <a:srgbClr val="FFFFFF"/>
                </a:solidFill>
              </a:endParaRPr>
            </a:p>
          </p:txBody>
        </p:sp>
        <p:cxnSp>
          <p:nvCxnSpPr>
            <p:cNvPr id="32786" name="Shape 20"/>
            <p:cNvCxnSpPr>
              <a:cxnSpLocks noChangeShapeType="1"/>
              <a:endCxn id="8" idx="0"/>
            </p:cNvCxnSpPr>
            <p:nvPr/>
          </p:nvCxnSpPr>
          <p:spPr bwMode="auto">
            <a:xfrm flipH="1">
              <a:off x="8942263" y="2878038"/>
              <a:ext cx="519112" cy="819150"/>
            </a:xfrm>
            <a:prstGeom prst="straightConnector1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 type="arrow" w="med" len="med"/>
            </a:ln>
          </p:spPr>
        </p:cxnSp>
        <p:cxnSp>
          <p:nvCxnSpPr>
            <p:cNvPr id="32787" name="Shape 20"/>
            <p:cNvCxnSpPr>
              <a:cxnSpLocks noChangeShapeType="1"/>
              <a:endCxn id="3" idx="1"/>
            </p:cNvCxnSpPr>
            <p:nvPr/>
          </p:nvCxnSpPr>
          <p:spPr bwMode="auto">
            <a:xfrm>
              <a:off x="9716963" y="2878038"/>
              <a:ext cx="463550" cy="871538"/>
            </a:xfrm>
            <a:prstGeom prst="straightConnector1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 type="arrow" w="med" len="med"/>
            </a:ln>
          </p:spPr>
        </p:cxnSp>
        <p:cxnSp>
          <p:nvCxnSpPr>
            <p:cNvPr id="32788" name="Shape 20"/>
            <p:cNvCxnSpPr>
              <a:cxnSpLocks noChangeShapeType="1"/>
              <a:stCxn id="3" idx="2"/>
              <a:endCxn id="8" idx="6"/>
            </p:cNvCxnSpPr>
            <p:nvPr/>
          </p:nvCxnSpPr>
          <p:spPr bwMode="auto">
            <a:xfrm flipH="1" flipV="1">
              <a:off x="9134351" y="3889277"/>
              <a:ext cx="981075" cy="1587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32789" name="Text Box 22"/>
            <p:cNvSpPr txBox="1">
              <a:spLocks noChangeArrowheads="1"/>
            </p:cNvSpPr>
            <p:nvPr/>
          </p:nvSpPr>
          <p:spPr bwMode="auto">
            <a:xfrm>
              <a:off x="8885113" y="3657501"/>
              <a:ext cx="2476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 </a:t>
              </a:r>
              <a:endParaRPr lang="ru-RU"/>
            </a:p>
          </p:txBody>
        </p:sp>
        <p:sp>
          <p:nvSpPr>
            <p:cNvPr id="32792" name="Text Box 25"/>
            <p:cNvSpPr txBox="1">
              <a:spLocks noChangeArrowheads="1"/>
            </p:cNvSpPr>
            <p:nvPr/>
          </p:nvSpPr>
          <p:spPr bwMode="auto">
            <a:xfrm>
              <a:off x="8761288" y="3709889"/>
              <a:ext cx="2984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v</a:t>
              </a:r>
              <a:endParaRPr lang="ru-RU"/>
            </a:p>
          </p:txBody>
        </p:sp>
        <p:cxnSp>
          <p:nvCxnSpPr>
            <p:cNvPr id="32793" name="Shape 20"/>
            <p:cNvCxnSpPr>
              <a:cxnSpLocks noChangeShapeType="1"/>
              <a:stCxn id="32792" idx="1"/>
              <a:endCxn id="7" idx="7"/>
            </p:cNvCxnSpPr>
            <p:nvPr/>
          </p:nvCxnSpPr>
          <p:spPr bwMode="auto">
            <a:xfrm flipH="1">
              <a:off x="7794500" y="3894039"/>
              <a:ext cx="966788" cy="1020763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32794" name="Shape 20"/>
            <p:cNvCxnSpPr>
              <a:cxnSpLocks noChangeShapeType="1"/>
              <a:stCxn id="32792" idx="0"/>
              <a:endCxn id="6" idx="6"/>
            </p:cNvCxnSpPr>
            <p:nvPr/>
          </p:nvCxnSpPr>
          <p:spPr bwMode="auto">
            <a:xfrm flipH="1" flipV="1">
              <a:off x="7227763" y="2851052"/>
              <a:ext cx="1682750" cy="858837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32795" name="Shape 20"/>
            <p:cNvCxnSpPr>
              <a:cxnSpLocks noChangeShapeType="1"/>
              <a:endCxn id="32774" idx="0"/>
            </p:cNvCxnSpPr>
            <p:nvPr/>
          </p:nvCxnSpPr>
          <p:spPr bwMode="auto">
            <a:xfrm>
              <a:off x="7191251" y="2989163"/>
              <a:ext cx="384175" cy="1873250"/>
            </a:xfrm>
            <a:prstGeom prst="straightConnector1">
              <a:avLst/>
            </a:prstGeom>
            <a:noFill/>
            <a:ln w="19050" algn="ctr">
              <a:solidFill>
                <a:schemeClr val="accent2"/>
              </a:solidFill>
              <a:round/>
              <a:headEnd/>
              <a:tailEnd type="arrow" w="med" len="med"/>
            </a:ln>
          </p:spPr>
        </p:cxnSp>
        <p:cxnSp>
          <p:nvCxnSpPr>
            <p:cNvPr id="32796" name="Shape 20"/>
            <p:cNvCxnSpPr>
              <a:cxnSpLocks noChangeShapeType="1"/>
            </p:cNvCxnSpPr>
            <p:nvPr/>
          </p:nvCxnSpPr>
          <p:spPr bwMode="auto">
            <a:xfrm rot="5400000" flipH="1">
              <a:off x="9585200" y="2935188"/>
              <a:ext cx="971550" cy="577850"/>
            </a:xfrm>
            <a:prstGeom prst="curvedConnector2">
              <a:avLst/>
            </a:prstGeom>
            <a:noFill/>
            <a:ln w="19050" algn="ctr">
              <a:solidFill>
                <a:srgbClr val="4A7EBB"/>
              </a:solidFill>
              <a:round/>
              <a:headEnd/>
              <a:tailEnd type="arrow" w="med" len="med"/>
            </a:ln>
          </p:spPr>
        </p:cxnSp>
        <p:cxnSp>
          <p:nvCxnSpPr>
            <p:cNvPr id="32797" name="Shape 20"/>
            <p:cNvCxnSpPr>
              <a:cxnSpLocks noChangeShapeType="1"/>
              <a:stCxn id="32776" idx="1"/>
              <a:endCxn id="32773" idx="1"/>
            </p:cNvCxnSpPr>
            <p:nvPr/>
          </p:nvCxnSpPr>
          <p:spPr bwMode="auto">
            <a:xfrm rot="10800000" flipH="1">
              <a:off x="5953001" y="4052788"/>
              <a:ext cx="792163" cy="1727200"/>
            </a:xfrm>
            <a:prstGeom prst="curvedConnector3">
              <a:avLst>
                <a:gd name="adj1" fmla="val -28856"/>
              </a:avLst>
            </a:prstGeom>
            <a:noFill/>
            <a:ln w="19050" algn="ctr">
              <a:solidFill>
                <a:schemeClr val="accent1"/>
              </a:solidFill>
              <a:round/>
              <a:headEnd/>
              <a:tailEnd type="arrow" w="med" len="med"/>
            </a:ln>
          </p:spPr>
        </p:cxnSp>
        <p:sp>
          <p:nvSpPr>
            <p:cNvPr id="32" name="Овал 4"/>
            <p:cNvSpPr/>
            <p:nvPr/>
          </p:nvSpPr>
          <p:spPr>
            <a:xfrm>
              <a:off x="9421688" y="2545598"/>
              <a:ext cx="360363" cy="36036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dirty="0">
                  <a:solidFill>
                    <a:srgbClr val="FFFFFF"/>
                  </a:solidFill>
                </a:rPr>
                <a:t>T</a:t>
              </a:r>
              <a:endParaRPr lang="ru-RU" sz="2000" dirty="0">
                <a:solidFill>
                  <a:srgbClr val="FFFFFF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Классификация дуг графа при </a:t>
            </a:r>
            <a:r>
              <a:rPr lang="ru-RU" dirty="0" smtClean="0"/>
              <a:t>обходе в </a:t>
            </a:r>
            <a:r>
              <a:rPr lang="ru-RU" dirty="0" smtClean="0"/>
              <a:t>глубину</a:t>
            </a:r>
            <a:endParaRPr lang="ru-RU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sz="2400" dirty="0">
                <a:solidFill>
                  <a:srgbClr val="1731F5"/>
                </a:solidFill>
                <a:latin typeface="Calibri" pitchFamily="34" charset="0"/>
              </a:rPr>
              <a:t>Древесные рёбра</a:t>
            </a:r>
          </a:p>
          <a:p>
            <a:pPr marL="672084" lvl="1"/>
            <a:r>
              <a:rPr lang="ru-RU" sz="2000" dirty="0">
                <a:latin typeface="Calibri" pitchFamily="34" charset="0"/>
              </a:rPr>
              <a:t>входят в граф предшествования</a:t>
            </a:r>
          </a:p>
          <a:p>
            <a:r>
              <a:rPr lang="ru-RU" sz="2400" dirty="0">
                <a:solidFill>
                  <a:schemeClr val="accent2"/>
                </a:solidFill>
                <a:latin typeface="Calibri" pitchFamily="34" charset="0"/>
              </a:rPr>
              <a:t>Прямые рёбра</a:t>
            </a:r>
          </a:p>
          <a:p>
            <a:pPr marL="672084" lvl="1"/>
            <a:r>
              <a:rPr lang="ru-RU" sz="2000" dirty="0">
                <a:latin typeface="Calibri" pitchFamily="34" charset="0"/>
              </a:rPr>
              <a:t>соединяют вершину с её потомком, но не входят в граф предшествования</a:t>
            </a:r>
          </a:p>
          <a:p>
            <a:r>
              <a:rPr lang="ru-RU" sz="2400" dirty="0">
                <a:solidFill>
                  <a:schemeClr val="accent1"/>
                </a:solidFill>
                <a:latin typeface="Calibri" pitchFamily="34" charset="0"/>
              </a:rPr>
              <a:t>Обратные рёбра</a:t>
            </a:r>
          </a:p>
          <a:p>
            <a:pPr marL="672084" lvl="1"/>
            <a:r>
              <a:rPr lang="ru-RU" sz="2000" dirty="0">
                <a:latin typeface="Calibri" pitchFamily="34" charset="0"/>
              </a:rPr>
              <a:t>соединяют вершину с её предком в графе предшествования</a:t>
            </a:r>
          </a:p>
          <a:p>
            <a:r>
              <a:rPr lang="ru-RU" sz="2400" dirty="0">
                <a:latin typeface="Calibri" pitchFamily="34" charset="0"/>
              </a:rPr>
              <a:t>Перекрёстные рёбра</a:t>
            </a:r>
          </a:p>
          <a:p>
            <a:pPr marL="672084" lvl="1"/>
            <a:r>
              <a:rPr lang="ru-RU" sz="2000" dirty="0">
                <a:latin typeface="Calibri" pitchFamily="34" charset="0"/>
              </a:rPr>
              <a:t>все </a:t>
            </a:r>
            <a:r>
              <a:rPr lang="ru-RU" sz="2000" dirty="0" smtClean="0">
                <a:latin typeface="Calibri" pitchFamily="34" charset="0"/>
              </a:rPr>
              <a:t>остальные</a:t>
            </a:r>
            <a:endParaRPr lang="ru-RU" sz="2000" dirty="0">
              <a:latin typeface="Calibri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63352" y="1430716"/>
            <a:ext cx="5723111" cy="46954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9257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Объект 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 dirty="0"/>
          </a:p>
        </p:txBody>
      </p:sp>
      <p:grpSp>
        <p:nvGrpSpPr>
          <p:cNvPr id="11" name="Группа 10"/>
          <p:cNvGrpSpPr/>
          <p:nvPr/>
        </p:nvGrpSpPr>
        <p:grpSpPr>
          <a:xfrm>
            <a:off x="6622255" y="2125336"/>
            <a:ext cx="4535489" cy="3475691"/>
            <a:chOff x="5953000" y="2545598"/>
            <a:chExt cx="4535489" cy="3475691"/>
          </a:xfrm>
        </p:grpSpPr>
        <p:sp>
          <p:nvSpPr>
            <p:cNvPr id="4" name="Овал 3"/>
            <p:cNvSpPr/>
            <p:nvPr/>
          </p:nvSpPr>
          <p:spPr>
            <a:xfrm>
              <a:off x="6745163" y="3854352"/>
              <a:ext cx="469900" cy="43973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sz="2000">
                <a:solidFill>
                  <a:srgbClr val="FFFFFF"/>
                </a:solidFill>
              </a:endParaRPr>
            </a:p>
          </p:txBody>
        </p:sp>
        <p:sp>
          <p:nvSpPr>
            <p:cNvPr id="5" name="Овал 4"/>
            <p:cNvSpPr/>
            <p:nvPr/>
          </p:nvSpPr>
          <p:spPr>
            <a:xfrm>
              <a:off x="5953000" y="5581552"/>
              <a:ext cx="469900" cy="43973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sz="2000">
                <a:solidFill>
                  <a:srgbClr val="FFFFFF"/>
                </a:solidFill>
              </a:endParaRPr>
            </a:p>
          </p:txBody>
        </p:sp>
        <p:sp>
          <p:nvSpPr>
            <p:cNvPr id="6" name="Овал 5"/>
            <p:cNvSpPr/>
            <p:nvPr/>
          </p:nvSpPr>
          <p:spPr>
            <a:xfrm>
              <a:off x="6745163" y="2630388"/>
              <a:ext cx="469900" cy="43973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sz="2000">
                <a:solidFill>
                  <a:srgbClr val="FFFFFF"/>
                </a:solidFill>
              </a:endParaRPr>
            </a:p>
          </p:txBody>
        </p:sp>
        <p:sp>
          <p:nvSpPr>
            <p:cNvPr id="7" name="Овал 6"/>
            <p:cNvSpPr/>
            <p:nvPr/>
          </p:nvSpPr>
          <p:spPr>
            <a:xfrm>
              <a:off x="7392863" y="4862413"/>
              <a:ext cx="469900" cy="43973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sz="2000">
                <a:solidFill>
                  <a:srgbClr val="FFFFFF"/>
                </a:solidFill>
              </a:endParaRPr>
            </a:p>
          </p:txBody>
        </p:sp>
        <p:sp>
          <p:nvSpPr>
            <p:cNvPr id="32773" name="TextBox 7"/>
            <p:cNvSpPr txBox="1">
              <a:spLocks noChangeArrowheads="1"/>
            </p:cNvSpPr>
            <p:nvPr/>
          </p:nvSpPr>
          <p:spPr bwMode="auto">
            <a:xfrm>
              <a:off x="6745164" y="3854352"/>
              <a:ext cx="414337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000">
                  <a:latin typeface="Calibri" pitchFamily="34" charset="0"/>
                </a:rPr>
                <a:t>Z</a:t>
              </a:r>
              <a:endParaRPr lang="ru-RU" sz="2000">
                <a:latin typeface="Calibri" pitchFamily="34" charset="0"/>
              </a:endParaRPr>
            </a:p>
          </p:txBody>
        </p:sp>
        <p:sp>
          <p:nvSpPr>
            <p:cNvPr id="32774" name="TextBox 8"/>
            <p:cNvSpPr txBox="1">
              <a:spLocks noChangeArrowheads="1"/>
            </p:cNvSpPr>
            <p:nvPr/>
          </p:nvSpPr>
          <p:spPr bwMode="auto">
            <a:xfrm>
              <a:off x="7392864" y="4862414"/>
              <a:ext cx="365125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latin typeface="Calibri" pitchFamily="34" charset="0"/>
                </a:rPr>
                <a:t>w</a:t>
              </a:r>
              <a:endParaRPr lang="ru-RU" sz="2000">
                <a:latin typeface="Calibri" pitchFamily="34" charset="0"/>
              </a:endParaRPr>
            </a:p>
          </p:txBody>
        </p:sp>
        <p:sp>
          <p:nvSpPr>
            <p:cNvPr id="32775" name="TextBox 9"/>
            <p:cNvSpPr txBox="1">
              <a:spLocks noChangeArrowheads="1"/>
            </p:cNvSpPr>
            <p:nvPr/>
          </p:nvSpPr>
          <p:spPr bwMode="auto">
            <a:xfrm>
              <a:off x="6816601" y="2630389"/>
              <a:ext cx="301625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latin typeface="Calibri" pitchFamily="34" charset="0"/>
                </a:rPr>
                <a:t>S</a:t>
              </a:r>
              <a:endParaRPr lang="ru-RU" sz="2000">
                <a:latin typeface="Calibri" pitchFamily="34" charset="0"/>
              </a:endParaRPr>
            </a:p>
          </p:txBody>
        </p:sp>
        <p:sp>
          <p:nvSpPr>
            <p:cNvPr id="32776" name="TextBox 16"/>
            <p:cNvSpPr txBox="1">
              <a:spLocks noChangeArrowheads="1"/>
            </p:cNvSpPr>
            <p:nvPr/>
          </p:nvSpPr>
          <p:spPr bwMode="auto">
            <a:xfrm>
              <a:off x="5953001" y="5581552"/>
              <a:ext cx="358775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000">
                  <a:latin typeface="Calibri" pitchFamily="34" charset="0"/>
                </a:rPr>
                <a:t> x</a:t>
              </a:r>
              <a:endParaRPr lang="ru-RU" sz="2000">
                <a:latin typeface="Calibri" pitchFamily="34" charset="0"/>
              </a:endParaRPr>
            </a:p>
          </p:txBody>
        </p:sp>
        <p:sp>
          <p:nvSpPr>
            <p:cNvPr id="18" name="Овал 17"/>
            <p:cNvSpPr/>
            <p:nvPr/>
          </p:nvSpPr>
          <p:spPr>
            <a:xfrm>
              <a:off x="5953000" y="4789388"/>
              <a:ext cx="469900" cy="43973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sz="2000">
                <a:solidFill>
                  <a:srgbClr val="FFFFFF"/>
                </a:solidFill>
              </a:endParaRPr>
            </a:p>
          </p:txBody>
        </p:sp>
        <p:sp>
          <p:nvSpPr>
            <p:cNvPr id="32778" name="TextBox 18"/>
            <p:cNvSpPr txBox="1">
              <a:spLocks noChangeArrowheads="1"/>
            </p:cNvSpPr>
            <p:nvPr/>
          </p:nvSpPr>
          <p:spPr bwMode="auto">
            <a:xfrm>
              <a:off x="6024438" y="4789389"/>
              <a:ext cx="29845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latin typeface="Calibri" pitchFamily="34" charset="0"/>
                </a:rPr>
                <a:t>y</a:t>
              </a:r>
              <a:endParaRPr lang="ru-RU" sz="2000">
                <a:latin typeface="Calibri" pitchFamily="34" charset="0"/>
              </a:endParaRPr>
            </a:p>
          </p:txBody>
        </p:sp>
        <p:cxnSp>
          <p:nvCxnSpPr>
            <p:cNvPr id="32779" name="Shape 20"/>
            <p:cNvCxnSpPr>
              <a:cxnSpLocks noChangeShapeType="1"/>
            </p:cNvCxnSpPr>
            <p:nvPr/>
          </p:nvCxnSpPr>
          <p:spPr bwMode="auto">
            <a:xfrm>
              <a:off x="6168901" y="5221189"/>
              <a:ext cx="3175" cy="358775"/>
            </a:xfrm>
            <a:prstGeom prst="straightConnector1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 type="arrow" w="med" len="med"/>
            </a:ln>
          </p:spPr>
        </p:cxnSp>
        <p:cxnSp>
          <p:nvCxnSpPr>
            <p:cNvPr id="32780" name="Shape 20"/>
            <p:cNvCxnSpPr>
              <a:cxnSpLocks noChangeShapeType="1"/>
              <a:stCxn id="32775" idx="2"/>
              <a:endCxn id="32773" idx="0"/>
            </p:cNvCxnSpPr>
            <p:nvPr/>
          </p:nvCxnSpPr>
          <p:spPr bwMode="auto">
            <a:xfrm flipH="1">
              <a:off x="6953125" y="3027263"/>
              <a:ext cx="14288" cy="827088"/>
            </a:xfrm>
            <a:prstGeom prst="straightConnector1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 type="arrow" w="med" len="med"/>
            </a:ln>
          </p:spPr>
        </p:cxnSp>
        <p:cxnSp>
          <p:nvCxnSpPr>
            <p:cNvPr id="32781" name="Shape 20"/>
            <p:cNvCxnSpPr>
              <a:cxnSpLocks noChangeShapeType="1"/>
              <a:stCxn id="32773" idx="2"/>
              <a:endCxn id="32774" idx="0"/>
            </p:cNvCxnSpPr>
            <p:nvPr/>
          </p:nvCxnSpPr>
          <p:spPr bwMode="auto">
            <a:xfrm>
              <a:off x="6953125" y="4251227"/>
              <a:ext cx="622300" cy="611187"/>
            </a:xfrm>
            <a:prstGeom prst="straightConnector1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 type="arrow" w="med" len="med"/>
            </a:ln>
          </p:spPr>
        </p:cxnSp>
        <p:cxnSp>
          <p:nvCxnSpPr>
            <p:cNvPr id="32782" name="Shape 20"/>
            <p:cNvCxnSpPr>
              <a:cxnSpLocks noChangeShapeType="1"/>
              <a:stCxn id="32773" idx="2"/>
              <a:endCxn id="18" idx="7"/>
            </p:cNvCxnSpPr>
            <p:nvPr/>
          </p:nvCxnSpPr>
          <p:spPr bwMode="auto">
            <a:xfrm flipH="1">
              <a:off x="6354639" y="4251226"/>
              <a:ext cx="598487" cy="590550"/>
            </a:xfrm>
            <a:prstGeom prst="straightConnector1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 type="arrow" w="med" len="med"/>
            </a:ln>
          </p:spPr>
        </p:cxnSp>
        <p:sp>
          <p:nvSpPr>
            <p:cNvPr id="3" name="Овал 4"/>
            <p:cNvSpPr/>
            <p:nvPr/>
          </p:nvSpPr>
          <p:spPr>
            <a:xfrm>
              <a:off x="10128126" y="3709889"/>
              <a:ext cx="360363" cy="36036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>
                  <a:solidFill>
                    <a:srgbClr val="FFFFFF"/>
                  </a:solidFill>
                </a:rPr>
                <a:t>u</a:t>
              </a:r>
              <a:endParaRPr lang="ru-RU" sz="2000">
                <a:solidFill>
                  <a:srgbClr val="FFFFFF"/>
                </a:solidFill>
              </a:endParaRPr>
            </a:p>
          </p:txBody>
        </p:sp>
        <p:sp>
          <p:nvSpPr>
            <p:cNvPr id="8" name="Овал 4"/>
            <p:cNvSpPr/>
            <p:nvPr/>
          </p:nvSpPr>
          <p:spPr>
            <a:xfrm>
              <a:off x="8761288" y="3709889"/>
              <a:ext cx="360362" cy="35877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sz="2000">
                <a:solidFill>
                  <a:srgbClr val="FFFFFF"/>
                </a:solidFill>
              </a:endParaRPr>
            </a:p>
          </p:txBody>
        </p:sp>
        <p:cxnSp>
          <p:nvCxnSpPr>
            <p:cNvPr id="32786" name="Shape 20"/>
            <p:cNvCxnSpPr>
              <a:cxnSpLocks noChangeShapeType="1"/>
              <a:endCxn id="8" idx="0"/>
            </p:cNvCxnSpPr>
            <p:nvPr/>
          </p:nvCxnSpPr>
          <p:spPr bwMode="auto">
            <a:xfrm flipH="1">
              <a:off x="8942263" y="2878038"/>
              <a:ext cx="519112" cy="819150"/>
            </a:xfrm>
            <a:prstGeom prst="straightConnector1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 type="arrow" w="med" len="med"/>
            </a:ln>
          </p:spPr>
        </p:cxnSp>
        <p:cxnSp>
          <p:nvCxnSpPr>
            <p:cNvPr id="32787" name="Shape 20"/>
            <p:cNvCxnSpPr>
              <a:cxnSpLocks noChangeShapeType="1"/>
              <a:endCxn id="3" idx="1"/>
            </p:cNvCxnSpPr>
            <p:nvPr/>
          </p:nvCxnSpPr>
          <p:spPr bwMode="auto">
            <a:xfrm>
              <a:off x="9716963" y="2878038"/>
              <a:ext cx="463550" cy="871538"/>
            </a:xfrm>
            <a:prstGeom prst="straightConnector1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 type="arrow" w="med" len="med"/>
            </a:ln>
          </p:spPr>
        </p:cxnSp>
        <p:cxnSp>
          <p:nvCxnSpPr>
            <p:cNvPr id="32788" name="Shape 20"/>
            <p:cNvCxnSpPr>
              <a:cxnSpLocks noChangeShapeType="1"/>
              <a:stCxn id="3" idx="2"/>
              <a:endCxn id="8" idx="6"/>
            </p:cNvCxnSpPr>
            <p:nvPr/>
          </p:nvCxnSpPr>
          <p:spPr bwMode="auto">
            <a:xfrm flipH="1" flipV="1">
              <a:off x="9134351" y="3889277"/>
              <a:ext cx="981075" cy="1587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32789" name="Text Box 22"/>
            <p:cNvSpPr txBox="1">
              <a:spLocks noChangeArrowheads="1"/>
            </p:cNvSpPr>
            <p:nvPr/>
          </p:nvSpPr>
          <p:spPr bwMode="auto">
            <a:xfrm>
              <a:off x="8885113" y="3657501"/>
              <a:ext cx="2476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 </a:t>
              </a:r>
              <a:endParaRPr lang="ru-RU"/>
            </a:p>
          </p:txBody>
        </p:sp>
        <p:sp>
          <p:nvSpPr>
            <p:cNvPr id="32792" name="Text Box 25"/>
            <p:cNvSpPr txBox="1">
              <a:spLocks noChangeArrowheads="1"/>
            </p:cNvSpPr>
            <p:nvPr/>
          </p:nvSpPr>
          <p:spPr bwMode="auto">
            <a:xfrm>
              <a:off x="8761288" y="3709889"/>
              <a:ext cx="2984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v</a:t>
              </a:r>
              <a:endParaRPr lang="ru-RU"/>
            </a:p>
          </p:txBody>
        </p:sp>
        <p:cxnSp>
          <p:nvCxnSpPr>
            <p:cNvPr id="32793" name="Shape 20"/>
            <p:cNvCxnSpPr>
              <a:cxnSpLocks noChangeShapeType="1"/>
              <a:stCxn id="32792" idx="1"/>
              <a:endCxn id="7" idx="7"/>
            </p:cNvCxnSpPr>
            <p:nvPr/>
          </p:nvCxnSpPr>
          <p:spPr bwMode="auto">
            <a:xfrm flipH="1">
              <a:off x="7794500" y="3894039"/>
              <a:ext cx="966788" cy="1020763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32794" name="Shape 20"/>
            <p:cNvCxnSpPr>
              <a:cxnSpLocks noChangeShapeType="1"/>
              <a:stCxn id="32792" idx="0"/>
              <a:endCxn id="6" idx="6"/>
            </p:cNvCxnSpPr>
            <p:nvPr/>
          </p:nvCxnSpPr>
          <p:spPr bwMode="auto">
            <a:xfrm flipH="1" flipV="1">
              <a:off x="7227763" y="2851052"/>
              <a:ext cx="1682750" cy="858837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32795" name="Shape 20"/>
            <p:cNvCxnSpPr>
              <a:cxnSpLocks noChangeShapeType="1"/>
              <a:endCxn id="32774" idx="0"/>
            </p:cNvCxnSpPr>
            <p:nvPr/>
          </p:nvCxnSpPr>
          <p:spPr bwMode="auto">
            <a:xfrm>
              <a:off x="7191251" y="2989163"/>
              <a:ext cx="384175" cy="1873250"/>
            </a:xfrm>
            <a:prstGeom prst="straightConnector1">
              <a:avLst/>
            </a:prstGeom>
            <a:noFill/>
            <a:ln w="19050" algn="ctr">
              <a:solidFill>
                <a:schemeClr val="accent2"/>
              </a:solidFill>
              <a:round/>
              <a:headEnd/>
              <a:tailEnd type="arrow" w="med" len="med"/>
            </a:ln>
          </p:spPr>
        </p:cxnSp>
        <p:cxnSp>
          <p:nvCxnSpPr>
            <p:cNvPr id="32796" name="Shape 20"/>
            <p:cNvCxnSpPr>
              <a:cxnSpLocks noChangeShapeType="1"/>
            </p:cNvCxnSpPr>
            <p:nvPr/>
          </p:nvCxnSpPr>
          <p:spPr bwMode="auto">
            <a:xfrm rot="5400000" flipH="1">
              <a:off x="9585200" y="2935188"/>
              <a:ext cx="971550" cy="577850"/>
            </a:xfrm>
            <a:prstGeom prst="curvedConnector2">
              <a:avLst/>
            </a:prstGeom>
            <a:noFill/>
            <a:ln w="19050" algn="ctr">
              <a:solidFill>
                <a:srgbClr val="4A7EBB"/>
              </a:solidFill>
              <a:round/>
              <a:headEnd/>
              <a:tailEnd type="arrow" w="med" len="med"/>
            </a:ln>
          </p:spPr>
        </p:cxnSp>
        <p:cxnSp>
          <p:nvCxnSpPr>
            <p:cNvPr id="32797" name="Shape 20"/>
            <p:cNvCxnSpPr>
              <a:cxnSpLocks noChangeShapeType="1"/>
              <a:stCxn id="32776" idx="1"/>
              <a:endCxn id="32773" idx="1"/>
            </p:cNvCxnSpPr>
            <p:nvPr/>
          </p:nvCxnSpPr>
          <p:spPr bwMode="auto">
            <a:xfrm rot="10800000" flipH="1">
              <a:off x="5953001" y="4052788"/>
              <a:ext cx="792163" cy="1727200"/>
            </a:xfrm>
            <a:prstGeom prst="curvedConnector3">
              <a:avLst>
                <a:gd name="adj1" fmla="val -28856"/>
              </a:avLst>
            </a:prstGeom>
            <a:noFill/>
            <a:ln w="19050" algn="ctr">
              <a:solidFill>
                <a:schemeClr val="accent1"/>
              </a:solidFill>
              <a:round/>
              <a:headEnd/>
              <a:tailEnd type="arrow" w="med" len="med"/>
            </a:ln>
          </p:spPr>
        </p:cxnSp>
        <p:sp>
          <p:nvSpPr>
            <p:cNvPr id="32" name="Овал 4"/>
            <p:cNvSpPr/>
            <p:nvPr/>
          </p:nvSpPr>
          <p:spPr>
            <a:xfrm>
              <a:off x="9421688" y="2545598"/>
              <a:ext cx="360363" cy="36036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dirty="0">
                  <a:solidFill>
                    <a:srgbClr val="FFFFFF"/>
                  </a:solidFill>
                </a:rPr>
                <a:t>T</a:t>
              </a:r>
              <a:endParaRPr lang="ru-RU" sz="2000" dirty="0">
                <a:solidFill>
                  <a:srgbClr val="FFFFFF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Классификация дуг графа при </a:t>
            </a:r>
            <a:r>
              <a:rPr lang="ru-RU" dirty="0" smtClean="0"/>
              <a:t>обходе в </a:t>
            </a:r>
            <a:r>
              <a:rPr lang="ru-RU" dirty="0" smtClean="0"/>
              <a:t>глубину</a:t>
            </a:r>
            <a:endParaRPr lang="ru-RU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sz="2400" dirty="0">
                <a:solidFill>
                  <a:srgbClr val="1731F5"/>
                </a:solidFill>
                <a:latin typeface="Calibri" pitchFamily="34" charset="0"/>
              </a:rPr>
              <a:t>Древесные рёбра</a:t>
            </a:r>
          </a:p>
          <a:p>
            <a:pPr marL="672084" lvl="1"/>
            <a:r>
              <a:rPr lang="ru-RU" sz="2000" dirty="0">
                <a:latin typeface="Calibri" pitchFamily="34" charset="0"/>
              </a:rPr>
              <a:t>входят в граф предшествования</a:t>
            </a:r>
          </a:p>
          <a:p>
            <a:r>
              <a:rPr lang="ru-RU" sz="2400" dirty="0">
                <a:solidFill>
                  <a:schemeClr val="bg1"/>
                </a:solidFill>
                <a:latin typeface="Calibri" pitchFamily="34" charset="0"/>
              </a:rPr>
              <a:t>Прямые рёбра</a:t>
            </a:r>
          </a:p>
          <a:p>
            <a:pPr marL="672084" lvl="1"/>
            <a:r>
              <a:rPr lang="ru-RU" sz="2000" dirty="0">
                <a:solidFill>
                  <a:schemeClr val="bg1"/>
                </a:solidFill>
                <a:latin typeface="Calibri" pitchFamily="34" charset="0"/>
              </a:rPr>
              <a:t>соединяют вершину с её потомком, но не входят в граф предшествования</a:t>
            </a:r>
          </a:p>
          <a:p>
            <a:r>
              <a:rPr lang="ru-RU" sz="2400" dirty="0">
                <a:solidFill>
                  <a:schemeClr val="bg1"/>
                </a:solidFill>
                <a:latin typeface="Calibri" pitchFamily="34" charset="0"/>
              </a:rPr>
              <a:t>Обратные рёбра</a:t>
            </a:r>
          </a:p>
          <a:p>
            <a:pPr marL="672084" lvl="1"/>
            <a:r>
              <a:rPr lang="ru-RU" sz="2000" dirty="0">
                <a:solidFill>
                  <a:schemeClr val="bg1"/>
                </a:solidFill>
                <a:latin typeface="Calibri" pitchFamily="34" charset="0"/>
              </a:rPr>
              <a:t>соединяют вершину с её предком в графе предшествования</a:t>
            </a:r>
          </a:p>
          <a:p>
            <a:r>
              <a:rPr lang="ru-RU" sz="2400" dirty="0">
                <a:solidFill>
                  <a:schemeClr val="bg1"/>
                </a:solidFill>
                <a:latin typeface="Calibri" pitchFamily="34" charset="0"/>
              </a:rPr>
              <a:t>Перекрёстные рёбра</a:t>
            </a:r>
          </a:p>
          <a:p>
            <a:pPr marL="672084" lvl="1"/>
            <a:r>
              <a:rPr lang="ru-RU" sz="2000" dirty="0">
                <a:solidFill>
                  <a:schemeClr val="bg1"/>
                </a:solidFill>
                <a:latin typeface="Calibri" pitchFamily="34" charset="0"/>
              </a:rPr>
              <a:t>все </a:t>
            </a:r>
            <a:r>
              <a:rPr lang="ru-RU" sz="2000" dirty="0" smtClean="0">
                <a:solidFill>
                  <a:schemeClr val="bg1"/>
                </a:solidFill>
                <a:latin typeface="Calibri" pitchFamily="34" charset="0"/>
              </a:rPr>
              <a:t>остальные</a:t>
            </a:r>
            <a:endParaRPr lang="ru-RU" sz="2000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2887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Объект 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 dirty="0"/>
          </a:p>
        </p:txBody>
      </p:sp>
      <p:grpSp>
        <p:nvGrpSpPr>
          <p:cNvPr id="11" name="Группа 10"/>
          <p:cNvGrpSpPr/>
          <p:nvPr/>
        </p:nvGrpSpPr>
        <p:grpSpPr>
          <a:xfrm>
            <a:off x="6622255" y="2125336"/>
            <a:ext cx="4535489" cy="3475691"/>
            <a:chOff x="5953000" y="2545598"/>
            <a:chExt cx="4535489" cy="3475691"/>
          </a:xfrm>
        </p:grpSpPr>
        <p:sp>
          <p:nvSpPr>
            <p:cNvPr id="4" name="Овал 3"/>
            <p:cNvSpPr/>
            <p:nvPr/>
          </p:nvSpPr>
          <p:spPr>
            <a:xfrm>
              <a:off x="6745163" y="3854352"/>
              <a:ext cx="469900" cy="43973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sz="2000">
                <a:solidFill>
                  <a:srgbClr val="FFFFFF"/>
                </a:solidFill>
              </a:endParaRPr>
            </a:p>
          </p:txBody>
        </p:sp>
        <p:sp>
          <p:nvSpPr>
            <p:cNvPr id="5" name="Овал 4"/>
            <p:cNvSpPr/>
            <p:nvPr/>
          </p:nvSpPr>
          <p:spPr>
            <a:xfrm>
              <a:off x="5953000" y="5581552"/>
              <a:ext cx="469900" cy="43973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sz="2000">
                <a:solidFill>
                  <a:srgbClr val="FFFFFF"/>
                </a:solidFill>
              </a:endParaRPr>
            </a:p>
          </p:txBody>
        </p:sp>
        <p:sp>
          <p:nvSpPr>
            <p:cNvPr id="6" name="Овал 5"/>
            <p:cNvSpPr/>
            <p:nvPr/>
          </p:nvSpPr>
          <p:spPr>
            <a:xfrm>
              <a:off x="6745163" y="2630388"/>
              <a:ext cx="469900" cy="43973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sz="2000">
                <a:solidFill>
                  <a:srgbClr val="FFFFFF"/>
                </a:solidFill>
              </a:endParaRPr>
            </a:p>
          </p:txBody>
        </p:sp>
        <p:sp>
          <p:nvSpPr>
            <p:cNvPr id="7" name="Овал 6"/>
            <p:cNvSpPr/>
            <p:nvPr/>
          </p:nvSpPr>
          <p:spPr>
            <a:xfrm>
              <a:off x="7392863" y="4862413"/>
              <a:ext cx="469900" cy="43973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sz="2000">
                <a:solidFill>
                  <a:srgbClr val="FFFFFF"/>
                </a:solidFill>
              </a:endParaRPr>
            </a:p>
          </p:txBody>
        </p:sp>
        <p:sp>
          <p:nvSpPr>
            <p:cNvPr id="32773" name="TextBox 7"/>
            <p:cNvSpPr txBox="1">
              <a:spLocks noChangeArrowheads="1"/>
            </p:cNvSpPr>
            <p:nvPr/>
          </p:nvSpPr>
          <p:spPr bwMode="auto">
            <a:xfrm>
              <a:off x="6745164" y="3854352"/>
              <a:ext cx="414337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000">
                  <a:latin typeface="Calibri" pitchFamily="34" charset="0"/>
                </a:rPr>
                <a:t>Z</a:t>
              </a:r>
              <a:endParaRPr lang="ru-RU" sz="2000">
                <a:latin typeface="Calibri" pitchFamily="34" charset="0"/>
              </a:endParaRPr>
            </a:p>
          </p:txBody>
        </p:sp>
        <p:sp>
          <p:nvSpPr>
            <p:cNvPr id="32774" name="TextBox 8"/>
            <p:cNvSpPr txBox="1">
              <a:spLocks noChangeArrowheads="1"/>
            </p:cNvSpPr>
            <p:nvPr/>
          </p:nvSpPr>
          <p:spPr bwMode="auto">
            <a:xfrm>
              <a:off x="7392864" y="4862414"/>
              <a:ext cx="365125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latin typeface="Calibri" pitchFamily="34" charset="0"/>
                </a:rPr>
                <a:t>w</a:t>
              </a:r>
              <a:endParaRPr lang="ru-RU" sz="2000">
                <a:latin typeface="Calibri" pitchFamily="34" charset="0"/>
              </a:endParaRPr>
            </a:p>
          </p:txBody>
        </p:sp>
        <p:sp>
          <p:nvSpPr>
            <p:cNvPr id="32775" name="TextBox 9"/>
            <p:cNvSpPr txBox="1">
              <a:spLocks noChangeArrowheads="1"/>
            </p:cNvSpPr>
            <p:nvPr/>
          </p:nvSpPr>
          <p:spPr bwMode="auto">
            <a:xfrm>
              <a:off x="6816601" y="2630389"/>
              <a:ext cx="301625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latin typeface="Calibri" pitchFamily="34" charset="0"/>
                </a:rPr>
                <a:t>S</a:t>
              </a:r>
              <a:endParaRPr lang="ru-RU" sz="2000">
                <a:latin typeface="Calibri" pitchFamily="34" charset="0"/>
              </a:endParaRPr>
            </a:p>
          </p:txBody>
        </p:sp>
        <p:sp>
          <p:nvSpPr>
            <p:cNvPr id="32776" name="TextBox 16"/>
            <p:cNvSpPr txBox="1">
              <a:spLocks noChangeArrowheads="1"/>
            </p:cNvSpPr>
            <p:nvPr/>
          </p:nvSpPr>
          <p:spPr bwMode="auto">
            <a:xfrm>
              <a:off x="5953001" y="5581552"/>
              <a:ext cx="358775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000">
                  <a:latin typeface="Calibri" pitchFamily="34" charset="0"/>
                </a:rPr>
                <a:t> x</a:t>
              </a:r>
              <a:endParaRPr lang="ru-RU" sz="2000">
                <a:latin typeface="Calibri" pitchFamily="34" charset="0"/>
              </a:endParaRPr>
            </a:p>
          </p:txBody>
        </p:sp>
        <p:sp>
          <p:nvSpPr>
            <p:cNvPr id="18" name="Овал 17"/>
            <p:cNvSpPr/>
            <p:nvPr/>
          </p:nvSpPr>
          <p:spPr>
            <a:xfrm>
              <a:off x="5953000" y="4789388"/>
              <a:ext cx="469900" cy="43973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sz="2000">
                <a:solidFill>
                  <a:srgbClr val="FFFFFF"/>
                </a:solidFill>
              </a:endParaRPr>
            </a:p>
          </p:txBody>
        </p:sp>
        <p:sp>
          <p:nvSpPr>
            <p:cNvPr id="32778" name="TextBox 18"/>
            <p:cNvSpPr txBox="1">
              <a:spLocks noChangeArrowheads="1"/>
            </p:cNvSpPr>
            <p:nvPr/>
          </p:nvSpPr>
          <p:spPr bwMode="auto">
            <a:xfrm>
              <a:off x="6024438" y="4789389"/>
              <a:ext cx="29845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latin typeface="Calibri" pitchFamily="34" charset="0"/>
                </a:rPr>
                <a:t>y</a:t>
              </a:r>
              <a:endParaRPr lang="ru-RU" sz="2000">
                <a:latin typeface="Calibri" pitchFamily="34" charset="0"/>
              </a:endParaRPr>
            </a:p>
          </p:txBody>
        </p:sp>
        <p:cxnSp>
          <p:nvCxnSpPr>
            <p:cNvPr id="32779" name="Shape 20"/>
            <p:cNvCxnSpPr>
              <a:cxnSpLocks noChangeShapeType="1"/>
            </p:cNvCxnSpPr>
            <p:nvPr/>
          </p:nvCxnSpPr>
          <p:spPr bwMode="auto">
            <a:xfrm>
              <a:off x="6168901" y="5221189"/>
              <a:ext cx="3175" cy="358775"/>
            </a:xfrm>
            <a:prstGeom prst="straightConnector1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 type="arrow" w="med" len="med"/>
            </a:ln>
          </p:spPr>
        </p:cxnSp>
        <p:cxnSp>
          <p:nvCxnSpPr>
            <p:cNvPr id="32780" name="Shape 20"/>
            <p:cNvCxnSpPr>
              <a:cxnSpLocks noChangeShapeType="1"/>
              <a:stCxn id="32775" idx="2"/>
              <a:endCxn id="32773" idx="0"/>
            </p:cNvCxnSpPr>
            <p:nvPr/>
          </p:nvCxnSpPr>
          <p:spPr bwMode="auto">
            <a:xfrm flipH="1">
              <a:off x="6953125" y="3027263"/>
              <a:ext cx="14288" cy="827088"/>
            </a:xfrm>
            <a:prstGeom prst="straightConnector1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 type="arrow" w="med" len="med"/>
            </a:ln>
          </p:spPr>
        </p:cxnSp>
        <p:cxnSp>
          <p:nvCxnSpPr>
            <p:cNvPr id="32781" name="Shape 20"/>
            <p:cNvCxnSpPr>
              <a:cxnSpLocks noChangeShapeType="1"/>
              <a:stCxn id="32773" idx="2"/>
              <a:endCxn id="32774" idx="0"/>
            </p:cNvCxnSpPr>
            <p:nvPr/>
          </p:nvCxnSpPr>
          <p:spPr bwMode="auto">
            <a:xfrm>
              <a:off x="6953125" y="4251227"/>
              <a:ext cx="622300" cy="611187"/>
            </a:xfrm>
            <a:prstGeom prst="straightConnector1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 type="arrow" w="med" len="med"/>
            </a:ln>
          </p:spPr>
        </p:cxnSp>
        <p:cxnSp>
          <p:nvCxnSpPr>
            <p:cNvPr id="32782" name="Shape 20"/>
            <p:cNvCxnSpPr>
              <a:cxnSpLocks noChangeShapeType="1"/>
              <a:stCxn id="32773" idx="2"/>
              <a:endCxn id="18" idx="7"/>
            </p:cNvCxnSpPr>
            <p:nvPr/>
          </p:nvCxnSpPr>
          <p:spPr bwMode="auto">
            <a:xfrm flipH="1">
              <a:off x="6354639" y="4251226"/>
              <a:ext cx="598487" cy="590550"/>
            </a:xfrm>
            <a:prstGeom prst="straightConnector1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 type="arrow" w="med" len="med"/>
            </a:ln>
          </p:spPr>
        </p:cxnSp>
        <p:sp>
          <p:nvSpPr>
            <p:cNvPr id="3" name="Овал 4"/>
            <p:cNvSpPr/>
            <p:nvPr/>
          </p:nvSpPr>
          <p:spPr>
            <a:xfrm>
              <a:off x="10128126" y="3709889"/>
              <a:ext cx="360363" cy="36036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>
                  <a:solidFill>
                    <a:srgbClr val="FFFFFF"/>
                  </a:solidFill>
                </a:rPr>
                <a:t>u</a:t>
              </a:r>
              <a:endParaRPr lang="ru-RU" sz="2000">
                <a:solidFill>
                  <a:srgbClr val="FFFFFF"/>
                </a:solidFill>
              </a:endParaRPr>
            </a:p>
          </p:txBody>
        </p:sp>
        <p:sp>
          <p:nvSpPr>
            <p:cNvPr id="8" name="Овал 4"/>
            <p:cNvSpPr/>
            <p:nvPr/>
          </p:nvSpPr>
          <p:spPr>
            <a:xfrm>
              <a:off x="8761288" y="3709889"/>
              <a:ext cx="360362" cy="35877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sz="2000">
                <a:solidFill>
                  <a:srgbClr val="FFFFFF"/>
                </a:solidFill>
              </a:endParaRPr>
            </a:p>
          </p:txBody>
        </p:sp>
        <p:cxnSp>
          <p:nvCxnSpPr>
            <p:cNvPr id="32786" name="Shape 20"/>
            <p:cNvCxnSpPr>
              <a:cxnSpLocks noChangeShapeType="1"/>
              <a:endCxn id="8" idx="0"/>
            </p:cNvCxnSpPr>
            <p:nvPr/>
          </p:nvCxnSpPr>
          <p:spPr bwMode="auto">
            <a:xfrm flipH="1">
              <a:off x="8942263" y="2878038"/>
              <a:ext cx="519112" cy="819150"/>
            </a:xfrm>
            <a:prstGeom prst="straightConnector1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 type="arrow" w="med" len="med"/>
            </a:ln>
          </p:spPr>
        </p:cxnSp>
        <p:cxnSp>
          <p:nvCxnSpPr>
            <p:cNvPr id="32787" name="Shape 20"/>
            <p:cNvCxnSpPr>
              <a:cxnSpLocks noChangeShapeType="1"/>
              <a:endCxn id="3" idx="1"/>
            </p:cNvCxnSpPr>
            <p:nvPr/>
          </p:nvCxnSpPr>
          <p:spPr bwMode="auto">
            <a:xfrm>
              <a:off x="9716963" y="2878038"/>
              <a:ext cx="463550" cy="871538"/>
            </a:xfrm>
            <a:prstGeom prst="straightConnector1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 type="arrow" w="med" len="med"/>
            </a:ln>
          </p:spPr>
        </p:cxnSp>
        <p:cxnSp>
          <p:nvCxnSpPr>
            <p:cNvPr id="32788" name="Shape 20"/>
            <p:cNvCxnSpPr>
              <a:cxnSpLocks noChangeShapeType="1"/>
              <a:stCxn id="3" idx="2"/>
              <a:endCxn id="8" idx="6"/>
            </p:cNvCxnSpPr>
            <p:nvPr/>
          </p:nvCxnSpPr>
          <p:spPr bwMode="auto">
            <a:xfrm flipH="1" flipV="1">
              <a:off x="9134351" y="3889277"/>
              <a:ext cx="981075" cy="1587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32789" name="Text Box 22"/>
            <p:cNvSpPr txBox="1">
              <a:spLocks noChangeArrowheads="1"/>
            </p:cNvSpPr>
            <p:nvPr/>
          </p:nvSpPr>
          <p:spPr bwMode="auto">
            <a:xfrm>
              <a:off x="8885113" y="3657501"/>
              <a:ext cx="2476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 </a:t>
              </a:r>
              <a:endParaRPr lang="ru-RU"/>
            </a:p>
          </p:txBody>
        </p:sp>
        <p:sp>
          <p:nvSpPr>
            <p:cNvPr id="32792" name="Text Box 25"/>
            <p:cNvSpPr txBox="1">
              <a:spLocks noChangeArrowheads="1"/>
            </p:cNvSpPr>
            <p:nvPr/>
          </p:nvSpPr>
          <p:spPr bwMode="auto">
            <a:xfrm>
              <a:off x="8761288" y="3709889"/>
              <a:ext cx="2984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v</a:t>
              </a:r>
              <a:endParaRPr lang="ru-RU"/>
            </a:p>
          </p:txBody>
        </p:sp>
        <p:cxnSp>
          <p:nvCxnSpPr>
            <p:cNvPr id="32793" name="Shape 20"/>
            <p:cNvCxnSpPr>
              <a:cxnSpLocks noChangeShapeType="1"/>
              <a:stCxn id="32792" idx="1"/>
              <a:endCxn id="7" idx="7"/>
            </p:cNvCxnSpPr>
            <p:nvPr/>
          </p:nvCxnSpPr>
          <p:spPr bwMode="auto">
            <a:xfrm flipH="1">
              <a:off x="7794500" y="3894039"/>
              <a:ext cx="966788" cy="1020763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32794" name="Shape 20"/>
            <p:cNvCxnSpPr>
              <a:cxnSpLocks noChangeShapeType="1"/>
              <a:stCxn id="32792" idx="0"/>
              <a:endCxn id="6" idx="6"/>
            </p:cNvCxnSpPr>
            <p:nvPr/>
          </p:nvCxnSpPr>
          <p:spPr bwMode="auto">
            <a:xfrm flipH="1" flipV="1">
              <a:off x="7227763" y="2851052"/>
              <a:ext cx="1682750" cy="858837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32795" name="Shape 20"/>
            <p:cNvCxnSpPr>
              <a:cxnSpLocks noChangeShapeType="1"/>
              <a:endCxn id="32774" idx="0"/>
            </p:cNvCxnSpPr>
            <p:nvPr/>
          </p:nvCxnSpPr>
          <p:spPr bwMode="auto">
            <a:xfrm>
              <a:off x="7191251" y="2989163"/>
              <a:ext cx="384175" cy="1873250"/>
            </a:xfrm>
            <a:prstGeom prst="straightConnector1">
              <a:avLst/>
            </a:prstGeom>
            <a:noFill/>
            <a:ln w="19050" algn="ctr">
              <a:solidFill>
                <a:schemeClr val="accent2"/>
              </a:solidFill>
              <a:round/>
              <a:headEnd/>
              <a:tailEnd type="arrow" w="med" len="med"/>
            </a:ln>
          </p:spPr>
        </p:cxnSp>
        <p:cxnSp>
          <p:nvCxnSpPr>
            <p:cNvPr id="32796" name="Shape 20"/>
            <p:cNvCxnSpPr>
              <a:cxnSpLocks noChangeShapeType="1"/>
            </p:cNvCxnSpPr>
            <p:nvPr/>
          </p:nvCxnSpPr>
          <p:spPr bwMode="auto">
            <a:xfrm rot="5400000" flipH="1">
              <a:off x="9585200" y="2935188"/>
              <a:ext cx="971550" cy="577850"/>
            </a:xfrm>
            <a:prstGeom prst="curvedConnector2">
              <a:avLst/>
            </a:prstGeom>
            <a:noFill/>
            <a:ln w="19050" algn="ctr">
              <a:solidFill>
                <a:srgbClr val="4A7EBB"/>
              </a:solidFill>
              <a:round/>
              <a:headEnd/>
              <a:tailEnd type="arrow" w="med" len="med"/>
            </a:ln>
          </p:spPr>
        </p:cxnSp>
        <p:cxnSp>
          <p:nvCxnSpPr>
            <p:cNvPr id="32797" name="Shape 20"/>
            <p:cNvCxnSpPr>
              <a:cxnSpLocks noChangeShapeType="1"/>
              <a:stCxn id="32776" idx="1"/>
              <a:endCxn id="32773" idx="1"/>
            </p:cNvCxnSpPr>
            <p:nvPr/>
          </p:nvCxnSpPr>
          <p:spPr bwMode="auto">
            <a:xfrm rot="10800000" flipH="1">
              <a:off x="5953001" y="4052788"/>
              <a:ext cx="792163" cy="1727200"/>
            </a:xfrm>
            <a:prstGeom prst="curvedConnector3">
              <a:avLst>
                <a:gd name="adj1" fmla="val -28856"/>
              </a:avLst>
            </a:prstGeom>
            <a:noFill/>
            <a:ln w="19050" algn="ctr">
              <a:solidFill>
                <a:schemeClr val="accent1"/>
              </a:solidFill>
              <a:round/>
              <a:headEnd/>
              <a:tailEnd type="arrow" w="med" len="med"/>
            </a:ln>
          </p:spPr>
        </p:cxnSp>
        <p:sp>
          <p:nvSpPr>
            <p:cNvPr id="32" name="Овал 4"/>
            <p:cNvSpPr/>
            <p:nvPr/>
          </p:nvSpPr>
          <p:spPr>
            <a:xfrm>
              <a:off x="9421688" y="2545598"/>
              <a:ext cx="360363" cy="36036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dirty="0">
                  <a:solidFill>
                    <a:srgbClr val="FFFFFF"/>
                  </a:solidFill>
                </a:rPr>
                <a:t>T</a:t>
              </a:r>
              <a:endParaRPr lang="ru-RU" sz="2000" dirty="0">
                <a:solidFill>
                  <a:srgbClr val="FFFFFF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Классификация дуг графа при </a:t>
            </a:r>
            <a:r>
              <a:rPr lang="ru-RU" dirty="0" smtClean="0"/>
              <a:t>обходе в </a:t>
            </a:r>
            <a:r>
              <a:rPr lang="ru-RU" dirty="0" smtClean="0"/>
              <a:t>глубину</a:t>
            </a:r>
            <a:endParaRPr lang="ru-RU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sz="2400" dirty="0">
                <a:solidFill>
                  <a:srgbClr val="1731F5"/>
                </a:solidFill>
                <a:latin typeface="Calibri" pitchFamily="34" charset="0"/>
              </a:rPr>
              <a:t>Древесные рёбра</a:t>
            </a:r>
          </a:p>
          <a:p>
            <a:pPr marL="672084" lvl="1"/>
            <a:r>
              <a:rPr lang="ru-RU" sz="2000" dirty="0">
                <a:latin typeface="Calibri" pitchFamily="34" charset="0"/>
              </a:rPr>
              <a:t>входят в граф предшествования</a:t>
            </a:r>
          </a:p>
          <a:p>
            <a:r>
              <a:rPr lang="ru-RU" sz="2400" dirty="0">
                <a:solidFill>
                  <a:schemeClr val="accent2"/>
                </a:solidFill>
                <a:latin typeface="Calibri" pitchFamily="34" charset="0"/>
              </a:rPr>
              <a:t>Прямые рёбра</a:t>
            </a:r>
          </a:p>
          <a:p>
            <a:pPr marL="672084" lvl="1"/>
            <a:r>
              <a:rPr lang="ru-RU" sz="2000" dirty="0">
                <a:latin typeface="Calibri" pitchFamily="34" charset="0"/>
              </a:rPr>
              <a:t>соединяют вершину с её потомком, но не входят в граф предшествования</a:t>
            </a:r>
          </a:p>
          <a:p>
            <a:r>
              <a:rPr lang="ru-RU" sz="2400" dirty="0">
                <a:solidFill>
                  <a:schemeClr val="bg1"/>
                </a:solidFill>
                <a:latin typeface="Calibri" pitchFamily="34" charset="0"/>
              </a:rPr>
              <a:t>Обратные рёбра</a:t>
            </a:r>
          </a:p>
          <a:p>
            <a:pPr marL="672084" lvl="1"/>
            <a:r>
              <a:rPr lang="ru-RU" sz="2000" dirty="0">
                <a:solidFill>
                  <a:schemeClr val="bg1"/>
                </a:solidFill>
                <a:latin typeface="Calibri" pitchFamily="34" charset="0"/>
              </a:rPr>
              <a:t>соединяют вершину с её предком в графе предшествования</a:t>
            </a:r>
          </a:p>
          <a:p>
            <a:r>
              <a:rPr lang="ru-RU" sz="2400" dirty="0">
                <a:solidFill>
                  <a:schemeClr val="bg1"/>
                </a:solidFill>
                <a:latin typeface="Calibri" pitchFamily="34" charset="0"/>
              </a:rPr>
              <a:t>Перекрёстные рёбра</a:t>
            </a:r>
          </a:p>
          <a:p>
            <a:pPr marL="672084" lvl="1"/>
            <a:r>
              <a:rPr lang="ru-RU" sz="2000" dirty="0">
                <a:solidFill>
                  <a:schemeClr val="bg1"/>
                </a:solidFill>
                <a:latin typeface="Calibri" pitchFamily="34" charset="0"/>
              </a:rPr>
              <a:t>все </a:t>
            </a:r>
            <a:r>
              <a:rPr lang="ru-RU" sz="2000" dirty="0" smtClean="0">
                <a:solidFill>
                  <a:schemeClr val="bg1"/>
                </a:solidFill>
                <a:latin typeface="Calibri" pitchFamily="34" charset="0"/>
              </a:rPr>
              <a:t>остальные</a:t>
            </a:r>
            <a:endParaRPr lang="ru-RU" sz="2000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7622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Объект 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 dirty="0"/>
          </a:p>
        </p:txBody>
      </p:sp>
      <p:grpSp>
        <p:nvGrpSpPr>
          <p:cNvPr id="11" name="Группа 10"/>
          <p:cNvGrpSpPr/>
          <p:nvPr/>
        </p:nvGrpSpPr>
        <p:grpSpPr>
          <a:xfrm>
            <a:off x="6622255" y="2125336"/>
            <a:ext cx="4535489" cy="3475691"/>
            <a:chOff x="5953000" y="2545598"/>
            <a:chExt cx="4535489" cy="3475691"/>
          </a:xfrm>
        </p:grpSpPr>
        <p:sp>
          <p:nvSpPr>
            <p:cNvPr id="4" name="Овал 3"/>
            <p:cNvSpPr/>
            <p:nvPr/>
          </p:nvSpPr>
          <p:spPr>
            <a:xfrm>
              <a:off x="6745163" y="3854352"/>
              <a:ext cx="469900" cy="43973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sz="2000">
                <a:solidFill>
                  <a:srgbClr val="FFFFFF"/>
                </a:solidFill>
              </a:endParaRPr>
            </a:p>
          </p:txBody>
        </p:sp>
        <p:sp>
          <p:nvSpPr>
            <p:cNvPr id="5" name="Овал 4"/>
            <p:cNvSpPr/>
            <p:nvPr/>
          </p:nvSpPr>
          <p:spPr>
            <a:xfrm>
              <a:off x="5953000" y="5581552"/>
              <a:ext cx="469900" cy="43973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sz="2000">
                <a:solidFill>
                  <a:srgbClr val="FFFFFF"/>
                </a:solidFill>
              </a:endParaRPr>
            </a:p>
          </p:txBody>
        </p:sp>
        <p:sp>
          <p:nvSpPr>
            <p:cNvPr id="6" name="Овал 5"/>
            <p:cNvSpPr/>
            <p:nvPr/>
          </p:nvSpPr>
          <p:spPr>
            <a:xfrm>
              <a:off x="6745163" y="2630388"/>
              <a:ext cx="469900" cy="43973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sz="2000">
                <a:solidFill>
                  <a:srgbClr val="FFFFFF"/>
                </a:solidFill>
              </a:endParaRPr>
            </a:p>
          </p:txBody>
        </p:sp>
        <p:sp>
          <p:nvSpPr>
            <p:cNvPr id="7" name="Овал 6"/>
            <p:cNvSpPr/>
            <p:nvPr/>
          </p:nvSpPr>
          <p:spPr>
            <a:xfrm>
              <a:off x="7392863" y="4862413"/>
              <a:ext cx="469900" cy="43973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sz="2000">
                <a:solidFill>
                  <a:srgbClr val="FFFFFF"/>
                </a:solidFill>
              </a:endParaRPr>
            </a:p>
          </p:txBody>
        </p:sp>
        <p:sp>
          <p:nvSpPr>
            <p:cNvPr id="32773" name="TextBox 7"/>
            <p:cNvSpPr txBox="1">
              <a:spLocks noChangeArrowheads="1"/>
            </p:cNvSpPr>
            <p:nvPr/>
          </p:nvSpPr>
          <p:spPr bwMode="auto">
            <a:xfrm>
              <a:off x="6745164" y="3854352"/>
              <a:ext cx="414337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000">
                  <a:latin typeface="Calibri" pitchFamily="34" charset="0"/>
                </a:rPr>
                <a:t>Z</a:t>
              </a:r>
              <a:endParaRPr lang="ru-RU" sz="2000">
                <a:latin typeface="Calibri" pitchFamily="34" charset="0"/>
              </a:endParaRPr>
            </a:p>
          </p:txBody>
        </p:sp>
        <p:sp>
          <p:nvSpPr>
            <p:cNvPr id="32774" name="TextBox 8"/>
            <p:cNvSpPr txBox="1">
              <a:spLocks noChangeArrowheads="1"/>
            </p:cNvSpPr>
            <p:nvPr/>
          </p:nvSpPr>
          <p:spPr bwMode="auto">
            <a:xfrm>
              <a:off x="7392864" y="4862414"/>
              <a:ext cx="365125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latin typeface="Calibri" pitchFamily="34" charset="0"/>
                </a:rPr>
                <a:t>w</a:t>
              </a:r>
              <a:endParaRPr lang="ru-RU" sz="2000">
                <a:latin typeface="Calibri" pitchFamily="34" charset="0"/>
              </a:endParaRPr>
            </a:p>
          </p:txBody>
        </p:sp>
        <p:sp>
          <p:nvSpPr>
            <p:cNvPr id="32775" name="TextBox 9"/>
            <p:cNvSpPr txBox="1">
              <a:spLocks noChangeArrowheads="1"/>
            </p:cNvSpPr>
            <p:nvPr/>
          </p:nvSpPr>
          <p:spPr bwMode="auto">
            <a:xfrm>
              <a:off x="6816601" y="2630389"/>
              <a:ext cx="301625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latin typeface="Calibri" pitchFamily="34" charset="0"/>
                </a:rPr>
                <a:t>S</a:t>
              </a:r>
              <a:endParaRPr lang="ru-RU" sz="2000">
                <a:latin typeface="Calibri" pitchFamily="34" charset="0"/>
              </a:endParaRPr>
            </a:p>
          </p:txBody>
        </p:sp>
        <p:sp>
          <p:nvSpPr>
            <p:cNvPr id="32776" name="TextBox 16"/>
            <p:cNvSpPr txBox="1">
              <a:spLocks noChangeArrowheads="1"/>
            </p:cNvSpPr>
            <p:nvPr/>
          </p:nvSpPr>
          <p:spPr bwMode="auto">
            <a:xfrm>
              <a:off x="5953001" y="5581552"/>
              <a:ext cx="358775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000">
                  <a:latin typeface="Calibri" pitchFamily="34" charset="0"/>
                </a:rPr>
                <a:t> x</a:t>
              </a:r>
              <a:endParaRPr lang="ru-RU" sz="2000">
                <a:latin typeface="Calibri" pitchFamily="34" charset="0"/>
              </a:endParaRPr>
            </a:p>
          </p:txBody>
        </p:sp>
        <p:sp>
          <p:nvSpPr>
            <p:cNvPr id="18" name="Овал 17"/>
            <p:cNvSpPr/>
            <p:nvPr/>
          </p:nvSpPr>
          <p:spPr>
            <a:xfrm>
              <a:off x="5953000" y="4789388"/>
              <a:ext cx="469900" cy="43973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sz="2000">
                <a:solidFill>
                  <a:srgbClr val="FFFFFF"/>
                </a:solidFill>
              </a:endParaRPr>
            </a:p>
          </p:txBody>
        </p:sp>
        <p:sp>
          <p:nvSpPr>
            <p:cNvPr id="32778" name="TextBox 18"/>
            <p:cNvSpPr txBox="1">
              <a:spLocks noChangeArrowheads="1"/>
            </p:cNvSpPr>
            <p:nvPr/>
          </p:nvSpPr>
          <p:spPr bwMode="auto">
            <a:xfrm>
              <a:off x="6024438" y="4789389"/>
              <a:ext cx="29845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latin typeface="Calibri" pitchFamily="34" charset="0"/>
                </a:rPr>
                <a:t>y</a:t>
              </a:r>
              <a:endParaRPr lang="ru-RU" sz="2000">
                <a:latin typeface="Calibri" pitchFamily="34" charset="0"/>
              </a:endParaRPr>
            </a:p>
          </p:txBody>
        </p:sp>
        <p:cxnSp>
          <p:nvCxnSpPr>
            <p:cNvPr id="32779" name="Shape 20"/>
            <p:cNvCxnSpPr>
              <a:cxnSpLocks noChangeShapeType="1"/>
            </p:cNvCxnSpPr>
            <p:nvPr/>
          </p:nvCxnSpPr>
          <p:spPr bwMode="auto">
            <a:xfrm>
              <a:off x="6168901" y="5221189"/>
              <a:ext cx="3175" cy="358775"/>
            </a:xfrm>
            <a:prstGeom prst="straightConnector1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 type="arrow" w="med" len="med"/>
            </a:ln>
          </p:spPr>
        </p:cxnSp>
        <p:cxnSp>
          <p:nvCxnSpPr>
            <p:cNvPr id="32780" name="Shape 20"/>
            <p:cNvCxnSpPr>
              <a:cxnSpLocks noChangeShapeType="1"/>
              <a:stCxn id="32775" idx="2"/>
              <a:endCxn id="32773" idx="0"/>
            </p:cNvCxnSpPr>
            <p:nvPr/>
          </p:nvCxnSpPr>
          <p:spPr bwMode="auto">
            <a:xfrm flipH="1">
              <a:off x="6953125" y="3027263"/>
              <a:ext cx="14288" cy="827088"/>
            </a:xfrm>
            <a:prstGeom prst="straightConnector1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 type="arrow" w="med" len="med"/>
            </a:ln>
          </p:spPr>
        </p:cxnSp>
        <p:cxnSp>
          <p:nvCxnSpPr>
            <p:cNvPr id="32781" name="Shape 20"/>
            <p:cNvCxnSpPr>
              <a:cxnSpLocks noChangeShapeType="1"/>
              <a:stCxn id="32773" idx="2"/>
              <a:endCxn id="32774" idx="0"/>
            </p:cNvCxnSpPr>
            <p:nvPr/>
          </p:nvCxnSpPr>
          <p:spPr bwMode="auto">
            <a:xfrm>
              <a:off x="6953125" y="4251227"/>
              <a:ext cx="622300" cy="611187"/>
            </a:xfrm>
            <a:prstGeom prst="straightConnector1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 type="arrow" w="med" len="med"/>
            </a:ln>
          </p:spPr>
        </p:cxnSp>
        <p:cxnSp>
          <p:nvCxnSpPr>
            <p:cNvPr id="32782" name="Shape 20"/>
            <p:cNvCxnSpPr>
              <a:cxnSpLocks noChangeShapeType="1"/>
              <a:stCxn id="32773" idx="2"/>
              <a:endCxn id="18" idx="7"/>
            </p:cNvCxnSpPr>
            <p:nvPr/>
          </p:nvCxnSpPr>
          <p:spPr bwMode="auto">
            <a:xfrm flipH="1">
              <a:off x="6354639" y="4251226"/>
              <a:ext cx="598487" cy="590550"/>
            </a:xfrm>
            <a:prstGeom prst="straightConnector1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 type="arrow" w="med" len="med"/>
            </a:ln>
          </p:spPr>
        </p:cxnSp>
        <p:sp>
          <p:nvSpPr>
            <p:cNvPr id="3" name="Овал 4"/>
            <p:cNvSpPr/>
            <p:nvPr/>
          </p:nvSpPr>
          <p:spPr>
            <a:xfrm>
              <a:off x="10128126" y="3709889"/>
              <a:ext cx="360363" cy="36036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>
                  <a:solidFill>
                    <a:srgbClr val="FFFFFF"/>
                  </a:solidFill>
                </a:rPr>
                <a:t>u</a:t>
              </a:r>
              <a:endParaRPr lang="ru-RU" sz="2000">
                <a:solidFill>
                  <a:srgbClr val="FFFFFF"/>
                </a:solidFill>
              </a:endParaRPr>
            </a:p>
          </p:txBody>
        </p:sp>
        <p:sp>
          <p:nvSpPr>
            <p:cNvPr id="8" name="Овал 4"/>
            <p:cNvSpPr/>
            <p:nvPr/>
          </p:nvSpPr>
          <p:spPr>
            <a:xfrm>
              <a:off x="8761288" y="3709889"/>
              <a:ext cx="360362" cy="35877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sz="2000">
                <a:solidFill>
                  <a:srgbClr val="FFFFFF"/>
                </a:solidFill>
              </a:endParaRPr>
            </a:p>
          </p:txBody>
        </p:sp>
        <p:cxnSp>
          <p:nvCxnSpPr>
            <p:cNvPr id="32786" name="Shape 20"/>
            <p:cNvCxnSpPr>
              <a:cxnSpLocks noChangeShapeType="1"/>
              <a:endCxn id="8" idx="0"/>
            </p:cNvCxnSpPr>
            <p:nvPr/>
          </p:nvCxnSpPr>
          <p:spPr bwMode="auto">
            <a:xfrm flipH="1">
              <a:off x="8942263" y="2878038"/>
              <a:ext cx="519112" cy="819150"/>
            </a:xfrm>
            <a:prstGeom prst="straightConnector1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 type="arrow" w="med" len="med"/>
            </a:ln>
          </p:spPr>
        </p:cxnSp>
        <p:cxnSp>
          <p:nvCxnSpPr>
            <p:cNvPr id="32787" name="Shape 20"/>
            <p:cNvCxnSpPr>
              <a:cxnSpLocks noChangeShapeType="1"/>
              <a:endCxn id="3" idx="1"/>
            </p:cNvCxnSpPr>
            <p:nvPr/>
          </p:nvCxnSpPr>
          <p:spPr bwMode="auto">
            <a:xfrm>
              <a:off x="9716963" y="2878038"/>
              <a:ext cx="463550" cy="871538"/>
            </a:xfrm>
            <a:prstGeom prst="straightConnector1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 type="arrow" w="med" len="med"/>
            </a:ln>
          </p:spPr>
        </p:cxnSp>
        <p:cxnSp>
          <p:nvCxnSpPr>
            <p:cNvPr id="32788" name="Shape 20"/>
            <p:cNvCxnSpPr>
              <a:cxnSpLocks noChangeShapeType="1"/>
              <a:stCxn id="3" idx="2"/>
              <a:endCxn id="8" idx="6"/>
            </p:cNvCxnSpPr>
            <p:nvPr/>
          </p:nvCxnSpPr>
          <p:spPr bwMode="auto">
            <a:xfrm flipH="1" flipV="1">
              <a:off x="9134351" y="3889277"/>
              <a:ext cx="981075" cy="1587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32789" name="Text Box 22"/>
            <p:cNvSpPr txBox="1">
              <a:spLocks noChangeArrowheads="1"/>
            </p:cNvSpPr>
            <p:nvPr/>
          </p:nvSpPr>
          <p:spPr bwMode="auto">
            <a:xfrm>
              <a:off x="8885113" y="3657501"/>
              <a:ext cx="2476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 </a:t>
              </a:r>
              <a:endParaRPr lang="ru-RU"/>
            </a:p>
          </p:txBody>
        </p:sp>
        <p:sp>
          <p:nvSpPr>
            <p:cNvPr id="32792" name="Text Box 25"/>
            <p:cNvSpPr txBox="1">
              <a:spLocks noChangeArrowheads="1"/>
            </p:cNvSpPr>
            <p:nvPr/>
          </p:nvSpPr>
          <p:spPr bwMode="auto">
            <a:xfrm>
              <a:off x="8761288" y="3709889"/>
              <a:ext cx="2984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v</a:t>
              </a:r>
              <a:endParaRPr lang="ru-RU"/>
            </a:p>
          </p:txBody>
        </p:sp>
        <p:cxnSp>
          <p:nvCxnSpPr>
            <p:cNvPr id="32793" name="Shape 20"/>
            <p:cNvCxnSpPr>
              <a:cxnSpLocks noChangeShapeType="1"/>
              <a:stCxn id="32792" idx="1"/>
              <a:endCxn id="7" idx="7"/>
            </p:cNvCxnSpPr>
            <p:nvPr/>
          </p:nvCxnSpPr>
          <p:spPr bwMode="auto">
            <a:xfrm flipH="1">
              <a:off x="7794500" y="3894039"/>
              <a:ext cx="966788" cy="1020763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32794" name="Shape 20"/>
            <p:cNvCxnSpPr>
              <a:cxnSpLocks noChangeShapeType="1"/>
              <a:stCxn id="32792" idx="0"/>
              <a:endCxn id="6" idx="6"/>
            </p:cNvCxnSpPr>
            <p:nvPr/>
          </p:nvCxnSpPr>
          <p:spPr bwMode="auto">
            <a:xfrm flipH="1" flipV="1">
              <a:off x="7227763" y="2851052"/>
              <a:ext cx="1682750" cy="858837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32795" name="Shape 20"/>
            <p:cNvCxnSpPr>
              <a:cxnSpLocks noChangeShapeType="1"/>
              <a:endCxn id="32774" idx="0"/>
            </p:cNvCxnSpPr>
            <p:nvPr/>
          </p:nvCxnSpPr>
          <p:spPr bwMode="auto">
            <a:xfrm>
              <a:off x="7191251" y="2989163"/>
              <a:ext cx="384175" cy="1873250"/>
            </a:xfrm>
            <a:prstGeom prst="straightConnector1">
              <a:avLst/>
            </a:prstGeom>
            <a:noFill/>
            <a:ln w="19050" algn="ctr">
              <a:solidFill>
                <a:schemeClr val="accent2"/>
              </a:solidFill>
              <a:round/>
              <a:headEnd/>
              <a:tailEnd type="arrow" w="med" len="med"/>
            </a:ln>
          </p:spPr>
        </p:cxnSp>
        <p:cxnSp>
          <p:nvCxnSpPr>
            <p:cNvPr id="32796" name="Shape 20"/>
            <p:cNvCxnSpPr>
              <a:cxnSpLocks noChangeShapeType="1"/>
            </p:cNvCxnSpPr>
            <p:nvPr/>
          </p:nvCxnSpPr>
          <p:spPr bwMode="auto">
            <a:xfrm rot="5400000" flipH="1">
              <a:off x="9585200" y="2935188"/>
              <a:ext cx="971550" cy="577850"/>
            </a:xfrm>
            <a:prstGeom prst="curvedConnector2">
              <a:avLst/>
            </a:prstGeom>
            <a:noFill/>
            <a:ln w="19050" algn="ctr">
              <a:solidFill>
                <a:srgbClr val="4A7EBB"/>
              </a:solidFill>
              <a:round/>
              <a:headEnd/>
              <a:tailEnd type="arrow" w="med" len="med"/>
            </a:ln>
          </p:spPr>
        </p:cxnSp>
        <p:cxnSp>
          <p:nvCxnSpPr>
            <p:cNvPr id="32797" name="Shape 20"/>
            <p:cNvCxnSpPr>
              <a:cxnSpLocks noChangeShapeType="1"/>
              <a:stCxn id="32776" idx="1"/>
              <a:endCxn id="32773" idx="1"/>
            </p:cNvCxnSpPr>
            <p:nvPr/>
          </p:nvCxnSpPr>
          <p:spPr bwMode="auto">
            <a:xfrm rot="10800000" flipH="1">
              <a:off x="5953001" y="4052788"/>
              <a:ext cx="792163" cy="1727200"/>
            </a:xfrm>
            <a:prstGeom prst="curvedConnector3">
              <a:avLst>
                <a:gd name="adj1" fmla="val -28856"/>
              </a:avLst>
            </a:prstGeom>
            <a:noFill/>
            <a:ln w="19050" algn="ctr">
              <a:solidFill>
                <a:schemeClr val="accent1"/>
              </a:solidFill>
              <a:round/>
              <a:headEnd/>
              <a:tailEnd type="arrow" w="med" len="med"/>
            </a:ln>
          </p:spPr>
        </p:cxnSp>
        <p:sp>
          <p:nvSpPr>
            <p:cNvPr id="32" name="Овал 4"/>
            <p:cNvSpPr/>
            <p:nvPr/>
          </p:nvSpPr>
          <p:spPr>
            <a:xfrm>
              <a:off x="9421688" y="2545598"/>
              <a:ext cx="360363" cy="36036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dirty="0">
                  <a:solidFill>
                    <a:srgbClr val="FFFFFF"/>
                  </a:solidFill>
                </a:rPr>
                <a:t>T</a:t>
              </a:r>
              <a:endParaRPr lang="ru-RU" sz="2000" dirty="0">
                <a:solidFill>
                  <a:srgbClr val="FFFFFF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Классификация дуг графа при </a:t>
            </a:r>
            <a:r>
              <a:rPr lang="ru-RU" dirty="0" smtClean="0"/>
              <a:t>обходе в </a:t>
            </a:r>
            <a:r>
              <a:rPr lang="ru-RU" dirty="0" smtClean="0"/>
              <a:t>глубину</a:t>
            </a:r>
            <a:endParaRPr lang="ru-RU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sz="2400" dirty="0">
                <a:solidFill>
                  <a:srgbClr val="1731F5"/>
                </a:solidFill>
                <a:latin typeface="Calibri" pitchFamily="34" charset="0"/>
              </a:rPr>
              <a:t>Древесные рёбра</a:t>
            </a:r>
          </a:p>
          <a:p>
            <a:pPr marL="672084" lvl="1"/>
            <a:r>
              <a:rPr lang="ru-RU" sz="2000" dirty="0">
                <a:latin typeface="Calibri" pitchFamily="34" charset="0"/>
              </a:rPr>
              <a:t>входят в граф предшествования</a:t>
            </a:r>
          </a:p>
          <a:p>
            <a:r>
              <a:rPr lang="ru-RU" sz="2400" dirty="0">
                <a:solidFill>
                  <a:schemeClr val="accent2"/>
                </a:solidFill>
                <a:latin typeface="Calibri" pitchFamily="34" charset="0"/>
              </a:rPr>
              <a:t>Прямые рёбра</a:t>
            </a:r>
          </a:p>
          <a:p>
            <a:pPr marL="672084" lvl="1"/>
            <a:r>
              <a:rPr lang="ru-RU" sz="2000" dirty="0">
                <a:latin typeface="Calibri" pitchFamily="34" charset="0"/>
              </a:rPr>
              <a:t>соединяют вершину с её потомком, но не входят в граф предшествования</a:t>
            </a:r>
          </a:p>
          <a:p>
            <a:r>
              <a:rPr lang="ru-RU" sz="2400" dirty="0">
                <a:solidFill>
                  <a:schemeClr val="accent1"/>
                </a:solidFill>
                <a:latin typeface="Calibri" pitchFamily="34" charset="0"/>
              </a:rPr>
              <a:t>Обратные рёбра</a:t>
            </a:r>
          </a:p>
          <a:p>
            <a:pPr marL="672084" lvl="1"/>
            <a:r>
              <a:rPr lang="ru-RU" sz="2000" dirty="0">
                <a:latin typeface="Calibri" pitchFamily="34" charset="0"/>
              </a:rPr>
              <a:t>соединяют вершину с её предком в графе предшествования</a:t>
            </a:r>
          </a:p>
          <a:p>
            <a:r>
              <a:rPr lang="ru-RU" sz="2400" dirty="0">
                <a:solidFill>
                  <a:schemeClr val="bg1"/>
                </a:solidFill>
                <a:latin typeface="Calibri" pitchFamily="34" charset="0"/>
              </a:rPr>
              <a:t>Перекрёстные рёбра</a:t>
            </a:r>
          </a:p>
          <a:p>
            <a:pPr marL="672084" lvl="1"/>
            <a:r>
              <a:rPr lang="ru-RU" sz="2000" dirty="0">
                <a:solidFill>
                  <a:schemeClr val="bg1"/>
                </a:solidFill>
                <a:latin typeface="Calibri" pitchFamily="34" charset="0"/>
              </a:rPr>
              <a:t>все </a:t>
            </a:r>
            <a:r>
              <a:rPr lang="ru-RU" sz="2000" dirty="0" smtClean="0">
                <a:solidFill>
                  <a:schemeClr val="bg1"/>
                </a:solidFill>
                <a:latin typeface="Calibri" pitchFamily="34" charset="0"/>
              </a:rPr>
              <a:t>остальные</a:t>
            </a:r>
            <a:endParaRPr lang="ru-RU" sz="2000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5987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Объект 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 dirty="0"/>
          </a:p>
        </p:txBody>
      </p:sp>
      <p:grpSp>
        <p:nvGrpSpPr>
          <p:cNvPr id="11" name="Группа 10"/>
          <p:cNvGrpSpPr/>
          <p:nvPr/>
        </p:nvGrpSpPr>
        <p:grpSpPr>
          <a:xfrm>
            <a:off x="6622255" y="2125336"/>
            <a:ext cx="4535489" cy="3475691"/>
            <a:chOff x="5953000" y="2545598"/>
            <a:chExt cx="4535489" cy="3475691"/>
          </a:xfrm>
        </p:grpSpPr>
        <p:sp>
          <p:nvSpPr>
            <p:cNvPr id="4" name="Овал 3"/>
            <p:cNvSpPr/>
            <p:nvPr/>
          </p:nvSpPr>
          <p:spPr>
            <a:xfrm>
              <a:off x="6745163" y="3854352"/>
              <a:ext cx="469900" cy="43973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sz="2000">
                <a:solidFill>
                  <a:srgbClr val="FFFFFF"/>
                </a:solidFill>
              </a:endParaRPr>
            </a:p>
          </p:txBody>
        </p:sp>
        <p:sp>
          <p:nvSpPr>
            <p:cNvPr id="5" name="Овал 4"/>
            <p:cNvSpPr/>
            <p:nvPr/>
          </p:nvSpPr>
          <p:spPr>
            <a:xfrm>
              <a:off x="5953000" y="5581552"/>
              <a:ext cx="469900" cy="43973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sz="2000">
                <a:solidFill>
                  <a:srgbClr val="FFFFFF"/>
                </a:solidFill>
              </a:endParaRPr>
            </a:p>
          </p:txBody>
        </p:sp>
        <p:sp>
          <p:nvSpPr>
            <p:cNvPr id="6" name="Овал 5"/>
            <p:cNvSpPr/>
            <p:nvPr/>
          </p:nvSpPr>
          <p:spPr>
            <a:xfrm>
              <a:off x="6745163" y="2630388"/>
              <a:ext cx="469900" cy="43973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sz="2000">
                <a:solidFill>
                  <a:srgbClr val="FFFFFF"/>
                </a:solidFill>
              </a:endParaRPr>
            </a:p>
          </p:txBody>
        </p:sp>
        <p:sp>
          <p:nvSpPr>
            <p:cNvPr id="7" name="Овал 6"/>
            <p:cNvSpPr/>
            <p:nvPr/>
          </p:nvSpPr>
          <p:spPr>
            <a:xfrm>
              <a:off x="7392863" y="4862413"/>
              <a:ext cx="469900" cy="43973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sz="2000">
                <a:solidFill>
                  <a:srgbClr val="FFFFFF"/>
                </a:solidFill>
              </a:endParaRPr>
            </a:p>
          </p:txBody>
        </p:sp>
        <p:sp>
          <p:nvSpPr>
            <p:cNvPr id="32773" name="TextBox 7"/>
            <p:cNvSpPr txBox="1">
              <a:spLocks noChangeArrowheads="1"/>
            </p:cNvSpPr>
            <p:nvPr/>
          </p:nvSpPr>
          <p:spPr bwMode="auto">
            <a:xfrm>
              <a:off x="6745164" y="3854352"/>
              <a:ext cx="414337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000">
                  <a:latin typeface="Calibri" pitchFamily="34" charset="0"/>
                </a:rPr>
                <a:t>Z</a:t>
              </a:r>
              <a:endParaRPr lang="ru-RU" sz="2000">
                <a:latin typeface="Calibri" pitchFamily="34" charset="0"/>
              </a:endParaRPr>
            </a:p>
          </p:txBody>
        </p:sp>
        <p:sp>
          <p:nvSpPr>
            <p:cNvPr id="32774" name="TextBox 8"/>
            <p:cNvSpPr txBox="1">
              <a:spLocks noChangeArrowheads="1"/>
            </p:cNvSpPr>
            <p:nvPr/>
          </p:nvSpPr>
          <p:spPr bwMode="auto">
            <a:xfrm>
              <a:off x="7392864" y="4862414"/>
              <a:ext cx="365125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latin typeface="Calibri" pitchFamily="34" charset="0"/>
                </a:rPr>
                <a:t>w</a:t>
              </a:r>
              <a:endParaRPr lang="ru-RU" sz="2000">
                <a:latin typeface="Calibri" pitchFamily="34" charset="0"/>
              </a:endParaRPr>
            </a:p>
          </p:txBody>
        </p:sp>
        <p:sp>
          <p:nvSpPr>
            <p:cNvPr id="32775" name="TextBox 9"/>
            <p:cNvSpPr txBox="1">
              <a:spLocks noChangeArrowheads="1"/>
            </p:cNvSpPr>
            <p:nvPr/>
          </p:nvSpPr>
          <p:spPr bwMode="auto">
            <a:xfrm>
              <a:off x="6816601" y="2630389"/>
              <a:ext cx="301625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latin typeface="Calibri" pitchFamily="34" charset="0"/>
                </a:rPr>
                <a:t>S</a:t>
              </a:r>
              <a:endParaRPr lang="ru-RU" sz="2000">
                <a:latin typeface="Calibri" pitchFamily="34" charset="0"/>
              </a:endParaRPr>
            </a:p>
          </p:txBody>
        </p:sp>
        <p:sp>
          <p:nvSpPr>
            <p:cNvPr id="32776" name="TextBox 16"/>
            <p:cNvSpPr txBox="1">
              <a:spLocks noChangeArrowheads="1"/>
            </p:cNvSpPr>
            <p:nvPr/>
          </p:nvSpPr>
          <p:spPr bwMode="auto">
            <a:xfrm>
              <a:off x="5953001" y="5581552"/>
              <a:ext cx="358775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000">
                  <a:latin typeface="Calibri" pitchFamily="34" charset="0"/>
                </a:rPr>
                <a:t> x</a:t>
              </a:r>
              <a:endParaRPr lang="ru-RU" sz="2000">
                <a:latin typeface="Calibri" pitchFamily="34" charset="0"/>
              </a:endParaRPr>
            </a:p>
          </p:txBody>
        </p:sp>
        <p:sp>
          <p:nvSpPr>
            <p:cNvPr id="18" name="Овал 17"/>
            <p:cNvSpPr/>
            <p:nvPr/>
          </p:nvSpPr>
          <p:spPr>
            <a:xfrm>
              <a:off x="5953000" y="4789388"/>
              <a:ext cx="469900" cy="43973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sz="2000">
                <a:solidFill>
                  <a:srgbClr val="FFFFFF"/>
                </a:solidFill>
              </a:endParaRPr>
            </a:p>
          </p:txBody>
        </p:sp>
        <p:sp>
          <p:nvSpPr>
            <p:cNvPr id="32778" name="TextBox 18"/>
            <p:cNvSpPr txBox="1">
              <a:spLocks noChangeArrowheads="1"/>
            </p:cNvSpPr>
            <p:nvPr/>
          </p:nvSpPr>
          <p:spPr bwMode="auto">
            <a:xfrm>
              <a:off x="6024438" y="4789389"/>
              <a:ext cx="29845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latin typeface="Calibri" pitchFamily="34" charset="0"/>
                </a:rPr>
                <a:t>y</a:t>
              </a:r>
              <a:endParaRPr lang="ru-RU" sz="2000">
                <a:latin typeface="Calibri" pitchFamily="34" charset="0"/>
              </a:endParaRPr>
            </a:p>
          </p:txBody>
        </p:sp>
        <p:cxnSp>
          <p:nvCxnSpPr>
            <p:cNvPr id="32779" name="Shape 20"/>
            <p:cNvCxnSpPr>
              <a:cxnSpLocks noChangeShapeType="1"/>
            </p:cNvCxnSpPr>
            <p:nvPr/>
          </p:nvCxnSpPr>
          <p:spPr bwMode="auto">
            <a:xfrm>
              <a:off x="6168901" y="5221189"/>
              <a:ext cx="3175" cy="358775"/>
            </a:xfrm>
            <a:prstGeom prst="straightConnector1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 type="arrow" w="med" len="med"/>
            </a:ln>
          </p:spPr>
        </p:cxnSp>
        <p:cxnSp>
          <p:nvCxnSpPr>
            <p:cNvPr id="32780" name="Shape 20"/>
            <p:cNvCxnSpPr>
              <a:cxnSpLocks noChangeShapeType="1"/>
              <a:stCxn id="32775" idx="2"/>
              <a:endCxn id="32773" idx="0"/>
            </p:cNvCxnSpPr>
            <p:nvPr/>
          </p:nvCxnSpPr>
          <p:spPr bwMode="auto">
            <a:xfrm flipH="1">
              <a:off x="6953125" y="3027263"/>
              <a:ext cx="14288" cy="827088"/>
            </a:xfrm>
            <a:prstGeom prst="straightConnector1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 type="arrow" w="med" len="med"/>
            </a:ln>
          </p:spPr>
        </p:cxnSp>
        <p:cxnSp>
          <p:nvCxnSpPr>
            <p:cNvPr id="32781" name="Shape 20"/>
            <p:cNvCxnSpPr>
              <a:cxnSpLocks noChangeShapeType="1"/>
              <a:stCxn id="32773" idx="2"/>
              <a:endCxn id="32774" idx="0"/>
            </p:cNvCxnSpPr>
            <p:nvPr/>
          </p:nvCxnSpPr>
          <p:spPr bwMode="auto">
            <a:xfrm>
              <a:off x="6953125" y="4251227"/>
              <a:ext cx="622300" cy="611187"/>
            </a:xfrm>
            <a:prstGeom prst="straightConnector1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 type="arrow" w="med" len="med"/>
            </a:ln>
          </p:spPr>
        </p:cxnSp>
        <p:cxnSp>
          <p:nvCxnSpPr>
            <p:cNvPr id="32782" name="Shape 20"/>
            <p:cNvCxnSpPr>
              <a:cxnSpLocks noChangeShapeType="1"/>
              <a:stCxn id="32773" idx="2"/>
              <a:endCxn id="18" idx="7"/>
            </p:cNvCxnSpPr>
            <p:nvPr/>
          </p:nvCxnSpPr>
          <p:spPr bwMode="auto">
            <a:xfrm flipH="1">
              <a:off x="6354639" y="4251226"/>
              <a:ext cx="598487" cy="590550"/>
            </a:xfrm>
            <a:prstGeom prst="straightConnector1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 type="arrow" w="med" len="med"/>
            </a:ln>
          </p:spPr>
        </p:cxnSp>
        <p:sp>
          <p:nvSpPr>
            <p:cNvPr id="3" name="Овал 4"/>
            <p:cNvSpPr/>
            <p:nvPr/>
          </p:nvSpPr>
          <p:spPr>
            <a:xfrm>
              <a:off x="10128126" y="3709889"/>
              <a:ext cx="360363" cy="36036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>
                  <a:solidFill>
                    <a:srgbClr val="FFFFFF"/>
                  </a:solidFill>
                </a:rPr>
                <a:t>u</a:t>
              </a:r>
              <a:endParaRPr lang="ru-RU" sz="2000">
                <a:solidFill>
                  <a:srgbClr val="FFFFFF"/>
                </a:solidFill>
              </a:endParaRPr>
            </a:p>
          </p:txBody>
        </p:sp>
        <p:sp>
          <p:nvSpPr>
            <p:cNvPr id="8" name="Овал 4"/>
            <p:cNvSpPr/>
            <p:nvPr/>
          </p:nvSpPr>
          <p:spPr>
            <a:xfrm>
              <a:off x="8761288" y="3709889"/>
              <a:ext cx="360362" cy="35877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sz="2000">
                <a:solidFill>
                  <a:srgbClr val="FFFFFF"/>
                </a:solidFill>
              </a:endParaRPr>
            </a:p>
          </p:txBody>
        </p:sp>
        <p:cxnSp>
          <p:nvCxnSpPr>
            <p:cNvPr id="32786" name="Shape 20"/>
            <p:cNvCxnSpPr>
              <a:cxnSpLocks noChangeShapeType="1"/>
              <a:endCxn id="8" idx="0"/>
            </p:cNvCxnSpPr>
            <p:nvPr/>
          </p:nvCxnSpPr>
          <p:spPr bwMode="auto">
            <a:xfrm flipH="1">
              <a:off x="8942263" y="2878038"/>
              <a:ext cx="519112" cy="819150"/>
            </a:xfrm>
            <a:prstGeom prst="straightConnector1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 type="arrow" w="med" len="med"/>
            </a:ln>
          </p:spPr>
        </p:cxnSp>
        <p:cxnSp>
          <p:nvCxnSpPr>
            <p:cNvPr id="32787" name="Shape 20"/>
            <p:cNvCxnSpPr>
              <a:cxnSpLocks noChangeShapeType="1"/>
              <a:endCxn id="3" idx="1"/>
            </p:cNvCxnSpPr>
            <p:nvPr/>
          </p:nvCxnSpPr>
          <p:spPr bwMode="auto">
            <a:xfrm>
              <a:off x="9716963" y="2878038"/>
              <a:ext cx="463550" cy="871538"/>
            </a:xfrm>
            <a:prstGeom prst="straightConnector1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 type="arrow" w="med" len="med"/>
            </a:ln>
          </p:spPr>
        </p:cxnSp>
        <p:cxnSp>
          <p:nvCxnSpPr>
            <p:cNvPr id="32788" name="Shape 20"/>
            <p:cNvCxnSpPr>
              <a:cxnSpLocks noChangeShapeType="1"/>
              <a:stCxn id="3" idx="2"/>
              <a:endCxn id="8" idx="6"/>
            </p:cNvCxnSpPr>
            <p:nvPr/>
          </p:nvCxnSpPr>
          <p:spPr bwMode="auto">
            <a:xfrm flipH="1" flipV="1">
              <a:off x="9134351" y="3889277"/>
              <a:ext cx="981075" cy="1587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32789" name="Text Box 22"/>
            <p:cNvSpPr txBox="1">
              <a:spLocks noChangeArrowheads="1"/>
            </p:cNvSpPr>
            <p:nvPr/>
          </p:nvSpPr>
          <p:spPr bwMode="auto">
            <a:xfrm>
              <a:off x="8885113" y="3657501"/>
              <a:ext cx="2476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 </a:t>
              </a:r>
              <a:endParaRPr lang="ru-RU"/>
            </a:p>
          </p:txBody>
        </p:sp>
        <p:sp>
          <p:nvSpPr>
            <p:cNvPr id="32792" name="Text Box 25"/>
            <p:cNvSpPr txBox="1">
              <a:spLocks noChangeArrowheads="1"/>
            </p:cNvSpPr>
            <p:nvPr/>
          </p:nvSpPr>
          <p:spPr bwMode="auto">
            <a:xfrm>
              <a:off x="8761288" y="3709889"/>
              <a:ext cx="2984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v</a:t>
              </a:r>
              <a:endParaRPr lang="ru-RU"/>
            </a:p>
          </p:txBody>
        </p:sp>
        <p:cxnSp>
          <p:nvCxnSpPr>
            <p:cNvPr id="32793" name="Shape 20"/>
            <p:cNvCxnSpPr>
              <a:cxnSpLocks noChangeShapeType="1"/>
              <a:stCxn id="32792" idx="1"/>
              <a:endCxn id="7" idx="7"/>
            </p:cNvCxnSpPr>
            <p:nvPr/>
          </p:nvCxnSpPr>
          <p:spPr bwMode="auto">
            <a:xfrm flipH="1">
              <a:off x="7794500" y="3894039"/>
              <a:ext cx="966788" cy="1020763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32794" name="Shape 20"/>
            <p:cNvCxnSpPr>
              <a:cxnSpLocks noChangeShapeType="1"/>
              <a:stCxn id="32792" idx="0"/>
              <a:endCxn id="6" idx="6"/>
            </p:cNvCxnSpPr>
            <p:nvPr/>
          </p:nvCxnSpPr>
          <p:spPr bwMode="auto">
            <a:xfrm flipH="1" flipV="1">
              <a:off x="7227763" y="2851052"/>
              <a:ext cx="1682750" cy="858837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32795" name="Shape 20"/>
            <p:cNvCxnSpPr>
              <a:cxnSpLocks noChangeShapeType="1"/>
              <a:endCxn id="32774" idx="0"/>
            </p:cNvCxnSpPr>
            <p:nvPr/>
          </p:nvCxnSpPr>
          <p:spPr bwMode="auto">
            <a:xfrm>
              <a:off x="7191251" y="2989163"/>
              <a:ext cx="384175" cy="1873250"/>
            </a:xfrm>
            <a:prstGeom prst="straightConnector1">
              <a:avLst/>
            </a:prstGeom>
            <a:noFill/>
            <a:ln w="19050" algn="ctr">
              <a:solidFill>
                <a:schemeClr val="accent2"/>
              </a:solidFill>
              <a:round/>
              <a:headEnd/>
              <a:tailEnd type="arrow" w="med" len="med"/>
            </a:ln>
          </p:spPr>
        </p:cxnSp>
        <p:cxnSp>
          <p:nvCxnSpPr>
            <p:cNvPr id="32796" name="Shape 20"/>
            <p:cNvCxnSpPr>
              <a:cxnSpLocks noChangeShapeType="1"/>
            </p:cNvCxnSpPr>
            <p:nvPr/>
          </p:nvCxnSpPr>
          <p:spPr bwMode="auto">
            <a:xfrm rot="5400000" flipH="1">
              <a:off x="9585200" y="2935188"/>
              <a:ext cx="971550" cy="577850"/>
            </a:xfrm>
            <a:prstGeom prst="curvedConnector2">
              <a:avLst/>
            </a:prstGeom>
            <a:noFill/>
            <a:ln w="19050" algn="ctr">
              <a:solidFill>
                <a:srgbClr val="4A7EBB"/>
              </a:solidFill>
              <a:round/>
              <a:headEnd/>
              <a:tailEnd type="arrow" w="med" len="med"/>
            </a:ln>
          </p:spPr>
        </p:cxnSp>
        <p:cxnSp>
          <p:nvCxnSpPr>
            <p:cNvPr id="32797" name="Shape 20"/>
            <p:cNvCxnSpPr>
              <a:cxnSpLocks noChangeShapeType="1"/>
              <a:stCxn id="32776" idx="1"/>
              <a:endCxn id="32773" idx="1"/>
            </p:cNvCxnSpPr>
            <p:nvPr/>
          </p:nvCxnSpPr>
          <p:spPr bwMode="auto">
            <a:xfrm rot="10800000" flipH="1">
              <a:off x="5953001" y="4052788"/>
              <a:ext cx="792163" cy="1727200"/>
            </a:xfrm>
            <a:prstGeom prst="curvedConnector3">
              <a:avLst>
                <a:gd name="adj1" fmla="val -28856"/>
              </a:avLst>
            </a:prstGeom>
            <a:noFill/>
            <a:ln w="19050" algn="ctr">
              <a:solidFill>
                <a:schemeClr val="accent1"/>
              </a:solidFill>
              <a:round/>
              <a:headEnd/>
              <a:tailEnd type="arrow" w="med" len="med"/>
            </a:ln>
          </p:spPr>
        </p:cxnSp>
        <p:sp>
          <p:nvSpPr>
            <p:cNvPr id="32" name="Овал 4"/>
            <p:cNvSpPr/>
            <p:nvPr/>
          </p:nvSpPr>
          <p:spPr>
            <a:xfrm>
              <a:off x="9421688" y="2545598"/>
              <a:ext cx="360363" cy="36036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dirty="0">
                  <a:solidFill>
                    <a:srgbClr val="FFFFFF"/>
                  </a:solidFill>
                </a:rPr>
                <a:t>T</a:t>
              </a:r>
              <a:endParaRPr lang="ru-RU" sz="2000" dirty="0">
                <a:solidFill>
                  <a:srgbClr val="FFFFFF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Классификация дуг графа при </a:t>
            </a:r>
            <a:r>
              <a:rPr lang="ru-RU" dirty="0" smtClean="0"/>
              <a:t>обходе в </a:t>
            </a:r>
            <a:r>
              <a:rPr lang="ru-RU" dirty="0" smtClean="0"/>
              <a:t>глубину</a:t>
            </a:r>
            <a:endParaRPr lang="ru-RU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sz="2400" dirty="0">
                <a:solidFill>
                  <a:srgbClr val="1731F5"/>
                </a:solidFill>
                <a:latin typeface="Calibri" pitchFamily="34" charset="0"/>
              </a:rPr>
              <a:t>Древесные рёбра</a:t>
            </a:r>
          </a:p>
          <a:p>
            <a:pPr marL="672084" lvl="1"/>
            <a:r>
              <a:rPr lang="ru-RU" sz="2000" dirty="0">
                <a:latin typeface="Calibri" pitchFamily="34" charset="0"/>
              </a:rPr>
              <a:t>входят в граф предшествования</a:t>
            </a:r>
          </a:p>
          <a:p>
            <a:r>
              <a:rPr lang="ru-RU" sz="2400" dirty="0">
                <a:solidFill>
                  <a:schemeClr val="accent2"/>
                </a:solidFill>
                <a:latin typeface="Calibri" pitchFamily="34" charset="0"/>
              </a:rPr>
              <a:t>Прямые рёбра</a:t>
            </a:r>
          </a:p>
          <a:p>
            <a:pPr marL="672084" lvl="1"/>
            <a:r>
              <a:rPr lang="ru-RU" sz="2000" dirty="0">
                <a:latin typeface="Calibri" pitchFamily="34" charset="0"/>
              </a:rPr>
              <a:t>соединяют вершину с её потомком, но не входят в граф предшествования</a:t>
            </a:r>
          </a:p>
          <a:p>
            <a:r>
              <a:rPr lang="ru-RU" sz="2400" dirty="0">
                <a:solidFill>
                  <a:schemeClr val="accent1"/>
                </a:solidFill>
                <a:latin typeface="Calibri" pitchFamily="34" charset="0"/>
              </a:rPr>
              <a:t>Обратные рёбра</a:t>
            </a:r>
          </a:p>
          <a:p>
            <a:pPr marL="672084" lvl="1"/>
            <a:r>
              <a:rPr lang="ru-RU" sz="2000" dirty="0">
                <a:latin typeface="Calibri" pitchFamily="34" charset="0"/>
              </a:rPr>
              <a:t>соединяют вершину с её предком в графе предшествования</a:t>
            </a:r>
          </a:p>
          <a:p>
            <a:r>
              <a:rPr lang="ru-RU" sz="2400" dirty="0">
                <a:latin typeface="Calibri" pitchFamily="34" charset="0"/>
              </a:rPr>
              <a:t>Перекрёстные рёбра</a:t>
            </a:r>
          </a:p>
          <a:p>
            <a:pPr marL="672084" lvl="1"/>
            <a:r>
              <a:rPr lang="ru-RU" sz="2000" dirty="0">
                <a:latin typeface="Calibri" pitchFamily="34" charset="0"/>
              </a:rPr>
              <a:t>все </a:t>
            </a:r>
            <a:r>
              <a:rPr lang="ru-RU" sz="2000" dirty="0" smtClean="0">
                <a:latin typeface="Calibri" pitchFamily="34" charset="0"/>
              </a:rPr>
              <a:t>остальные</a:t>
            </a:r>
            <a:endParaRPr lang="ru-RU" sz="20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1024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Число операций при </a:t>
            </a:r>
            <a:r>
              <a:rPr lang="ru-RU" dirty="0" smtClean="0"/>
              <a:t>обходе в </a:t>
            </a:r>
            <a:r>
              <a:rPr lang="ru-RU" dirty="0" smtClean="0"/>
              <a:t>глубину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626" name="Rectangle 3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ru-RU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Считаем</a:t>
                </a:r>
                <a:r>
                  <a:rPr lang="en-US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 </a:t>
                </a:r>
                <a:r>
                  <a:rPr lang="ru-RU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число (</a:t>
                </a:r>
                <a:r>
                  <a:rPr lang="en-US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#) </a:t>
                </a:r>
                <a:r>
                  <a:rPr lang="ru-RU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присваиваний, сравнений, доступов </a:t>
                </a:r>
                <a:r>
                  <a:rPr lang="ru-RU" sz="2400" dirty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к элементам </a:t>
                </a:r>
                <a:r>
                  <a:rPr lang="ru-RU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массивов</a:t>
                </a:r>
                <a:endParaRPr lang="ru-RU" sz="2400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endParaRPr>
              </a:p>
              <a:p>
                <a:endParaRPr lang="ru-RU" sz="2400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endParaRPr>
              </a:p>
              <a:p>
                <a:r>
                  <a:rPr lang="en-US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# </a:t>
                </a:r>
                <a:r>
                  <a:rPr lang="ru-RU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операций при </a:t>
                </a:r>
                <a:r>
                  <a:rPr lang="ru-RU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обходе в </a:t>
                </a:r>
                <a:r>
                  <a:rPr lang="ru-RU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глубину =</a:t>
                </a:r>
              </a:p>
              <a:p>
                <a:pPr marL="0" indent="0">
                  <a:buNone/>
                </a:pPr>
                <a:r>
                  <a:rPr lang="ru-RU" sz="22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	= </a:t>
                </a:r>
                <a:r>
                  <a:rPr lang="en-US" sz="22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#</a:t>
                </a:r>
                <a:r>
                  <a:rPr lang="ru-RU" sz="22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 </a:t>
                </a:r>
                <a:r>
                  <a:rPr lang="ru-RU" sz="2200" dirty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операций </a:t>
                </a:r>
                <a:r>
                  <a:rPr lang="ru-RU" sz="22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в </a:t>
                </a:r>
                <a:r>
                  <a:rPr lang="en-US" sz="2200" dirty="0" err="1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DepthFirstSearch</a:t>
                </a:r>
                <a:r>
                  <a:rPr lang="en-US" sz="22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(</a:t>
                </a:r>
                <a:r>
                  <a:rPr lang="en-US" sz="2200" dirty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d</a:t>
                </a:r>
                <a:r>
                  <a:rPr lang="en-US" sz="22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, v, </a:t>
                </a:r>
                <a:r>
                  <a:rPr lang="en-US" sz="2200" dirty="0" err="1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vd</a:t>
                </a:r>
                <a:r>
                  <a:rPr lang="en-US" sz="22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) </a:t>
                </a:r>
                <a:r>
                  <a:rPr lang="en-US" sz="2200" dirty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+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itchFamily="34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itchFamily="34" charset="0"/>
                          </a:rPr>
                          <m:t>𝑢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sz="2200" b="0" i="0" dirty="0" smtClean="0">
                            <a:solidFill>
                              <a:schemeClr val="bg1"/>
                            </a:solidFill>
                            <a:latin typeface="Calibri" pitchFamily="34" charset="0"/>
                            <a:cs typeface="Calibri" pitchFamily="34" charset="0"/>
                          </a:rPr>
                          <m:t>#</m:t>
                        </m:r>
                        <m:r>
                          <m:rPr>
                            <m:nor/>
                          </m:rPr>
                          <a:rPr lang="ru-RU" sz="2200" dirty="0">
                            <a:solidFill>
                              <a:schemeClr val="bg1"/>
                            </a:solidFill>
                            <a:latin typeface="Calibri" pitchFamily="34" charset="0"/>
                            <a:cs typeface="Calibri" pitchFamily="34" charset="0"/>
                          </a:rPr>
                          <m:t> операций в </m:t>
                        </m:r>
                        <m:r>
                          <m:rPr>
                            <m:nor/>
                          </m:rPr>
                          <a:rPr lang="en-US" sz="2200" dirty="0">
                            <a:solidFill>
                              <a:schemeClr val="bg1"/>
                            </a:solidFill>
                            <a:latin typeface="Calibri" pitchFamily="34" charset="0"/>
                            <a:cs typeface="Calibri" pitchFamily="34" charset="0"/>
                          </a:rPr>
                          <m:t>DepthFirstSearch</m:t>
                        </m:r>
                        <m:r>
                          <m:rPr>
                            <m:nor/>
                          </m:rPr>
                          <a:rPr lang="en-US" sz="2200" dirty="0">
                            <a:solidFill>
                              <a:schemeClr val="bg1"/>
                            </a:solidFill>
                            <a:latin typeface="Calibri" pitchFamily="34" charset="0"/>
                            <a:cs typeface="Calibri" pitchFamily="34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2200" b="0" i="0" dirty="0" smtClean="0">
                            <a:solidFill>
                              <a:schemeClr val="bg1"/>
                            </a:solidFill>
                            <a:latin typeface="Calibri" pitchFamily="34" charset="0"/>
                            <a:cs typeface="Calibri" pitchFamily="34" charset="0"/>
                          </a:rPr>
                          <m:t>d</m:t>
                        </m:r>
                        <m:r>
                          <m:rPr>
                            <m:nor/>
                          </m:rPr>
                          <a:rPr lang="en-US" sz="2200" dirty="0">
                            <a:solidFill>
                              <a:schemeClr val="bg1"/>
                            </a:solidFill>
                            <a:latin typeface="Calibri" pitchFamily="34" charset="0"/>
                            <a:cs typeface="Calibri" pitchFamily="34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sz="2200" dirty="0">
                            <a:solidFill>
                              <a:schemeClr val="bg1"/>
                            </a:solidFill>
                            <a:latin typeface="Calibri" pitchFamily="34" charset="0"/>
                            <a:cs typeface="Calibri" pitchFamily="34" charset="0"/>
                          </a:rPr>
                          <m:t>u</m:t>
                        </m:r>
                        <m:r>
                          <m:rPr>
                            <m:nor/>
                          </m:rPr>
                          <a:rPr lang="en-US" sz="2200" dirty="0">
                            <a:solidFill>
                              <a:schemeClr val="bg1"/>
                            </a:solidFill>
                            <a:latin typeface="Calibri" pitchFamily="34" charset="0"/>
                            <a:cs typeface="Calibri" pitchFamily="34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sz="2200" b="0" i="0" dirty="0" smtClean="0">
                            <a:solidFill>
                              <a:schemeClr val="bg1"/>
                            </a:solidFill>
                            <a:latin typeface="Calibri" pitchFamily="34" charset="0"/>
                            <a:cs typeface="Calibri" pitchFamily="34" charset="0"/>
                          </a:rPr>
                          <m:t>v</m:t>
                        </m:r>
                        <m:r>
                          <m:rPr>
                            <m:nor/>
                          </m:rPr>
                          <a:rPr lang="en-US" sz="2200" b="0" i="0" dirty="0" smtClean="0">
                            <a:solidFill>
                              <a:schemeClr val="bg1"/>
                            </a:solidFill>
                            <a:latin typeface="Calibri" pitchFamily="34" charset="0"/>
                            <a:cs typeface="Calibri" pitchFamily="34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sz="2200" b="0" i="0" dirty="0" smtClean="0">
                            <a:solidFill>
                              <a:schemeClr val="bg1"/>
                            </a:solidFill>
                            <a:latin typeface="Calibri" pitchFamily="34" charset="0"/>
                            <a:cs typeface="Calibri" pitchFamily="34" charset="0"/>
                          </a:rPr>
                          <m:t>vd</m:t>
                        </m:r>
                        <m:r>
                          <m:rPr>
                            <m:nor/>
                          </m:rPr>
                          <a:rPr lang="en-US" sz="2200" dirty="0">
                            <a:solidFill>
                              <a:schemeClr val="bg1"/>
                            </a:solidFill>
                            <a:latin typeface="Calibri" pitchFamily="34" charset="0"/>
                            <a:cs typeface="Calibri" pitchFamily="34" charset="0"/>
                          </a:rPr>
                          <m:t>)</m:t>
                        </m:r>
                      </m:e>
                    </m:nary>
                  </m:oMath>
                </a14:m>
                <a:endParaRPr lang="ru-RU" sz="2200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endParaRPr>
              </a:p>
              <a:p>
                <a:pPr lvl="1"/>
                <a:r>
                  <a:rPr lang="ru-RU" sz="20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Почему для </a:t>
                </a:r>
                <a:r>
                  <a:rPr lang="ru-RU" sz="2000" dirty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каждой </a:t>
                </a:r>
                <a:r>
                  <a:rPr lang="ru-RU" sz="20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вершины </a:t>
                </a:r>
                <a:r>
                  <a:rPr lang="ru-RU" sz="2000" dirty="0" err="1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DepthFirstSearch</a:t>
                </a:r>
                <a:r>
                  <a:rPr lang="ru-RU" sz="20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(</a:t>
                </a:r>
                <a:r>
                  <a:rPr lang="en-US" sz="20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d</a:t>
                </a:r>
                <a:r>
                  <a:rPr lang="ru-RU" sz="20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, </a:t>
                </a:r>
                <a:r>
                  <a:rPr lang="ru-RU" sz="2000" dirty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u, </a:t>
                </a:r>
                <a:r>
                  <a:rPr lang="en-US" sz="20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v, </a:t>
                </a:r>
                <a:r>
                  <a:rPr lang="en-US" sz="2000" dirty="0" err="1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vd</a:t>
                </a:r>
                <a:r>
                  <a:rPr lang="ru-RU" sz="20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) </a:t>
                </a:r>
                <a:r>
                  <a:rPr lang="ru-RU" sz="2000" dirty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исполняется 1 </a:t>
                </a:r>
                <a:r>
                  <a:rPr lang="ru-RU" sz="20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раз?</a:t>
                </a:r>
                <a:endParaRPr lang="en-US" sz="2000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endParaRPr>
              </a:p>
              <a:p>
                <a:endParaRPr lang="ru-RU" sz="2400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endParaRPr>
              </a:p>
              <a:p>
                <a:r>
                  <a:rPr lang="en-US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# </a:t>
                </a:r>
                <a:r>
                  <a:rPr lang="ru-RU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операций </a:t>
                </a:r>
                <a:r>
                  <a:rPr lang="ru-RU" sz="2400" dirty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в </a:t>
                </a:r>
                <a:r>
                  <a:rPr lang="en-US" sz="2400" dirty="0" err="1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DepthFirstSearch</a:t>
                </a:r>
                <a:r>
                  <a:rPr lang="en-US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(d, v, </a:t>
                </a:r>
                <a:r>
                  <a:rPr lang="en-US" sz="2400" dirty="0" err="1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vd</a:t>
                </a:r>
                <a:r>
                  <a:rPr lang="en-US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) </a:t>
                </a:r>
                <a:r>
                  <a:rPr lang="en-US" sz="2400" dirty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= </a:t>
                </a:r>
                <a:r>
                  <a:rPr lang="en-US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O(# </a:t>
                </a:r>
                <a:r>
                  <a:rPr lang="ru-RU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вершин графа</a:t>
                </a:r>
                <a:r>
                  <a:rPr lang="en-US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)</a:t>
                </a:r>
                <a:endParaRPr lang="ru-RU" sz="2400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endParaRPr>
              </a:p>
              <a:p>
                <a:endParaRPr lang="ru-RU" sz="2400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endParaRPr>
              </a:p>
              <a:p>
                <a:r>
                  <a:rPr lang="en-US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# </a:t>
                </a:r>
                <a:r>
                  <a:rPr lang="ru-RU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операций </a:t>
                </a:r>
                <a:r>
                  <a:rPr lang="ru-RU" sz="2400" dirty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в </a:t>
                </a:r>
                <a:r>
                  <a:rPr lang="en-US" sz="2400" dirty="0" err="1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DepthFirstSearch</a:t>
                </a:r>
                <a:r>
                  <a:rPr lang="en-US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(d, u</a:t>
                </a:r>
                <a:r>
                  <a:rPr lang="en-US" sz="2400" dirty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, </a:t>
                </a:r>
                <a:r>
                  <a:rPr lang="en-US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v, </a:t>
                </a:r>
                <a:r>
                  <a:rPr lang="en-US" sz="2400" dirty="0" err="1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vd</a:t>
                </a:r>
                <a:r>
                  <a:rPr lang="en-US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)</a:t>
                </a:r>
                <a:r>
                  <a:rPr lang="ru-RU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 </a:t>
                </a:r>
                <a:r>
                  <a:rPr lang="ru-RU" sz="2400" dirty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= </a:t>
                </a:r>
                <a:r>
                  <a:rPr lang="en-US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O(# </a:t>
                </a:r>
                <a:r>
                  <a:rPr lang="ru-RU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соседей </a:t>
                </a:r>
                <a:r>
                  <a:rPr lang="en-US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u)</a:t>
                </a:r>
                <a:endParaRPr lang="en-US" sz="2400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endParaRPr>
              </a:p>
              <a:p>
                <a:endParaRPr lang="ru-RU" sz="2400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endParaRPr>
              </a:p>
              <a:p>
                <a:r>
                  <a:rPr lang="en-US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#</a:t>
                </a:r>
                <a:r>
                  <a:rPr lang="ru-RU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 </a:t>
                </a:r>
                <a:r>
                  <a:rPr lang="ru-RU" sz="2400" dirty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операций при </a:t>
                </a:r>
                <a:r>
                  <a:rPr lang="ru-RU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обходе в </a:t>
                </a:r>
                <a:r>
                  <a:rPr lang="ru-RU" sz="2400" dirty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глубину </a:t>
                </a:r>
                <a:r>
                  <a:rPr lang="en-US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=</a:t>
                </a:r>
              </a:p>
              <a:p>
                <a:pPr marL="0" indent="0">
                  <a:buNone/>
                </a:pPr>
                <a:r>
                  <a:rPr lang="en-US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	= O(# </a:t>
                </a:r>
                <a:r>
                  <a:rPr lang="ru-RU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вершин </a:t>
                </a:r>
                <a:r>
                  <a:rPr lang="ru-RU" sz="2400" dirty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графа</a:t>
                </a:r>
                <a:r>
                  <a:rPr lang="en-US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) </a:t>
                </a:r>
                <a:r>
                  <a:rPr lang="en-US" sz="2400" dirty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+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itchFamily="34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itchFamily="34" charset="0"/>
                          </a:rPr>
                          <m:t>𝑢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sz="2400" dirty="0">
                            <a:solidFill>
                              <a:schemeClr val="bg1"/>
                            </a:solidFill>
                            <a:latin typeface="Calibri" pitchFamily="34" charset="0"/>
                            <a:cs typeface="Calibri" pitchFamily="34" charset="0"/>
                          </a:rPr>
                          <m:t>O</m:t>
                        </m:r>
                        <m:r>
                          <m:rPr>
                            <m:nor/>
                          </m:rPr>
                          <a:rPr lang="en-US" sz="2400" dirty="0">
                            <a:solidFill>
                              <a:schemeClr val="bg1"/>
                            </a:solidFill>
                            <a:latin typeface="Calibri" pitchFamily="34" charset="0"/>
                            <a:cs typeface="Calibri" pitchFamily="34" charset="0"/>
                          </a:rPr>
                          <m:t>(# </m:t>
                        </m:r>
                        <m:r>
                          <m:rPr>
                            <m:nor/>
                          </m:rPr>
                          <a:rPr lang="ru-RU" sz="2400" dirty="0">
                            <a:solidFill>
                              <a:schemeClr val="bg1"/>
                            </a:solidFill>
                            <a:latin typeface="Calibri" pitchFamily="34" charset="0"/>
                            <a:cs typeface="Calibri" pitchFamily="34" charset="0"/>
                          </a:rPr>
                          <m:t>соседей </m:t>
                        </m:r>
                        <m:r>
                          <m:rPr>
                            <m:nor/>
                          </m:rPr>
                          <a:rPr lang="en-US" sz="2400" dirty="0">
                            <a:solidFill>
                              <a:schemeClr val="bg1"/>
                            </a:solidFill>
                            <a:latin typeface="Calibri" pitchFamily="34" charset="0"/>
                            <a:cs typeface="Calibri" pitchFamily="34" charset="0"/>
                          </a:rPr>
                          <m:t>u</m:t>
                        </m:r>
                        <m:r>
                          <m:rPr>
                            <m:nor/>
                          </m:rPr>
                          <a:rPr lang="en-US" sz="2400" dirty="0">
                            <a:solidFill>
                              <a:schemeClr val="bg1"/>
                            </a:solidFill>
                            <a:latin typeface="Calibri" pitchFamily="34" charset="0"/>
                            <a:cs typeface="Calibri" pitchFamily="34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 </a:t>
                </a:r>
                <a:r>
                  <a:rPr lang="ru-RU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= </a:t>
                </a:r>
                <a:r>
                  <a:rPr lang="ru-RU" sz="2400" dirty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O</a:t>
                </a:r>
                <a:r>
                  <a:rPr lang="ru-RU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(</a:t>
                </a:r>
                <a:r>
                  <a:rPr lang="en-US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# </a:t>
                </a:r>
                <a:r>
                  <a:rPr lang="ru-RU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вершин </a:t>
                </a:r>
                <a:r>
                  <a:rPr lang="ru-RU" sz="2400" dirty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графа + </a:t>
                </a:r>
                <a:r>
                  <a:rPr lang="en-US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# </a:t>
                </a:r>
                <a:r>
                  <a:rPr lang="ru-RU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дуг </a:t>
                </a:r>
                <a:r>
                  <a:rPr lang="ru-RU" sz="2400" dirty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графа)</a:t>
                </a:r>
                <a:endParaRPr lang="en-US" sz="2800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endParaRPr>
              </a:p>
              <a:p>
                <a:pPr>
                  <a:buFont typeface="Arial" charset="0"/>
                  <a:buNone/>
                </a:pPr>
                <a:endParaRPr lang="ru-RU" sz="2800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mc:Choice>
        <mc:Fallback>
          <p:sp>
            <p:nvSpPr>
              <p:cNvPr id="26626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611" t="-1752" b="-1455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Число операций при </a:t>
            </a:r>
            <a:r>
              <a:rPr lang="ru-RU" dirty="0" smtClean="0"/>
              <a:t>обходе в </a:t>
            </a:r>
            <a:r>
              <a:rPr lang="ru-RU" dirty="0" smtClean="0"/>
              <a:t>глубину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626" name="Rectangle 3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ru-RU" sz="2400" dirty="0" smtClean="0">
                    <a:latin typeface="Calibri" pitchFamily="34" charset="0"/>
                    <a:cs typeface="Calibri" pitchFamily="34" charset="0"/>
                  </a:rPr>
                  <a:t>Считаем</a:t>
                </a:r>
                <a:r>
                  <a:rPr lang="en-US" sz="2400" dirty="0" smtClean="0">
                    <a:latin typeface="Calibri" pitchFamily="34" charset="0"/>
                    <a:cs typeface="Calibri" pitchFamily="34" charset="0"/>
                  </a:rPr>
                  <a:t> </a:t>
                </a:r>
                <a:r>
                  <a:rPr lang="ru-RU" sz="2400" dirty="0" smtClean="0">
                    <a:latin typeface="Calibri" pitchFamily="34" charset="0"/>
                    <a:cs typeface="Calibri" pitchFamily="34" charset="0"/>
                  </a:rPr>
                  <a:t>число (</a:t>
                </a:r>
                <a:r>
                  <a:rPr lang="en-US" sz="2400" dirty="0" smtClean="0">
                    <a:latin typeface="Calibri" pitchFamily="34" charset="0"/>
                    <a:cs typeface="Calibri" pitchFamily="34" charset="0"/>
                  </a:rPr>
                  <a:t>#) </a:t>
                </a:r>
                <a:r>
                  <a:rPr lang="ru-RU" sz="2400" dirty="0" smtClean="0">
                    <a:latin typeface="Calibri" pitchFamily="34" charset="0"/>
                    <a:cs typeface="Calibri" pitchFamily="34" charset="0"/>
                  </a:rPr>
                  <a:t>присваиваний, сравнений, доступов </a:t>
                </a:r>
                <a:r>
                  <a:rPr lang="ru-RU" sz="2400" dirty="0">
                    <a:latin typeface="Calibri" pitchFamily="34" charset="0"/>
                    <a:cs typeface="Calibri" pitchFamily="34" charset="0"/>
                  </a:rPr>
                  <a:t>к элементам </a:t>
                </a:r>
                <a:r>
                  <a:rPr lang="ru-RU" sz="2400" dirty="0" smtClean="0">
                    <a:latin typeface="Calibri" pitchFamily="34" charset="0"/>
                    <a:cs typeface="Calibri" pitchFamily="34" charset="0"/>
                  </a:rPr>
                  <a:t>массивов</a:t>
                </a:r>
                <a:endParaRPr lang="ru-RU" sz="2400" dirty="0">
                  <a:latin typeface="Calibri" pitchFamily="34" charset="0"/>
                  <a:cs typeface="Calibri" pitchFamily="34" charset="0"/>
                </a:endParaRPr>
              </a:p>
              <a:p>
                <a:endParaRPr lang="ru-RU" sz="2400" dirty="0" smtClean="0">
                  <a:latin typeface="Calibri" pitchFamily="34" charset="0"/>
                  <a:cs typeface="Calibri" pitchFamily="34" charset="0"/>
                </a:endParaRPr>
              </a:p>
              <a:p>
                <a:r>
                  <a:rPr lang="en-US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# </a:t>
                </a:r>
                <a:r>
                  <a:rPr lang="ru-RU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операций при </a:t>
                </a:r>
                <a:r>
                  <a:rPr lang="ru-RU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обходе в </a:t>
                </a:r>
                <a:r>
                  <a:rPr lang="ru-RU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глубину =</a:t>
                </a:r>
              </a:p>
              <a:p>
                <a:pPr marL="0" indent="0">
                  <a:buNone/>
                </a:pPr>
                <a:r>
                  <a:rPr lang="ru-RU" sz="22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	= </a:t>
                </a:r>
                <a:r>
                  <a:rPr lang="en-US" sz="22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#</a:t>
                </a:r>
                <a:r>
                  <a:rPr lang="ru-RU" sz="22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 </a:t>
                </a:r>
                <a:r>
                  <a:rPr lang="ru-RU" sz="2200" dirty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операций </a:t>
                </a:r>
                <a:r>
                  <a:rPr lang="ru-RU" sz="22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в </a:t>
                </a:r>
                <a:r>
                  <a:rPr lang="en-US" sz="2200" dirty="0" err="1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DepthFirstSearch</a:t>
                </a:r>
                <a:r>
                  <a:rPr lang="en-US" sz="22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(</a:t>
                </a:r>
                <a:r>
                  <a:rPr lang="en-US" sz="2200" dirty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d</a:t>
                </a:r>
                <a:r>
                  <a:rPr lang="en-US" sz="22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, v, </a:t>
                </a:r>
                <a:r>
                  <a:rPr lang="en-US" sz="2200" dirty="0" err="1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vd</a:t>
                </a:r>
                <a:r>
                  <a:rPr lang="en-US" sz="22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) </a:t>
                </a:r>
                <a:r>
                  <a:rPr lang="en-US" sz="2200" dirty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+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itchFamily="34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itchFamily="34" charset="0"/>
                          </a:rPr>
                          <m:t>𝑢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sz="2200" b="0" i="0" dirty="0" smtClean="0">
                            <a:solidFill>
                              <a:schemeClr val="bg1"/>
                            </a:solidFill>
                            <a:latin typeface="Calibri" pitchFamily="34" charset="0"/>
                            <a:cs typeface="Calibri" pitchFamily="34" charset="0"/>
                          </a:rPr>
                          <m:t>#</m:t>
                        </m:r>
                        <m:r>
                          <m:rPr>
                            <m:nor/>
                          </m:rPr>
                          <a:rPr lang="ru-RU" sz="2200" dirty="0">
                            <a:solidFill>
                              <a:schemeClr val="bg1"/>
                            </a:solidFill>
                            <a:latin typeface="Calibri" pitchFamily="34" charset="0"/>
                            <a:cs typeface="Calibri" pitchFamily="34" charset="0"/>
                          </a:rPr>
                          <m:t> операций в </m:t>
                        </m:r>
                        <m:r>
                          <m:rPr>
                            <m:nor/>
                          </m:rPr>
                          <a:rPr lang="en-US" sz="2200" dirty="0">
                            <a:solidFill>
                              <a:schemeClr val="bg1"/>
                            </a:solidFill>
                            <a:latin typeface="Calibri" pitchFamily="34" charset="0"/>
                            <a:cs typeface="Calibri" pitchFamily="34" charset="0"/>
                          </a:rPr>
                          <m:t>DepthFirstSearch</m:t>
                        </m:r>
                        <m:r>
                          <m:rPr>
                            <m:nor/>
                          </m:rPr>
                          <a:rPr lang="en-US" sz="2200" dirty="0">
                            <a:solidFill>
                              <a:schemeClr val="bg1"/>
                            </a:solidFill>
                            <a:latin typeface="Calibri" pitchFamily="34" charset="0"/>
                            <a:cs typeface="Calibri" pitchFamily="34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2200" b="0" i="0" dirty="0" smtClean="0">
                            <a:solidFill>
                              <a:schemeClr val="bg1"/>
                            </a:solidFill>
                            <a:latin typeface="Calibri" pitchFamily="34" charset="0"/>
                            <a:cs typeface="Calibri" pitchFamily="34" charset="0"/>
                          </a:rPr>
                          <m:t>d</m:t>
                        </m:r>
                        <m:r>
                          <m:rPr>
                            <m:nor/>
                          </m:rPr>
                          <a:rPr lang="en-US" sz="2200" dirty="0">
                            <a:solidFill>
                              <a:schemeClr val="bg1"/>
                            </a:solidFill>
                            <a:latin typeface="Calibri" pitchFamily="34" charset="0"/>
                            <a:cs typeface="Calibri" pitchFamily="34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sz="2200" dirty="0">
                            <a:solidFill>
                              <a:schemeClr val="bg1"/>
                            </a:solidFill>
                            <a:latin typeface="Calibri" pitchFamily="34" charset="0"/>
                            <a:cs typeface="Calibri" pitchFamily="34" charset="0"/>
                          </a:rPr>
                          <m:t>u</m:t>
                        </m:r>
                        <m:r>
                          <m:rPr>
                            <m:nor/>
                          </m:rPr>
                          <a:rPr lang="en-US" sz="2200" dirty="0">
                            <a:solidFill>
                              <a:schemeClr val="bg1"/>
                            </a:solidFill>
                            <a:latin typeface="Calibri" pitchFamily="34" charset="0"/>
                            <a:cs typeface="Calibri" pitchFamily="34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sz="2200" b="0" i="0" dirty="0" smtClean="0">
                            <a:solidFill>
                              <a:schemeClr val="bg1"/>
                            </a:solidFill>
                            <a:latin typeface="Calibri" pitchFamily="34" charset="0"/>
                            <a:cs typeface="Calibri" pitchFamily="34" charset="0"/>
                          </a:rPr>
                          <m:t>v</m:t>
                        </m:r>
                        <m:r>
                          <m:rPr>
                            <m:nor/>
                          </m:rPr>
                          <a:rPr lang="en-US" sz="2200" b="0" i="0" dirty="0" smtClean="0">
                            <a:solidFill>
                              <a:schemeClr val="bg1"/>
                            </a:solidFill>
                            <a:latin typeface="Calibri" pitchFamily="34" charset="0"/>
                            <a:cs typeface="Calibri" pitchFamily="34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sz="2200" b="0" i="0" dirty="0" smtClean="0">
                            <a:solidFill>
                              <a:schemeClr val="bg1"/>
                            </a:solidFill>
                            <a:latin typeface="Calibri" pitchFamily="34" charset="0"/>
                            <a:cs typeface="Calibri" pitchFamily="34" charset="0"/>
                          </a:rPr>
                          <m:t>vd</m:t>
                        </m:r>
                        <m:r>
                          <m:rPr>
                            <m:nor/>
                          </m:rPr>
                          <a:rPr lang="en-US" sz="2200" dirty="0">
                            <a:solidFill>
                              <a:schemeClr val="bg1"/>
                            </a:solidFill>
                            <a:latin typeface="Calibri" pitchFamily="34" charset="0"/>
                            <a:cs typeface="Calibri" pitchFamily="34" charset="0"/>
                          </a:rPr>
                          <m:t>)</m:t>
                        </m:r>
                      </m:e>
                    </m:nary>
                  </m:oMath>
                </a14:m>
                <a:endParaRPr lang="ru-RU" sz="2200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endParaRPr>
              </a:p>
              <a:p>
                <a:pPr lvl="1"/>
                <a:r>
                  <a:rPr lang="ru-RU" sz="20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Почему для </a:t>
                </a:r>
                <a:r>
                  <a:rPr lang="ru-RU" sz="2000" dirty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каждой </a:t>
                </a:r>
                <a:r>
                  <a:rPr lang="ru-RU" sz="20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вершины </a:t>
                </a:r>
                <a:r>
                  <a:rPr lang="ru-RU" sz="2000" dirty="0" err="1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DepthFirstSearch</a:t>
                </a:r>
                <a:r>
                  <a:rPr lang="ru-RU" sz="20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(</a:t>
                </a:r>
                <a:r>
                  <a:rPr lang="en-US" sz="20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d</a:t>
                </a:r>
                <a:r>
                  <a:rPr lang="ru-RU" sz="20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, </a:t>
                </a:r>
                <a:r>
                  <a:rPr lang="ru-RU" sz="2000" dirty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u, </a:t>
                </a:r>
                <a:r>
                  <a:rPr lang="en-US" sz="20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v, </a:t>
                </a:r>
                <a:r>
                  <a:rPr lang="en-US" sz="2000" dirty="0" err="1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vd</a:t>
                </a:r>
                <a:r>
                  <a:rPr lang="ru-RU" sz="20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) </a:t>
                </a:r>
                <a:r>
                  <a:rPr lang="ru-RU" sz="2000" dirty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исполняется 1 </a:t>
                </a:r>
                <a:r>
                  <a:rPr lang="ru-RU" sz="20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раз?</a:t>
                </a:r>
                <a:endParaRPr lang="en-US" sz="2000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endParaRPr>
              </a:p>
              <a:p>
                <a:endParaRPr lang="ru-RU" sz="2400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endParaRPr>
              </a:p>
              <a:p>
                <a:r>
                  <a:rPr lang="en-US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# </a:t>
                </a:r>
                <a:r>
                  <a:rPr lang="ru-RU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операций </a:t>
                </a:r>
                <a:r>
                  <a:rPr lang="ru-RU" sz="2400" dirty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в </a:t>
                </a:r>
                <a:r>
                  <a:rPr lang="en-US" sz="2400" dirty="0" err="1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DepthFirstSearch</a:t>
                </a:r>
                <a:r>
                  <a:rPr lang="en-US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(d, v, </a:t>
                </a:r>
                <a:r>
                  <a:rPr lang="en-US" sz="2400" dirty="0" err="1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vd</a:t>
                </a:r>
                <a:r>
                  <a:rPr lang="en-US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) </a:t>
                </a:r>
                <a:r>
                  <a:rPr lang="en-US" sz="2400" dirty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= </a:t>
                </a:r>
                <a:r>
                  <a:rPr lang="en-US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O(# </a:t>
                </a:r>
                <a:r>
                  <a:rPr lang="ru-RU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вершин графа</a:t>
                </a:r>
                <a:r>
                  <a:rPr lang="en-US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)</a:t>
                </a:r>
                <a:endParaRPr lang="ru-RU" sz="2400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endParaRPr>
              </a:p>
              <a:p>
                <a:endParaRPr lang="ru-RU" sz="2400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endParaRPr>
              </a:p>
              <a:p>
                <a:r>
                  <a:rPr lang="en-US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# </a:t>
                </a:r>
                <a:r>
                  <a:rPr lang="ru-RU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операций </a:t>
                </a:r>
                <a:r>
                  <a:rPr lang="ru-RU" sz="2400" dirty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в </a:t>
                </a:r>
                <a:r>
                  <a:rPr lang="en-US" sz="2400" dirty="0" err="1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DepthFirstSearch</a:t>
                </a:r>
                <a:r>
                  <a:rPr lang="en-US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(d, u</a:t>
                </a:r>
                <a:r>
                  <a:rPr lang="en-US" sz="2400" dirty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, </a:t>
                </a:r>
                <a:r>
                  <a:rPr lang="en-US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v, </a:t>
                </a:r>
                <a:r>
                  <a:rPr lang="en-US" sz="2400" dirty="0" err="1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vd</a:t>
                </a:r>
                <a:r>
                  <a:rPr lang="en-US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)</a:t>
                </a:r>
                <a:r>
                  <a:rPr lang="ru-RU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 </a:t>
                </a:r>
                <a:r>
                  <a:rPr lang="ru-RU" sz="2400" dirty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= </a:t>
                </a:r>
                <a:r>
                  <a:rPr lang="en-US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O(# </a:t>
                </a:r>
                <a:r>
                  <a:rPr lang="ru-RU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соседей </a:t>
                </a:r>
                <a:r>
                  <a:rPr lang="en-US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u)</a:t>
                </a:r>
                <a:endParaRPr lang="en-US" sz="2400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endParaRPr>
              </a:p>
              <a:p>
                <a:endParaRPr lang="ru-RU" sz="2400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endParaRPr>
              </a:p>
              <a:p>
                <a:r>
                  <a:rPr lang="en-US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#</a:t>
                </a:r>
                <a:r>
                  <a:rPr lang="ru-RU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 </a:t>
                </a:r>
                <a:r>
                  <a:rPr lang="ru-RU" sz="2400" dirty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операций при </a:t>
                </a:r>
                <a:r>
                  <a:rPr lang="ru-RU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обходе в </a:t>
                </a:r>
                <a:r>
                  <a:rPr lang="ru-RU" sz="2400" dirty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глубину </a:t>
                </a:r>
                <a:r>
                  <a:rPr lang="en-US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=</a:t>
                </a:r>
              </a:p>
              <a:p>
                <a:pPr marL="0" indent="0">
                  <a:buNone/>
                </a:pPr>
                <a:r>
                  <a:rPr lang="en-US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	= O(# </a:t>
                </a:r>
                <a:r>
                  <a:rPr lang="ru-RU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вершин </a:t>
                </a:r>
                <a:r>
                  <a:rPr lang="ru-RU" sz="2400" dirty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графа</a:t>
                </a:r>
                <a:r>
                  <a:rPr lang="en-US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) </a:t>
                </a:r>
                <a:r>
                  <a:rPr lang="en-US" sz="2400" dirty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+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itchFamily="34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itchFamily="34" charset="0"/>
                          </a:rPr>
                          <m:t>𝑢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sz="2400" dirty="0">
                            <a:solidFill>
                              <a:schemeClr val="bg1"/>
                            </a:solidFill>
                            <a:latin typeface="Calibri" pitchFamily="34" charset="0"/>
                            <a:cs typeface="Calibri" pitchFamily="34" charset="0"/>
                          </a:rPr>
                          <m:t>O</m:t>
                        </m:r>
                        <m:r>
                          <m:rPr>
                            <m:nor/>
                          </m:rPr>
                          <a:rPr lang="en-US" sz="2400" dirty="0">
                            <a:solidFill>
                              <a:schemeClr val="bg1"/>
                            </a:solidFill>
                            <a:latin typeface="Calibri" pitchFamily="34" charset="0"/>
                            <a:cs typeface="Calibri" pitchFamily="34" charset="0"/>
                          </a:rPr>
                          <m:t>(# </m:t>
                        </m:r>
                        <m:r>
                          <m:rPr>
                            <m:nor/>
                          </m:rPr>
                          <a:rPr lang="ru-RU" sz="2400" dirty="0">
                            <a:solidFill>
                              <a:schemeClr val="bg1"/>
                            </a:solidFill>
                            <a:latin typeface="Calibri" pitchFamily="34" charset="0"/>
                            <a:cs typeface="Calibri" pitchFamily="34" charset="0"/>
                          </a:rPr>
                          <m:t>соседей </m:t>
                        </m:r>
                        <m:r>
                          <m:rPr>
                            <m:nor/>
                          </m:rPr>
                          <a:rPr lang="en-US" sz="2400" dirty="0">
                            <a:solidFill>
                              <a:schemeClr val="bg1"/>
                            </a:solidFill>
                            <a:latin typeface="Calibri" pitchFamily="34" charset="0"/>
                            <a:cs typeface="Calibri" pitchFamily="34" charset="0"/>
                          </a:rPr>
                          <m:t>u</m:t>
                        </m:r>
                        <m:r>
                          <m:rPr>
                            <m:nor/>
                          </m:rPr>
                          <a:rPr lang="en-US" sz="2400" dirty="0">
                            <a:solidFill>
                              <a:schemeClr val="bg1"/>
                            </a:solidFill>
                            <a:latin typeface="Calibri" pitchFamily="34" charset="0"/>
                            <a:cs typeface="Calibri" pitchFamily="34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 </a:t>
                </a:r>
                <a:r>
                  <a:rPr lang="ru-RU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= </a:t>
                </a:r>
                <a:r>
                  <a:rPr lang="ru-RU" sz="2400" dirty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O</a:t>
                </a:r>
                <a:r>
                  <a:rPr lang="ru-RU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(</a:t>
                </a:r>
                <a:r>
                  <a:rPr lang="en-US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# </a:t>
                </a:r>
                <a:r>
                  <a:rPr lang="ru-RU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вершин </a:t>
                </a:r>
                <a:r>
                  <a:rPr lang="ru-RU" sz="2400" dirty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графа + </a:t>
                </a:r>
                <a:r>
                  <a:rPr lang="en-US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# </a:t>
                </a:r>
                <a:r>
                  <a:rPr lang="ru-RU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дуг </a:t>
                </a:r>
                <a:r>
                  <a:rPr lang="ru-RU" sz="2400" dirty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графа)</a:t>
                </a:r>
                <a:endParaRPr lang="en-US" sz="2800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endParaRPr>
              </a:p>
              <a:p>
                <a:pPr>
                  <a:buFont typeface="Arial" charset="0"/>
                  <a:buNone/>
                </a:pPr>
                <a:endParaRPr lang="ru-RU" sz="2800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mc:Choice>
        <mc:Fallback>
          <p:sp>
            <p:nvSpPr>
              <p:cNvPr id="26626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611" t="-1752" b="-1455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3550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Число операций при </a:t>
            </a:r>
            <a:r>
              <a:rPr lang="ru-RU" dirty="0" smtClean="0"/>
              <a:t>обходе в </a:t>
            </a:r>
            <a:r>
              <a:rPr lang="ru-RU" dirty="0" smtClean="0"/>
              <a:t>глубину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626" name="Rectangle 3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ru-RU" sz="2400" dirty="0" smtClean="0">
                    <a:latin typeface="Calibri" pitchFamily="34" charset="0"/>
                    <a:cs typeface="Calibri" pitchFamily="34" charset="0"/>
                  </a:rPr>
                  <a:t>Считаем</a:t>
                </a:r>
                <a:r>
                  <a:rPr lang="en-US" sz="2400" dirty="0" smtClean="0">
                    <a:latin typeface="Calibri" pitchFamily="34" charset="0"/>
                    <a:cs typeface="Calibri" pitchFamily="34" charset="0"/>
                  </a:rPr>
                  <a:t> </a:t>
                </a:r>
                <a:r>
                  <a:rPr lang="ru-RU" sz="2400" dirty="0" smtClean="0">
                    <a:latin typeface="Calibri" pitchFamily="34" charset="0"/>
                    <a:cs typeface="Calibri" pitchFamily="34" charset="0"/>
                  </a:rPr>
                  <a:t>число (</a:t>
                </a:r>
                <a:r>
                  <a:rPr lang="en-US" sz="2400" dirty="0" smtClean="0">
                    <a:latin typeface="Calibri" pitchFamily="34" charset="0"/>
                    <a:cs typeface="Calibri" pitchFamily="34" charset="0"/>
                  </a:rPr>
                  <a:t>#) </a:t>
                </a:r>
                <a:r>
                  <a:rPr lang="ru-RU" sz="2400" dirty="0" smtClean="0">
                    <a:latin typeface="Calibri" pitchFamily="34" charset="0"/>
                    <a:cs typeface="Calibri" pitchFamily="34" charset="0"/>
                  </a:rPr>
                  <a:t>присваиваний, сравнений, доступов </a:t>
                </a:r>
                <a:r>
                  <a:rPr lang="ru-RU" sz="2400" dirty="0">
                    <a:latin typeface="Calibri" pitchFamily="34" charset="0"/>
                    <a:cs typeface="Calibri" pitchFamily="34" charset="0"/>
                  </a:rPr>
                  <a:t>к элементам </a:t>
                </a:r>
                <a:r>
                  <a:rPr lang="ru-RU" sz="2400" dirty="0" smtClean="0">
                    <a:latin typeface="Calibri" pitchFamily="34" charset="0"/>
                    <a:cs typeface="Calibri" pitchFamily="34" charset="0"/>
                  </a:rPr>
                  <a:t>массивов</a:t>
                </a:r>
                <a:endParaRPr lang="ru-RU" sz="2400" dirty="0">
                  <a:latin typeface="Calibri" pitchFamily="34" charset="0"/>
                  <a:cs typeface="Calibri" pitchFamily="34" charset="0"/>
                </a:endParaRPr>
              </a:p>
              <a:p>
                <a:endParaRPr lang="ru-RU" sz="2400" dirty="0" smtClean="0">
                  <a:latin typeface="Calibri" pitchFamily="34" charset="0"/>
                  <a:cs typeface="Calibri" pitchFamily="34" charset="0"/>
                </a:endParaRPr>
              </a:p>
              <a:p>
                <a:r>
                  <a:rPr lang="en-US" sz="2400" dirty="0" smtClean="0">
                    <a:latin typeface="Calibri" pitchFamily="34" charset="0"/>
                    <a:cs typeface="Calibri" pitchFamily="34" charset="0"/>
                  </a:rPr>
                  <a:t># </a:t>
                </a:r>
                <a:r>
                  <a:rPr lang="ru-RU" sz="2400" dirty="0" smtClean="0">
                    <a:latin typeface="Calibri" pitchFamily="34" charset="0"/>
                    <a:cs typeface="Calibri" pitchFamily="34" charset="0"/>
                  </a:rPr>
                  <a:t>операций при </a:t>
                </a:r>
                <a:r>
                  <a:rPr lang="ru-RU" sz="2400" dirty="0" smtClean="0">
                    <a:latin typeface="Calibri" pitchFamily="34" charset="0"/>
                    <a:cs typeface="Calibri" pitchFamily="34" charset="0"/>
                  </a:rPr>
                  <a:t>обходе в </a:t>
                </a:r>
                <a:r>
                  <a:rPr lang="ru-RU" sz="2400" dirty="0" smtClean="0">
                    <a:latin typeface="Calibri" pitchFamily="34" charset="0"/>
                    <a:cs typeface="Calibri" pitchFamily="34" charset="0"/>
                  </a:rPr>
                  <a:t>глубину =</a:t>
                </a:r>
              </a:p>
              <a:p>
                <a:pPr marL="0" indent="0">
                  <a:buNone/>
                </a:pPr>
                <a:r>
                  <a:rPr lang="ru-RU" sz="2200" dirty="0" smtClean="0">
                    <a:latin typeface="Calibri" pitchFamily="34" charset="0"/>
                    <a:cs typeface="Calibri" pitchFamily="34" charset="0"/>
                  </a:rPr>
                  <a:t>	= </a:t>
                </a:r>
                <a:r>
                  <a:rPr lang="en-US" sz="2200" dirty="0" smtClean="0">
                    <a:latin typeface="Calibri" pitchFamily="34" charset="0"/>
                    <a:cs typeface="Calibri" pitchFamily="34" charset="0"/>
                  </a:rPr>
                  <a:t>#</a:t>
                </a:r>
                <a:r>
                  <a:rPr lang="ru-RU" sz="2200" dirty="0" smtClean="0">
                    <a:latin typeface="Calibri" pitchFamily="34" charset="0"/>
                    <a:cs typeface="Calibri" pitchFamily="34" charset="0"/>
                  </a:rPr>
                  <a:t> </a:t>
                </a:r>
                <a:r>
                  <a:rPr lang="ru-RU" sz="2200" dirty="0">
                    <a:latin typeface="Calibri" pitchFamily="34" charset="0"/>
                    <a:cs typeface="Calibri" pitchFamily="34" charset="0"/>
                  </a:rPr>
                  <a:t>операций </a:t>
                </a:r>
                <a:r>
                  <a:rPr lang="ru-RU" sz="2200" dirty="0" smtClean="0">
                    <a:latin typeface="Calibri" pitchFamily="34" charset="0"/>
                    <a:cs typeface="Calibri" pitchFamily="34" charset="0"/>
                  </a:rPr>
                  <a:t>в </a:t>
                </a:r>
                <a:r>
                  <a:rPr lang="en-US" sz="2200" dirty="0" err="1" smtClean="0">
                    <a:latin typeface="Calibri" pitchFamily="34" charset="0"/>
                    <a:cs typeface="Calibri" pitchFamily="34" charset="0"/>
                  </a:rPr>
                  <a:t>DepthFirstSearch</a:t>
                </a:r>
                <a:r>
                  <a:rPr lang="en-US" sz="2200" dirty="0" smtClean="0">
                    <a:latin typeface="Calibri" pitchFamily="34" charset="0"/>
                    <a:cs typeface="Calibri" pitchFamily="34" charset="0"/>
                  </a:rPr>
                  <a:t>(</a:t>
                </a:r>
                <a:r>
                  <a:rPr lang="en-US" sz="2200" dirty="0">
                    <a:latin typeface="Calibri" pitchFamily="34" charset="0"/>
                    <a:cs typeface="Calibri" pitchFamily="34" charset="0"/>
                  </a:rPr>
                  <a:t>d</a:t>
                </a:r>
                <a:r>
                  <a:rPr lang="en-US" sz="2200" dirty="0" smtClean="0">
                    <a:latin typeface="Calibri" pitchFamily="34" charset="0"/>
                    <a:cs typeface="Calibri" pitchFamily="34" charset="0"/>
                  </a:rPr>
                  <a:t>, v, </a:t>
                </a:r>
                <a:r>
                  <a:rPr lang="en-US" sz="2200" dirty="0" err="1" smtClean="0">
                    <a:latin typeface="Calibri" pitchFamily="34" charset="0"/>
                    <a:cs typeface="Calibri" pitchFamily="34" charset="0"/>
                  </a:rPr>
                  <a:t>vd</a:t>
                </a:r>
                <a:r>
                  <a:rPr lang="en-US" sz="2200" dirty="0" smtClean="0">
                    <a:latin typeface="Calibri" pitchFamily="34" charset="0"/>
                    <a:cs typeface="Calibri" pitchFamily="34" charset="0"/>
                  </a:rPr>
                  <a:t>) </a:t>
                </a:r>
                <a:r>
                  <a:rPr lang="en-US" sz="2200" dirty="0">
                    <a:latin typeface="Calibri" pitchFamily="34" charset="0"/>
                    <a:cs typeface="Calibri" pitchFamily="34" charset="0"/>
                  </a:rPr>
                  <a:t>+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200" i="1" smtClean="0">
                            <a:latin typeface="Cambria Math" panose="02040503050406030204" pitchFamily="18" charset="0"/>
                            <a:cs typeface="Calibri" pitchFamily="34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200" b="0" i="1" smtClean="0">
                            <a:latin typeface="Cambria Math" panose="02040503050406030204" pitchFamily="18" charset="0"/>
                            <a:cs typeface="Calibri" pitchFamily="34" charset="0"/>
                          </a:rPr>
                          <m:t>𝑢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sz="2200" b="0" i="0" dirty="0" smtClean="0">
                            <a:latin typeface="Calibri" pitchFamily="34" charset="0"/>
                            <a:cs typeface="Calibri" pitchFamily="34" charset="0"/>
                          </a:rPr>
                          <m:t>#</m:t>
                        </m:r>
                        <m:r>
                          <m:rPr>
                            <m:nor/>
                          </m:rPr>
                          <a:rPr lang="ru-RU" sz="2200" dirty="0">
                            <a:latin typeface="Calibri" pitchFamily="34" charset="0"/>
                            <a:cs typeface="Calibri" pitchFamily="34" charset="0"/>
                          </a:rPr>
                          <m:t> операций в </m:t>
                        </m:r>
                        <m:r>
                          <m:rPr>
                            <m:nor/>
                          </m:rPr>
                          <a:rPr lang="en-US" sz="2200" dirty="0">
                            <a:latin typeface="Calibri" pitchFamily="34" charset="0"/>
                            <a:cs typeface="Calibri" pitchFamily="34" charset="0"/>
                          </a:rPr>
                          <m:t>DepthFirstSearch</m:t>
                        </m:r>
                        <m:r>
                          <m:rPr>
                            <m:nor/>
                          </m:rPr>
                          <a:rPr lang="en-US" sz="2200" dirty="0">
                            <a:latin typeface="Calibri" pitchFamily="34" charset="0"/>
                            <a:cs typeface="Calibri" pitchFamily="34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2200" b="0" i="0" dirty="0" smtClean="0">
                            <a:latin typeface="Calibri" pitchFamily="34" charset="0"/>
                            <a:cs typeface="Calibri" pitchFamily="34" charset="0"/>
                          </a:rPr>
                          <m:t>d</m:t>
                        </m:r>
                        <m:r>
                          <m:rPr>
                            <m:nor/>
                          </m:rPr>
                          <a:rPr lang="en-US" sz="2200" dirty="0">
                            <a:latin typeface="Calibri" pitchFamily="34" charset="0"/>
                            <a:cs typeface="Calibri" pitchFamily="34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sz="2200" dirty="0">
                            <a:latin typeface="Calibri" pitchFamily="34" charset="0"/>
                            <a:cs typeface="Calibri" pitchFamily="34" charset="0"/>
                          </a:rPr>
                          <m:t>u</m:t>
                        </m:r>
                        <m:r>
                          <m:rPr>
                            <m:nor/>
                          </m:rPr>
                          <a:rPr lang="en-US" sz="2200" dirty="0">
                            <a:latin typeface="Calibri" pitchFamily="34" charset="0"/>
                            <a:cs typeface="Calibri" pitchFamily="34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sz="2200" b="0" i="0" dirty="0" smtClean="0">
                            <a:latin typeface="Calibri" pitchFamily="34" charset="0"/>
                            <a:cs typeface="Calibri" pitchFamily="34" charset="0"/>
                          </a:rPr>
                          <m:t>v</m:t>
                        </m:r>
                        <m:r>
                          <m:rPr>
                            <m:nor/>
                          </m:rPr>
                          <a:rPr lang="en-US" sz="2200" b="0" i="0" dirty="0" smtClean="0">
                            <a:latin typeface="Calibri" pitchFamily="34" charset="0"/>
                            <a:cs typeface="Calibri" pitchFamily="34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sz="2200" b="0" i="0" dirty="0" smtClean="0">
                            <a:latin typeface="Calibri" pitchFamily="34" charset="0"/>
                            <a:cs typeface="Calibri" pitchFamily="34" charset="0"/>
                          </a:rPr>
                          <m:t>vd</m:t>
                        </m:r>
                        <m:r>
                          <m:rPr>
                            <m:nor/>
                          </m:rPr>
                          <a:rPr lang="en-US" sz="2200" dirty="0">
                            <a:latin typeface="Calibri" pitchFamily="34" charset="0"/>
                            <a:cs typeface="Calibri" pitchFamily="34" charset="0"/>
                          </a:rPr>
                          <m:t>)</m:t>
                        </m:r>
                      </m:e>
                    </m:nary>
                  </m:oMath>
                </a14:m>
                <a:endParaRPr lang="ru-RU" sz="2200" dirty="0" smtClean="0">
                  <a:latin typeface="Calibri" pitchFamily="34" charset="0"/>
                  <a:cs typeface="Calibri" pitchFamily="34" charset="0"/>
                </a:endParaRPr>
              </a:p>
              <a:p>
                <a:pPr lvl="1"/>
                <a:r>
                  <a:rPr lang="ru-RU" sz="20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Почему для </a:t>
                </a:r>
                <a:r>
                  <a:rPr lang="ru-RU" sz="2000" dirty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каждой </a:t>
                </a:r>
                <a:r>
                  <a:rPr lang="ru-RU" sz="20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вершины </a:t>
                </a:r>
                <a:r>
                  <a:rPr lang="ru-RU" sz="2000" dirty="0" err="1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DepthFirstSearch</a:t>
                </a:r>
                <a:r>
                  <a:rPr lang="ru-RU" sz="20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(</a:t>
                </a:r>
                <a:r>
                  <a:rPr lang="en-US" sz="20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d</a:t>
                </a:r>
                <a:r>
                  <a:rPr lang="ru-RU" sz="20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, </a:t>
                </a:r>
                <a:r>
                  <a:rPr lang="ru-RU" sz="2000" dirty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u, </a:t>
                </a:r>
                <a:r>
                  <a:rPr lang="en-US" sz="20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v, </a:t>
                </a:r>
                <a:r>
                  <a:rPr lang="en-US" sz="2000" dirty="0" err="1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vd</a:t>
                </a:r>
                <a:r>
                  <a:rPr lang="ru-RU" sz="20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) </a:t>
                </a:r>
                <a:r>
                  <a:rPr lang="ru-RU" sz="2000" dirty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исполняется 1 </a:t>
                </a:r>
                <a:r>
                  <a:rPr lang="ru-RU" sz="20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раз?</a:t>
                </a:r>
                <a:endParaRPr lang="en-US" sz="2000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endParaRPr>
              </a:p>
              <a:p>
                <a:endParaRPr lang="ru-RU" sz="2400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endParaRPr>
              </a:p>
              <a:p>
                <a:r>
                  <a:rPr lang="en-US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# </a:t>
                </a:r>
                <a:r>
                  <a:rPr lang="ru-RU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операций </a:t>
                </a:r>
                <a:r>
                  <a:rPr lang="ru-RU" sz="2400" dirty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в </a:t>
                </a:r>
                <a:r>
                  <a:rPr lang="en-US" sz="2400" dirty="0" err="1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DepthFirstSearch</a:t>
                </a:r>
                <a:r>
                  <a:rPr lang="en-US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(d, v, </a:t>
                </a:r>
                <a:r>
                  <a:rPr lang="en-US" sz="2400" dirty="0" err="1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vd</a:t>
                </a:r>
                <a:r>
                  <a:rPr lang="en-US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) </a:t>
                </a:r>
                <a:r>
                  <a:rPr lang="en-US" sz="2400" dirty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= </a:t>
                </a:r>
                <a:r>
                  <a:rPr lang="en-US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O(# </a:t>
                </a:r>
                <a:r>
                  <a:rPr lang="ru-RU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вершин графа</a:t>
                </a:r>
                <a:r>
                  <a:rPr lang="en-US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)</a:t>
                </a:r>
                <a:endParaRPr lang="ru-RU" sz="2400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endParaRPr>
              </a:p>
              <a:p>
                <a:endParaRPr lang="ru-RU" sz="2400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endParaRPr>
              </a:p>
              <a:p>
                <a:r>
                  <a:rPr lang="en-US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# </a:t>
                </a:r>
                <a:r>
                  <a:rPr lang="ru-RU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операций </a:t>
                </a:r>
                <a:r>
                  <a:rPr lang="ru-RU" sz="2400" dirty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в </a:t>
                </a:r>
                <a:r>
                  <a:rPr lang="en-US" sz="2400" dirty="0" err="1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DepthFirstSearch</a:t>
                </a:r>
                <a:r>
                  <a:rPr lang="en-US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(d, u</a:t>
                </a:r>
                <a:r>
                  <a:rPr lang="en-US" sz="2400" dirty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, </a:t>
                </a:r>
                <a:r>
                  <a:rPr lang="en-US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v, </a:t>
                </a:r>
                <a:r>
                  <a:rPr lang="en-US" sz="2400" dirty="0" err="1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vd</a:t>
                </a:r>
                <a:r>
                  <a:rPr lang="en-US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)</a:t>
                </a:r>
                <a:r>
                  <a:rPr lang="ru-RU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 </a:t>
                </a:r>
                <a:r>
                  <a:rPr lang="ru-RU" sz="2400" dirty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= </a:t>
                </a:r>
                <a:r>
                  <a:rPr lang="en-US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O(# </a:t>
                </a:r>
                <a:r>
                  <a:rPr lang="ru-RU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соседей </a:t>
                </a:r>
                <a:r>
                  <a:rPr lang="en-US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u)</a:t>
                </a:r>
                <a:endParaRPr lang="en-US" sz="2400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endParaRPr>
              </a:p>
              <a:p>
                <a:endParaRPr lang="ru-RU" sz="2400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endParaRPr>
              </a:p>
              <a:p>
                <a:r>
                  <a:rPr lang="en-US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#</a:t>
                </a:r>
                <a:r>
                  <a:rPr lang="ru-RU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 </a:t>
                </a:r>
                <a:r>
                  <a:rPr lang="ru-RU" sz="2400" dirty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операций при </a:t>
                </a:r>
                <a:r>
                  <a:rPr lang="ru-RU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обходе в </a:t>
                </a:r>
                <a:r>
                  <a:rPr lang="ru-RU" sz="2400" dirty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глубину </a:t>
                </a:r>
                <a:r>
                  <a:rPr lang="en-US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=</a:t>
                </a:r>
              </a:p>
              <a:p>
                <a:pPr marL="0" indent="0">
                  <a:buNone/>
                </a:pPr>
                <a:r>
                  <a:rPr lang="en-US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	= O(# </a:t>
                </a:r>
                <a:r>
                  <a:rPr lang="ru-RU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вершин </a:t>
                </a:r>
                <a:r>
                  <a:rPr lang="ru-RU" sz="2400" dirty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графа</a:t>
                </a:r>
                <a:r>
                  <a:rPr lang="en-US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) </a:t>
                </a:r>
                <a:r>
                  <a:rPr lang="en-US" sz="2400" dirty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+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itchFamily="34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itchFamily="34" charset="0"/>
                          </a:rPr>
                          <m:t>𝑢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sz="2400" dirty="0">
                            <a:solidFill>
                              <a:schemeClr val="bg1"/>
                            </a:solidFill>
                            <a:latin typeface="Calibri" pitchFamily="34" charset="0"/>
                            <a:cs typeface="Calibri" pitchFamily="34" charset="0"/>
                          </a:rPr>
                          <m:t>O</m:t>
                        </m:r>
                        <m:r>
                          <m:rPr>
                            <m:nor/>
                          </m:rPr>
                          <a:rPr lang="en-US" sz="2400" dirty="0">
                            <a:solidFill>
                              <a:schemeClr val="bg1"/>
                            </a:solidFill>
                            <a:latin typeface="Calibri" pitchFamily="34" charset="0"/>
                            <a:cs typeface="Calibri" pitchFamily="34" charset="0"/>
                          </a:rPr>
                          <m:t>(# </m:t>
                        </m:r>
                        <m:r>
                          <m:rPr>
                            <m:nor/>
                          </m:rPr>
                          <a:rPr lang="ru-RU" sz="2400" dirty="0">
                            <a:solidFill>
                              <a:schemeClr val="bg1"/>
                            </a:solidFill>
                            <a:latin typeface="Calibri" pitchFamily="34" charset="0"/>
                            <a:cs typeface="Calibri" pitchFamily="34" charset="0"/>
                          </a:rPr>
                          <m:t>соседей </m:t>
                        </m:r>
                        <m:r>
                          <m:rPr>
                            <m:nor/>
                          </m:rPr>
                          <a:rPr lang="en-US" sz="2400" dirty="0">
                            <a:solidFill>
                              <a:schemeClr val="bg1"/>
                            </a:solidFill>
                            <a:latin typeface="Calibri" pitchFamily="34" charset="0"/>
                            <a:cs typeface="Calibri" pitchFamily="34" charset="0"/>
                          </a:rPr>
                          <m:t>u</m:t>
                        </m:r>
                        <m:r>
                          <m:rPr>
                            <m:nor/>
                          </m:rPr>
                          <a:rPr lang="en-US" sz="2400" dirty="0">
                            <a:solidFill>
                              <a:schemeClr val="bg1"/>
                            </a:solidFill>
                            <a:latin typeface="Calibri" pitchFamily="34" charset="0"/>
                            <a:cs typeface="Calibri" pitchFamily="34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 </a:t>
                </a:r>
                <a:r>
                  <a:rPr lang="ru-RU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= </a:t>
                </a:r>
                <a:r>
                  <a:rPr lang="ru-RU" sz="2400" dirty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O</a:t>
                </a:r>
                <a:r>
                  <a:rPr lang="ru-RU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(</a:t>
                </a:r>
                <a:r>
                  <a:rPr lang="en-US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# </a:t>
                </a:r>
                <a:r>
                  <a:rPr lang="ru-RU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вершин </a:t>
                </a:r>
                <a:r>
                  <a:rPr lang="ru-RU" sz="2400" dirty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графа + </a:t>
                </a:r>
                <a:r>
                  <a:rPr lang="en-US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# </a:t>
                </a:r>
                <a:r>
                  <a:rPr lang="ru-RU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дуг </a:t>
                </a:r>
                <a:r>
                  <a:rPr lang="ru-RU" sz="2400" dirty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графа)</a:t>
                </a:r>
                <a:endParaRPr lang="en-US" sz="2800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endParaRPr>
              </a:p>
              <a:p>
                <a:pPr>
                  <a:buFont typeface="Arial" charset="0"/>
                  <a:buNone/>
                </a:pPr>
                <a:endParaRPr lang="ru-RU" sz="2800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mc:Choice>
        <mc:Fallback>
          <p:sp>
            <p:nvSpPr>
              <p:cNvPr id="26626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611" t="-1752" b="-1455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2736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Обход вершин графа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Графы – это модели систем</a:t>
            </a:r>
            <a:r>
              <a:rPr lang="ru-RU" dirty="0"/>
              <a:t>, </a:t>
            </a:r>
            <a:r>
              <a:rPr lang="ru-RU" dirty="0" smtClean="0"/>
              <a:t>процессов, </a:t>
            </a:r>
            <a:r>
              <a:rPr lang="ru-RU" dirty="0"/>
              <a:t>программ</a:t>
            </a:r>
            <a:r>
              <a:rPr lang="ru-RU" dirty="0" smtClean="0"/>
              <a:t>, данных</a:t>
            </a:r>
          </a:p>
          <a:p>
            <a:endParaRPr lang="ru-RU" dirty="0" smtClean="0"/>
          </a:p>
          <a:p>
            <a:r>
              <a:rPr lang="ru-RU" dirty="0" smtClean="0"/>
              <a:t>Обработка графов – это построение и анализ этих моделей</a:t>
            </a:r>
          </a:p>
          <a:p>
            <a:endParaRPr lang="ru-RU" dirty="0" smtClean="0"/>
          </a:p>
          <a:p>
            <a:r>
              <a:rPr lang="ru-RU" dirty="0" smtClean="0">
                <a:solidFill>
                  <a:schemeClr val="bg1"/>
                </a:solidFill>
              </a:rPr>
              <a:t>Обход вершин графа – это обработка вершин графа в порядке, заданном множеством дуг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Основа большого числа алгоритмов обработки графов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</a:t>
            </a:r>
            <a:r>
              <a:rPr lang="ru-RU" dirty="0" smtClean="0">
                <a:solidFill>
                  <a:schemeClr val="bg1"/>
                </a:solidFill>
              </a:rPr>
              <a:t> глубину, в ширину и другие</a:t>
            </a: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Множество </a:t>
            </a:r>
            <a:r>
              <a:rPr lang="ru-RU" dirty="0">
                <a:solidFill>
                  <a:schemeClr val="bg1"/>
                </a:solidFill>
              </a:rPr>
              <a:t>дуг </a:t>
            </a:r>
            <a:r>
              <a:rPr lang="ru-RU" dirty="0" smtClean="0">
                <a:solidFill>
                  <a:schemeClr val="bg1"/>
                </a:solidFill>
              </a:rPr>
              <a:t>у большинства графов задает порядок обработки не до конца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4629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Число операций при </a:t>
            </a:r>
            <a:r>
              <a:rPr lang="ru-RU" dirty="0" smtClean="0"/>
              <a:t>обходе в </a:t>
            </a:r>
            <a:r>
              <a:rPr lang="ru-RU" dirty="0" smtClean="0"/>
              <a:t>глубину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626" name="Rectangle 3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ru-RU" sz="2400" dirty="0" smtClean="0">
                    <a:latin typeface="Calibri" pitchFamily="34" charset="0"/>
                    <a:cs typeface="Calibri" pitchFamily="34" charset="0"/>
                  </a:rPr>
                  <a:t>Считаем</a:t>
                </a:r>
                <a:r>
                  <a:rPr lang="en-US" sz="2400" dirty="0" smtClean="0">
                    <a:latin typeface="Calibri" pitchFamily="34" charset="0"/>
                    <a:cs typeface="Calibri" pitchFamily="34" charset="0"/>
                  </a:rPr>
                  <a:t> </a:t>
                </a:r>
                <a:r>
                  <a:rPr lang="ru-RU" sz="2400" dirty="0" smtClean="0">
                    <a:latin typeface="Calibri" pitchFamily="34" charset="0"/>
                    <a:cs typeface="Calibri" pitchFamily="34" charset="0"/>
                  </a:rPr>
                  <a:t>число (</a:t>
                </a:r>
                <a:r>
                  <a:rPr lang="en-US" sz="2400" dirty="0" smtClean="0">
                    <a:latin typeface="Calibri" pitchFamily="34" charset="0"/>
                    <a:cs typeface="Calibri" pitchFamily="34" charset="0"/>
                  </a:rPr>
                  <a:t>#) </a:t>
                </a:r>
                <a:r>
                  <a:rPr lang="ru-RU" sz="2400" dirty="0" smtClean="0">
                    <a:latin typeface="Calibri" pitchFamily="34" charset="0"/>
                    <a:cs typeface="Calibri" pitchFamily="34" charset="0"/>
                  </a:rPr>
                  <a:t>присваиваний, сравнений, доступов </a:t>
                </a:r>
                <a:r>
                  <a:rPr lang="ru-RU" sz="2400" dirty="0">
                    <a:latin typeface="Calibri" pitchFamily="34" charset="0"/>
                    <a:cs typeface="Calibri" pitchFamily="34" charset="0"/>
                  </a:rPr>
                  <a:t>к элементам </a:t>
                </a:r>
                <a:r>
                  <a:rPr lang="ru-RU" sz="2400" dirty="0" smtClean="0">
                    <a:latin typeface="Calibri" pitchFamily="34" charset="0"/>
                    <a:cs typeface="Calibri" pitchFamily="34" charset="0"/>
                  </a:rPr>
                  <a:t>массивов</a:t>
                </a:r>
                <a:endParaRPr lang="ru-RU" sz="2400" dirty="0">
                  <a:latin typeface="Calibri" pitchFamily="34" charset="0"/>
                  <a:cs typeface="Calibri" pitchFamily="34" charset="0"/>
                </a:endParaRPr>
              </a:p>
              <a:p>
                <a:endParaRPr lang="ru-RU" sz="2400" dirty="0" smtClean="0">
                  <a:latin typeface="Calibri" pitchFamily="34" charset="0"/>
                  <a:cs typeface="Calibri" pitchFamily="34" charset="0"/>
                </a:endParaRPr>
              </a:p>
              <a:p>
                <a:r>
                  <a:rPr lang="en-US" sz="2400" dirty="0" smtClean="0">
                    <a:latin typeface="Calibri" pitchFamily="34" charset="0"/>
                    <a:cs typeface="Calibri" pitchFamily="34" charset="0"/>
                  </a:rPr>
                  <a:t># </a:t>
                </a:r>
                <a:r>
                  <a:rPr lang="ru-RU" sz="2400" dirty="0" smtClean="0">
                    <a:latin typeface="Calibri" pitchFamily="34" charset="0"/>
                    <a:cs typeface="Calibri" pitchFamily="34" charset="0"/>
                  </a:rPr>
                  <a:t>операций при </a:t>
                </a:r>
                <a:r>
                  <a:rPr lang="ru-RU" sz="2400" dirty="0" smtClean="0">
                    <a:latin typeface="Calibri" pitchFamily="34" charset="0"/>
                    <a:cs typeface="Calibri" pitchFamily="34" charset="0"/>
                  </a:rPr>
                  <a:t>обходе в </a:t>
                </a:r>
                <a:r>
                  <a:rPr lang="ru-RU" sz="2400" dirty="0" smtClean="0">
                    <a:latin typeface="Calibri" pitchFamily="34" charset="0"/>
                    <a:cs typeface="Calibri" pitchFamily="34" charset="0"/>
                  </a:rPr>
                  <a:t>глубину =</a:t>
                </a:r>
              </a:p>
              <a:p>
                <a:pPr marL="0" indent="0">
                  <a:buNone/>
                </a:pPr>
                <a:r>
                  <a:rPr lang="ru-RU" sz="2200" dirty="0" smtClean="0">
                    <a:latin typeface="Calibri" pitchFamily="34" charset="0"/>
                    <a:cs typeface="Calibri" pitchFamily="34" charset="0"/>
                  </a:rPr>
                  <a:t>	= </a:t>
                </a:r>
                <a:r>
                  <a:rPr lang="en-US" sz="2200" dirty="0" smtClean="0">
                    <a:latin typeface="Calibri" pitchFamily="34" charset="0"/>
                    <a:cs typeface="Calibri" pitchFamily="34" charset="0"/>
                  </a:rPr>
                  <a:t>#</a:t>
                </a:r>
                <a:r>
                  <a:rPr lang="ru-RU" sz="2200" dirty="0" smtClean="0">
                    <a:latin typeface="Calibri" pitchFamily="34" charset="0"/>
                    <a:cs typeface="Calibri" pitchFamily="34" charset="0"/>
                  </a:rPr>
                  <a:t> </a:t>
                </a:r>
                <a:r>
                  <a:rPr lang="ru-RU" sz="2200" dirty="0">
                    <a:latin typeface="Calibri" pitchFamily="34" charset="0"/>
                    <a:cs typeface="Calibri" pitchFamily="34" charset="0"/>
                  </a:rPr>
                  <a:t>операций </a:t>
                </a:r>
                <a:r>
                  <a:rPr lang="ru-RU" sz="2200" dirty="0" smtClean="0">
                    <a:latin typeface="Calibri" pitchFamily="34" charset="0"/>
                    <a:cs typeface="Calibri" pitchFamily="34" charset="0"/>
                  </a:rPr>
                  <a:t>в </a:t>
                </a:r>
                <a:r>
                  <a:rPr lang="en-US" sz="2200" dirty="0" err="1" smtClean="0">
                    <a:latin typeface="Calibri" pitchFamily="34" charset="0"/>
                    <a:cs typeface="Calibri" pitchFamily="34" charset="0"/>
                  </a:rPr>
                  <a:t>DepthFirstSearch</a:t>
                </a:r>
                <a:r>
                  <a:rPr lang="en-US" sz="2200" dirty="0" smtClean="0">
                    <a:latin typeface="Calibri" pitchFamily="34" charset="0"/>
                    <a:cs typeface="Calibri" pitchFamily="34" charset="0"/>
                  </a:rPr>
                  <a:t>(</a:t>
                </a:r>
                <a:r>
                  <a:rPr lang="en-US" sz="2200" dirty="0">
                    <a:latin typeface="Calibri" pitchFamily="34" charset="0"/>
                    <a:cs typeface="Calibri" pitchFamily="34" charset="0"/>
                  </a:rPr>
                  <a:t>d</a:t>
                </a:r>
                <a:r>
                  <a:rPr lang="en-US" sz="2200" dirty="0" smtClean="0">
                    <a:latin typeface="Calibri" pitchFamily="34" charset="0"/>
                    <a:cs typeface="Calibri" pitchFamily="34" charset="0"/>
                  </a:rPr>
                  <a:t>, v, </a:t>
                </a:r>
                <a:r>
                  <a:rPr lang="en-US" sz="2200" dirty="0" err="1" smtClean="0">
                    <a:latin typeface="Calibri" pitchFamily="34" charset="0"/>
                    <a:cs typeface="Calibri" pitchFamily="34" charset="0"/>
                  </a:rPr>
                  <a:t>vd</a:t>
                </a:r>
                <a:r>
                  <a:rPr lang="en-US" sz="2200" dirty="0" smtClean="0">
                    <a:latin typeface="Calibri" pitchFamily="34" charset="0"/>
                    <a:cs typeface="Calibri" pitchFamily="34" charset="0"/>
                  </a:rPr>
                  <a:t>) </a:t>
                </a:r>
                <a:r>
                  <a:rPr lang="en-US" sz="2200" dirty="0">
                    <a:latin typeface="Calibri" pitchFamily="34" charset="0"/>
                    <a:cs typeface="Calibri" pitchFamily="34" charset="0"/>
                  </a:rPr>
                  <a:t>+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200" i="1" smtClean="0">
                            <a:latin typeface="Cambria Math" panose="02040503050406030204" pitchFamily="18" charset="0"/>
                            <a:cs typeface="Calibri" pitchFamily="34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200" b="0" i="1" smtClean="0">
                            <a:latin typeface="Cambria Math" panose="02040503050406030204" pitchFamily="18" charset="0"/>
                            <a:cs typeface="Calibri" pitchFamily="34" charset="0"/>
                          </a:rPr>
                          <m:t>𝑢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sz="2200" b="0" i="0" dirty="0" smtClean="0">
                            <a:latin typeface="Calibri" pitchFamily="34" charset="0"/>
                            <a:cs typeface="Calibri" pitchFamily="34" charset="0"/>
                          </a:rPr>
                          <m:t>#</m:t>
                        </m:r>
                        <m:r>
                          <m:rPr>
                            <m:nor/>
                          </m:rPr>
                          <a:rPr lang="ru-RU" sz="2200" dirty="0">
                            <a:latin typeface="Calibri" pitchFamily="34" charset="0"/>
                            <a:cs typeface="Calibri" pitchFamily="34" charset="0"/>
                          </a:rPr>
                          <m:t> операций в </m:t>
                        </m:r>
                        <m:r>
                          <m:rPr>
                            <m:nor/>
                          </m:rPr>
                          <a:rPr lang="en-US" sz="2200" dirty="0">
                            <a:latin typeface="Calibri" pitchFamily="34" charset="0"/>
                            <a:cs typeface="Calibri" pitchFamily="34" charset="0"/>
                          </a:rPr>
                          <m:t>DepthFirstSearch</m:t>
                        </m:r>
                        <m:r>
                          <m:rPr>
                            <m:nor/>
                          </m:rPr>
                          <a:rPr lang="en-US" sz="2200" dirty="0">
                            <a:latin typeface="Calibri" pitchFamily="34" charset="0"/>
                            <a:cs typeface="Calibri" pitchFamily="34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2200" b="0" i="0" dirty="0" smtClean="0">
                            <a:latin typeface="Calibri" pitchFamily="34" charset="0"/>
                            <a:cs typeface="Calibri" pitchFamily="34" charset="0"/>
                          </a:rPr>
                          <m:t>d</m:t>
                        </m:r>
                        <m:r>
                          <m:rPr>
                            <m:nor/>
                          </m:rPr>
                          <a:rPr lang="en-US" sz="2200" dirty="0">
                            <a:latin typeface="Calibri" pitchFamily="34" charset="0"/>
                            <a:cs typeface="Calibri" pitchFamily="34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sz="2200" dirty="0">
                            <a:latin typeface="Calibri" pitchFamily="34" charset="0"/>
                            <a:cs typeface="Calibri" pitchFamily="34" charset="0"/>
                          </a:rPr>
                          <m:t>u</m:t>
                        </m:r>
                        <m:r>
                          <m:rPr>
                            <m:nor/>
                          </m:rPr>
                          <a:rPr lang="en-US" sz="2200" dirty="0">
                            <a:latin typeface="Calibri" pitchFamily="34" charset="0"/>
                            <a:cs typeface="Calibri" pitchFamily="34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sz="2200" b="0" i="0" dirty="0" smtClean="0">
                            <a:latin typeface="Calibri" pitchFamily="34" charset="0"/>
                            <a:cs typeface="Calibri" pitchFamily="34" charset="0"/>
                          </a:rPr>
                          <m:t>v</m:t>
                        </m:r>
                        <m:r>
                          <m:rPr>
                            <m:nor/>
                          </m:rPr>
                          <a:rPr lang="en-US" sz="2200" b="0" i="0" dirty="0" smtClean="0">
                            <a:latin typeface="Calibri" pitchFamily="34" charset="0"/>
                            <a:cs typeface="Calibri" pitchFamily="34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sz="2200" b="0" i="0" dirty="0" smtClean="0">
                            <a:latin typeface="Calibri" pitchFamily="34" charset="0"/>
                            <a:cs typeface="Calibri" pitchFamily="34" charset="0"/>
                          </a:rPr>
                          <m:t>vd</m:t>
                        </m:r>
                        <m:r>
                          <m:rPr>
                            <m:nor/>
                          </m:rPr>
                          <a:rPr lang="en-US" sz="2200" dirty="0">
                            <a:latin typeface="Calibri" pitchFamily="34" charset="0"/>
                            <a:cs typeface="Calibri" pitchFamily="34" charset="0"/>
                          </a:rPr>
                          <m:t>)</m:t>
                        </m:r>
                      </m:e>
                    </m:nary>
                  </m:oMath>
                </a14:m>
                <a:endParaRPr lang="ru-RU" sz="2200" dirty="0" smtClean="0">
                  <a:latin typeface="Calibri" pitchFamily="34" charset="0"/>
                  <a:cs typeface="Calibri" pitchFamily="34" charset="0"/>
                </a:endParaRPr>
              </a:p>
              <a:p>
                <a:pPr lvl="1"/>
                <a:r>
                  <a:rPr lang="ru-RU" sz="2000" dirty="0" smtClean="0">
                    <a:latin typeface="Calibri" pitchFamily="34" charset="0"/>
                    <a:cs typeface="Calibri" pitchFamily="34" charset="0"/>
                  </a:rPr>
                  <a:t>Почему для </a:t>
                </a:r>
                <a:r>
                  <a:rPr lang="ru-RU" sz="2000" dirty="0">
                    <a:latin typeface="Calibri" pitchFamily="34" charset="0"/>
                    <a:cs typeface="Calibri" pitchFamily="34" charset="0"/>
                  </a:rPr>
                  <a:t>каждой </a:t>
                </a:r>
                <a:r>
                  <a:rPr lang="ru-RU" sz="2000" dirty="0" smtClean="0">
                    <a:latin typeface="Calibri" pitchFamily="34" charset="0"/>
                    <a:cs typeface="Calibri" pitchFamily="34" charset="0"/>
                  </a:rPr>
                  <a:t>вершины </a:t>
                </a:r>
                <a:r>
                  <a:rPr lang="ru-RU" sz="2000" dirty="0" err="1" smtClean="0">
                    <a:latin typeface="Calibri" pitchFamily="34" charset="0"/>
                    <a:cs typeface="Calibri" pitchFamily="34" charset="0"/>
                  </a:rPr>
                  <a:t>DepthFirstSearch</a:t>
                </a:r>
                <a:r>
                  <a:rPr lang="ru-RU" sz="2000" dirty="0" smtClean="0">
                    <a:latin typeface="Calibri" pitchFamily="34" charset="0"/>
                    <a:cs typeface="Calibri" pitchFamily="34" charset="0"/>
                  </a:rPr>
                  <a:t>(</a:t>
                </a:r>
                <a:r>
                  <a:rPr lang="en-US" sz="2000" dirty="0" smtClean="0">
                    <a:latin typeface="Calibri" pitchFamily="34" charset="0"/>
                    <a:cs typeface="Calibri" pitchFamily="34" charset="0"/>
                  </a:rPr>
                  <a:t>d</a:t>
                </a:r>
                <a:r>
                  <a:rPr lang="ru-RU" sz="2000" dirty="0" smtClean="0">
                    <a:latin typeface="Calibri" pitchFamily="34" charset="0"/>
                    <a:cs typeface="Calibri" pitchFamily="34" charset="0"/>
                  </a:rPr>
                  <a:t>, </a:t>
                </a:r>
                <a:r>
                  <a:rPr lang="ru-RU" sz="2000" dirty="0">
                    <a:latin typeface="Calibri" pitchFamily="34" charset="0"/>
                    <a:cs typeface="Calibri" pitchFamily="34" charset="0"/>
                  </a:rPr>
                  <a:t>u, </a:t>
                </a:r>
                <a:r>
                  <a:rPr lang="en-US" sz="2000" dirty="0" smtClean="0">
                    <a:latin typeface="Calibri" pitchFamily="34" charset="0"/>
                    <a:cs typeface="Calibri" pitchFamily="34" charset="0"/>
                  </a:rPr>
                  <a:t>v, </a:t>
                </a:r>
                <a:r>
                  <a:rPr lang="en-US" sz="2000" dirty="0" err="1" smtClean="0">
                    <a:latin typeface="Calibri" pitchFamily="34" charset="0"/>
                    <a:cs typeface="Calibri" pitchFamily="34" charset="0"/>
                  </a:rPr>
                  <a:t>vd</a:t>
                </a:r>
                <a:r>
                  <a:rPr lang="ru-RU" sz="2000" dirty="0" smtClean="0">
                    <a:latin typeface="Calibri" pitchFamily="34" charset="0"/>
                    <a:cs typeface="Calibri" pitchFamily="34" charset="0"/>
                  </a:rPr>
                  <a:t>) </a:t>
                </a:r>
                <a:r>
                  <a:rPr lang="ru-RU" sz="2000" dirty="0">
                    <a:latin typeface="Calibri" pitchFamily="34" charset="0"/>
                    <a:cs typeface="Calibri" pitchFamily="34" charset="0"/>
                  </a:rPr>
                  <a:t>исполняется 1 </a:t>
                </a:r>
                <a:r>
                  <a:rPr lang="ru-RU" sz="2000" dirty="0" smtClean="0">
                    <a:latin typeface="Calibri" pitchFamily="34" charset="0"/>
                    <a:cs typeface="Calibri" pitchFamily="34" charset="0"/>
                  </a:rPr>
                  <a:t>раз?</a:t>
                </a:r>
                <a:endParaRPr lang="en-US" sz="2000" dirty="0">
                  <a:latin typeface="Calibri" pitchFamily="34" charset="0"/>
                  <a:cs typeface="Calibri" pitchFamily="34" charset="0"/>
                </a:endParaRPr>
              </a:p>
              <a:p>
                <a:endParaRPr lang="ru-RU" sz="2400" dirty="0" smtClean="0">
                  <a:latin typeface="Calibri" pitchFamily="34" charset="0"/>
                  <a:cs typeface="Calibri" pitchFamily="34" charset="0"/>
                </a:endParaRPr>
              </a:p>
              <a:p>
                <a:r>
                  <a:rPr lang="en-US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# </a:t>
                </a:r>
                <a:r>
                  <a:rPr lang="ru-RU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операций </a:t>
                </a:r>
                <a:r>
                  <a:rPr lang="ru-RU" sz="2400" dirty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в </a:t>
                </a:r>
                <a:r>
                  <a:rPr lang="en-US" sz="2400" dirty="0" err="1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DepthFirstSearch</a:t>
                </a:r>
                <a:r>
                  <a:rPr lang="en-US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(d, v, </a:t>
                </a:r>
                <a:r>
                  <a:rPr lang="en-US" sz="2400" dirty="0" err="1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vd</a:t>
                </a:r>
                <a:r>
                  <a:rPr lang="en-US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) </a:t>
                </a:r>
                <a:r>
                  <a:rPr lang="en-US" sz="2400" dirty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= </a:t>
                </a:r>
                <a:r>
                  <a:rPr lang="en-US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O(# </a:t>
                </a:r>
                <a:r>
                  <a:rPr lang="ru-RU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вершин графа</a:t>
                </a:r>
                <a:r>
                  <a:rPr lang="en-US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)</a:t>
                </a:r>
                <a:endParaRPr lang="ru-RU" sz="2400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endParaRPr>
              </a:p>
              <a:p>
                <a:endParaRPr lang="ru-RU" sz="2400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endParaRPr>
              </a:p>
              <a:p>
                <a:r>
                  <a:rPr lang="en-US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# </a:t>
                </a:r>
                <a:r>
                  <a:rPr lang="ru-RU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операций </a:t>
                </a:r>
                <a:r>
                  <a:rPr lang="ru-RU" sz="2400" dirty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в </a:t>
                </a:r>
                <a:r>
                  <a:rPr lang="en-US" sz="2400" dirty="0" err="1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DepthFirstSearch</a:t>
                </a:r>
                <a:r>
                  <a:rPr lang="en-US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(d, u</a:t>
                </a:r>
                <a:r>
                  <a:rPr lang="en-US" sz="2400" dirty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, </a:t>
                </a:r>
                <a:r>
                  <a:rPr lang="en-US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v, </a:t>
                </a:r>
                <a:r>
                  <a:rPr lang="en-US" sz="2400" dirty="0" err="1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vd</a:t>
                </a:r>
                <a:r>
                  <a:rPr lang="en-US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)</a:t>
                </a:r>
                <a:r>
                  <a:rPr lang="ru-RU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 </a:t>
                </a:r>
                <a:r>
                  <a:rPr lang="ru-RU" sz="2400" dirty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= </a:t>
                </a:r>
                <a:r>
                  <a:rPr lang="en-US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O(# </a:t>
                </a:r>
                <a:r>
                  <a:rPr lang="ru-RU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соседей </a:t>
                </a:r>
                <a:r>
                  <a:rPr lang="en-US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u)</a:t>
                </a:r>
                <a:endParaRPr lang="en-US" sz="2400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endParaRPr>
              </a:p>
              <a:p>
                <a:endParaRPr lang="ru-RU" sz="2400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endParaRPr>
              </a:p>
              <a:p>
                <a:r>
                  <a:rPr lang="en-US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#</a:t>
                </a:r>
                <a:r>
                  <a:rPr lang="ru-RU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 </a:t>
                </a:r>
                <a:r>
                  <a:rPr lang="ru-RU" sz="2400" dirty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операций при </a:t>
                </a:r>
                <a:r>
                  <a:rPr lang="ru-RU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обходе в </a:t>
                </a:r>
                <a:r>
                  <a:rPr lang="ru-RU" sz="2400" dirty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глубину </a:t>
                </a:r>
                <a:r>
                  <a:rPr lang="en-US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=</a:t>
                </a:r>
              </a:p>
              <a:p>
                <a:pPr marL="0" indent="0">
                  <a:buNone/>
                </a:pPr>
                <a:r>
                  <a:rPr lang="en-US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	= O(# </a:t>
                </a:r>
                <a:r>
                  <a:rPr lang="ru-RU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вершин </a:t>
                </a:r>
                <a:r>
                  <a:rPr lang="ru-RU" sz="2400" dirty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графа</a:t>
                </a:r>
                <a:r>
                  <a:rPr lang="en-US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) </a:t>
                </a:r>
                <a:r>
                  <a:rPr lang="en-US" sz="2400" dirty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+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itchFamily="34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itchFamily="34" charset="0"/>
                          </a:rPr>
                          <m:t>𝑢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sz="2400" dirty="0">
                            <a:solidFill>
                              <a:schemeClr val="bg1"/>
                            </a:solidFill>
                            <a:latin typeface="Calibri" pitchFamily="34" charset="0"/>
                            <a:cs typeface="Calibri" pitchFamily="34" charset="0"/>
                          </a:rPr>
                          <m:t>O</m:t>
                        </m:r>
                        <m:r>
                          <m:rPr>
                            <m:nor/>
                          </m:rPr>
                          <a:rPr lang="en-US" sz="2400" dirty="0">
                            <a:solidFill>
                              <a:schemeClr val="bg1"/>
                            </a:solidFill>
                            <a:latin typeface="Calibri" pitchFamily="34" charset="0"/>
                            <a:cs typeface="Calibri" pitchFamily="34" charset="0"/>
                          </a:rPr>
                          <m:t>(# </m:t>
                        </m:r>
                        <m:r>
                          <m:rPr>
                            <m:nor/>
                          </m:rPr>
                          <a:rPr lang="ru-RU" sz="2400" dirty="0">
                            <a:solidFill>
                              <a:schemeClr val="bg1"/>
                            </a:solidFill>
                            <a:latin typeface="Calibri" pitchFamily="34" charset="0"/>
                            <a:cs typeface="Calibri" pitchFamily="34" charset="0"/>
                          </a:rPr>
                          <m:t>соседей </m:t>
                        </m:r>
                        <m:r>
                          <m:rPr>
                            <m:nor/>
                          </m:rPr>
                          <a:rPr lang="en-US" sz="2400" dirty="0">
                            <a:solidFill>
                              <a:schemeClr val="bg1"/>
                            </a:solidFill>
                            <a:latin typeface="Calibri" pitchFamily="34" charset="0"/>
                            <a:cs typeface="Calibri" pitchFamily="34" charset="0"/>
                          </a:rPr>
                          <m:t>u</m:t>
                        </m:r>
                        <m:r>
                          <m:rPr>
                            <m:nor/>
                          </m:rPr>
                          <a:rPr lang="en-US" sz="2400" dirty="0">
                            <a:solidFill>
                              <a:schemeClr val="bg1"/>
                            </a:solidFill>
                            <a:latin typeface="Calibri" pitchFamily="34" charset="0"/>
                            <a:cs typeface="Calibri" pitchFamily="34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 </a:t>
                </a:r>
                <a:r>
                  <a:rPr lang="ru-RU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= </a:t>
                </a:r>
                <a:r>
                  <a:rPr lang="ru-RU" sz="2400" dirty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O</a:t>
                </a:r>
                <a:r>
                  <a:rPr lang="ru-RU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(</a:t>
                </a:r>
                <a:r>
                  <a:rPr lang="en-US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# </a:t>
                </a:r>
                <a:r>
                  <a:rPr lang="ru-RU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вершин </a:t>
                </a:r>
                <a:r>
                  <a:rPr lang="ru-RU" sz="2400" dirty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графа + </a:t>
                </a:r>
                <a:r>
                  <a:rPr lang="en-US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# </a:t>
                </a:r>
                <a:r>
                  <a:rPr lang="ru-RU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дуг </a:t>
                </a:r>
                <a:r>
                  <a:rPr lang="ru-RU" sz="2400" dirty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графа)</a:t>
                </a:r>
                <a:endParaRPr lang="en-US" sz="2800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endParaRPr>
              </a:p>
              <a:p>
                <a:pPr>
                  <a:buFont typeface="Arial" charset="0"/>
                  <a:buNone/>
                </a:pPr>
                <a:endParaRPr lang="ru-RU" sz="2800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mc:Choice>
        <mc:Fallback>
          <p:sp>
            <p:nvSpPr>
              <p:cNvPr id="26626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611" t="-1752" b="-1455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8814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Число операций при </a:t>
            </a:r>
            <a:r>
              <a:rPr lang="ru-RU" dirty="0" smtClean="0"/>
              <a:t>обходе в </a:t>
            </a:r>
            <a:r>
              <a:rPr lang="ru-RU" dirty="0" smtClean="0"/>
              <a:t>глубину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626" name="Rectangle 3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ru-RU" sz="2400" dirty="0" smtClean="0">
                    <a:latin typeface="Calibri" pitchFamily="34" charset="0"/>
                    <a:cs typeface="Calibri" pitchFamily="34" charset="0"/>
                  </a:rPr>
                  <a:t>Считаем</a:t>
                </a:r>
                <a:r>
                  <a:rPr lang="en-US" sz="2400" dirty="0" smtClean="0">
                    <a:latin typeface="Calibri" pitchFamily="34" charset="0"/>
                    <a:cs typeface="Calibri" pitchFamily="34" charset="0"/>
                  </a:rPr>
                  <a:t> </a:t>
                </a:r>
                <a:r>
                  <a:rPr lang="ru-RU" sz="2400" dirty="0" smtClean="0">
                    <a:latin typeface="Calibri" pitchFamily="34" charset="0"/>
                    <a:cs typeface="Calibri" pitchFamily="34" charset="0"/>
                  </a:rPr>
                  <a:t>число (</a:t>
                </a:r>
                <a:r>
                  <a:rPr lang="en-US" sz="2400" dirty="0" smtClean="0">
                    <a:latin typeface="Calibri" pitchFamily="34" charset="0"/>
                    <a:cs typeface="Calibri" pitchFamily="34" charset="0"/>
                  </a:rPr>
                  <a:t>#) </a:t>
                </a:r>
                <a:r>
                  <a:rPr lang="ru-RU" sz="2400" dirty="0" smtClean="0">
                    <a:latin typeface="Calibri" pitchFamily="34" charset="0"/>
                    <a:cs typeface="Calibri" pitchFamily="34" charset="0"/>
                  </a:rPr>
                  <a:t>присваиваний, сравнений, доступов </a:t>
                </a:r>
                <a:r>
                  <a:rPr lang="ru-RU" sz="2400" dirty="0">
                    <a:latin typeface="Calibri" pitchFamily="34" charset="0"/>
                    <a:cs typeface="Calibri" pitchFamily="34" charset="0"/>
                  </a:rPr>
                  <a:t>к элементам </a:t>
                </a:r>
                <a:r>
                  <a:rPr lang="ru-RU" sz="2400" dirty="0" smtClean="0">
                    <a:latin typeface="Calibri" pitchFamily="34" charset="0"/>
                    <a:cs typeface="Calibri" pitchFamily="34" charset="0"/>
                  </a:rPr>
                  <a:t>массивов</a:t>
                </a:r>
                <a:endParaRPr lang="ru-RU" sz="2400" dirty="0">
                  <a:latin typeface="Calibri" pitchFamily="34" charset="0"/>
                  <a:cs typeface="Calibri" pitchFamily="34" charset="0"/>
                </a:endParaRPr>
              </a:p>
              <a:p>
                <a:endParaRPr lang="ru-RU" sz="2400" dirty="0" smtClean="0">
                  <a:latin typeface="Calibri" pitchFamily="34" charset="0"/>
                  <a:cs typeface="Calibri" pitchFamily="34" charset="0"/>
                </a:endParaRPr>
              </a:p>
              <a:p>
                <a:r>
                  <a:rPr lang="en-US" sz="2400" dirty="0" smtClean="0">
                    <a:latin typeface="Calibri" pitchFamily="34" charset="0"/>
                    <a:cs typeface="Calibri" pitchFamily="34" charset="0"/>
                  </a:rPr>
                  <a:t># </a:t>
                </a:r>
                <a:r>
                  <a:rPr lang="ru-RU" sz="2400" dirty="0" smtClean="0">
                    <a:latin typeface="Calibri" pitchFamily="34" charset="0"/>
                    <a:cs typeface="Calibri" pitchFamily="34" charset="0"/>
                  </a:rPr>
                  <a:t>операций при </a:t>
                </a:r>
                <a:r>
                  <a:rPr lang="ru-RU" sz="2400" dirty="0" smtClean="0">
                    <a:latin typeface="Calibri" pitchFamily="34" charset="0"/>
                    <a:cs typeface="Calibri" pitchFamily="34" charset="0"/>
                  </a:rPr>
                  <a:t>обходе в </a:t>
                </a:r>
                <a:r>
                  <a:rPr lang="ru-RU" sz="2400" dirty="0" smtClean="0">
                    <a:latin typeface="Calibri" pitchFamily="34" charset="0"/>
                    <a:cs typeface="Calibri" pitchFamily="34" charset="0"/>
                  </a:rPr>
                  <a:t>глубину =</a:t>
                </a:r>
              </a:p>
              <a:p>
                <a:pPr marL="0" indent="0">
                  <a:buNone/>
                </a:pPr>
                <a:r>
                  <a:rPr lang="ru-RU" sz="2200" dirty="0" smtClean="0">
                    <a:latin typeface="Calibri" pitchFamily="34" charset="0"/>
                    <a:cs typeface="Calibri" pitchFamily="34" charset="0"/>
                  </a:rPr>
                  <a:t>	= </a:t>
                </a:r>
                <a:r>
                  <a:rPr lang="en-US" sz="2200" dirty="0" smtClean="0">
                    <a:latin typeface="Calibri" pitchFamily="34" charset="0"/>
                    <a:cs typeface="Calibri" pitchFamily="34" charset="0"/>
                  </a:rPr>
                  <a:t>#</a:t>
                </a:r>
                <a:r>
                  <a:rPr lang="ru-RU" sz="2200" dirty="0" smtClean="0">
                    <a:latin typeface="Calibri" pitchFamily="34" charset="0"/>
                    <a:cs typeface="Calibri" pitchFamily="34" charset="0"/>
                  </a:rPr>
                  <a:t> </a:t>
                </a:r>
                <a:r>
                  <a:rPr lang="ru-RU" sz="2200" dirty="0">
                    <a:latin typeface="Calibri" pitchFamily="34" charset="0"/>
                    <a:cs typeface="Calibri" pitchFamily="34" charset="0"/>
                  </a:rPr>
                  <a:t>операций </a:t>
                </a:r>
                <a:r>
                  <a:rPr lang="ru-RU" sz="2200" dirty="0" smtClean="0">
                    <a:latin typeface="Calibri" pitchFamily="34" charset="0"/>
                    <a:cs typeface="Calibri" pitchFamily="34" charset="0"/>
                  </a:rPr>
                  <a:t>в </a:t>
                </a:r>
                <a:r>
                  <a:rPr lang="en-US" sz="2200" dirty="0" err="1" smtClean="0">
                    <a:latin typeface="Calibri" pitchFamily="34" charset="0"/>
                    <a:cs typeface="Calibri" pitchFamily="34" charset="0"/>
                  </a:rPr>
                  <a:t>DepthFirstSearch</a:t>
                </a:r>
                <a:r>
                  <a:rPr lang="en-US" sz="2200" dirty="0" smtClean="0">
                    <a:latin typeface="Calibri" pitchFamily="34" charset="0"/>
                    <a:cs typeface="Calibri" pitchFamily="34" charset="0"/>
                  </a:rPr>
                  <a:t>(</a:t>
                </a:r>
                <a:r>
                  <a:rPr lang="en-US" sz="2200" dirty="0">
                    <a:latin typeface="Calibri" pitchFamily="34" charset="0"/>
                    <a:cs typeface="Calibri" pitchFamily="34" charset="0"/>
                  </a:rPr>
                  <a:t>d</a:t>
                </a:r>
                <a:r>
                  <a:rPr lang="en-US" sz="2200" dirty="0" smtClean="0">
                    <a:latin typeface="Calibri" pitchFamily="34" charset="0"/>
                    <a:cs typeface="Calibri" pitchFamily="34" charset="0"/>
                  </a:rPr>
                  <a:t>, v, </a:t>
                </a:r>
                <a:r>
                  <a:rPr lang="en-US" sz="2200" dirty="0" err="1" smtClean="0">
                    <a:latin typeface="Calibri" pitchFamily="34" charset="0"/>
                    <a:cs typeface="Calibri" pitchFamily="34" charset="0"/>
                  </a:rPr>
                  <a:t>vd</a:t>
                </a:r>
                <a:r>
                  <a:rPr lang="en-US" sz="2200" dirty="0" smtClean="0">
                    <a:latin typeface="Calibri" pitchFamily="34" charset="0"/>
                    <a:cs typeface="Calibri" pitchFamily="34" charset="0"/>
                  </a:rPr>
                  <a:t>) </a:t>
                </a:r>
                <a:r>
                  <a:rPr lang="en-US" sz="2200" dirty="0">
                    <a:latin typeface="Calibri" pitchFamily="34" charset="0"/>
                    <a:cs typeface="Calibri" pitchFamily="34" charset="0"/>
                  </a:rPr>
                  <a:t>+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200" i="1" smtClean="0">
                            <a:latin typeface="Cambria Math" panose="02040503050406030204" pitchFamily="18" charset="0"/>
                            <a:cs typeface="Calibri" pitchFamily="34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200" b="0" i="1" smtClean="0">
                            <a:latin typeface="Cambria Math" panose="02040503050406030204" pitchFamily="18" charset="0"/>
                            <a:cs typeface="Calibri" pitchFamily="34" charset="0"/>
                          </a:rPr>
                          <m:t>𝑢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sz="2200" b="0" i="0" dirty="0" smtClean="0">
                            <a:latin typeface="Calibri" pitchFamily="34" charset="0"/>
                            <a:cs typeface="Calibri" pitchFamily="34" charset="0"/>
                          </a:rPr>
                          <m:t>#</m:t>
                        </m:r>
                        <m:r>
                          <m:rPr>
                            <m:nor/>
                          </m:rPr>
                          <a:rPr lang="ru-RU" sz="2200" dirty="0">
                            <a:latin typeface="Calibri" pitchFamily="34" charset="0"/>
                            <a:cs typeface="Calibri" pitchFamily="34" charset="0"/>
                          </a:rPr>
                          <m:t> операций в </m:t>
                        </m:r>
                        <m:r>
                          <m:rPr>
                            <m:nor/>
                          </m:rPr>
                          <a:rPr lang="en-US" sz="2200" dirty="0">
                            <a:latin typeface="Calibri" pitchFamily="34" charset="0"/>
                            <a:cs typeface="Calibri" pitchFamily="34" charset="0"/>
                          </a:rPr>
                          <m:t>DepthFirstSearch</m:t>
                        </m:r>
                        <m:r>
                          <m:rPr>
                            <m:nor/>
                          </m:rPr>
                          <a:rPr lang="en-US" sz="2200" dirty="0">
                            <a:latin typeface="Calibri" pitchFamily="34" charset="0"/>
                            <a:cs typeface="Calibri" pitchFamily="34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2200" b="0" i="0" dirty="0" smtClean="0">
                            <a:latin typeface="Calibri" pitchFamily="34" charset="0"/>
                            <a:cs typeface="Calibri" pitchFamily="34" charset="0"/>
                          </a:rPr>
                          <m:t>d</m:t>
                        </m:r>
                        <m:r>
                          <m:rPr>
                            <m:nor/>
                          </m:rPr>
                          <a:rPr lang="en-US" sz="2200" dirty="0">
                            <a:latin typeface="Calibri" pitchFamily="34" charset="0"/>
                            <a:cs typeface="Calibri" pitchFamily="34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sz="2200" dirty="0">
                            <a:latin typeface="Calibri" pitchFamily="34" charset="0"/>
                            <a:cs typeface="Calibri" pitchFamily="34" charset="0"/>
                          </a:rPr>
                          <m:t>u</m:t>
                        </m:r>
                        <m:r>
                          <m:rPr>
                            <m:nor/>
                          </m:rPr>
                          <a:rPr lang="en-US" sz="2200" dirty="0">
                            <a:latin typeface="Calibri" pitchFamily="34" charset="0"/>
                            <a:cs typeface="Calibri" pitchFamily="34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sz="2200" b="0" i="0" dirty="0" smtClean="0">
                            <a:latin typeface="Calibri" pitchFamily="34" charset="0"/>
                            <a:cs typeface="Calibri" pitchFamily="34" charset="0"/>
                          </a:rPr>
                          <m:t>v</m:t>
                        </m:r>
                        <m:r>
                          <m:rPr>
                            <m:nor/>
                          </m:rPr>
                          <a:rPr lang="en-US" sz="2200" b="0" i="0" dirty="0" smtClean="0">
                            <a:latin typeface="Calibri" pitchFamily="34" charset="0"/>
                            <a:cs typeface="Calibri" pitchFamily="34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sz="2200" b="0" i="0" dirty="0" smtClean="0">
                            <a:latin typeface="Calibri" pitchFamily="34" charset="0"/>
                            <a:cs typeface="Calibri" pitchFamily="34" charset="0"/>
                          </a:rPr>
                          <m:t>vd</m:t>
                        </m:r>
                        <m:r>
                          <m:rPr>
                            <m:nor/>
                          </m:rPr>
                          <a:rPr lang="en-US" sz="2200" dirty="0">
                            <a:latin typeface="Calibri" pitchFamily="34" charset="0"/>
                            <a:cs typeface="Calibri" pitchFamily="34" charset="0"/>
                          </a:rPr>
                          <m:t>)</m:t>
                        </m:r>
                      </m:e>
                    </m:nary>
                  </m:oMath>
                </a14:m>
                <a:endParaRPr lang="ru-RU" sz="2200" dirty="0" smtClean="0">
                  <a:latin typeface="Calibri" pitchFamily="34" charset="0"/>
                  <a:cs typeface="Calibri" pitchFamily="34" charset="0"/>
                </a:endParaRPr>
              </a:p>
              <a:p>
                <a:pPr lvl="1"/>
                <a:r>
                  <a:rPr lang="ru-RU" sz="2000" dirty="0" smtClean="0">
                    <a:latin typeface="Calibri" pitchFamily="34" charset="0"/>
                    <a:cs typeface="Calibri" pitchFamily="34" charset="0"/>
                  </a:rPr>
                  <a:t>Почему для </a:t>
                </a:r>
                <a:r>
                  <a:rPr lang="ru-RU" sz="2000" dirty="0">
                    <a:latin typeface="Calibri" pitchFamily="34" charset="0"/>
                    <a:cs typeface="Calibri" pitchFamily="34" charset="0"/>
                  </a:rPr>
                  <a:t>каждой </a:t>
                </a:r>
                <a:r>
                  <a:rPr lang="ru-RU" sz="2000" dirty="0" smtClean="0">
                    <a:latin typeface="Calibri" pitchFamily="34" charset="0"/>
                    <a:cs typeface="Calibri" pitchFamily="34" charset="0"/>
                  </a:rPr>
                  <a:t>вершины </a:t>
                </a:r>
                <a:r>
                  <a:rPr lang="ru-RU" sz="2000" dirty="0" err="1" smtClean="0">
                    <a:latin typeface="Calibri" pitchFamily="34" charset="0"/>
                    <a:cs typeface="Calibri" pitchFamily="34" charset="0"/>
                  </a:rPr>
                  <a:t>DepthFirstSearch</a:t>
                </a:r>
                <a:r>
                  <a:rPr lang="ru-RU" sz="2000" dirty="0" smtClean="0">
                    <a:latin typeface="Calibri" pitchFamily="34" charset="0"/>
                    <a:cs typeface="Calibri" pitchFamily="34" charset="0"/>
                  </a:rPr>
                  <a:t>(</a:t>
                </a:r>
                <a:r>
                  <a:rPr lang="en-US" sz="2000" dirty="0" smtClean="0">
                    <a:latin typeface="Calibri" pitchFamily="34" charset="0"/>
                    <a:cs typeface="Calibri" pitchFamily="34" charset="0"/>
                  </a:rPr>
                  <a:t>d</a:t>
                </a:r>
                <a:r>
                  <a:rPr lang="ru-RU" sz="2000" dirty="0" smtClean="0">
                    <a:latin typeface="Calibri" pitchFamily="34" charset="0"/>
                    <a:cs typeface="Calibri" pitchFamily="34" charset="0"/>
                  </a:rPr>
                  <a:t>, </a:t>
                </a:r>
                <a:r>
                  <a:rPr lang="ru-RU" sz="2000" dirty="0">
                    <a:latin typeface="Calibri" pitchFamily="34" charset="0"/>
                    <a:cs typeface="Calibri" pitchFamily="34" charset="0"/>
                  </a:rPr>
                  <a:t>u, </a:t>
                </a:r>
                <a:r>
                  <a:rPr lang="en-US" sz="2000" dirty="0" smtClean="0">
                    <a:latin typeface="Calibri" pitchFamily="34" charset="0"/>
                    <a:cs typeface="Calibri" pitchFamily="34" charset="0"/>
                  </a:rPr>
                  <a:t>v, </a:t>
                </a:r>
                <a:r>
                  <a:rPr lang="en-US" sz="2000" dirty="0" err="1" smtClean="0">
                    <a:latin typeface="Calibri" pitchFamily="34" charset="0"/>
                    <a:cs typeface="Calibri" pitchFamily="34" charset="0"/>
                  </a:rPr>
                  <a:t>vd</a:t>
                </a:r>
                <a:r>
                  <a:rPr lang="ru-RU" sz="2000" dirty="0" smtClean="0">
                    <a:latin typeface="Calibri" pitchFamily="34" charset="0"/>
                    <a:cs typeface="Calibri" pitchFamily="34" charset="0"/>
                  </a:rPr>
                  <a:t>) </a:t>
                </a:r>
                <a:r>
                  <a:rPr lang="ru-RU" sz="2000" dirty="0">
                    <a:latin typeface="Calibri" pitchFamily="34" charset="0"/>
                    <a:cs typeface="Calibri" pitchFamily="34" charset="0"/>
                  </a:rPr>
                  <a:t>исполняется 1 </a:t>
                </a:r>
                <a:r>
                  <a:rPr lang="ru-RU" sz="2000" dirty="0" smtClean="0">
                    <a:latin typeface="Calibri" pitchFamily="34" charset="0"/>
                    <a:cs typeface="Calibri" pitchFamily="34" charset="0"/>
                  </a:rPr>
                  <a:t>раз?</a:t>
                </a:r>
                <a:endParaRPr lang="en-US" sz="2000" dirty="0">
                  <a:latin typeface="Calibri" pitchFamily="34" charset="0"/>
                  <a:cs typeface="Calibri" pitchFamily="34" charset="0"/>
                </a:endParaRPr>
              </a:p>
              <a:p>
                <a:endParaRPr lang="ru-RU" sz="2400" dirty="0" smtClean="0">
                  <a:latin typeface="Calibri" pitchFamily="34" charset="0"/>
                  <a:cs typeface="Calibri" pitchFamily="34" charset="0"/>
                </a:endParaRPr>
              </a:p>
              <a:p>
                <a:r>
                  <a:rPr lang="en-US" sz="2400" dirty="0" smtClean="0">
                    <a:latin typeface="Calibri" pitchFamily="34" charset="0"/>
                    <a:cs typeface="Calibri" pitchFamily="34" charset="0"/>
                  </a:rPr>
                  <a:t># </a:t>
                </a:r>
                <a:r>
                  <a:rPr lang="ru-RU" sz="2400" dirty="0" smtClean="0">
                    <a:latin typeface="Calibri" pitchFamily="34" charset="0"/>
                    <a:cs typeface="Calibri" pitchFamily="34" charset="0"/>
                  </a:rPr>
                  <a:t>операций </a:t>
                </a:r>
                <a:r>
                  <a:rPr lang="ru-RU" sz="2400" dirty="0">
                    <a:latin typeface="Calibri" pitchFamily="34" charset="0"/>
                    <a:cs typeface="Calibri" pitchFamily="34" charset="0"/>
                  </a:rPr>
                  <a:t>в </a:t>
                </a:r>
                <a:r>
                  <a:rPr lang="en-US" sz="2400" dirty="0" err="1" smtClean="0">
                    <a:latin typeface="Calibri" pitchFamily="34" charset="0"/>
                    <a:cs typeface="Calibri" pitchFamily="34" charset="0"/>
                  </a:rPr>
                  <a:t>DepthFirstSearch</a:t>
                </a:r>
                <a:r>
                  <a:rPr lang="en-US" sz="2400" dirty="0" smtClean="0">
                    <a:latin typeface="Calibri" pitchFamily="34" charset="0"/>
                    <a:cs typeface="Calibri" pitchFamily="34" charset="0"/>
                  </a:rPr>
                  <a:t>(d, v, </a:t>
                </a:r>
                <a:r>
                  <a:rPr lang="en-US" sz="2400" dirty="0" err="1" smtClean="0">
                    <a:latin typeface="Calibri" pitchFamily="34" charset="0"/>
                    <a:cs typeface="Calibri" pitchFamily="34" charset="0"/>
                  </a:rPr>
                  <a:t>vd</a:t>
                </a:r>
                <a:r>
                  <a:rPr lang="en-US" sz="2400" dirty="0" smtClean="0">
                    <a:latin typeface="Calibri" pitchFamily="34" charset="0"/>
                    <a:cs typeface="Calibri" pitchFamily="34" charset="0"/>
                  </a:rPr>
                  <a:t>) </a:t>
                </a:r>
                <a:r>
                  <a:rPr lang="en-US" sz="2400" dirty="0">
                    <a:latin typeface="Calibri" pitchFamily="34" charset="0"/>
                    <a:cs typeface="Calibri" pitchFamily="34" charset="0"/>
                  </a:rPr>
                  <a:t>= </a:t>
                </a:r>
                <a:r>
                  <a:rPr lang="en-US" sz="2400" dirty="0" smtClean="0">
                    <a:latin typeface="Calibri" pitchFamily="34" charset="0"/>
                    <a:cs typeface="Calibri" pitchFamily="34" charset="0"/>
                  </a:rPr>
                  <a:t>O(# </a:t>
                </a:r>
                <a:r>
                  <a:rPr lang="ru-RU" sz="2400" dirty="0" smtClean="0">
                    <a:latin typeface="Calibri" pitchFamily="34" charset="0"/>
                    <a:cs typeface="Calibri" pitchFamily="34" charset="0"/>
                  </a:rPr>
                  <a:t>вершин графа</a:t>
                </a:r>
                <a:r>
                  <a:rPr lang="en-US" sz="2400" dirty="0" smtClean="0">
                    <a:latin typeface="Calibri" pitchFamily="34" charset="0"/>
                    <a:cs typeface="Calibri" pitchFamily="34" charset="0"/>
                  </a:rPr>
                  <a:t>)</a:t>
                </a:r>
                <a:endParaRPr lang="ru-RU" sz="2400" dirty="0">
                  <a:latin typeface="Calibri" pitchFamily="34" charset="0"/>
                  <a:cs typeface="Calibri" pitchFamily="34" charset="0"/>
                </a:endParaRPr>
              </a:p>
              <a:p>
                <a:endParaRPr lang="ru-RU" sz="2400" dirty="0" smtClean="0">
                  <a:latin typeface="Calibri" pitchFamily="34" charset="0"/>
                  <a:cs typeface="Calibri" pitchFamily="34" charset="0"/>
                </a:endParaRPr>
              </a:p>
              <a:p>
                <a:r>
                  <a:rPr lang="en-US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# </a:t>
                </a:r>
                <a:r>
                  <a:rPr lang="ru-RU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операций </a:t>
                </a:r>
                <a:r>
                  <a:rPr lang="ru-RU" sz="2400" dirty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в </a:t>
                </a:r>
                <a:r>
                  <a:rPr lang="en-US" sz="2400" dirty="0" err="1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DepthFirstSearch</a:t>
                </a:r>
                <a:r>
                  <a:rPr lang="en-US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(d, u</a:t>
                </a:r>
                <a:r>
                  <a:rPr lang="en-US" sz="2400" dirty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, </a:t>
                </a:r>
                <a:r>
                  <a:rPr lang="en-US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v, </a:t>
                </a:r>
                <a:r>
                  <a:rPr lang="en-US" sz="2400" dirty="0" err="1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vd</a:t>
                </a:r>
                <a:r>
                  <a:rPr lang="en-US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)</a:t>
                </a:r>
                <a:r>
                  <a:rPr lang="ru-RU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 </a:t>
                </a:r>
                <a:r>
                  <a:rPr lang="ru-RU" sz="2400" dirty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= </a:t>
                </a:r>
                <a:r>
                  <a:rPr lang="en-US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O(# </a:t>
                </a:r>
                <a:r>
                  <a:rPr lang="ru-RU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соседей </a:t>
                </a:r>
                <a:r>
                  <a:rPr lang="en-US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u)</a:t>
                </a:r>
                <a:endParaRPr lang="en-US" sz="2400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endParaRPr>
              </a:p>
              <a:p>
                <a:endParaRPr lang="ru-RU" sz="2400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endParaRPr>
              </a:p>
              <a:p>
                <a:r>
                  <a:rPr lang="en-US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#</a:t>
                </a:r>
                <a:r>
                  <a:rPr lang="ru-RU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 </a:t>
                </a:r>
                <a:r>
                  <a:rPr lang="ru-RU" sz="2400" dirty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операций при </a:t>
                </a:r>
                <a:r>
                  <a:rPr lang="ru-RU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обходе в </a:t>
                </a:r>
                <a:r>
                  <a:rPr lang="ru-RU" sz="2400" dirty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глубину </a:t>
                </a:r>
                <a:r>
                  <a:rPr lang="en-US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=</a:t>
                </a:r>
              </a:p>
              <a:p>
                <a:pPr marL="0" indent="0">
                  <a:buNone/>
                </a:pPr>
                <a:r>
                  <a:rPr lang="en-US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	= O(# </a:t>
                </a:r>
                <a:r>
                  <a:rPr lang="ru-RU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вершин </a:t>
                </a:r>
                <a:r>
                  <a:rPr lang="ru-RU" sz="2400" dirty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графа</a:t>
                </a:r>
                <a:r>
                  <a:rPr lang="en-US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) </a:t>
                </a:r>
                <a:r>
                  <a:rPr lang="en-US" sz="2400" dirty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+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itchFamily="34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itchFamily="34" charset="0"/>
                          </a:rPr>
                          <m:t>𝑢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sz="2400" dirty="0">
                            <a:solidFill>
                              <a:schemeClr val="bg1"/>
                            </a:solidFill>
                            <a:latin typeface="Calibri" pitchFamily="34" charset="0"/>
                            <a:cs typeface="Calibri" pitchFamily="34" charset="0"/>
                          </a:rPr>
                          <m:t>O</m:t>
                        </m:r>
                        <m:r>
                          <m:rPr>
                            <m:nor/>
                          </m:rPr>
                          <a:rPr lang="en-US" sz="2400" dirty="0">
                            <a:solidFill>
                              <a:schemeClr val="bg1"/>
                            </a:solidFill>
                            <a:latin typeface="Calibri" pitchFamily="34" charset="0"/>
                            <a:cs typeface="Calibri" pitchFamily="34" charset="0"/>
                          </a:rPr>
                          <m:t>(# </m:t>
                        </m:r>
                        <m:r>
                          <m:rPr>
                            <m:nor/>
                          </m:rPr>
                          <a:rPr lang="ru-RU" sz="2400" dirty="0">
                            <a:solidFill>
                              <a:schemeClr val="bg1"/>
                            </a:solidFill>
                            <a:latin typeface="Calibri" pitchFamily="34" charset="0"/>
                            <a:cs typeface="Calibri" pitchFamily="34" charset="0"/>
                          </a:rPr>
                          <m:t>соседей </m:t>
                        </m:r>
                        <m:r>
                          <m:rPr>
                            <m:nor/>
                          </m:rPr>
                          <a:rPr lang="en-US" sz="2400" dirty="0">
                            <a:solidFill>
                              <a:schemeClr val="bg1"/>
                            </a:solidFill>
                            <a:latin typeface="Calibri" pitchFamily="34" charset="0"/>
                            <a:cs typeface="Calibri" pitchFamily="34" charset="0"/>
                          </a:rPr>
                          <m:t>u</m:t>
                        </m:r>
                        <m:r>
                          <m:rPr>
                            <m:nor/>
                          </m:rPr>
                          <a:rPr lang="en-US" sz="2400" dirty="0">
                            <a:solidFill>
                              <a:schemeClr val="bg1"/>
                            </a:solidFill>
                            <a:latin typeface="Calibri" pitchFamily="34" charset="0"/>
                            <a:cs typeface="Calibri" pitchFamily="34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 </a:t>
                </a:r>
                <a:r>
                  <a:rPr lang="ru-RU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= </a:t>
                </a:r>
                <a:r>
                  <a:rPr lang="ru-RU" sz="2400" dirty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O</a:t>
                </a:r>
                <a:r>
                  <a:rPr lang="ru-RU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(</a:t>
                </a:r>
                <a:r>
                  <a:rPr lang="en-US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# </a:t>
                </a:r>
                <a:r>
                  <a:rPr lang="ru-RU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вершин </a:t>
                </a:r>
                <a:r>
                  <a:rPr lang="ru-RU" sz="2400" dirty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графа + </a:t>
                </a:r>
                <a:r>
                  <a:rPr lang="en-US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# </a:t>
                </a:r>
                <a:r>
                  <a:rPr lang="ru-RU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дуг </a:t>
                </a:r>
                <a:r>
                  <a:rPr lang="ru-RU" sz="2400" dirty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графа)</a:t>
                </a:r>
                <a:endParaRPr lang="en-US" sz="2800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endParaRPr>
              </a:p>
              <a:p>
                <a:pPr>
                  <a:buFont typeface="Arial" charset="0"/>
                  <a:buNone/>
                </a:pPr>
                <a:endParaRPr lang="ru-RU" sz="2800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mc:Choice>
        <mc:Fallback>
          <p:sp>
            <p:nvSpPr>
              <p:cNvPr id="26626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611" t="-1752" b="-1455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3552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Число операций при </a:t>
            </a:r>
            <a:r>
              <a:rPr lang="ru-RU" dirty="0" smtClean="0"/>
              <a:t>обходе в </a:t>
            </a:r>
            <a:r>
              <a:rPr lang="ru-RU" dirty="0" smtClean="0"/>
              <a:t>глубину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626" name="Rectangle 3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ru-RU" sz="2400" dirty="0" smtClean="0">
                    <a:latin typeface="Calibri" pitchFamily="34" charset="0"/>
                    <a:cs typeface="Calibri" pitchFamily="34" charset="0"/>
                  </a:rPr>
                  <a:t>Считаем</a:t>
                </a:r>
                <a:r>
                  <a:rPr lang="en-US" sz="2400" dirty="0" smtClean="0">
                    <a:latin typeface="Calibri" pitchFamily="34" charset="0"/>
                    <a:cs typeface="Calibri" pitchFamily="34" charset="0"/>
                  </a:rPr>
                  <a:t> </a:t>
                </a:r>
                <a:r>
                  <a:rPr lang="ru-RU" sz="2400" dirty="0" smtClean="0">
                    <a:latin typeface="Calibri" pitchFamily="34" charset="0"/>
                    <a:cs typeface="Calibri" pitchFamily="34" charset="0"/>
                  </a:rPr>
                  <a:t>число (</a:t>
                </a:r>
                <a:r>
                  <a:rPr lang="en-US" sz="2400" dirty="0" smtClean="0">
                    <a:latin typeface="Calibri" pitchFamily="34" charset="0"/>
                    <a:cs typeface="Calibri" pitchFamily="34" charset="0"/>
                  </a:rPr>
                  <a:t>#) </a:t>
                </a:r>
                <a:r>
                  <a:rPr lang="ru-RU" sz="2400" dirty="0" smtClean="0">
                    <a:latin typeface="Calibri" pitchFamily="34" charset="0"/>
                    <a:cs typeface="Calibri" pitchFamily="34" charset="0"/>
                  </a:rPr>
                  <a:t>присваиваний, сравнений, доступов </a:t>
                </a:r>
                <a:r>
                  <a:rPr lang="ru-RU" sz="2400" dirty="0">
                    <a:latin typeface="Calibri" pitchFamily="34" charset="0"/>
                    <a:cs typeface="Calibri" pitchFamily="34" charset="0"/>
                  </a:rPr>
                  <a:t>к элементам </a:t>
                </a:r>
                <a:r>
                  <a:rPr lang="ru-RU" sz="2400" dirty="0" smtClean="0">
                    <a:latin typeface="Calibri" pitchFamily="34" charset="0"/>
                    <a:cs typeface="Calibri" pitchFamily="34" charset="0"/>
                  </a:rPr>
                  <a:t>массивов</a:t>
                </a:r>
                <a:endParaRPr lang="ru-RU" sz="2400" dirty="0">
                  <a:latin typeface="Calibri" pitchFamily="34" charset="0"/>
                  <a:cs typeface="Calibri" pitchFamily="34" charset="0"/>
                </a:endParaRPr>
              </a:p>
              <a:p>
                <a:endParaRPr lang="ru-RU" sz="2400" dirty="0" smtClean="0">
                  <a:latin typeface="Calibri" pitchFamily="34" charset="0"/>
                  <a:cs typeface="Calibri" pitchFamily="34" charset="0"/>
                </a:endParaRPr>
              </a:p>
              <a:p>
                <a:r>
                  <a:rPr lang="en-US" sz="2400" dirty="0" smtClean="0">
                    <a:latin typeface="Calibri" pitchFamily="34" charset="0"/>
                    <a:cs typeface="Calibri" pitchFamily="34" charset="0"/>
                  </a:rPr>
                  <a:t># </a:t>
                </a:r>
                <a:r>
                  <a:rPr lang="ru-RU" sz="2400" dirty="0" smtClean="0">
                    <a:latin typeface="Calibri" pitchFamily="34" charset="0"/>
                    <a:cs typeface="Calibri" pitchFamily="34" charset="0"/>
                  </a:rPr>
                  <a:t>операций при </a:t>
                </a:r>
                <a:r>
                  <a:rPr lang="ru-RU" sz="2400" dirty="0" smtClean="0">
                    <a:latin typeface="Calibri" pitchFamily="34" charset="0"/>
                    <a:cs typeface="Calibri" pitchFamily="34" charset="0"/>
                  </a:rPr>
                  <a:t>обходе в </a:t>
                </a:r>
                <a:r>
                  <a:rPr lang="ru-RU" sz="2400" dirty="0" smtClean="0">
                    <a:latin typeface="Calibri" pitchFamily="34" charset="0"/>
                    <a:cs typeface="Calibri" pitchFamily="34" charset="0"/>
                  </a:rPr>
                  <a:t>глубину =</a:t>
                </a:r>
              </a:p>
              <a:p>
                <a:pPr marL="0" indent="0">
                  <a:buNone/>
                </a:pPr>
                <a:r>
                  <a:rPr lang="ru-RU" sz="2200" dirty="0" smtClean="0">
                    <a:latin typeface="Calibri" pitchFamily="34" charset="0"/>
                    <a:cs typeface="Calibri" pitchFamily="34" charset="0"/>
                  </a:rPr>
                  <a:t>	= </a:t>
                </a:r>
                <a:r>
                  <a:rPr lang="en-US" sz="2200" dirty="0" smtClean="0">
                    <a:latin typeface="Calibri" pitchFamily="34" charset="0"/>
                    <a:cs typeface="Calibri" pitchFamily="34" charset="0"/>
                  </a:rPr>
                  <a:t>#</a:t>
                </a:r>
                <a:r>
                  <a:rPr lang="ru-RU" sz="2200" dirty="0" smtClean="0">
                    <a:latin typeface="Calibri" pitchFamily="34" charset="0"/>
                    <a:cs typeface="Calibri" pitchFamily="34" charset="0"/>
                  </a:rPr>
                  <a:t> </a:t>
                </a:r>
                <a:r>
                  <a:rPr lang="ru-RU" sz="2200" dirty="0">
                    <a:latin typeface="Calibri" pitchFamily="34" charset="0"/>
                    <a:cs typeface="Calibri" pitchFamily="34" charset="0"/>
                  </a:rPr>
                  <a:t>операций </a:t>
                </a:r>
                <a:r>
                  <a:rPr lang="ru-RU" sz="2200" dirty="0" smtClean="0">
                    <a:latin typeface="Calibri" pitchFamily="34" charset="0"/>
                    <a:cs typeface="Calibri" pitchFamily="34" charset="0"/>
                  </a:rPr>
                  <a:t>в </a:t>
                </a:r>
                <a:r>
                  <a:rPr lang="en-US" sz="2200" dirty="0" err="1" smtClean="0">
                    <a:latin typeface="Calibri" pitchFamily="34" charset="0"/>
                    <a:cs typeface="Calibri" pitchFamily="34" charset="0"/>
                  </a:rPr>
                  <a:t>DepthFirstSearch</a:t>
                </a:r>
                <a:r>
                  <a:rPr lang="en-US" sz="2200" dirty="0" smtClean="0">
                    <a:latin typeface="Calibri" pitchFamily="34" charset="0"/>
                    <a:cs typeface="Calibri" pitchFamily="34" charset="0"/>
                  </a:rPr>
                  <a:t>(</a:t>
                </a:r>
                <a:r>
                  <a:rPr lang="en-US" sz="2200" dirty="0">
                    <a:latin typeface="Calibri" pitchFamily="34" charset="0"/>
                    <a:cs typeface="Calibri" pitchFamily="34" charset="0"/>
                  </a:rPr>
                  <a:t>d</a:t>
                </a:r>
                <a:r>
                  <a:rPr lang="en-US" sz="2200" dirty="0" smtClean="0">
                    <a:latin typeface="Calibri" pitchFamily="34" charset="0"/>
                    <a:cs typeface="Calibri" pitchFamily="34" charset="0"/>
                  </a:rPr>
                  <a:t>, v, </a:t>
                </a:r>
                <a:r>
                  <a:rPr lang="en-US" sz="2200" dirty="0" err="1" smtClean="0">
                    <a:latin typeface="Calibri" pitchFamily="34" charset="0"/>
                    <a:cs typeface="Calibri" pitchFamily="34" charset="0"/>
                  </a:rPr>
                  <a:t>vd</a:t>
                </a:r>
                <a:r>
                  <a:rPr lang="en-US" sz="2200" dirty="0" smtClean="0">
                    <a:latin typeface="Calibri" pitchFamily="34" charset="0"/>
                    <a:cs typeface="Calibri" pitchFamily="34" charset="0"/>
                  </a:rPr>
                  <a:t>) </a:t>
                </a:r>
                <a:r>
                  <a:rPr lang="en-US" sz="2200" dirty="0">
                    <a:latin typeface="Calibri" pitchFamily="34" charset="0"/>
                    <a:cs typeface="Calibri" pitchFamily="34" charset="0"/>
                  </a:rPr>
                  <a:t>+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200" i="1" smtClean="0">
                            <a:latin typeface="Cambria Math" panose="02040503050406030204" pitchFamily="18" charset="0"/>
                            <a:cs typeface="Calibri" pitchFamily="34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200" b="0" i="1" smtClean="0">
                            <a:latin typeface="Cambria Math" panose="02040503050406030204" pitchFamily="18" charset="0"/>
                            <a:cs typeface="Calibri" pitchFamily="34" charset="0"/>
                          </a:rPr>
                          <m:t>𝑢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sz="2200" b="0" i="0" dirty="0" smtClean="0">
                            <a:latin typeface="Calibri" pitchFamily="34" charset="0"/>
                            <a:cs typeface="Calibri" pitchFamily="34" charset="0"/>
                          </a:rPr>
                          <m:t>#</m:t>
                        </m:r>
                        <m:r>
                          <m:rPr>
                            <m:nor/>
                          </m:rPr>
                          <a:rPr lang="ru-RU" sz="2200" dirty="0">
                            <a:latin typeface="Calibri" pitchFamily="34" charset="0"/>
                            <a:cs typeface="Calibri" pitchFamily="34" charset="0"/>
                          </a:rPr>
                          <m:t> операций в </m:t>
                        </m:r>
                        <m:r>
                          <m:rPr>
                            <m:nor/>
                          </m:rPr>
                          <a:rPr lang="en-US" sz="2200" dirty="0">
                            <a:latin typeface="Calibri" pitchFamily="34" charset="0"/>
                            <a:cs typeface="Calibri" pitchFamily="34" charset="0"/>
                          </a:rPr>
                          <m:t>DepthFirstSearch</m:t>
                        </m:r>
                        <m:r>
                          <m:rPr>
                            <m:nor/>
                          </m:rPr>
                          <a:rPr lang="en-US" sz="2200" dirty="0">
                            <a:latin typeface="Calibri" pitchFamily="34" charset="0"/>
                            <a:cs typeface="Calibri" pitchFamily="34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2200" b="0" i="0" dirty="0" smtClean="0">
                            <a:latin typeface="Calibri" pitchFamily="34" charset="0"/>
                            <a:cs typeface="Calibri" pitchFamily="34" charset="0"/>
                          </a:rPr>
                          <m:t>d</m:t>
                        </m:r>
                        <m:r>
                          <m:rPr>
                            <m:nor/>
                          </m:rPr>
                          <a:rPr lang="en-US" sz="2200" dirty="0">
                            <a:latin typeface="Calibri" pitchFamily="34" charset="0"/>
                            <a:cs typeface="Calibri" pitchFamily="34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sz="2200" dirty="0">
                            <a:latin typeface="Calibri" pitchFamily="34" charset="0"/>
                            <a:cs typeface="Calibri" pitchFamily="34" charset="0"/>
                          </a:rPr>
                          <m:t>u</m:t>
                        </m:r>
                        <m:r>
                          <m:rPr>
                            <m:nor/>
                          </m:rPr>
                          <a:rPr lang="en-US" sz="2200" dirty="0">
                            <a:latin typeface="Calibri" pitchFamily="34" charset="0"/>
                            <a:cs typeface="Calibri" pitchFamily="34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sz="2200" b="0" i="0" dirty="0" smtClean="0">
                            <a:latin typeface="Calibri" pitchFamily="34" charset="0"/>
                            <a:cs typeface="Calibri" pitchFamily="34" charset="0"/>
                          </a:rPr>
                          <m:t>v</m:t>
                        </m:r>
                        <m:r>
                          <m:rPr>
                            <m:nor/>
                          </m:rPr>
                          <a:rPr lang="en-US" sz="2200" b="0" i="0" dirty="0" smtClean="0">
                            <a:latin typeface="Calibri" pitchFamily="34" charset="0"/>
                            <a:cs typeface="Calibri" pitchFamily="34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sz="2200" b="0" i="0" dirty="0" smtClean="0">
                            <a:latin typeface="Calibri" pitchFamily="34" charset="0"/>
                            <a:cs typeface="Calibri" pitchFamily="34" charset="0"/>
                          </a:rPr>
                          <m:t>vd</m:t>
                        </m:r>
                        <m:r>
                          <m:rPr>
                            <m:nor/>
                          </m:rPr>
                          <a:rPr lang="en-US" sz="2200" dirty="0">
                            <a:latin typeface="Calibri" pitchFamily="34" charset="0"/>
                            <a:cs typeface="Calibri" pitchFamily="34" charset="0"/>
                          </a:rPr>
                          <m:t>)</m:t>
                        </m:r>
                      </m:e>
                    </m:nary>
                  </m:oMath>
                </a14:m>
                <a:endParaRPr lang="ru-RU" sz="2200" dirty="0" smtClean="0">
                  <a:latin typeface="Calibri" pitchFamily="34" charset="0"/>
                  <a:cs typeface="Calibri" pitchFamily="34" charset="0"/>
                </a:endParaRPr>
              </a:p>
              <a:p>
                <a:pPr lvl="1"/>
                <a:r>
                  <a:rPr lang="ru-RU" sz="2000" dirty="0" smtClean="0">
                    <a:latin typeface="Calibri" pitchFamily="34" charset="0"/>
                    <a:cs typeface="Calibri" pitchFamily="34" charset="0"/>
                  </a:rPr>
                  <a:t>Почему для </a:t>
                </a:r>
                <a:r>
                  <a:rPr lang="ru-RU" sz="2000" dirty="0">
                    <a:latin typeface="Calibri" pitchFamily="34" charset="0"/>
                    <a:cs typeface="Calibri" pitchFamily="34" charset="0"/>
                  </a:rPr>
                  <a:t>каждой </a:t>
                </a:r>
                <a:r>
                  <a:rPr lang="ru-RU" sz="2000" dirty="0" smtClean="0">
                    <a:latin typeface="Calibri" pitchFamily="34" charset="0"/>
                    <a:cs typeface="Calibri" pitchFamily="34" charset="0"/>
                  </a:rPr>
                  <a:t>вершины </a:t>
                </a:r>
                <a:r>
                  <a:rPr lang="ru-RU" sz="2000" dirty="0" err="1" smtClean="0">
                    <a:latin typeface="Calibri" pitchFamily="34" charset="0"/>
                    <a:cs typeface="Calibri" pitchFamily="34" charset="0"/>
                  </a:rPr>
                  <a:t>DepthFirstSearch</a:t>
                </a:r>
                <a:r>
                  <a:rPr lang="ru-RU" sz="2000" dirty="0" smtClean="0">
                    <a:latin typeface="Calibri" pitchFamily="34" charset="0"/>
                    <a:cs typeface="Calibri" pitchFamily="34" charset="0"/>
                  </a:rPr>
                  <a:t>(</a:t>
                </a:r>
                <a:r>
                  <a:rPr lang="en-US" sz="2000" dirty="0" smtClean="0">
                    <a:latin typeface="Calibri" pitchFamily="34" charset="0"/>
                    <a:cs typeface="Calibri" pitchFamily="34" charset="0"/>
                  </a:rPr>
                  <a:t>d</a:t>
                </a:r>
                <a:r>
                  <a:rPr lang="ru-RU" sz="2000" dirty="0" smtClean="0">
                    <a:latin typeface="Calibri" pitchFamily="34" charset="0"/>
                    <a:cs typeface="Calibri" pitchFamily="34" charset="0"/>
                  </a:rPr>
                  <a:t>, </a:t>
                </a:r>
                <a:r>
                  <a:rPr lang="ru-RU" sz="2000" dirty="0">
                    <a:latin typeface="Calibri" pitchFamily="34" charset="0"/>
                    <a:cs typeface="Calibri" pitchFamily="34" charset="0"/>
                  </a:rPr>
                  <a:t>u, </a:t>
                </a:r>
                <a:r>
                  <a:rPr lang="en-US" sz="2000" dirty="0" smtClean="0">
                    <a:latin typeface="Calibri" pitchFamily="34" charset="0"/>
                    <a:cs typeface="Calibri" pitchFamily="34" charset="0"/>
                  </a:rPr>
                  <a:t>v, </a:t>
                </a:r>
                <a:r>
                  <a:rPr lang="en-US" sz="2000" dirty="0" err="1" smtClean="0">
                    <a:latin typeface="Calibri" pitchFamily="34" charset="0"/>
                    <a:cs typeface="Calibri" pitchFamily="34" charset="0"/>
                  </a:rPr>
                  <a:t>vd</a:t>
                </a:r>
                <a:r>
                  <a:rPr lang="ru-RU" sz="2000" dirty="0" smtClean="0">
                    <a:latin typeface="Calibri" pitchFamily="34" charset="0"/>
                    <a:cs typeface="Calibri" pitchFamily="34" charset="0"/>
                  </a:rPr>
                  <a:t>) </a:t>
                </a:r>
                <a:r>
                  <a:rPr lang="ru-RU" sz="2000" dirty="0">
                    <a:latin typeface="Calibri" pitchFamily="34" charset="0"/>
                    <a:cs typeface="Calibri" pitchFamily="34" charset="0"/>
                  </a:rPr>
                  <a:t>исполняется 1 </a:t>
                </a:r>
                <a:r>
                  <a:rPr lang="ru-RU" sz="2000" dirty="0" smtClean="0">
                    <a:latin typeface="Calibri" pitchFamily="34" charset="0"/>
                    <a:cs typeface="Calibri" pitchFamily="34" charset="0"/>
                  </a:rPr>
                  <a:t>раз?</a:t>
                </a:r>
                <a:endParaRPr lang="en-US" sz="2000" dirty="0">
                  <a:latin typeface="Calibri" pitchFamily="34" charset="0"/>
                  <a:cs typeface="Calibri" pitchFamily="34" charset="0"/>
                </a:endParaRPr>
              </a:p>
              <a:p>
                <a:endParaRPr lang="ru-RU" sz="2400" dirty="0" smtClean="0">
                  <a:latin typeface="Calibri" pitchFamily="34" charset="0"/>
                  <a:cs typeface="Calibri" pitchFamily="34" charset="0"/>
                </a:endParaRPr>
              </a:p>
              <a:p>
                <a:r>
                  <a:rPr lang="en-US" sz="2400" dirty="0" smtClean="0">
                    <a:latin typeface="Calibri" pitchFamily="34" charset="0"/>
                    <a:cs typeface="Calibri" pitchFamily="34" charset="0"/>
                  </a:rPr>
                  <a:t># </a:t>
                </a:r>
                <a:r>
                  <a:rPr lang="ru-RU" sz="2400" dirty="0" smtClean="0">
                    <a:latin typeface="Calibri" pitchFamily="34" charset="0"/>
                    <a:cs typeface="Calibri" pitchFamily="34" charset="0"/>
                  </a:rPr>
                  <a:t>операций </a:t>
                </a:r>
                <a:r>
                  <a:rPr lang="ru-RU" sz="2400" dirty="0">
                    <a:latin typeface="Calibri" pitchFamily="34" charset="0"/>
                    <a:cs typeface="Calibri" pitchFamily="34" charset="0"/>
                  </a:rPr>
                  <a:t>в </a:t>
                </a:r>
                <a:r>
                  <a:rPr lang="en-US" sz="2400" dirty="0" err="1" smtClean="0">
                    <a:latin typeface="Calibri" pitchFamily="34" charset="0"/>
                    <a:cs typeface="Calibri" pitchFamily="34" charset="0"/>
                  </a:rPr>
                  <a:t>DepthFirstSearch</a:t>
                </a:r>
                <a:r>
                  <a:rPr lang="en-US" sz="2400" dirty="0" smtClean="0">
                    <a:latin typeface="Calibri" pitchFamily="34" charset="0"/>
                    <a:cs typeface="Calibri" pitchFamily="34" charset="0"/>
                  </a:rPr>
                  <a:t>(d, v, </a:t>
                </a:r>
                <a:r>
                  <a:rPr lang="en-US" sz="2400" dirty="0" err="1" smtClean="0">
                    <a:latin typeface="Calibri" pitchFamily="34" charset="0"/>
                    <a:cs typeface="Calibri" pitchFamily="34" charset="0"/>
                  </a:rPr>
                  <a:t>vd</a:t>
                </a:r>
                <a:r>
                  <a:rPr lang="en-US" sz="2400" dirty="0" smtClean="0">
                    <a:latin typeface="Calibri" pitchFamily="34" charset="0"/>
                    <a:cs typeface="Calibri" pitchFamily="34" charset="0"/>
                  </a:rPr>
                  <a:t>) </a:t>
                </a:r>
                <a:r>
                  <a:rPr lang="en-US" sz="2400" dirty="0">
                    <a:latin typeface="Calibri" pitchFamily="34" charset="0"/>
                    <a:cs typeface="Calibri" pitchFamily="34" charset="0"/>
                  </a:rPr>
                  <a:t>= </a:t>
                </a:r>
                <a:r>
                  <a:rPr lang="en-US" sz="2400" dirty="0" smtClean="0">
                    <a:latin typeface="Calibri" pitchFamily="34" charset="0"/>
                    <a:cs typeface="Calibri" pitchFamily="34" charset="0"/>
                  </a:rPr>
                  <a:t>O(# </a:t>
                </a:r>
                <a:r>
                  <a:rPr lang="ru-RU" sz="2400" dirty="0" smtClean="0">
                    <a:latin typeface="Calibri" pitchFamily="34" charset="0"/>
                    <a:cs typeface="Calibri" pitchFamily="34" charset="0"/>
                  </a:rPr>
                  <a:t>вершин графа</a:t>
                </a:r>
                <a:r>
                  <a:rPr lang="en-US" sz="2400" dirty="0" smtClean="0">
                    <a:latin typeface="Calibri" pitchFamily="34" charset="0"/>
                    <a:cs typeface="Calibri" pitchFamily="34" charset="0"/>
                  </a:rPr>
                  <a:t>)</a:t>
                </a:r>
                <a:endParaRPr lang="ru-RU" sz="2400" dirty="0">
                  <a:latin typeface="Calibri" pitchFamily="34" charset="0"/>
                  <a:cs typeface="Calibri" pitchFamily="34" charset="0"/>
                </a:endParaRPr>
              </a:p>
              <a:p>
                <a:endParaRPr lang="ru-RU" sz="2400" dirty="0" smtClean="0">
                  <a:latin typeface="Calibri" pitchFamily="34" charset="0"/>
                  <a:cs typeface="Calibri" pitchFamily="34" charset="0"/>
                </a:endParaRPr>
              </a:p>
              <a:p>
                <a:r>
                  <a:rPr lang="en-US" sz="2400" dirty="0" smtClean="0">
                    <a:latin typeface="Calibri" pitchFamily="34" charset="0"/>
                    <a:cs typeface="Calibri" pitchFamily="34" charset="0"/>
                  </a:rPr>
                  <a:t># </a:t>
                </a:r>
                <a:r>
                  <a:rPr lang="ru-RU" sz="2400" dirty="0" smtClean="0">
                    <a:latin typeface="Calibri" pitchFamily="34" charset="0"/>
                    <a:cs typeface="Calibri" pitchFamily="34" charset="0"/>
                  </a:rPr>
                  <a:t>операций </a:t>
                </a:r>
                <a:r>
                  <a:rPr lang="ru-RU" sz="2400" dirty="0">
                    <a:latin typeface="Calibri" pitchFamily="34" charset="0"/>
                    <a:cs typeface="Calibri" pitchFamily="34" charset="0"/>
                  </a:rPr>
                  <a:t>в </a:t>
                </a:r>
                <a:r>
                  <a:rPr lang="en-US" sz="2400" dirty="0" err="1" smtClean="0">
                    <a:latin typeface="Calibri" pitchFamily="34" charset="0"/>
                    <a:cs typeface="Calibri" pitchFamily="34" charset="0"/>
                  </a:rPr>
                  <a:t>DepthFirstSearch</a:t>
                </a:r>
                <a:r>
                  <a:rPr lang="en-US" sz="2400" dirty="0" smtClean="0">
                    <a:latin typeface="Calibri" pitchFamily="34" charset="0"/>
                    <a:cs typeface="Calibri" pitchFamily="34" charset="0"/>
                  </a:rPr>
                  <a:t>(d, u</a:t>
                </a:r>
                <a:r>
                  <a:rPr lang="en-US" sz="2400" dirty="0">
                    <a:latin typeface="Calibri" pitchFamily="34" charset="0"/>
                    <a:cs typeface="Calibri" pitchFamily="34" charset="0"/>
                  </a:rPr>
                  <a:t>, </a:t>
                </a:r>
                <a:r>
                  <a:rPr lang="en-US" sz="2400" dirty="0" smtClean="0">
                    <a:latin typeface="Calibri" pitchFamily="34" charset="0"/>
                    <a:cs typeface="Calibri" pitchFamily="34" charset="0"/>
                  </a:rPr>
                  <a:t>v, </a:t>
                </a:r>
                <a:r>
                  <a:rPr lang="en-US" sz="2400" dirty="0" err="1" smtClean="0">
                    <a:latin typeface="Calibri" pitchFamily="34" charset="0"/>
                    <a:cs typeface="Calibri" pitchFamily="34" charset="0"/>
                  </a:rPr>
                  <a:t>vd</a:t>
                </a:r>
                <a:r>
                  <a:rPr lang="en-US" sz="2400" dirty="0" smtClean="0">
                    <a:latin typeface="Calibri" pitchFamily="34" charset="0"/>
                    <a:cs typeface="Calibri" pitchFamily="34" charset="0"/>
                  </a:rPr>
                  <a:t>)</a:t>
                </a:r>
                <a:r>
                  <a:rPr lang="ru-RU" sz="2400" dirty="0" smtClean="0">
                    <a:latin typeface="Calibri" pitchFamily="34" charset="0"/>
                    <a:cs typeface="Calibri" pitchFamily="34" charset="0"/>
                  </a:rPr>
                  <a:t> </a:t>
                </a:r>
                <a:r>
                  <a:rPr lang="ru-RU" sz="2400" dirty="0">
                    <a:latin typeface="Calibri" pitchFamily="34" charset="0"/>
                    <a:cs typeface="Calibri" pitchFamily="34" charset="0"/>
                  </a:rPr>
                  <a:t>= </a:t>
                </a:r>
                <a:r>
                  <a:rPr lang="en-US" sz="2400" dirty="0" smtClean="0">
                    <a:latin typeface="Calibri" pitchFamily="34" charset="0"/>
                    <a:cs typeface="Calibri" pitchFamily="34" charset="0"/>
                  </a:rPr>
                  <a:t>O(# </a:t>
                </a:r>
                <a:r>
                  <a:rPr lang="ru-RU" sz="2400" dirty="0" smtClean="0">
                    <a:latin typeface="Calibri" pitchFamily="34" charset="0"/>
                    <a:cs typeface="Calibri" pitchFamily="34" charset="0"/>
                  </a:rPr>
                  <a:t>соседей </a:t>
                </a:r>
                <a:r>
                  <a:rPr lang="en-US" sz="2400" dirty="0" smtClean="0">
                    <a:latin typeface="Calibri" pitchFamily="34" charset="0"/>
                    <a:cs typeface="Calibri" pitchFamily="34" charset="0"/>
                  </a:rPr>
                  <a:t>u)</a:t>
                </a:r>
                <a:endParaRPr lang="en-US" sz="2400" dirty="0">
                  <a:latin typeface="Calibri" pitchFamily="34" charset="0"/>
                  <a:cs typeface="Calibri" pitchFamily="34" charset="0"/>
                </a:endParaRPr>
              </a:p>
              <a:p>
                <a:endParaRPr lang="ru-RU" sz="2400" dirty="0" smtClean="0">
                  <a:latin typeface="Calibri" pitchFamily="34" charset="0"/>
                  <a:cs typeface="Calibri" pitchFamily="34" charset="0"/>
                </a:endParaRPr>
              </a:p>
              <a:p>
                <a:r>
                  <a:rPr lang="en-US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#</a:t>
                </a:r>
                <a:r>
                  <a:rPr lang="ru-RU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 </a:t>
                </a:r>
                <a:r>
                  <a:rPr lang="ru-RU" sz="2400" dirty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операций при </a:t>
                </a:r>
                <a:r>
                  <a:rPr lang="ru-RU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обходе в </a:t>
                </a:r>
                <a:r>
                  <a:rPr lang="ru-RU" sz="2400" dirty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глубину </a:t>
                </a:r>
                <a:r>
                  <a:rPr lang="en-US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=</a:t>
                </a:r>
              </a:p>
              <a:p>
                <a:pPr marL="0" indent="0">
                  <a:buNone/>
                </a:pPr>
                <a:r>
                  <a:rPr lang="en-US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	= O(# </a:t>
                </a:r>
                <a:r>
                  <a:rPr lang="ru-RU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вершин </a:t>
                </a:r>
                <a:r>
                  <a:rPr lang="ru-RU" sz="2400" dirty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графа</a:t>
                </a:r>
                <a:r>
                  <a:rPr lang="en-US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) </a:t>
                </a:r>
                <a:r>
                  <a:rPr lang="en-US" sz="2400" dirty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+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itchFamily="34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itchFamily="34" charset="0"/>
                          </a:rPr>
                          <m:t>𝑢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sz="2400" dirty="0">
                            <a:solidFill>
                              <a:schemeClr val="bg1"/>
                            </a:solidFill>
                            <a:latin typeface="Calibri" pitchFamily="34" charset="0"/>
                            <a:cs typeface="Calibri" pitchFamily="34" charset="0"/>
                          </a:rPr>
                          <m:t>O</m:t>
                        </m:r>
                        <m:r>
                          <m:rPr>
                            <m:nor/>
                          </m:rPr>
                          <a:rPr lang="en-US" sz="2400" dirty="0">
                            <a:solidFill>
                              <a:schemeClr val="bg1"/>
                            </a:solidFill>
                            <a:latin typeface="Calibri" pitchFamily="34" charset="0"/>
                            <a:cs typeface="Calibri" pitchFamily="34" charset="0"/>
                          </a:rPr>
                          <m:t>(# </m:t>
                        </m:r>
                        <m:r>
                          <m:rPr>
                            <m:nor/>
                          </m:rPr>
                          <a:rPr lang="ru-RU" sz="2400" dirty="0">
                            <a:solidFill>
                              <a:schemeClr val="bg1"/>
                            </a:solidFill>
                            <a:latin typeface="Calibri" pitchFamily="34" charset="0"/>
                            <a:cs typeface="Calibri" pitchFamily="34" charset="0"/>
                          </a:rPr>
                          <m:t>соседей </m:t>
                        </m:r>
                        <m:r>
                          <m:rPr>
                            <m:nor/>
                          </m:rPr>
                          <a:rPr lang="en-US" sz="2400" dirty="0">
                            <a:solidFill>
                              <a:schemeClr val="bg1"/>
                            </a:solidFill>
                            <a:latin typeface="Calibri" pitchFamily="34" charset="0"/>
                            <a:cs typeface="Calibri" pitchFamily="34" charset="0"/>
                          </a:rPr>
                          <m:t>u</m:t>
                        </m:r>
                        <m:r>
                          <m:rPr>
                            <m:nor/>
                          </m:rPr>
                          <a:rPr lang="en-US" sz="2400" dirty="0">
                            <a:solidFill>
                              <a:schemeClr val="bg1"/>
                            </a:solidFill>
                            <a:latin typeface="Calibri" pitchFamily="34" charset="0"/>
                            <a:cs typeface="Calibri" pitchFamily="34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 </a:t>
                </a:r>
                <a:r>
                  <a:rPr lang="ru-RU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= </a:t>
                </a:r>
                <a:r>
                  <a:rPr lang="ru-RU" sz="2400" dirty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O</a:t>
                </a:r>
                <a:r>
                  <a:rPr lang="ru-RU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(</a:t>
                </a:r>
                <a:r>
                  <a:rPr lang="en-US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# </a:t>
                </a:r>
                <a:r>
                  <a:rPr lang="ru-RU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вершин </a:t>
                </a:r>
                <a:r>
                  <a:rPr lang="ru-RU" sz="2400" dirty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графа + </a:t>
                </a:r>
                <a:r>
                  <a:rPr lang="en-US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# </a:t>
                </a:r>
                <a:r>
                  <a:rPr lang="ru-RU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дуг </a:t>
                </a:r>
                <a:r>
                  <a:rPr lang="ru-RU" sz="2400" dirty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графа)</a:t>
                </a:r>
                <a:endParaRPr lang="en-US" sz="2800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endParaRPr>
              </a:p>
              <a:p>
                <a:pPr>
                  <a:buFont typeface="Arial" charset="0"/>
                  <a:buNone/>
                </a:pPr>
                <a:endParaRPr lang="ru-RU" sz="2800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mc:Choice>
        <mc:Fallback>
          <p:sp>
            <p:nvSpPr>
              <p:cNvPr id="26626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611" t="-1752" b="-1455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6394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Число операций при </a:t>
            </a:r>
            <a:r>
              <a:rPr lang="ru-RU" dirty="0" smtClean="0"/>
              <a:t>обходе в </a:t>
            </a:r>
            <a:r>
              <a:rPr lang="ru-RU" dirty="0" smtClean="0"/>
              <a:t>глубину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626" name="Rectangle 3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ru-RU" sz="2400" dirty="0" smtClean="0">
                    <a:latin typeface="Calibri" pitchFamily="34" charset="0"/>
                    <a:cs typeface="Calibri" pitchFamily="34" charset="0"/>
                  </a:rPr>
                  <a:t>Считаем</a:t>
                </a:r>
                <a:r>
                  <a:rPr lang="en-US" sz="2400" dirty="0" smtClean="0">
                    <a:latin typeface="Calibri" pitchFamily="34" charset="0"/>
                    <a:cs typeface="Calibri" pitchFamily="34" charset="0"/>
                  </a:rPr>
                  <a:t> </a:t>
                </a:r>
                <a:r>
                  <a:rPr lang="ru-RU" sz="2400" dirty="0" smtClean="0">
                    <a:latin typeface="Calibri" pitchFamily="34" charset="0"/>
                    <a:cs typeface="Calibri" pitchFamily="34" charset="0"/>
                  </a:rPr>
                  <a:t>число (</a:t>
                </a:r>
                <a:r>
                  <a:rPr lang="en-US" sz="2400" dirty="0" smtClean="0">
                    <a:latin typeface="Calibri" pitchFamily="34" charset="0"/>
                    <a:cs typeface="Calibri" pitchFamily="34" charset="0"/>
                  </a:rPr>
                  <a:t>#) </a:t>
                </a:r>
                <a:r>
                  <a:rPr lang="ru-RU" sz="2400" dirty="0" smtClean="0">
                    <a:latin typeface="Calibri" pitchFamily="34" charset="0"/>
                    <a:cs typeface="Calibri" pitchFamily="34" charset="0"/>
                  </a:rPr>
                  <a:t>присваиваний, сравнений, доступов </a:t>
                </a:r>
                <a:r>
                  <a:rPr lang="ru-RU" sz="2400" dirty="0">
                    <a:latin typeface="Calibri" pitchFamily="34" charset="0"/>
                    <a:cs typeface="Calibri" pitchFamily="34" charset="0"/>
                  </a:rPr>
                  <a:t>к элементам </a:t>
                </a:r>
                <a:r>
                  <a:rPr lang="ru-RU" sz="2400" dirty="0" smtClean="0">
                    <a:latin typeface="Calibri" pitchFamily="34" charset="0"/>
                    <a:cs typeface="Calibri" pitchFamily="34" charset="0"/>
                  </a:rPr>
                  <a:t>массивов</a:t>
                </a:r>
                <a:endParaRPr lang="ru-RU" sz="2400" dirty="0">
                  <a:latin typeface="Calibri" pitchFamily="34" charset="0"/>
                  <a:cs typeface="Calibri" pitchFamily="34" charset="0"/>
                </a:endParaRPr>
              </a:p>
              <a:p>
                <a:endParaRPr lang="ru-RU" sz="2400" dirty="0" smtClean="0">
                  <a:latin typeface="Calibri" pitchFamily="34" charset="0"/>
                  <a:cs typeface="Calibri" pitchFamily="34" charset="0"/>
                </a:endParaRPr>
              </a:p>
              <a:p>
                <a:r>
                  <a:rPr lang="en-US" sz="2400" dirty="0" smtClean="0">
                    <a:latin typeface="Calibri" pitchFamily="34" charset="0"/>
                    <a:cs typeface="Calibri" pitchFamily="34" charset="0"/>
                  </a:rPr>
                  <a:t># </a:t>
                </a:r>
                <a:r>
                  <a:rPr lang="ru-RU" sz="2400" dirty="0" smtClean="0">
                    <a:latin typeface="Calibri" pitchFamily="34" charset="0"/>
                    <a:cs typeface="Calibri" pitchFamily="34" charset="0"/>
                  </a:rPr>
                  <a:t>операций при </a:t>
                </a:r>
                <a:r>
                  <a:rPr lang="ru-RU" sz="2400" dirty="0" smtClean="0">
                    <a:latin typeface="Calibri" pitchFamily="34" charset="0"/>
                    <a:cs typeface="Calibri" pitchFamily="34" charset="0"/>
                  </a:rPr>
                  <a:t>обходе в </a:t>
                </a:r>
                <a:r>
                  <a:rPr lang="ru-RU" sz="2400" dirty="0" smtClean="0">
                    <a:latin typeface="Calibri" pitchFamily="34" charset="0"/>
                    <a:cs typeface="Calibri" pitchFamily="34" charset="0"/>
                  </a:rPr>
                  <a:t>глубину =</a:t>
                </a:r>
              </a:p>
              <a:p>
                <a:pPr marL="0" indent="0">
                  <a:buNone/>
                </a:pPr>
                <a:r>
                  <a:rPr lang="ru-RU" sz="2200" dirty="0" smtClean="0">
                    <a:latin typeface="Calibri" pitchFamily="34" charset="0"/>
                    <a:cs typeface="Calibri" pitchFamily="34" charset="0"/>
                  </a:rPr>
                  <a:t>	= </a:t>
                </a:r>
                <a:r>
                  <a:rPr lang="en-US" sz="2200" dirty="0" smtClean="0">
                    <a:latin typeface="Calibri" pitchFamily="34" charset="0"/>
                    <a:cs typeface="Calibri" pitchFamily="34" charset="0"/>
                  </a:rPr>
                  <a:t>#</a:t>
                </a:r>
                <a:r>
                  <a:rPr lang="ru-RU" sz="2200" dirty="0" smtClean="0">
                    <a:latin typeface="Calibri" pitchFamily="34" charset="0"/>
                    <a:cs typeface="Calibri" pitchFamily="34" charset="0"/>
                  </a:rPr>
                  <a:t> </a:t>
                </a:r>
                <a:r>
                  <a:rPr lang="ru-RU" sz="2200" dirty="0">
                    <a:latin typeface="Calibri" pitchFamily="34" charset="0"/>
                    <a:cs typeface="Calibri" pitchFamily="34" charset="0"/>
                  </a:rPr>
                  <a:t>операций </a:t>
                </a:r>
                <a:r>
                  <a:rPr lang="ru-RU" sz="2200" dirty="0" smtClean="0">
                    <a:latin typeface="Calibri" pitchFamily="34" charset="0"/>
                    <a:cs typeface="Calibri" pitchFamily="34" charset="0"/>
                  </a:rPr>
                  <a:t>в </a:t>
                </a:r>
                <a:r>
                  <a:rPr lang="en-US" sz="2200" dirty="0" err="1" smtClean="0">
                    <a:latin typeface="Calibri" pitchFamily="34" charset="0"/>
                    <a:cs typeface="Calibri" pitchFamily="34" charset="0"/>
                  </a:rPr>
                  <a:t>DepthFirstSearch</a:t>
                </a:r>
                <a:r>
                  <a:rPr lang="en-US" sz="2200" dirty="0" smtClean="0">
                    <a:latin typeface="Calibri" pitchFamily="34" charset="0"/>
                    <a:cs typeface="Calibri" pitchFamily="34" charset="0"/>
                  </a:rPr>
                  <a:t>(</a:t>
                </a:r>
                <a:r>
                  <a:rPr lang="en-US" sz="2200" dirty="0">
                    <a:latin typeface="Calibri" pitchFamily="34" charset="0"/>
                    <a:cs typeface="Calibri" pitchFamily="34" charset="0"/>
                  </a:rPr>
                  <a:t>d</a:t>
                </a:r>
                <a:r>
                  <a:rPr lang="en-US" sz="2200" dirty="0" smtClean="0">
                    <a:latin typeface="Calibri" pitchFamily="34" charset="0"/>
                    <a:cs typeface="Calibri" pitchFamily="34" charset="0"/>
                  </a:rPr>
                  <a:t>, v, </a:t>
                </a:r>
                <a:r>
                  <a:rPr lang="en-US" sz="2200" dirty="0" err="1" smtClean="0">
                    <a:latin typeface="Calibri" pitchFamily="34" charset="0"/>
                    <a:cs typeface="Calibri" pitchFamily="34" charset="0"/>
                  </a:rPr>
                  <a:t>vd</a:t>
                </a:r>
                <a:r>
                  <a:rPr lang="en-US" sz="2200" dirty="0" smtClean="0">
                    <a:latin typeface="Calibri" pitchFamily="34" charset="0"/>
                    <a:cs typeface="Calibri" pitchFamily="34" charset="0"/>
                  </a:rPr>
                  <a:t>) </a:t>
                </a:r>
                <a:r>
                  <a:rPr lang="en-US" sz="2200" dirty="0">
                    <a:latin typeface="Calibri" pitchFamily="34" charset="0"/>
                    <a:cs typeface="Calibri" pitchFamily="34" charset="0"/>
                  </a:rPr>
                  <a:t>+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200" i="1" smtClean="0">
                            <a:latin typeface="Cambria Math" panose="02040503050406030204" pitchFamily="18" charset="0"/>
                            <a:cs typeface="Calibri" pitchFamily="34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200" b="0" i="1" smtClean="0">
                            <a:latin typeface="Cambria Math" panose="02040503050406030204" pitchFamily="18" charset="0"/>
                            <a:cs typeface="Calibri" pitchFamily="34" charset="0"/>
                          </a:rPr>
                          <m:t>𝑢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sz="2200" b="0" i="0" dirty="0" smtClean="0">
                            <a:latin typeface="Calibri" pitchFamily="34" charset="0"/>
                            <a:cs typeface="Calibri" pitchFamily="34" charset="0"/>
                          </a:rPr>
                          <m:t>#</m:t>
                        </m:r>
                        <m:r>
                          <m:rPr>
                            <m:nor/>
                          </m:rPr>
                          <a:rPr lang="ru-RU" sz="2200" dirty="0">
                            <a:latin typeface="Calibri" pitchFamily="34" charset="0"/>
                            <a:cs typeface="Calibri" pitchFamily="34" charset="0"/>
                          </a:rPr>
                          <m:t> операций в </m:t>
                        </m:r>
                        <m:r>
                          <m:rPr>
                            <m:nor/>
                          </m:rPr>
                          <a:rPr lang="en-US" sz="2200" dirty="0">
                            <a:latin typeface="Calibri" pitchFamily="34" charset="0"/>
                            <a:cs typeface="Calibri" pitchFamily="34" charset="0"/>
                          </a:rPr>
                          <m:t>DepthFirstSearch</m:t>
                        </m:r>
                        <m:r>
                          <m:rPr>
                            <m:nor/>
                          </m:rPr>
                          <a:rPr lang="en-US" sz="2200" dirty="0">
                            <a:latin typeface="Calibri" pitchFamily="34" charset="0"/>
                            <a:cs typeface="Calibri" pitchFamily="34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2200" b="0" i="0" dirty="0" smtClean="0">
                            <a:latin typeface="Calibri" pitchFamily="34" charset="0"/>
                            <a:cs typeface="Calibri" pitchFamily="34" charset="0"/>
                          </a:rPr>
                          <m:t>d</m:t>
                        </m:r>
                        <m:r>
                          <m:rPr>
                            <m:nor/>
                          </m:rPr>
                          <a:rPr lang="en-US" sz="2200" dirty="0">
                            <a:latin typeface="Calibri" pitchFamily="34" charset="0"/>
                            <a:cs typeface="Calibri" pitchFamily="34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sz="2200" dirty="0">
                            <a:latin typeface="Calibri" pitchFamily="34" charset="0"/>
                            <a:cs typeface="Calibri" pitchFamily="34" charset="0"/>
                          </a:rPr>
                          <m:t>u</m:t>
                        </m:r>
                        <m:r>
                          <m:rPr>
                            <m:nor/>
                          </m:rPr>
                          <a:rPr lang="en-US" sz="2200" dirty="0">
                            <a:latin typeface="Calibri" pitchFamily="34" charset="0"/>
                            <a:cs typeface="Calibri" pitchFamily="34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sz="2200" b="0" i="0" dirty="0" smtClean="0">
                            <a:latin typeface="Calibri" pitchFamily="34" charset="0"/>
                            <a:cs typeface="Calibri" pitchFamily="34" charset="0"/>
                          </a:rPr>
                          <m:t>v</m:t>
                        </m:r>
                        <m:r>
                          <m:rPr>
                            <m:nor/>
                          </m:rPr>
                          <a:rPr lang="en-US" sz="2200" b="0" i="0" dirty="0" smtClean="0">
                            <a:latin typeface="Calibri" pitchFamily="34" charset="0"/>
                            <a:cs typeface="Calibri" pitchFamily="34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sz="2200" b="0" i="0" dirty="0" smtClean="0">
                            <a:latin typeface="Calibri" pitchFamily="34" charset="0"/>
                            <a:cs typeface="Calibri" pitchFamily="34" charset="0"/>
                          </a:rPr>
                          <m:t>vd</m:t>
                        </m:r>
                        <m:r>
                          <m:rPr>
                            <m:nor/>
                          </m:rPr>
                          <a:rPr lang="en-US" sz="2200" dirty="0">
                            <a:latin typeface="Calibri" pitchFamily="34" charset="0"/>
                            <a:cs typeface="Calibri" pitchFamily="34" charset="0"/>
                          </a:rPr>
                          <m:t>)</m:t>
                        </m:r>
                      </m:e>
                    </m:nary>
                  </m:oMath>
                </a14:m>
                <a:endParaRPr lang="ru-RU" sz="2200" dirty="0" smtClean="0">
                  <a:latin typeface="Calibri" pitchFamily="34" charset="0"/>
                  <a:cs typeface="Calibri" pitchFamily="34" charset="0"/>
                </a:endParaRPr>
              </a:p>
              <a:p>
                <a:pPr lvl="1"/>
                <a:r>
                  <a:rPr lang="ru-RU" sz="2000" dirty="0" smtClean="0">
                    <a:latin typeface="Calibri" pitchFamily="34" charset="0"/>
                    <a:cs typeface="Calibri" pitchFamily="34" charset="0"/>
                  </a:rPr>
                  <a:t>Почему для </a:t>
                </a:r>
                <a:r>
                  <a:rPr lang="ru-RU" sz="2000" dirty="0">
                    <a:latin typeface="Calibri" pitchFamily="34" charset="0"/>
                    <a:cs typeface="Calibri" pitchFamily="34" charset="0"/>
                  </a:rPr>
                  <a:t>каждой </a:t>
                </a:r>
                <a:r>
                  <a:rPr lang="ru-RU" sz="2000" dirty="0" smtClean="0">
                    <a:latin typeface="Calibri" pitchFamily="34" charset="0"/>
                    <a:cs typeface="Calibri" pitchFamily="34" charset="0"/>
                  </a:rPr>
                  <a:t>вершины </a:t>
                </a:r>
                <a:r>
                  <a:rPr lang="ru-RU" sz="2000" dirty="0" err="1" smtClean="0">
                    <a:latin typeface="Calibri" pitchFamily="34" charset="0"/>
                    <a:cs typeface="Calibri" pitchFamily="34" charset="0"/>
                  </a:rPr>
                  <a:t>DepthFirstSearch</a:t>
                </a:r>
                <a:r>
                  <a:rPr lang="ru-RU" sz="2000" dirty="0" smtClean="0">
                    <a:latin typeface="Calibri" pitchFamily="34" charset="0"/>
                    <a:cs typeface="Calibri" pitchFamily="34" charset="0"/>
                  </a:rPr>
                  <a:t>(</a:t>
                </a:r>
                <a:r>
                  <a:rPr lang="en-US" sz="2000" dirty="0" smtClean="0">
                    <a:latin typeface="Calibri" pitchFamily="34" charset="0"/>
                    <a:cs typeface="Calibri" pitchFamily="34" charset="0"/>
                  </a:rPr>
                  <a:t>d</a:t>
                </a:r>
                <a:r>
                  <a:rPr lang="ru-RU" sz="2000" dirty="0" smtClean="0">
                    <a:latin typeface="Calibri" pitchFamily="34" charset="0"/>
                    <a:cs typeface="Calibri" pitchFamily="34" charset="0"/>
                  </a:rPr>
                  <a:t>, </a:t>
                </a:r>
                <a:r>
                  <a:rPr lang="ru-RU" sz="2000" dirty="0">
                    <a:latin typeface="Calibri" pitchFamily="34" charset="0"/>
                    <a:cs typeface="Calibri" pitchFamily="34" charset="0"/>
                  </a:rPr>
                  <a:t>u, </a:t>
                </a:r>
                <a:r>
                  <a:rPr lang="en-US" sz="2000" dirty="0" smtClean="0">
                    <a:latin typeface="Calibri" pitchFamily="34" charset="0"/>
                    <a:cs typeface="Calibri" pitchFamily="34" charset="0"/>
                  </a:rPr>
                  <a:t>v, </a:t>
                </a:r>
                <a:r>
                  <a:rPr lang="en-US" sz="2000" dirty="0" err="1" smtClean="0">
                    <a:latin typeface="Calibri" pitchFamily="34" charset="0"/>
                    <a:cs typeface="Calibri" pitchFamily="34" charset="0"/>
                  </a:rPr>
                  <a:t>vd</a:t>
                </a:r>
                <a:r>
                  <a:rPr lang="ru-RU" sz="2000" dirty="0" smtClean="0">
                    <a:latin typeface="Calibri" pitchFamily="34" charset="0"/>
                    <a:cs typeface="Calibri" pitchFamily="34" charset="0"/>
                  </a:rPr>
                  <a:t>) </a:t>
                </a:r>
                <a:r>
                  <a:rPr lang="ru-RU" sz="2000" dirty="0">
                    <a:latin typeface="Calibri" pitchFamily="34" charset="0"/>
                    <a:cs typeface="Calibri" pitchFamily="34" charset="0"/>
                  </a:rPr>
                  <a:t>исполняется 1 </a:t>
                </a:r>
                <a:r>
                  <a:rPr lang="ru-RU" sz="2000" dirty="0" smtClean="0">
                    <a:latin typeface="Calibri" pitchFamily="34" charset="0"/>
                    <a:cs typeface="Calibri" pitchFamily="34" charset="0"/>
                  </a:rPr>
                  <a:t>раз?</a:t>
                </a:r>
                <a:endParaRPr lang="en-US" sz="2000" dirty="0">
                  <a:latin typeface="Calibri" pitchFamily="34" charset="0"/>
                  <a:cs typeface="Calibri" pitchFamily="34" charset="0"/>
                </a:endParaRPr>
              </a:p>
              <a:p>
                <a:endParaRPr lang="ru-RU" sz="2400" dirty="0" smtClean="0">
                  <a:latin typeface="Calibri" pitchFamily="34" charset="0"/>
                  <a:cs typeface="Calibri" pitchFamily="34" charset="0"/>
                </a:endParaRPr>
              </a:p>
              <a:p>
                <a:r>
                  <a:rPr lang="en-US" sz="2400" dirty="0" smtClean="0">
                    <a:latin typeface="Calibri" pitchFamily="34" charset="0"/>
                    <a:cs typeface="Calibri" pitchFamily="34" charset="0"/>
                  </a:rPr>
                  <a:t># </a:t>
                </a:r>
                <a:r>
                  <a:rPr lang="ru-RU" sz="2400" dirty="0" smtClean="0">
                    <a:latin typeface="Calibri" pitchFamily="34" charset="0"/>
                    <a:cs typeface="Calibri" pitchFamily="34" charset="0"/>
                  </a:rPr>
                  <a:t>операций </a:t>
                </a:r>
                <a:r>
                  <a:rPr lang="ru-RU" sz="2400" dirty="0">
                    <a:latin typeface="Calibri" pitchFamily="34" charset="0"/>
                    <a:cs typeface="Calibri" pitchFamily="34" charset="0"/>
                  </a:rPr>
                  <a:t>в </a:t>
                </a:r>
                <a:r>
                  <a:rPr lang="en-US" sz="2400" dirty="0" err="1" smtClean="0">
                    <a:latin typeface="Calibri" pitchFamily="34" charset="0"/>
                    <a:cs typeface="Calibri" pitchFamily="34" charset="0"/>
                  </a:rPr>
                  <a:t>DepthFirstSearch</a:t>
                </a:r>
                <a:r>
                  <a:rPr lang="en-US" sz="2400" dirty="0" smtClean="0">
                    <a:latin typeface="Calibri" pitchFamily="34" charset="0"/>
                    <a:cs typeface="Calibri" pitchFamily="34" charset="0"/>
                  </a:rPr>
                  <a:t>(d, v, </a:t>
                </a:r>
                <a:r>
                  <a:rPr lang="en-US" sz="2400" dirty="0" err="1" smtClean="0">
                    <a:latin typeface="Calibri" pitchFamily="34" charset="0"/>
                    <a:cs typeface="Calibri" pitchFamily="34" charset="0"/>
                  </a:rPr>
                  <a:t>vd</a:t>
                </a:r>
                <a:r>
                  <a:rPr lang="en-US" sz="2400" dirty="0" smtClean="0">
                    <a:latin typeface="Calibri" pitchFamily="34" charset="0"/>
                    <a:cs typeface="Calibri" pitchFamily="34" charset="0"/>
                  </a:rPr>
                  <a:t>) </a:t>
                </a:r>
                <a:r>
                  <a:rPr lang="en-US" sz="2400" dirty="0">
                    <a:latin typeface="Calibri" pitchFamily="34" charset="0"/>
                    <a:cs typeface="Calibri" pitchFamily="34" charset="0"/>
                  </a:rPr>
                  <a:t>= </a:t>
                </a:r>
                <a:r>
                  <a:rPr lang="en-US" sz="2400" dirty="0" smtClean="0">
                    <a:latin typeface="Calibri" pitchFamily="34" charset="0"/>
                    <a:cs typeface="Calibri" pitchFamily="34" charset="0"/>
                  </a:rPr>
                  <a:t>O(# </a:t>
                </a:r>
                <a:r>
                  <a:rPr lang="ru-RU" sz="2400" dirty="0" smtClean="0">
                    <a:latin typeface="Calibri" pitchFamily="34" charset="0"/>
                    <a:cs typeface="Calibri" pitchFamily="34" charset="0"/>
                  </a:rPr>
                  <a:t>вершин графа</a:t>
                </a:r>
                <a:r>
                  <a:rPr lang="en-US" sz="2400" dirty="0" smtClean="0">
                    <a:latin typeface="Calibri" pitchFamily="34" charset="0"/>
                    <a:cs typeface="Calibri" pitchFamily="34" charset="0"/>
                  </a:rPr>
                  <a:t>)</a:t>
                </a:r>
                <a:endParaRPr lang="ru-RU" sz="2400" dirty="0">
                  <a:latin typeface="Calibri" pitchFamily="34" charset="0"/>
                  <a:cs typeface="Calibri" pitchFamily="34" charset="0"/>
                </a:endParaRPr>
              </a:p>
              <a:p>
                <a:endParaRPr lang="ru-RU" sz="2400" dirty="0" smtClean="0">
                  <a:latin typeface="Calibri" pitchFamily="34" charset="0"/>
                  <a:cs typeface="Calibri" pitchFamily="34" charset="0"/>
                </a:endParaRPr>
              </a:p>
              <a:p>
                <a:r>
                  <a:rPr lang="en-US" sz="2400" dirty="0" smtClean="0">
                    <a:latin typeface="Calibri" pitchFamily="34" charset="0"/>
                    <a:cs typeface="Calibri" pitchFamily="34" charset="0"/>
                  </a:rPr>
                  <a:t># </a:t>
                </a:r>
                <a:r>
                  <a:rPr lang="ru-RU" sz="2400" dirty="0" smtClean="0">
                    <a:latin typeface="Calibri" pitchFamily="34" charset="0"/>
                    <a:cs typeface="Calibri" pitchFamily="34" charset="0"/>
                  </a:rPr>
                  <a:t>операций </a:t>
                </a:r>
                <a:r>
                  <a:rPr lang="ru-RU" sz="2400" dirty="0">
                    <a:latin typeface="Calibri" pitchFamily="34" charset="0"/>
                    <a:cs typeface="Calibri" pitchFamily="34" charset="0"/>
                  </a:rPr>
                  <a:t>в </a:t>
                </a:r>
                <a:r>
                  <a:rPr lang="en-US" sz="2400" dirty="0" err="1" smtClean="0">
                    <a:latin typeface="Calibri" pitchFamily="34" charset="0"/>
                    <a:cs typeface="Calibri" pitchFamily="34" charset="0"/>
                  </a:rPr>
                  <a:t>DepthFirstSearch</a:t>
                </a:r>
                <a:r>
                  <a:rPr lang="en-US" sz="2400" dirty="0" smtClean="0">
                    <a:latin typeface="Calibri" pitchFamily="34" charset="0"/>
                    <a:cs typeface="Calibri" pitchFamily="34" charset="0"/>
                  </a:rPr>
                  <a:t>(d, u</a:t>
                </a:r>
                <a:r>
                  <a:rPr lang="en-US" sz="2400" dirty="0">
                    <a:latin typeface="Calibri" pitchFamily="34" charset="0"/>
                    <a:cs typeface="Calibri" pitchFamily="34" charset="0"/>
                  </a:rPr>
                  <a:t>, </a:t>
                </a:r>
                <a:r>
                  <a:rPr lang="en-US" sz="2400" dirty="0" smtClean="0">
                    <a:latin typeface="Calibri" pitchFamily="34" charset="0"/>
                    <a:cs typeface="Calibri" pitchFamily="34" charset="0"/>
                  </a:rPr>
                  <a:t>v, </a:t>
                </a:r>
                <a:r>
                  <a:rPr lang="en-US" sz="2400" dirty="0" err="1" smtClean="0">
                    <a:latin typeface="Calibri" pitchFamily="34" charset="0"/>
                    <a:cs typeface="Calibri" pitchFamily="34" charset="0"/>
                  </a:rPr>
                  <a:t>vd</a:t>
                </a:r>
                <a:r>
                  <a:rPr lang="en-US" sz="2400" dirty="0" smtClean="0">
                    <a:latin typeface="Calibri" pitchFamily="34" charset="0"/>
                    <a:cs typeface="Calibri" pitchFamily="34" charset="0"/>
                  </a:rPr>
                  <a:t>)</a:t>
                </a:r>
                <a:r>
                  <a:rPr lang="ru-RU" sz="2400" dirty="0" smtClean="0">
                    <a:latin typeface="Calibri" pitchFamily="34" charset="0"/>
                    <a:cs typeface="Calibri" pitchFamily="34" charset="0"/>
                  </a:rPr>
                  <a:t> </a:t>
                </a:r>
                <a:r>
                  <a:rPr lang="ru-RU" sz="2400" dirty="0">
                    <a:latin typeface="Calibri" pitchFamily="34" charset="0"/>
                    <a:cs typeface="Calibri" pitchFamily="34" charset="0"/>
                  </a:rPr>
                  <a:t>= </a:t>
                </a:r>
                <a:r>
                  <a:rPr lang="en-US" sz="2400" dirty="0" smtClean="0">
                    <a:latin typeface="Calibri" pitchFamily="34" charset="0"/>
                    <a:cs typeface="Calibri" pitchFamily="34" charset="0"/>
                  </a:rPr>
                  <a:t>O(# </a:t>
                </a:r>
                <a:r>
                  <a:rPr lang="ru-RU" sz="2400" dirty="0" smtClean="0">
                    <a:latin typeface="Calibri" pitchFamily="34" charset="0"/>
                    <a:cs typeface="Calibri" pitchFamily="34" charset="0"/>
                  </a:rPr>
                  <a:t>соседей </a:t>
                </a:r>
                <a:r>
                  <a:rPr lang="en-US" sz="2400" dirty="0" smtClean="0">
                    <a:latin typeface="Calibri" pitchFamily="34" charset="0"/>
                    <a:cs typeface="Calibri" pitchFamily="34" charset="0"/>
                  </a:rPr>
                  <a:t>u)</a:t>
                </a:r>
                <a:endParaRPr lang="en-US" sz="2400" dirty="0">
                  <a:latin typeface="Calibri" pitchFamily="34" charset="0"/>
                  <a:cs typeface="Calibri" pitchFamily="34" charset="0"/>
                </a:endParaRPr>
              </a:p>
              <a:p>
                <a:endParaRPr lang="ru-RU" sz="2400" dirty="0" smtClean="0">
                  <a:latin typeface="Calibri" pitchFamily="34" charset="0"/>
                  <a:cs typeface="Calibri" pitchFamily="34" charset="0"/>
                </a:endParaRPr>
              </a:p>
              <a:p>
                <a:r>
                  <a:rPr lang="en-US" sz="2400" dirty="0" smtClean="0">
                    <a:latin typeface="Calibri" pitchFamily="34" charset="0"/>
                    <a:cs typeface="Calibri" pitchFamily="34" charset="0"/>
                  </a:rPr>
                  <a:t>#</a:t>
                </a:r>
                <a:r>
                  <a:rPr lang="ru-RU" sz="2400" dirty="0" smtClean="0">
                    <a:latin typeface="Calibri" pitchFamily="34" charset="0"/>
                    <a:cs typeface="Calibri" pitchFamily="34" charset="0"/>
                  </a:rPr>
                  <a:t> </a:t>
                </a:r>
                <a:r>
                  <a:rPr lang="ru-RU" sz="2400" dirty="0">
                    <a:latin typeface="Calibri" pitchFamily="34" charset="0"/>
                    <a:cs typeface="Calibri" pitchFamily="34" charset="0"/>
                  </a:rPr>
                  <a:t>операций при </a:t>
                </a:r>
                <a:r>
                  <a:rPr lang="ru-RU" sz="2400" dirty="0" smtClean="0">
                    <a:latin typeface="Calibri" pitchFamily="34" charset="0"/>
                    <a:cs typeface="Calibri" pitchFamily="34" charset="0"/>
                  </a:rPr>
                  <a:t>обходе в </a:t>
                </a:r>
                <a:r>
                  <a:rPr lang="ru-RU" sz="2400" dirty="0">
                    <a:latin typeface="Calibri" pitchFamily="34" charset="0"/>
                    <a:cs typeface="Calibri" pitchFamily="34" charset="0"/>
                  </a:rPr>
                  <a:t>глубину </a:t>
                </a:r>
                <a:r>
                  <a:rPr lang="en-US" sz="2400" dirty="0" smtClean="0">
                    <a:latin typeface="Calibri" pitchFamily="34" charset="0"/>
                    <a:cs typeface="Calibri" pitchFamily="34" charset="0"/>
                  </a:rPr>
                  <a:t>=</a:t>
                </a:r>
              </a:p>
              <a:p>
                <a:pPr marL="0" indent="0">
                  <a:buNone/>
                </a:pPr>
                <a:r>
                  <a:rPr lang="en-US" sz="2400" dirty="0" smtClean="0">
                    <a:latin typeface="Calibri" pitchFamily="34" charset="0"/>
                    <a:cs typeface="Calibri" pitchFamily="34" charset="0"/>
                  </a:rPr>
                  <a:t>	= O(# </a:t>
                </a:r>
                <a:r>
                  <a:rPr lang="ru-RU" sz="2400" dirty="0" smtClean="0">
                    <a:latin typeface="Calibri" pitchFamily="34" charset="0"/>
                    <a:cs typeface="Calibri" pitchFamily="34" charset="0"/>
                  </a:rPr>
                  <a:t>вершин </a:t>
                </a:r>
                <a:r>
                  <a:rPr lang="ru-RU" sz="2400" dirty="0">
                    <a:latin typeface="Calibri" pitchFamily="34" charset="0"/>
                    <a:cs typeface="Calibri" pitchFamily="34" charset="0"/>
                  </a:rPr>
                  <a:t>графа</a:t>
                </a:r>
                <a:r>
                  <a:rPr lang="en-US" sz="2400" dirty="0" smtClean="0">
                    <a:latin typeface="Calibri" pitchFamily="34" charset="0"/>
                    <a:cs typeface="Calibri" pitchFamily="34" charset="0"/>
                  </a:rPr>
                  <a:t>) </a:t>
                </a:r>
                <a:r>
                  <a:rPr lang="en-US" sz="2400" dirty="0">
                    <a:latin typeface="Calibri" pitchFamily="34" charset="0"/>
                    <a:cs typeface="Calibri" pitchFamily="34" charset="0"/>
                  </a:rPr>
                  <a:t>+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400" i="1" smtClean="0">
                            <a:latin typeface="Cambria Math" panose="02040503050406030204" pitchFamily="18" charset="0"/>
                            <a:cs typeface="Calibri" pitchFamily="34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400" b="0" i="1" smtClean="0">
                            <a:latin typeface="Cambria Math" panose="02040503050406030204" pitchFamily="18" charset="0"/>
                            <a:cs typeface="Calibri" pitchFamily="34" charset="0"/>
                          </a:rPr>
                          <m:t>𝑢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sz="2400" dirty="0">
                            <a:latin typeface="Calibri" pitchFamily="34" charset="0"/>
                            <a:cs typeface="Calibri" pitchFamily="34" charset="0"/>
                          </a:rPr>
                          <m:t>O</m:t>
                        </m:r>
                        <m:r>
                          <m:rPr>
                            <m:nor/>
                          </m:rPr>
                          <a:rPr lang="en-US" sz="2400" dirty="0">
                            <a:latin typeface="Calibri" pitchFamily="34" charset="0"/>
                            <a:cs typeface="Calibri" pitchFamily="34" charset="0"/>
                          </a:rPr>
                          <m:t>(# </m:t>
                        </m:r>
                        <m:r>
                          <m:rPr>
                            <m:nor/>
                          </m:rPr>
                          <a:rPr lang="ru-RU" sz="2400" dirty="0">
                            <a:latin typeface="Calibri" pitchFamily="34" charset="0"/>
                            <a:cs typeface="Calibri" pitchFamily="34" charset="0"/>
                          </a:rPr>
                          <m:t>соседей </m:t>
                        </m:r>
                        <m:r>
                          <m:rPr>
                            <m:nor/>
                          </m:rPr>
                          <a:rPr lang="en-US" sz="2400" dirty="0">
                            <a:latin typeface="Calibri" pitchFamily="34" charset="0"/>
                            <a:cs typeface="Calibri" pitchFamily="34" charset="0"/>
                          </a:rPr>
                          <m:t>u</m:t>
                        </m:r>
                        <m:r>
                          <m:rPr>
                            <m:nor/>
                          </m:rPr>
                          <a:rPr lang="en-US" sz="2400" dirty="0">
                            <a:latin typeface="Calibri" pitchFamily="34" charset="0"/>
                            <a:cs typeface="Calibri" pitchFamily="34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2400" dirty="0" smtClean="0">
                    <a:latin typeface="Calibri" pitchFamily="34" charset="0"/>
                    <a:cs typeface="Calibri" pitchFamily="34" charset="0"/>
                  </a:rPr>
                  <a:t> </a:t>
                </a:r>
                <a:r>
                  <a:rPr lang="ru-RU" sz="2400" dirty="0" smtClean="0">
                    <a:latin typeface="Calibri" pitchFamily="34" charset="0"/>
                    <a:cs typeface="Calibri" pitchFamily="34" charset="0"/>
                  </a:rPr>
                  <a:t>= </a:t>
                </a:r>
                <a:r>
                  <a:rPr lang="ru-RU" sz="2400" dirty="0">
                    <a:latin typeface="Calibri" pitchFamily="34" charset="0"/>
                    <a:cs typeface="Calibri" pitchFamily="34" charset="0"/>
                  </a:rPr>
                  <a:t>O</a:t>
                </a:r>
                <a:r>
                  <a:rPr lang="ru-RU" sz="2400" dirty="0" smtClean="0">
                    <a:latin typeface="Calibri" pitchFamily="34" charset="0"/>
                    <a:cs typeface="Calibri" pitchFamily="34" charset="0"/>
                  </a:rPr>
                  <a:t>(</a:t>
                </a:r>
                <a:r>
                  <a:rPr lang="en-US" sz="2400" dirty="0" smtClean="0">
                    <a:latin typeface="Calibri" pitchFamily="34" charset="0"/>
                    <a:cs typeface="Calibri" pitchFamily="34" charset="0"/>
                  </a:rPr>
                  <a:t># </a:t>
                </a:r>
                <a:r>
                  <a:rPr lang="ru-RU" sz="2400" dirty="0" smtClean="0">
                    <a:latin typeface="Calibri" pitchFamily="34" charset="0"/>
                    <a:cs typeface="Calibri" pitchFamily="34" charset="0"/>
                  </a:rPr>
                  <a:t>вершин </a:t>
                </a:r>
                <a:r>
                  <a:rPr lang="ru-RU" sz="2400" dirty="0">
                    <a:latin typeface="Calibri" pitchFamily="34" charset="0"/>
                    <a:cs typeface="Calibri" pitchFamily="34" charset="0"/>
                  </a:rPr>
                  <a:t>графа + </a:t>
                </a:r>
                <a:r>
                  <a:rPr lang="en-US" sz="2400" dirty="0" smtClean="0">
                    <a:latin typeface="Calibri" pitchFamily="34" charset="0"/>
                    <a:cs typeface="Calibri" pitchFamily="34" charset="0"/>
                  </a:rPr>
                  <a:t># </a:t>
                </a:r>
                <a:r>
                  <a:rPr lang="ru-RU" sz="2400" dirty="0" smtClean="0">
                    <a:latin typeface="Calibri" pitchFamily="34" charset="0"/>
                    <a:cs typeface="Calibri" pitchFamily="34" charset="0"/>
                  </a:rPr>
                  <a:t>дуг </a:t>
                </a:r>
                <a:r>
                  <a:rPr lang="ru-RU" sz="2400" dirty="0">
                    <a:latin typeface="Calibri" pitchFamily="34" charset="0"/>
                    <a:cs typeface="Calibri" pitchFamily="34" charset="0"/>
                  </a:rPr>
                  <a:t>графа)</a:t>
                </a:r>
                <a:endParaRPr lang="en-US" sz="2800" dirty="0">
                  <a:latin typeface="Calibri" pitchFamily="34" charset="0"/>
                  <a:cs typeface="Calibri" pitchFamily="34" charset="0"/>
                </a:endParaRPr>
              </a:p>
              <a:p>
                <a:pPr>
                  <a:buFont typeface="Arial" charset="0"/>
                  <a:buNone/>
                </a:pPr>
                <a:endParaRPr lang="ru-RU" sz="2800" dirty="0">
                  <a:latin typeface="Calibri" pitchFamily="34" charset="0"/>
                  <a:cs typeface="Calibri" pitchFamily="34" charset="0"/>
                </a:endParaRPr>
              </a:p>
            </p:txBody>
          </p:sp>
        </mc:Choice>
        <mc:Fallback>
          <p:sp>
            <p:nvSpPr>
              <p:cNvPr id="26626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611" t="-1752" b="-1455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3602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Свойства </a:t>
            </a:r>
            <a:r>
              <a:rPr lang="ru-RU" dirty="0"/>
              <a:t>поиска в </a:t>
            </a:r>
            <a:r>
              <a:rPr lang="ru-RU" dirty="0" smtClean="0"/>
              <a:t>глубину</a:t>
            </a:r>
            <a:endParaRPr lang="ru-RU" dirty="0"/>
          </a:p>
        </p:txBody>
      </p:sp>
      <p:sp>
        <p:nvSpPr>
          <p:cNvPr id="30722" name="Rectangle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Для любых двух 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вершин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u 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и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v 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графа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G </a:t>
            </a:r>
            <a:r>
              <a:rPr lang="ru-RU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времена </a:t>
            </a:r>
            <a:r>
              <a:rPr lang="en-US" sz="24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StartTime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[u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]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 </a:t>
            </a:r>
            <a:r>
              <a:rPr lang="en-US" sz="24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EndTime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[u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]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 </a:t>
            </a:r>
            <a:r>
              <a:rPr lang="en-US" sz="24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StartTime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[v]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 </a:t>
            </a:r>
            <a:r>
              <a:rPr lang="en-US" sz="24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EndTime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[v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], </a:t>
            </a:r>
            <a:r>
              <a:rPr lang="ru-RU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записанные при </a:t>
            </a:r>
            <a:r>
              <a:rPr lang="ru-RU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обходе в 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глубину, удовлетворяют одному из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условий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:</a:t>
            </a:r>
          </a:p>
          <a:p>
            <a:pPr marL="609600" indent="-609600">
              <a:buNone/>
            </a:pPr>
            <a:endParaRPr lang="ru-RU" sz="24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marL="609600" indent="-609600">
              <a:buFont typeface="Arial" charset="0"/>
              <a:buAutoNum type="arabicParenR"/>
            </a:pP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[</a:t>
            </a:r>
            <a:r>
              <a:rPr lang="en-US" sz="24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StartTime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[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u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], </a:t>
            </a:r>
            <a:r>
              <a:rPr lang="en-US" sz="24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EndTime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[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u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]] 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и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[</a:t>
            </a:r>
            <a:r>
              <a:rPr lang="en-US" sz="24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StartTime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[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v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], </a:t>
            </a:r>
            <a:r>
              <a:rPr lang="en-US" sz="24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EndTime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[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v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]] 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не пересекаются</a:t>
            </a:r>
            <a:endParaRPr lang="en-US" sz="24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marL="609600" indent="-609600">
              <a:buNone/>
            </a:pPr>
            <a:endParaRPr lang="en-US" sz="24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marL="609600" indent="-609600">
              <a:buFont typeface="Arial" charset="0"/>
              <a:buAutoNum type="arabicParenR" startAt="2"/>
            </a:pP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[</a:t>
            </a:r>
            <a:r>
              <a:rPr lang="en-US" sz="24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StartTime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[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u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], </a:t>
            </a:r>
            <a:r>
              <a:rPr lang="en-US" sz="24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EndTime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[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u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]] 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/>
              </a:rPr>
              <a:t>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[</a:t>
            </a:r>
            <a:r>
              <a:rPr lang="en-US" sz="24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StartTime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[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v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], </a:t>
            </a:r>
            <a:r>
              <a:rPr lang="en-US" sz="24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EndTime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[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v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]]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и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u 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есть потомок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v 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в </a:t>
            </a:r>
            <a:r>
              <a:rPr lang="ru-RU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подграфе предшествования графа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G</a:t>
            </a:r>
          </a:p>
          <a:p>
            <a:pPr marL="609600" indent="-609600">
              <a:buNone/>
            </a:pPr>
            <a:endParaRPr lang="en-US" sz="24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marL="609600" indent="-609600">
              <a:buFont typeface="Arial" charset="0"/>
              <a:buAutoNum type="arabicParenR" startAt="3"/>
            </a:pP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[</a:t>
            </a:r>
            <a:r>
              <a:rPr lang="en-US" sz="24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StartTime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[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v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], </a:t>
            </a:r>
            <a:r>
              <a:rPr lang="en-US" sz="24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EndTime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[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v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]] 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/>
              </a:rPr>
              <a:t>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[</a:t>
            </a:r>
            <a:r>
              <a:rPr lang="en-US" sz="24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StartTime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[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u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], </a:t>
            </a:r>
            <a:r>
              <a:rPr lang="en-US" sz="24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EndTime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[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u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]]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и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v 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есть потомок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u 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в подграфе предшествования графа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G</a:t>
            </a:r>
            <a:endParaRPr lang="ru-RU" sz="24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marL="609600" indent="-609600">
              <a:buFont typeface="Arial" charset="0"/>
              <a:buAutoNum type="arabicParenR" startAt="2"/>
            </a:pPr>
            <a:endParaRPr lang="en-US" sz="24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marL="609600" indent="-609600">
              <a:buNone/>
            </a:pPr>
            <a:endParaRPr lang="ru-RU" sz="20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Свойства </a:t>
            </a:r>
            <a:r>
              <a:rPr lang="ru-RU" dirty="0"/>
              <a:t>поиска в </a:t>
            </a:r>
            <a:r>
              <a:rPr lang="ru-RU" dirty="0" smtClean="0"/>
              <a:t>глубину</a:t>
            </a:r>
            <a:endParaRPr lang="ru-RU" dirty="0"/>
          </a:p>
        </p:txBody>
      </p:sp>
      <p:sp>
        <p:nvSpPr>
          <p:cNvPr id="30722" name="Rectangle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2400" dirty="0" smtClean="0">
                <a:latin typeface="Calibri" pitchFamily="34" charset="0"/>
                <a:cs typeface="Calibri" pitchFamily="34" charset="0"/>
              </a:rPr>
              <a:t>Для любых двух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вершин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u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и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v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графа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G 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времена </a:t>
            </a:r>
            <a:r>
              <a:rPr lang="en-US" sz="2400" dirty="0" err="1" smtClean="0">
                <a:latin typeface="Calibri" pitchFamily="34" charset="0"/>
                <a:cs typeface="Calibri" pitchFamily="34" charset="0"/>
              </a:rPr>
              <a:t>StartTime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[u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]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, </a:t>
            </a:r>
            <a:r>
              <a:rPr lang="en-US" sz="2400" dirty="0" err="1" smtClean="0">
                <a:latin typeface="Calibri" pitchFamily="34" charset="0"/>
                <a:cs typeface="Calibri" pitchFamily="34" charset="0"/>
              </a:rPr>
              <a:t>EndTime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[u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]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, </a:t>
            </a:r>
            <a:r>
              <a:rPr lang="en-US" sz="2400" dirty="0" err="1">
                <a:latin typeface="Calibri" pitchFamily="34" charset="0"/>
                <a:cs typeface="Calibri" pitchFamily="34" charset="0"/>
              </a:rPr>
              <a:t>StartTime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[v]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, </a:t>
            </a:r>
            <a:r>
              <a:rPr lang="en-US" sz="2400" dirty="0" err="1">
                <a:latin typeface="Calibri" pitchFamily="34" charset="0"/>
                <a:cs typeface="Calibri" pitchFamily="34" charset="0"/>
              </a:rPr>
              <a:t>EndTime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[v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], 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записанные при 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обходе в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глубину, удовлетворяют одному из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условий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:</a:t>
            </a:r>
          </a:p>
          <a:p>
            <a:pPr marL="609600" indent="-609600">
              <a:buNone/>
            </a:pPr>
            <a:endParaRPr lang="ru-RU" sz="2400" dirty="0">
              <a:latin typeface="Calibri" pitchFamily="34" charset="0"/>
              <a:cs typeface="Calibri" pitchFamily="34" charset="0"/>
            </a:endParaRPr>
          </a:p>
          <a:p>
            <a:pPr marL="609600" indent="-609600">
              <a:buFont typeface="Arial" charset="0"/>
              <a:buAutoNum type="arabicParenR"/>
            </a:pP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[</a:t>
            </a:r>
            <a:r>
              <a:rPr lang="en-US" sz="24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StartTime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[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u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], </a:t>
            </a:r>
            <a:r>
              <a:rPr lang="en-US" sz="24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EndTime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[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u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]] 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и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[</a:t>
            </a:r>
            <a:r>
              <a:rPr lang="en-US" sz="24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StartTime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[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v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], </a:t>
            </a:r>
            <a:r>
              <a:rPr lang="en-US" sz="24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EndTime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[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v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]] 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не пересекаются</a:t>
            </a:r>
            <a:endParaRPr lang="en-US" sz="24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marL="609600" indent="-609600">
              <a:buNone/>
            </a:pPr>
            <a:endParaRPr lang="en-US" sz="24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marL="609600" indent="-609600">
              <a:buFont typeface="Arial" charset="0"/>
              <a:buAutoNum type="arabicParenR" startAt="2"/>
            </a:pP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[</a:t>
            </a:r>
            <a:r>
              <a:rPr lang="en-US" sz="24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StartTime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[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u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], </a:t>
            </a:r>
            <a:r>
              <a:rPr lang="en-US" sz="24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EndTime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[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u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]] 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/>
              </a:rPr>
              <a:t>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[</a:t>
            </a:r>
            <a:r>
              <a:rPr lang="en-US" sz="24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StartTime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[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v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], </a:t>
            </a:r>
            <a:r>
              <a:rPr lang="en-US" sz="24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EndTime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[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v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]]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и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u 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есть потомок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v 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в </a:t>
            </a:r>
            <a:r>
              <a:rPr lang="ru-RU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подграфе предшествования графа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G</a:t>
            </a:r>
          </a:p>
          <a:p>
            <a:pPr marL="609600" indent="-609600">
              <a:buNone/>
            </a:pPr>
            <a:endParaRPr lang="en-US" sz="24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marL="609600" indent="-609600">
              <a:buFont typeface="Arial" charset="0"/>
              <a:buAutoNum type="arabicParenR" startAt="3"/>
            </a:pP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[</a:t>
            </a:r>
            <a:r>
              <a:rPr lang="en-US" sz="24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StartTime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[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v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], </a:t>
            </a:r>
            <a:r>
              <a:rPr lang="en-US" sz="24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EndTime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[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v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]] 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/>
              </a:rPr>
              <a:t>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[</a:t>
            </a:r>
            <a:r>
              <a:rPr lang="en-US" sz="24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StartTime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[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u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], </a:t>
            </a:r>
            <a:r>
              <a:rPr lang="en-US" sz="24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EndTime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[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u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]]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и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v 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есть потомок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u 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в подграфе предшествования графа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G</a:t>
            </a:r>
            <a:endParaRPr lang="ru-RU" sz="24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marL="609600" indent="-609600">
              <a:buFont typeface="Arial" charset="0"/>
              <a:buAutoNum type="arabicParenR" startAt="2"/>
            </a:pPr>
            <a:endParaRPr lang="en-US" sz="24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marL="609600" indent="-609600">
              <a:buNone/>
            </a:pPr>
            <a:endParaRPr lang="ru-RU" sz="20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0395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Свойства </a:t>
            </a:r>
            <a:r>
              <a:rPr lang="ru-RU" dirty="0"/>
              <a:t>поиска в </a:t>
            </a:r>
            <a:r>
              <a:rPr lang="ru-RU" dirty="0" smtClean="0"/>
              <a:t>глубину</a:t>
            </a:r>
            <a:endParaRPr lang="ru-RU" dirty="0"/>
          </a:p>
        </p:txBody>
      </p:sp>
      <p:sp>
        <p:nvSpPr>
          <p:cNvPr id="30722" name="Rectangle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2400" dirty="0" smtClean="0">
                <a:latin typeface="Calibri" pitchFamily="34" charset="0"/>
                <a:cs typeface="Calibri" pitchFamily="34" charset="0"/>
              </a:rPr>
              <a:t>Для любых двух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вершин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u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и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v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графа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G 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времена </a:t>
            </a:r>
            <a:r>
              <a:rPr lang="en-US" sz="2400" dirty="0" err="1" smtClean="0">
                <a:latin typeface="Calibri" pitchFamily="34" charset="0"/>
                <a:cs typeface="Calibri" pitchFamily="34" charset="0"/>
              </a:rPr>
              <a:t>StartTime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[u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]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, </a:t>
            </a:r>
            <a:r>
              <a:rPr lang="en-US" sz="2400" dirty="0" err="1" smtClean="0">
                <a:latin typeface="Calibri" pitchFamily="34" charset="0"/>
                <a:cs typeface="Calibri" pitchFamily="34" charset="0"/>
              </a:rPr>
              <a:t>EndTime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[u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]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, </a:t>
            </a:r>
            <a:r>
              <a:rPr lang="en-US" sz="2400" dirty="0" err="1">
                <a:latin typeface="Calibri" pitchFamily="34" charset="0"/>
                <a:cs typeface="Calibri" pitchFamily="34" charset="0"/>
              </a:rPr>
              <a:t>StartTime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[v]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, </a:t>
            </a:r>
            <a:r>
              <a:rPr lang="en-US" sz="2400" dirty="0" err="1">
                <a:latin typeface="Calibri" pitchFamily="34" charset="0"/>
                <a:cs typeface="Calibri" pitchFamily="34" charset="0"/>
              </a:rPr>
              <a:t>EndTime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[v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], 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записанные при 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обходе в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глубину, удовлетворяют одному из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условий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:</a:t>
            </a:r>
          </a:p>
          <a:p>
            <a:pPr marL="609600" indent="-609600">
              <a:buNone/>
            </a:pPr>
            <a:endParaRPr lang="ru-RU" sz="2400" dirty="0">
              <a:latin typeface="Calibri" pitchFamily="34" charset="0"/>
              <a:cs typeface="Calibri" pitchFamily="34" charset="0"/>
            </a:endParaRPr>
          </a:p>
          <a:p>
            <a:pPr marL="609600" indent="-609600">
              <a:buFont typeface="Arial" charset="0"/>
              <a:buAutoNum type="arabicParenR"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[</a:t>
            </a:r>
            <a:r>
              <a:rPr lang="en-US" sz="2400" dirty="0" err="1">
                <a:latin typeface="Calibri" pitchFamily="34" charset="0"/>
                <a:cs typeface="Calibri" pitchFamily="34" charset="0"/>
              </a:rPr>
              <a:t>StartTime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[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u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], </a:t>
            </a:r>
            <a:r>
              <a:rPr lang="en-US" sz="2400" dirty="0" err="1">
                <a:latin typeface="Calibri" pitchFamily="34" charset="0"/>
                <a:cs typeface="Calibri" pitchFamily="34" charset="0"/>
              </a:rPr>
              <a:t>EndTime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[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u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]]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и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[</a:t>
            </a:r>
            <a:r>
              <a:rPr lang="en-US" sz="2400" dirty="0" err="1">
                <a:latin typeface="Calibri" pitchFamily="34" charset="0"/>
                <a:cs typeface="Calibri" pitchFamily="34" charset="0"/>
              </a:rPr>
              <a:t>StartTime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[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v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], </a:t>
            </a:r>
            <a:r>
              <a:rPr lang="en-US" sz="2400" dirty="0" err="1">
                <a:latin typeface="Calibri" pitchFamily="34" charset="0"/>
                <a:cs typeface="Calibri" pitchFamily="34" charset="0"/>
              </a:rPr>
              <a:t>EndTime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[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v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]]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не пересекаются</a:t>
            </a:r>
            <a:endParaRPr lang="en-US" sz="2400" dirty="0">
              <a:latin typeface="Calibri" pitchFamily="34" charset="0"/>
              <a:cs typeface="Calibri" pitchFamily="34" charset="0"/>
            </a:endParaRPr>
          </a:p>
          <a:p>
            <a:pPr marL="609600" indent="-609600">
              <a:buNone/>
            </a:pPr>
            <a:endParaRPr lang="en-US" sz="2400" dirty="0">
              <a:latin typeface="Calibri" pitchFamily="34" charset="0"/>
              <a:cs typeface="Calibri" pitchFamily="34" charset="0"/>
            </a:endParaRPr>
          </a:p>
          <a:p>
            <a:pPr marL="609600" indent="-609600">
              <a:buFont typeface="Arial" charset="0"/>
              <a:buAutoNum type="arabicParenR" startAt="2"/>
            </a:pP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[</a:t>
            </a:r>
            <a:r>
              <a:rPr lang="en-US" sz="24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StartTime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[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u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], </a:t>
            </a:r>
            <a:r>
              <a:rPr lang="en-US" sz="24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EndTime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[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u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]] 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/>
              </a:rPr>
              <a:t>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[</a:t>
            </a:r>
            <a:r>
              <a:rPr lang="en-US" sz="24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StartTime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[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v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], </a:t>
            </a:r>
            <a:r>
              <a:rPr lang="en-US" sz="24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EndTime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[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v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]]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и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u 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есть потомок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v 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в </a:t>
            </a:r>
            <a:r>
              <a:rPr lang="ru-RU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подграфе предшествования графа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G</a:t>
            </a:r>
          </a:p>
          <a:p>
            <a:pPr marL="609600" indent="-609600">
              <a:buNone/>
            </a:pPr>
            <a:endParaRPr lang="en-US" sz="24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marL="609600" indent="-609600">
              <a:buFont typeface="Arial" charset="0"/>
              <a:buAutoNum type="arabicParenR" startAt="3"/>
            </a:pP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[</a:t>
            </a:r>
            <a:r>
              <a:rPr lang="en-US" sz="24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StartTime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[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v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], </a:t>
            </a:r>
            <a:r>
              <a:rPr lang="en-US" sz="24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EndTime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[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v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]] 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/>
              </a:rPr>
              <a:t>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[</a:t>
            </a:r>
            <a:r>
              <a:rPr lang="en-US" sz="24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StartTime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[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u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], </a:t>
            </a:r>
            <a:r>
              <a:rPr lang="en-US" sz="24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EndTime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[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u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]]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и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v 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есть потомок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u 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в подграфе предшествования графа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G</a:t>
            </a:r>
            <a:endParaRPr lang="ru-RU" sz="24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marL="609600" indent="-609600">
              <a:buFont typeface="Arial" charset="0"/>
              <a:buAutoNum type="arabicParenR" startAt="2"/>
            </a:pPr>
            <a:endParaRPr lang="en-US" sz="24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marL="609600" indent="-609600">
              <a:buNone/>
            </a:pPr>
            <a:endParaRPr lang="ru-RU" sz="20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7121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Свойства </a:t>
            </a:r>
            <a:r>
              <a:rPr lang="ru-RU" dirty="0"/>
              <a:t>поиска в </a:t>
            </a:r>
            <a:r>
              <a:rPr lang="ru-RU" dirty="0" smtClean="0"/>
              <a:t>глубину</a:t>
            </a:r>
            <a:endParaRPr lang="ru-RU" dirty="0"/>
          </a:p>
        </p:txBody>
      </p:sp>
      <p:sp>
        <p:nvSpPr>
          <p:cNvPr id="30722" name="Rectangle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2400" dirty="0" smtClean="0">
                <a:latin typeface="Calibri" pitchFamily="34" charset="0"/>
                <a:cs typeface="Calibri" pitchFamily="34" charset="0"/>
              </a:rPr>
              <a:t>Для любых двух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вершин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u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и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v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графа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G 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времена </a:t>
            </a:r>
            <a:r>
              <a:rPr lang="en-US" sz="2400" dirty="0" err="1" smtClean="0">
                <a:latin typeface="Calibri" pitchFamily="34" charset="0"/>
                <a:cs typeface="Calibri" pitchFamily="34" charset="0"/>
              </a:rPr>
              <a:t>StartTime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[u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]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, </a:t>
            </a:r>
            <a:r>
              <a:rPr lang="en-US" sz="2400" dirty="0" err="1" smtClean="0">
                <a:latin typeface="Calibri" pitchFamily="34" charset="0"/>
                <a:cs typeface="Calibri" pitchFamily="34" charset="0"/>
              </a:rPr>
              <a:t>EndTime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[u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]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, </a:t>
            </a:r>
            <a:r>
              <a:rPr lang="en-US" sz="2400" dirty="0" err="1">
                <a:latin typeface="Calibri" pitchFamily="34" charset="0"/>
                <a:cs typeface="Calibri" pitchFamily="34" charset="0"/>
              </a:rPr>
              <a:t>StartTime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[v]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, </a:t>
            </a:r>
            <a:r>
              <a:rPr lang="en-US" sz="2400" dirty="0" err="1">
                <a:latin typeface="Calibri" pitchFamily="34" charset="0"/>
                <a:cs typeface="Calibri" pitchFamily="34" charset="0"/>
              </a:rPr>
              <a:t>EndTime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[v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], 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записанные при 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обходе в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глубину, удовлетворяют одному из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условий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:</a:t>
            </a:r>
          </a:p>
          <a:p>
            <a:pPr marL="609600" indent="-609600">
              <a:buNone/>
            </a:pPr>
            <a:endParaRPr lang="ru-RU" sz="2400" dirty="0">
              <a:latin typeface="Calibri" pitchFamily="34" charset="0"/>
              <a:cs typeface="Calibri" pitchFamily="34" charset="0"/>
            </a:endParaRPr>
          </a:p>
          <a:p>
            <a:pPr marL="609600" indent="-609600">
              <a:buFont typeface="Arial" charset="0"/>
              <a:buAutoNum type="arabicParenR"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[</a:t>
            </a:r>
            <a:r>
              <a:rPr lang="en-US" sz="2400" dirty="0" err="1">
                <a:latin typeface="Calibri" pitchFamily="34" charset="0"/>
                <a:cs typeface="Calibri" pitchFamily="34" charset="0"/>
              </a:rPr>
              <a:t>StartTime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[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u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], </a:t>
            </a:r>
            <a:r>
              <a:rPr lang="en-US" sz="2400" dirty="0" err="1">
                <a:latin typeface="Calibri" pitchFamily="34" charset="0"/>
                <a:cs typeface="Calibri" pitchFamily="34" charset="0"/>
              </a:rPr>
              <a:t>EndTime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[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u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]]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и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[</a:t>
            </a:r>
            <a:r>
              <a:rPr lang="en-US" sz="2400" dirty="0" err="1">
                <a:latin typeface="Calibri" pitchFamily="34" charset="0"/>
                <a:cs typeface="Calibri" pitchFamily="34" charset="0"/>
              </a:rPr>
              <a:t>StartTime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[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v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], </a:t>
            </a:r>
            <a:r>
              <a:rPr lang="en-US" sz="2400" dirty="0" err="1">
                <a:latin typeface="Calibri" pitchFamily="34" charset="0"/>
                <a:cs typeface="Calibri" pitchFamily="34" charset="0"/>
              </a:rPr>
              <a:t>EndTime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[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v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]]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не пересекаются</a:t>
            </a:r>
            <a:endParaRPr lang="en-US" sz="2400" dirty="0">
              <a:latin typeface="Calibri" pitchFamily="34" charset="0"/>
              <a:cs typeface="Calibri" pitchFamily="34" charset="0"/>
            </a:endParaRPr>
          </a:p>
          <a:p>
            <a:pPr marL="609600" indent="-609600">
              <a:buNone/>
            </a:pPr>
            <a:endParaRPr lang="en-US" sz="2400" dirty="0">
              <a:latin typeface="Calibri" pitchFamily="34" charset="0"/>
              <a:cs typeface="Calibri" pitchFamily="34" charset="0"/>
            </a:endParaRPr>
          </a:p>
          <a:p>
            <a:pPr marL="609600" indent="-609600">
              <a:buFont typeface="Arial" charset="0"/>
              <a:buAutoNum type="arabicParenR" startAt="2"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[</a:t>
            </a:r>
            <a:r>
              <a:rPr lang="en-US" sz="2400" dirty="0" err="1">
                <a:latin typeface="Calibri" pitchFamily="34" charset="0"/>
                <a:cs typeface="Calibri" pitchFamily="34" charset="0"/>
              </a:rPr>
              <a:t>StartTime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[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u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], </a:t>
            </a:r>
            <a:r>
              <a:rPr lang="en-US" sz="2400" dirty="0" err="1">
                <a:latin typeface="Calibri" pitchFamily="34" charset="0"/>
                <a:cs typeface="Calibri" pitchFamily="34" charset="0"/>
              </a:rPr>
              <a:t>EndTime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[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u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]] </a:t>
            </a:r>
            <a:r>
              <a:rPr lang="ru-RU" sz="2400" dirty="0">
                <a:latin typeface="Calibri" pitchFamily="34" charset="0"/>
                <a:cs typeface="Calibri" pitchFamily="34" charset="0"/>
                <a:sym typeface="Symbol"/>
              </a:rPr>
              <a:t>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[</a:t>
            </a:r>
            <a:r>
              <a:rPr lang="en-US" sz="2400" dirty="0" err="1">
                <a:latin typeface="Calibri" pitchFamily="34" charset="0"/>
                <a:cs typeface="Calibri" pitchFamily="34" charset="0"/>
              </a:rPr>
              <a:t>StartTime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[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v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], </a:t>
            </a:r>
            <a:r>
              <a:rPr lang="en-US" sz="2400" dirty="0" err="1">
                <a:latin typeface="Calibri" pitchFamily="34" charset="0"/>
                <a:cs typeface="Calibri" pitchFamily="34" charset="0"/>
              </a:rPr>
              <a:t>EndTime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[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v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]]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 и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u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есть потомок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v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в 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подграфе предшествования графа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G</a:t>
            </a:r>
          </a:p>
          <a:p>
            <a:pPr marL="609600" indent="-609600">
              <a:buNone/>
            </a:pPr>
            <a:endParaRPr lang="en-US" sz="2400" dirty="0">
              <a:latin typeface="Calibri" pitchFamily="34" charset="0"/>
              <a:cs typeface="Calibri" pitchFamily="34" charset="0"/>
            </a:endParaRPr>
          </a:p>
          <a:p>
            <a:pPr marL="609600" indent="-609600">
              <a:buFont typeface="Arial" charset="0"/>
              <a:buAutoNum type="arabicParenR" startAt="3"/>
            </a:pP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[</a:t>
            </a:r>
            <a:r>
              <a:rPr lang="en-US" sz="24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StartTime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[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v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], </a:t>
            </a:r>
            <a:r>
              <a:rPr lang="en-US" sz="24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EndTime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[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v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]] 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/>
              </a:rPr>
              <a:t>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[</a:t>
            </a:r>
            <a:r>
              <a:rPr lang="en-US" sz="24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StartTime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[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u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], </a:t>
            </a:r>
            <a:r>
              <a:rPr lang="en-US" sz="24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EndTime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[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u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]]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и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v 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есть потомок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u 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в подграфе предшествования графа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G</a:t>
            </a:r>
            <a:endParaRPr lang="ru-RU" sz="24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marL="609600" indent="-609600">
              <a:buFont typeface="Arial" charset="0"/>
              <a:buAutoNum type="arabicParenR" startAt="2"/>
            </a:pPr>
            <a:endParaRPr lang="en-US" sz="2400" dirty="0">
              <a:latin typeface="Calibri" pitchFamily="34" charset="0"/>
              <a:cs typeface="Calibri" pitchFamily="34" charset="0"/>
            </a:endParaRPr>
          </a:p>
          <a:p>
            <a:pPr marL="609600" indent="-609600">
              <a:buNone/>
            </a:pPr>
            <a:endParaRPr lang="ru-RU" sz="20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0396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Свойства </a:t>
            </a:r>
            <a:r>
              <a:rPr lang="ru-RU" dirty="0"/>
              <a:t>поиска в </a:t>
            </a:r>
            <a:r>
              <a:rPr lang="ru-RU" dirty="0" smtClean="0"/>
              <a:t>глубину</a:t>
            </a:r>
            <a:endParaRPr lang="ru-RU" dirty="0"/>
          </a:p>
        </p:txBody>
      </p:sp>
      <p:sp>
        <p:nvSpPr>
          <p:cNvPr id="30722" name="Rectangle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2400" dirty="0" smtClean="0">
                <a:latin typeface="Calibri" pitchFamily="34" charset="0"/>
                <a:cs typeface="Calibri" pitchFamily="34" charset="0"/>
              </a:rPr>
              <a:t>Для любых двух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вершин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u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и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v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графа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G 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времена </a:t>
            </a:r>
            <a:r>
              <a:rPr lang="en-US" sz="2400" dirty="0" err="1" smtClean="0">
                <a:latin typeface="Calibri" pitchFamily="34" charset="0"/>
                <a:cs typeface="Calibri" pitchFamily="34" charset="0"/>
              </a:rPr>
              <a:t>StartTime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[u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]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, </a:t>
            </a:r>
            <a:r>
              <a:rPr lang="en-US" sz="2400" dirty="0" err="1" smtClean="0">
                <a:latin typeface="Calibri" pitchFamily="34" charset="0"/>
                <a:cs typeface="Calibri" pitchFamily="34" charset="0"/>
              </a:rPr>
              <a:t>EndTime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[u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]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, </a:t>
            </a:r>
            <a:r>
              <a:rPr lang="en-US" sz="2400" dirty="0" err="1">
                <a:latin typeface="Calibri" pitchFamily="34" charset="0"/>
                <a:cs typeface="Calibri" pitchFamily="34" charset="0"/>
              </a:rPr>
              <a:t>StartTime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[v]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, </a:t>
            </a:r>
            <a:r>
              <a:rPr lang="en-US" sz="2400" dirty="0" err="1">
                <a:latin typeface="Calibri" pitchFamily="34" charset="0"/>
                <a:cs typeface="Calibri" pitchFamily="34" charset="0"/>
              </a:rPr>
              <a:t>EndTime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[v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], 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записанные при 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обходе в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глубину, удовлетворяют одному из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условий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:</a:t>
            </a:r>
          </a:p>
          <a:p>
            <a:pPr marL="609600" indent="-609600">
              <a:buNone/>
            </a:pPr>
            <a:endParaRPr lang="ru-RU" sz="2400" dirty="0">
              <a:latin typeface="Calibri" pitchFamily="34" charset="0"/>
              <a:cs typeface="Calibri" pitchFamily="34" charset="0"/>
            </a:endParaRPr>
          </a:p>
          <a:p>
            <a:pPr marL="609600" indent="-609600">
              <a:buFont typeface="Arial" charset="0"/>
              <a:buAutoNum type="arabicParenR"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[</a:t>
            </a:r>
            <a:r>
              <a:rPr lang="en-US" sz="2400" dirty="0" err="1">
                <a:latin typeface="Calibri" pitchFamily="34" charset="0"/>
                <a:cs typeface="Calibri" pitchFamily="34" charset="0"/>
              </a:rPr>
              <a:t>StartTime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[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u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], </a:t>
            </a:r>
            <a:r>
              <a:rPr lang="en-US" sz="2400" dirty="0" err="1">
                <a:latin typeface="Calibri" pitchFamily="34" charset="0"/>
                <a:cs typeface="Calibri" pitchFamily="34" charset="0"/>
              </a:rPr>
              <a:t>EndTime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[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u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]]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и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[</a:t>
            </a:r>
            <a:r>
              <a:rPr lang="en-US" sz="2400" dirty="0" err="1">
                <a:latin typeface="Calibri" pitchFamily="34" charset="0"/>
                <a:cs typeface="Calibri" pitchFamily="34" charset="0"/>
              </a:rPr>
              <a:t>StartTime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[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v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], </a:t>
            </a:r>
            <a:r>
              <a:rPr lang="en-US" sz="2400" dirty="0" err="1">
                <a:latin typeface="Calibri" pitchFamily="34" charset="0"/>
                <a:cs typeface="Calibri" pitchFamily="34" charset="0"/>
              </a:rPr>
              <a:t>EndTime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[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v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]]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не пересекаются</a:t>
            </a:r>
            <a:endParaRPr lang="en-US" sz="2400" dirty="0">
              <a:latin typeface="Calibri" pitchFamily="34" charset="0"/>
              <a:cs typeface="Calibri" pitchFamily="34" charset="0"/>
            </a:endParaRPr>
          </a:p>
          <a:p>
            <a:pPr marL="609600" indent="-609600">
              <a:buNone/>
            </a:pPr>
            <a:endParaRPr lang="en-US" sz="2400" dirty="0">
              <a:latin typeface="Calibri" pitchFamily="34" charset="0"/>
              <a:cs typeface="Calibri" pitchFamily="34" charset="0"/>
            </a:endParaRPr>
          </a:p>
          <a:p>
            <a:pPr marL="609600" indent="-609600">
              <a:buFont typeface="Arial" charset="0"/>
              <a:buAutoNum type="arabicParenR" startAt="2"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[</a:t>
            </a:r>
            <a:r>
              <a:rPr lang="en-US" sz="2400" dirty="0" err="1">
                <a:latin typeface="Calibri" pitchFamily="34" charset="0"/>
                <a:cs typeface="Calibri" pitchFamily="34" charset="0"/>
              </a:rPr>
              <a:t>StartTime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[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u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], </a:t>
            </a:r>
            <a:r>
              <a:rPr lang="en-US" sz="2400" dirty="0" err="1">
                <a:latin typeface="Calibri" pitchFamily="34" charset="0"/>
                <a:cs typeface="Calibri" pitchFamily="34" charset="0"/>
              </a:rPr>
              <a:t>EndTime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[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u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]] </a:t>
            </a:r>
            <a:r>
              <a:rPr lang="ru-RU" sz="2400" dirty="0">
                <a:latin typeface="Calibri" pitchFamily="34" charset="0"/>
                <a:cs typeface="Calibri" pitchFamily="34" charset="0"/>
                <a:sym typeface="Symbol"/>
              </a:rPr>
              <a:t>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[</a:t>
            </a:r>
            <a:r>
              <a:rPr lang="en-US" sz="2400" dirty="0" err="1">
                <a:latin typeface="Calibri" pitchFamily="34" charset="0"/>
                <a:cs typeface="Calibri" pitchFamily="34" charset="0"/>
              </a:rPr>
              <a:t>StartTime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[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v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], </a:t>
            </a:r>
            <a:r>
              <a:rPr lang="en-US" sz="2400" dirty="0" err="1">
                <a:latin typeface="Calibri" pitchFamily="34" charset="0"/>
                <a:cs typeface="Calibri" pitchFamily="34" charset="0"/>
              </a:rPr>
              <a:t>EndTime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[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v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]]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 и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u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есть потомок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v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в 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подграфе предшествования графа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G</a:t>
            </a:r>
          </a:p>
          <a:p>
            <a:pPr marL="609600" indent="-609600">
              <a:buNone/>
            </a:pPr>
            <a:endParaRPr lang="en-US" sz="2400" dirty="0">
              <a:latin typeface="Calibri" pitchFamily="34" charset="0"/>
              <a:cs typeface="Calibri" pitchFamily="34" charset="0"/>
            </a:endParaRPr>
          </a:p>
          <a:p>
            <a:pPr marL="609600" indent="-609600">
              <a:buFont typeface="Arial" charset="0"/>
              <a:buAutoNum type="arabicParenR" startAt="3"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[</a:t>
            </a:r>
            <a:r>
              <a:rPr lang="en-US" sz="2400" dirty="0" err="1">
                <a:latin typeface="Calibri" pitchFamily="34" charset="0"/>
                <a:cs typeface="Calibri" pitchFamily="34" charset="0"/>
              </a:rPr>
              <a:t>StartTime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[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v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], </a:t>
            </a:r>
            <a:r>
              <a:rPr lang="en-US" sz="2400" dirty="0" err="1">
                <a:latin typeface="Calibri" pitchFamily="34" charset="0"/>
                <a:cs typeface="Calibri" pitchFamily="34" charset="0"/>
              </a:rPr>
              <a:t>EndTime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[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v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]] </a:t>
            </a:r>
            <a:r>
              <a:rPr lang="ru-RU" sz="2400" dirty="0">
                <a:latin typeface="Calibri" pitchFamily="34" charset="0"/>
                <a:cs typeface="Calibri" pitchFamily="34" charset="0"/>
                <a:sym typeface="Symbol"/>
              </a:rPr>
              <a:t>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[</a:t>
            </a:r>
            <a:r>
              <a:rPr lang="en-US" sz="2400" dirty="0" err="1">
                <a:latin typeface="Calibri" pitchFamily="34" charset="0"/>
                <a:cs typeface="Calibri" pitchFamily="34" charset="0"/>
              </a:rPr>
              <a:t>StartTime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[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u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], </a:t>
            </a:r>
            <a:r>
              <a:rPr lang="en-US" sz="2400" dirty="0" err="1">
                <a:latin typeface="Calibri" pitchFamily="34" charset="0"/>
                <a:cs typeface="Calibri" pitchFamily="34" charset="0"/>
              </a:rPr>
              <a:t>EndTime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[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u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]]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 и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v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есть потомок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u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в подграфе предшествования графа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G</a:t>
            </a:r>
            <a:endParaRPr lang="ru-RU" sz="2400" dirty="0">
              <a:latin typeface="Calibri" pitchFamily="34" charset="0"/>
              <a:cs typeface="Calibri" pitchFamily="34" charset="0"/>
            </a:endParaRPr>
          </a:p>
          <a:p>
            <a:pPr marL="609600" indent="-609600">
              <a:buFont typeface="Arial" charset="0"/>
              <a:buAutoNum type="arabicParenR" startAt="2"/>
            </a:pPr>
            <a:endParaRPr lang="en-US" sz="2400" dirty="0">
              <a:latin typeface="Calibri" pitchFamily="34" charset="0"/>
              <a:cs typeface="Calibri" pitchFamily="34" charset="0"/>
            </a:endParaRPr>
          </a:p>
          <a:p>
            <a:pPr marL="609600" indent="-609600">
              <a:buNone/>
            </a:pPr>
            <a:endParaRPr lang="ru-RU" sz="20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9886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Обход вершин графа </a:t>
            </a:r>
            <a:r>
              <a:rPr lang="ru-RU" dirty="0"/>
              <a:t>в </a:t>
            </a:r>
            <a:r>
              <a:rPr lang="ru-RU" dirty="0" smtClean="0"/>
              <a:t>ширину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Обработка вершин по </a:t>
            </a:r>
            <a:r>
              <a:rPr lang="ru-RU" dirty="0" smtClean="0">
                <a:solidFill>
                  <a:schemeClr val="bg1"/>
                </a:solidFill>
              </a:rPr>
              <a:t>мере удаления от стартовой вершины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Компьютерное моделирование, графические интерфейсы, анализ пропускной способности транспортных, электрических и т.п. цепей и </a:t>
            </a:r>
            <a:r>
              <a:rPr lang="ru-RU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сетей</a:t>
            </a:r>
            <a:endParaRPr lang="ru-RU" dirty="0" smtClean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Алгоритмы </a:t>
            </a:r>
            <a:r>
              <a:rPr lang="ru-RU" dirty="0">
                <a:solidFill>
                  <a:schemeClr val="bg1"/>
                </a:solidFill>
              </a:rPr>
              <a:t>обработки </a:t>
            </a:r>
            <a:r>
              <a:rPr lang="ru-RU" dirty="0" smtClean="0">
                <a:solidFill>
                  <a:schemeClr val="bg1"/>
                </a:solidFill>
              </a:rPr>
              <a:t>графов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Поиск кратчайших путей</a:t>
            </a:r>
            <a:endParaRPr lang="en-US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Вычисление максимального </a:t>
            </a:r>
            <a:r>
              <a:rPr lang="ru-RU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потока в сети</a:t>
            </a:r>
            <a:endParaRPr lang="ru-RU" dirty="0" smtClean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Проверка </a:t>
            </a:r>
            <a:r>
              <a:rPr lang="ru-RU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связности</a:t>
            </a:r>
            <a:endParaRPr lang="ru-RU" dirty="0" smtClean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endParaRPr lang="ru-RU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445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Обход вершин графа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Графы – это модели систем</a:t>
            </a:r>
            <a:r>
              <a:rPr lang="ru-RU" dirty="0"/>
              <a:t>, </a:t>
            </a:r>
            <a:r>
              <a:rPr lang="ru-RU" dirty="0" smtClean="0"/>
              <a:t>процессов, </a:t>
            </a:r>
            <a:r>
              <a:rPr lang="ru-RU" dirty="0"/>
              <a:t>программ</a:t>
            </a:r>
            <a:r>
              <a:rPr lang="ru-RU" dirty="0" smtClean="0"/>
              <a:t>, данных</a:t>
            </a:r>
          </a:p>
          <a:p>
            <a:endParaRPr lang="ru-RU" dirty="0" smtClean="0"/>
          </a:p>
          <a:p>
            <a:r>
              <a:rPr lang="ru-RU" dirty="0" smtClean="0"/>
              <a:t>Обработка графов – это построение и анализ этих моделей</a:t>
            </a:r>
          </a:p>
          <a:p>
            <a:endParaRPr lang="ru-RU" dirty="0" smtClean="0"/>
          </a:p>
          <a:p>
            <a:r>
              <a:rPr lang="ru-RU" dirty="0" smtClean="0"/>
              <a:t>Обход вершин графа – это обработка вершин графа в порядке, заданном множеством дуг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Основа большого числа алгоритмов обработки графов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</a:t>
            </a:r>
            <a:r>
              <a:rPr lang="ru-RU" dirty="0" smtClean="0">
                <a:solidFill>
                  <a:schemeClr val="bg1"/>
                </a:solidFill>
              </a:rPr>
              <a:t> глубину, в ширину и другие</a:t>
            </a: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Множество </a:t>
            </a:r>
            <a:r>
              <a:rPr lang="ru-RU" dirty="0">
                <a:solidFill>
                  <a:schemeClr val="bg1"/>
                </a:solidFill>
              </a:rPr>
              <a:t>дуг </a:t>
            </a:r>
            <a:r>
              <a:rPr lang="ru-RU" dirty="0" smtClean="0">
                <a:solidFill>
                  <a:schemeClr val="bg1"/>
                </a:solidFill>
              </a:rPr>
              <a:t>у большинства графов задает порядок обработки не до конца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260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Обход вершин графа </a:t>
            </a:r>
            <a:r>
              <a:rPr lang="ru-RU" dirty="0"/>
              <a:t>в </a:t>
            </a:r>
            <a:r>
              <a:rPr lang="ru-RU" dirty="0" smtClean="0"/>
              <a:t>ширину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Обработка вершин по </a:t>
            </a:r>
            <a:r>
              <a:rPr lang="ru-RU" dirty="0" smtClean="0"/>
              <a:t>мере удаления от стартовой вершины</a:t>
            </a:r>
          </a:p>
          <a:p>
            <a:endParaRPr lang="ru-RU" dirty="0"/>
          </a:p>
          <a:p>
            <a:r>
              <a:rPr lang="ru-RU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Компьютерное моделирование, графические интерфейсы, анализ пропускной способности транспортных, электрических и т.п. цепей и </a:t>
            </a:r>
            <a:r>
              <a:rPr lang="ru-RU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сетей</a:t>
            </a:r>
            <a:endParaRPr lang="ru-RU" dirty="0" smtClean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Алгоритмы </a:t>
            </a:r>
            <a:r>
              <a:rPr lang="ru-RU" dirty="0">
                <a:solidFill>
                  <a:schemeClr val="bg1"/>
                </a:solidFill>
              </a:rPr>
              <a:t>обработки </a:t>
            </a:r>
            <a:r>
              <a:rPr lang="ru-RU" dirty="0" smtClean="0">
                <a:solidFill>
                  <a:schemeClr val="bg1"/>
                </a:solidFill>
              </a:rPr>
              <a:t>графов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Поиск кратчайших путей</a:t>
            </a:r>
            <a:endParaRPr lang="en-US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Вычисление максимального </a:t>
            </a:r>
            <a:r>
              <a:rPr lang="ru-RU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потока в сети</a:t>
            </a:r>
            <a:endParaRPr lang="ru-RU" dirty="0" smtClean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Проверка </a:t>
            </a:r>
            <a:r>
              <a:rPr lang="ru-RU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связности</a:t>
            </a:r>
            <a:endParaRPr lang="ru-RU" dirty="0" smtClean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endParaRPr lang="ru-RU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2651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Обход вершин графа </a:t>
            </a:r>
            <a:r>
              <a:rPr lang="ru-RU" dirty="0"/>
              <a:t>в </a:t>
            </a:r>
            <a:r>
              <a:rPr lang="ru-RU" dirty="0" smtClean="0"/>
              <a:t>ширину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Обработка вершин по </a:t>
            </a:r>
            <a:r>
              <a:rPr lang="ru-RU" dirty="0" smtClean="0"/>
              <a:t>мере удаления от стартовой вершины</a:t>
            </a:r>
          </a:p>
          <a:p>
            <a:endParaRPr lang="ru-RU" dirty="0"/>
          </a:p>
          <a:p>
            <a:r>
              <a:rPr lang="ru-RU" dirty="0" smtClean="0">
                <a:latin typeface="Calibri" pitchFamily="34" charset="0"/>
                <a:cs typeface="Calibri" pitchFamily="34" charset="0"/>
              </a:rPr>
              <a:t>Компьютерное моделирование, графические интерфейсы, анализ пропускной способности транспортных, электрических и т.п. цепей и 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сетей</a:t>
            </a:r>
            <a:endParaRPr lang="ru-RU" dirty="0" smtClean="0">
              <a:latin typeface="Calibri" pitchFamily="34" charset="0"/>
              <a:cs typeface="Calibri" pitchFamily="34" charset="0"/>
            </a:endParaRPr>
          </a:p>
          <a:p>
            <a:endParaRPr lang="ru-RU" dirty="0" smtClean="0"/>
          </a:p>
          <a:p>
            <a:r>
              <a:rPr lang="ru-RU" dirty="0" smtClean="0">
                <a:solidFill>
                  <a:schemeClr val="bg1"/>
                </a:solidFill>
              </a:rPr>
              <a:t>Алгоритмы </a:t>
            </a:r>
            <a:r>
              <a:rPr lang="ru-RU" dirty="0">
                <a:solidFill>
                  <a:schemeClr val="bg1"/>
                </a:solidFill>
              </a:rPr>
              <a:t>обработки </a:t>
            </a:r>
            <a:r>
              <a:rPr lang="ru-RU" dirty="0" smtClean="0">
                <a:solidFill>
                  <a:schemeClr val="bg1"/>
                </a:solidFill>
              </a:rPr>
              <a:t>графов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Поиск кратчайших путей</a:t>
            </a:r>
            <a:endParaRPr lang="en-US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Вычисление максимального </a:t>
            </a:r>
            <a:r>
              <a:rPr lang="ru-RU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потока в сети</a:t>
            </a:r>
            <a:endParaRPr lang="ru-RU" dirty="0" smtClean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Проверка </a:t>
            </a:r>
            <a:r>
              <a:rPr lang="ru-RU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связности</a:t>
            </a:r>
            <a:endParaRPr lang="ru-RU" dirty="0" smtClean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endParaRPr lang="ru-RU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579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Обход вершин графа </a:t>
            </a:r>
            <a:r>
              <a:rPr lang="ru-RU" dirty="0"/>
              <a:t>в </a:t>
            </a:r>
            <a:r>
              <a:rPr lang="ru-RU" dirty="0" smtClean="0"/>
              <a:t>ширину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Обработка вершин по </a:t>
            </a:r>
            <a:r>
              <a:rPr lang="ru-RU" dirty="0" smtClean="0"/>
              <a:t>мере удаления от стартовой вершины</a:t>
            </a:r>
          </a:p>
          <a:p>
            <a:endParaRPr lang="ru-RU" dirty="0"/>
          </a:p>
          <a:p>
            <a:r>
              <a:rPr lang="ru-RU" dirty="0" smtClean="0">
                <a:latin typeface="Calibri" pitchFamily="34" charset="0"/>
                <a:cs typeface="Calibri" pitchFamily="34" charset="0"/>
              </a:rPr>
              <a:t>Компьютерное моделирование, графические интерфейсы, анализ пропускной способности транспортных, электрических и т.п. цепей и 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сетей</a:t>
            </a:r>
            <a:endParaRPr lang="ru-RU" dirty="0" smtClean="0">
              <a:latin typeface="Calibri" pitchFamily="34" charset="0"/>
              <a:cs typeface="Calibri" pitchFamily="34" charset="0"/>
            </a:endParaRPr>
          </a:p>
          <a:p>
            <a:endParaRPr lang="ru-RU" dirty="0" smtClean="0"/>
          </a:p>
          <a:p>
            <a:r>
              <a:rPr lang="ru-RU" dirty="0" smtClean="0"/>
              <a:t>Алгоритмы </a:t>
            </a:r>
            <a:r>
              <a:rPr lang="ru-RU" dirty="0"/>
              <a:t>обработки </a:t>
            </a:r>
            <a:r>
              <a:rPr lang="ru-RU" dirty="0" smtClean="0"/>
              <a:t>графов</a:t>
            </a:r>
          </a:p>
          <a:p>
            <a:pPr lvl="1"/>
            <a:r>
              <a:rPr lang="ru-RU" dirty="0" smtClean="0">
                <a:latin typeface="Calibri" pitchFamily="34" charset="0"/>
                <a:cs typeface="Calibri" pitchFamily="34" charset="0"/>
              </a:rPr>
              <a:t>Поиск кратчайших путей</a:t>
            </a:r>
            <a:endParaRPr lang="en-US" dirty="0"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ru-RU" dirty="0" smtClean="0">
                <a:latin typeface="Calibri" pitchFamily="34" charset="0"/>
                <a:cs typeface="Calibri" pitchFamily="34" charset="0"/>
              </a:rPr>
              <a:t>Вычисление максимального 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потока в сети</a:t>
            </a:r>
            <a:endParaRPr lang="ru-RU" dirty="0" smtClean="0"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ru-RU" dirty="0" smtClean="0">
                <a:latin typeface="Calibri" pitchFamily="34" charset="0"/>
                <a:cs typeface="Calibri" pitchFamily="34" charset="0"/>
              </a:rPr>
              <a:t>Проверка 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связности</a:t>
            </a:r>
            <a:endParaRPr lang="ru-RU" dirty="0" smtClean="0">
              <a:latin typeface="Calibri" pitchFamily="34" charset="0"/>
              <a:cs typeface="Calibri" pitchFamily="34" charset="0"/>
            </a:endParaRPr>
          </a:p>
          <a:p>
            <a:endParaRPr lang="ru-RU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3971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Обход вершин графа в </a:t>
            </a:r>
            <a:r>
              <a:rPr lang="ru-RU" dirty="0" smtClean="0"/>
              <a:t>ширину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2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bfsData</a:t>
            </a:r>
            <a:r>
              <a:rPr lang="en-US" sz="2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{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</a:t>
            </a:r>
            <a:r>
              <a:rPr lang="en-US" sz="2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Graph, Parent[], Distance[]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}</a:t>
            </a:r>
          </a:p>
          <a:p>
            <a:pPr marL="0" indent="0">
              <a:lnSpc>
                <a:spcPct val="110000"/>
              </a:lnSpc>
              <a:buNone/>
            </a:pPr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visitor 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OnFind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(u, data),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OnFinish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(u, data),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OnArcFind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(u, v, data), </a:t>
            </a:r>
            <a:endParaRPr lang="en-US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OnArcFinish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(u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, v, data)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BreadthFirstSearch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bfsData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start, visitor,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visitorData</a:t>
            </a:r>
            <a:endParaRPr lang="en-US" dirty="0" smtClean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):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for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u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bfsData.Graph.Vertices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: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bfsData.Parent</a:t>
            </a: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[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u] = u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bfsData.Distance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[u] = ∞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bfsData.Parent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[start] = start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bfsData.Distance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[start] = 0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Enqueue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(start,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verticesToVisit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)</a:t>
            </a:r>
            <a:b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</a:b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while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not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IsEmpty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verticesToVisit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):</a:t>
            </a:r>
            <a:b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</a:b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u =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Dequeue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verticesToVisit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visitor.OnFind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(u,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visitorData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)</a:t>
            </a:r>
            <a:b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</a:b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for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(u, v)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bfsData.Graph.Edges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:</a:t>
            </a:r>
            <a:b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</a:b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   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visitor.OnArcFind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(u, v,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visitorData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)</a:t>
            </a:r>
            <a:b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</a:br>
            <a:endParaRPr lang="en-US" dirty="0" smtClean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   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if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bfsData.Distance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[v]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== ∞: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/>
            </a:r>
            <a:b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</a:b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       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bfsData.Parent</a:t>
            </a:r>
            <a:r>
              <a:rPr lang="el-GR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[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v]</a:t>
            </a: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= u</a:t>
            </a:r>
            <a:b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</a:b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       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bfsData.Distance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[v]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=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           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bfsData.Distance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[u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]</a:t>
            </a: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+</a:t>
            </a: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1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       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Enqueue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(v,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verticesToVisit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)</a:t>
            </a:r>
            <a:b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</a:br>
            <a:endParaRPr lang="en-US" dirty="0" smtClean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ru-RU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visitor.OnArcFinish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       u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v,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visitorData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)</a:t>
            </a:r>
            <a:b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</a:br>
            <a:endParaRPr lang="en-US" dirty="0" smtClean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visitor.OnFinish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(u,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visitorData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)</a:t>
            </a:r>
            <a:endParaRPr lang="ru-RU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0446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Обход вершин графа в </a:t>
            </a:r>
            <a:r>
              <a:rPr lang="ru-RU" dirty="0" smtClean="0"/>
              <a:t>ширину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2800" dirty="0" err="1" smtClean="0">
                <a:latin typeface="Consolas" panose="020B0609020204030204" pitchFamily="49" charset="0"/>
                <a:cs typeface="Calibri" pitchFamily="34" charset="0"/>
              </a:rPr>
              <a:t>bfsData</a:t>
            </a:r>
            <a:r>
              <a:rPr lang="en-US" sz="2800" dirty="0" smtClean="0">
                <a:latin typeface="Consolas" panose="020B0609020204030204" pitchFamily="49" charset="0"/>
                <a:cs typeface="Calibri" pitchFamily="34" charset="0"/>
              </a:rPr>
              <a:t> {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</a:t>
            </a:r>
            <a:r>
              <a:rPr lang="en-US" sz="2800" dirty="0" smtClean="0">
                <a:latin typeface="Consolas" panose="020B0609020204030204" pitchFamily="49" charset="0"/>
                <a:cs typeface="Calibri" pitchFamily="34" charset="0"/>
              </a:rPr>
              <a:t>Graph, Parent[], Distance[]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800" dirty="0" smtClean="0">
                <a:latin typeface="Consolas" panose="020B0609020204030204" pitchFamily="49" charset="0"/>
                <a:cs typeface="Calibri" pitchFamily="34" charset="0"/>
              </a:rPr>
              <a:t>}</a:t>
            </a:r>
          </a:p>
          <a:p>
            <a:pPr marL="0" indent="0">
              <a:lnSpc>
                <a:spcPct val="110000"/>
              </a:lnSpc>
              <a:buNone/>
            </a:pPr>
            <a:endParaRPr lang="en-US" dirty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visitor 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OnFind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(u, data),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OnFinish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(u, data),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OnArcFind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(u, v, data), </a:t>
            </a:r>
            <a:endParaRPr lang="en-US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OnArcFinish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(u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, v, data)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BreadthFirstSearch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bfsData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start, visitor,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visitorData</a:t>
            </a:r>
            <a:endParaRPr lang="en-US" dirty="0" smtClean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):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for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u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bfsData.Graph.Vertices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: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bfsData.Parent</a:t>
            </a: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[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u] = u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bfsData.Distance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[u] = ∞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bfsData.Parent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[start] = start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bfsData.Distance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[start] = 0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Enqueue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(start,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verticesToVisit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)</a:t>
            </a:r>
            <a:b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</a:b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while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not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IsEmpty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verticesToVisit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):</a:t>
            </a:r>
            <a:b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</a:b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u =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Dequeue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verticesToVisit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visitor.OnFind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(u,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visitorData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)</a:t>
            </a:r>
            <a:b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</a:b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for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(u, v)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bfsData.Graph.Edges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:</a:t>
            </a:r>
            <a:b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</a:b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   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visitor.OnArcFind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(u, v,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visitorData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)</a:t>
            </a:r>
            <a:b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</a:br>
            <a:endParaRPr lang="en-US" dirty="0" smtClean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   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if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bfsData.Distance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[v]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== ∞: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/>
            </a:r>
            <a:b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</a:b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       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bfsData.Parent</a:t>
            </a:r>
            <a:r>
              <a:rPr lang="el-GR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[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v]</a:t>
            </a: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= u</a:t>
            </a:r>
            <a:b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</a:b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       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bfsData.Distance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[v]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=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           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bfsData.Distance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[u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]</a:t>
            </a: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+</a:t>
            </a: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1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       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Enqueue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(v,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verticesToVisit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)</a:t>
            </a:r>
            <a:b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</a:br>
            <a:endParaRPr lang="en-US" dirty="0" smtClean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ru-RU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visitor.OnArcFinish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       u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v,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visitorData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)</a:t>
            </a:r>
            <a:b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</a:br>
            <a:endParaRPr lang="en-US" dirty="0" smtClean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visitor.OnFinish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(u,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visitorData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)</a:t>
            </a:r>
            <a:endParaRPr lang="ru-RU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5913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Обход вершин графа в </a:t>
            </a:r>
            <a:r>
              <a:rPr lang="ru-RU" dirty="0" smtClean="0"/>
              <a:t>ширину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2800" dirty="0" err="1" smtClean="0">
                <a:latin typeface="Consolas" panose="020B0609020204030204" pitchFamily="49" charset="0"/>
                <a:cs typeface="Calibri" pitchFamily="34" charset="0"/>
              </a:rPr>
              <a:t>bfsData</a:t>
            </a:r>
            <a:r>
              <a:rPr lang="en-US" sz="2800" dirty="0" smtClean="0">
                <a:latin typeface="Consolas" panose="020B0609020204030204" pitchFamily="49" charset="0"/>
                <a:cs typeface="Calibri" pitchFamily="34" charset="0"/>
              </a:rPr>
              <a:t> {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</a:t>
            </a:r>
            <a:r>
              <a:rPr lang="en-US" sz="2800" dirty="0" smtClean="0">
                <a:latin typeface="Consolas" panose="020B0609020204030204" pitchFamily="49" charset="0"/>
                <a:cs typeface="Calibri" pitchFamily="34" charset="0"/>
              </a:rPr>
              <a:t>Graph, Parent[], Distance[]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800" dirty="0" smtClean="0">
                <a:latin typeface="Consolas" panose="020B0609020204030204" pitchFamily="49" charset="0"/>
                <a:cs typeface="Calibri" pitchFamily="34" charset="0"/>
              </a:rPr>
              <a:t>}</a:t>
            </a:r>
          </a:p>
          <a:p>
            <a:pPr marL="0" indent="0">
              <a:lnSpc>
                <a:spcPct val="110000"/>
              </a:lnSpc>
              <a:buNone/>
            </a:pPr>
            <a:endParaRPr lang="en-US" dirty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visitor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OnFind</a:t>
            </a:r>
            <a:r>
              <a:rPr lang="en-US" dirty="0">
                <a:latin typeface="Consolas" panose="020B0609020204030204" pitchFamily="49" charset="0"/>
              </a:rPr>
              <a:t>(u, data), </a:t>
            </a:r>
            <a:r>
              <a:rPr lang="en-US" dirty="0" err="1">
                <a:latin typeface="Consolas" panose="020B0609020204030204" pitchFamily="49" charset="0"/>
              </a:rPr>
              <a:t>OnFinish</a:t>
            </a:r>
            <a:r>
              <a:rPr lang="en-US" dirty="0">
                <a:latin typeface="Consolas" panose="020B0609020204030204" pitchFamily="49" charset="0"/>
              </a:rPr>
              <a:t>(u, data),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OnArcFind</a:t>
            </a:r>
            <a:r>
              <a:rPr lang="en-US" dirty="0">
                <a:latin typeface="Consolas" panose="020B0609020204030204" pitchFamily="49" charset="0"/>
              </a:rPr>
              <a:t>(u, v, data), </a:t>
            </a:r>
            <a:endParaRPr lang="en-US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   </a:t>
            </a:r>
            <a:r>
              <a:rPr lang="en-US" dirty="0" err="1" smtClean="0">
                <a:latin typeface="Consolas" panose="020B0609020204030204" pitchFamily="49" charset="0"/>
              </a:rPr>
              <a:t>OnArcFinish</a:t>
            </a:r>
            <a:r>
              <a:rPr lang="en-US" dirty="0" smtClean="0">
                <a:latin typeface="Consolas" panose="020B0609020204030204" pitchFamily="49" charset="0"/>
              </a:rPr>
              <a:t>(u</a:t>
            </a:r>
            <a:r>
              <a:rPr lang="en-US" dirty="0">
                <a:latin typeface="Consolas" panose="020B0609020204030204" pitchFamily="49" charset="0"/>
              </a:rPr>
              <a:t>, v, data)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BreadthFirstSearch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bfsData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start, visitor,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visitorData</a:t>
            </a:r>
            <a:endParaRPr lang="en-US" dirty="0" smtClean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):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for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u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bfsData.Graph.Vertices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: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bfsData.Parent</a:t>
            </a: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[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u] = u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bfsData.Distance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[u] = ∞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bfsData.Parent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[start] = start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bfsData.Distance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[start] = 0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Enqueue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(start,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verticesToVisit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)</a:t>
            </a:r>
            <a:b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</a:b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while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not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IsEmpty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verticesToVisit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):</a:t>
            </a:r>
            <a:b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</a:b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u =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Dequeue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verticesToVisit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visitor.OnFind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(u,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visitorData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)</a:t>
            </a:r>
            <a:b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</a:b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for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(u, v)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bfsData.Graph.Edges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:</a:t>
            </a:r>
            <a:b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</a:b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   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visitor.OnArcFind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(u, v,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visitorData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)</a:t>
            </a:r>
            <a:b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</a:br>
            <a:endParaRPr lang="en-US" dirty="0" smtClean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   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if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bfsData.Distance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[v]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== ∞: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/>
            </a:r>
            <a:b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</a:b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       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bfsData.Parent</a:t>
            </a:r>
            <a:r>
              <a:rPr lang="el-GR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[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v]</a:t>
            </a: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= u</a:t>
            </a:r>
            <a:b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</a:b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       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bfsData.Distance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[v]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=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           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bfsData.Distance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[u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]</a:t>
            </a: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+</a:t>
            </a: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1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       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Enqueue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(v,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verticesToVisit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)</a:t>
            </a:r>
            <a:b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</a:br>
            <a:endParaRPr lang="en-US" dirty="0" smtClean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ru-RU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visitor.OnArcFinish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       u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v,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visitorData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)</a:t>
            </a:r>
            <a:b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</a:br>
            <a:endParaRPr lang="en-US" dirty="0" smtClean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visitor.OnFinish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(u,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visitorData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)</a:t>
            </a:r>
            <a:endParaRPr lang="ru-RU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2599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Обход вершин графа в </a:t>
            </a:r>
            <a:r>
              <a:rPr lang="ru-RU" dirty="0" smtClean="0"/>
              <a:t>ширину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2800" dirty="0" err="1" smtClean="0">
                <a:latin typeface="Consolas" panose="020B0609020204030204" pitchFamily="49" charset="0"/>
                <a:cs typeface="Calibri" pitchFamily="34" charset="0"/>
              </a:rPr>
              <a:t>bfsData</a:t>
            </a:r>
            <a:r>
              <a:rPr lang="en-US" sz="2800" dirty="0" smtClean="0">
                <a:latin typeface="Consolas" panose="020B0609020204030204" pitchFamily="49" charset="0"/>
                <a:cs typeface="Calibri" pitchFamily="34" charset="0"/>
              </a:rPr>
              <a:t> {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</a:t>
            </a:r>
            <a:r>
              <a:rPr lang="en-US" sz="2800" dirty="0" smtClean="0">
                <a:latin typeface="Consolas" panose="020B0609020204030204" pitchFamily="49" charset="0"/>
                <a:cs typeface="Calibri" pitchFamily="34" charset="0"/>
              </a:rPr>
              <a:t>Graph, Parent[], Distance[]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800" dirty="0" smtClean="0">
                <a:latin typeface="Consolas" panose="020B0609020204030204" pitchFamily="49" charset="0"/>
                <a:cs typeface="Calibri" pitchFamily="34" charset="0"/>
              </a:rPr>
              <a:t>}</a:t>
            </a:r>
          </a:p>
          <a:p>
            <a:pPr marL="0" indent="0">
              <a:lnSpc>
                <a:spcPct val="110000"/>
              </a:lnSpc>
              <a:buNone/>
            </a:pPr>
            <a:endParaRPr lang="en-US" dirty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visitor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OnFind</a:t>
            </a:r>
            <a:r>
              <a:rPr lang="en-US" dirty="0">
                <a:latin typeface="Consolas" panose="020B0609020204030204" pitchFamily="49" charset="0"/>
              </a:rPr>
              <a:t>(u, data), </a:t>
            </a:r>
            <a:r>
              <a:rPr lang="en-US" dirty="0" err="1">
                <a:latin typeface="Consolas" panose="020B0609020204030204" pitchFamily="49" charset="0"/>
              </a:rPr>
              <a:t>OnFinish</a:t>
            </a:r>
            <a:r>
              <a:rPr lang="en-US" dirty="0">
                <a:latin typeface="Consolas" panose="020B0609020204030204" pitchFamily="49" charset="0"/>
              </a:rPr>
              <a:t>(u, data),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OnArcFind</a:t>
            </a:r>
            <a:r>
              <a:rPr lang="en-US" dirty="0">
                <a:latin typeface="Consolas" panose="020B0609020204030204" pitchFamily="49" charset="0"/>
              </a:rPr>
              <a:t>(u, v, data), </a:t>
            </a:r>
            <a:endParaRPr lang="en-US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   </a:t>
            </a:r>
            <a:r>
              <a:rPr lang="en-US" dirty="0" err="1" smtClean="0">
                <a:latin typeface="Consolas" panose="020B0609020204030204" pitchFamily="49" charset="0"/>
              </a:rPr>
              <a:t>OnArcFinish</a:t>
            </a:r>
            <a:r>
              <a:rPr lang="en-US" dirty="0" smtClean="0">
                <a:latin typeface="Consolas" panose="020B0609020204030204" pitchFamily="49" charset="0"/>
              </a:rPr>
              <a:t>(u</a:t>
            </a:r>
            <a:r>
              <a:rPr lang="en-US" dirty="0">
                <a:latin typeface="Consolas" panose="020B0609020204030204" pitchFamily="49" charset="0"/>
              </a:rPr>
              <a:t>, v, data)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BreadthFirstSearch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(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bfsData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, start, visitor,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visitorData</a:t>
            </a:r>
            <a:endParaRPr lang="en-US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):</a:t>
            </a:r>
            <a:endParaRPr lang="en-US" dirty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b="1" dirty="0" smtClean="0">
                <a:latin typeface="Consolas" panose="020B0609020204030204" pitchFamily="49" charset="0"/>
                <a:cs typeface="Calibri" pitchFamily="34" charset="0"/>
              </a:rPr>
              <a:t>    for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u 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bfsData.Graph.Vertices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:</a:t>
            </a:r>
            <a:endParaRPr lang="en-US" dirty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bfsData.Parent</a:t>
            </a:r>
            <a:r>
              <a:rPr lang="ru-RU" dirty="0">
                <a:latin typeface="Consolas" panose="020B0609020204030204" pitchFamily="49" charset="0"/>
                <a:cs typeface="Calibri" pitchFamily="34" charset="0"/>
              </a:rPr>
              <a:t>[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u] = u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bfsData.Distance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[u] = ∞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bfsData.Parent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[start] = start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bfsData.Distance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[start] = 0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Enqueue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(start,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verticesToVisit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)</a:t>
            </a:r>
            <a:br>
              <a:rPr lang="en-US" dirty="0">
                <a:latin typeface="Consolas" panose="020B0609020204030204" pitchFamily="49" charset="0"/>
                <a:cs typeface="Calibri" pitchFamily="34" charset="0"/>
              </a:rPr>
            </a:b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b="1" dirty="0">
                <a:latin typeface="Consolas" panose="020B0609020204030204" pitchFamily="49" charset="0"/>
                <a:cs typeface="Calibri" pitchFamily="34" charset="0"/>
              </a:rPr>
              <a:t>while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b="1" dirty="0">
                <a:latin typeface="Consolas" panose="020B0609020204030204" pitchFamily="49" charset="0"/>
                <a:cs typeface="Calibri" pitchFamily="34" charset="0"/>
              </a:rPr>
              <a:t>not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IsEmpty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verticesToVisit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):</a:t>
            </a:r>
            <a:br>
              <a:rPr lang="en-US" dirty="0">
                <a:latin typeface="Consolas" panose="020B0609020204030204" pitchFamily="49" charset="0"/>
                <a:cs typeface="Calibri" pitchFamily="34" charset="0"/>
              </a:rPr>
            </a:b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u =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Dequeue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verticesToVisit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visitor.OnFind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(u,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visitorData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)</a:t>
            </a:r>
            <a:br>
              <a:rPr lang="en-US" dirty="0">
                <a:latin typeface="Consolas" panose="020B0609020204030204" pitchFamily="49" charset="0"/>
                <a:cs typeface="Calibri" pitchFamily="34" charset="0"/>
              </a:rPr>
            </a:b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b="1" dirty="0">
                <a:latin typeface="Consolas" panose="020B0609020204030204" pitchFamily="49" charset="0"/>
                <a:cs typeface="Calibri" pitchFamily="34" charset="0"/>
              </a:rPr>
              <a:t>for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(u, v) 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bfsData.Graph.Edges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:</a:t>
            </a:r>
            <a:br>
              <a:rPr lang="en-US" dirty="0">
                <a:latin typeface="Consolas" panose="020B0609020204030204" pitchFamily="49" charset="0"/>
                <a:cs typeface="Calibri" pitchFamily="34" charset="0"/>
              </a:rPr>
            </a:b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   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visitor.OnArcFind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(u, v,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visitorData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)</a:t>
            </a:r>
            <a:br>
              <a:rPr lang="en-US" dirty="0">
                <a:latin typeface="Consolas" panose="020B0609020204030204" pitchFamily="49" charset="0"/>
                <a:cs typeface="Calibri" pitchFamily="34" charset="0"/>
              </a:rPr>
            </a:br>
            <a:endParaRPr lang="en-US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         </a:t>
            </a:r>
            <a:r>
              <a:rPr lang="en-US" b="1" dirty="0">
                <a:latin typeface="Consolas" panose="020B0609020204030204" pitchFamily="49" charset="0"/>
                <a:cs typeface="Calibri" pitchFamily="34" charset="0"/>
              </a:rPr>
              <a:t>if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bfsData.Distance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[v] 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== ∞: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/>
            </a:r>
            <a:br>
              <a:rPr lang="en-US" dirty="0">
                <a:latin typeface="Consolas" panose="020B0609020204030204" pitchFamily="49" charset="0"/>
                <a:cs typeface="Calibri" pitchFamily="34" charset="0"/>
              </a:rPr>
            </a:b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       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bfsData.Parent</a:t>
            </a:r>
            <a:r>
              <a:rPr lang="el-GR" dirty="0">
                <a:latin typeface="Consolas" panose="020B0609020204030204" pitchFamily="49" charset="0"/>
                <a:cs typeface="Calibri" pitchFamily="34" charset="0"/>
              </a:rPr>
              <a:t>[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v]</a:t>
            </a:r>
            <a:r>
              <a:rPr lang="ru-RU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= u</a:t>
            </a:r>
            <a:br>
              <a:rPr lang="en-US" dirty="0">
                <a:latin typeface="Consolas" panose="020B0609020204030204" pitchFamily="49" charset="0"/>
                <a:cs typeface="Calibri" pitchFamily="34" charset="0"/>
              </a:rPr>
            </a:b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       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bfsData.Distance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[v] 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=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                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bfsData.Distance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[u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]</a:t>
            </a:r>
            <a:r>
              <a:rPr lang="ru-RU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+</a:t>
            </a:r>
            <a:r>
              <a:rPr lang="ru-RU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1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       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Enqueue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(v,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verticesToVisit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)</a:t>
            </a:r>
            <a:br>
              <a:rPr lang="en-US" dirty="0">
                <a:latin typeface="Consolas" panose="020B0609020204030204" pitchFamily="49" charset="0"/>
                <a:cs typeface="Calibri" pitchFamily="34" charset="0"/>
              </a:rPr>
            </a:br>
            <a:endParaRPr lang="en-US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ru-RU" dirty="0" smtClean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visitor.OnArcFinish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(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            u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, v,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visitorData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)</a:t>
            </a:r>
            <a:br>
              <a:rPr lang="en-US" dirty="0">
                <a:latin typeface="Consolas" panose="020B0609020204030204" pitchFamily="49" charset="0"/>
                <a:cs typeface="Calibri" pitchFamily="34" charset="0"/>
              </a:rPr>
            </a:br>
            <a:endParaRPr lang="en-US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visitor.OnFinish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(u,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visitorData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)</a:t>
            </a:r>
            <a:endParaRPr lang="ru-RU" dirty="0">
              <a:latin typeface="Consolas" panose="020B0609020204030204" pitchFamily="49" charset="0"/>
              <a:cs typeface="Calibri" pitchFamily="34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44771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Обход вершин графа в </a:t>
            </a:r>
            <a:r>
              <a:rPr lang="ru-RU" dirty="0" smtClean="0"/>
              <a:t>ширину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2800" dirty="0" err="1" smtClean="0">
                <a:latin typeface="Consolas" panose="020B0609020204030204" pitchFamily="49" charset="0"/>
                <a:cs typeface="Calibri" pitchFamily="34" charset="0"/>
              </a:rPr>
              <a:t>bfsData</a:t>
            </a:r>
            <a:r>
              <a:rPr lang="en-US" sz="2800" dirty="0" smtClean="0">
                <a:latin typeface="Consolas" panose="020B0609020204030204" pitchFamily="49" charset="0"/>
                <a:cs typeface="Calibri" pitchFamily="34" charset="0"/>
              </a:rPr>
              <a:t> {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</a:t>
            </a:r>
            <a:r>
              <a:rPr lang="en-US" sz="2800" dirty="0" smtClean="0">
                <a:latin typeface="Consolas" panose="020B0609020204030204" pitchFamily="49" charset="0"/>
                <a:cs typeface="Calibri" pitchFamily="34" charset="0"/>
              </a:rPr>
              <a:t>Graph, Parent[], Distance[]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800" dirty="0" smtClean="0">
                <a:latin typeface="Consolas" panose="020B0609020204030204" pitchFamily="49" charset="0"/>
                <a:cs typeface="Calibri" pitchFamily="34" charset="0"/>
              </a:rPr>
              <a:t>}</a:t>
            </a:r>
          </a:p>
          <a:p>
            <a:pPr marL="0" indent="0">
              <a:lnSpc>
                <a:spcPct val="110000"/>
              </a:lnSpc>
              <a:buNone/>
            </a:pPr>
            <a:endParaRPr lang="en-US" dirty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visitor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OnFind</a:t>
            </a:r>
            <a:r>
              <a:rPr lang="en-US" dirty="0">
                <a:latin typeface="Consolas" panose="020B0609020204030204" pitchFamily="49" charset="0"/>
              </a:rPr>
              <a:t>(u, data), </a:t>
            </a:r>
            <a:r>
              <a:rPr lang="en-US" dirty="0" err="1">
                <a:latin typeface="Consolas" panose="020B0609020204030204" pitchFamily="49" charset="0"/>
              </a:rPr>
              <a:t>OnFinish</a:t>
            </a:r>
            <a:r>
              <a:rPr lang="en-US" dirty="0">
                <a:latin typeface="Consolas" panose="020B0609020204030204" pitchFamily="49" charset="0"/>
              </a:rPr>
              <a:t>(u, data),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OnArcFind</a:t>
            </a:r>
            <a:r>
              <a:rPr lang="en-US" dirty="0">
                <a:latin typeface="Consolas" panose="020B0609020204030204" pitchFamily="49" charset="0"/>
              </a:rPr>
              <a:t>(u, v, data), </a:t>
            </a:r>
            <a:endParaRPr lang="en-US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   </a:t>
            </a:r>
            <a:r>
              <a:rPr lang="en-US" dirty="0" err="1" smtClean="0">
                <a:latin typeface="Consolas" panose="020B0609020204030204" pitchFamily="49" charset="0"/>
              </a:rPr>
              <a:t>OnArcFinish</a:t>
            </a:r>
            <a:r>
              <a:rPr lang="en-US" dirty="0" smtClean="0">
                <a:latin typeface="Consolas" panose="020B0609020204030204" pitchFamily="49" charset="0"/>
              </a:rPr>
              <a:t>(u</a:t>
            </a:r>
            <a:r>
              <a:rPr lang="en-US" dirty="0">
                <a:latin typeface="Consolas" panose="020B0609020204030204" pitchFamily="49" charset="0"/>
              </a:rPr>
              <a:t>, v, data)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BreadthFirstSearch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(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bfsData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, start, visitor,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visitorData</a:t>
            </a:r>
            <a:endParaRPr lang="en-US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):</a:t>
            </a:r>
            <a:endParaRPr lang="en-US" dirty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b="1" dirty="0" smtClean="0">
                <a:latin typeface="Consolas" panose="020B0609020204030204" pitchFamily="49" charset="0"/>
                <a:cs typeface="Calibri" pitchFamily="34" charset="0"/>
              </a:rPr>
              <a:t>    for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u 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bfsData.Graph.Vertices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:</a:t>
            </a:r>
            <a:endParaRPr lang="en-US" dirty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bfsData.Parent</a:t>
            </a:r>
            <a:r>
              <a:rPr lang="ru-RU" dirty="0">
                <a:latin typeface="Consolas" panose="020B0609020204030204" pitchFamily="49" charset="0"/>
                <a:cs typeface="Calibri" pitchFamily="34" charset="0"/>
              </a:rPr>
              <a:t>[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u] = u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bfsData.Distance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[u] = ∞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bfsData.Parent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[start] = start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bfsData.Distance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[start] = 0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Enqueue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(start,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verticesToVisit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)</a:t>
            </a:r>
            <a:br>
              <a:rPr lang="en-US" dirty="0">
                <a:latin typeface="Consolas" panose="020B0609020204030204" pitchFamily="49" charset="0"/>
                <a:cs typeface="Calibri" pitchFamily="34" charset="0"/>
              </a:rPr>
            </a:b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b="1" dirty="0">
                <a:latin typeface="Consolas" panose="020B0609020204030204" pitchFamily="49" charset="0"/>
                <a:cs typeface="Calibri" pitchFamily="34" charset="0"/>
              </a:rPr>
              <a:t>while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b="1" dirty="0">
                <a:latin typeface="Consolas" panose="020B0609020204030204" pitchFamily="49" charset="0"/>
                <a:cs typeface="Calibri" pitchFamily="34" charset="0"/>
              </a:rPr>
              <a:t>not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IsEmpty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verticesToVisit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):</a:t>
            </a:r>
            <a:br>
              <a:rPr lang="en-US" dirty="0">
                <a:latin typeface="Consolas" panose="020B0609020204030204" pitchFamily="49" charset="0"/>
                <a:cs typeface="Calibri" pitchFamily="34" charset="0"/>
              </a:rPr>
            </a:b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u =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Dequeue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verticesToVisit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visitor.OnFind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(u,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visitorData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)</a:t>
            </a:r>
            <a:br>
              <a:rPr lang="en-US" dirty="0">
                <a:latin typeface="Consolas" panose="020B0609020204030204" pitchFamily="49" charset="0"/>
                <a:cs typeface="Calibri" pitchFamily="34" charset="0"/>
              </a:rPr>
            </a:b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b="1" dirty="0">
                <a:latin typeface="Consolas" panose="020B0609020204030204" pitchFamily="49" charset="0"/>
                <a:cs typeface="Calibri" pitchFamily="34" charset="0"/>
              </a:rPr>
              <a:t>for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(u, v) 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bfsData.Graph.Edges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:</a:t>
            </a:r>
            <a:br>
              <a:rPr lang="en-US" dirty="0">
                <a:latin typeface="Consolas" panose="020B0609020204030204" pitchFamily="49" charset="0"/>
                <a:cs typeface="Calibri" pitchFamily="34" charset="0"/>
              </a:rPr>
            </a:b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   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visitor.OnArcFind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(u, v,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visitorData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)</a:t>
            </a:r>
            <a:br>
              <a:rPr lang="en-US" dirty="0">
                <a:latin typeface="Consolas" panose="020B0609020204030204" pitchFamily="49" charset="0"/>
                <a:cs typeface="Calibri" pitchFamily="34" charset="0"/>
              </a:rPr>
            </a:br>
            <a:endParaRPr lang="en-US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         </a:t>
            </a:r>
            <a:r>
              <a:rPr lang="en-US" b="1" dirty="0">
                <a:latin typeface="Consolas" panose="020B0609020204030204" pitchFamily="49" charset="0"/>
                <a:cs typeface="Calibri" pitchFamily="34" charset="0"/>
              </a:rPr>
              <a:t>if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bfsData.Distance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[v] 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== ∞: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/>
            </a:r>
            <a:br>
              <a:rPr lang="en-US" dirty="0">
                <a:latin typeface="Consolas" panose="020B0609020204030204" pitchFamily="49" charset="0"/>
                <a:cs typeface="Calibri" pitchFamily="34" charset="0"/>
              </a:rPr>
            </a:b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       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bfsData.Parent</a:t>
            </a:r>
            <a:r>
              <a:rPr lang="el-GR" dirty="0">
                <a:latin typeface="Consolas" panose="020B0609020204030204" pitchFamily="49" charset="0"/>
                <a:cs typeface="Calibri" pitchFamily="34" charset="0"/>
              </a:rPr>
              <a:t>[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v]</a:t>
            </a:r>
            <a:r>
              <a:rPr lang="ru-RU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= u</a:t>
            </a:r>
            <a:br>
              <a:rPr lang="en-US" dirty="0">
                <a:latin typeface="Consolas" panose="020B0609020204030204" pitchFamily="49" charset="0"/>
                <a:cs typeface="Calibri" pitchFamily="34" charset="0"/>
              </a:rPr>
            </a:b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       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bfsData.Distance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[v] 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=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                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bfsData.Distance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[u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]</a:t>
            </a:r>
            <a:r>
              <a:rPr lang="ru-RU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+</a:t>
            </a:r>
            <a:r>
              <a:rPr lang="ru-RU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1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       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Enqueue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(v,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verticesToVisit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)</a:t>
            </a:r>
            <a:br>
              <a:rPr lang="en-US" dirty="0">
                <a:latin typeface="Consolas" panose="020B0609020204030204" pitchFamily="49" charset="0"/>
                <a:cs typeface="Calibri" pitchFamily="34" charset="0"/>
              </a:rPr>
            </a:br>
            <a:endParaRPr lang="en-US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ru-RU" dirty="0" smtClean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visitor.OnArcFinish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(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            u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, v,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visitorData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)</a:t>
            </a:r>
            <a:br>
              <a:rPr lang="en-US" dirty="0">
                <a:latin typeface="Consolas" panose="020B0609020204030204" pitchFamily="49" charset="0"/>
                <a:cs typeface="Calibri" pitchFamily="34" charset="0"/>
              </a:rPr>
            </a:br>
            <a:endParaRPr lang="en-US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visitor.OnFinish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(u,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visitorData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)</a:t>
            </a:r>
            <a:endParaRPr lang="ru-RU" dirty="0">
              <a:latin typeface="Consolas" panose="020B0609020204030204" pitchFamily="49" charset="0"/>
              <a:cs typeface="Calibri" pitchFamily="34" charset="0"/>
            </a:endParaRPr>
          </a:p>
          <a:p>
            <a:endParaRPr lang="ru-RU" dirty="0"/>
          </a:p>
        </p:txBody>
      </p:sp>
      <p:sp>
        <p:nvSpPr>
          <p:cNvPr id="5" name="Rectangle 4"/>
          <p:cNvSpPr/>
          <p:nvPr/>
        </p:nvSpPr>
        <p:spPr>
          <a:xfrm>
            <a:off x="7957575" y="2327614"/>
            <a:ext cx="648072" cy="1908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Rectangle 5"/>
          <p:cNvSpPr/>
          <p:nvPr/>
        </p:nvSpPr>
        <p:spPr>
          <a:xfrm>
            <a:off x="1106182" y="2863569"/>
            <a:ext cx="648072" cy="19141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8381413" y="2733578"/>
            <a:ext cx="944488" cy="1908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Rectangle 7"/>
          <p:cNvSpPr/>
          <p:nvPr/>
        </p:nvSpPr>
        <p:spPr>
          <a:xfrm>
            <a:off x="1119238" y="3119702"/>
            <a:ext cx="944488" cy="186548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Rectangle 8"/>
          <p:cNvSpPr/>
          <p:nvPr/>
        </p:nvSpPr>
        <p:spPr>
          <a:xfrm>
            <a:off x="8381413" y="4553940"/>
            <a:ext cx="1160512" cy="1908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Rectangle 9"/>
          <p:cNvSpPr/>
          <p:nvPr/>
        </p:nvSpPr>
        <p:spPr>
          <a:xfrm>
            <a:off x="1118636" y="3332361"/>
            <a:ext cx="1160512" cy="1908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Rectangle 10"/>
          <p:cNvSpPr/>
          <p:nvPr/>
        </p:nvSpPr>
        <p:spPr>
          <a:xfrm>
            <a:off x="7957575" y="5262596"/>
            <a:ext cx="832197" cy="1908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Rectangle 11"/>
          <p:cNvSpPr/>
          <p:nvPr/>
        </p:nvSpPr>
        <p:spPr>
          <a:xfrm>
            <a:off x="2898172" y="2884806"/>
            <a:ext cx="832197" cy="1908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6285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Свойства поиска в ширину</a:t>
            </a:r>
            <a:endParaRPr lang="ru-RU" dirty="0"/>
          </a:p>
        </p:txBody>
      </p:sp>
      <p:sp>
        <p:nvSpPr>
          <p:cNvPr id="45058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Пусть </a:t>
            </a:r>
            <a:r>
              <a:rPr lang="en-US" sz="28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bfsData</a:t>
            </a:r>
            <a:r>
              <a:rPr lang="ru-RU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и </a:t>
            </a:r>
            <a:r>
              <a:rPr lang="en-US" sz="28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verticesToVisit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– </a:t>
            </a:r>
            <a:r>
              <a:rPr lang="ru-RU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это состояние поиска в ширину и очередь вершин на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произвольном шаге работы алгоритма </a:t>
            </a:r>
            <a:r>
              <a:rPr lang="ru-RU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и </a:t>
            </a:r>
            <a:r>
              <a:rPr lang="en-US" sz="28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bfsData.Distance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[v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] 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!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= ∞</a:t>
            </a:r>
            <a:r>
              <a:rPr lang="ru-RU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для некоторой вершины 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v.</a:t>
            </a:r>
          </a:p>
          <a:p>
            <a:pPr marL="0" indent="0">
              <a:buNone/>
            </a:pPr>
            <a:endParaRPr lang="ru-RU" sz="2800" dirty="0" smtClean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bfsData.Distance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[v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]</a:t>
            </a:r>
            <a:r>
              <a:rPr lang="ru-RU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≤ </a:t>
            </a:r>
            <a:r>
              <a:rPr lang="en-US" sz="28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bfsData.Distance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[u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] 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+ 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1</a:t>
            </a:r>
            <a:r>
              <a:rPr lang="ru-RU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для любого 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(u, v) 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 </a:t>
            </a:r>
            <a:r>
              <a:rPr lang="en-US" sz="28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bfsData.G</a:t>
            </a:r>
            <a:r>
              <a:rPr lang="en-US" sz="28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raph.Edges</a:t>
            </a:r>
            <a:endParaRPr lang="en-US" sz="2800" dirty="0" smtClean="0">
              <a:solidFill>
                <a:schemeClr val="bg1"/>
              </a:solidFill>
              <a:latin typeface="Calibri" pitchFamily="34" charset="0"/>
              <a:cs typeface="Calibri" pitchFamily="34" charset="0"/>
              <a:sym typeface="Symbol" panose="05050102010706020507" pitchFamily="18" charset="2"/>
            </a:endParaRPr>
          </a:p>
          <a:p>
            <a:pPr marL="514350" indent="-514350">
              <a:buFont typeface="+mj-lt"/>
              <a:buAutoNum type="arabicPeriod"/>
            </a:pPr>
            <a:endParaRPr lang="en-US" sz="2800" dirty="0" smtClean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если 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v != start, </a:t>
            </a: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то </a:t>
            </a:r>
            <a:r>
              <a:rPr lang="en-US" sz="28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bfsData.Distance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[v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]</a:t>
            </a: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= </a:t>
            </a:r>
            <a:r>
              <a:rPr lang="en-US" sz="28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bfsData.Distance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[</a:t>
            </a:r>
            <a:r>
              <a:rPr lang="en-US" sz="28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bfsData</a:t>
            </a:r>
            <a:r>
              <a:rPr lang="en-US" sz="28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.Parent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[v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]] 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+ 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1</a:t>
            </a:r>
          </a:p>
          <a:p>
            <a:pPr marL="514350" indent="-514350">
              <a:buFont typeface="+mj-lt"/>
              <a:buAutoNum type="arabicPeriod"/>
            </a:pPr>
            <a:endParaRPr lang="en-US" sz="2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очередь </a:t>
            </a:r>
            <a:r>
              <a:rPr lang="en-US" sz="28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verticesToVisit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имеет вид 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[u</a:t>
            </a:r>
            <a:r>
              <a:rPr lang="en-US" sz="2800" baseline="-25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1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 u</a:t>
            </a:r>
            <a:r>
              <a:rPr lang="en-US" sz="2800" baseline="-25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2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 …, </a:t>
            </a:r>
            <a:r>
              <a:rPr lang="en-US" sz="28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u</a:t>
            </a:r>
            <a:r>
              <a:rPr lang="en-US" sz="2800" baseline="-250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x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 v</a:t>
            </a:r>
            <a:r>
              <a:rPr lang="en-US" sz="2800" baseline="-25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1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 v</a:t>
            </a:r>
            <a:r>
              <a:rPr lang="en-US" sz="2800" baseline="-25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2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 …, </a:t>
            </a:r>
            <a:r>
              <a:rPr lang="en-US" sz="28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v</a:t>
            </a:r>
            <a:r>
              <a:rPr lang="en-US" sz="2800" baseline="-250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y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] </a:t>
            </a:r>
            <a:r>
              <a:rPr lang="ru-RU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и </a:t>
            </a:r>
            <a:r>
              <a:rPr lang="en-US" sz="28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bfsData.Distance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[</a:t>
            </a:r>
            <a:r>
              <a:rPr lang="en-US" sz="28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u</a:t>
            </a:r>
            <a:r>
              <a:rPr lang="en-US" sz="2800" baseline="-250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i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] = </a:t>
            </a:r>
            <a:r>
              <a:rPr lang="en-US" sz="28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const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 </a:t>
            </a:r>
            <a:r>
              <a:rPr lang="en-US" sz="28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bfsData.Distance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[</a:t>
            </a:r>
            <a:r>
              <a:rPr lang="en-US" sz="28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v</a:t>
            </a:r>
            <a:r>
              <a:rPr lang="en-US" sz="2800" baseline="-250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j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] = </a:t>
            </a:r>
            <a:r>
              <a:rPr lang="en-US" sz="28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const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+ 1</a:t>
            </a:r>
          </a:p>
          <a:p>
            <a:pPr marL="0" indent="0">
              <a:buNone/>
            </a:pPr>
            <a:endParaRPr lang="en-US" sz="2800" dirty="0" smtClean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endParaRPr lang="ru-RU" sz="2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endParaRPr lang="ru-RU" sz="2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endParaRPr lang="ru-RU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Свойства поиска в ширину</a:t>
            </a:r>
            <a:endParaRPr lang="ru-RU" dirty="0"/>
          </a:p>
        </p:txBody>
      </p:sp>
      <p:sp>
        <p:nvSpPr>
          <p:cNvPr id="45058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sz="2800" dirty="0" smtClean="0">
                <a:latin typeface="Calibri" pitchFamily="34" charset="0"/>
                <a:cs typeface="Calibri" pitchFamily="34" charset="0"/>
              </a:rPr>
              <a:t>Пусть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bfsData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и </a:t>
            </a:r>
            <a:r>
              <a:rPr lang="en-US" sz="2800" dirty="0" err="1">
                <a:latin typeface="Calibri" pitchFamily="34" charset="0"/>
                <a:cs typeface="Calibri" pitchFamily="34" charset="0"/>
              </a:rPr>
              <a:t>verticesToVisit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–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это состояние поиска в ширину и очередь вершин на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произвольном шаге работы алгоритма </a:t>
            </a:r>
            <a:r>
              <a:rPr lang="ru-RU" sz="2800" dirty="0" smtClean="0"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и </a:t>
            </a:r>
            <a:r>
              <a:rPr lang="en-US" sz="2800" dirty="0" err="1">
                <a:latin typeface="Calibri" pitchFamily="34" charset="0"/>
                <a:cs typeface="Calibri" pitchFamily="34" charset="0"/>
              </a:rPr>
              <a:t>bfsData.Distance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[v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]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!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= ∞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 для некоторой вершины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v.</a:t>
            </a:r>
          </a:p>
          <a:p>
            <a:pPr marL="0" indent="0">
              <a:buNone/>
            </a:pPr>
            <a:endParaRPr lang="ru-RU" sz="2800" dirty="0" smtClean="0">
              <a:latin typeface="Calibri" pitchFamily="34" charset="0"/>
              <a:cs typeface="Calibri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bfsData.Distance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[v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]</a:t>
            </a:r>
            <a:r>
              <a:rPr lang="ru-RU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≤ </a:t>
            </a:r>
            <a:r>
              <a:rPr lang="en-US" sz="28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bfsData.Distance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[u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] 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+ 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1</a:t>
            </a:r>
            <a:r>
              <a:rPr lang="ru-RU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для любого 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(u, v) 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 </a:t>
            </a:r>
            <a:r>
              <a:rPr lang="en-US" sz="28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bfsData.G</a:t>
            </a:r>
            <a:r>
              <a:rPr lang="en-US" sz="28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raph.Edges</a:t>
            </a:r>
            <a:endParaRPr lang="en-US" sz="2800" dirty="0" smtClean="0">
              <a:solidFill>
                <a:schemeClr val="bg1"/>
              </a:solidFill>
              <a:latin typeface="Calibri" pitchFamily="34" charset="0"/>
              <a:cs typeface="Calibri" pitchFamily="34" charset="0"/>
              <a:sym typeface="Symbol" panose="05050102010706020507" pitchFamily="18" charset="2"/>
            </a:endParaRPr>
          </a:p>
          <a:p>
            <a:pPr marL="514350" indent="-514350">
              <a:buFont typeface="+mj-lt"/>
              <a:buAutoNum type="arabicPeriod"/>
            </a:pPr>
            <a:endParaRPr lang="en-US" sz="2800" dirty="0" smtClean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если 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v != start, </a:t>
            </a: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то </a:t>
            </a:r>
            <a:r>
              <a:rPr lang="en-US" sz="28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bfsData.Distance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[v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]</a:t>
            </a: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= </a:t>
            </a:r>
            <a:r>
              <a:rPr lang="en-US" sz="28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bfsData.Distance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[</a:t>
            </a:r>
            <a:r>
              <a:rPr lang="en-US" sz="28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bfsData</a:t>
            </a:r>
            <a:r>
              <a:rPr lang="en-US" sz="28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.Parent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[v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]] 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+ 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1</a:t>
            </a:r>
          </a:p>
          <a:p>
            <a:pPr marL="514350" indent="-514350">
              <a:buFont typeface="+mj-lt"/>
              <a:buAutoNum type="arabicPeriod"/>
            </a:pPr>
            <a:endParaRPr lang="en-US" sz="2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очередь </a:t>
            </a:r>
            <a:r>
              <a:rPr lang="en-US" sz="28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verticesToVisit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имеет вид 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[u</a:t>
            </a:r>
            <a:r>
              <a:rPr lang="en-US" sz="2800" baseline="-25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1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 u</a:t>
            </a:r>
            <a:r>
              <a:rPr lang="en-US" sz="2800" baseline="-25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2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 …, </a:t>
            </a:r>
            <a:r>
              <a:rPr lang="en-US" sz="28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u</a:t>
            </a:r>
            <a:r>
              <a:rPr lang="en-US" sz="2800" baseline="-250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x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 v</a:t>
            </a:r>
            <a:r>
              <a:rPr lang="en-US" sz="2800" baseline="-25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1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 v</a:t>
            </a:r>
            <a:r>
              <a:rPr lang="en-US" sz="2800" baseline="-25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2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 …, </a:t>
            </a:r>
            <a:r>
              <a:rPr lang="en-US" sz="28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v</a:t>
            </a:r>
            <a:r>
              <a:rPr lang="en-US" sz="2800" baseline="-250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y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] </a:t>
            </a:r>
            <a:r>
              <a:rPr lang="ru-RU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и </a:t>
            </a:r>
            <a:r>
              <a:rPr lang="en-US" sz="28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bfsData.Distance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[</a:t>
            </a:r>
            <a:r>
              <a:rPr lang="en-US" sz="28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u</a:t>
            </a:r>
            <a:r>
              <a:rPr lang="en-US" sz="2800" baseline="-250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i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] = </a:t>
            </a:r>
            <a:r>
              <a:rPr lang="en-US" sz="28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const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 </a:t>
            </a:r>
            <a:r>
              <a:rPr lang="en-US" sz="28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bfsData.Distance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[</a:t>
            </a:r>
            <a:r>
              <a:rPr lang="en-US" sz="28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v</a:t>
            </a:r>
            <a:r>
              <a:rPr lang="en-US" sz="2800" baseline="-250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j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] = </a:t>
            </a:r>
            <a:r>
              <a:rPr lang="en-US" sz="28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const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+ 1</a:t>
            </a:r>
          </a:p>
          <a:p>
            <a:pPr marL="0" indent="0">
              <a:buNone/>
            </a:pPr>
            <a:endParaRPr lang="en-US" sz="2800" dirty="0" smtClean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endParaRPr lang="ru-RU" sz="2800" dirty="0"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endParaRPr lang="ru-RU" sz="2800" dirty="0"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endParaRPr lang="ru-RU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8632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Обход вершин графа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Графы – это модели систем</a:t>
            </a:r>
            <a:r>
              <a:rPr lang="ru-RU" dirty="0"/>
              <a:t>, </a:t>
            </a:r>
            <a:r>
              <a:rPr lang="ru-RU" dirty="0" smtClean="0"/>
              <a:t>процессов, </a:t>
            </a:r>
            <a:r>
              <a:rPr lang="ru-RU" dirty="0"/>
              <a:t>программ</a:t>
            </a:r>
            <a:r>
              <a:rPr lang="ru-RU" dirty="0" smtClean="0"/>
              <a:t>, данных</a:t>
            </a:r>
          </a:p>
          <a:p>
            <a:endParaRPr lang="ru-RU" dirty="0" smtClean="0"/>
          </a:p>
          <a:p>
            <a:r>
              <a:rPr lang="ru-RU" dirty="0" smtClean="0"/>
              <a:t>Обработка графов – это построение и анализ этих моделей</a:t>
            </a:r>
          </a:p>
          <a:p>
            <a:endParaRPr lang="ru-RU" dirty="0" smtClean="0"/>
          </a:p>
          <a:p>
            <a:r>
              <a:rPr lang="ru-RU" dirty="0" smtClean="0"/>
              <a:t>Обход вершин графа – это обработка вершин графа в порядке, заданном множеством дуг</a:t>
            </a:r>
          </a:p>
          <a:p>
            <a:pPr lvl="1"/>
            <a:r>
              <a:rPr lang="ru-RU" dirty="0" smtClean="0"/>
              <a:t>Основа большого числа алгоритмов обработки графов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</a:t>
            </a:r>
            <a:r>
              <a:rPr lang="ru-RU" dirty="0" smtClean="0">
                <a:solidFill>
                  <a:schemeClr val="bg1"/>
                </a:solidFill>
              </a:rPr>
              <a:t> глубину, в ширину и другие</a:t>
            </a: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Множество </a:t>
            </a:r>
            <a:r>
              <a:rPr lang="ru-RU" dirty="0">
                <a:solidFill>
                  <a:schemeClr val="bg1"/>
                </a:solidFill>
              </a:rPr>
              <a:t>дуг </a:t>
            </a:r>
            <a:r>
              <a:rPr lang="ru-RU" dirty="0" smtClean="0">
                <a:solidFill>
                  <a:schemeClr val="bg1"/>
                </a:solidFill>
              </a:rPr>
              <a:t>у большинства графов задает порядок обработки не до конца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4447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Свойства поиска в ширину</a:t>
            </a:r>
            <a:endParaRPr lang="ru-RU" dirty="0"/>
          </a:p>
        </p:txBody>
      </p:sp>
      <p:sp>
        <p:nvSpPr>
          <p:cNvPr id="45058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sz="2800" dirty="0" smtClean="0">
                <a:latin typeface="Calibri" pitchFamily="34" charset="0"/>
                <a:cs typeface="Calibri" pitchFamily="34" charset="0"/>
              </a:rPr>
              <a:t>Пусть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bfsData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и </a:t>
            </a:r>
            <a:r>
              <a:rPr lang="en-US" sz="2800" dirty="0" err="1">
                <a:latin typeface="Calibri" pitchFamily="34" charset="0"/>
                <a:cs typeface="Calibri" pitchFamily="34" charset="0"/>
              </a:rPr>
              <a:t>verticesToVisit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–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это состояние поиска в ширину и очередь вершин на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произвольном шаге работы алгоритма </a:t>
            </a:r>
            <a:r>
              <a:rPr lang="ru-RU" sz="2800" dirty="0" smtClean="0"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и </a:t>
            </a:r>
            <a:r>
              <a:rPr lang="en-US" sz="2800" dirty="0" err="1">
                <a:latin typeface="Calibri" pitchFamily="34" charset="0"/>
                <a:cs typeface="Calibri" pitchFamily="34" charset="0"/>
              </a:rPr>
              <a:t>bfsData.Distance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[v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]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!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= ∞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 для некоторой вершины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v.</a:t>
            </a:r>
          </a:p>
          <a:p>
            <a:pPr marL="0" indent="0">
              <a:buNone/>
            </a:pPr>
            <a:endParaRPr lang="ru-RU" sz="2800" dirty="0" smtClean="0">
              <a:latin typeface="Calibri" pitchFamily="34" charset="0"/>
              <a:cs typeface="Calibri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dirty="0" err="1">
                <a:latin typeface="Calibri" pitchFamily="34" charset="0"/>
                <a:cs typeface="Calibri" pitchFamily="34" charset="0"/>
              </a:rPr>
              <a:t>bfsData.Distance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[v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]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≤ </a:t>
            </a:r>
            <a:r>
              <a:rPr lang="en-US" sz="2800" dirty="0" err="1">
                <a:latin typeface="Calibri" pitchFamily="34" charset="0"/>
                <a:cs typeface="Calibri" pitchFamily="34" charset="0"/>
              </a:rPr>
              <a:t>bfsData.Distance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[u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]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+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1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 для любого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(u, v) </a:t>
            </a:r>
            <a:r>
              <a:rPr lang="en-US" sz="2800" dirty="0" smtClean="0"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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bfsData.G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raph.Edges</a:t>
            </a:r>
            <a:endParaRPr lang="en-US" sz="2800" dirty="0" smtClean="0">
              <a:latin typeface="Calibri" pitchFamily="34" charset="0"/>
              <a:cs typeface="Calibri" pitchFamily="34" charset="0"/>
              <a:sym typeface="Symbol" panose="05050102010706020507" pitchFamily="18" charset="2"/>
            </a:endParaRPr>
          </a:p>
          <a:p>
            <a:pPr marL="514350" indent="-514350">
              <a:buFont typeface="+mj-lt"/>
              <a:buAutoNum type="arabicPeriod"/>
            </a:pPr>
            <a:endParaRPr lang="en-US" sz="2800" dirty="0" smtClean="0">
              <a:latin typeface="Calibri" pitchFamily="34" charset="0"/>
              <a:cs typeface="Calibri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если 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v != start, </a:t>
            </a: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то </a:t>
            </a:r>
            <a:r>
              <a:rPr lang="en-US" sz="28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bfsData.Distance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[v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]</a:t>
            </a: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= </a:t>
            </a:r>
            <a:r>
              <a:rPr lang="en-US" sz="28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bfsData.Distance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[</a:t>
            </a:r>
            <a:r>
              <a:rPr lang="en-US" sz="28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bfsData</a:t>
            </a:r>
            <a:r>
              <a:rPr lang="en-US" sz="28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.Parent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[v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]] 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+ 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1</a:t>
            </a:r>
          </a:p>
          <a:p>
            <a:pPr marL="514350" indent="-514350">
              <a:buFont typeface="+mj-lt"/>
              <a:buAutoNum type="arabicPeriod"/>
            </a:pPr>
            <a:endParaRPr lang="en-US" sz="2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очередь </a:t>
            </a:r>
            <a:r>
              <a:rPr lang="en-US" sz="28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verticesToVisit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имеет вид 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[u</a:t>
            </a:r>
            <a:r>
              <a:rPr lang="en-US" sz="2800" baseline="-25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1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 u</a:t>
            </a:r>
            <a:r>
              <a:rPr lang="en-US" sz="2800" baseline="-25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2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 …, </a:t>
            </a:r>
            <a:r>
              <a:rPr lang="en-US" sz="28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u</a:t>
            </a:r>
            <a:r>
              <a:rPr lang="en-US" sz="2800" baseline="-250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x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 v</a:t>
            </a:r>
            <a:r>
              <a:rPr lang="en-US" sz="2800" baseline="-25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1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 v</a:t>
            </a:r>
            <a:r>
              <a:rPr lang="en-US" sz="2800" baseline="-25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2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 …, </a:t>
            </a:r>
            <a:r>
              <a:rPr lang="en-US" sz="28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v</a:t>
            </a:r>
            <a:r>
              <a:rPr lang="en-US" sz="2800" baseline="-250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y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] </a:t>
            </a:r>
            <a:r>
              <a:rPr lang="ru-RU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и </a:t>
            </a:r>
            <a:r>
              <a:rPr lang="en-US" sz="28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bfsData.Distance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[</a:t>
            </a:r>
            <a:r>
              <a:rPr lang="en-US" sz="28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u</a:t>
            </a:r>
            <a:r>
              <a:rPr lang="en-US" sz="2800" baseline="-250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i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] = </a:t>
            </a:r>
            <a:r>
              <a:rPr lang="en-US" sz="28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const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 </a:t>
            </a:r>
            <a:r>
              <a:rPr lang="en-US" sz="28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bfsData.Distance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[</a:t>
            </a:r>
            <a:r>
              <a:rPr lang="en-US" sz="28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v</a:t>
            </a:r>
            <a:r>
              <a:rPr lang="en-US" sz="2800" baseline="-250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j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] = </a:t>
            </a:r>
            <a:r>
              <a:rPr lang="en-US" sz="28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const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+ 1</a:t>
            </a:r>
          </a:p>
          <a:p>
            <a:pPr marL="0" indent="0">
              <a:buNone/>
            </a:pPr>
            <a:endParaRPr lang="en-US" sz="2800" dirty="0" smtClean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endParaRPr lang="ru-RU" sz="2800" dirty="0"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endParaRPr lang="ru-RU" sz="2800" dirty="0"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endParaRPr lang="ru-RU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8770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Свойства поиска в ширину</a:t>
            </a:r>
            <a:endParaRPr lang="ru-RU" dirty="0"/>
          </a:p>
        </p:txBody>
      </p:sp>
      <p:sp>
        <p:nvSpPr>
          <p:cNvPr id="45058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sz="2800" dirty="0" smtClean="0">
                <a:latin typeface="Calibri" pitchFamily="34" charset="0"/>
                <a:cs typeface="Calibri" pitchFamily="34" charset="0"/>
              </a:rPr>
              <a:t>Пусть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bfsData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и </a:t>
            </a:r>
            <a:r>
              <a:rPr lang="en-US" sz="2800" dirty="0" err="1">
                <a:latin typeface="Calibri" pitchFamily="34" charset="0"/>
                <a:cs typeface="Calibri" pitchFamily="34" charset="0"/>
              </a:rPr>
              <a:t>verticesToVisit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–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это состояние поиска в ширину и очередь вершин на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произвольном шаге работы алгоритма </a:t>
            </a:r>
            <a:r>
              <a:rPr lang="ru-RU" sz="2800" dirty="0" smtClean="0"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и </a:t>
            </a:r>
            <a:r>
              <a:rPr lang="en-US" sz="2800" dirty="0" err="1">
                <a:latin typeface="Calibri" pitchFamily="34" charset="0"/>
                <a:cs typeface="Calibri" pitchFamily="34" charset="0"/>
              </a:rPr>
              <a:t>bfsData.Distance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[v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]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!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= ∞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 для некоторой вершины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v.</a:t>
            </a:r>
          </a:p>
          <a:p>
            <a:pPr marL="0" indent="0">
              <a:buNone/>
            </a:pPr>
            <a:endParaRPr lang="ru-RU" sz="2800" dirty="0" smtClean="0">
              <a:latin typeface="Calibri" pitchFamily="34" charset="0"/>
              <a:cs typeface="Calibri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dirty="0" err="1">
                <a:latin typeface="Calibri" pitchFamily="34" charset="0"/>
                <a:cs typeface="Calibri" pitchFamily="34" charset="0"/>
              </a:rPr>
              <a:t>bfsData.Distance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[v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]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≤ </a:t>
            </a:r>
            <a:r>
              <a:rPr lang="en-US" sz="2800" dirty="0" err="1">
                <a:latin typeface="Calibri" pitchFamily="34" charset="0"/>
                <a:cs typeface="Calibri" pitchFamily="34" charset="0"/>
              </a:rPr>
              <a:t>bfsData.Distance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[u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]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+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1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 для любого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(u, v) </a:t>
            </a:r>
            <a:r>
              <a:rPr lang="en-US" sz="2800" dirty="0" smtClean="0"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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bfsData.G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raph.Edges</a:t>
            </a:r>
            <a:endParaRPr lang="en-US" sz="2800" dirty="0" smtClean="0">
              <a:latin typeface="Calibri" pitchFamily="34" charset="0"/>
              <a:cs typeface="Calibri" pitchFamily="34" charset="0"/>
              <a:sym typeface="Symbol" panose="05050102010706020507" pitchFamily="18" charset="2"/>
            </a:endParaRPr>
          </a:p>
          <a:p>
            <a:pPr marL="514350" indent="-514350">
              <a:buFont typeface="+mj-lt"/>
              <a:buAutoNum type="arabicPeriod"/>
            </a:pPr>
            <a:endParaRPr lang="en-US" sz="2800" dirty="0" smtClean="0">
              <a:latin typeface="Calibri" pitchFamily="34" charset="0"/>
              <a:cs typeface="Calibri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sz="2800" dirty="0" smtClean="0">
                <a:latin typeface="Calibri" pitchFamily="34" charset="0"/>
                <a:cs typeface="Calibri" pitchFamily="34" charset="0"/>
              </a:rPr>
              <a:t>если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v != start,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то </a:t>
            </a:r>
            <a:r>
              <a:rPr lang="en-US" sz="2800" dirty="0" err="1">
                <a:latin typeface="Calibri" pitchFamily="34" charset="0"/>
                <a:cs typeface="Calibri" pitchFamily="34" charset="0"/>
              </a:rPr>
              <a:t>bfsData.Distance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[v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]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=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bfsData.Distance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[</a:t>
            </a:r>
            <a:r>
              <a:rPr lang="en-US" sz="2800" dirty="0" err="1">
                <a:latin typeface="Calibri" pitchFamily="34" charset="0"/>
                <a:cs typeface="Calibri" pitchFamily="34" charset="0"/>
              </a:rPr>
              <a:t>bfsData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.Parent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[v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]]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+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1</a:t>
            </a:r>
          </a:p>
          <a:p>
            <a:pPr marL="514350" indent="-514350">
              <a:buFont typeface="+mj-lt"/>
              <a:buAutoNum type="arabicPeriod"/>
            </a:pPr>
            <a:endParaRPr lang="en-US" sz="2800" dirty="0">
              <a:latin typeface="Calibri" pitchFamily="34" charset="0"/>
              <a:cs typeface="Calibri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очередь </a:t>
            </a:r>
            <a:r>
              <a:rPr lang="en-US" sz="28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verticesToVisit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имеет вид 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[u</a:t>
            </a:r>
            <a:r>
              <a:rPr lang="en-US" sz="2800" baseline="-25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1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 u</a:t>
            </a:r>
            <a:r>
              <a:rPr lang="en-US" sz="2800" baseline="-25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2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 …, </a:t>
            </a:r>
            <a:r>
              <a:rPr lang="en-US" sz="28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u</a:t>
            </a:r>
            <a:r>
              <a:rPr lang="en-US" sz="2800" baseline="-250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x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 v</a:t>
            </a:r>
            <a:r>
              <a:rPr lang="en-US" sz="2800" baseline="-25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1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 v</a:t>
            </a:r>
            <a:r>
              <a:rPr lang="en-US" sz="2800" baseline="-25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2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 …, </a:t>
            </a:r>
            <a:r>
              <a:rPr lang="en-US" sz="28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v</a:t>
            </a:r>
            <a:r>
              <a:rPr lang="en-US" sz="2800" baseline="-250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y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] </a:t>
            </a:r>
            <a:r>
              <a:rPr lang="ru-RU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и </a:t>
            </a:r>
            <a:r>
              <a:rPr lang="en-US" sz="28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bfsData.Distance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[</a:t>
            </a:r>
            <a:r>
              <a:rPr lang="en-US" sz="28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u</a:t>
            </a:r>
            <a:r>
              <a:rPr lang="en-US" sz="2800" baseline="-250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i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] = </a:t>
            </a:r>
            <a:r>
              <a:rPr lang="en-US" sz="28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const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 </a:t>
            </a:r>
            <a:r>
              <a:rPr lang="en-US" sz="28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bfsData.Distance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[</a:t>
            </a:r>
            <a:r>
              <a:rPr lang="en-US" sz="28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v</a:t>
            </a:r>
            <a:r>
              <a:rPr lang="en-US" sz="2800" baseline="-250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j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] = </a:t>
            </a:r>
            <a:r>
              <a:rPr lang="en-US" sz="28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const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+ 1</a:t>
            </a:r>
          </a:p>
          <a:p>
            <a:pPr marL="0" indent="0">
              <a:buNone/>
            </a:pPr>
            <a:endParaRPr lang="en-US" sz="2800" dirty="0" smtClean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endParaRPr lang="ru-RU" sz="2800" dirty="0"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endParaRPr lang="ru-RU" sz="2800" dirty="0"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endParaRPr lang="ru-RU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5054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Свойства поиска в ширину</a:t>
            </a:r>
            <a:endParaRPr lang="ru-RU" dirty="0"/>
          </a:p>
        </p:txBody>
      </p:sp>
      <p:sp>
        <p:nvSpPr>
          <p:cNvPr id="45058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sz="2800" dirty="0" smtClean="0">
                <a:latin typeface="Calibri" pitchFamily="34" charset="0"/>
                <a:cs typeface="Calibri" pitchFamily="34" charset="0"/>
              </a:rPr>
              <a:t>Пусть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bfsData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и </a:t>
            </a:r>
            <a:r>
              <a:rPr lang="en-US" sz="2800" dirty="0" err="1">
                <a:latin typeface="Calibri" pitchFamily="34" charset="0"/>
                <a:cs typeface="Calibri" pitchFamily="34" charset="0"/>
              </a:rPr>
              <a:t>verticesToVisit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–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это состояние поиска в ширину и очередь вершин на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произвольном шаге работы алгоритма </a:t>
            </a:r>
            <a:r>
              <a:rPr lang="ru-RU" sz="2800" dirty="0" smtClean="0"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и </a:t>
            </a:r>
            <a:r>
              <a:rPr lang="en-US" sz="2800" dirty="0" err="1">
                <a:latin typeface="Calibri" pitchFamily="34" charset="0"/>
                <a:cs typeface="Calibri" pitchFamily="34" charset="0"/>
              </a:rPr>
              <a:t>bfsData.Distance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[v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]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!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= ∞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 для некоторой вершины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v.</a:t>
            </a:r>
          </a:p>
          <a:p>
            <a:pPr marL="0" indent="0">
              <a:buNone/>
            </a:pPr>
            <a:endParaRPr lang="ru-RU" sz="2800" dirty="0" smtClean="0">
              <a:latin typeface="Calibri" pitchFamily="34" charset="0"/>
              <a:cs typeface="Calibri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dirty="0" err="1">
                <a:latin typeface="Calibri" pitchFamily="34" charset="0"/>
                <a:cs typeface="Calibri" pitchFamily="34" charset="0"/>
              </a:rPr>
              <a:t>bfsData.Distance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[v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]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≤ </a:t>
            </a:r>
            <a:r>
              <a:rPr lang="en-US" sz="2800" dirty="0" err="1">
                <a:latin typeface="Calibri" pitchFamily="34" charset="0"/>
                <a:cs typeface="Calibri" pitchFamily="34" charset="0"/>
              </a:rPr>
              <a:t>bfsData.Distance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[u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]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+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1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 для любого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(u, v) </a:t>
            </a:r>
            <a:r>
              <a:rPr lang="en-US" sz="2800" dirty="0" smtClean="0"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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bfsData.G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raph.Edges</a:t>
            </a:r>
            <a:endParaRPr lang="en-US" sz="2800" dirty="0" smtClean="0">
              <a:latin typeface="Calibri" pitchFamily="34" charset="0"/>
              <a:cs typeface="Calibri" pitchFamily="34" charset="0"/>
              <a:sym typeface="Symbol" panose="05050102010706020507" pitchFamily="18" charset="2"/>
            </a:endParaRPr>
          </a:p>
          <a:p>
            <a:pPr marL="514350" indent="-514350">
              <a:buFont typeface="+mj-lt"/>
              <a:buAutoNum type="arabicPeriod"/>
            </a:pPr>
            <a:endParaRPr lang="en-US" sz="2800" dirty="0" smtClean="0">
              <a:latin typeface="Calibri" pitchFamily="34" charset="0"/>
              <a:cs typeface="Calibri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sz="2800" dirty="0" smtClean="0">
                <a:latin typeface="Calibri" pitchFamily="34" charset="0"/>
                <a:cs typeface="Calibri" pitchFamily="34" charset="0"/>
              </a:rPr>
              <a:t>если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v != start,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то </a:t>
            </a:r>
            <a:r>
              <a:rPr lang="en-US" sz="2800" dirty="0" err="1">
                <a:latin typeface="Calibri" pitchFamily="34" charset="0"/>
                <a:cs typeface="Calibri" pitchFamily="34" charset="0"/>
              </a:rPr>
              <a:t>bfsData.Distance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[v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]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=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bfsData.Distance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[</a:t>
            </a:r>
            <a:r>
              <a:rPr lang="en-US" sz="2800" dirty="0" err="1">
                <a:latin typeface="Calibri" pitchFamily="34" charset="0"/>
                <a:cs typeface="Calibri" pitchFamily="34" charset="0"/>
              </a:rPr>
              <a:t>bfsData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.Parent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[v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]]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+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1</a:t>
            </a:r>
          </a:p>
          <a:p>
            <a:pPr marL="514350" indent="-514350">
              <a:buFont typeface="+mj-lt"/>
              <a:buAutoNum type="arabicPeriod"/>
            </a:pPr>
            <a:endParaRPr lang="en-US" sz="2800" dirty="0">
              <a:latin typeface="Calibri" pitchFamily="34" charset="0"/>
              <a:cs typeface="Calibri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sz="2800" dirty="0" smtClean="0">
                <a:latin typeface="Calibri" pitchFamily="34" charset="0"/>
                <a:cs typeface="Calibri" pitchFamily="34" charset="0"/>
              </a:rPr>
              <a:t>очередь </a:t>
            </a:r>
            <a:r>
              <a:rPr lang="en-US" sz="2800" dirty="0" err="1">
                <a:latin typeface="Calibri" pitchFamily="34" charset="0"/>
                <a:cs typeface="Calibri" pitchFamily="34" charset="0"/>
              </a:rPr>
              <a:t>verticesToVisit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имеет вид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[u</a:t>
            </a:r>
            <a:r>
              <a:rPr lang="en-US" sz="2800" baseline="-25000" dirty="0" smtClean="0">
                <a:latin typeface="Calibri" pitchFamily="34" charset="0"/>
                <a:cs typeface="Calibri" pitchFamily="34" charset="0"/>
              </a:rPr>
              <a:t>1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, u</a:t>
            </a:r>
            <a:r>
              <a:rPr lang="en-US" sz="2800" baseline="-25000" dirty="0">
                <a:latin typeface="Calibri" pitchFamily="34" charset="0"/>
                <a:cs typeface="Calibri" pitchFamily="34" charset="0"/>
              </a:rPr>
              <a:t>2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, …,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u</a:t>
            </a:r>
            <a:r>
              <a:rPr lang="en-US" sz="2800" baseline="-25000" dirty="0" err="1">
                <a:latin typeface="Calibri" pitchFamily="34" charset="0"/>
                <a:cs typeface="Calibri" pitchFamily="34" charset="0"/>
              </a:rPr>
              <a:t>x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, v</a:t>
            </a:r>
            <a:r>
              <a:rPr lang="en-US" sz="2800" baseline="-25000" dirty="0">
                <a:latin typeface="Calibri" pitchFamily="34" charset="0"/>
                <a:cs typeface="Calibri" pitchFamily="34" charset="0"/>
              </a:rPr>
              <a:t>1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, v</a:t>
            </a:r>
            <a:r>
              <a:rPr lang="en-US" sz="2800" baseline="-25000" dirty="0">
                <a:latin typeface="Calibri" pitchFamily="34" charset="0"/>
                <a:cs typeface="Calibri" pitchFamily="34" charset="0"/>
              </a:rPr>
              <a:t>2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, …,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v</a:t>
            </a:r>
            <a:r>
              <a:rPr lang="en-US" sz="2800" baseline="-25000" dirty="0" err="1">
                <a:latin typeface="Calibri" pitchFamily="34" charset="0"/>
                <a:cs typeface="Calibri" pitchFamily="34" charset="0"/>
              </a:rPr>
              <a:t>y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]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и </a:t>
            </a:r>
            <a:r>
              <a:rPr lang="en-US" sz="2800" dirty="0" err="1">
                <a:latin typeface="Calibri" pitchFamily="34" charset="0"/>
                <a:cs typeface="Calibri" pitchFamily="34" charset="0"/>
              </a:rPr>
              <a:t>bfsData.Distance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[</a:t>
            </a:r>
            <a:r>
              <a:rPr lang="en-US" sz="2800" dirty="0" err="1">
                <a:latin typeface="Calibri" pitchFamily="34" charset="0"/>
                <a:cs typeface="Calibri" pitchFamily="34" charset="0"/>
              </a:rPr>
              <a:t>u</a:t>
            </a:r>
            <a:r>
              <a:rPr lang="en-US" sz="2800" baseline="-25000" dirty="0" err="1" smtClean="0">
                <a:latin typeface="Calibri" pitchFamily="34" charset="0"/>
                <a:cs typeface="Calibri" pitchFamily="34" charset="0"/>
              </a:rPr>
              <a:t>i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] =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const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, </a:t>
            </a:r>
            <a:r>
              <a:rPr lang="en-US" sz="2800" dirty="0" err="1">
                <a:latin typeface="Calibri" pitchFamily="34" charset="0"/>
                <a:cs typeface="Calibri" pitchFamily="34" charset="0"/>
              </a:rPr>
              <a:t>bfsData.Distance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[</a:t>
            </a:r>
            <a:r>
              <a:rPr lang="en-US" sz="2800" dirty="0" err="1">
                <a:latin typeface="Calibri" pitchFamily="34" charset="0"/>
                <a:cs typeface="Calibri" pitchFamily="34" charset="0"/>
              </a:rPr>
              <a:t>v</a:t>
            </a:r>
            <a:r>
              <a:rPr lang="en-US" sz="2800" baseline="-25000" dirty="0" err="1" smtClean="0">
                <a:latin typeface="Calibri" pitchFamily="34" charset="0"/>
                <a:cs typeface="Calibri" pitchFamily="34" charset="0"/>
              </a:rPr>
              <a:t>j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] =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const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+ 1</a:t>
            </a:r>
          </a:p>
          <a:p>
            <a:pPr marL="0" indent="0">
              <a:buNone/>
            </a:pPr>
            <a:endParaRPr lang="en-US" sz="2800" dirty="0" smtClean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endParaRPr lang="ru-RU" sz="2800" dirty="0"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endParaRPr lang="ru-RU" sz="2800" dirty="0"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endParaRPr lang="ru-RU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3282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Минимальный к</a:t>
            </a:r>
            <a:r>
              <a:rPr lang="ru-RU" dirty="0" smtClean="0"/>
              <a:t>аркас </a:t>
            </a:r>
            <a:r>
              <a:rPr lang="ru-RU" dirty="0"/>
              <a:t>графа</a:t>
            </a:r>
          </a:p>
        </p:txBody>
      </p:sp>
      <p:sp>
        <p:nvSpPr>
          <p:cNvPr id="47106" name="Rectangle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ru-RU" dirty="0" smtClean="0">
                <a:solidFill>
                  <a:schemeClr val="bg1"/>
                </a:solidFill>
              </a:rPr>
              <a:t>Неориентированный </a:t>
            </a:r>
            <a:r>
              <a:rPr lang="ru-RU" dirty="0">
                <a:solidFill>
                  <a:schemeClr val="bg1"/>
                </a:solidFill>
              </a:rPr>
              <a:t>связный граф </a:t>
            </a:r>
            <a:r>
              <a:rPr lang="en-US" dirty="0" smtClean="0">
                <a:solidFill>
                  <a:schemeClr val="bg1"/>
                </a:solidFill>
              </a:rPr>
              <a:t>G</a:t>
            </a:r>
            <a:r>
              <a:rPr lang="ru-RU" dirty="0" smtClean="0">
                <a:solidFill>
                  <a:schemeClr val="bg1"/>
                </a:solidFill>
              </a:rPr>
              <a:t> = (</a:t>
            </a:r>
            <a:r>
              <a:rPr lang="en-US" dirty="0">
                <a:solidFill>
                  <a:schemeClr val="bg1"/>
                </a:solidFill>
              </a:rPr>
              <a:t>V</a:t>
            </a:r>
            <a:r>
              <a:rPr lang="en-US" dirty="0" smtClean="0">
                <a:solidFill>
                  <a:schemeClr val="bg1"/>
                </a:solidFill>
              </a:rPr>
              <a:t>, E)</a:t>
            </a:r>
            <a:endParaRPr lang="en-US" dirty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endParaRPr lang="ru-RU" dirty="0" smtClean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r>
              <a:rPr lang="ru-RU" dirty="0" smtClean="0">
                <a:solidFill>
                  <a:schemeClr val="bg1"/>
                </a:solidFill>
              </a:rPr>
              <a:t>Веса </a:t>
            </a:r>
            <a:r>
              <a:rPr lang="ru-RU" dirty="0">
                <a:solidFill>
                  <a:schemeClr val="bg1"/>
                </a:solidFill>
              </a:rPr>
              <a:t>рёбер </a:t>
            </a:r>
            <a:r>
              <a:rPr lang="en-US" dirty="0">
                <a:solidFill>
                  <a:schemeClr val="bg1"/>
                </a:solidFill>
              </a:rPr>
              <a:t>w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: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E --&gt; R</a:t>
            </a:r>
            <a:r>
              <a:rPr lang="en-US" baseline="30000" dirty="0">
                <a:solidFill>
                  <a:schemeClr val="bg1"/>
                </a:solidFill>
              </a:rPr>
              <a:t>+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=</a:t>
            </a:r>
            <a:r>
              <a:rPr lang="en-US" dirty="0">
                <a:solidFill>
                  <a:schemeClr val="bg1"/>
                </a:solidFill>
              </a:rPr>
              <a:t> [0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dirty="0" smtClean="0">
                <a:solidFill>
                  <a:schemeClr val="bg1"/>
                </a:solidFill>
                <a:sym typeface="Symbol"/>
              </a:rPr>
              <a:t></a:t>
            </a:r>
            <a:r>
              <a:rPr lang="en-US" dirty="0">
                <a:solidFill>
                  <a:schemeClr val="bg1"/>
                </a:solidFill>
                <a:sym typeface="Symbol"/>
              </a:rPr>
              <a:t>)</a:t>
            </a:r>
            <a:endParaRPr lang="en-US" sz="3600" b="1" dirty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endParaRPr lang="ru-RU" sz="2800" dirty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r>
              <a:rPr lang="ru-RU" dirty="0" smtClean="0">
                <a:solidFill>
                  <a:schemeClr val="bg1"/>
                </a:solidFill>
              </a:rPr>
              <a:t>Минимальным каркасом</a:t>
            </a:r>
            <a:r>
              <a:rPr lang="en-US" dirty="0" smtClean="0">
                <a:solidFill>
                  <a:schemeClr val="bg1"/>
                </a:solidFill>
              </a:rPr>
              <a:t> (</a:t>
            </a:r>
            <a:r>
              <a:rPr lang="ru-RU" dirty="0" err="1" smtClean="0">
                <a:solidFill>
                  <a:schemeClr val="bg1"/>
                </a:solidFill>
              </a:rPr>
              <a:t>остовным</a:t>
            </a:r>
            <a:r>
              <a:rPr lang="ru-RU" dirty="0" smtClean="0">
                <a:solidFill>
                  <a:schemeClr val="bg1"/>
                </a:solidFill>
              </a:rPr>
              <a:t> деревом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G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называется такой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каркас</a:t>
            </a:r>
            <a:r>
              <a:rPr lang="en-US" dirty="0" smtClean="0">
                <a:solidFill>
                  <a:schemeClr val="bg1"/>
                </a:solidFill>
              </a:rPr>
              <a:t> G</a:t>
            </a:r>
            <a:r>
              <a:rPr lang="ru-RU" dirty="0" smtClean="0">
                <a:solidFill>
                  <a:schemeClr val="bg1"/>
                </a:solidFill>
              </a:rPr>
              <a:t>, </a:t>
            </a:r>
            <a:r>
              <a:rPr lang="ru-RU" dirty="0">
                <a:solidFill>
                  <a:schemeClr val="bg1"/>
                </a:solidFill>
              </a:rPr>
              <a:t>сумма весов ребер которого </a:t>
            </a:r>
            <a:r>
              <a:rPr lang="ru-RU" dirty="0" smtClean="0">
                <a:solidFill>
                  <a:schemeClr val="bg1"/>
                </a:solidFill>
              </a:rPr>
              <a:t>минимальна</a:t>
            </a:r>
            <a:endParaRPr lang="ru-RU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Минимальный к</a:t>
            </a:r>
            <a:r>
              <a:rPr lang="ru-RU" dirty="0" smtClean="0"/>
              <a:t>аркас </a:t>
            </a:r>
            <a:r>
              <a:rPr lang="ru-RU" dirty="0"/>
              <a:t>графа</a:t>
            </a:r>
          </a:p>
        </p:txBody>
      </p:sp>
      <p:sp>
        <p:nvSpPr>
          <p:cNvPr id="47106" name="Rectangle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Неориентированный </a:t>
            </a:r>
            <a:r>
              <a:rPr lang="ru-RU" dirty="0"/>
              <a:t>связный граф </a:t>
            </a:r>
            <a:r>
              <a:rPr lang="en-US" dirty="0" smtClean="0"/>
              <a:t>G</a:t>
            </a:r>
            <a:r>
              <a:rPr lang="ru-RU" dirty="0" smtClean="0"/>
              <a:t> = (</a:t>
            </a:r>
            <a:r>
              <a:rPr lang="en-US" dirty="0"/>
              <a:t>V</a:t>
            </a:r>
            <a:r>
              <a:rPr lang="en-US" dirty="0" smtClean="0"/>
              <a:t>, E)</a:t>
            </a:r>
            <a:endParaRPr lang="en-US" dirty="0"/>
          </a:p>
          <a:p>
            <a:pPr>
              <a:lnSpc>
                <a:spcPct val="80000"/>
              </a:lnSpc>
            </a:pPr>
            <a:endParaRPr lang="ru-RU" dirty="0" smtClean="0"/>
          </a:p>
          <a:p>
            <a:pPr>
              <a:lnSpc>
                <a:spcPct val="80000"/>
              </a:lnSpc>
            </a:pPr>
            <a:r>
              <a:rPr lang="ru-RU" dirty="0" smtClean="0">
                <a:solidFill>
                  <a:schemeClr val="bg1"/>
                </a:solidFill>
              </a:rPr>
              <a:t>Веса </a:t>
            </a:r>
            <a:r>
              <a:rPr lang="ru-RU" dirty="0">
                <a:solidFill>
                  <a:schemeClr val="bg1"/>
                </a:solidFill>
              </a:rPr>
              <a:t>рёбер </a:t>
            </a:r>
            <a:r>
              <a:rPr lang="en-US" dirty="0">
                <a:solidFill>
                  <a:schemeClr val="bg1"/>
                </a:solidFill>
              </a:rPr>
              <a:t>w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: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E --&gt; R</a:t>
            </a:r>
            <a:r>
              <a:rPr lang="en-US" baseline="30000" dirty="0">
                <a:solidFill>
                  <a:schemeClr val="bg1"/>
                </a:solidFill>
              </a:rPr>
              <a:t>+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=</a:t>
            </a:r>
            <a:r>
              <a:rPr lang="en-US" dirty="0">
                <a:solidFill>
                  <a:schemeClr val="bg1"/>
                </a:solidFill>
              </a:rPr>
              <a:t> [0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dirty="0" smtClean="0">
                <a:solidFill>
                  <a:schemeClr val="bg1"/>
                </a:solidFill>
                <a:sym typeface="Symbol"/>
              </a:rPr>
              <a:t></a:t>
            </a:r>
            <a:r>
              <a:rPr lang="en-US" dirty="0">
                <a:solidFill>
                  <a:schemeClr val="bg1"/>
                </a:solidFill>
                <a:sym typeface="Symbol"/>
              </a:rPr>
              <a:t>)</a:t>
            </a:r>
            <a:endParaRPr lang="en-US" sz="3600" b="1" dirty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endParaRPr lang="ru-RU" sz="2800" dirty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r>
              <a:rPr lang="ru-RU" dirty="0" smtClean="0">
                <a:solidFill>
                  <a:schemeClr val="bg1"/>
                </a:solidFill>
              </a:rPr>
              <a:t>Минимальным каркасом</a:t>
            </a:r>
            <a:r>
              <a:rPr lang="en-US" dirty="0" smtClean="0">
                <a:solidFill>
                  <a:schemeClr val="bg1"/>
                </a:solidFill>
              </a:rPr>
              <a:t> (</a:t>
            </a:r>
            <a:r>
              <a:rPr lang="ru-RU" dirty="0" err="1" smtClean="0">
                <a:solidFill>
                  <a:schemeClr val="bg1"/>
                </a:solidFill>
              </a:rPr>
              <a:t>остовным</a:t>
            </a:r>
            <a:r>
              <a:rPr lang="ru-RU" dirty="0" smtClean="0">
                <a:solidFill>
                  <a:schemeClr val="bg1"/>
                </a:solidFill>
              </a:rPr>
              <a:t> деревом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G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называется такой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каркас</a:t>
            </a:r>
            <a:r>
              <a:rPr lang="en-US" dirty="0" smtClean="0">
                <a:solidFill>
                  <a:schemeClr val="bg1"/>
                </a:solidFill>
              </a:rPr>
              <a:t> G</a:t>
            </a:r>
            <a:r>
              <a:rPr lang="ru-RU" dirty="0" smtClean="0">
                <a:solidFill>
                  <a:schemeClr val="bg1"/>
                </a:solidFill>
              </a:rPr>
              <a:t>, </a:t>
            </a:r>
            <a:r>
              <a:rPr lang="ru-RU" dirty="0">
                <a:solidFill>
                  <a:schemeClr val="bg1"/>
                </a:solidFill>
              </a:rPr>
              <a:t>сумма весов ребер которого </a:t>
            </a:r>
            <a:r>
              <a:rPr lang="ru-RU" dirty="0" smtClean="0">
                <a:solidFill>
                  <a:schemeClr val="bg1"/>
                </a:solidFill>
              </a:rPr>
              <a:t>минимальна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7105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Минимальный к</a:t>
            </a:r>
            <a:r>
              <a:rPr lang="ru-RU" dirty="0" smtClean="0"/>
              <a:t>аркас </a:t>
            </a:r>
            <a:r>
              <a:rPr lang="ru-RU" dirty="0"/>
              <a:t>графа</a:t>
            </a:r>
          </a:p>
        </p:txBody>
      </p:sp>
      <p:sp>
        <p:nvSpPr>
          <p:cNvPr id="47106" name="Rectangle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Неориентированный </a:t>
            </a:r>
            <a:r>
              <a:rPr lang="ru-RU" dirty="0"/>
              <a:t>связный граф </a:t>
            </a:r>
            <a:r>
              <a:rPr lang="en-US" dirty="0" smtClean="0"/>
              <a:t>G</a:t>
            </a:r>
            <a:r>
              <a:rPr lang="ru-RU" dirty="0" smtClean="0"/>
              <a:t> = (</a:t>
            </a:r>
            <a:r>
              <a:rPr lang="en-US" dirty="0"/>
              <a:t>V</a:t>
            </a:r>
            <a:r>
              <a:rPr lang="en-US" dirty="0" smtClean="0"/>
              <a:t>, E)</a:t>
            </a:r>
            <a:endParaRPr lang="en-US" dirty="0"/>
          </a:p>
          <a:p>
            <a:pPr>
              <a:lnSpc>
                <a:spcPct val="80000"/>
              </a:lnSpc>
            </a:pPr>
            <a:endParaRPr lang="ru-RU" dirty="0" smtClean="0"/>
          </a:p>
          <a:p>
            <a:pPr>
              <a:lnSpc>
                <a:spcPct val="80000"/>
              </a:lnSpc>
            </a:pPr>
            <a:r>
              <a:rPr lang="ru-RU" dirty="0" smtClean="0"/>
              <a:t>Веса </a:t>
            </a:r>
            <a:r>
              <a:rPr lang="ru-RU" dirty="0"/>
              <a:t>рёбер </a:t>
            </a:r>
            <a:r>
              <a:rPr lang="en-US" dirty="0"/>
              <a:t>w</a:t>
            </a:r>
            <a:r>
              <a:rPr lang="ru-RU" dirty="0"/>
              <a:t> </a:t>
            </a:r>
            <a:r>
              <a:rPr lang="en-US" dirty="0"/>
              <a:t>:</a:t>
            </a:r>
            <a:r>
              <a:rPr lang="ru-RU" dirty="0"/>
              <a:t> </a:t>
            </a:r>
            <a:r>
              <a:rPr lang="en-US" dirty="0"/>
              <a:t>E --&gt; R</a:t>
            </a:r>
            <a:r>
              <a:rPr lang="en-US" baseline="30000" dirty="0"/>
              <a:t>+</a:t>
            </a:r>
            <a:r>
              <a:rPr lang="en-US" dirty="0"/>
              <a:t> </a:t>
            </a:r>
            <a:r>
              <a:rPr lang="ru-RU" dirty="0"/>
              <a:t>=</a:t>
            </a:r>
            <a:r>
              <a:rPr lang="en-US" dirty="0"/>
              <a:t> [0</a:t>
            </a:r>
            <a:r>
              <a:rPr lang="en-US" dirty="0" smtClean="0"/>
              <a:t>, </a:t>
            </a:r>
            <a:r>
              <a:rPr lang="en-US" dirty="0" smtClean="0">
                <a:sym typeface="Symbol"/>
              </a:rPr>
              <a:t></a:t>
            </a:r>
            <a:r>
              <a:rPr lang="en-US" dirty="0">
                <a:sym typeface="Symbol"/>
              </a:rPr>
              <a:t>)</a:t>
            </a:r>
            <a:endParaRPr lang="en-US" sz="3600" b="1" dirty="0"/>
          </a:p>
          <a:p>
            <a:pPr>
              <a:lnSpc>
                <a:spcPct val="80000"/>
              </a:lnSpc>
            </a:pPr>
            <a:endParaRPr lang="ru-RU" sz="2800" dirty="0"/>
          </a:p>
          <a:p>
            <a:pPr>
              <a:lnSpc>
                <a:spcPct val="80000"/>
              </a:lnSpc>
            </a:pPr>
            <a:r>
              <a:rPr lang="ru-RU" dirty="0" smtClean="0">
                <a:solidFill>
                  <a:schemeClr val="bg1"/>
                </a:solidFill>
              </a:rPr>
              <a:t>Минимальным каркасом</a:t>
            </a:r>
            <a:r>
              <a:rPr lang="en-US" dirty="0" smtClean="0">
                <a:solidFill>
                  <a:schemeClr val="bg1"/>
                </a:solidFill>
              </a:rPr>
              <a:t> (</a:t>
            </a:r>
            <a:r>
              <a:rPr lang="ru-RU" dirty="0" err="1" smtClean="0">
                <a:solidFill>
                  <a:schemeClr val="bg1"/>
                </a:solidFill>
              </a:rPr>
              <a:t>остовным</a:t>
            </a:r>
            <a:r>
              <a:rPr lang="ru-RU" dirty="0" smtClean="0">
                <a:solidFill>
                  <a:schemeClr val="bg1"/>
                </a:solidFill>
              </a:rPr>
              <a:t> деревом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G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называется такой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каркас</a:t>
            </a:r>
            <a:r>
              <a:rPr lang="en-US" dirty="0" smtClean="0">
                <a:solidFill>
                  <a:schemeClr val="bg1"/>
                </a:solidFill>
              </a:rPr>
              <a:t> G</a:t>
            </a:r>
            <a:r>
              <a:rPr lang="ru-RU" dirty="0" smtClean="0">
                <a:solidFill>
                  <a:schemeClr val="bg1"/>
                </a:solidFill>
              </a:rPr>
              <a:t>, </a:t>
            </a:r>
            <a:r>
              <a:rPr lang="ru-RU" dirty="0">
                <a:solidFill>
                  <a:schemeClr val="bg1"/>
                </a:solidFill>
              </a:rPr>
              <a:t>сумма весов ребер которого </a:t>
            </a:r>
            <a:r>
              <a:rPr lang="ru-RU" dirty="0" smtClean="0">
                <a:solidFill>
                  <a:schemeClr val="bg1"/>
                </a:solidFill>
              </a:rPr>
              <a:t>минимальна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1831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Минимальный к</a:t>
            </a:r>
            <a:r>
              <a:rPr lang="ru-RU" dirty="0" smtClean="0"/>
              <a:t>аркас </a:t>
            </a:r>
            <a:r>
              <a:rPr lang="ru-RU" dirty="0"/>
              <a:t>графа</a:t>
            </a:r>
          </a:p>
        </p:txBody>
      </p:sp>
      <p:sp>
        <p:nvSpPr>
          <p:cNvPr id="47106" name="Rectangle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Неориентированный </a:t>
            </a:r>
            <a:r>
              <a:rPr lang="ru-RU" dirty="0"/>
              <a:t>связный граф </a:t>
            </a:r>
            <a:r>
              <a:rPr lang="en-US" dirty="0" smtClean="0"/>
              <a:t>G</a:t>
            </a:r>
            <a:r>
              <a:rPr lang="ru-RU" dirty="0" smtClean="0"/>
              <a:t> = (</a:t>
            </a:r>
            <a:r>
              <a:rPr lang="en-US" dirty="0"/>
              <a:t>V</a:t>
            </a:r>
            <a:r>
              <a:rPr lang="en-US" dirty="0" smtClean="0"/>
              <a:t>, E)</a:t>
            </a:r>
            <a:endParaRPr lang="en-US" dirty="0"/>
          </a:p>
          <a:p>
            <a:pPr>
              <a:lnSpc>
                <a:spcPct val="80000"/>
              </a:lnSpc>
            </a:pPr>
            <a:endParaRPr lang="ru-RU" dirty="0" smtClean="0"/>
          </a:p>
          <a:p>
            <a:pPr>
              <a:lnSpc>
                <a:spcPct val="80000"/>
              </a:lnSpc>
            </a:pPr>
            <a:r>
              <a:rPr lang="ru-RU" dirty="0" smtClean="0"/>
              <a:t>Веса </a:t>
            </a:r>
            <a:r>
              <a:rPr lang="ru-RU" dirty="0"/>
              <a:t>рёбер </a:t>
            </a:r>
            <a:r>
              <a:rPr lang="en-US" dirty="0"/>
              <a:t>w</a:t>
            </a:r>
            <a:r>
              <a:rPr lang="ru-RU" dirty="0"/>
              <a:t> </a:t>
            </a:r>
            <a:r>
              <a:rPr lang="en-US" dirty="0"/>
              <a:t>:</a:t>
            </a:r>
            <a:r>
              <a:rPr lang="ru-RU" dirty="0"/>
              <a:t> </a:t>
            </a:r>
            <a:r>
              <a:rPr lang="en-US" dirty="0"/>
              <a:t>E --&gt; R</a:t>
            </a:r>
            <a:r>
              <a:rPr lang="en-US" baseline="30000" dirty="0"/>
              <a:t>+</a:t>
            </a:r>
            <a:r>
              <a:rPr lang="en-US" dirty="0"/>
              <a:t> </a:t>
            </a:r>
            <a:r>
              <a:rPr lang="ru-RU" dirty="0"/>
              <a:t>=</a:t>
            </a:r>
            <a:r>
              <a:rPr lang="en-US" dirty="0"/>
              <a:t> [0</a:t>
            </a:r>
            <a:r>
              <a:rPr lang="en-US" dirty="0" smtClean="0"/>
              <a:t>, </a:t>
            </a:r>
            <a:r>
              <a:rPr lang="en-US" dirty="0" smtClean="0">
                <a:sym typeface="Symbol"/>
              </a:rPr>
              <a:t></a:t>
            </a:r>
            <a:r>
              <a:rPr lang="en-US" dirty="0">
                <a:sym typeface="Symbol"/>
              </a:rPr>
              <a:t>)</a:t>
            </a:r>
            <a:endParaRPr lang="en-US" sz="3600" b="1" dirty="0"/>
          </a:p>
          <a:p>
            <a:pPr>
              <a:lnSpc>
                <a:spcPct val="80000"/>
              </a:lnSpc>
            </a:pPr>
            <a:endParaRPr lang="ru-RU" sz="2800" dirty="0"/>
          </a:p>
          <a:p>
            <a:pPr>
              <a:lnSpc>
                <a:spcPct val="80000"/>
              </a:lnSpc>
            </a:pPr>
            <a:r>
              <a:rPr lang="ru-RU" dirty="0" smtClean="0"/>
              <a:t>Минимальным каркасом</a:t>
            </a:r>
            <a:r>
              <a:rPr lang="en-US" dirty="0" smtClean="0"/>
              <a:t> (</a:t>
            </a:r>
            <a:r>
              <a:rPr lang="ru-RU" dirty="0" err="1" smtClean="0"/>
              <a:t>остовным</a:t>
            </a:r>
            <a:r>
              <a:rPr lang="ru-RU" dirty="0" smtClean="0"/>
              <a:t> деревом</a:t>
            </a:r>
            <a:r>
              <a:rPr lang="en-US" dirty="0" smtClean="0"/>
              <a:t>)</a:t>
            </a:r>
            <a:r>
              <a:rPr lang="ru-RU" dirty="0" smtClean="0"/>
              <a:t> </a:t>
            </a:r>
            <a:r>
              <a:rPr lang="en-US" dirty="0" smtClean="0"/>
              <a:t>G</a:t>
            </a:r>
            <a:r>
              <a:rPr lang="ru-RU" dirty="0" smtClean="0"/>
              <a:t> </a:t>
            </a:r>
            <a:r>
              <a:rPr lang="ru-RU" dirty="0"/>
              <a:t>называется такой</a:t>
            </a:r>
            <a:r>
              <a:rPr lang="en-US" dirty="0"/>
              <a:t> </a:t>
            </a:r>
            <a:r>
              <a:rPr lang="ru-RU" dirty="0" smtClean="0"/>
              <a:t>каркас</a:t>
            </a:r>
            <a:r>
              <a:rPr lang="en-US" dirty="0" smtClean="0"/>
              <a:t> G</a:t>
            </a:r>
            <a:r>
              <a:rPr lang="ru-RU" dirty="0" smtClean="0"/>
              <a:t>, </a:t>
            </a:r>
            <a:r>
              <a:rPr lang="ru-RU" dirty="0"/>
              <a:t>сумма весов ребер которого </a:t>
            </a:r>
            <a:r>
              <a:rPr lang="ru-RU" dirty="0" smtClean="0"/>
              <a:t>минимальна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59138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</a:t>
            </a:r>
            <a:r>
              <a:rPr lang="ru-RU" dirty="0" smtClean="0"/>
              <a:t>Кр</a:t>
            </a:r>
            <a:r>
              <a:rPr lang="en-US" dirty="0" smtClean="0"/>
              <a:t>á</a:t>
            </a:r>
            <a:r>
              <a:rPr lang="ru-RU" dirty="0" smtClean="0"/>
              <a:t>скала</a:t>
            </a:r>
            <a:endParaRPr lang="ru-RU" dirty="0"/>
          </a:p>
        </p:txBody>
      </p:sp>
      <p:sp>
        <p:nvSpPr>
          <p:cNvPr id="49153" name="Rectangle 3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lnSpc>
                <a:spcPct val="80000"/>
              </a:lnSpc>
            </a:pPr>
            <a:r>
              <a:rPr lang="en-US" sz="2800" dirty="0">
                <a:latin typeface="Calibri" pitchFamily="34" charset="0"/>
                <a:cs typeface="Calibri" pitchFamily="34" charset="0"/>
              </a:rPr>
              <a:t>Josef Bernard </a:t>
            </a:r>
            <a:r>
              <a:rPr lang="en-US" sz="2800" dirty="0" err="1">
                <a:latin typeface="Calibri" pitchFamily="34" charset="0"/>
                <a:cs typeface="Calibri" pitchFamily="34" charset="0"/>
              </a:rPr>
              <a:t>Kruskal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Jr. 1928-2010</a:t>
            </a:r>
          </a:p>
          <a:p>
            <a:pPr marL="457200" indent="-457200">
              <a:lnSpc>
                <a:spcPct val="80000"/>
              </a:lnSpc>
            </a:pPr>
            <a:endParaRPr lang="en-US" sz="2800" dirty="0">
              <a:latin typeface="Calibri" pitchFamily="34" charset="0"/>
              <a:cs typeface="Calibri" pitchFamily="34" charset="0"/>
            </a:endParaRPr>
          </a:p>
          <a:p>
            <a:pPr marL="457200" indent="-457200">
              <a:lnSpc>
                <a:spcPct val="80000"/>
              </a:lnSpc>
            </a:pPr>
            <a:r>
              <a:rPr lang="en-US" sz="2800" dirty="0">
                <a:latin typeface="Calibri" pitchFamily="34" charset="0"/>
                <a:cs typeface="Calibri" pitchFamily="34" charset="0"/>
              </a:rPr>
              <a:t>Joseph. B. </a:t>
            </a:r>
            <a:r>
              <a:rPr lang="en-US" sz="2800" dirty="0" err="1">
                <a:latin typeface="Calibri" pitchFamily="34" charset="0"/>
                <a:cs typeface="Calibri" pitchFamily="34" charset="0"/>
              </a:rPr>
              <a:t>Kruskal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: On the Shortest Spanning Subtree of a Graph and the Traveling Salesman Problem. In: Proceedings of the American Mathematical Society, Vol 7, No. 1 (Feb, 1956), pp. 48–50 </a:t>
            </a:r>
          </a:p>
          <a:p>
            <a:pPr marL="457200" indent="-457200">
              <a:lnSpc>
                <a:spcPct val="80000"/>
              </a:lnSpc>
            </a:pPr>
            <a:endParaRPr lang="en-US" sz="2800" dirty="0">
              <a:latin typeface="Calibri" pitchFamily="34" charset="0"/>
              <a:cs typeface="Calibri" pitchFamily="34" charset="0"/>
            </a:endParaRPr>
          </a:p>
          <a:p>
            <a:pPr marL="457200" indent="-457200">
              <a:lnSpc>
                <a:spcPct val="80000"/>
              </a:lnSpc>
            </a:pPr>
            <a:r>
              <a:rPr lang="ru-RU" sz="2800" dirty="0" smtClean="0">
                <a:latin typeface="Calibri" pitchFamily="34" charset="0"/>
                <a:cs typeface="Calibri" pitchFamily="34" charset="0"/>
              </a:rPr>
              <a:t>Быстрое построение минимального каркаса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графа</a:t>
            </a:r>
          </a:p>
          <a:p>
            <a:pPr marL="457200" indent="-457200">
              <a:lnSpc>
                <a:spcPct val="80000"/>
              </a:lnSpc>
            </a:pPr>
            <a:endParaRPr lang="ru-RU" sz="2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389" y="1600201"/>
            <a:ext cx="3595222" cy="45259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479376" y="1430716"/>
            <a:ext cx="11305256" cy="48065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</a:t>
            </a:r>
            <a:r>
              <a:rPr lang="ru-RU" dirty="0" smtClean="0"/>
              <a:t>Кр</a:t>
            </a:r>
            <a:r>
              <a:rPr lang="en-US" dirty="0" smtClean="0"/>
              <a:t>á</a:t>
            </a:r>
            <a:r>
              <a:rPr lang="ru-RU" dirty="0" smtClean="0"/>
              <a:t>скала</a:t>
            </a:r>
            <a:endParaRPr lang="ru-RU" dirty="0"/>
          </a:p>
        </p:txBody>
      </p:sp>
      <p:sp>
        <p:nvSpPr>
          <p:cNvPr id="49153" name="Rectangle 3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lnSpc>
                <a:spcPct val="80000"/>
              </a:lnSpc>
            </a:pP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Josef Bernard </a:t>
            </a:r>
            <a:r>
              <a:rPr lang="en-US" sz="28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Kruskal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Jr. 1928-2010</a:t>
            </a:r>
          </a:p>
          <a:p>
            <a:pPr marL="457200" indent="-457200">
              <a:lnSpc>
                <a:spcPct val="80000"/>
              </a:lnSpc>
            </a:pPr>
            <a:endParaRPr lang="en-US" sz="2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marL="457200" indent="-457200">
              <a:lnSpc>
                <a:spcPct val="80000"/>
              </a:lnSpc>
            </a:pP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Joseph. B. </a:t>
            </a:r>
            <a:r>
              <a:rPr lang="en-US" sz="28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Kruskal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: On the Shortest Spanning Subtree of a Graph and the Traveling Salesman Problem. In: Proceedings of the American Mathematical Society, Vol 7, No. 1 (Feb, 1956), pp. 48–50 </a:t>
            </a:r>
          </a:p>
          <a:p>
            <a:pPr marL="457200" indent="-457200">
              <a:lnSpc>
                <a:spcPct val="80000"/>
              </a:lnSpc>
            </a:pPr>
            <a:endParaRPr lang="en-US" sz="2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marL="457200" indent="-457200">
              <a:lnSpc>
                <a:spcPct val="80000"/>
              </a:lnSpc>
            </a:pPr>
            <a:r>
              <a:rPr lang="ru-RU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Быстрое построение минимального каркаса </a:t>
            </a: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графа</a:t>
            </a:r>
          </a:p>
          <a:p>
            <a:pPr marL="457200" indent="-457200">
              <a:lnSpc>
                <a:spcPct val="80000"/>
              </a:lnSpc>
            </a:pPr>
            <a:endParaRPr lang="ru-RU" sz="2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389" y="1600201"/>
            <a:ext cx="3595222" cy="45259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88881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</a:t>
            </a:r>
            <a:r>
              <a:rPr lang="ru-RU" dirty="0" smtClean="0"/>
              <a:t>Кр</a:t>
            </a:r>
            <a:r>
              <a:rPr lang="en-US" dirty="0" smtClean="0"/>
              <a:t>á</a:t>
            </a:r>
            <a:r>
              <a:rPr lang="ru-RU" dirty="0" smtClean="0"/>
              <a:t>скала</a:t>
            </a:r>
            <a:endParaRPr lang="ru-RU" dirty="0"/>
          </a:p>
        </p:txBody>
      </p:sp>
      <p:sp>
        <p:nvSpPr>
          <p:cNvPr id="49153" name="Rectangle 3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lnSpc>
                <a:spcPct val="80000"/>
              </a:lnSpc>
            </a:pPr>
            <a:r>
              <a:rPr lang="en-US" sz="2800" dirty="0">
                <a:latin typeface="Calibri" pitchFamily="34" charset="0"/>
                <a:cs typeface="Calibri" pitchFamily="34" charset="0"/>
              </a:rPr>
              <a:t>Josef Bernard </a:t>
            </a:r>
            <a:r>
              <a:rPr lang="en-US" sz="2800" dirty="0" err="1">
                <a:latin typeface="Calibri" pitchFamily="34" charset="0"/>
                <a:cs typeface="Calibri" pitchFamily="34" charset="0"/>
              </a:rPr>
              <a:t>Kruskal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Jr. 1928-2010</a:t>
            </a:r>
          </a:p>
          <a:p>
            <a:pPr marL="457200" indent="-457200">
              <a:lnSpc>
                <a:spcPct val="80000"/>
              </a:lnSpc>
            </a:pPr>
            <a:endParaRPr lang="en-US" sz="2800" dirty="0">
              <a:latin typeface="Calibri" pitchFamily="34" charset="0"/>
              <a:cs typeface="Calibri" pitchFamily="34" charset="0"/>
            </a:endParaRPr>
          </a:p>
          <a:p>
            <a:pPr marL="457200" indent="-457200">
              <a:lnSpc>
                <a:spcPct val="80000"/>
              </a:lnSpc>
            </a:pP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Joseph. B. </a:t>
            </a:r>
            <a:r>
              <a:rPr lang="en-US" sz="28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Kruskal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: On the Shortest Spanning Subtree of a Graph and the Traveling Salesman Problem. In: Proceedings of the American Mathematical Society, Vol 7, No. 1 (Feb, 1956), pp. 48–50 </a:t>
            </a:r>
          </a:p>
          <a:p>
            <a:pPr marL="457200" indent="-457200">
              <a:lnSpc>
                <a:spcPct val="80000"/>
              </a:lnSpc>
            </a:pPr>
            <a:endParaRPr lang="en-US" sz="2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marL="457200" indent="-457200">
              <a:lnSpc>
                <a:spcPct val="80000"/>
              </a:lnSpc>
            </a:pPr>
            <a:r>
              <a:rPr lang="ru-RU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Быстрое построение минимального каркаса </a:t>
            </a: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графа</a:t>
            </a:r>
          </a:p>
          <a:p>
            <a:pPr marL="457200" indent="-457200">
              <a:lnSpc>
                <a:spcPct val="80000"/>
              </a:lnSpc>
            </a:pPr>
            <a:endParaRPr lang="ru-RU" sz="2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389" y="1600201"/>
            <a:ext cx="3595222" cy="45259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84164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Обход вершин графа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Графы – это модели систем</a:t>
            </a:r>
            <a:r>
              <a:rPr lang="ru-RU" dirty="0"/>
              <a:t>, </a:t>
            </a:r>
            <a:r>
              <a:rPr lang="ru-RU" dirty="0" smtClean="0"/>
              <a:t>процессов, </a:t>
            </a:r>
            <a:r>
              <a:rPr lang="ru-RU" dirty="0"/>
              <a:t>программ</a:t>
            </a:r>
            <a:r>
              <a:rPr lang="ru-RU" dirty="0" smtClean="0"/>
              <a:t>, данных</a:t>
            </a:r>
          </a:p>
          <a:p>
            <a:endParaRPr lang="ru-RU" dirty="0" smtClean="0"/>
          </a:p>
          <a:p>
            <a:r>
              <a:rPr lang="ru-RU" dirty="0" smtClean="0"/>
              <a:t>Обработка графов – это построение и анализ этих моделей</a:t>
            </a:r>
          </a:p>
          <a:p>
            <a:endParaRPr lang="ru-RU" dirty="0" smtClean="0"/>
          </a:p>
          <a:p>
            <a:r>
              <a:rPr lang="ru-RU" dirty="0" smtClean="0"/>
              <a:t>Обход вершин графа – это обработка вершин графа в порядке, заданном множеством дуг</a:t>
            </a:r>
          </a:p>
          <a:p>
            <a:pPr lvl="1"/>
            <a:r>
              <a:rPr lang="ru-RU" dirty="0" smtClean="0"/>
              <a:t>Основа большого числа алгоритмов обработки графов</a:t>
            </a:r>
          </a:p>
          <a:p>
            <a:pPr lvl="1"/>
            <a:r>
              <a:rPr lang="ru-RU" dirty="0" smtClean="0"/>
              <a:t>В</a:t>
            </a:r>
            <a:r>
              <a:rPr lang="ru-RU" dirty="0" smtClean="0"/>
              <a:t> глубину, в ширину и другие</a:t>
            </a: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Множество </a:t>
            </a:r>
            <a:r>
              <a:rPr lang="ru-RU" dirty="0">
                <a:solidFill>
                  <a:schemeClr val="bg1"/>
                </a:solidFill>
              </a:rPr>
              <a:t>дуг </a:t>
            </a:r>
            <a:r>
              <a:rPr lang="ru-RU" dirty="0" smtClean="0">
                <a:solidFill>
                  <a:schemeClr val="bg1"/>
                </a:solidFill>
              </a:rPr>
              <a:t>у большинства графов задает порядок обработки не до конца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761591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</a:t>
            </a:r>
            <a:r>
              <a:rPr lang="ru-RU" dirty="0" smtClean="0"/>
              <a:t>Кр</a:t>
            </a:r>
            <a:r>
              <a:rPr lang="en-US" dirty="0" smtClean="0"/>
              <a:t>á</a:t>
            </a:r>
            <a:r>
              <a:rPr lang="ru-RU" dirty="0" smtClean="0"/>
              <a:t>скала</a:t>
            </a:r>
            <a:endParaRPr lang="ru-RU" dirty="0"/>
          </a:p>
        </p:txBody>
      </p:sp>
      <p:sp>
        <p:nvSpPr>
          <p:cNvPr id="49153" name="Rectangle 3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lnSpc>
                <a:spcPct val="80000"/>
              </a:lnSpc>
            </a:pPr>
            <a:r>
              <a:rPr lang="en-US" sz="2800" dirty="0">
                <a:latin typeface="Calibri" pitchFamily="34" charset="0"/>
                <a:cs typeface="Calibri" pitchFamily="34" charset="0"/>
              </a:rPr>
              <a:t>Josef Bernard </a:t>
            </a:r>
            <a:r>
              <a:rPr lang="en-US" sz="2800" dirty="0" err="1">
                <a:latin typeface="Calibri" pitchFamily="34" charset="0"/>
                <a:cs typeface="Calibri" pitchFamily="34" charset="0"/>
              </a:rPr>
              <a:t>Kruskal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Jr. 1928-2010</a:t>
            </a:r>
          </a:p>
          <a:p>
            <a:pPr marL="457200" indent="-457200">
              <a:lnSpc>
                <a:spcPct val="80000"/>
              </a:lnSpc>
            </a:pPr>
            <a:endParaRPr lang="en-US" sz="2800" dirty="0">
              <a:latin typeface="Calibri" pitchFamily="34" charset="0"/>
              <a:cs typeface="Calibri" pitchFamily="34" charset="0"/>
            </a:endParaRPr>
          </a:p>
          <a:p>
            <a:pPr marL="457200" indent="-457200">
              <a:lnSpc>
                <a:spcPct val="80000"/>
              </a:lnSpc>
            </a:pPr>
            <a:r>
              <a:rPr lang="en-US" sz="2800" dirty="0">
                <a:latin typeface="Calibri" pitchFamily="34" charset="0"/>
                <a:cs typeface="Calibri" pitchFamily="34" charset="0"/>
              </a:rPr>
              <a:t>Joseph. B. </a:t>
            </a:r>
            <a:r>
              <a:rPr lang="en-US" sz="2800" dirty="0" err="1">
                <a:latin typeface="Calibri" pitchFamily="34" charset="0"/>
                <a:cs typeface="Calibri" pitchFamily="34" charset="0"/>
              </a:rPr>
              <a:t>Kruskal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: On the Shortest Spanning Subtree of a Graph and the Traveling Salesman Problem. In: Proceedings of the American Mathematical Society, Vol 7, No. 1 (Feb, 1956), pp. 48–50 </a:t>
            </a:r>
          </a:p>
          <a:p>
            <a:pPr marL="457200" indent="-457200">
              <a:lnSpc>
                <a:spcPct val="80000"/>
              </a:lnSpc>
            </a:pPr>
            <a:endParaRPr lang="en-US" sz="2800" dirty="0">
              <a:latin typeface="Calibri" pitchFamily="34" charset="0"/>
              <a:cs typeface="Calibri" pitchFamily="34" charset="0"/>
            </a:endParaRPr>
          </a:p>
          <a:p>
            <a:pPr marL="457200" indent="-457200">
              <a:lnSpc>
                <a:spcPct val="80000"/>
              </a:lnSpc>
            </a:pPr>
            <a:r>
              <a:rPr lang="ru-RU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Быстрое построение минимального каркаса </a:t>
            </a: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графа</a:t>
            </a:r>
          </a:p>
          <a:p>
            <a:pPr marL="457200" indent="-457200">
              <a:lnSpc>
                <a:spcPct val="80000"/>
              </a:lnSpc>
            </a:pPr>
            <a:endParaRPr lang="ru-RU" sz="2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389" y="1600201"/>
            <a:ext cx="3595222" cy="45259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82602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</a:t>
            </a:r>
            <a:r>
              <a:rPr lang="ru-RU" dirty="0" smtClean="0"/>
              <a:t>Кр</a:t>
            </a:r>
            <a:r>
              <a:rPr lang="en-US" dirty="0" smtClean="0"/>
              <a:t>á</a:t>
            </a:r>
            <a:r>
              <a:rPr lang="ru-RU" dirty="0" smtClean="0"/>
              <a:t>скала</a:t>
            </a:r>
            <a:endParaRPr lang="ru-RU" dirty="0"/>
          </a:p>
        </p:txBody>
      </p:sp>
      <p:sp>
        <p:nvSpPr>
          <p:cNvPr id="49153" name="Rectangle 3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lnSpc>
                <a:spcPct val="80000"/>
              </a:lnSpc>
            </a:pPr>
            <a:r>
              <a:rPr lang="en-US" sz="2800" dirty="0">
                <a:latin typeface="Calibri" pitchFamily="34" charset="0"/>
                <a:cs typeface="Calibri" pitchFamily="34" charset="0"/>
              </a:rPr>
              <a:t>Josef Bernard </a:t>
            </a:r>
            <a:r>
              <a:rPr lang="en-US" sz="2800" dirty="0" err="1">
                <a:latin typeface="Calibri" pitchFamily="34" charset="0"/>
                <a:cs typeface="Calibri" pitchFamily="34" charset="0"/>
              </a:rPr>
              <a:t>Kruskal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Jr. 1928-2010</a:t>
            </a:r>
          </a:p>
          <a:p>
            <a:pPr marL="457200" indent="-457200">
              <a:lnSpc>
                <a:spcPct val="80000"/>
              </a:lnSpc>
            </a:pPr>
            <a:endParaRPr lang="en-US" sz="2800" dirty="0">
              <a:latin typeface="Calibri" pitchFamily="34" charset="0"/>
              <a:cs typeface="Calibri" pitchFamily="34" charset="0"/>
            </a:endParaRPr>
          </a:p>
          <a:p>
            <a:pPr marL="457200" indent="-457200">
              <a:lnSpc>
                <a:spcPct val="80000"/>
              </a:lnSpc>
            </a:pPr>
            <a:r>
              <a:rPr lang="en-US" sz="2800" dirty="0">
                <a:latin typeface="Calibri" pitchFamily="34" charset="0"/>
                <a:cs typeface="Calibri" pitchFamily="34" charset="0"/>
              </a:rPr>
              <a:t>Joseph. B. </a:t>
            </a:r>
            <a:r>
              <a:rPr lang="en-US" sz="2800" dirty="0" err="1">
                <a:latin typeface="Calibri" pitchFamily="34" charset="0"/>
                <a:cs typeface="Calibri" pitchFamily="34" charset="0"/>
              </a:rPr>
              <a:t>Kruskal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: On the Shortest Spanning Subtree of a Graph and the Traveling Salesman Problem. In: Proceedings of the American Mathematical Society, Vol 7, No. 1 (Feb, 1956), pp. 48–50 </a:t>
            </a:r>
          </a:p>
          <a:p>
            <a:pPr marL="457200" indent="-457200">
              <a:lnSpc>
                <a:spcPct val="80000"/>
              </a:lnSpc>
            </a:pPr>
            <a:endParaRPr lang="en-US" sz="2800" dirty="0">
              <a:latin typeface="Calibri" pitchFamily="34" charset="0"/>
              <a:cs typeface="Calibri" pitchFamily="34" charset="0"/>
            </a:endParaRPr>
          </a:p>
          <a:p>
            <a:pPr marL="457200" indent="-457200">
              <a:lnSpc>
                <a:spcPct val="80000"/>
              </a:lnSpc>
            </a:pPr>
            <a:r>
              <a:rPr lang="ru-RU" sz="2800" dirty="0" smtClean="0">
                <a:latin typeface="Calibri" pitchFamily="34" charset="0"/>
                <a:cs typeface="Calibri" pitchFamily="34" charset="0"/>
              </a:rPr>
              <a:t>Быстрое построение минимального каркаса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графа</a:t>
            </a:r>
          </a:p>
          <a:p>
            <a:pPr marL="457200" indent="-457200">
              <a:lnSpc>
                <a:spcPct val="80000"/>
              </a:lnSpc>
            </a:pPr>
            <a:endParaRPr lang="ru-RU" sz="2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389" y="1600201"/>
            <a:ext cx="3595222" cy="45259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31735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96" name="Picture 4" descr="12_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97211" y="2600548"/>
            <a:ext cx="3671888" cy="306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9398" name="Oval 10"/>
          <p:cNvSpPr>
            <a:spLocks noChangeArrowheads="1"/>
          </p:cNvSpPr>
          <p:nvPr/>
        </p:nvSpPr>
        <p:spPr bwMode="auto">
          <a:xfrm>
            <a:off x="7681095" y="2671987"/>
            <a:ext cx="287337" cy="28733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59399" name="Oval 10"/>
          <p:cNvSpPr>
            <a:spLocks noChangeArrowheads="1"/>
          </p:cNvSpPr>
          <p:nvPr/>
        </p:nvSpPr>
        <p:spPr bwMode="auto">
          <a:xfrm>
            <a:off x="9265420" y="2745012"/>
            <a:ext cx="287337" cy="28733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59400" name="Oval 10"/>
          <p:cNvSpPr>
            <a:spLocks noChangeArrowheads="1"/>
          </p:cNvSpPr>
          <p:nvPr/>
        </p:nvSpPr>
        <p:spPr bwMode="auto">
          <a:xfrm>
            <a:off x="6744470" y="3968973"/>
            <a:ext cx="287337" cy="28733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59401" name="Oval 10"/>
          <p:cNvSpPr>
            <a:spLocks noChangeArrowheads="1"/>
          </p:cNvSpPr>
          <p:nvPr/>
        </p:nvSpPr>
        <p:spPr bwMode="auto">
          <a:xfrm>
            <a:off x="9913120" y="3895948"/>
            <a:ext cx="287337" cy="28733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59402" name="Oval 10"/>
          <p:cNvSpPr>
            <a:spLocks noChangeArrowheads="1"/>
          </p:cNvSpPr>
          <p:nvPr/>
        </p:nvSpPr>
        <p:spPr bwMode="auto">
          <a:xfrm>
            <a:off x="8401820" y="3895948"/>
            <a:ext cx="287337" cy="28733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59403" name="Oval 10"/>
          <p:cNvSpPr>
            <a:spLocks noChangeArrowheads="1"/>
          </p:cNvSpPr>
          <p:nvPr/>
        </p:nvSpPr>
        <p:spPr bwMode="auto">
          <a:xfrm>
            <a:off x="9265420" y="5264373"/>
            <a:ext cx="287337" cy="28733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59404" name="Oval 10"/>
          <p:cNvSpPr>
            <a:spLocks noChangeArrowheads="1"/>
          </p:cNvSpPr>
          <p:nvPr/>
        </p:nvSpPr>
        <p:spPr bwMode="auto">
          <a:xfrm>
            <a:off x="7536631" y="5264373"/>
            <a:ext cx="287338" cy="28733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51212" name="Line 12"/>
          <p:cNvSpPr>
            <a:spLocks noChangeShapeType="1"/>
          </p:cNvSpPr>
          <p:nvPr/>
        </p:nvSpPr>
        <p:spPr bwMode="auto">
          <a:xfrm>
            <a:off x="7896994" y="2960912"/>
            <a:ext cx="576262" cy="9350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1213" name="Line 13"/>
          <p:cNvSpPr>
            <a:spLocks noChangeShapeType="1"/>
          </p:cNvSpPr>
          <p:nvPr/>
        </p:nvSpPr>
        <p:spPr bwMode="auto">
          <a:xfrm flipH="1">
            <a:off x="9481320" y="4184873"/>
            <a:ext cx="504825" cy="10795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1214" name="Line 14"/>
          <p:cNvSpPr>
            <a:spLocks noChangeShapeType="1"/>
          </p:cNvSpPr>
          <p:nvPr/>
        </p:nvSpPr>
        <p:spPr bwMode="auto">
          <a:xfrm flipH="1">
            <a:off x="8617720" y="3032348"/>
            <a:ext cx="719137" cy="863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1215" name="Line 15"/>
          <p:cNvSpPr>
            <a:spLocks noChangeShapeType="1"/>
          </p:cNvSpPr>
          <p:nvPr/>
        </p:nvSpPr>
        <p:spPr bwMode="auto">
          <a:xfrm flipH="1">
            <a:off x="8689156" y="4040411"/>
            <a:ext cx="12255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1216" name="Line 16"/>
          <p:cNvSpPr>
            <a:spLocks noChangeShapeType="1"/>
          </p:cNvSpPr>
          <p:nvPr/>
        </p:nvSpPr>
        <p:spPr bwMode="auto">
          <a:xfrm>
            <a:off x="7825557" y="5408836"/>
            <a:ext cx="14398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1217" name="Line 17"/>
          <p:cNvSpPr>
            <a:spLocks noChangeShapeType="1"/>
          </p:cNvSpPr>
          <p:nvPr/>
        </p:nvSpPr>
        <p:spPr bwMode="auto">
          <a:xfrm flipH="1">
            <a:off x="6961956" y="2887887"/>
            <a:ext cx="719138" cy="10810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1218" name="Text Box 18"/>
          <p:cNvSpPr txBox="1">
            <a:spLocks noChangeArrowheads="1"/>
          </p:cNvSpPr>
          <p:nvPr/>
        </p:nvSpPr>
        <p:spPr bwMode="auto">
          <a:xfrm>
            <a:off x="7825557" y="3392711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1</a:t>
            </a:r>
            <a:endParaRPr lang="ru-RU" sz="1600"/>
          </a:p>
        </p:txBody>
      </p:sp>
      <p:sp>
        <p:nvSpPr>
          <p:cNvPr id="51219" name="Text Box 19"/>
          <p:cNvSpPr txBox="1">
            <a:spLocks noChangeArrowheads="1"/>
          </p:cNvSpPr>
          <p:nvPr/>
        </p:nvSpPr>
        <p:spPr bwMode="auto">
          <a:xfrm>
            <a:off x="9697219" y="4688111"/>
            <a:ext cx="2968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3</a:t>
            </a:r>
            <a:endParaRPr lang="ru-RU" sz="1600"/>
          </a:p>
        </p:txBody>
      </p:sp>
      <p:sp>
        <p:nvSpPr>
          <p:cNvPr id="51220" name="Text Box 20"/>
          <p:cNvSpPr txBox="1">
            <a:spLocks noChangeArrowheads="1"/>
          </p:cNvSpPr>
          <p:nvPr/>
        </p:nvSpPr>
        <p:spPr bwMode="auto">
          <a:xfrm>
            <a:off x="8978082" y="3319686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4</a:t>
            </a:r>
            <a:endParaRPr lang="ru-RU" sz="1600"/>
          </a:p>
        </p:txBody>
      </p:sp>
      <p:sp>
        <p:nvSpPr>
          <p:cNvPr id="51221" name="Text Box 21"/>
          <p:cNvSpPr txBox="1">
            <a:spLocks noChangeArrowheads="1"/>
          </p:cNvSpPr>
          <p:nvPr/>
        </p:nvSpPr>
        <p:spPr bwMode="auto">
          <a:xfrm>
            <a:off x="9265419" y="4040411"/>
            <a:ext cx="2968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9</a:t>
            </a:r>
            <a:endParaRPr lang="ru-RU" sz="1600"/>
          </a:p>
        </p:txBody>
      </p:sp>
      <p:sp>
        <p:nvSpPr>
          <p:cNvPr id="51222" name="Text Box 22"/>
          <p:cNvSpPr txBox="1">
            <a:spLocks noChangeArrowheads="1"/>
          </p:cNvSpPr>
          <p:nvPr/>
        </p:nvSpPr>
        <p:spPr bwMode="auto">
          <a:xfrm>
            <a:off x="6888932" y="3248248"/>
            <a:ext cx="409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/>
              <a:t>23</a:t>
            </a:r>
            <a:endParaRPr lang="ru-RU" sz="1600"/>
          </a:p>
        </p:txBody>
      </p:sp>
      <p:sp>
        <p:nvSpPr>
          <p:cNvPr id="51223" name="Text Box 23"/>
          <p:cNvSpPr txBox="1">
            <a:spLocks noChangeArrowheads="1"/>
          </p:cNvSpPr>
          <p:nvPr/>
        </p:nvSpPr>
        <p:spPr bwMode="auto">
          <a:xfrm>
            <a:off x="8328795" y="5048473"/>
            <a:ext cx="409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17</a:t>
            </a:r>
            <a:endParaRPr lang="ru-RU" sz="160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</a:t>
            </a:r>
            <a:r>
              <a:rPr lang="ru-RU" sz="1100" dirty="0" smtClean="0"/>
              <a:t>(анимация на 14 шагов)</a:t>
            </a:r>
            <a:endParaRPr lang="ru-RU" sz="11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46026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3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3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93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93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93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93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94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94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94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94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94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94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94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94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94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94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8" grpId="0" animBg="1"/>
      <p:bldP spid="59399" grpId="0" animBg="1"/>
      <p:bldP spid="59400" grpId="0" animBg="1"/>
      <p:bldP spid="59401" grpId="0" animBg="1"/>
      <p:bldP spid="59402" grpId="0" animBg="1"/>
      <p:bldP spid="59403" grpId="0" animBg="1"/>
      <p:bldP spid="59404" grpId="0" animBg="1"/>
      <p:bldP spid="51212" grpId="0" animBg="1"/>
      <p:bldP spid="51213" grpId="0" animBg="1"/>
      <p:bldP spid="51214" grpId="0" animBg="1"/>
      <p:bldP spid="51215" grpId="0" animBg="1"/>
      <p:bldP spid="51216" grpId="0" animBg="1"/>
      <p:bldP spid="51217" grpId="0" animBg="1"/>
      <p:bldP spid="51218" grpId="0"/>
      <p:bldP spid="51219" grpId="0"/>
      <p:bldP spid="51220" grpId="0"/>
      <p:bldP spid="51221" grpId="0"/>
      <p:bldP spid="51222" grpId="0"/>
      <p:bldP spid="51223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Версия </a:t>
            </a:r>
            <a:r>
              <a:rPr lang="en-US" dirty="0" smtClean="0"/>
              <a:t>O(N</a:t>
            </a:r>
            <a:r>
              <a:rPr lang="en-US" baseline="30000" dirty="0" smtClean="0"/>
              <a:t>3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ln>
            <a:solidFill>
              <a:schemeClr val="bg1"/>
            </a:solidFill>
          </a:ln>
        </p:spPr>
        <p:txBody>
          <a:bodyPr>
            <a:normAutofit fontScale="47500" lnSpcReduction="20000"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KrusalMinimumSpanningTree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(graph, weight[]):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sortedEdges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=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SortAscending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graph.Edges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cmp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(left, right):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    return weight[left] &lt; weight[right]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=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graph.Vertices</a:t>
            </a:r>
            <a:endParaRPr lang="en-US" dirty="0" smtClean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= </a:t>
            </a:r>
            <a:r>
              <a:rPr lang="ru-RU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/>
              </a:rPr>
              <a:t></a:t>
            </a:r>
            <a:endParaRPr lang="en-US" dirty="0" smtClean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for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edge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sortedEdges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if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not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MakesCyclic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(edge,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MakeGraph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)):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   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+= edge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return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MakeGraph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)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endParaRPr lang="ru-RU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MakesCyclic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(edge, graph):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(u, v) = edge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for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component 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FindConnectedComponents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(graph):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if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u 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component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and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v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component: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   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return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false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return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true</a:t>
            </a:r>
            <a:endParaRPr lang="ru-RU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760296" y="1600201"/>
            <a:ext cx="2822104" cy="415498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Компонента связности – это максимальное по включению множество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W </a:t>
            </a:r>
            <a:r>
              <a:rPr lang="ru-RU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вершин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графа, </a:t>
            </a:r>
            <a:r>
              <a:rPr lang="ru-RU" sz="24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т.ч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. любые две вершины из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W 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соединяются путем,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проходящим только по вершинам из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W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.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3" name="Выноска 2 2"/>
          <p:cNvSpPr/>
          <p:nvPr/>
        </p:nvSpPr>
        <p:spPr>
          <a:xfrm rot="16200000">
            <a:off x="-321400" y="1857769"/>
            <a:ext cx="1291887" cy="410416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31747"/>
              <a:gd name="adj6" fmla="val -60472"/>
            </a:avLst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O(# </a:t>
            </a:r>
            <a:r>
              <a:rPr lang="ru-RU" sz="1600" dirty="0" smtClean="0">
                <a:solidFill>
                  <a:schemeClr val="bg1"/>
                </a:solidFill>
              </a:rPr>
              <a:t>ребер</a:t>
            </a:r>
            <a:r>
              <a:rPr lang="en-US" sz="1600" dirty="0" smtClean="0">
                <a:solidFill>
                  <a:schemeClr val="bg1"/>
                </a:solidFill>
              </a:rPr>
              <a:t>)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6" name="Выноска 2 5"/>
          <p:cNvSpPr/>
          <p:nvPr/>
        </p:nvSpPr>
        <p:spPr>
          <a:xfrm rot="16200000">
            <a:off x="-719568" y="5348029"/>
            <a:ext cx="2088234" cy="410415"/>
          </a:xfrm>
          <a:prstGeom prst="borderCallout2">
            <a:avLst>
              <a:gd name="adj1" fmla="val 37270"/>
              <a:gd name="adj2" fmla="val 104223"/>
              <a:gd name="adj3" fmla="val 37270"/>
              <a:gd name="adj4" fmla="val 109998"/>
              <a:gd name="adj5" fmla="val 515813"/>
              <a:gd name="adj6" fmla="val 134335"/>
            </a:avLst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O(# </a:t>
            </a:r>
            <a:r>
              <a:rPr lang="ru-RU" sz="1600" dirty="0" smtClean="0">
                <a:solidFill>
                  <a:schemeClr val="bg1"/>
                </a:solidFill>
              </a:rPr>
              <a:t>вершин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ru-RU" sz="1600" dirty="0" smtClean="0">
                <a:solidFill>
                  <a:schemeClr val="bg1"/>
                </a:solidFill>
              </a:rPr>
              <a:t>в дереве</a:t>
            </a:r>
            <a:r>
              <a:rPr lang="en-US" sz="1600" dirty="0" smtClean="0">
                <a:solidFill>
                  <a:schemeClr val="bg1"/>
                </a:solidFill>
              </a:rPr>
              <a:t>)</a:t>
            </a:r>
            <a:endParaRPr lang="ru-RU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5427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Версия </a:t>
            </a:r>
            <a:r>
              <a:rPr lang="en-US" dirty="0" smtClean="0"/>
              <a:t>O(N</a:t>
            </a:r>
            <a:r>
              <a:rPr lang="en-US" baseline="30000" dirty="0" smtClean="0"/>
              <a:t>3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KrusalMinimumSpanningTree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(graph, weight[]):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sortedEdges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=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SortAscending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graph.Edges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cmp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(left, right):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    return weight[left] &lt; weight[right]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=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graph.Vertices</a:t>
            </a:r>
            <a:endParaRPr lang="en-US" dirty="0" smtClean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= </a:t>
            </a:r>
            <a:r>
              <a:rPr lang="ru-RU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/>
              </a:rPr>
              <a:t></a:t>
            </a:r>
            <a:endParaRPr lang="en-US" dirty="0" smtClean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for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edge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sortedEdges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if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not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MakesCyclic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(edge,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MakeGraph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)):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   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+= edge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return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MakeGraph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)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endParaRPr lang="ru-RU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MakesCyclic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(edge, graph):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(u, v) = edge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for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component 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FindConnectedComponents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(graph):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if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u 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component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and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v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component: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   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return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false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return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true</a:t>
            </a:r>
            <a:endParaRPr lang="ru-RU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2156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Версия </a:t>
            </a:r>
            <a:r>
              <a:rPr lang="en-US" dirty="0" smtClean="0"/>
              <a:t>O(N</a:t>
            </a:r>
            <a:r>
              <a:rPr lang="en-US" baseline="30000" dirty="0" smtClean="0"/>
              <a:t>3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KrusalMinimumSpanningTree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(graph, weight[]):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sortedEdges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=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SortAscending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graph.Edges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,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cmp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(left, right):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    return weight[left] &lt; weight[right]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=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graph.Vertices</a:t>
            </a:r>
            <a:endParaRPr lang="en-US" dirty="0" smtClean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= </a:t>
            </a:r>
            <a:r>
              <a:rPr lang="ru-RU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/>
              </a:rPr>
              <a:t></a:t>
            </a:r>
            <a:endParaRPr lang="en-US" dirty="0" smtClean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for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edge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sortedEdges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if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not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MakesCyclic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(edge,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MakeGraph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)):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   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+= edge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return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MakeGraph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)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endParaRPr lang="ru-RU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MakesCyclic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(edge, graph):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(u, v) = edge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for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component 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FindConnectedComponents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(graph):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if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u 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component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and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v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component: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   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return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false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return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true</a:t>
            </a:r>
            <a:endParaRPr lang="ru-RU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4965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Версия </a:t>
            </a:r>
            <a:r>
              <a:rPr lang="en-US" dirty="0" smtClean="0"/>
              <a:t>O(N</a:t>
            </a:r>
            <a:r>
              <a:rPr lang="en-US" baseline="30000" dirty="0" smtClean="0"/>
              <a:t>3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KrusalMinimumSpanningTree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(graph, weight[]):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sortedEdges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=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SortAscending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graph.Edges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,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cmp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(left, right):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    return weight[left] &lt; weight[right]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=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graph.Vertices</a:t>
            </a:r>
            <a:endParaRPr lang="en-US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= </a:t>
            </a:r>
            <a:r>
              <a:rPr lang="ru-RU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</a:t>
            </a:r>
            <a:endParaRPr lang="en-US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for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edge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sortedEdges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if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not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MakesCyclic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(edge,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MakeGraph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)):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   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+= edge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return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MakeGraph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)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endParaRPr lang="ru-RU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MakesCyclic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(edge, graph):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(u, v) = edge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for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component 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FindConnectedComponents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(graph):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if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u 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component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and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v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component: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   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return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false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return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true</a:t>
            </a:r>
            <a:endParaRPr lang="ru-RU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0586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Версия </a:t>
            </a:r>
            <a:r>
              <a:rPr lang="en-US" dirty="0" smtClean="0"/>
              <a:t>O(N</a:t>
            </a:r>
            <a:r>
              <a:rPr lang="en-US" baseline="30000" dirty="0" smtClean="0"/>
              <a:t>3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KrusalMinimumSpanningTree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(graph, weight[]):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sortedEdges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=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SortAscending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graph.Edges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,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cmp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(left, right):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    return weight[left] &lt; weight[right]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=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graph.Vertices</a:t>
            </a:r>
            <a:endParaRPr lang="en-US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= </a:t>
            </a:r>
            <a:r>
              <a:rPr lang="ru-RU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</a:t>
            </a:r>
            <a:endParaRPr lang="en-US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b="1" dirty="0">
                <a:latin typeface="Consolas" panose="020B0609020204030204" pitchFamily="49" charset="0"/>
                <a:cs typeface="Calibri" pitchFamily="34" charset="0"/>
              </a:rPr>
              <a:t>for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edge 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sortedEdges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if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not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MakesCyclic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(edge,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MakeGraph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)):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   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+= edge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return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MakeGraph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)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endParaRPr lang="ru-RU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MakesCyclic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(edge, graph):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(u, v) = edge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for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component 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FindConnectedComponents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(graph):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if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u 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component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and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v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component: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   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return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false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return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true</a:t>
            </a:r>
            <a:endParaRPr lang="ru-RU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9853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Версия </a:t>
            </a:r>
            <a:r>
              <a:rPr lang="en-US" dirty="0" smtClean="0"/>
              <a:t>O(N</a:t>
            </a:r>
            <a:r>
              <a:rPr lang="en-US" baseline="30000" dirty="0" smtClean="0"/>
              <a:t>3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KrusalMinimumSpanningTree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(graph, weight[]):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sortedEdges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=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SortAscending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graph.Edges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,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cmp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(left, right):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    return weight[left] &lt; weight[right]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=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graph.Vertices</a:t>
            </a:r>
            <a:endParaRPr lang="en-US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= </a:t>
            </a:r>
            <a:r>
              <a:rPr lang="ru-RU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</a:t>
            </a:r>
            <a:endParaRPr lang="en-US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b="1" dirty="0">
                <a:latin typeface="Consolas" panose="020B0609020204030204" pitchFamily="49" charset="0"/>
                <a:cs typeface="Calibri" pitchFamily="34" charset="0"/>
              </a:rPr>
              <a:t>for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edge 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sortedEdges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b="1" dirty="0">
                <a:latin typeface="Consolas" panose="020B0609020204030204" pitchFamily="49" charset="0"/>
                <a:cs typeface="Calibri" pitchFamily="34" charset="0"/>
              </a:rPr>
              <a:t>if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b="1" dirty="0">
                <a:latin typeface="Consolas" panose="020B0609020204030204" pitchFamily="49" charset="0"/>
                <a:cs typeface="Calibri" pitchFamily="34" charset="0"/>
              </a:rPr>
              <a:t>not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MakesCyclic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(edge,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MakeGraph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)):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   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+= edge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return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MakeGraph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)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endParaRPr lang="ru-RU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MakesCyclic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(edge, graph):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(u, v) = edge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for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component 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FindConnectedComponents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(graph):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if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u 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component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and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v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component: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   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return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false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return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true</a:t>
            </a:r>
            <a:endParaRPr lang="ru-RU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2463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Версия </a:t>
            </a:r>
            <a:r>
              <a:rPr lang="en-US" dirty="0" smtClean="0"/>
              <a:t>O(N</a:t>
            </a:r>
            <a:r>
              <a:rPr lang="en-US" baseline="30000" dirty="0" smtClean="0"/>
              <a:t>3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KrusalMinimumSpanningTree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(graph, weight[]):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sortedEdges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=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SortAscending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graph.Edges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,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cmp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(left, right):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    return weight[left] &lt; weight[right]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=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graph.Vertices</a:t>
            </a:r>
            <a:endParaRPr lang="en-US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= </a:t>
            </a:r>
            <a:r>
              <a:rPr lang="ru-RU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</a:t>
            </a:r>
            <a:endParaRPr lang="en-US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b="1" dirty="0">
                <a:latin typeface="Consolas" panose="020B0609020204030204" pitchFamily="49" charset="0"/>
                <a:cs typeface="Calibri" pitchFamily="34" charset="0"/>
              </a:rPr>
              <a:t>for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edge 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sortedEdges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b="1" dirty="0">
                <a:latin typeface="Consolas" panose="020B0609020204030204" pitchFamily="49" charset="0"/>
                <a:cs typeface="Calibri" pitchFamily="34" charset="0"/>
              </a:rPr>
              <a:t>if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b="1" dirty="0">
                <a:latin typeface="Consolas" panose="020B0609020204030204" pitchFamily="49" charset="0"/>
                <a:cs typeface="Calibri" pitchFamily="34" charset="0"/>
              </a:rPr>
              <a:t>not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MakesCyclic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(edge,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MakeGraph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)):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   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+= edge</a:t>
            </a:r>
            <a:endParaRPr lang="en-US" dirty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return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MakeGraph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)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endParaRPr lang="ru-RU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MakesCyclic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(edge, graph):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(u, v) = edge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for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component 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FindConnectedComponents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(graph):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if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u 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component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and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v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component: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   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return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false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return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true</a:t>
            </a:r>
            <a:endParaRPr lang="ru-RU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0789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Обход вершин графа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Графы – это модели систем</a:t>
            </a:r>
            <a:r>
              <a:rPr lang="ru-RU" dirty="0"/>
              <a:t>, </a:t>
            </a:r>
            <a:r>
              <a:rPr lang="ru-RU" dirty="0" smtClean="0"/>
              <a:t>процессов, </a:t>
            </a:r>
            <a:r>
              <a:rPr lang="ru-RU" dirty="0"/>
              <a:t>программ</a:t>
            </a:r>
            <a:r>
              <a:rPr lang="ru-RU" dirty="0" smtClean="0"/>
              <a:t>, данных</a:t>
            </a:r>
          </a:p>
          <a:p>
            <a:endParaRPr lang="ru-RU" dirty="0" smtClean="0"/>
          </a:p>
          <a:p>
            <a:r>
              <a:rPr lang="ru-RU" dirty="0" smtClean="0"/>
              <a:t>Обработка графов – это построение и анализ этих моделей</a:t>
            </a:r>
          </a:p>
          <a:p>
            <a:endParaRPr lang="ru-RU" dirty="0" smtClean="0"/>
          </a:p>
          <a:p>
            <a:r>
              <a:rPr lang="ru-RU" dirty="0" smtClean="0"/>
              <a:t>Обход вершин графа – это обработка вершин графа в порядке, заданном множеством дуг</a:t>
            </a:r>
          </a:p>
          <a:p>
            <a:pPr lvl="1"/>
            <a:r>
              <a:rPr lang="ru-RU" dirty="0" smtClean="0"/>
              <a:t>Основа большого числа алгоритмов обработки графов</a:t>
            </a:r>
          </a:p>
          <a:p>
            <a:pPr lvl="1"/>
            <a:r>
              <a:rPr lang="ru-RU" dirty="0" smtClean="0"/>
              <a:t>В</a:t>
            </a:r>
            <a:r>
              <a:rPr lang="ru-RU" dirty="0" smtClean="0"/>
              <a:t> глубину, в ширину и другие</a:t>
            </a:r>
          </a:p>
          <a:p>
            <a:pPr lvl="2"/>
            <a:r>
              <a:rPr lang="ru-RU" dirty="0" smtClean="0"/>
              <a:t>Множество </a:t>
            </a:r>
            <a:r>
              <a:rPr lang="ru-RU" dirty="0"/>
              <a:t>дуг </a:t>
            </a:r>
            <a:r>
              <a:rPr lang="ru-RU" dirty="0" smtClean="0"/>
              <a:t>у большинства графов задает порядок обработки не до конца</a:t>
            </a:r>
            <a:endParaRPr lang="ru-RU" dirty="0" smtClean="0"/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816735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Версия </a:t>
            </a:r>
            <a:r>
              <a:rPr lang="en-US" dirty="0" smtClean="0"/>
              <a:t>O(N</a:t>
            </a:r>
            <a:r>
              <a:rPr lang="en-US" baseline="30000" dirty="0" smtClean="0"/>
              <a:t>3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KrusalMinimumSpanningTree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(graph, weight[]):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sortedEdges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=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SortAscending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graph.Edges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,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cmp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(left, right):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    return weight[left] &lt; weight[right]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=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graph.Vertices</a:t>
            </a:r>
            <a:endParaRPr lang="en-US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= </a:t>
            </a:r>
            <a:r>
              <a:rPr lang="ru-RU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</a:t>
            </a:r>
            <a:endParaRPr lang="en-US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b="1" dirty="0">
                <a:latin typeface="Consolas" panose="020B0609020204030204" pitchFamily="49" charset="0"/>
                <a:cs typeface="Calibri" pitchFamily="34" charset="0"/>
              </a:rPr>
              <a:t>for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edge 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sortedEdges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b="1" dirty="0">
                <a:latin typeface="Consolas" panose="020B0609020204030204" pitchFamily="49" charset="0"/>
                <a:cs typeface="Calibri" pitchFamily="34" charset="0"/>
              </a:rPr>
              <a:t>if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b="1" dirty="0">
                <a:latin typeface="Consolas" panose="020B0609020204030204" pitchFamily="49" charset="0"/>
                <a:cs typeface="Calibri" pitchFamily="34" charset="0"/>
              </a:rPr>
              <a:t>not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MakesCyclic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(edge,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MakeGraph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)):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   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+= edge</a:t>
            </a:r>
            <a:endParaRPr lang="en-US" dirty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b="1" dirty="0">
                <a:latin typeface="Consolas" panose="020B0609020204030204" pitchFamily="49" charset="0"/>
                <a:cs typeface="Calibri" pitchFamily="34" charset="0"/>
              </a:rPr>
              <a:t>return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MakeGraph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)</a:t>
            </a:r>
            <a:endParaRPr lang="en-US" dirty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endParaRPr lang="ru-RU" dirty="0">
              <a:latin typeface="Calibri" pitchFamily="34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MakesCyclic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(edge, graph):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(u, v) = edge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for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component 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FindConnectedComponents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(graph):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if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u 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component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and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v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component: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   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return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false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return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true</a:t>
            </a:r>
            <a:endParaRPr lang="ru-RU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8027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Версия </a:t>
            </a:r>
            <a:r>
              <a:rPr lang="en-US" dirty="0" smtClean="0"/>
              <a:t>O(N</a:t>
            </a:r>
            <a:r>
              <a:rPr lang="en-US" baseline="30000" dirty="0" smtClean="0"/>
              <a:t>3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KrusalMinimumSpanningTree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(graph, weight[]):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sortedEdges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=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SortAscending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graph.Edges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,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cmp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(left, right):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    return weight[left] &lt; weight[right]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=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graph.Vertices</a:t>
            </a:r>
            <a:endParaRPr lang="en-US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= </a:t>
            </a:r>
            <a:r>
              <a:rPr lang="ru-RU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</a:t>
            </a:r>
            <a:endParaRPr lang="en-US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b="1" dirty="0">
                <a:latin typeface="Consolas" panose="020B0609020204030204" pitchFamily="49" charset="0"/>
                <a:cs typeface="Calibri" pitchFamily="34" charset="0"/>
              </a:rPr>
              <a:t>for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edge 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sortedEdges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b="1" dirty="0">
                <a:latin typeface="Consolas" panose="020B0609020204030204" pitchFamily="49" charset="0"/>
                <a:cs typeface="Calibri" pitchFamily="34" charset="0"/>
              </a:rPr>
              <a:t>if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b="1" dirty="0">
                <a:latin typeface="Consolas" panose="020B0609020204030204" pitchFamily="49" charset="0"/>
                <a:cs typeface="Calibri" pitchFamily="34" charset="0"/>
              </a:rPr>
              <a:t>not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MakesCyclic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(edge,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MakeGraph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)):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   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+= edge</a:t>
            </a:r>
            <a:endParaRPr lang="en-US" dirty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b="1" dirty="0">
                <a:latin typeface="Consolas" panose="020B0609020204030204" pitchFamily="49" charset="0"/>
                <a:cs typeface="Calibri" pitchFamily="34" charset="0"/>
              </a:rPr>
              <a:t>return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MakeGraph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)</a:t>
            </a:r>
            <a:endParaRPr lang="en-US" dirty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endParaRPr lang="ru-RU" dirty="0">
              <a:latin typeface="Calibri" pitchFamily="34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MakesCyclic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(edge, graph):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(u, v) = edge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for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component 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FindConnectedComponents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(graph):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if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u 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component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and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v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component: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   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return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false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return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true</a:t>
            </a:r>
            <a:endParaRPr lang="ru-RU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760296" y="1600201"/>
            <a:ext cx="282210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Calibri" pitchFamily="34" charset="0"/>
                <a:cs typeface="Calibri" pitchFamily="34" charset="0"/>
              </a:rPr>
              <a:t>Компонента связности – это максимальное по включению множество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W 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вершин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графа, </a:t>
            </a:r>
            <a:r>
              <a:rPr lang="ru-RU" sz="2400" dirty="0" err="1">
                <a:latin typeface="Calibri" pitchFamily="34" charset="0"/>
                <a:cs typeface="Calibri" pitchFamily="34" charset="0"/>
              </a:rPr>
              <a:t>т.ч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. любые две вершины из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W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соединяются путем,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проходящим только по вершинам из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W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294201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Версия </a:t>
            </a:r>
            <a:r>
              <a:rPr lang="en-US" dirty="0" smtClean="0"/>
              <a:t>O(N</a:t>
            </a:r>
            <a:r>
              <a:rPr lang="en-US" baseline="30000" dirty="0" smtClean="0"/>
              <a:t>3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KrusalMinimumSpanningTree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(graph, weight[]):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sortedEdges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=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SortAscending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graph.Edges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,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cmp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(left, right):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    return weight[left] &lt; weight[right]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=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graph.Vertices</a:t>
            </a:r>
            <a:endParaRPr lang="en-US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= </a:t>
            </a:r>
            <a:r>
              <a:rPr lang="ru-RU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</a:t>
            </a:r>
            <a:endParaRPr lang="en-US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b="1" dirty="0">
                <a:latin typeface="Consolas" panose="020B0609020204030204" pitchFamily="49" charset="0"/>
                <a:cs typeface="Calibri" pitchFamily="34" charset="0"/>
              </a:rPr>
              <a:t>for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edge 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sortedEdges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b="1" dirty="0">
                <a:latin typeface="Consolas" panose="020B0609020204030204" pitchFamily="49" charset="0"/>
                <a:cs typeface="Calibri" pitchFamily="34" charset="0"/>
              </a:rPr>
              <a:t>if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b="1" dirty="0">
                <a:latin typeface="Consolas" panose="020B0609020204030204" pitchFamily="49" charset="0"/>
                <a:cs typeface="Calibri" pitchFamily="34" charset="0"/>
              </a:rPr>
              <a:t>not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MakesCyclic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(edge,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MakeGraph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)):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   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+= edge</a:t>
            </a:r>
            <a:endParaRPr lang="en-US" dirty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b="1" dirty="0">
                <a:latin typeface="Consolas" panose="020B0609020204030204" pitchFamily="49" charset="0"/>
                <a:cs typeface="Calibri" pitchFamily="34" charset="0"/>
              </a:rPr>
              <a:t>return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MakeGraph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)</a:t>
            </a:r>
            <a:endParaRPr lang="en-US" dirty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endParaRPr lang="ru-RU" dirty="0">
              <a:latin typeface="Calibri" pitchFamily="34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MakesCyclic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(edge, graph):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(u, v) = edge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for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component 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FindConnectedComponents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(graph):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if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u 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component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and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v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component: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   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return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false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return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true</a:t>
            </a:r>
            <a:endParaRPr lang="ru-RU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760296" y="1600201"/>
            <a:ext cx="282210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Calibri" pitchFamily="34" charset="0"/>
                <a:cs typeface="Calibri" pitchFamily="34" charset="0"/>
              </a:rPr>
              <a:t>Компонента связности – это максимальное по включению множество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W 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вершин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графа, </a:t>
            </a:r>
            <a:r>
              <a:rPr lang="ru-RU" sz="2400" dirty="0" err="1">
                <a:latin typeface="Calibri" pitchFamily="34" charset="0"/>
                <a:cs typeface="Calibri" pitchFamily="34" charset="0"/>
              </a:rPr>
              <a:t>т.ч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. любые две вершины из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W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соединяются путем,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проходящим только по вершинам из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W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995009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Версия </a:t>
            </a:r>
            <a:r>
              <a:rPr lang="en-US" dirty="0" smtClean="0"/>
              <a:t>O(N</a:t>
            </a:r>
            <a:r>
              <a:rPr lang="en-US" baseline="30000" dirty="0" smtClean="0"/>
              <a:t>3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KrusalMinimumSpanningTree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(graph, weight[]):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sortedEdges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=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SortAscending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graph.Edges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,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cmp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(left, right):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    return weight[left] &lt; weight[right]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=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graph.Vertices</a:t>
            </a:r>
            <a:endParaRPr lang="en-US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= </a:t>
            </a:r>
            <a:r>
              <a:rPr lang="ru-RU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</a:t>
            </a:r>
            <a:endParaRPr lang="en-US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b="1" dirty="0">
                <a:latin typeface="Consolas" panose="020B0609020204030204" pitchFamily="49" charset="0"/>
                <a:cs typeface="Calibri" pitchFamily="34" charset="0"/>
              </a:rPr>
              <a:t>for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edge 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sortedEdges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b="1" dirty="0">
                <a:latin typeface="Consolas" panose="020B0609020204030204" pitchFamily="49" charset="0"/>
                <a:cs typeface="Calibri" pitchFamily="34" charset="0"/>
              </a:rPr>
              <a:t>if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b="1" dirty="0">
                <a:latin typeface="Consolas" panose="020B0609020204030204" pitchFamily="49" charset="0"/>
                <a:cs typeface="Calibri" pitchFamily="34" charset="0"/>
              </a:rPr>
              <a:t>not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MakesCyclic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(edge,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MakeGraph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)):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   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+= edge</a:t>
            </a:r>
            <a:endParaRPr lang="en-US" dirty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b="1" dirty="0">
                <a:latin typeface="Consolas" panose="020B0609020204030204" pitchFamily="49" charset="0"/>
                <a:cs typeface="Calibri" pitchFamily="34" charset="0"/>
              </a:rPr>
              <a:t>return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MakeGraph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)</a:t>
            </a:r>
            <a:endParaRPr lang="en-US" dirty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endParaRPr lang="ru-RU" dirty="0">
              <a:latin typeface="Calibri" pitchFamily="34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MakesCyclic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(edge, graph):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(u, v) = edge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for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component 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FindConnectedComponents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(graph):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if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u 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component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and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v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component: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   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return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false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return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true</a:t>
            </a:r>
            <a:endParaRPr lang="ru-RU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760296" y="1600201"/>
            <a:ext cx="282210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Calibri" pitchFamily="34" charset="0"/>
                <a:cs typeface="Calibri" pitchFamily="34" charset="0"/>
              </a:rPr>
              <a:t>Компонента связности – это максимальное по включению множество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W 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вершин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графа, </a:t>
            </a:r>
            <a:r>
              <a:rPr lang="ru-RU" sz="2400" dirty="0" err="1">
                <a:latin typeface="Calibri" pitchFamily="34" charset="0"/>
                <a:cs typeface="Calibri" pitchFamily="34" charset="0"/>
              </a:rPr>
              <a:t>т.ч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. любые две вершины из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W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соединяются путем,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проходящим только по вершинам из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W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656935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Версия </a:t>
            </a:r>
            <a:r>
              <a:rPr lang="en-US" dirty="0" smtClean="0"/>
              <a:t>O(N</a:t>
            </a:r>
            <a:r>
              <a:rPr lang="en-US" baseline="30000" dirty="0" smtClean="0"/>
              <a:t>3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KrusalMinimumSpanningTree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(graph, weight[]):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sortedEdges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=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SortAscending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graph.Edges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,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cmp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(left, right):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    return weight[left] &lt; weight[right]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=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graph.Vertices</a:t>
            </a:r>
            <a:endParaRPr lang="en-US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= </a:t>
            </a:r>
            <a:r>
              <a:rPr lang="ru-RU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</a:t>
            </a:r>
            <a:endParaRPr lang="en-US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b="1" dirty="0">
                <a:latin typeface="Consolas" panose="020B0609020204030204" pitchFamily="49" charset="0"/>
                <a:cs typeface="Calibri" pitchFamily="34" charset="0"/>
              </a:rPr>
              <a:t>for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edge 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sortedEdges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b="1" dirty="0">
                <a:latin typeface="Consolas" panose="020B0609020204030204" pitchFamily="49" charset="0"/>
                <a:cs typeface="Calibri" pitchFamily="34" charset="0"/>
              </a:rPr>
              <a:t>if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b="1" dirty="0">
                <a:latin typeface="Consolas" panose="020B0609020204030204" pitchFamily="49" charset="0"/>
                <a:cs typeface="Calibri" pitchFamily="34" charset="0"/>
              </a:rPr>
              <a:t>not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MakesCyclic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(edge,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MakeGraph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)):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   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+= edge</a:t>
            </a:r>
            <a:endParaRPr lang="en-US" dirty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b="1" dirty="0">
                <a:latin typeface="Consolas" panose="020B0609020204030204" pitchFamily="49" charset="0"/>
                <a:cs typeface="Calibri" pitchFamily="34" charset="0"/>
              </a:rPr>
              <a:t>return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MakeGraph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)</a:t>
            </a:r>
            <a:endParaRPr lang="en-US" dirty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endParaRPr lang="ru-RU" dirty="0">
              <a:latin typeface="Calibri" pitchFamily="34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MakesCyclic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(edge, graph):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(u, v) = edge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b="1" dirty="0">
                <a:latin typeface="Consolas" panose="020B0609020204030204" pitchFamily="49" charset="0"/>
                <a:cs typeface="Calibri" pitchFamily="34" charset="0"/>
              </a:rPr>
              <a:t>for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component </a:t>
            </a:r>
            <a:r>
              <a:rPr lang="en-US" sz="2800" dirty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FindConnectedComponents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(graph):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if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u 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component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and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v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component: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   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return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false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return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true</a:t>
            </a:r>
            <a:endParaRPr lang="ru-RU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760296" y="1600201"/>
            <a:ext cx="282210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Calibri" pitchFamily="34" charset="0"/>
                <a:cs typeface="Calibri" pitchFamily="34" charset="0"/>
              </a:rPr>
              <a:t>Компонента связности – это максимальное по включению множество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W 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вершин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графа, </a:t>
            </a:r>
            <a:r>
              <a:rPr lang="ru-RU" sz="2400" dirty="0" err="1">
                <a:latin typeface="Calibri" pitchFamily="34" charset="0"/>
                <a:cs typeface="Calibri" pitchFamily="34" charset="0"/>
              </a:rPr>
              <a:t>т.ч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. любые две вершины из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W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соединяются путем,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проходящим только по вершинам из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W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394111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Версия </a:t>
            </a:r>
            <a:r>
              <a:rPr lang="en-US" dirty="0" smtClean="0"/>
              <a:t>O(N</a:t>
            </a:r>
            <a:r>
              <a:rPr lang="en-US" baseline="30000" dirty="0" smtClean="0"/>
              <a:t>3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KrusalMinimumSpanningTree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(graph, weight[]):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sortedEdges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=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SortAscending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graph.Edges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,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cmp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(left, right):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    return weight[left] &lt; weight[right]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=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graph.Vertices</a:t>
            </a:r>
            <a:endParaRPr lang="en-US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= </a:t>
            </a:r>
            <a:r>
              <a:rPr lang="ru-RU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</a:t>
            </a:r>
            <a:endParaRPr lang="en-US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b="1" dirty="0">
                <a:latin typeface="Consolas" panose="020B0609020204030204" pitchFamily="49" charset="0"/>
                <a:cs typeface="Calibri" pitchFamily="34" charset="0"/>
              </a:rPr>
              <a:t>for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edge 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sortedEdges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b="1" dirty="0">
                <a:latin typeface="Consolas" panose="020B0609020204030204" pitchFamily="49" charset="0"/>
                <a:cs typeface="Calibri" pitchFamily="34" charset="0"/>
              </a:rPr>
              <a:t>if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b="1" dirty="0">
                <a:latin typeface="Consolas" panose="020B0609020204030204" pitchFamily="49" charset="0"/>
                <a:cs typeface="Calibri" pitchFamily="34" charset="0"/>
              </a:rPr>
              <a:t>not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MakesCyclic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(edge,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MakeGraph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)):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   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+= edge</a:t>
            </a:r>
            <a:endParaRPr lang="en-US" dirty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b="1" dirty="0">
                <a:latin typeface="Consolas" panose="020B0609020204030204" pitchFamily="49" charset="0"/>
                <a:cs typeface="Calibri" pitchFamily="34" charset="0"/>
              </a:rPr>
              <a:t>return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MakeGraph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)</a:t>
            </a:r>
            <a:endParaRPr lang="en-US" dirty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endParaRPr lang="ru-RU" dirty="0">
              <a:latin typeface="Calibri" pitchFamily="34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MakesCyclic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(edge, graph):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(u, v) = edge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b="1" dirty="0">
                <a:latin typeface="Consolas" panose="020B0609020204030204" pitchFamily="49" charset="0"/>
                <a:cs typeface="Calibri" pitchFamily="34" charset="0"/>
              </a:rPr>
              <a:t>for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component </a:t>
            </a:r>
            <a:r>
              <a:rPr lang="en-US" sz="2800" dirty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FindConnectedComponents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(graph):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b="1" dirty="0">
                <a:latin typeface="Consolas" panose="020B0609020204030204" pitchFamily="49" charset="0"/>
                <a:cs typeface="Calibri" pitchFamily="34" charset="0"/>
              </a:rPr>
              <a:t>if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u </a:t>
            </a:r>
            <a:r>
              <a:rPr lang="en-US" sz="2800" dirty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 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component </a:t>
            </a:r>
            <a:r>
              <a:rPr lang="en-US" b="1" dirty="0">
                <a:latin typeface="Consolas" panose="020B0609020204030204" pitchFamily="49" charset="0"/>
                <a:cs typeface="Calibri" pitchFamily="34" charset="0"/>
              </a:rPr>
              <a:t>and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v 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 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component: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   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return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false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return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true</a:t>
            </a:r>
            <a:endParaRPr lang="ru-RU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760296" y="1600201"/>
            <a:ext cx="282210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Calibri" pitchFamily="34" charset="0"/>
                <a:cs typeface="Calibri" pitchFamily="34" charset="0"/>
              </a:rPr>
              <a:t>Компонента связности – это максимальное по включению множество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W 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вершин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графа, </a:t>
            </a:r>
            <a:r>
              <a:rPr lang="ru-RU" sz="2400" dirty="0" err="1">
                <a:latin typeface="Calibri" pitchFamily="34" charset="0"/>
                <a:cs typeface="Calibri" pitchFamily="34" charset="0"/>
              </a:rPr>
              <a:t>т.ч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. любые две вершины из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W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соединяются путем,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проходящим только по вершинам из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W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71135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Версия </a:t>
            </a:r>
            <a:r>
              <a:rPr lang="en-US" dirty="0" smtClean="0"/>
              <a:t>O(N</a:t>
            </a:r>
            <a:r>
              <a:rPr lang="en-US" baseline="30000" dirty="0" smtClean="0"/>
              <a:t>3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KrusalMinimumSpanningTree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(graph, weight[]):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sortedEdges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=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SortAscending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graph.Edges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,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cmp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(left, right):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    return weight[left] &lt; weight[right]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=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graph.Vertices</a:t>
            </a:r>
            <a:endParaRPr lang="en-US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= </a:t>
            </a:r>
            <a:r>
              <a:rPr lang="ru-RU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</a:t>
            </a:r>
            <a:endParaRPr lang="en-US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b="1" dirty="0">
                <a:latin typeface="Consolas" panose="020B0609020204030204" pitchFamily="49" charset="0"/>
                <a:cs typeface="Calibri" pitchFamily="34" charset="0"/>
              </a:rPr>
              <a:t>for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edge 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sortedEdges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b="1" dirty="0">
                <a:latin typeface="Consolas" panose="020B0609020204030204" pitchFamily="49" charset="0"/>
                <a:cs typeface="Calibri" pitchFamily="34" charset="0"/>
              </a:rPr>
              <a:t>if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b="1" dirty="0">
                <a:latin typeface="Consolas" panose="020B0609020204030204" pitchFamily="49" charset="0"/>
                <a:cs typeface="Calibri" pitchFamily="34" charset="0"/>
              </a:rPr>
              <a:t>not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MakesCyclic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(edge,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MakeGraph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)):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   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+= edge</a:t>
            </a:r>
            <a:endParaRPr lang="en-US" dirty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b="1" dirty="0">
                <a:latin typeface="Consolas" panose="020B0609020204030204" pitchFamily="49" charset="0"/>
                <a:cs typeface="Calibri" pitchFamily="34" charset="0"/>
              </a:rPr>
              <a:t>return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MakeGraph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)</a:t>
            </a:r>
            <a:endParaRPr lang="en-US" dirty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endParaRPr lang="ru-RU" dirty="0">
              <a:latin typeface="Calibri" pitchFamily="34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MakesCyclic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(edge, graph):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(u, v) = edge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b="1" dirty="0">
                <a:latin typeface="Consolas" panose="020B0609020204030204" pitchFamily="49" charset="0"/>
                <a:cs typeface="Calibri" pitchFamily="34" charset="0"/>
              </a:rPr>
              <a:t>for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component </a:t>
            </a:r>
            <a:r>
              <a:rPr lang="en-US" sz="2800" dirty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FindConnectedComponents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(graph):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b="1" dirty="0">
                <a:latin typeface="Consolas" panose="020B0609020204030204" pitchFamily="49" charset="0"/>
                <a:cs typeface="Calibri" pitchFamily="34" charset="0"/>
              </a:rPr>
              <a:t>if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u </a:t>
            </a:r>
            <a:r>
              <a:rPr lang="en-US" sz="2800" dirty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 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component </a:t>
            </a:r>
            <a:r>
              <a:rPr lang="en-US" b="1" dirty="0">
                <a:latin typeface="Consolas" panose="020B0609020204030204" pitchFamily="49" charset="0"/>
                <a:cs typeface="Calibri" pitchFamily="34" charset="0"/>
              </a:rPr>
              <a:t>and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v 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 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component: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    </a:t>
            </a:r>
            <a:r>
              <a:rPr lang="en-US" b="1" dirty="0">
                <a:latin typeface="Consolas" panose="020B0609020204030204" pitchFamily="49" charset="0"/>
                <a:cs typeface="Calibri" pitchFamily="34" charset="0"/>
              </a:rPr>
              <a:t>return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b="1" dirty="0">
                <a:latin typeface="Consolas" panose="020B0609020204030204" pitchFamily="49" charset="0"/>
                <a:cs typeface="Calibri" pitchFamily="34" charset="0"/>
              </a:rPr>
              <a:t>false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return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true</a:t>
            </a:r>
            <a:endParaRPr lang="ru-RU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760296" y="1600201"/>
            <a:ext cx="282210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Calibri" pitchFamily="34" charset="0"/>
                <a:cs typeface="Calibri" pitchFamily="34" charset="0"/>
              </a:rPr>
              <a:t>Компонента связности – это максимальное по включению множество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W 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вершин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графа, </a:t>
            </a:r>
            <a:r>
              <a:rPr lang="ru-RU" sz="2400" dirty="0" err="1">
                <a:latin typeface="Calibri" pitchFamily="34" charset="0"/>
                <a:cs typeface="Calibri" pitchFamily="34" charset="0"/>
              </a:rPr>
              <a:t>т.ч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. любые две вершины из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W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соединяются путем,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проходящим только по вершинам из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W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996456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Версия </a:t>
            </a:r>
            <a:r>
              <a:rPr lang="en-US" dirty="0" smtClean="0"/>
              <a:t>O(N</a:t>
            </a:r>
            <a:r>
              <a:rPr lang="en-US" baseline="30000" dirty="0" smtClean="0"/>
              <a:t>3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KrusalMinimumSpanningTree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(graph, weight[]):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sortedEdges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=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SortAscending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graph.Edges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,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cmp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(left, right):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    return weight[left] &lt; weight[right]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=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graph.Vertices</a:t>
            </a:r>
            <a:endParaRPr lang="en-US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= </a:t>
            </a:r>
            <a:r>
              <a:rPr lang="ru-RU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</a:t>
            </a:r>
            <a:endParaRPr lang="en-US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b="1" dirty="0">
                <a:latin typeface="Consolas" panose="020B0609020204030204" pitchFamily="49" charset="0"/>
                <a:cs typeface="Calibri" pitchFamily="34" charset="0"/>
              </a:rPr>
              <a:t>for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edge 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sortedEdges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b="1" dirty="0">
                <a:latin typeface="Consolas" panose="020B0609020204030204" pitchFamily="49" charset="0"/>
                <a:cs typeface="Calibri" pitchFamily="34" charset="0"/>
              </a:rPr>
              <a:t>if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b="1" dirty="0">
                <a:latin typeface="Consolas" panose="020B0609020204030204" pitchFamily="49" charset="0"/>
                <a:cs typeface="Calibri" pitchFamily="34" charset="0"/>
              </a:rPr>
              <a:t>not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MakesCyclic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(edge,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MakeGraph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)):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   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+= edge</a:t>
            </a:r>
            <a:endParaRPr lang="en-US" dirty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b="1" dirty="0">
                <a:latin typeface="Consolas" panose="020B0609020204030204" pitchFamily="49" charset="0"/>
                <a:cs typeface="Calibri" pitchFamily="34" charset="0"/>
              </a:rPr>
              <a:t>return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MakeGraph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)</a:t>
            </a:r>
            <a:endParaRPr lang="en-US" dirty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endParaRPr lang="ru-RU" dirty="0">
              <a:latin typeface="Calibri" pitchFamily="34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MakesCyclic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(edge, graph):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(u, v) = edge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b="1" dirty="0">
                <a:latin typeface="Consolas" panose="020B0609020204030204" pitchFamily="49" charset="0"/>
                <a:cs typeface="Calibri" pitchFamily="34" charset="0"/>
              </a:rPr>
              <a:t>for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component </a:t>
            </a:r>
            <a:r>
              <a:rPr lang="en-US" sz="2800" dirty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FindConnectedComponents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(graph):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b="1" dirty="0">
                <a:latin typeface="Consolas" panose="020B0609020204030204" pitchFamily="49" charset="0"/>
                <a:cs typeface="Calibri" pitchFamily="34" charset="0"/>
              </a:rPr>
              <a:t>if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u </a:t>
            </a:r>
            <a:r>
              <a:rPr lang="en-US" sz="2800" dirty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 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component </a:t>
            </a:r>
            <a:r>
              <a:rPr lang="en-US" b="1" dirty="0">
                <a:latin typeface="Consolas" panose="020B0609020204030204" pitchFamily="49" charset="0"/>
                <a:cs typeface="Calibri" pitchFamily="34" charset="0"/>
              </a:rPr>
              <a:t>and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v 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 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component: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    </a:t>
            </a:r>
            <a:r>
              <a:rPr lang="en-US" b="1" dirty="0">
                <a:latin typeface="Consolas" panose="020B0609020204030204" pitchFamily="49" charset="0"/>
                <a:cs typeface="Calibri" pitchFamily="34" charset="0"/>
              </a:rPr>
              <a:t>return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b="1" dirty="0">
                <a:latin typeface="Consolas" panose="020B0609020204030204" pitchFamily="49" charset="0"/>
                <a:cs typeface="Calibri" pitchFamily="34" charset="0"/>
              </a:rPr>
              <a:t>false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b="1" dirty="0">
                <a:latin typeface="Consolas" panose="020B0609020204030204" pitchFamily="49" charset="0"/>
                <a:cs typeface="Calibri" pitchFamily="34" charset="0"/>
              </a:rPr>
              <a:t>return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b="1" dirty="0">
                <a:latin typeface="Consolas" panose="020B0609020204030204" pitchFamily="49" charset="0"/>
                <a:cs typeface="Calibri" pitchFamily="34" charset="0"/>
              </a:rPr>
              <a:t>true</a:t>
            </a:r>
            <a:endParaRPr lang="ru-RU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760296" y="1600201"/>
            <a:ext cx="282210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Calibri" pitchFamily="34" charset="0"/>
                <a:cs typeface="Calibri" pitchFamily="34" charset="0"/>
              </a:rPr>
              <a:t>Компонента связности – это максимальное по включению множество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W 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вершин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графа, </a:t>
            </a:r>
            <a:r>
              <a:rPr lang="ru-RU" sz="2400" dirty="0" err="1">
                <a:latin typeface="Calibri" pitchFamily="34" charset="0"/>
                <a:cs typeface="Calibri" pitchFamily="34" charset="0"/>
              </a:rPr>
              <a:t>т.ч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. любые две вершины из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W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соединяются путем,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проходящим только по вершинам из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W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959129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Версия </a:t>
            </a:r>
            <a:r>
              <a:rPr lang="en-US" dirty="0" smtClean="0"/>
              <a:t>O(N</a:t>
            </a:r>
            <a:r>
              <a:rPr lang="en-US" baseline="30000" dirty="0" smtClean="0"/>
              <a:t>3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KrusalMinimumSpanningTree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(graph, weight[]):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sortedEdges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=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SortAscending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graph.Edges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,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cmp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(left, right):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    return weight[left] &lt; weight[right]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=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graph.Vertices</a:t>
            </a:r>
            <a:endParaRPr lang="en-US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= </a:t>
            </a:r>
            <a:r>
              <a:rPr lang="ru-RU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</a:t>
            </a:r>
            <a:endParaRPr lang="en-US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b="1" dirty="0">
                <a:latin typeface="Consolas" panose="020B0609020204030204" pitchFamily="49" charset="0"/>
                <a:cs typeface="Calibri" pitchFamily="34" charset="0"/>
              </a:rPr>
              <a:t>for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edge 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sortedEdges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b="1" dirty="0">
                <a:latin typeface="Consolas" panose="020B0609020204030204" pitchFamily="49" charset="0"/>
                <a:cs typeface="Calibri" pitchFamily="34" charset="0"/>
              </a:rPr>
              <a:t>if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b="1" dirty="0">
                <a:latin typeface="Consolas" panose="020B0609020204030204" pitchFamily="49" charset="0"/>
                <a:cs typeface="Calibri" pitchFamily="34" charset="0"/>
              </a:rPr>
              <a:t>not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MakesCyclic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(edge,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MakeGraph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)):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   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+= edge</a:t>
            </a:r>
            <a:endParaRPr lang="en-US" dirty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b="1" dirty="0">
                <a:latin typeface="Consolas" panose="020B0609020204030204" pitchFamily="49" charset="0"/>
                <a:cs typeface="Calibri" pitchFamily="34" charset="0"/>
              </a:rPr>
              <a:t>return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MakeGraph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)</a:t>
            </a:r>
            <a:endParaRPr lang="en-US" dirty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endParaRPr lang="ru-RU" dirty="0">
              <a:latin typeface="Calibri" pitchFamily="34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MakesCyclic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(edge, graph):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(u, v) = edge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b="1" dirty="0">
                <a:latin typeface="Consolas" panose="020B0609020204030204" pitchFamily="49" charset="0"/>
                <a:cs typeface="Calibri" pitchFamily="34" charset="0"/>
              </a:rPr>
              <a:t>for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component </a:t>
            </a:r>
            <a:r>
              <a:rPr lang="en-US" sz="2800" dirty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FindConnectedComponents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(graph):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b="1" dirty="0">
                <a:latin typeface="Consolas" panose="020B0609020204030204" pitchFamily="49" charset="0"/>
                <a:cs typeface="Calibri" pitchFamily="34" charset="0"/>
              </a:rPr>
              <a:t>if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u </a:t>
            </a:r>
            <a:r>
              <a:rPr lang="en-US" sz="2800" dirty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 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component </a:t>
            </a:r>
            <a:r>
              <a:rPr lang="en-US" b="1" dirty="0">
                <a:latin typeface="Consolas" panose="020B0609020204030204" pitchFamily="49" charset="0"/>
                <a:cs typeface="Calibri" pitchFamily="34" charset="0"/>
              </a:rPr>
              <a:t>and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v 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 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component: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    </a:t>
            </a:r>
            <a:r>
              <a:rPr lang="en-US" b="1" dirty="0">
                <a:latin typeface="Consolas" panose="020B0609020204030204" pitchFamily="49" charset="0"/>
                <a:cs typeface="Calibri" pitchFamily="34" charset="0"/>
              </a:rPr>
              <a:t>return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b="1" dirty="0">
                <a:latin typeface="Consolas" panose="020B0609020204030204" pitchFamily="49" charset="0"/>
                <a:cs typeface="Calibri" pitchFamily="34" charset="0"/>
              </a:rPr>
              <a:t>false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b="1" dirty="0">
                <a:latin typeface="Consolas" panose="020B0609020204030204" pitchFamily="49" charset="0"/>
                <a:cs typeface="Calibri" pitchFamily="34" charset="0"/>
              </a:rPr>
              <a:t>return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b="1" dirty="0">
                <a:latin typeface="Consolas" panose="020B0609020204030204" pitchFamily="49" charset="0"/>
                <a:cs typeface="Calibri" pitchFamily="34" charset="0"/>
              </a:rPr>
              <a:t>true</a:t>
            </a:r>
            <a:endParaRPr lang="ru-RU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760296" y="1600201"/>
            <a:ext cx="282210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Calibri" pitchFamily="34" charset="0"/>
                <a:cs typeface="Calibri" pitchFamily="34" charset="0"/>
              </a:rPr>
              <a:t>Компонента связности – это максимальное по включению множество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W 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вершин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графа, </a:t>
            </a:r>
            <a:r>
              <a:rPr lang="ru-RU" sz="2400" dirty="0" err="1">
                <a:latin typeface="Calibri" pitchFamily="34" charset="0"/>
                <a:cs typeface="Calibri" pitchFamily="34" charset="0"/>
              </a:rPr>
              <a:t>т.ч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. любые две вершины из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W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соединяются путем,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проходящим только по вершинам из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W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.</a:t>
            </a:r>
            <a:endParaRPr lang="ru-RU" sz="2400" dirty="0"/>
          </a:p>
        </p:txBody>
      </p:sp>
      <p:sp>
        <p:nvSpPr>
          <p:cNvPr id="3" name="Выноска 2 2"/>
          <p:cNvSpPr/>
          <p:nvPr/>
        </p:nvSpPr>
        <p:spPr>
          <a:xfrm rot="16200000">
            <a:off x="-321400" y="1857769"/>
            <a:ext cx="1291887" cy="410416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31747"/>
              <a:gd name="adj6" fmla="val -60472"/>
            </a:avLst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O(# </a:t>
            </a:r>
            <a:r>
              <a:rPr lang="ru-RU" sz="1600" dirty="0" smtClean="0">
                <a:solidFill>
                  <a:schemeClr val="tx1"/>
                </a:solidFill>
              </a:rPr>
              <a:t>ребер</a:t>
            </a:r>
            <a:r>
              <a:rPr lang="en-US" sz="1600" dirty="0" smtClean="0">
                <a:solidFill>
                  <a:schemeClr val="tx1"/>
                </a:solidFill>
              </a:rPr>
              <a:t>)</a:t>
            </a:r>
            <a:endParaRPr lang="ru-RU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0790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Версия </a:t>
            </a:r>
            <a:r>
              <a:rPr lang="en-US" dirty="0" smtClean="0"/>
              <a:t>O(N</a:t>
            </a:r>
            <a:r>
              <a:rPr lang="en-US" baseline="30000" dirty="0" smtClean="0"/>
              <a:t>3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KrusalMinimumSpanningTree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(graph, weight[]):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sortedEdges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=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SortAscending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graph.Edges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,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cmp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(left, right):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    return weight[left] &lt; weight[right]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=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graph.Vertices</a:t>
            </a:r>
            <a:endParaRPr lang="en-US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= </a:t>
            </a:r>
            <a:r>
              <a:rPr lang="ru-RU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</a:t>
            </a:r>
            <a:endParaRPr lang="en-US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b="1" dirty="0">
                <a:latin typeface="Consolas" panose="020B0609020204030204" pitchFamily="49" charset="0"/>
                <a:cs typeface="Calibri" pitchFamily="34" charset="0"/>
              </a:rPr>
              <a:t>for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edge 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sortedEdges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b="1" dirty="0">
                <a:latin typeface="Consolas" panose="020B0609020204030204" pitchFamily="49" charset="0"/>
                <a:cs typeface="Calibri" pitchFamily="34" charset="0"/>
              </a:rPr>
              <a:t>if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b="1" dirty="0">
                <a:latin typeface="Consolas" panose="020B0609020204030204" pitchFamily="49" charset="0"/>
                <a:cs typeface="Calibri" pitchFamily="34" charset="0"/>
              </a:rPr>
              <a:t>not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MakesCyclic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(edge,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MakeGraph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)):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   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+= edge</a:t>
            </a:r>
            <a:endParaRPr lang="en-US" dirty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b="1" dirty="0">
                <a:latin typeface="Consolas" panose="020B0609020204030204" pitchFamily="49" charset="0"/>
                <a:cs typeface="Calibri" pitchFamily="34" charset="0"/>
              </a:rPr>
              <a:t>return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MakeGraph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)</a:t>
            </a:r>
            <a:endParaRPr lang="en-US" dirty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endParaRPr lang="ru-RU" dirty="0">
              <a:latin typeface="Calibri" pitchFamily="34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MakesCyclic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(edge, graph):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(u, v) = edge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b="1" dirty="0">
                <a:latin typeface="Consolas" panose="020B0609020204030204" pitchFamily="49" charset="0"/>
                <a:cs typeface="Calibri" pitchFamily="34" charset="0"/>
              </a:rPr>
              <a:t>for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component </a:t>
            </a:r>
            <a:r>
              <a:rPr lang="en-US" sz="2800" dirty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FindConnectedComponents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(graph):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b="1" dirty="0">
                <a:latin typeface="Consolas" panose="020B0609020204030204" pitchFamily="49" charset="0"/>
                <a:cs typeface="Calibri" pitchFamily="34" charset="0"/>
              </a:rPr>
              <a:t>if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u </a:t>
            </a:r>
            <a:r>
              <a:rPr lang="en-US" sz="2800" dirty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 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component </a:t>
            </a:r>
            <a:r>
              <a:rPr lang="en-US" b="1" dirty="0">
                <a:latin typeface="Consolas" panose="020B0609020204030204" pitchFamily="49" charset="0"/>
                <a:cs typeface="Calibri" pitchFamily="34" charset="0"/>
              </a:rPr>
              <a:t>and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v 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 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component: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    </a:t>
            </a:r>
            <a:r>
              <a:rPr lang="en-US" b="1" dirty="0">
                <a:latin typeface="Consolas" panose="020B0609020204030204" pitchFamily="49" charset="0"/>
                <a:cs typeface="Calibri" pitchFamily="34" charset="0"/>
              </a:rPr>
              <a:t>return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b="1" dirty="0">
                <a:latin typeface="Consolas" panose="020B0609020204030204" pitchFamily="49" charset="0"/>
                <a:cs typeface="Calibri" pitchFamily="34" charset="0"/>
              </a:rPr>
              <a:t>false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b="1" dirty="0">
                <a:latin typeface="Consolas" panose="020B0609020204030204" pitchFamily="49" charset="0"/>
                <a:cs typeface="Calibri" pitchFamily="34" charset="0"/>
              </a:rPr>
              <a:t>return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b="1" dirty="0">
                <a:latin typeface="Consolas" panose="020B0609020204030204" pitchFamily="49" charset="0"/>
                <a:cs typeface="Calibri" pitchFamily="34" charset="0"/>
              </a:rPr>
              <a:t>true</a:t>
            </a:r>
            <a:endParaRPr lang="ru-RU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760296" y="1600201"/>
            <a:ext cx="282210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Calibri" pitchFamily="34" charset="0"/>
                <a:cs typeface="Calibri" pitchFamily="34" charset="0"/>
              </a:rPr>
              <a:t>Компонента связности – это максимальное по включению множество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W 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вершин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графа, </a:t>
            </a:r>
            <a:r>
              <a:rPr lang="ru-RU" sz="2400" dirty="0" err="1">
                <a:latin typeface="Calibri" pitchFamily="34" charset="0"/>
                <a:cs typeface="Calibri" pitchFamily="34" charset="0"/>
              </a:rPr>
              <a:t>т.ч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. любые две вершины из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W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соединяются путем,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проходящим только по вершинам из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W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.</a:t>
            </a:r>
            <a:endParaRPr lang="ru-RU" sz="2400" dirty="0"/>
          </a:p>
        </p:txBody>
      </p:sp>
      <p:sp>
        <p:nvSpPr>
          <p:cNvPr id="3" name="Выноска 2 2"/>
          <p:cNvSpPr/>
          <p:nvPr/>
        </p:nvSpPr>
        <p:spPr>
          <a:xfrm rot="16200000">
            <a:off x="-321400" y="1857769"/>
            <a:ext cx="1291887" cy="410416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31747"/>
              <a:gd name="adj6" fmla="val -60472"/>
            </a:avLst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O(# </a:t>
            </a:r>
            <a:r>
              <a:rPr lang="ru-RU" sz="1600" dirty="0" smtClean="0">
                <a:solidFill>
                  <a:schemeClr val="tx1"/>
                </a:solidFill>
              </a:rPr>
              <a:t>ребер</a:t>
            </a:r>
            <a:r>
              <a:rPr lang="en-US" sz="1600" dirty="0" smtClean="0">
                <a:solidFill>
                  <a:schemeClr val="tx1"/>
                </a:solidFill>
              </a:rPr>
              <a:t>)</a:t>
            </a:r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6" name="Выноска 2 5"/>
          <p:cNvSpPr/>
          <p:nvPr/>
        </p:nvSpPr>
        <p:spPr>
          <a:xfrm rot="16200000">
            <a:off x="-719568" y="5348029"/>
            <a:ext cx="2088234" cy="410415"/>
          </a:xfrm>
          <a:prstGeom prst="borderCallout2">
            <a:avLst>
              <a:gd name="adj1" fmla="val 37270"/>
              <a:gd name="adj2" fmla="val 104223"/>
              <a:gd name="adj3" fmla="val 37270"/>
              <a:gd name="adj4" fmla="val 109998"/>
              <a:gd name="adj5" fmla="val 515813"/>
              <a:gd name="adj6" fmla="val 134335"/>
            </a:avLst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O(# </a:t>
            </a:r>
            <a:r>
              <a:rPr lang="ru-RU" sz="1600" dirty="0" smtClean="0">
                <a:solidFill>
                  <a:schemeClr val="tx1"/>
                </a:solidFill>
              </a:rPr>
              <a:t>вершин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ru-RU" sz="1600" dirty="0" smtClean="0">
                <a:solidFill>
                  <a:schemeClr val="tx1"/>
                </a:solidFill>
              </a:rPr>
              <a:t>в дереве</a:t>
            </a:r>
            <a:r>
              <a:rPr lang="en-US" sz="1600" dirty="0" smtClean="0">
                <a:solidFill>
                  <a:schemeClr val="tx1"/>
                </a:solidFill>
              </a:rPr>
              <a:t>)</a:t>
            </a:r>
            <a:endParaRPr lang="ru-RU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4384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81738</TotalTime>
  <Words>20983</Words>
  <Application>Microsoft Office PowerPoint</Application>
  <PresentationFormat>Widescreen</PresentationFormat>
  <Paragraphs>4068</Paragraphs>
  <Slides>231</Slides>
  <Notes>183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231</vt:i4>
      </vt:variant>
    </vt:vector>
  </HeadingPairs>
  <TitlesOfParts>
    <vt:vector size="238" baseType="lpstr">
      <vt:lpstr>Arial</vt:lpstr>
      <vt:lpstr>Calibri</vt:lpstr>
      <vt:lpstr>Cambria Math</vt:lpstr>
      <vt:lpstr>Consolas</vt:lpstr>
      <vt:lpstr>Symbol</vt:lpstr>
      <vt:lpstr>Times New Roman</vt:lpstr>
      <vt:lpstr>Office Theme</vt:lpstr>
      <vt:lpstr>Обходы и каркасы графов</vt:lpstr>
      <vt:lpstr>План лекции</vt:lpstr>
      <vt:lpstr>Обход вершин графа</vt:lpstr>
      <vt:lpstr>Обход вершин графа</vt:lpstr>
      <vt:lpstr>Обход вершин графа</vt:lpstr>
      <vt:lpstr>Обход вершин графа</vt:lpstr>
      <vt:lpstr>Обход вершин графа</vt:lpstr>
      <vt:lpstr>Обход вершин графа</vt:lpstr>
      <vt:lpstr>Обход вершин графа</vt:lpstr>
      <vt:lpstr>Обход вершин графа в глубину</vt:lpstr>
      <vt:lpstr>Обход вершин графа в глубину</vt:lpstr>
      <vt:lpstr>Обход вершин графа в глубину</vt:lpstr>
      <vt:lpstr>Обход вершин графа в глубину</vt:lpstr>
      <vt:lpstr>Обход вершин графа в глубину</vt:lpstr>
      <vt:lpstr>Обход вершин графа в глубину</vt:lpstr>
      <vt:lpstr>Обход вершин графа в глубину</vt:lpstr>
      <vt:lpstr>Обход вершин графа в глубину</vt:lpstr>
      <vt:lpstr>Обход вершин графа в глубину</vt:lpstr>
      <vt:lpstr>Обход вершин графа в глубину</vt:lpstr>
      <vt:lpstr>Обход вершин графа в глубину</vt:lpstr>
      <vt:lpstr>Пример</vt:lpstr>
      <vt:lpstr>Пример</vt:lpstr>
      <vt:lpstr>Пример</vt:lpstr>
      <vt:lpstr>Пример</vt:lpstr>
      <vt:lpstr>Пример</vt:lpstr>
      <vt:lpstr>Пример</vt:lpstr>
      <vt:lpstr>Пример</vt:lpstr>
      <vt:lpstr>Пример</vt:lpstr>
      <vt:lpstr>Пример</vt:lpstr>
      <vt:lpstr>Пример</vt:lpstr>
      <vt:lpstr>Пример</vt:lpstr>
      <vt:lpstr>Пример</vt:lpstr>
      <vt:lpstr>Пример</vt:lpstr>
      <vt:lpstr>Пример</vt:lpstr>
      <vt:lpstr>Подграф предшествования</vt:lpstr>
      <vt:lpstr>Подграф предшествования</vt:lpstr>
      <vt:lpstr>Подграф предшествования</vt:lpstr>
      <vt:lpstr>Подграф предшествования</vt:lpstr>
      <vt:lpstr>Подграф предшествования</vt:lpstr>
      <vt:lpstr>Подграф предшествования</vt:lpstr>
      <vt:lpstr>Классификация дуг графа при обходе в глубину</vt:lpstr>
      <vt:lpstr>Классификация дуг графа при обходе в глубину</vt:lpstr>
      <vt:lpstr>Классификация дуг графа при обходе в глубину</vt:lpstr>
      <vt:lpstr>Классификация дуг графа при обходе в глубину</vt:lpstr>
      <vt:lpstr>Классификация дуг графа при обходе в глубину</vt:lpstr>
      <vt:lpstr>Классификация дуг графа при обходе в глубину</vt:lpstr>
      <vt:lpstr>Число операций при обходе в глубину</vt:lpstr>
      <vt:lpstr>Число операций при обходе в глубину</vt:lpstr>
      <vt:lpstr>Число операций при обходе в глубину</vt:lpstr>
      <vt:lpstr>Число операций при обходе в глубину</vt:lpstr>
      <vt:lpstr>Число операций при обходе в глубину</vt:lpstr>
      <vt:lpstr>Число операций при обходе в глубину</vt:lpstr>
      <vt:lpstr>Число операций при обходе в глубину</vt:lpstr>
      <vt:lpstr>Свойства поиска в глубину</vt:lpstr>
      <vt:lpstr>Свойства поиска в глубину</vt:lpstr>
      <vt:lpstr>Свойства поиска в глубину</vt:lpstr>
      <vt:lpstr>Свойства поиска в глубину</vt:lpstr>
      <vt:lpstr>Свойства поиска в глубину</vt:lpstr>
      <vt:lpstr>Обход вершин графа в ширину</vt:lpstr>
      <vt:lpstr>Обход вершин графа в ширину</vt:lpstr>
      <vt:lpstr>Обход вершин графа в ширину</vt:lpstr>
      <vt:lpstr>Обход вершин графа в ширину</vt:lpstr>
      <vt:lpstr>Обход вершин графа в ширину</vt:lpstr>
      <vt:lpstr>Обход вершин графа в ширину</vt:lpstr>
      <vt:lpstr>Обход вершин графа в ширину</vt:lpstr>
      <vt:lpstr>Обход вершин графа в ширину</vt:lpstr>
      <vt:lpstr>Обход вершин графа в ширину</vt:lpstr>
      <vt:lpstr>Свойства поиска в ширину</vt:lpstr>
      <vt:lpstr>Свойства поиска в ширину</vt:lpstr>
      <vt:lpstr>Свойства поиска в ширину</vt:lpstr>
      <vt:lpstr>Свойства поиска в ширину</vt:lpstr>
      <vt:lpstr>Свойства поиска в ширину</vt:lpstr>
      <vt:lpstr>Минимальный каркас графа</vt:lpstr>
      <vt:lpstr>Минимальный каркас графа</vt:lpstr>
      <vt:lpstr>Минимальный каркас графа</vt:lpstr>
      <vt:lpstr>Минимальный каркас графа</vt:lpstr>
      <vt:lpstr>Алгоритм Крáскала</vt:lpstr>
      <vt:lpstr>Алгоритм Крáскала</vt:lpstr>
      <vt:lpstr>Алгоритм Крáскала</vt:lpstr>
      <vt:lpstr>Алгоритм Крáскала</vt:lpstr>
      <vt:lpstr>Алгоритм Крáскала</vt:lpstr>
      <vt:lpstr>Пример (анимация на 14 шагов)</vt:lpstr>
      <vt:lpstr>Версия O(N3)</vt:lpstr>
      <vt:lpstr>Версия O(N3)</vt:lpstr>
      <vt:lpstr>Версия O(N3)</vt:lpstr>
      <vt:lpstr>Версия O(N3)</vt:lpstr>
      <vt:lpstr>Версия O(N3)</vt:lpstr>
      <vt:lpstr>Версия O(N3)</vt:lpstr>
      <vt:lpstr>Версия O(N3)</vt:lpstr>
      <vt:lpstr>Версия O(N3)</vt:lpstr>
      <vt:lpstr>Версия O(N3)</vt:lpstr>
      <vt:lpstr>Версия O(N3)</vt:lpstr>
      <vt:lpstr>Версия O(N3)</vt:lpstr>
      <vt:lpstr>Версия O(N3)</vt:lpstr>
      <vt:lpstr>Версия O(N3)</vt:lpstr>
      <vt:lpstr>Версия O(N3)</vt:lpstr>
      <vt:lpstr>Версия O(N3)</vt:lpstr>
      <vt:lpstr>Версия O(N3)</vt:lpstr>
      <vt:lpstr>Версия O(N3)</vt:lpstr>
      <vt:lpstr>Версия O(M log(M) + N α-1(N))</vt:lpstr>
      <vt:lpstr>Версия O(M log(M) + N α-1(N))</vt:lpstr>
      <vt:lpstr>Версия O(M log(M) + N α-1(N))</vt:lpstr>
      <vt:lpstr>Версия O(M log(M) + N α-1(N))</vt:lpstr>
      <vt:lpstr>Версия O(M log(M) + N α-1(N))</vt:lpstr>
      <vt:lpstr>Версия O(M log(M) + N α-1(N))</vt:lpstr>
      <vt:lpstr>Версия O(M log(M) + N α-1(N))</vt:lpstr>
      <vt:lpstr>Версия O(M log(M) + N α-1(N))</vt:lpstr>
      <vt:lpstr>Версия O(M log(M) + N α-1(N))</vt:lpstr>
      <vt:lpstr>Версия O(M log(M) + N α-1(N))</vt:lpstr>
      <vt:lpstr>Версия O(M log(M) + N α-1(N))</vt:lpstr>
      <vt:lpstr>Число операций в алгоритме Краскала</vt:lpstr>
      <vt:lpstr>Число операций в алгоритме Краскала</vt:lpstr>
      <vt:lpstr>Число операций в алгоритме Краскала</vt:lpstr>
      <vt:lpstr>Число операций в алгоритме Краскала</vt:lpstr>
      <vt:lpstr>Число операций в алгоритме Краскала</vt:lpstr>
      <vt:lpstr>Число операций в алгоритме Краскала</vt:lpstr>
      <vt:lpstr>АТД СНМ: система не пересекающихся множеств</vt:lpstr>
      <vt:lpstr>АТД СНМ: система не пересекающихся множеств</vt:lpstr>
      <vt:lpstr>АТД СНМ: система не пересекающихся множеств</vt:lpstr>
      <vt:lpstr>АТД СНМ: система не пересекающихся множеств</vt:lpstr>
      <vt:lpstr>АТД СНМ: система не пересекающихся множеств</vt:lpstr>
      <vt:lpstr>АТД СНМ: система не пересекающихся множеств</vt:lpstr>
      <vt:lpstr>Реализация СНМ на основе списка и массива</vt:lpstr>
      <vt:lpstr>Реализация СНМ на основе списка и массива</vt:lpstr>
      <vt:lpstr>Реализация СНМ на основе списка и массива</vt:lpstr>
      <vt:lpstr>Реализация СНМ на основе списка и массива</vt:lpstr>
      <vt:lpstr>Реализация СНМ на основе списка и массива</vt:lpstr>
      <vt:lpstr>Реализация СНМ на основе списка и массива</vt:lpstr>
      <vt:lpstr>Реализация СНМ на основе списка и массива</vt:lpstr>
      <vt:lpstr>Реализация СНМ на основе списка и массива</vt:lpstr>
      <vt:lpstr>Реализация СНМ на основе списка и массива</vt:lpstr>
      <vt:lpstr>Реализация СНМ на основе списка и массива</vt:lpstr>
      <vt:lpstr>Реализация СНМ на основе списка и массива</vt:lpstr>
      <vt:lpstr>Реализация СНМ на основе списка и массива</vt:lpstr>
      <vt:lpstr>Реализация СНМ на основе списка и массива</vt:lpstr>
      <vt:lpstr>Реализация СНМ на основе списка и массива</vt:lpstr>
      <vt:lpstr>Реализация СНМ на основе списка и массива</vt:lpstr>
      <vt:lpstr>Реализация СНМ на основе списка и массива</vt:lpstr>
      <vt:lpstr>Реализация СНМ на основе списка и массива</vt:lpstr>
      <vt:lpstr>Реализация СНМ на основе деревьев 1/2</vt:lpstr>
      <vt:lpstr>Реализация СНМ на основе деревьев 1/2</vt:lpstr>
      <vt:lpstr>Реализация СНМ на основе деревьев 1/2</vt:lpstr>
      <vt:lpstr>Реализация СНМ на основе деревьев 1/2</vt:lpstr>
      <vt:lpstr>Реализация СНМ на основе деревьев 1/2</vt:lpstr>
      <vt:lpstr>Реализация СНМ на основе деревьев 1/2</vt:lpstr>
      <vt:lpstr>Реализация СНМ на основе деревьев 1/2</vt:lpstr>
      <vt:lpstr>Реализация СНМ на основе деревьев 1/2</vt:lpstr>
      <vt:lpstr>Реализация СНМ на основе деревьев 1/2</vt:lpstr>
      <vt:lpstr>Реализация СНМ на основе деревьев 1/2</vt:lpstr>
      <vt:lpstr>Реализация СНМ на основе деревьев 1/2</vt:lpstr>
      <vt:lpstr>Реализация СНМ на основе деревьев 1/2</vt:lpstr>
      <vt:lpstr>Реализация СНМ на основе деревьев 1/2</vt:lpstr>
      <vt:lpstr>Реализация СНМ на основе деревьев 1/2</vt:lpstr>
      <vt:lpstr>Реализация СНМ на основе деревьев 1/2</vt:lpstr>
      <vt:lpstr>Реализация СНМ на основе деревьев 1/2</vt:lpstr>
      <vt:lpstr>Реализация СНМ на основе деревьев 1/2</vt:lpstr>
      <vt:lpstr>Реализация СНМ на основе деревьев 2/2</vt:lpstr>
      <vt:lpstr>Реализация СНМ на основе деревьев 2/2</vt:lpstr>
      <vt:lpstr>Реализация СНМ на основе деревьев 2/2</vt:lpstr>
      <vt:lpstr>Реализация СНМ на основе деревьев 2/2</vt:lpstr>
      <vt:lpstr>Реализация СНМ на основе деревьев 2/2</vt:lpstr>
      <vt:lpstr>Реализация СНМ на основе деревьев 2/2</vt:lpstr>
      <vt:lpstr>Реализация СНМ на основе деревьев 2/2</vt:lpstr>
      <vt:lpstr>Реализация СНМ на основе деревьев 2/2</vt:lpstr>
      <vt:lpstr>Реализация СНМ со сжатием путей на языке Си</vt:lpstr>
      <vt:lpstr>Реализация СНМ со сжатием путей на языке Си</vt:lpstr>
      <vt:lpstr>Реализация СНМ со сжатием путей на языке Си</vt:lpstr>
      <vt:lpstr>Реализация СНМ со сжатием путей на языке Си</vt:lpstr>
      <vt:lpstr>Реализация СНМ со сжатием путей на языке Си</vt:lpstr>
      <vt:lpstr>Реализация СНМ со сжатием путей на языке Си</vt:lpstr>
      <vt:lpstr>Алгоритм Прима-Краскала</vt:lpstr>
      <vt:lpstr>Алгоритм Прима-Краскала</vt:lpstr>
      <vt:lpstr>Алгоритм Прима-Краскала</vt:lpstr>
      <vt:lpstr>Алгоритм Прима-Краскала</vt:lpstr>
      <vt:lpstr>Алгоритм Прима-Краскала</vt:lpstr>
      <vt:lpstr>Алгоритм Прима-Краскала</vt:lpstr>
      <vt:lpstr>Пример (анимация на 20 шагов)</vt:lpstr>
      <vt:lpstr>Версия O(N3)</vt:lpstr>
      <vt:lpstr>Версия O(N3)</vt:lpstr>
      <vt:lpstr>Версия O(N3)</vt:lpstr>
      <vt:lpstr>Версия O(N3)</vt:lpstr>
      <vt:lpstr>Версия O(N3)</vt:lpstr>
      <vt:lpstr>Версия O(N3)</vt:lpstr>
      <vt:lpstr>Версия O(N3)</vt:lpstr>
      <vt:lpstr>Версия O(N3)</vt:lpstr>
      <vt:lpstr>Версия O(N3)</vt:lpstr>
      <vt:lpstr>Версия O(N3)</vt:lpstr>
      <vt:lpstr>Версия O(N3)</vt:lpstr>
      <vt:lpstr>Версия O(N3)</vt:lpstr>
      <vt:lpstr>Версия O(N3)</vt:lpstr>
      <vt:lpstr>Версия O(N3)</vt:lpstr>
      <vt:lpstr>Версия O(N3)</vt:lpstr>
      <vt:lpstr>Версия O(N3)</vt:lpstr>
      <vt:lpstr>Версия O(N2)</vt:lpstr>
      <vt:lpstr>Версия O(N2)</vt:lpstr>
      <vt:lpstr>Версия O(N2)</vt:lpstr>
      <vt:lpstr>Версия O(N2)</vt:lpstr>
      <vt:lpstr>Версия O(N2)</vt:lpstr>
      <vt:lpstr>Версия O(N2)</vt:lpstr>
      <vt:lpstr>Версия O(N2)</vt:lpstr>
      <vt:lpstr>Версия O(N2)</vt:lpstr>
      <vt:lpstr>Версия O(N2)</vt:lpstr>
      <vt:lpstr>Версия O(N2)</vt:lpstr>
      <vt:lpstr>Версия O(N2)</vt:lpstr>
      <vt:lpstr>Версия O(N2)</vt:lpstr>
      <vt:lpstr>Версия O(N2)</vt:lpstr>
      <vt:lpstr>Версия O(N2)</vt:lpstr>
      <vt:lpstr>Доказательство корректности алгоритма Прима</vt:lpstr>
      <vt:lpstr>Доказательство корректности алгоритма Прима</vt:lpstr>
      <vt:lpstr>Доказательство корректности алгоритма Прима</vt:lpstr>
      <vt:lpstr>Доказательство корректности алгоритма Прима</vt:lpstr>
      <vt:lpstr>Доказательство корректности алгоритма Прима</vt:lpstr>
      <vt:lpstr>Доказательство корректности алгоритма Прима</vt:lpstr>
      <vt:lpstr>Доказательство корректности алгоритма Прима</vt:lpstr>
      <vt:lpstr>Доказательство корректности алгоритма Прима</vt:lpstr>
      <vt:lpstr>Сравнение алгоритмов Краскала и Прима</vt:lpstr>
      <vt:lpstr>Сравнение алгоритмов Краскала и Прима</vt:lpstr>
      <vt:lpstr>Сравнение алгоритмов Краскала и Прима</vt:lpstr>
      <vt:lpstr>Сравнение алгоритмов Краскала и Прима</vt:lpstr>
      <vt:lpstr>Сравнение алгоритмов Краскала и Прима</vt:lpstr>
      <vt:lpstr>Сравнение алгоритмов Краскала и Прима</vt:lpstr>
      <vt:lpstr>Сравнение алгоритмов Краскала и Прима</vt:lpstr>
      <vt:lpstr>Сравнение алгоритмов Краскала и Прима</vt:lpstr>
      <vt:lpstr>Сравнение алгоритмов Краскала и Прима</vt:lpstr>
      <vt:lpstr>Сравнение алгоритмов Краскала и Прима</vt:lpstr>
      <vt:lpstr>Заключение</vt:lpstr>
      <vt:lpstr>PowerPoint Presentation</vt:lpstr>
      <vt:lpstr>Пример</vt:lpstr>
      <vt:lpstr>Использование стека для обхода графа</vt:lpstr>
      <vt:lpstr>PowerPoint Presentation</vt:lpstr>
      <vt:lpstr>Нахождение кратчайшего пути в лабиринте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Линейные списки: стеки, очереди, деки</dc:title>
  <dc:creator>Petrov, Evgueni S</dc:creator>
  <cp:keywords>CTPClassification=CTP_PUBLIC:VisualMarkings=</cp:keywords>
  <cp:lastModifiedBy>Evgenii Petrov</cp:lastModifiedBy>
  <cp:revision>727</cp:revision>
  <dcterms:created xsi:type="dcterms:W3CDTF">2009-09-24T12:02:26Z</dcterms:created>
  <dcterms:modified xsi:type="dcterms:W3CDTF">2021-02-11T22:03:34Z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73036b2e-2e0a-4211-bebc-019fc008aafc</vt:lpwstr>
  </property>
  <property fmtid="{D5CDD505-2E9C-101B-9397-08002B2CF9AE}" pid="3" name="CTP_TimeStamp">
    <vt:lpwstr>2016-04-15 09:00:54Z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CTP_PUBLIC</vt:lpwstr>
  </property>
</Properties>
</file>