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60"/>
  </p:notesMasterIdLst>
  <p:sldIdLst>
    <p:sldId id="256" r:id="rId2"/>
    <p:sldId id="318" r:id="rId3"/>
    <p:sldId id="303" r:id="rId4"/>
    <p:sldId id="329" r:id="rId5"/>
    <p:sldId id="330" r:id="rId6"/>
    <p:sldId id="326" r:id="rId7"/>
    <p:sldId id="266" r:id="rId8"/>
    <p:sldId id="327" r:id="rId9"/>
    <p:sldId id="268" r:id="rId10"/>
    <p:sldId id="271" r:id="rId11"/>
    <p:sldId id="270" r:id="rId12"/>
    <p:sldId id="275" r:id="rId13"/>
    <p:sldId id="331" r:id="rId14"/>
    <p:sldId id="321" r:id="rId15"/>
    <p:sldId id="332" r:id="rId16"/>
    <p:sldId id="278" r:id="rId17"/>
    <p:sldId id="286" r:id="rId18"/>
    <p:sldId id="287" r:id="rId19"/>
    <p:sldId id="333" r:id="rId20"/>
    <p:sldId id="334" r:id="rId21"/>
    <p:sldId id="335" r:id="rId22"/>
    <p:sldId id="290" r:id="rId23"/>
    <p:sldId id="293" r:id="rId24"/>
    <p:sldId id="295" r:id="rId25"/>
    <p:sldId id="296" r:id="rId26"/>
    <p:sldId id="297" r:id="rId27"/>
    <p:sldId id="324" r:id="rId28"/>
    <p:sldId id="320" r:id="rId29"/>
    <p:sldId id="305" r:id="rId30"/>
    <p:sldId id="261" r:id="rId31"/>
    <p:sldId id="262" r:id="rId32"/>
    <p:sldId id="264" r:id="rId33"/>
    <p:sldId id="306" r:id="rId34"/>
    <p:sldId id="265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92" r:id="rId43"/>
    <p:sldId id="298" r:id="rId44"/>
    <p:sldId id="299" r:id="rId45"/>
    <p:sldId id="300" r:id="rId46"/>
    <p:sldId id="301" r:id="rId47"/>
    <p:sldId id="317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289" r:id="rId58"/>
    <p:sldId id="302" r:id="rId59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10" autoAdjust="0"/>
    <p:restoredTop sz="94660"/>
  </p:normalViewPr>
  <p:slideViewPr>
    <p:cSldViewPr>
      <p:cViewPr varScale="1">
        <p:scale>
          <a:sx n="98" d="100"/>
          <a:sy n="98" d="100"/>
        </p:scale>
        <p:origin x="96" y="61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3D913F1B-E0B3-4625-9E0B-DDEF68BC203D}" type="datetimeFigureOut">
              <a:rPr lang="ru-RU"/>
              <a:pPr>
                <a:defRPr/>
              </a:pPr>
              <a:t>22.05.2019</a:t>
            </a:fld>
            <a:endParaRPr lang="ru-RU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BEA56D8-485C-4767-94D3-A5A5D32867F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018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56638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65780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86676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96389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2070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54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3637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46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38704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12318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88649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0553710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72589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008097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987995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485249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031472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11821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3956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544461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1079743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03446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237280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14519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424197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046923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954012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992649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05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006076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797578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782869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49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047600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69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783389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450310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048870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225874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560963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180937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200243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189770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087707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16674339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8995552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410951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72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06075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84378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80005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69575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23028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060206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0F63CB-770B-44DE-8DD4-C250ECEA1094}" type="datetimeFigureOut">
              <a:rPr lang="ru-RU" smtClean="0"/>
              <a:pPr>
                <a:defRPr/>
              </a:pPr>
              <a:t>22.05.2019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E0C2A1-A68F-4614-B4A0-D23014FFDD6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56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0F63CB-770B-44DE-8DD4-C250ECEA1094}" type="datetimeFigureOut">
              <a:rPr lang="ru-RU" smtClean="0"/>
              <a:pPr>
                <a:defRPr/>
              </a:pPr>
              <a:t>22.05.2019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E0C2A1-A68F-4614-B4A0-D23014FFDD6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32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0F63CB-770B-44DE-8DD4-C250ECEA1094}" type="datetimeFigureOut">
              <a:rPr lang="ru-RU" smtClean="0"/>
              <a:pPr>
                <a:defRPr/>
              </a:pPr>
              <a:t>22.05.2019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E0C2A1-A68F-4614-B4A0-D23014FFDD6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344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85C6A-F1B0-4751-BE99-1808C9D9DE9F}" type="datetimeFigureOut">
              <a:rPr lang="ru-RU"/>
              <a:pPr>
                <a:defRPr/>
              </a:pPr>
              <a:t>22.05.2019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5C694-437E-4765-8140-DF3DB71C43D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0F63CB-770B-44DE-8DD4-C250ECEA1094}" type="datetimeFigureOut">
              <a:rPr lang="ru-RU" smtClean="0"/>
              <a:pPr>
                <a:defRPr/>
              </a:pPr>
              <a:t>22.05.2019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E0C2A1-A68F-4614-B4A0-D23014FFDD6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24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0F63CB-770B-44DE-8DD4-C250ECEA1094}" type="datetimeFigureOut">
              <a:rPr lang="ru-RU" smtClean="0"/>
              <a:pPr>
                <a:defRPr/>
              </a:pPr>
              <a:t>22.05.2019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E0C2A1-A68F-4614-B4A0-D23014FFDD6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40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0F63CB-770B-44DE-8DD4-C250ECEA1094}" type="datetimeFigureOut">
              <a:rPr lang="ru-RU" smtClean="0"/>
              <a:pPr>
                <a:defRPr/>
              </a:pPr>
              <a:t>22.05.2019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E0C2A1-A68F-4614-B4A0-D23014FFDD6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60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0F63CB-770B-44DE-8DD4-C250ECEA1094}" type="datetimeFigureOut">
              <a:rPr lang="ru-RU" smtClean="0"/>
              <a:pPr>
                <a:defRPr/>
              </a:pPr>
              <a:t>22.05.2019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E0C2A1-A68F-4614-B4A0-D23014FFDD6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024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0F63CB-770B-44DE-8DD4-C250ECEA1094}" type="datetimeFigureOut">
              <a:rPr lang="ru-RU" smtClean="0"/>
              <a:pPr>
                <a:defRPr/>
              </a:pPr>
              <a:t>22.05.2019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E0C2A1-A68F-4614-B4A0-D23014FFDD6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4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0F63CB-770B-44DE-8DD4-C250ECEA1094}" type="datetimeFigureOut">
              <a:rPr lang="ru-RU" smtClean="0"/>
              <a:pPr>
                <a:defRPr/>
              </a:pPr>
              <a:t>22.05.2019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E0C2A1-A68F-4614-B4A0-D23014FFDD6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2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0F63CB-770B-44DE-8DD4-C250ECEA1094}" type="datetimeFigureOut">
              <a:rPr lang="ru-RU" smtClean="0"/>
              <a:pPr>
                <a:defRPr/>
              </a:pPr>
              <a:t>22.05.2019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E0C2A1-A68F-4614-B4A0-D23014FFDD6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62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0F63CB-770B-44DE-8DD4-C250ECEA1094}" type="datetimeFigureOut">
              <a:rPr lang="ru-RU" smtClean="0"/>
              <a:pPr>
                <a:defRPr/>
              </a:pPr>
              <a:t>22.05.2019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E0C2A1-A68F-4614-B4A0-D23014FFDD6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27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90F63CB-770B-44DE-8DD4-C250ECEA1094}" type="datetimeFigureOut">
              <a:rPr lang="ru-RU" smtClean="0"/>
              <a:pPr>
                <a:defRPr/>
              </a:pPr>
              <a:t>22.05.2019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FE0C2A1-A68F-4614-B4A0-D23014FFDD6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350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Динамическое программирование </a:t>
            </a:r>
          </a:p>
        </p:txBody>
      </p:sp>
      <p:sp>
        <p:nvSpPr>
          <p:cNvPr id="15362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solidFill>
                  <a:srgbClr val="898989"/>
                </a:solidFill>
              </a:rPr>
              <a:t>Лекция 2</a:t>
            </a:r>
            <a:r>
              <a:rPr lang="en-US" dirty="0" smtClean="0">
                <a:solidFill>
                  <a:srgbClr val="898989"/>
                </a:solidFill>
              </a:rPr>
              <a:t>1</a:t>
            </a:r>
            <a:endParaRPr lang="ru-RU" dirty="0" smtClean="0">
              <a:solidFill>
                <a:srgbClr val="898989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 о рюкзаке: </a:t>
            </a:r>
            <a:r>
              <a:rPr lang="ru-RU" dirty="0" smtClean="0"/>
              <a:t>обратный ход</a:t>
            </a:r>
            <a:endParaRPr lang="ru-RU" dirty="0"/>
          </a:p>
        </p:txBody>
      </p:sp>
      <p:sp>
        <p:nvSpPr>
          <p:cNvPr id="44034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load </a:t>
            </a:r>
            <a:r>
              <a:rPr lang="en-US" sz="2400" dirty="0"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latin typeface="Consolas" panose="020B0609020204030204" pitchFamily="49" charset="0"/>
              </a:rPr>
              <a:t>ArgMax</a:t>
            </a:r>
            <a:r>
              <a:rPr lang="ru-RU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bestTotalCost</a:t>
            </a:r>
            <a:r>
              <a:rPr lang="en-US" sz="2400" dirty="0" smtClean="0">
                <a:latin typeface="Consolas" panose="020B0609020204030204" pitchFamily="49" charset="0"/>
              </a:rPr>
              <a:t>[N])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for </a:t>
            </a:r>
            <a:r>
              <a:rPr lang="en-US" sz="2400" dirty="0">
                <a:latin typeface="Consolas" panose="020B0609020204030204" pitchFamily="49" charset="0"/>
              </a:rPr>
              <a:t>step in [N, N-1, …, 2]: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b="1" dirty="0" smtClean="0"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bestTotalCost</a:t>
            </a:r>
            <a:r>
              <a:rPr lang="en-US" sz="2400" dirty="0">
                <a:latin typeface="Consolas" panose="020B0609020204030204" pitchFamily="49" charset="0"/>
              </a:rPr>
              <a:t>[step][load] </a:t>
            </a:r>
            <a:r>
              <a:rPr lang="en-US" sz="2400" dirty="0" smtClean="0">
                <a:latin typeface="Consolas" panose="020B0609020204030204" pitchFamily="49" charset="0"/>
              </a:rPr>
              <a:t>!=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        </a:t>
            </a:r>
            <a:r>
              <a:rPr lang="en-US" sz="2400" dirty="0" err="1" smtClean="0">
                <a:latin typeface="Consolas" panose="020B0609020204030204" pitchFamily="49" charset="0"/>
              </a:rPr>
              <a:t>bestTotalCost</a:t>
            </a:r>
            <a:r>
              <a:rPr lang="en-US" sz="2400" dirty="0" smtClean="0">
                <a:latin typeface="Consolas" panose="020B0609020204030204" pitchFamily="49" charset="0"/>
              </a:rPr>
              <a:t>[step </a:t>
            </a:r>
            <a:r>
              <a:rPr lang="en-US" sz="2400" dirty="0">
                <a:latin typeface="Consolas" panose="020B0609020204030204" pitchFamily="49" charset="0"/>
              </a:rPr>
              <a:t>- 1][load]: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    # </a:t>
            </a:r>
            <a:r>
              <a:rPr lang="ru-RU" sz="2400" dirty="0">
                <a:latin typeface="Consolas" panose="020B0609020204030204" pitchFamily="49" charset="0"/>
              </a:rPr>
              <a:t>берем предмет номер </a:t>
            </a:r>
            <a:r>
              <a:rPr lang="en-US" sz="2400" dirty="0">
                <a:latin typeface="Consolas" panose="020B0609020204030204" pitchFamily="49" charset="0"/>
              </a:rPr>
              <a:t>step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    load </a:t>
            </a:r>
            <a:r>
              <a:rPr lang="en-US" sz="2400" dirty="0">
                <a:latin typeface="Consolas" panose="020B0609020204030204" pitchFamily="49" charset="0"/>
              </a:rPr>
              <a:t>-= weight[step]</a:t>
            </a:r>
          </a:p>
          <a:p>
            <a:pPr marL="0" indent="0">
              <a:buNone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Результат прямого хода и обратный ход</a:t>
            </a:r>
            <a:endParaRPr lang="ru-RU" dirty="0">
              <a:latin typeface="+mn-lt"/>
            </a:endParaRPr>
          </a:p>
        </p:txBody>
      </p:sp>
      <p:graphicFrame>
        <p:nvGraphicFramePr>
          <p:cNvPr id="37245" name="Group 38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5911627"/>
              </p:ext>
            </p:extLst>
          </p:nvPr>
        </p:nvGraphicFramePr>
        <p:xfrm>
          <a:off x="609600" y="1600200"/>
          <a:ext cx="10973797" cy="2807800"/>
        </p:xfrm>
        <a:graphic>
          <a:graphicData uri="http://schemas.openxmlformats.org/drawingml/2006/table">
            <a:tbl>
              <a:tblPr/>
              <a:tblGrid>
                <a:gridCol w="1584665"/>
                <a:gridCol w="13073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53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53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53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539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53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539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7539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7539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7539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75399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75399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475399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475399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475399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475399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475399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W =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16</a:t>
                      </a:r>
                      <a:endParaRPr lang="en-US" sz="16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step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\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load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>
                        <a:buFont typeface="Arial" charset="0"/>
                        <a:buNone/>
                      </a:pPr>
                      <a:endParaRPr lang="en-US" sz="16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>
                        <a:buFont typeface="Arial" charset="0"/>
                        <a:buNone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 = 5 w = 4</a:t>
                      </a:r>
                    </a:p>
                  </a:txBody>
                  <a:tcPr marL="101497" marR="1014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>
                        <a:buFont typeface="Arial" charset="0"/>
                        <a:buNone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 = 7 w = 5</a:t>
                      </a:r>
                    </a:p>
                  </a:txBody>
                  <a:tcPr marL="101497" marR="1014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>
                        <a:buFont typeface="Arial" charset="0"/>
                        <a:buNone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 = 4 w = 3</a:t>
                      </a:r>
                    </a:p>
                  </a:txBody>
                  <a:tcPr marL="101497" marR="1014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>
                        <a:buFont typeface="Arial" charset="0"/>
                        <a:buNone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 = 9 w = 7</a:t>
                      </a:r>
                    </a:p>
                  </a:txBody>
                  <a:tcPr marL="101497" marR="1014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>
                        <a:buFont typeface="Arial" charset="0"/>
                        <a:buNone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 = 8 w = 6</a:t>
                      </a:r>
                      <a:endParaRPr lang="ru-RU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marL="101497" marR="101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8" name="Полилиния 27"/>
          <p:cNvSpPr/>
          <p:nvPr/>
        </p:nvSpPr>
        <p:spPr>
          <a:xfrm>
            <a:off x="3743325" y="2209959"/>
            <a:ext cx="1809750" cy="361791"/>
          </a:xfrm>
          <a:custGeom>
            <a:avLst/>
            <a:gdLst>
              <a:gd name="connsiteX0" fmla="*/ 1885950 w 1885950"/>
              <a:gd name="connsiteY0" fmla="*/ 401708 h 401708"/>
              <a:gd name="connsiteX1" fmla="*/ 1066800 w 1885950"/>
              <a:gd name="connsiteY1" fmla="*/ 49283 h 401708"/>
              <a:gd name="connsiteX2" fmla="*/ 0 w 1885950"/>
              <a:gd name="connsiteY2" fmla="*/ 11183 h 401708"/>
              <a:gd name="connsiteX0" fmla="*/ 1809750 w 1809750"/>
              <a:gd name="connsiteY0" fmla="*/ 361791 h 361791"/>
              <a:gd name="connsiteX1" fmla="*/ 1066800 w 1809750"/>
              <a:gd name="connsiteY1" fmla="*/ 47466 h 361791"/>
              <a:gd name="connsiteX2" fmla="*/ 0 w 1809750"/>
              <a:gd name="connsiteY2" fmla="*/ 9366 h 361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9750" h="361791">
                <a:moveTo>
                  <a:pt x="1809750" y="361791"/>
                </a:moveTo>
                <a:cubicBezTo>
                  <a:pt x="1557337" y="218122"/>
                  <a:pt x="1368425" y="106203"/>
                  <a:pt x="1066800" y="47466"/>
                </a:cubicBezTo>
                <a:cubicBezTo>
                  <a:pt x="765175" y="-11271"/>
                  <a:pt x="376237" y="-4128"/>
                  <a:pt x="0" y="9366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олилиния 31"/>
          <p:cNvSpPr/>
          <p:nvPr/>
        </p:nvSpPr>
        <p:spPr>
          <a:xfrm>
            <a:off x="5772150" y="2609850"/>
            <a:ext cx="2133600" cy="371475"/>
          </a:xfrm>
          <a:custGeom>
            <a:avLst/>
            <a:gdLst>
              <a:gd name="connsiteX0" fmla="*/ 2228850 w 2228850"/>
              <a:gd name="connsiteY0" fmla="*/ 409575 h 409575"/>
              <a:gd name="connsiteX1" fmla="*/ 1285875 w 2228850"/>
              <a:gd name="connsiteY1" fmla="*/ 76200 h 409575"/>
              <a:gd name="connsiteX2" fmla="*/ 0 w 2228850"/>
              <a:gd name="connsiteY2" fmla="*/ 0 h 409575"/>
              <a:gd name="connsiteX0" fmla="*/ 2133600 w 2133600"/>
              <a:gd name="connsiteY0" fmla="*/ 371475 h 371475"/>
              <a:gd name="connsiteX1" fmla="*/ 1285875 w 2133600"/>
              <a:gd name="connsiteY1" fmla="*/ 76200 h 371475"/>
              <a:gd name="connsiteX2" fmla="*/ 0 w 2133600"/>
              <a:gd name="connsiteY2" fmla="*/ 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3600" h="371475">
                <a:moveTo>
                  <a:pt x="2133600" y="371475"/>
                </a:moveTo>
                <a:cubicBezTo>
                  <a:pt x="1847850" y="238918"/>
                  <a:pt x="1641475" y="138112"/>
                  <a:pt x="1285875" y="76200"/>
                </a:cubicBezTo>
                <a:cubicBezTo>
                  <a:pt x="930275" y="14288"/>
                  <a:pt x="457200" y="3969"/>
                  <a:pt x="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олилиния 32"/>
          <p:cNvSpPr/>
          <p:nvPr/>
        </p:nvSpPr>
        <p:spPr>
          <a:xfrm>
            <a:off x="3781425" y="3033880"/>
            <a:ext cx="1314450" cy="376070"/>
          </a:xfrm>
          <a:custGeom>
            <a:avLst/>
            <a:gdLst>
              <a:gd name="connsiteX0" fmla="*/ 1314450 w 1314450"/>
              <a:gd name="connsiteY0" fmla="*/ 376070 h 376070"/>
              <a:gd name="connsiteX1" fmla="*/ 809625 w 1314450"/>
              <a:gd name="connsiteY1" fmla="*/ 52220 h 376070"/>
              <a:gd name="connsiteX2" fmla="*/ 0 w 1314450"/>
              <a:gd name="connsiteY2" fmla="*/ 4595 h 37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4450" h="376070">
                <a:moveTo>
                  <a:pt x="1314450" y="376070"/>
                </a:moveTo>
                <a:cubicBezTo>
                  <a:pt x="1171575" y="245101"/>
                  <a:pt x="1028700" y="114132"/>
                  <a:pt x="809625" y="52220"/>
                </a:cubicBezTo>
                <a:cubicBezTo>
                  <a:pt x="590550" y="-9692"/>
                  <a:pt x="295275" y="-2549"/>
                  <a:pt x="0" y="4595"/>
                </a:cubicBezTo>
              </a:path>
            </a:pathLst>
          </a:custGeom>
          <a:noFill/>
          <a:ln>
            <a:solidFill>
              <a:schemeClr val="accent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олилиния 37"/>
          <p:cNvSpPr/>
          <p:nvPr/>
        </p:nvSpPr>
        <p:spPr>
          <a:xfrm flipH="1">
            <a:off x="8112224" y="3048000"/>
            <a:ext cx="76430" cy="381000"/>
          </a:xfrm>
          <a:custGeom>
            <a:avLst/>
            <a:gdLst>
              <a:gd name="connsiteX0" fmla="*/ 76430 w 76430"/>
              <a:gd name="connsiteY0" fmla="*/ 381000 h 381000"/>
              <a:gd name="connsiteX1" fmla="*/ 230 w 76430"/>
              <a:gd name="connsiteY1" fmla="*/ 228600 h 381000"/>
              <a:gd name="connsiteX2" fmla="*/ 57380 w 76430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430" h="381000">
                <a:moveTo>
                  <a:pt x="76430" y="381000"/>
                </a:moveTo>
                <a:cubicBezTo>
                  <a:pt x="39917" y="336550"/>
                  <a:pt x="3405" y="292100"/>
                  <a:pt x="230" y="228600"/>
                </a:cubicBezTo>
                <a:cubicBezTo>
                  <a:pt x="-2945" y="165100"/>
                  <a:pt x="27217" y="82550"/>
                  <a:pt x="5738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олилиния 46"/>
          <p:cNvSpPr/>
          <p:nvPr/>
        </p:nvSpPr>
        <p:spPr>
          <a:xfrm>
            <a:off x="5219701" y="3495676"/>
            <a:ext cx="3162300" cy="323850"/>
          </a:xfrm>
          <a:custGeom>
            <a:avLst/>
            <a:gdLst>
              <a:gd name="connsiteX0" fmla="*/ 3184175 w 3184175"/>
              <a:gd name="connsiteY0" fmla="*/ 548972 h 548972"/>
              <a:gd name="connsiteX1" fmla="*/ 2888900 w 3184175"/>
              <a:gd name="connsiteY1" fmla="*/ 358472 h 548972"/>
              <a:gd name="connsiteX2" fmla="*/ 2488850 w 3184175"/>
              <a:gd name="connsiteY2" fmla="*/ 444197 h 548972"/>
              <a:gd name="connsiteX3" fmla="*/ 2003075 w 3184175"/>
              <a:gd name="connsiteY3" fmla="*/ 367997 h 548972"/>
              <a:gd name="connsiteX4" fmla="*/ 1422050 w 3184175"/>
              <a:gd name="connsiteY4" fmla="*/ 225122 h 548972"/>
              <a:gd name="connsiteX5" fmla="*/ 860075 w 3184175"/>
              <a:gd name="connsiteY5" fmla="*/ 25097 h 548972"/>
              <a:gd name="connsiteX6" fmla="*/ 117125 w 3184175"/>
              <a:gd name="connsiteY6" fmla="*/ 6047 h 548972"/>
              <a:gd name="connsiteX7" fmla="*/ 12350 w 3184175"/>
              <a:gd name="connsiteY7" fmla="*/ 53672 h 548972"/>
              <a:gd name="connsiteX0" fmla="*/ 3184540 w 3184540"/>
              <a:gd name="connsiteY0" fmla="*/ 549799 h 549799"/>
              <a:gd name="connsiteX1" fmla="*/ 2889265 w 3184540"/>
              <a:gd name="connsiteY1" fmla="*/ 359299 h 549799"/>
              <a:gd name="connsiteX2" fmla="*/ 2489215 w 3184540"/>
              <a:gd name="connsiteY2" fmla="*/ 445024 h 549799"/>
              <a:gd name="connsiteX3" fmla="*/ 2003440 w 3184540"/>
              <a:gd name="connsiteY3" fmla="*/ 368824 h 549799"/>
              <a:gd name="connsiteX4" fmla="*/ 1422415 w 3184540"/>
              <a:gd name="connsiteY4" fmla="*/ 225949 h 549799"/>
              <a:gd name="connsiteX5" fmla="*/ 869965 w 3184540"/>
              <a:gd name="connsiteY5" fmla="*/ 206899 h 549799"/>
              <a:gd name="connsiteX6" fmla="*/ 117490 w 3184540"/>
              <a:gd name="connsiteY6" fmla="*/ 6874 h 549799"/>
              <a:gd name="connsiteX7" fmla="*/ 12715 w 3184540"/>
              <a:gd name="connsiteY7" fmla="*/ 54499 h 549799"/>
              <a:gd name="connsiteX0" fmla="*/ 3175585 w 3175585"/>
              <a:gd name="connsiteY0" fmla="*/ 498045 h 498045"/>
              <a:gd name="connsiteX1" fmla="*/ 2880310 w 3175585"/>
              <a:gd name="connsiteY1" fmla="*/ 307545 h 498045"/>
              <a:gd name="connsiteX2" fmla="*/ 2480260 w 3175585"/>
              <a:gd name="connsiteY2" fmla="*/ 393270 h 498045"/>
              <a:gd name="connsiteX3" fmla="*/ 1994485 w 3175585"/>
              <a:gd name="connsiteY3" fmla="*/ 317070 h 498045"/>
              <a:gd name="connsiteX4" fmla="*/ 1413460 w 3175585"/>
              <a:gd name="connsiteY4" fmla="*/ 174195 h 498045"/>
              <a:gd name="connsiteX5" fmla="*/ 861010 w 3175585"/>
              <a:gd name="connsiteY5" fmla="*/ 155145 h 498045"/>
              <a:gd name="connsiteX6" fmla="*/ 175210 w 3175585"/>
              <a:gd name="connsiteY6" fmla="*/ 117045 h 498045"/>
              <a:gd name="connsiteX7" fmla="*/ 3760 w 3175585"/>
              <a:gd name="connsiteY7" fmla="*/ 2745 h 498045"/>
              <a:gd name="connsiteX0" fmla="*/ 3175585 w 3175585"/>
              <a:gd name="connsiteY0" fmla="*/ 499561 h 499561"/>
              <a:gd name="connsiteX1" fmla="*/ 2880310 w 3175585"/>
              <a:gd name="connsiteY1" fmla="*/ 309061 h 499561"/>
              <a:gd name="connsiteX2" fmla="*/ 2480260 w 3175585"/>
              <a:gd name="connsiteY2" fmla="*/ 394786 h 499561"/>
              <a:gd name="connsiteX3" fmla="*/ 1994485 w 3175585"/>
              <a:gd name="connsiteY3" fmla="*/ 318586 h 499561"/>
              <a:gd name="connsiteX4" fmla="*/ 1413460 w 3175585"/>
              <a:gd name="connsiteY4" fmla="*/ 175711 h 499561"/>
              <a:gd name="connsiteX5" fmla="*/ 861010 w 3175585"/>
              <a:gd name="connsiteY5" fmla="*/ 156661 h 499561"/>
              <a:gd name="connsiteX6" fmla="*/ 175210 w 3175585"/>
              <a:gd name="connsiteY6" fmla="*/ 118561 h 499561"/>
              <a:gd name="connsiteX7" fmla="*/ 3760 w 3175585"/>
              <a:gd name="connsiteY7" fmla="*/ 4261 h 499561"/>
              <a:gd name="connsiteX0" fmla="*/ 3175585 w 3175585"/>
              <a:gd name="connsiteY0" fmla="*/ 499561 h 499561"/>
              <a:gd name="connsiteX1" fmla="*/ 2880310 w 3175585"/>
              <a:gd name="connsiteY1" fmla="*/ 309061 h 499561"/>
              <a:gd name="connsiteX2" fmla="*/ 2480260 w 3175585"/>
              <a:gd name="connsiteY2" fmla="*/ 394786 h 499561"/>
              <a:gd name="connsiteX3" fmla="*/ 1994485 w 3175585"/>
              <a:gd name="connsiteY3" fmla="*/ 318586 h 499561"/>
              <a:gd name="connsiteX4" fmla="*/ 1432510 w 3175585"/>
              <a:gd name="connsiteY4" fmla="*/ 213811 h 499561"/>
              <a:gd name="connsiteX5" fmla="*/ 861010 w 3175585"/>
              <a:gd name="connsiteY5" fmla="*/ 156661 h 499561"/>
              <a:gd name="connsiteX6" fmla="*/ 175210 w 3175585"/>
              <a:gd name="connsiteY6" fmla="*/ 118561 h 499561"/>
              <a:gd name="connsiteX7" fmla="*/ 3760 w 3175585"/>
              <a:gd name="connsiteY7" fmla="*/ 4261 h 499561"/>
              <a:gd name="connsiteX0" fmla="*/ 3175585 w 3175585"/>
              <a:gd name="connsiteY0" fmla="*/ 499561 h 499561"/>
              <a:gd name="connsiteX1" fmla="*/ 2880310 w 3175585"/>
              <a:gd name="connsiteY1" fmla="*/ 309061 h 499561"/>
              <a:gd name="connsiteX2" fmla="*/ 2470735 w 3175585"/>
              <a:gd name="connsiteY2" fmla="*/ 223336 h 499561"/>
              <a:gd name="connsiteX3" fmla="*/ 1994485 w 3175585"/>
              <a:gd name="connsiteY3" fmla="*/ 318586 h 499561"/>
              <a:gd name="connsiteX4" fmla="*/ 1432510 w 3175585"/>
              <a:gd name="connsiteY4" fmla="*/ 213811 h 499561"/>
              <a:gd name="connsiteX5" fmla="*/ 861010 w 3175585"/>
              <a:gd name="connsiteY5" fmla="*/ 156661 h 499561"/>
              <a:gd name="connsiteX6" fmla="*/ 175210 w 3175585"/>
              <a:gd name="connsiteY6" fmla="*/ 118561 h 499561"/>
              <a:gd name="connsiteX7" fmla="*/ 3760 w 3175585"/>
              <a:gd name="connsiteY7" fmla="*/ 4261 h 499561"/>
              <a:gd name="connsiteX0" fmla="*/ 3175585 w 3175585"/>
              <a:gd name="connsiteY0" fmla="*/ 499561 h 499561"/>
              <a:gd name="connsiteX1" fmla="*/ 2880310 w 3175585"/>
              <a:gd name="connsiteY1" fmla="*/ 309061 h 499561"/>
              <a:gd name="connsiteX2" fmla="*/ 2470735 w 3175585"/>
              <a:gd name="connsiteY2" fmla="*/ 223336 h 499561"/>
              <a:gd name="connsiteX3" fmla="*/ 2004010 w 3175585"/>
              <a:gd name="connsiteY3" fmla="*/ 251911 h 499561"/>
              <a:gd name="connsiteX4" fmla="*/ 1432510 w 3175585"/>
              <a:gd name="connsiteY4" fmla="*/ 213811 h 499561"/>
              <a:gd name="connsiteX5" fmla="*/ 861010 w 3175585"/>
              <a:gd name="connsiteY5" fmla="*/ 156661 h 499561"/>
              <a:gd name="connsiteX6" fmla="*/ 175210 w 3175585"/>
              <a:gd name="connsiteY6" fmla="*/ 118561 h 499561"/>
              <a:gd name="connsiteX7" fmla="*/ 3760 w 3175585"/>
              <a:gd name="connsiteY7" fmla="*/ 4261 h 499561"/>
              <a:gd name="connsiteX0" fmla="*/ 3175585 w 3175585"/>
              <a:gd name="connsiteY0" fmla="*/ 499561 h 499561"/>
              <a:gd name="connsiteX1" fmla="*/ 2880310 w 3175585"/>
              <a:gd name="connsiteY1" fmla="*/ 309061 h 499561"/>
              <a:gd name="connsiteX2" fmla="*/ 2470735 w 3175585"/>
              <a:gd name="connsiteY2" fmla="*/ 223336 h 499561"/>
              <a:gd name="connsiteX3" fmla="*/ 2004010 w 3175585"/>
              <a:gd name="connsiteY3" fmla="*/ 251911 h 499561"/>
              <a:gd name="connsiteX4" fmla="*/ 1403935 w 3175585"/>
              <a:gd name="connsiteY4" fmla="*/ 242386 h 499561"/>
              <a:gd name="connsiteX5" fmla="*/ 861010 w 3175585"/>
              <a:gd name="connsiteY5" fmla="*/ 156661 h 499561"/>
              <a:gd name="connsiteX6" fmla="*/ 175210 w 3175585"/>
              <a:gd name="connsiteY6" fmla="*/ 118561 h 499561"/>
              <a:gd name="connsiteX7" fmla="*/ 3760 w 3175585"/>
              <a:gd name="connsiteY7" fmla="*/ 4261 h 499561"/>
              <a:gd name="connsiteX0" fmla="*/ 3175438 w 3175438"/>
              <a:gd name="connsiteY0" fmla="*/ 498260 h 498260"/>
              <a:gd name="connsiteX1" fmla="*/ 2880163 w 3175438"/>
              <a:gd name="connsiteY1" fmla="*/ 307760 h 498260"/>
              <a:gd name="connsiteX2" fmla="*/ 2470588 w 3175438"/>
              <a:gd name="connsiteY2" fmla="*/ 222035 h 498260"/>
              <a:gd name="connsiteX3" fmla="*/ 2003863 w 3175438"/>
              <a:gd name="connsiteY3" fmla="*/ 250610 h 498260"/>
              <a:gd name="connsiteX4" fmla="*/ 1403788 w 3175438"/>
              <a:gd name="connsiteY4" fmla="*/ 241085 h 498260"/>
              <a:gd name="connsiteX5" fmla="*/ 841813 w 3175438"/>
              <a:gd name="connsiteY5" fmla="*/ 212510 h 498260"/>
              <a:gd name="connsiteX6" fmla="*/ 175063 w 3175438"/>
              <a:gd name="connsiteY6" fmla="*/ 117260 h 498260"/>
              <a:gd name="connsiteX7" fmla="*/ 3613 w 3175438"/>
              <a:gd name="connsiteY7" fmla="*/ 2960 h 498260"/>
              <a:gd name="connsiteX0" fmla="*/ 3178455 w 3178455"/>
              <a:gd name="connsiteY0" fmla="*/ 497291 h 497291"/>
              <a:gd name="connsiteX1" fmla="*/ 2883180 w 3178455"/>
              <a:gd name="connsiteY1" fmla="*/ 306791 h 497291"/>
              <a:gd name="connsiteX2" fmla="*/ 2473605 w 3178455"/>
              <a:gd name="connsiteY2" fmla="*/ 221066 h 497291"/>
              <a:gd name="connsiteX3" fmla="*/ 2006880 w 3178455"/>
              <a:gd name="connsiteY3" fmla="*/ 249641 h 497291"/>
              <a:gd name="connsiteX4" fmla="*/ 1406805 w 3178455"/>
              <a:gd name="connsiteY4" fmla="*/ 240116 h 497291"/>
              <a:gd name="connsiteX5" fmla="*/ 844830 w 3178455"/>
              <a:gd name="connsiteY5" fmla="*/ 211541 h 497291"/>
              <a:gd name="connsiteX6" fmla="*/ 139980 w 3178455"/>
              <a:gd name="connsiteY6" fmla="*/ 173441 h 497291"/>
              <a:gd name="connsiteX7" fmla="*/ 6630 w 3178455"/>
              <a:gd name="connsiteY7" fmla="*/ 1991 h 497291"/>
              <a:gd name="connsiteX0" fmla="*/ 3178455 w 3178455"/>
              <a:gd name="connsiteY0" fmla="*/ 497291 h 497291"/>
              <a:gd name="connsiteX1" fmla="*/ 2883180 w 3178455"/>
              <a:gd name="connsiteY1" fmla="*/ 306791 h 497291"/>
              <a:gd name="connsiteX2" fmla="*/ 2473605 w 3178455"/>
              <a:gd name="connsiteY2" fmla="*/ 221066 h 497291"/>
              <a:gd name="connsiteX3" fmla="*/ 2006880 w 3178455"/>
              <a:gd name="connsiteY3" fmla="*/ 249641 h 497291"/>
              <a:gd name="connsiteX4" fmla="*/ 1406805 w 3178455"/>
              <a:gd name="connsiteY4" fmla="*/ 211541 h 497291"/>
              <a:gd name="connsiteX5" fmla="*/ 844830 w 3178455"/>
              <a:gd name="connsiteY5" fmla="*/ 211541 h 497291"/>
              <a:gd name="connsiteX6" fmla="*/ 139980 w 3178455"/>
              <a:gd name="connsiteY6" fmla="*/ 173441 h 497291"/>
              <a:gd name="connsiteX7" fmla="*/ 6630 w 3178455"/>
              <a:gd name="connsiteY7" fmla="*/ 1991 h 497291"/>
              <a:gd name="connsiteX0" fmla="*/ 3178455 w 3178455"/>
              <a:gd name="connsiteY0" fmla="*/ 497291 h 497291"/>
              <a:gd name="connsiteX1" fmla="*/ 2883180 w 3178455"/>
              <a:gd name="connsiteY1" fmla="*/ 306791 h 497291"/>
              <a:gd name="connsiteX2" fmla="*/ 2473605 w 3178455"/>
              <a:gd name="connsiteY2" fmla="*/ 221066 h 497291"/>
              <a:gd name="connsiteX3" fmla="*/ 2006880 w 3178455"/>
              <a:gd name="connsiteY3" fmla="*/ 221066 h 497291"/>
              <a:gd name="connsiteX4" fmla="*/ 1406805 w 3178455"/>
              <a:gd name="connsiteY4" fmla="*/ 211541 h 497291"/>
              <a:gd name="connsiteX5" fmla="*/ 844830 w 3178455"/>
              <a:gd name="connsiteY5" fmla="*/ 211541 h 497291"/>
              <a:gd name="connsiteX6" fmla="*/ 139980 w 3178455"/>
              <a:gd name="connsiteY6" fmla="*/ 173441 h 497291"/>
              <a:gd name="connsiteX7" fmla="*/ 6630 w 3178455"/>
              <a:gd name="connsiteY7" fmla="*/ 1991 h 497291"/>
              <a:gd name="connsiteX0" fmla="*/ 3170077 w 3170077"/>
              <a:gd name="connsiteY0" fmla="*/ 334950 h 334950"/>
              <a:gd name="connsiteX1" fmla="*/ 2874802 w 3170077"/>
              <a:gd name="connsiteY1" fmla="*/ 144450 h 334950"/>
              <a:gd name="connsiteX2" fmla="*/ 2465227 w 3170077"/>
              <a:gd name="connsiteY2" fmla="*/ 58725 h 334950"/>
              <a:gd name="connsiteX3" fmla="*/ 1998502 w 3170077"/>
              <a:gd name="connsiteY3" fmla="*/ 58725 h 334950"/>
              <a:gd name="connsiteX4" fmla="*/ 1398427 w 3170077"/>
              <a:gd name="connsiteY4" fmla="*/ 49200 h 334950"/>
              <a:gd name="connsiteX5" fmla="*/ 836452 w 3170077"/>
              <a:gd name="connsiteY5" fmla="*/ 49200 h 334950"/>
              <a:gd name="connsiteX6" fmla="*/ 131602 w 3170077"/>
              <a:gd name="connsiteY6" fmla="*/ 11100 h 334950"/>
              <a:gd name="connsiteX7" fmla="*/ 7777 w 3170077"/>
              <a:gd name="connsiteY7" fmla="*/ 11100 h 334950"/>
              <a:gd name="connsiteX0" fmla="*/ 3162300 w 3162300"/>
              <a:gd name="connsiteY0" fmla="*/ 323850 h 323850"/>
              <a:gd name="connsiteX1" fmla="*/ 2867025 w 3162300"/>
              <a:gd name="connsiteY1" fmla="*/ 133350 h 323850"/>
              <a:gd name="connsiteX2" fmla="*/ 2457450 w 3162300"/>
              <a:gd name="connsiteY2" fmla="*/ 47625 h 323850"/>
              <a:gd name="connsiteX3" fmla="*/ 1990725 w 3162300"/>
              <a:gd name="connsiteY3" fmla="*/ 47625 h 323850"/>
              <a:gd name="connsiteX4" fmla="*/ 1390650 w 3162300"/>
              <a:gd name="connsiteY4" fmla="*/ 38100 h 323850"/>
              <a:gd name="connsiteX5" fmla="*/ 828675 w 3162300"/>
              <a:gd name="connsiteY5" fmla="*/ 38100 h 323850"/>
              <a:gd name="connsiteX6" fmla="*/ 0 w 3162300"/>
              <a:gd name="connsiteY6" fmla="*/ 0 h 323850"/>
              <a:gd name="connsiteX0" fmla="*/ 3162300 w 3162300"/>
              <a:gd name="connsiteY0" fmla="*/ 323850 h 323850"/>
              <a:gd name="connsiteX1" fmla="*/ 2867025 w 3162300"/>
              <a:gd name="connsiteY1" fmla="*/ 133350 h 323850"/>
              <a:gd name="connsiteX2" fmla="*/ 2457450 w 3162300"/>
              <a:gd name="connsiteY2" fmla="*/ 47625 h 323850"/>
              <a:gd name="connsiteX3" fmla="*/ 1990725 w 3162300"/>
              <a:gd name="connsiteY3" fmla="*/ 47625 h 323850"/>
              <a:gd name="connsiteX4" fmla="*/ 1390650 w 3162300"/>
              <a:gd name="connsiteY4" fmla="*/ 38100 h 323850"/>
              <a:gd name="connsiteX5" fmla="*/ 828675 w 3162300"/>
              <a:gd name="connsiteY5" fmla="*/ 38100 h 323850"/>
              <a:gd name="connsiteX6" fmla="*/ 238124 w 3162300"/>
              <a:gd name="connsiteY6" fmla="*/ 9524 h 323850"/>
              <a:gd name="connsiteX7" fmla="*/ 0 w 3162300"/>
              <a:gd name="connsiteY7" fmla="*/ 0 h 323850"/>
              <a:gd name="connsiteX0" fmla="*/ 3162300 w 3162300"/>
              <a:gd name="connsiteY0" fmla="*/ 323850 h 323850"/>
              <a:gd name="connsiteX1" fmla="*/ 2867025 w 3162300"/>
              <a:gd name="connsiteY1" fmla="*/ 133350 h 323850"/>
              <a:gd name="connsiteX2" fmla="*/ 2457450 w 3162300"/>
              <a:gd name="connsiteY2" fmla="*/ 47625 h 323850"/>
              <a:gd name="connsiteX3" fmla="*/ 1990725 w 3162300"/>
              <a:gd name="connsiteY3" fmla="*/ 47625 h 323850"/>
              <a:gd name="connsiteX4" fmla="*/ 1390650 w 3162300"/>
              <a:gd name="connsiteY4" fmla="*/ 38100 h 323850"/>
              <a:gd name="connsiteX5" fmla="*/ 828675 w 3162300"/>
              <a:gd name="connsiteY5" fmla="*/ 38100 h 323850"/>
              <a:gd name="connsiteX6" fmla="*/ 209549 w 3162300"/>
              <a:gd name="connsiteY6" fmla="*/ 66674 h 323850"/>
              <a:gd name="connsiteX7" fmla="*/ 0 w 3162300"/>
              <a:gd name="connsiteY7" fmla="*/ 0 h 323850"/>
              <a:gd name="connsiteX0" fmla="*/ 3162300 w 3162300"/>
              <a:gd name="connsiteY0" fmla="*/ 323850 h 323850"/>
              <a:gd name="connsiteX1" fmla="*/ 2867025 w 3162300"/>
              <a:gd name="connsiteY1" fmla="*/ 133350 h 323850"/>
              <a:gd name="connsiteX2" fmla="*/ 2457450 w 3162300"/>
              <a:gd name="connsiteY2" fmla="*/ 47625 h 323850"/>
              <a:gd name="connsiteX3" fmla="*/ 1990725 w 3162300"/>
              <a:gd name="connsiteY3" fmla="*/ 47625 h 323850"/>
              <a:gd name="connsiteX4" fmla="*/ 1390650 w 3162300"/>
              <a:gd name="connsiteY4" fmla="*/ 38100 h 323850"/>
              <a:gd name="connsiteX5" fmla="*/ 800100 w 3162300"/>
              <a:gd name="connsiteY5" fmla="*/ 161925 h 323850"/>
              <a:gd name="connsiteX6" fmla="*/ 209549 w 3162300"/>
              <a:gd name="connsiteY6" fmla="*/ 66674 h 323850"/>
              <a:gd name="connsiteX7" fmla="*/ 0 w 3162300"/>
              <a:gd name="connsiteY7" fmla="*/ 0 h 323850"/>
              <a:gd name="connsiteX0" fmla="*/ 3162300 w 3162300"/>
              <a:gd name="connsiteY0" fmla="*/ 323850 h 323850"/>
              <a:gd name="connsiteX1" fmla="*/ 2867025 w 3162300"/>
              <a:gd name="connsiteY1" fmla="*/ 133350 h 323850"/>
              <a:gd name="connsiteX2" fmla="*/ 2457450 w 3162300"/>
              <a:gd name="connsiteY2" fmla="*/ 47625 h 323850"/>
              <a:gd name="connsiteX3" fmla="*/ 1990725 w 3162300"/>
              <a:gd name="connsiteY3" fmla="*/ 47625 h 323850"/>
              <a:gd name="connsiteX4" fmla="*/ 1390650 w 3162300"/>
              <a:gd name="connsiteY4" fmla="*/ 38100 h 323850"/>
              <a:gd name="connsiteX5" fmla="*/ 800100 w 3162300"/>
              <a:gd name="connsiteY5" fmla="*/ 161925 h 323850"/>
              <a:gd name="connsiteX6" fmla="*/ 228599 w 3162300"/>
              <a:gd name="connsiteY6" fmla="*/ 152399 h 323850"/>
              <a:gd name="connsiteX7" fmla="*/ 0 w 3162300"/>
              <a:gd name="connsiteY7" fmla="*/ 0 h 323850"/>
              <a:gd name="connsiteX0" fmla="*/ 3162300 w 3162300"/>
              <a:gd name="connsiteY0" fmla="*/ 323850 h 323850"/>
              <a:gd name="connsiteX1" fmla="*/ 2867025 w 3162300"/>
              <a:gd name="connsiteY1" fmla="*/ 133350 h 323850"/>
              <a:gd name="connsiteX2" fmla="*/ 2457450 w 3162300"/>
              <a:gd name="connsiteY2" fmla="*/ 47625 h 323850"/>
              <a:gd name="connsiteX3" fmla="*/ 1990725 w 3162300"/>
              <a:gd name="connsiteY3" fmla="*/ 47625 h 323850"/>
              <a:gd name="connsiteX4" fmla="*/ 1447800 w 3162300"/>
              <a:gd name="connsiteY4" fmla="*/ 152400 h 323850"/>
              <a:gd name="connsiteX5" fmla="*/ 800100 w 3162300"/>
              <a:gd name="connsiteY5" fmla="*/ 161925 h 323850"/>
              <a:gd name="connsiteX6" fmla="*/ 228599 w 3162300"/>
              <a:gd name="connsiteY6" fmla="*/ 152399 h 323850"/>
              <a:gd name="connsiteX7" fmla="*/ 0 w 3162300"/>
              <a:gd name="connsiteY7" fmla="*/ 0 h 323850"/>
              <a:gd name="connsiteX0" fmla="*/ 3162300 w 3162300"/>
              <a:gd name="connsiteY0" fmla="*/ 323850 h 323850"/>
              <a:gd name="connsiteX1" fmla="*/ 2867025 w 3162300"/>
              <a:gd name="connsiteY1" fmla="*/ 133350 h 323850"/>
              <a:gd name="connsiteX2" fmla="*/ 2457450 w 3162300"/>
              <a:gd name="connsiteY2" fmla="*/ 47625 h 323850"/>
              <a:gd name="connsiteX3" fmla="*/ 2009775 w 3162300"/>
              <a:gd name="connsiteY3" fmla="*/ 142875 h 323850"/>
              <a:gd name="connsiteX4" fmla="*/ 1447800 w 3162300"/>
              <a:gd name="connsiteY4" fmla="*/ 152400 h 323850"/>
              <a:gd name="connsiteX5" fmla="*/ 800100 w 3162300"/>
              <a:gd name="connsiteY5" fmla="*/ 161925 h 323850"/>
              <a:gd name="connsiteX6" fmla="*/ 228599 w 3162300"/>
              <a:gd name="connsiteY6" fmla="*/ 152399 h 323850"/>
              <a:gd name="connsiteX7" fmla="*/ 0 w 3162300"/>
              <a:gd name="connsiteY7" fmla="*/ 0 h 323850"/>
              <a:gd name="connsiteX0" fmla="*/ 3162300 w 3162300"/>
              <a:gd name="connsiteY0" fmla="*/ 323850 h 323850"/>
              <a:gd name="connsiteX1" fmla="*/ 2867025 w 3162300"/>
              <a:gd name="connsiteY1" fmla="*/ 133350 h 323850"/>
              <a:gd name="connsiteX2" fmla="*/ 2409825 w 3162300"/>
              <a:gd name="connsiteY2" fmla="*/ 180975 h 323850"/>
              <a:gd name="connsiteX3" fmla="*/ 2009775 w 3162300"/>
              <a:gd name="connsiteY3" fmla="*/ 142875 h 323850"/>
              <a:gd name="connsiteX4" fmla="*/ 1447800 w 3162300"/>
              <a:gd name="connsiteY4" fmla="*/ 152400 h 323850"/>
              <a:gd name="connsiteX5" fmla="*/ 800100 w 3162300"/>
              <a:gd name="connsiteY5" fmla="*/ 161925 h 323850"/>
              <a:gd name="connsiteX6" fmla="*/ 228599 w 3162300"/>
              <a:gd name="connsiteY6" fmla="*/ 152399 h 323850"/>
              <a:gd name="connsiteX7" fmla="*/ 0 w 3162300"/>
              <a:gd name="connsiteY7" fmla="*/ 0 h 323850"/>
              <a:gd name="connsiteX0" fmla="*/ 3162300 w 3162300"/>
              <a:gd name="connsiteY0" fmla="*/ 323850 h 323850"/>
              <a:gd name="connsiteX1" fmla="*/ 2857500 w 3162300"/>
              <a:gd name="connsiteY1" fmla="*/ 171450 h 323850"/>
              <a:gd name="connsiteX2" fmla="*/ 2409825 w 3162300"/>
              <a:gd name="connsiteY2" fmla="*/ 180975 h 323850"/>
              <a:gd name="connsiteX3" fmla="*/ 2009775 w 3162300"/>
              <a:gd name="connsiteY3" fmla="*/ 142875 h 323850"/>
              <a:gd name="connsiteX4" fmla="*/ 1447800 w 3162300"/>
              <a:gd name="connsiteY4" fmla="*/ 152400 h 323850"/>
              <a:gd name="connsiteX5" fmla="*/ 800100 w 3162300"/>
              <a:gd name="connsiteY5" fmla="*/ 161925 h 323850"/>
              <a:gd name="connsiteX6" fmla="*/ 228599 w 3162300"/>
              <a:gd name="connsiteY6" fmla="*/ 152399 h 323850"/>
              <a:gd name="connsiteX7" fmla="*/ 0 w 3162300"/>
              <a:gd name="connsiteY7" fmla="*/ 0 h 323850"/>
              <a:gd name="connsiteX0" fmla="*/ 3162300 w 3162300"/>
              <a:gd name="connsiteY0" fmla="*/ 323850 h 323850"/>
              <a:gd name="connsiteX1" fmla="*/ 2857500 w 3162300"/>
              <a:gd name="connsiteY1" fmla="*/ 171450 h 323850"/>
              <a:gd name="connsiteX2" fmla="*/ 2409825 w 3162300"/>
              <a:gd name="connsiteY2" fmla="*/ 180975 h 323850"/>
              <a:gd name="connsiteX3" fmla="*/ 1981200 w 3162300"/>
              <a:gd name="connsiteY3" fmla="*/ 200025 h 323850"/>
              <a:gd name="connsiteX4" fmla="*/ 1447800 w 3162300"/>
              <a:gd name="connsiteY4" fmla="*/ 152400 h 323850"/>
              <a:gd name="connsiteX5" fmla="*/ 800100 w 3162300"/>
              <a:gd name="connsiteY5" fmla="*/ 161925 h 323850"/>
              <a:gd name="connsiteX6" fmla="*/ 228599 w 3162300"/>
              <a:gd name="connsiteY6" fmla="*/ 152399 h 323850"/>
              <a:gd name="connsiteX7" fmla="*/ 0 w 3162300"/>
              <a:gd name="connsiteY7" fmla="*/ 0 h 323850"/>
              <a:gd name="connsiteX0" fmla="*/ 3162300 w 3162300"/>
              <a:gd name="connsiteY0" fmla="*/ 323850 h 323850"/>
              <a:gd name="connsiteX1" fmla="*/ 2857500 w 3162300"/>
              <a:gd name="connsiteY1" fmla="*/ 171450 h 323850"/>
              <a:gd name="connsiteX2" fmla="*/ 2409825 w 3162300"/>
              <a:gd name="connsiteY2" fmla="*/ 180975 h 323850"/>
              <a:gd name="connsiteX3" fmla="*/ 1981200 w 3162300"/>
              <a:gd name="connsiteY3" fmla="*/ 180975 h 323850"/>
              <a:gd name="connsiteX4" fmla="*/ 1447800 w 3162300"/>
              <a:gd name="connsiteY4" fmla="*/ 152400 h 323850"/>
              <a:gd name="connsiteX5" fmla="*/ 800100 w 3162300"/>
              <a:gd name="connsiteY5" fmla="*/ 161925 h 323850"/>
              <a:gd name="connsiteX6" fmla="*/ 228599 w 3162300"/>
              <a:gd name="connsiteY6" fmla="*/ 152399 h 323850"/>
              <a:gd name="connsiteX7" fmla="*/ 0 w 3162300"/>
              <a:gd name="connsiteY7" fmla="*/ 0 h 323850"/>
              <a:gd name="connsiteX0" fmla="*/ 3162300 w 3162300"/>
              <a:gd name="connsiteY0" fmla="*/ 323850 h 323850"/>
              <a:gd name="connsiteX1" fmla="*/ 2857500 w 3162300"/>
              <a:gd name="connsiteY1" fmla="*/ 171450 h 323850"/>
              <a:gd name="connsiteX2" fmla="*/ 2409825 w 3162300"/>
              <a:gd name="connsiteY2" fmla="*/ 180975 h 323850"/>
              <a:gd name="connsiteX3" fmla="*/ 1447800 w 3162300"/>
              <a:gd name="connsiteY3" fmla="*/ 152400 h 323850"/>
              <a:gd name="connsiteX4" fmla="*/ 800100 w 3162300"/>
              <a:gd name="connsiteY4" fmla="*/ 161925 h 323850"/>
              <a:gd name="connsiteX5" fmla="*/ 228599 w 3162300"/>
              <a:gd name="connsiteY5" fmla="*/ 152399 h 323850"/>
              <a:gd name="connsiteX6" fmla="*/ 0 w 3162300"/>
              <a:gd name="connsiteY6" fmla="*/ 0 h 323850"/>
              <a:gd name="connsiteX0" fmla="*/ 3162300 w 3162300"/>
              <a:gd name="connsiteY0" fmla="*/ 323850 h 323850"/>
              <a:gd name="connsiteX1" fmla="*/ 2857500 w 3162300"/>
              <a:gd name="connsiteY1" fmla="*/ 171450 h 323850"/>
              <a:gd name="connsiteX2" fmla="*/ 2409825 w 3162300"/>
              <a:gd name="connsiteY2" fmla="*/ 180975 h 323850"/>
              <a:gd name="connsiteX3" fmla="*/ 800100 w 3162300"/>
              <a:gd name="connsiteY3" fmla="*/ 161925 h 323850"/>
              <a:gd name="connsiteX4" fmla="*/ 228599 w 3162300"/>
              <a:gd name="connsiteY4" fmla="*/ 152399 h 323850"/>
              <a:gd name="connsiteX5" fmla="*/ 0 w 3162300"/>
              <a:gd name="connsiteY5" fmla="*/ 0 h 323850"/>
              <a:gd name="connsiteX0" fmla="*/ 3162300 w 3162300"/>
              <a:gd name="connsiteY0" fmla="*/ 323850 h 323850"/>
              <a:gd name="connsiteX1" fmla="*/ 2857500 w 3162300"/>
              <a:gd name="connsiteY1" fmla="*/ 171450 h 323850"/>
              <a:gd name="connsiteX2" fmla="*/ 2428875 w 3162300"/>
              <a:gd name="connsiteY2" fmla="*/ 152400 h 323850"/>
              <a:gd name="connsiteX3" fmla="*/ 800100 w 3162300"/>
              <a:gd name="connsiteY3" fmla="*/ 161925 h 323850"/>
              <a:gd name="connsiteX4" fmla="*/ 228599 w 3162300"/>
              <a:gd name="connsiteY4" fmla="*/ 152399 h 323850"/>
              <a:gd name="connsiteX5" fmla="*/ 0 w 3162300"/>
              <a:gd name="connsiteY5" fmla="*/ 0 h 323850"/>
              <a:gd name="connsiteX0" fmla="*/ 3162300 w 3162300"/>
              <a:gd name="connsiteY0" fmla="*/ 323850 h 323850"/>
              <a:gd name="connsiteX1" fmla="*/ 2857500 w 3162300"/>
              <a:gd name="connsiteY1" fmla="*/ 171450 h 323850"/>
              <a:gd name="connsiteX2" fmla="*/ 2428875 w 3162300"/>
              <a:gd name="connsiteY2" fmla="*/ 180975 h 323850"/>
              <a:gd name="connsiteX3" fmla="*/ 800100 w 3162300"/>
              <a:gd name="connsiteY3" fmla="*/ 161925 h 323850"/>
              <a:gd name="connsiteX4" fmla="*/ 228599 w 3162300"/>
              <a:gd name="connsiteY4" fmla="*/ 152399 h 323850"/>
              <a:gd name="connsiteX5" fmla="*/ 0 w 3162300"/>
              <a:gd name="connsiteY5" fmla="*/ 0 h 323850"/>
              <a:gd name="connsiteX0" fmla="*/ 3162300 w 3162300"/>
              <a:gd name="connsiteY0" fmla="*/ 323850 h 323850"/>
              <a:gd name="connsiteX1" fmla="*/ 2857500 w 3162300"/>
              <a:gd name="connsiteY1" fmla="*/ 171450 h 323850"/>
              <a:gd name="connsiteX2" fmla="*/ 2428875 w 3162300"/>
              <a:gd name="connsiteY2" fmla="*/ 171450 h 323850"/>
              <a:gd name="connsiteX3" fmla="*/ 800100 w 3162300"/>
              <a:gd name="connsiteY3" fmla="*/ 161925 h 323850"/>
              <a:gd name="connsiteX4" fmla="*/ 228599 w 3162300"/>
              <a:gd name="connsiteY4" fmla="*/ 152399 h 323850"/>
              <a:gd name="connsiteX5" fmla="*/ 0 w 3162300"/>
              <a:gd name="connsiteY5" fmla="*/ 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2300" h="323850">
                <a:moveTo>
                  <a:pt x="3162300" y="323850"/>
                </a:moveTo>
                <a:cubicBezTo>
                  <a:pt x="3072606" y="237331"/>
                  <a:pt x="2979738" y="196850"/>
                  <a:pt x="2857500" y="171450"/>
                </a:cubicBezTo>
                <a:cubicBezTo>
                  <a:pt x="2735263" y="146050"/>
                  <a:pt x="2771775" y="173038"/>
                  <a:pt x="2428875" y="171450"/>
                </a:cubicBezTo>
                <a:lnTo>
                  <a:pt x="800100" y="161925"/>
                </a:lnTo>
                <a:lnTo>
                  <a:pt x="228599" y="152399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олилиния 68"/>
          <p:cNvSpPr/>
          <p:nvPr/>
        </p:nvSpPr>
        <p:spPr>
          <a:xfrm>
            <a:off x="11160535" y="3861048"/>
            <a:ext cx="48033" cy="342900"/>
          </a:xfrm>
          <a:custGeom>
            <a:avLst/>
            <a:gdLst>
              <a:gd name="connsiteX0" fmla="*/ 48033 w 48033"/>
              <a:gd name="connsiteY0" fmla="*/ 342900 h 342900"/>
              <a:gd name="connsiteX1" fmla="*/ 408 w 48033"/>
              <a:gd name="connsiteY1" fmla="*/ 190500 h 342900"/>
              <a:gd name="connsiteX2" fmla="*/ 28983 w 48033"/>
              <a:gd name="connsiteY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033" h="342900">
                <a:moveTo>
                  <a:pt x="48033" y="342900"/>
                </a:moveTo>
                <a:cubicBezTo>
                  <a:pt x="25808" y="295275"/>
                  <a:pt x="3583" y="247650"/>
                  <a:pt x="408" y="190500"/>
                </a:cubicBezTo>
                <a:cubicBezTo>
                  <a:pt x="-2767" y="133350"/>
                  <a:pt x="13108" y="66675"/>
                  <a:pt x="28983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113" name="Полилиния 42112"/>
          <p:cNvSpPr/>
          <p:nvPr/>
        </p:nvSpPr>
        <p:spPr>
          <a:xfrm>
            <a:off x="8124825" y="3504157"/>
            <a:ext cx="3095272" cy="315368"/>
          </a:xfrm>
          <a:custGeom>
            <a:avLst/>
            <a:gdLst>
              <a:gd name="connsiteX0" fmla="*/ 3086100 w 3116128"/>
              <a:gd name="connsiteY0" fmla="*/ 598321 h 598321"/>
              <a:gd name="connsiteX1" fmla="*/ 2847975 w 3116128"/>
              <a:gd name="connsiteY1" fmla="*/ 74446 h 598321"/>
              <a:gd name="connsiteX2" fmla="*/ 1133475 w 3116128"/>
              <a:gd name="connsiteY2" fmla="*/ 17296 h 598321"/>
              <a:gd name="connsiteX3" fmla="*/ 209550 w 3116128"/>
              <a:gd name="connsiteY3" fmla="*/ 7771 h 598321"/>
              <a:gd name="connsiteX4" fmla="*/ 0 w 3116128"/>
              <a:gd name="connsiteY4" fmla="*/ 122071 h 598321"/>
              <a:gd name="connsiteX0" fmla="*/ 3086100 w 3116128"/>
              <a:gd name="connsiteY0" fmla="*/ 600435 h 600435"/>
              <a:gd name="connsiteX1" fmla="*/ 2847975 w 3116128"/>
              <a:gd name="connsiteY1" fmla="*/ 76560 h 600435"/>
              <a:gd name="connsiteX2" fmla="*/ 1133475 w 3116128"/>
              <a:gd name="connsiteY2" fmla="*/ 19410 h 600435"/>
              <a:gd name="connsiteX3" fmla="*/ 209550 w 3116128"/>
              <a:gd name="connsiteY3" fmla="*/ 9885 h 600435"/>
              <a:gd name="connsiteX4" fmla="*/ 0 w 3116128"/>
              <a:gd name="connsiteY4" fmla="*/ 152760 h 600435"/>
              <a:gd name="connsiteX0" fmla="*/ 3067050 w 3097078"/>
              <a:gd name="connsiteY0" fmla="*/ 1342270 h 1342270"/>
              <a:gd name="connsiteX1" fmla="*/ 2828925 w 3097078"/>
              <a:gd name="connsiteY1" fmla="*/ 818395 h 1342270"/>
              <a:gd name="connsiteX2" fmla="*/ 1114425 w 3097078"/>
              <a:gd name="connsiteY2" fmla="*/ 761245 h 1342270"/>
              <a:gd name="connsiteX3" fmla="*/ 190500 w 3097078"/>
              <a:gd name="connsiteY3" fmla="*/ 751720 h 1342270"/>
              <a:gd name="connsiteX4" fmla="*/ 0 w 3097078"/>
              <a:gd name="connsiteY4" fmla="*/ 2495 h 1342270"/>
              <a:gd name="connsiteX0" fmla="*/ 3067050 w 3097078"/>
              <a:gd name="connsiteY0" fmla="*/ 1342594 h 1342594"/>
              <a:gd name="connsiteX1" fmla="*/ 2828925 w 3097078"/>
              <a:gd name="connsiteY1" fmla="*/ 818719 h 1342594"/>
              <a:gd name="connsiteX2" fmla="*/ 1114425 w 3097078"/>
              <a:gd name="connsiteY2" fmla="*/ 761569 h 1342594"/>
              <a:gd name="connsiteX3" fmla="*/ 304800 w 3097078"/>
              <a:gd name="connsiteY3" fmla="*/ 670944 h 1342594"/>
              <a:gd name="connsiteX4" fmla="*/ 0 w 3097078"/>
              <a:gd name="connsiteY4" fmla="*/ 2819 h 1342594"/>
              <a:gd name="connsiteX0" fmla="*/ 3067050 w 3097078"/>
              <a:gd name="connsiteY0" fmla="*/ 1342594 h 1342594"/>
              <a:gd name="connsiteX1" fmla="*/ 2828925 w 3097078"/>
              <a:gd name="connsiteY1" fmla="*/ 818719 h 1342594"/>
              <a:gd name="connsiteX2" fmla="*/ 1114425 w 3097078"/>
              <a:gd name="connsiteY2" fmla="*/ 761569 h 1342594"/>
              <a:gd name="connsiteX3" fmla="*/ 419100 w 3097078"/>
              <a:gd name="connsiteY3" fmla="*/ 670944 h 1342594"/>
              <a:gd name="connsiteX4" fmla="*/ 0 w 3097078"/>
              <a:gd name="connsiteY4" fmla="*/ 2819 h 1342594"/>
              <a:gd name="connsiteX0" fmla="*/ 3067050 w 3095272"/>
              <a:gd name="connsiteY0" fmla="*/ 1342594 h 1342594"/>
              <a:gd name="connsiteX1" fmla="*/ 2828925 w 3095272"/>
              <a:gd name="connsiteY1" fmla="*/ 818719 h 1342594"/>
              <a:gd name="connsiteX2" fmla="*/ 1162050 w 3095272"/>
              <a:gd name="connsiteY2" fmla="*/ 761567 h 1342594"/>
              <a:gd name="connsiteX3" fmla="*/ 419100 w 3095272"/>
              <a:gd name="connsiteY3" fmla="*/ 670944 h 1342594"/>
              <a:gd name="connsiteX4" fmla="*/ 0 w 3095272"/>
              <a:gd name="connsiteY4" fmla="*/ 2819 h 134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5272" h="1342594">
                <a:moveTo>
                  <a:pt x="3067050" y="1342594"/>
                </a:moveTo>
                <a:cubicBezTo>
                  <a:pt x="3110706" y="1129075"/>
                  <a:pt x="3146425" y="915557"/>
                  <a:pt x="2828925" y="818719"/>
                </a:cubicBezTo>
                <a:cubicBezTo>
                  <a:pt x="2511425" y="721881"/>
                  <a:pt x="1563687" y="786196"/>
                  <a:pt x="1162050" y="761567"/>
                </a:cubicBezTo>
                <a:cubicBezTo>
                  <a:pt x="760413" y="736938"/>
                  <a:pt x="612775" y="797402"/>
                  <a:pt x="419100" y="670944"/>
                </a:cubicBezTo>
                <a:cubicBezTo>
                  <a:pt x="225425" y="544486"/>
                  <a:pt x="10318" y="-45600"/>
                  <a:pt x="0" y="2819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114" name="Полилиния 42113"/>
          <p:cNvSpPr/>
          <p:nvPr/>
        </p:nvSpPr>
        <p:spPr>
          <a:xfrm>
            <a:off x="8632537" y="3905250"/>
            <a:ext cx="2578388" cy="342900"/>
          </a:xfrm>
          <a:custGeom>
            <a:avLst/>
            <a:gdLst>
              <a:gd name="connsiteX0" fmla="*/ 2992510 w 2992510"/>
              <a:gd name="connsiteY0" fmla="*/ 342900 h 342900"/>
              <a:gd name="connsiteX1" fmla="*/ 2802010 w 2992510"/>
              <a:gd name="connsiteY1" fmla="*/ 190500 h 342900"/>
              <a:gd name="connsiteX2" fmla="*/ 2192410 w 2992510"/>
              <a:gd name="connsiteY2" fmla="*/ 180975 h 342900"/>
              <a:gd name="connsiteX3" fmla="*/ 354085 w 2992510"/>
              <a:gd name="connsiteY3" fmla="*/ 180975 h 342900"/>
              <a:gd name="connsiteX4" fmla="*/ 1660 w 2992510"/>
              <a:gd name="connsiteY4" fmla="*/ 0 h 342900"/>
              <a:gd name="connsiteX0" fmla="*/ 2990850 w 2990850"/>
              <a:gd name="connsiteY0" fmla="*/ 342900 h 342900"/>
              <a:gd name="connsiteX1" fmla="*/ 2800350 w 2990850"/>
              <a:gd name="connsiteY1" fmla="*/ 190500 h 342900"/>
              <a:gd name="connsiteX2" fmla="*/ 2190750 w 2990850"/>
              <a:gd name="connsiteY2" fmla="*/ 180975 h 342900"/>
              <a:gd name="connsiteX3" fmla="*/ 352425 w 2990850"/>
              <a:gd name="connsiteY3" fmla="*/ 180975 h 342900"/>
              <a:gd name="connsiteX4" fmla="*/ 0 w 2990850"/>
              <a:gd name="connsiteY4" fmla="*/ 0 h 342900"/>
              <a:gd name="connsiteX0" fmla="*/ 2990850 w 2990850"/>
              <a:gd name="connsiteY0" fmla="*/ 342900 h 342900"/>
              <a:gd name="connsiteX1" fmla="*/ 2800350 w 2990850"/>
              <a:gd name="connsiteY1" fmla="*/ 190500 h 342900"/>
              <a:gd name="connsiteX2" fmla="*/ 2190750 w 2990850"/>
              <a:gd name="connsiteY2" fmla="*/ 180975 h 342900"/>
              <a:gd name="connsiteX3" fmla="*/ 352425 w 2990850"/>
              <a:gd name="connsiteY3" fmla="*/ 180975 h 342900"/>
              <a:gd name="connsiteX4" fmla="*/ 0 w 2990850"/>
              <a:gd name="connsiteY4" fmla="*/ 0 h 342900"/>
              <a:gd name="connsiteX0" fmla="*/ 2990850 w 2990850"/>
              <a:gd name="connsiteY0" fmla="*/ 342900 h 342900"/>
              <a:gd name="connsiteX1" fmla="*/ 2800350 w 2990850"/>
              <a:gd name="connsiteY1" fmla="*/ 190500 h 342900"/>
              <a:gd name="connsiteX2" fmla="*/ 2190750 w 2990850"/>
              <a:gd name="connsiteY2" fmla="*/ 180975 h 342900"/>
              <a:gd name="connsiteX3" fmla="*/ 352425 w 2990850"/>
              <a:gd name="connsiteY3" fmla="*/ 180975 h 342900"/>
              <a:gd name="connsiteX4" fmla="*/ 0 w 2990850"/>
              <a:gd name="connsiteY4" fmla="*/ 0 h 342900"/>
              <a:gd name="connsiteX0" fmla="*/ 2990850 w 2990850"/>
              <a:gd name="connsiteY0" fmla="*/ 342900 h 342900"/>
              <a:gd name="connsiteX1" fmla="*/ 2800350 w 2990850"/>
              <a:gd name="connsiteY1" fmla="*/ 190500 h 342900"/>
              <a:gd name="connsiteX2" fmla="*/ 2190750 w 2990850"/>
              <a:gd name="connsiteY2" fmla="*/ 180975 h 342900"/>
              <a:gd name="connsiteX3" fmla="*/ 352425 w 2990850"/>
              <a:gd name="connsiteY3" fmla="*/ 180975 h 342900"/>
              <a:gd name="connsiteX4" fmla="*/ 0 w 2990850"/>
              <a:gd name="connsiteY4" fmla="*/ 0 h 342900"/>
              <a:gd name="connsiteX0" fmla="*/ 3058645 w 3058645"/>
              <a:gd name="connsiteY0" fmla="*/ 342900 h 342900"/>
              <a:gd name="connsiteX1" fmla="*/ 2868145 w 3058645"/>
              <a:gd name="connsiteY1" fmla="*/ 190500 h 342900"/>
              <a:gd name="connsiteX2" fmla="*/ 2258545 w 3058645"/>
              <a:gd name="connsiteY2" fmla="*/ 180975 h 342900"/>
              <a:gd name="connsiteX3" fmla="*/ 420220 w 3058645"/>
              <a:gd name="connsiteY3" fmla="*/ 180975 h 342900"/>
              <a:gd name="connsiteX4" fmla="*/ 0 w 3058645"/>
              <a:gd name="connsiteY4" fmla="*/ 0 h 342900"/>
              <a:gd name="connsiteX0" fmla="*/ 3058645 w 3058645"/>
              <a:gd name="connsiteY0" fmla="*/ 342900 h 342900"/>
              <a:gd name="connsiteX1" fmla="*/ 2868145 w 3058645"/>
              <a:gd name="connsiteY1" fmla="*/ 190500 h 342900"/>
              <a:gd name="connsiteX2" fmla="*/ 2258545 w 3058645"/>
              <a:gd name="connsiteY2" fmla="*/ 180975 h 342900"/>
              <a:gd name="connsiteX3" fmla="*/ 420220 w 3058645"/>
              <a:gd name="connsiteY3" fmla="*/ 180975 h 342900"/>
              <a:gd name="connsiteX4" fmla="*/ 0 w 3058645"/>
              <a:gd name="connsiteY4" fmla="*/ 0 h 342900"/>
              <a:gd name="connsiteX0" fmla="*/ 3058645 w 3058645"/>
              <a:gd name="connsiteY0" fmla="*/ 342900 h 342900"/>
              <a:gd name="connsiteX1" fmla="*/ 2868145 w 3058645"/>
              <a:gd name="connsiteY1" fmla="*/ 190500 h 342900"/>
              <a:gd name="connsiteX2" fmla="*/ 2258545 w 3058645"/>
              <a:gd name="connsiteY2" fmla="*/ 180975 h 342900"/>
              <a:gd name="connsiteX3" fmla="*/ 420220 w 3058645"/>
              <a:gd name="connsiteY3" fmla="*/ 180975 h 342900"/>
              <a:gd name="connsiteX4" fmla="*/ 0 w 3058645"/>
              <a:gd name="connsiteY4" fmla="*/ 0 h 342900"/>
              <a:gd name="connsiteX0" fmla="*/ 3058645 w 3058645"/>
              <a:gd name="connsiteY0" fmla="*/ 342900 h 342900"/>
              <a:gd name="connsiteX1" fmla="*/ 2868145 w 3058645"/>
              <a:gd name="connsiteY1" fmla="*/ 190500 h 342900"/>
              <a:gd name="connsiteX2" fmla="*/ 2258545 w 3058645"/>
              <a:gd name="connsiteY2" fmla="*/ 180975 h 342900"/>
              <a:gd name="connsiteX3" fmla="*/ 713998 w 3058645"/>
              <a:gd name="connsiteY3" fmla="*/ 200025 h 342900"/>
              <a:gd name="connsiteX4" fmla="*/ 0 w 3058645"/>
              <a:gd name="connsiteY4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8645" h="342900">
                <a:moveTo>
                  <a:pt x="3058645" y="342900"/>
                </a:moveTo>
                <a:cubicBezTo>
                  <a:pt x="3030070" y="280193"/>
                  <a:pt x="3001495" y="217487"/>
                  <a:pt x="2868145" y="190500"/>
                </a:cubicBezTo>
                <a:cubicBezTo>
                  <a:pt x="2734795" y="163513"/>
                  <a:pt x="2617569" y="179388"/>
                  <a:pt x="2258545" y="180975"/>
                </a:cubicBezTo>
                <a:cubicBezTo>
                  <a:pt x="1899521" y="182562"/>
                  <a:pt x="1090422" y="230187"/>
                  <a:pt x="713998" y="200025"/>
                </a:cubicBezTo>
                <a:cubicBezTo>
                  <a:pt x="337574" y="169863"/>
                  <a:pt x="185734" y="151606"/>
                  <a:pt x="0" y="0"/>
                </a:cubicBezTo>
              </a:path>
            </a:pathLst>
          </a:custGeom>
          <a:noFill/>
          <a:ln>
            <a:solidFill>
              <a:schemeClr val="accent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Суммирование набора</a:t>
            </a:r>
            <a:endParaRPr lang="ru-RU" dirty="0"/>
          </a:p>
        </p:txBody>
      </p:sp>
      <p:sp>
        <p:nvSpPr>
          <p:cNvPr id="27650" name="Rectangle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ru-RU" sz="2600" dirty="0"/>
              <a:t>Предмет i «весит» </a:t>
            </a:r>
            <a:r>
              <a:rPr lang="ru-RU" sz="2600" dirty="0" err="1"/>
              <a:t>w</a:t>
            </a:r>
            <a:r>
              <a:rPr lang="ru-RU" sz="2600" baseline="-25000" dirty="0" err="1"/>
              <a:t>i</a:t>
            </a:r>
            <a:r>
              <a:rPr lang="ru-RU" sz="2600" dirty="0"/>
              <a:t> </a:t>
            </a:r>
          </a:p>
          <a:p>
            <a:pPr>
              <a:lnSpc>
                <a:spcPct val="80000"/>
              </a:lnSpc>
            </a:pPr>
            <a:endParaRPr lang="ru-RU" sz="2600" dirty="0" smtClean="0"/>
          </a:p>
          <a:p>
            <a:pPr>
              <a:lnSpc>
                <a:spcPct val="80000"/>
              </a:lnSpc>
            </a:pPr>
            <a:r>
              <a:rPr lang="ru-RU" sz="2600" dirty="0" smtClean="0"/>
              <a:t>Найти набор предметов</a:t>
            </a:r>
            <a:r>
              <a:rPr lang="ru-RU" sz="2600" dirty="0"/>
              <a:t>, суммарный вес которых равен W</a:t>
            </a:r>
          </a:p>
          <a:p>
            <a:pPr>
              <a:lnSpc>
                <a:spcPct val="80000"/>
              </a:lnSpc>
            </a:pPr>
            <a:endParaRPr lang="ru-RU" sz="26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NP-полна</a:t>
            </a:r>
          </a:p>
          <a:p>
            <a:endParaRPr lang="ru-RU" dirty="0"/>
          </a:p>
          <a:p>
            <a:r>
              <a:rPr lang="ru-RU" dirty="0"/>
              <a:t>Если все входные данные целые числа, то решается за O(N * W) арифметических операций с помощью динамического программирования</a:t>
            </a:r>
          </a:p>
          <a:p>
            <a:endParaRPr lang="ru-RU" dirty="0"/>
          </a:p>
          <a:p>
            <a:r>
              <a:rPr lang="ru-RU" dirty="0"/>
              <a:t>Неизвестно, есть ли решение за O((N * </a:t>
            </a:r>
            <a:r>
              <a:rPr lang="ru-RU" dirty="0" err="1"/>
              <a:t>log</a:t>
            </a:r>
            <a:r>
              <a:rPr lang="ru-RU" dirty="0"/>
              <a:t>(W</a:t>
            </a:r>
            <a:r>
              <a:rPr lang="ru-RU" dirty="0" smtClean="0"/>
              <a:t>))</a:t>
            </a:r>
            <a:r>
              <a:rPr lang="ru-RU" baseline="30000" dirty="0" smtClean="0"/>
              <a:t>p</a:t>
            </a:r>
            <a:r>
              <a:rPr lang="ru-RU" dirty="0" smtClean="0"/>
              <a:t>) </a:t>
            </a:r>
            <a:r>
              <a:rPr lang="ru-RU" dirty="0"/>
              <a:t>арифметических операций</a:t>
            </a:r>
          </a:p>
          <a:p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Суммирование набора: управляемая система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Состояние</a:t>
            </a:r>
            <a:endParaRPr lang="ru-RU" dirty="0"/>
          </a:p>
          <a:p>
            <a:pPr lvl="1"/>
            <a:r>
              <a:rPr lang="ru-RU" dirty="0"/>
              <a:t>занятое место</a:t>
            </a:r>
          </a:p>
          <a:p>
            <a:r>
              <a:rPr lang="ru-RU" dirty="0"/>
              <a:t>Команды</a:t>
            </a:r>
          </a:p>
          <a:p>
            <a:pPr lvl="1"/>
            <a:r>
              <a:rPr lang="ru-RU" dirty="0"/>
              <a:t>«бери и проезжай»</a:t>
            </a:r>
          </a:p>
          <a:p>
            <a:pPr lvl="1"/>
            <a:r>
              <a:rPr lang="ru-RU" dirty="0"/>
              <a:t>«проезжай»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504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Суммирование набора: прямой ход</a:t>
            </a:r>
            <a:endParaRPr lang="ru-RU" dirty="0"/>
          </a:p>
        </p:txBody>
      </p:sp>
      <p:sp>
        <p:nvSpPr>
          <p:cNvPr id="27650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isPossibleSum</a:t>
            </a:r>
            <a:r>
              <a:rPr lang="en-US" dirty="0" smtClean="0"/>
              <a:t>[step][sum] </a:t>
            </a:r>
            <a:r>
              <a:rPr lang="ru-RU" dirty="0"/>
              <a:t>= </a:t>
            </a:r>
            <a:r>
              <a:rPr lang="en-US" dirty="0" smtClean="0"/>
              <a:t>true if </a:t>
            </a:r>
            <a:r>
              <a:rPr lang="en-US" dirty="0"/>
              <a:t>sum </a:t>
            </a:r>
            <a:r>
              <a:rPr lang="ru-RU" dirty="0" smtClean="0"/>
              <a:t>можно сложить из первых </a:t>
            </a:r>
            <a:r>
              <a:rPr lang="en-US" dirty="0" smtClean="0"/>
              <a:t>step </a:t>
            </a:r>
            <a:r>
              <a:rPr lang="ru-RU" dirty="0" smtClean="0"/>
              <a:t>слагаемых; </a:t>
            </a:r>
            <a:r>
              <a:rPr lang="en-US" dirty="0" smtClean="0"/>
              <a:t>false </a:t>
            </a:r>
            <a:r>
              <a:rPr lang="ru-RU" dirty="0" smtClean="0"/>
              <a:t>иначе</a:t>
            </a:r>
            <a:endParaRPr lang="en-US" dirty="0" smtClean="0"/>
          </a:p>
          <a:p>
            <a:endParaRPr lang="en-US" dirty="0"/>
          </a:p>
          <a:p>
            <a:r>
              <a:rPr lang="ru-RU" dirty="0"/>
              <a:t>Действие номер </a:t>
            </a:r>
            <a:r>
              <a:rPr lang="en-US" dirty="0"/>
              <a:t>step = </a:t>
            </a:r>
            <a:r>
              <a:rPr lang="ru-RU" dirty="0"/>
              <a:t>«проезжай»</a:t>
            </a:r>
          </a:p>
          <a:p>
            <a:pPr lvl="1"/>
            <a:r>
              <a:rPr lang="en-US" dirty="0" err="1"/>
              <a:t>isPossibleSum</a:t>
            </a:r>
            <a:r>
              <a:rPr lang="en-US" dirty="0" smtClean="0"/>
              <a:t>[step][sum]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en-US" dirty="0" err="1"/>
              <a:t>isPossibleSum</a:t>
            </a:r>
            <a:r>
              <a:rPr lang="en-US" dirty="0"/>
              <a:t> </a:t>
            </a:r>
            <a:r>
              <a:rPr lang="en-US" dirty="0" smtClean="0"/>
              <a:t>[</a:t>
            </a:r>
            <a:r>
              <a:rPr lang="en-US" dirty="0"/>
              <a:t>step</a:t>
            </a:r>
            <a:r>
              <a:rPr lang="ru-RU" dirty="0"/>
              <a:t> - 1</a:t>
            </a:r>
            <a:r>
              <a:rPr lang="en-US" dirty="0" smtClean="0"/>
              <a:t>][sum]</a:t>
            </a:r>
            <a:endParaRPr lang="ru-RU" dirty="0"/>
          </a:p>
          <a:p>
            <a:endParaRPr lang="en-US" dirty="0"/>
          </a:p>
          <a:p>
            <a:r>
              <a:rPr lang="ru-RU" dirty="0"/>
              <a:t>Действие номер </a:t>
            </a:r>
            <a:r>
              <a:rPr lang="en-US" dirty="0"/>
              <a:t>step = </a:t>
            </a:r>
            <a:r>
              <a:rPr lang="ru-RU" dirty="0"/>
              <a:t>«бери и </a:t>
            </a:r>
            <a:r>
              <a:rPr lang="ru-RU" dirty="0" smtClean="0"/>
              <a:t>проезжай</a:t>
            </a:r>
            <a:r>
              <a:rPr lang="ru-RU" dirty="0"/>
              <a:t>»</a:t>
            </a:r>
            <a:endParaRPr lang="en-US" dirty="0"/>
          </a:p>
          <a:p>
            <a:pPr lvl="1"/>
            <a:r>
              <a:rPr lang="en-US" dirty="0"/>
              <a:t>w – </a:t>
            </a:r>
            <a:r>
              <a:rPr lang="ru-RU" dirty="0"/>
              <a:t>вес </a:t>
            </a:r>
            <a:r>
              <a:rPr lang="ru-RU" dirty="0" smtClean="0"/>
              <a:t>предмета</a:t>
            </a:r>
            <a:endParaRPr lang="ru-RU" dirty="0"/>
          </a:p>
          <a:p>
            <a:pPr lvl="1"/>
            <a:r>
              <a:rPr lang="ru-RU" dirty="0"/>
              <a:t>Если </a:t>
            </a:r>
            <a:r>
              <a:rPr lang="en-US" dirty="0"/>
              <a:t>w </a:t>
            </a:r>
            <a:r>
              <a:rPr lang="ru-RU" dirty="0">
                <a:latin typeface="Consolas" panose="020B0609020204030204" pitchFamily="49" charset="0"/>
              </a:rPr>
              <a:t>≤</a:t>
            </a:r>
            <a:r>
              <a:rPr lang="en-US" dirty="0"/>
              <a:t> </a:t>
            </a:r>
            <a:r>
              <a:rPr lang="en-US" dirty="0" smtClean="0"/>
              <a:t>sum, </a:t>
            </a:r>
            <a:r>
              <a:rPr lang="ru-RU" dirty="0"/>
              <a:t>то </a:t>
            </a:r>
            <a:r>
              <a:rPr lang="en-US" dirty="0" err="1" smtClean="0"/>
              <a:t>isPossibleSum</a:t>
            </a:r>
            <a:r>
              <a:rPr lang="en-US" dirty="0" smtClean="0"/>
              <a:t>[step][sum]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en-US" dirty="0" err="1" smtClean="0"/>
              <a:t>isPossibleSum</a:t>
            </a:r>
            <a:r>
              <a:rPr lang="en-US" dirty="0" smtClean="0"/>
              <a:t>[step</a:t>
            </a:r>
            <a:r>
              <a:rPr lang="ru-RU" dirty="0" smtClean="0"/>
              <a:t> </a:t>
            </a:r>
            <a:r>
              <a:rPr lang="ru-RU" dirty="0"/>
              <a:t>- 1</a:t>
            </a:r>
            <a:r>
              <a:rPr lang="en-US" dirty="0" smtClean="0"/>
              <a:t>][sum </a:t>
            </a:r>
            <a:r>
              <a:rPr lang="ru-RU" dirty="0" smtClean="0"/>
              <a:t>– </a:t>
            </a:r>
            <a:r>
              <a:rPr lang="en-US" dirty="0"/>
              <a:t>w</a:t>
            </a:r>
            <a:r>
              <a:rPr lang="en-US" dirty="0" smtClean="0"/>
              <a:t>]</a:t>
            </a:r>
            <a:endParaRPr lang="ru-RU" dirty="0"/>
          </a:p>
          <a:p>
            <a:pPr lvl="1"/>
            <a:r>
              <a:rPr lang="ru-RU" dirty="0"/>
              <a:t>Если </a:t>
            </a:r>
            <a:r>
              <a:rPr lang="en-US" dirty="0" smtClean="0"/>
              <a:t>sum</a:t>
            </a:r>
            <a:r>
              <a:rPr lang="ru-RU" dirty="0" smtClean="0"/>
              <a:t> </a:t>
            </a:r>
            <a:r>
              <a:rPr lang="en-US" dirty="0"/>
              <a:t>&lt;</a:t>
            </a:r>
            <a:r>
              <a:rPr lang="ru-RU" dirty="0"/>
              <a:t> </a:t>
            </a:r>
            <a:r>
              <a:rPr lang="en-US" dirty="0"/>
              <a:t>w, </a:t>
            </a:r>
            <a:r>
              <a:rPr lang="ru-RU" dirty="0"/>
              <a:t>то </a:t>
            </a:r>
            <a:r>
              <a:rPr lang="en-US" dirty="0" err="1" smtClean="0"/>
              <a:t>isPossibleSum</a:t>
            </a:r>
            <a:r>
              <a:rPr lang="en-US" dirty="0" smtClean="0"/>
              <a:t>[step][</a:t>
            </a:r>
            <a:r>
              <a:rPr lang="en-US" dirty="0"/>
              <a:t>sum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en-US" dirty="0" err="1" smtClean="0"/>
              <a:t>isPossibleSum</a:t>
            </a:r>
            <a:r>
              <a:rPr lang="en-US" dirty="0" smtClean="0"/>
              <a:t>[step</a:t>
            </a:r>
            <a:r>
              <a:rPr lang="ru-RU" dirty="0" smtClean="0"/>
              <a:t> </a:t>
            </a:r>
            <a:r>
              <a:rPr lang="ru-RU" dirty="0"/>
              <a:t>- 1</a:t>
            </a:r>
            <a:r>
              <a:rPr lang="en-US" dirty="0" smtClean="0"/>
              <a:t>][</a:t>
            </a:r>
            <a:r>
              <a:rPr lang="en-US" dirty="0"/>
              <a:t>sum</a:t>
            </a:r>
            <a:r>
              <a:rPr lang="en-US" dirty="0" smtClean="0"/>
              <a:t>]</a:t>
            </a:r>
            <a:endParaRPr lang="ru-RU" dirty="0"/>
          </a:p>
          <a:p>
            <a:endParaRPr lang="ru-RU" dirty="0"/>
          </a:p>
          <a:p>
            <a:r>
              <a:rPr lang="en-US" sz="2600" dirty="0" err="1" smtClean="0">
                <a:latin typeface="Consolas" panose="020B0609020204030204" pitchFamily="49" charset="0"/>
              </a:rPr>
              <a:t>isPossibleSum</a:t>
            </a:r>
            <a:r>
              <a:rPr lang="en-US" sz="2600" dirty="0" smtClean="0">
                <a:latin typeface="Consolas" panose="020B0609020204030204" pitchFamily="49" charset="0"/>
              </a:rPr>
              <a:t>[step</a:t>
            </a:r>
            <a:r>
              <a:rPr lang="en-US" sz="2600" dirty="0">
                <a:latin typeface="Consolas" panose="020B0609020204030204" pitchFamily="49" charset="0"/>
              </a:rPr>
              <a:t>][sum] = </a:t>
            </a:r>
            <a:r>
              <a:rPr lang="en-US" sz="2600" dirty="0" err="1">
                <a:latin typeface="Consolas" panose="020B0609020204030204" pitchFamily="49" charset="0"/>
              </a:rPr>
              <a:t>isPossibleSum</a:t>
            </a:r>
            <a:r>
              <a:rPr lang="en-US" sz="2600" dirty="0">
                <a:latin typeface="Consolas" panose="020B0609020204030204" pitchFamily="49" charset="0"/>
              </a:rPr>
              <a:t>[step - 1][</a:t>
            </a:r>
            <a:r>
              <a:rPr lang="en-US" sz="2600" dirty="0" smtClean="0">
                <a:latin typeface="Consolas" panose="020B0609020204030204" pitchFamily="49" charset="0"/>
              </a:rPr>
              <a:t>sum]</a:t>
            </a:r>
            <a:br>
              <a:rPr lang="en-US" sz="2600" dirty="0" smtClean="0">
                <a:latin typeface="Consolas" panose="020B0609020204030204" pitchFamily="49" charset="0"/>
              </a:rPr>
            </a:br>
            <a:r>
              <a:rPr lang="en-US" sz="2600" b="1" dirty="0" smtClean="0">
                <a:latin typeface="Consolas" panose="020B0609020204030204" pitchFamily="49" charset="0"/>
              </a:rPr>
              <a:t>if</a:t>
            </a:r>
            <a:r>
              <a:rPr lang="en-US" sz="2600" dirty="0" smtClean="0">
                <a:latin typeface="Consolas" panose="020B0609020204030204" pitchFamily="49" charset="0"/>
              </a:rPr>
              <a:t> </a:t>
            </a:r>
            <a:r>
              <a:rPr lang="en-US" sz="2600" dirty="0">
                <a:latin typeface="Consolas" panose="020B0609020204030204" pitchFamily="49" charset="0"/>
              </a:rPr>
              <a:t>w </a:t>
            </a:r>
            <a:r>
              <a:rPr lang="ru-RU" sz="2600" dirty="0">
                <a:latin typeface="Consolas" panose="020B0609020204030204" pitchFamily="49" charset="0"/>
              </a:rPr>
              <a:t>≤</a:t>
            </a:r>
            <a:r>
              <a:rPr lang="en-US" sz="2600" dirty="0">
                <a:latin typeface="Consolas" panose="020B0609020204030204" pitchFamily="49" charset="0"/>
              </a:rPr>
              <a:t> </a:t>
            </a:r>
            <a:r>
              <a:rPr lang="en-US" sz="2600" dirty="0" smtClean="0">
                <a:latin typeface="Consolas" panose="020B0609020204030204" pitchFamily="49" charset="0"/>
              </a:rPr>
              <a:t>sum </a:t>
            </a:r>
            <a:r>
              <a:rPr lang="en-US" sz="2600" b="1" dirty="0" smtClean="0">
                <a:latin typeface="Consolas" panose="020B0609020204030204" pitchFamily="49" charset="0"/>
              </a:rPr>
              <a:t>and</a:t>
            </a:r>
            <a:r>
              <a:rPr lang="en-US" sz="2600" dirty="0" smtClean="0">
                <a:latin typeface="Consolas" panose="020B0609020204030204" pitchFamily="49" charset="0"/>
              </a:rPr>
              <a:t> </a:t>
            </a:r>
            <a:r>
              <a:rPr lang="en-US" sz="2600" dirty="0" err="1" smtClean="0">
                <a:latin typeface="Consolas" panose="020B0609020204030204" pitchFamily="49" charset="0"/>
              </a:rPr>
              <a:t>isPossibleSum</a:t>
            </a:r>
            <a:r>
              <a:rPr lang="en-US" sz="2600" dirty="0" smtClean="0">
                <a:latin typeface="Consolas" panose="020B0609020204030204" pitchFamily="49" charset="0"/>
              </a:rPr>
              <a:t>[step</a:t>
            </a:r>
            <a:r>
              <a:rPr lang="ru-RU" sz="2600" dirty="0" smtClean="0">
                <a:latin typeface="Consolas" panose="020B0609020204030204" pitchFamily="49" charset="0"/>
              </a:rPr>
              <a:t> </a:t>
            </a:r>
            <a:r>
              <a:rPr lang="ru-RU" sz="2600" dirty="0">
                <a:latin typeface="Consolas" panose="020B0609020204030204" pitchFamily="49" charset="0"/>
              </a:rPr>
              <a:t>- 1</a:t>
            </a:r>
            <a:r>
              <a:rPr lang="en-US" sz="2600" dirty="0" smtClean="0">
                <a:latin typeface="Consolas" panose="020B0609020204030204" pitchFamily="49" charset="0"/>
              </a:rPr>
              <a:t>][sum</a:t>
            </a:r>
            <a:r>
              <a:rPr lang="ru-RU" sz="2600" dirty="0" smtClean="0">
                <a:latin typeface="Consolas" panose="020B0609020204030204" pitchFamily="49" charset="0"/>
              </a:rPr>
              <a:t> </a:t>
            </a:r>
            <a:r>
              <a:rPr lang="ru-RU" sz="2600" dirty="0">
                <a:latin typeface="Consolas" panose="020B0609020204030204" pitchFamily="49" charset="0"/>
              </a:rPr>
              <a:t>- </a:t>
            </a:r>
            <a:r>
              <a:rPr lang="en-US" sz="2600" dirty="0">
                <a:latin typeface="Consolas" panose="020B0609020204030204" pitchFamily="49" charset="0"/>
              </a:rPr>
              <a:t>w</a:t>
            </a:r>
            <a:r>
              <a:rPr lang="en-US" sz="2600" dirty="0" smtClean="0">
                <a:latin typeface="Consolas" panose="020B0609020204030204" pitchFamily="49" charset="0"/>
              </a:rPr>
              <a:t>]:</a:t>
            </a:r>
            <a:r>
              <a:rPr lang="en-US" sz="2600" dirty="0">
                <a:latin typeface="Consolas" panose="020B0609020204030204" pitchFamily="49" charset="0"/>
              </a:rPr>
              <a:t/>
            </a:r>
            <a:br>
              <a:rPr lang="en-US" sz="2600" dirty="0">
                <a:latin typeface="Consolas" panose="020B0609020204030204" pitchFamily="49" charset="0"/>
              </a:rPr>
            </a:br>
            <a:r>
              <a:rPr lang="en-US" sz="2600" dirty="0" smtClean="0">
                <a:latin typeface="Consolas" panose="020B0609020204030204" pitchFamily="49" charset="0"/>
              </a:rPr>
              <a:t>    </a:t>
            </a:r>
            <a:r>
              <a:rPr lang="en-US" sz="2600" dirty="0" err="1" smtClean="0">
                <a:latin typeface="Consolas" panose="020B0609020204030204" pitchFamily="49" charset="0"/>
              </a:rPr>
              <a:t>isPossibleSum</a:t>
            </a:r>
            <a:r>
              <a:rPr lang="en-US" sz="2600" dirty="0" smtClean="0">
                <a:latin typeface="Consolas" panose="020B0609020204030204" pitchFamily="49" charset="0"/>
              </a:rPr>
              <a:t>[step][sum]</a:t>
            </a:r>
            <a:r>
              <a:rPr lang="ru-RU" sz="2600" dirty="0" smtClean="0">
                <a:latin typeface="Consolas" panose="020B0609020204030204" pitchFamily="49" charset="0"/>
              </a:rPr>
              <a:t> </a:t>
            </a:r>
            <a:r>
              <a:rPr lang="ru-RU" sz="2600" dirty="0">
                <a:latin typeface="Consolas" panose="020B0609020204030204" pitchFamily="49" charset="0"/>
              </a:rPr>
              <a:t>= </a:t>
            </a:r>
            <a:r>
              <a:rPr lang="en-US" sz="2600" b="1" dirty="0" smtClean="0">
                <a:latin typeface="Consolas" panose="020B0609020204030204" pitchFamily="49" charset="0"/>
              </a:rPr>
              <a:t>true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4209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Суммирование набора: обратный ход</a:t>
            </a:r>
            <a:endParaRPr lang="ru-RU" dirty="0"/>
          </a:p>
        </p:txBody>
      </p:sp>
      <p:sp>
        <p:nvSpPr>
          <p:cNvPr id="44034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sum </a:t>
            </a:r>
            <a:r>
              <a:rPr lang="en-US" sz="2400" dirty="0"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latin typeface="Consolas" panose="020B0609020204030204" pitchFamily="49" charset="0"/>
              </a:rPr>
              <a:t>W </a:t>
            </a:r>
            <a:r>
              <a:rPr lang="en-US" sz="2400" b="1" dirty="0" smtClean="0"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isPossibleSum</a:t>
            </a:r>
            <a:r>
              <a:rPr lang="en-US" sz="2400" dirty="0" smtClean="0">
                <a:latin typeface="Consolas" panose="020B0609020204030204" pitchFamily="49" charset="0"/>
              </a:rPr>
              <a:t>[N][W] </a:t>
            </a:r>
            <a:r>
              <a:rPr lang="en-US" sz="2400" b="1" dirty="0" smtClean="0">
                <a:latin typeface="Consolas" panose="020B0609020204030204" pitchFamily="49" charset="0"/>
              </a:rPr>
              <a:t>else none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for </a:t>
            </a:r>
            <a:r>
              <a:rPr lang="en-US" sz="2400" dirty="0">
                <a:latin typeface="Consolas" panose="020B0609020204030204" pitchFamily="49" charset="0"/>
              </a:rPr>
              <a:t>step in [N, N-1, …, 2]: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b="1" dirty="0" smtClean="0"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isPossibleSum</a:t>
            </a:r>
            <a:r>
              <a:rPr lang="en-US" sz="2400" dirty="0" smtClean="0">
                <a:latin typeface="Consolas" panose="020B0609020204030204" pitchFamily="49" charset="0"/>
              </a:rPr>
              <a:t>[step][sum] !=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        </a:t>
            </a:r>
            <a:r>
              <a:rPr lang="en-US" sz="2400" dirty="0" err="1" smtClean="0">
                <a:latin typeface="Consolas" panose="020B0609020204030204" pitchFamily="49" charset="0"/>
              </a:rPr>
              <a:t>isPossibleSum</a:t>
            </a:r>
            <a:r>
              <a:rPr lang="en-US" sz="2400" dirty="0" smtClean="0">
                <a:latin typeface="Consolas" panose="020B0609020204030204" pitchFamily="49" charset="0"/>
              </a:rPr>
              <a:t>[step </a:t>
            </a:r>
            <a:r>
              <a:rPr lang="en-US" sz="2400" dirty="0">
                <a:latin typeface="Consolas" panose="020B0609020204030204" pitchFamily="49" charset="0"/>
              </a:rPr>
              <a:t>- 1</a:t>
            </a:r>
            <a:r>
              <a:rPr lang="en-US" sz="2400" dirty="0" smtClean="0">
                <a:latin typeface="Consolas" panose="020B0609020204030204" pitchFamily="49" charset="0"/>
              </a:rPr>
              <a:t>][sum]: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    # </a:t>
            </a:r>
            <a:r>
              <a:rPr lang="ru-RU" sz="2400" dirty="0">
                <a:latin typeface="Consolas" panose="020B0609020204030204" pitchFamily="49" charset="0"/>
              </a:rPr>
              <a:t>берем предмет номер </a:t>
            </a:r>
            <a:r>
              <a:rPr lang="en-US" sz="2400" dirty="0">
                <a:latin typeface="Consolas" panose="020B0609020204030204" pitchFamily="49" charset="0"/>
              </a:rPr>
              <a:t>step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    sum </a:t>
            </a:r>
            <a:r>
              <a:rPr lang="en-US" sz="2400" dirty="0">
                <a:latin typeface="Consolas" panose="020B0609020204030204" pitchFamily="49" charset="0"/>
              </a:rPr>
              <a:t>-= weight[step]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9340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 прямого хода и обратный ход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7" name="Group 15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1507982"/>
              </p:ext>
            </p:extLst>
          </p:nvPr>
        </p:nvGraphicFramePr>
        <p:xfrm>
          <a:off x="767408" y="2060848"/>
          <a:ext cx="10692000" cy="3528000"/>
        </p:xfrm>
        <a:graphic>
          <a:graphicData uri="http://schemas.openxmlformats.org/drawingml/2006/table">
            <a:tbl>
              <a:tblPr/>
              <a:tblGrid>
                <a:gridCol w="936000"/>
                <a:gridCol w="11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W = 16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step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\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sum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w = 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w = 5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w = 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w = 7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w = 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080" marR="850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13" name="Группа 12"/>
          <p:cNvGrpSpPr/>
          <p:nvPr/>
        </p:nvGrpSpPr>
        <p:grpSpPr>
          <a:xfrm>
            <a:off x="3250496" y="2924552"/>
            <a:ext cx="7920880" cy="2424743"/>
            <a:chOff x="3390784" y="2812891"/>
            <a:chExt cx="7457001" cy="2282740"/>
          </a:xfrm>
        </p:grpSpPr>
        <p:sp>
          <p:nvSpPr>
            <p:cNvPr id="2" name="Полилиния 1"/>
            <p:cNvSpPr/>
            <p:nvPr/>
          </p:nvSpPr>
          <p:spPr>
            <a:xfrm>
              <a:off x="8184232" y="4650154"/>
              <a:ext cx="2577553" cy="445477"/>
            </a:xfrm>
            <a:custGeom>
              <a:avLst/>
              <a:gdLst>
                <a:gd name="connsiteX0" fmla="*/ 2860431 w 2860431"/>
                <a:gd name="connsiteY0" fmla="*/ 445477 h 445477"/>
                <a:gd name="connsiteX1" fmla="*/ 2790092 w 2860431"/>
                <a:gd name="connsiteY1" fmla="*/ 250092 h 445477"/>
                <a:gd name="connsiteX2" fmla="*/ 2571261 w 2860431"/>
                <a:gd name="connsiteY2" fmla="*/ 226646 h 445477"/>
                <a:gd name="connsiteX3" fmla="*/ 461108 w 2860431"/>
                <a:gd name="connsiteY3" fmla="*/ 234461 h 445477"/>
                <a:gd name="connsiteX4" fmla="*/ 0 w 2860431"/>
                <a:gd name="connsiteY4" fmla="*/ 0 h 44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0431" h="445477">
                  <a:moveTo>
                    <a:pt x="2860431" y="445477"/>
                  </a:moveTo>
                  <a:cubicBezTo>
                    <a:pt x="2849359" y="366020"/>
                    <a:pt x="2838287" y="286564"/>
                    <a:pt x="2790092" y="250092"/>
                  </a:cubicBezTo>
                  <a:cubicBezTo>
                    <a:pt x="2741897" y="213620"/>
                    <a:pt x="2571261" y="226646"/>
                    <a:pt x="2571261" y="226646"/>
                  </a:cubicBezTo>
                  <a:cubicBezTo>
                    <a:pt x="2183097" y="224041"/>
                    <a:pt x="889651" y="272235"/>
                    <a:pt x="461108" y="234461"/>
                  </a:cubicBezTo>
                  <a:cubicBezTo>
                    <a:pt x="32564" y="196687"/>
                    <a:pt x="16282" y="98343"/>
                    <a:pt x="0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олилиния 4"/>
            <p:cNvSpPr/>
            <p:nvPr/>
          </p:nvSpPr>
          <p:spPr>
            <a:xfrm>
              <a:off x="10761785" y="4618892"/>
              <a:ext cx="86000" cy="445477"/>
            </a:xfrm>
            <a:custGeom>
              <a:avLst/>
              <a:gdLst>
                <a:gd name="connsiteX0" fmla="*/ 0 w 86000"/>
                <a:gd name="connsiteY0" fmla="*/ 445477 h 445477"/>
                <a:gd name="connsiteX1" fmla="*/ 85969 w 86000"/>
                <a:gd name="connsiteY1" fmla="*/ 226646 h 445477"/>
                <a:gd name="connsiteX2" fmla="*/ 7815 w 86000"/>
                <a:gd name="connsiteY2" fmla="*/ 0 h 44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000" h="445477">
                  <a:moveTo>
                    <a:pt x="0" y="445477"/>
                  </a:moveTo>
                  <a:cubicBezTo>
                    <a:pt x="42333" y="373184"/>
                    <a:pt x="84667" y="300892"/>
                    <a:pt x="85969" y="226646"/>
                  </a:cubicBezTo>
                  <a:cubicBezTo>
                    <a:pt x="87271" y="152400"/>
                    <a:pt x="47543" y="76200"/>
                    <a:pt x="7815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олилиния 5"/>
            <p:cNvSpPr/>
            <p:nvPr/>
          </p:nvSpPr>
          <p:spPr>
            <a:xfrm>
              <a:off x="4746602" y="4166285"/>
              <a:ext cx="3420475" cy="483870"/>
            </a:xfrm>
            <a:custGeom>
              <a:avLst/>
              <a:gdLst>
                <a:gd name="connsiteX0" fmla="*/ 3035785 w 3035785"/>
                <a:gd name="connsiteY0" fmla="*/ 406400 h 406400"/>
                <a:gd name="connsiteX1" fmla="*/ 2981077 w 3035785"/>
                <a:gd name="connsiteY1" fmla="*/ 265723 h 406400"/>
                <a:gd name="connsiteX2" fmla="*/ 2746616 w 3035785"/>
                <a:gd name="connsiteY2" fmla="*/ 226646 h 406400"/>
                <a:gd name="connsiteX3" fmla="*/ 417631 w 3035785"/>
                <a:gd name="connsiteY3" fmla="*/ 218831 h 406400"/>
                <a:gd name="connsiteX4" fmla="*/ 11231 w 3035785"/>
                <a:gd name="connsiteY4" fmla="*/ 0 h 406400"/>
                <a:gd name="connsiteX0" fmla="*/ 3035785 w 3035785"/>
                <a:gd name="connsiteY0" fmla="*/ 406400 h 406400"/>
                <a:gd name="connsiteX1" fmla="*/ 2746616 w 3035785"/>
                <a:gd name="connsiteY1" fmla="*/ 226646 h 406400"/>
                <a:gd name="connsiteX2" fmla="*/ 417631 w 3035785"/>
                <a:gd name="connsiteY2" fmla="*/ 218831 h 406400"/>
                <a:gd name="connsiteX3" fmla="*/ 11231 w 3035785"/>
                <a:gd name="connsiteY3" fmla="*/ 0 h 406400"/>
                <a:gd name="connsiteX0" fmla="*/ 3034334 w 3034334"/>
                <a:gd name="connsiteY0" fmla="*/ 406400 h 406400"/>
                <a:gd name="connsiteX1" fmla="*/ 2667011 w 3034334"/>
                <a:gd name="connsiteY1" fmla="*/ 234461 h 406400"/>
                <a:gd name="connsiteX2" fmla="*/ 416180 w 3034334"/>
                <a:gd name="connsiteY2" fmla="*/ 218831 h 406400"/>
                <a:gd name="connsiteX3" fmla="*/ 9780 w 3034334"/>
                <a:gd name="connsiteY3" fmla="*/ 0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4334" h="406400">
                  <a:moveTo>
                    <a:pt x="3034334" y="406400"/>
                  </a:moveTo>
                  <a:cubicBezTo>
                    <a:pt x="2974090" y="368951"/>
                    <a:pt x="3103370" y="265722"/>
                    <a:pt x="2667011" y="234461"/>
                  </a:cubicBezTo>
                  <a:cubicBezTo>
                    <a:pt x="2239770" y="226646"/>
                    <a:pt x="859052" y="257908"/>
                    <a:pt x="416180" y="218831"/>
                  </a:cubicBezTo>
                  <a:cubicBezTo>
                    <a:pt x="-26692" y="179754"/>
                    <a:pt x="-14969" y="90528"/>
                    <a:pt x="9780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олилиния 7"/>
            <p:cNvSpPr/>
            <p:nvPr/>
          </p:nvSpPr>
          <p:spPr>
            <a:xfrm>
              <a:off x="3390784" y="3694173"/>
              <a:ext cx="1355818" cy="429846"/>
            </a:xfrm>
            <a:custGeom>
              <a:avLst/>
              <a:gdLst>
                <a:gd name="connsiteX0" fmla="*/ 1250461 w 1266634"/>
                <a:gd name="connsiteY0" fmla="*/ 429846 h 429846"/>
                <a:gd name="connsiteX1" fmla="*/ 1227015 w 1266634"/>
                <a:gd name="connsiteY1" fmla="*/ 296984 h 429846"/>
                <a:gd name="connsiteX2" fmla="*/ 906584 w 1266634"/>
                <a:gd name="connsiteY2" fmla="*/ 257907 h 429846"/>
                <a:gd name="connsiteX3" fmla="*/ 156307 w 1266634"/>
                <a:gd name="connsiteY3" fmla="*/ 273538 h 429846"/>
                <a:gd name="connsiteX4" fmla="*/ 0 w 1266634"/>
                <a:gd name="connsiteY4" fmla="*/ 0 h 429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634" h="429846">
                  <a:moveTo>
                    <a:pt x="1250461" y="429846"/>
                  </a:moveTo>
                  <a:cubicBezTo>
                    <a:pt x="1267394" y="377743"/>
                    <a:pt x="1284328" y="325640"/>
                    <a:pt x="1227015" y="296984"/>
                  </a:cubicBezTo>
                  <a:cubicBezTo>
                    <a:pt x="1169702" y="268328"/>
                    <a:pt x="906584" y="257907"/>
                    <a:pt x="906584" y="257907"/>
                  </a:cubicBezTo>
                  <a:cubicBezTo>
                    <a:pt x="728133" y="253999"/>
                    <a:pt x="307404" y="316522"/>
                    <a:pt x="156307" y="273538"/>
                  </a:cubicBezTo>
                  <a:cubicBezTo>
                    <a:pt x="5210" y="230553"/>
                    <a:pt x="2605" y="115276"/>
                    <a:pt x="0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олилиния 8"/>
            <p:cNvSpPr/>
            <p:nvPr/>
          </p:nvSpPr>
          <p:spPr>
            <a:xfrm>
              <a:off x="7593822" y="4226767"/>
              <a:ext cx="3173704" cy="363894"/>
            </a:xfrm>
            <a:custGeom>
              <a:avLst/>
              <a:gdLst>
                <a:gd name="connsiteX0" fmla="*/ 3046702 w 3046702"/>
                <a:gd name="connsiteY0" fmla="*/ 363894 h 363894"/>
                <a:gd name="connsiteX1" fmla="*/ 2934734 w 3046702"/>
                <a:gd name="connsiteY1" fmla="*/ 223935 h 363894"/>
                <a:gd name="connsiteX2" fmla="*/ 2636155 w 3046702"/>
                <a:gd name="connsiteY2" fmla="*/ 205274 h 363894"/>
                <a:gd name="connsiteX3" fmla="*/ 415469 w 3046702"/>
                <a:gd name="connsiteY3" fmla="*/ 205274 h 363894"/>
                <a:gd name="connsiteX4" fmla="*/ 4922 w 3046702"/>
                <a:gd name="connsiteY4" fmla="*/ 0 h 36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6702" h="363894">
                  <a:moveTo>
                    <a:pt x="3046702" y="363894"/>
                  </a:moveTo>
                  <a:cubicBezTo>
                    <a:pt x="3024930" y="307133"/>
                    <a:pt x="3003158" y="250372"/>
                    <a:pt x="2934734" y="223935"/>
                  </a:cubicBezTo>
                  <a:cubicBezTo>
                    <a:pt x="2866309" y="197498"/>
                    <a:pt x="2636155" y="205274"/>
                    <a:pt x="2636155" y="205274"/>
                  </a:cubicBezTo>
                  <a:cubicBezTo>
                    <a:pt x="2216278" y="202164"/>
                    <a:pt x="854008" y="239486"/>
                    <a:pt x="415469" y="205274"/>
                  </a:cubicBezTo>
                  <a:cubicBezTo>
                    <a:pt x="-23070" y="171062"/>
                    <a:pt x="-9074" y="85531"/>
                    <a:pt x="4922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 9"/>
            <p:cNvSpPr/>
            <p:nvPr/>
          </p:nvSpPr>
          <p:spPr>
            <a:xfrm>
              <a:off x="7593821" y="3789040"/>
              <a:ext cx="86000" cy="445477"/>
            </a:xfrm>
            <a:custGeom>
              <a:avLst/>
              <a:gdLst>
                <a:gd name="connsiteX0" fmla="*/ 0 w 86000"/>
                <a:gd name="connsiteY0" fmla="*/ 445477 h 445477"/>
                <a:gd name="connsiteX1" fmla="*/ 85969 w 86000"/>
                <a:gd name="connsiteY1" fmla="*/ 226646 h 445477"/>
                <a:gd name="connsiteX2" fmla="*/ 7815 w 86000"/>
                <a:gd name="connsiteY2" fmla="*/ 0 h 44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000" h="445477">
                  <a:moveTo>
                    <a:pt x="0" y="445477"/>
                  </a:moveTo>
                  <a:cubicBezTo>
                    <a:pt x="42333" y="373184"/>
                    <a:pt x="84667" y="300892"/>
                    <a:pt x="85969" y="226646"/>
                  </a:cubicBezTo>
                  <a:cubicBezTo>
                    <a:pt x="87271" y="152400"/>
                    <a:pt x="47543" y="76200"/>
                    <a:pt x="7815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5288930" y="3284376"/>
              <a:ext cx="2293366" cy="447869"/>
            </a:xfrm>
            <a:custGeom>
              <a:avLst/>
              <a:gdLst>
                <a:gd name="connsiteX0" fmla="*/ 2090057 w 2098402"/>
                <a:gd name="connsiteY0" fmla="*/ 335902 h 335902"/>
                <a:gd name="connsiteX1" fmla="*/ 2071396 w 2098402"/>
                <a:gd name="connsiteY1" fmla="*/ 158620 h 335902"/>
                <a:gd name="connsiteX2" fmla="*/ 1866122 w 2098402"/>
                <a:gd name="connsiteY2" fmla="*/ 149290 h 335902"/>
                <a:gd name="connsiteX3" fmla="*/ 382555 w 2098402"/>
                <a:gd name="connsiteY3" fmla="*/ 177281 h 335902"/>
                <a:gd name="connsiteX4" fmla="*/ 0 w 2098402"/>
                <a:gd name="connsiteY4" fmla="*/ 0 h 335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8402" h="335902">
                  <a:moveTo>
                    <a:pt x="2090057" y="335902"/>
                  </a:moveTo>
                  <a:cubicBezTo>
                    <a:pt x="2099387" y="262812"/>
                    <a:pt x="2108718" y="189722"/>
                    <a:pt x="2071396" y="158620"/>
                  </a:cubicBezTo>
                  <a:cubicBezTo>
                    <a:pt x="2034074" y="127518"/>
                    <a:pt x="1866122" y="149290"/>
                    <a:pt x="1866122" y="149290"/>
                  </a:cubicBezTo>
                  <a:cubicBezTo>
                    <a:pt x="1584649" y="152400"/>
                    <a:pt x="693575" y="202163"/>
                    <a:pt x="382555" y="177281"/>
                  </a:cubicBezTo>
                  <a:cubicBezTo>
                    <a:pt x="71535" y="152399"/>
                    <a:pt x="35767" y="76199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3390784" y="2812891"/>
              <a:ext cx="1861962" cy="403694"/>
            </a:xfrm>
            <a:custGeom>
              <a:avLst/>
              <a:gdLst>
                <a:gd name="connsiteX0" fmla="*/ 1726163 w 1726380"/>
                <a:gd name="connsiteY0" fmla="*/ 335903 h 335903"/>
                <a:gd name="connsiteX1" fmla="*/ 1688841 w 1726380"/>
                <a:gd name="connsiteY1" fmla="*/ 233266 h 335903"/>
                <a:gd name="connsiteX2" fmla="*/ 1492898 w 1726380"/>
                <a:gd name="connsiteY2" fmla="*/ 205274 h 335903"/>
                <a:gd name="connsiteX3" fmla="*/ 298579 w 1726380"/>
                <a:gd name="connsiteY3" fmla="*/ 214605 h 335903"/>
                <a:gd name="connsiteX4" fmla="*/ 0 w 1726380"/>
                <a:gd name="connsiteY4" fmla="*/ 0 h 335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6380" h="335903">
                  <a:moveTo>
                    <a:pt x="1726163" y="335903"/>
                  </a:moveTo>
                  <a:cubicBezTo>
                    <a:pt x="1726940" y="295470"/>
                    <a:pt x="1727718" y="255037"/>
                    <a:pt x="1688841" y="233266"/>
                  </a:cubicBezTo>
                  <a:cubicBezTo>
                    <a:pt x="1649964" y="211495"/>
                    <a:pt x="1492898" y="205274"/>
                    <a:pt x="1492898" y="205274"/>
                  </a:cubicBezTo>
                  <a:cubicBezTo>
                    <a:pt x="1261188" y="202164"/>
                    <a:pt x="547395" y="248817"/>
                    <a:pt x="298579" y="214605"/>
                  </a:cubicBezTo>
                  <a:cubicBezTo>
                    <a:pt x="49763" y="180393"/>
                    <a:pt x="24881" y="90196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Умножение </a:t>
            </a:r>
            <a:r>
              <a:rPr lang="ru-RU" dirty="0"/>
              <a:t>матриц</a:t>
            </a:r>
          </a:p>
        </p:txBody>
      </p:sp>
      <p:sp>
        <p:nvSpPr>
          <p:cNvPr id="68610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400" dirty="0" smtClean="0"/>
              <a:t>Произведение матриц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 = B * C</a:t>
            </a:r>
            <a:r>
              <a:rPr lang="ru-RU" sz="2000" dirty="0" smtClean="0"/>
              <a:t> </a:t>
            </a:r>
            <a:r>
              <a:rPr lang="en-US" sz="2000" dirty="0" smtClean="0"/>
              <a:t>&lt;=&gt;</a:t>
            </a:r>
            <a:r>
              <a:rPr lang="ru-RU" sz="2000" dirty="0" smtClean="0"/>
              <a:t> </a:t>
            </a:r>
            <a:r>
              <a:rPr lang="en-US" sz="2000" dirty="0" smtClean="0"/>
              <a:t>A[</a:t>
            </a:r>
            <a:r>
              <a:rPr lang="en-US" sz="2000" dirty="0" err="1" smtClean="0"/>
              <a:t>i</a:t>
            </a:r>
            <a:r>
              <a:rPr lang="en-US" sz="2000" dirty="0" smtClean="0"/>
              <a:t>][j] </a:t>
            </a:r>
            <a:r>
              <a:rPr lang="ru-RU" sz="2000" dirty="0" smtClean="0"/>
              <a:t>= </a:t>
            </a:r>
            <a:r>
              <a:rPr lang="el-GR" sz="2000" dirty="0" smtClean="0"/>
              <a:t>Σ</a:t>
            </a:r>
            <a:r>
              <a:rPr lang="ru-RU" sz="2000" dirty="0" smtClean="0"/>
              <a:t> </a:t>
            </a:r>
            <a:r>
              <a:rPr lang="en-US" sz="2000" dirty="0" smtClean="0"/>
              <a:t>B[</a:t>
            </a:r>
            <a:r>
              <a:rPr lang="en-US" sz="2000" dirty="0" err="1" smtClean="0"/>
              <a:t>i</a:t>
            </a:r>
            <a:r>
              <a:rPr lang="en-US" sz="2000" dirty="0" smtClean="0"/>
              <a:t>][k] * C[k][j]</a:t>
            </a:r>
            <a:endParaRPr lang="ru-RU" sz="2000" dirty="0" smtClean="0"/>
          </a:p>
          <a:p>
            <a:pPr lvl="1">
              <a:lnSpc>
                <a:spcPct val="90000"/>
              </a:lnSpc>
            </a:pPr>
            <a:r>
              <a:rPr lang="ru-RU" sz="2000" dirty="0" smtClean="0"/>
              <a:t>Матричное умножение ассоциативно </a:t>
            </a:r>
            <a:r>
              <a:rPr lang="en-US" sz="2000" dirty="0" smtClean="0"/>
              <a:t>A * (B * C) = (A * B) * C</a:t>
            </a:r>
            <a:endParaRPr lang="ru-RU" sz="2000" dirty="0" smtClean="0"/>
          </a:p>
          <a:p>
            <a:pPr lvl="1">
              <a:lnSpc>
                <a:spcPct val="90000"/>
              </a:lnSpc>
            </a:pPr>
            <a:r>
              <a:rPr lang="ru-RU" sz="2000" dirty="0" smtClean="0"/>
              <a:t>Если </a:t>
            </a:r>
            <a:r>
              <a:rPr lang="en-US" sz="2000" dirty="0" smtClean="0"/>
              <a:t>B </a:t>
            </a:r>
            <a:r>
              <a:rPr lang="ru-RU" sz="2000" dirty="0" smtClean="0"/>
              <a:t>имеет размер </a:t>
            </a:r>
            <a:r>
              <a:rPr lang="ru-RU" sz="2000" dirty="0"/>
              <a:t>р </a:t>
            </a:r>
            <a:r>
              <a:rPr lang="ru-RU" sz="2000" dirty="0">
                <a:sym typeface="Symbol" pitchFamily="18" charset="2"/>
              </a:rPr>
              <a:t></a:t>
            </a:r>
            <a:r>
              <a:rPr lang="ru-RU" sz="2000" dirty="0"/>
              <a:t> </a:t>
            </a:r>
            <a:r>
              <a:rPr lang="en-US" sz="2000" dirty="0"/>
              <a:t>q </a:t>
            </a:r>
            <a:r>
              <a:rPr lang="ru-RU" sz="2000" dirty="0" smtClean="0"/>
              <a:t>, </a:t>
            </a:r>
            <a:r>
              <a:rPr lang="en-US" sz="2000" dirty="0" smtClean="0"/>
              <a:t>C </a:t>
            </a:r>
            <a:r>
              <a:rPr lang="ru-RU" sz="2000" dirty="0" smtClean="0"/>
              <a:t>– </a:t>
            </a:r>
            <a:r>
              <a:rPr lang="en-US" sz="2000" dirty="0" smtClean="0"/>
              <a:t>q</a:t>
            </a:r>
            <a:r>
              <a:rPr lang="ru-RU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</a:t>
            </a:r>
            <a:r>
              <a:rPr lang="en-US" sz="2000" dirty="0" smtClean="0"/>
              <a:t> </a:t>
            </a:r>
            <a:r>
              <a:rPr lang="en-US" sz="2000" dirty="0" smtClean="0"/>
              <a:t>r</a:t>
            </a:r>
            <a:r>
              <a:rPr lang="ru-RU" sz="2000" dirty="0" smtClean="0"/>
              <a:t>, то</a:t>
            </a:r>
            <a:r>
              <a:rPr lang="en-US" sz="2000" dirty="0" smtClean="0"/>
              <a:t> </a:t>
            </a:r>
            <a:r>
              <a:rPr lang="ru-RU" sz="2000" dirty="0" smtClean="0"/>
              <a:t>для вычисления всех элементов </a:t>
            </a:r>
            <a:r>
              <a:rPr lang="en-US" sz="2000" dirty="0" smtClean="0"/>
              <a:t>A </a:t>
            </a:r>
            <a:r>
              <a:rPr lang="ru-RU" sz="2000" dirty="0" smtClean="0"/>
              <a:t>требуется </a:t>
            </a:r>
            <a:r>
              <a:rPr lang="en-US" sz="2000" dirty="0" smtClean="0"/>
              <a:t>p</a:t>
            </a:r>
            <a:r>
              <a:rPr lang="ru-RU" sz="2000" dirty="0" smtClean="0"/>
              <a:t>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ru-RU" sz="2000" dirty="0" smtClean="0"/>
              <a:t> </a:t>
            </a:r>
            <a:r>
              <a:rPr lang="en-US" sz="2000" dirty="0" smtClean="0"/>
              <a:t>q</a:t>
            </a:r>
            <a:r>
              <a:rPr lang="ru-RU" sz="2000" dirty="0" smtClean="0"/>
              <a:t>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ru-RU" sz="2000" dirty="0" smtClean="0"/>
              <a:t> </a:t>
            </a:r>
            <a:r>
              <a:rPr lang="en-US" sz="2000" dirty="0" smtClean="0"/>
              <a:t>r</a:t>
            </a:r>
            <a:r>
              <a:rPr lang="ru-RU" sz="2000" dirty="0" smtClean="0"/>
              <a:t>  </a:t>
            </a:r>
            <a:r>
              <a:rPr lang="ru-RU" sz="2000" dirty="0" smtClean="0"/>
              <a:t>вещественных умножений</a:t>
            </a:r>
            <a:endParaRPr lang="ru-RU" sz="2400" dirty="0" smtClean="0"/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ru-RU" sz="2400" dirty="0" smtClean="0"/>
              <a:t>Даны размеры </a:t>
            </a:r>
            <a:r>
              <a:rPr lang="en-US" sz="2400" dirty="0" smtClean="0"/>
              <a:t>n </a:t>
            </a:r>
            <a:r>
              <a:rPr lang="ru-RU" sz="2400" dirty="0" smtClean="0"/>
              <a:t>матриц </a:t>
            </a:r>
            <a:r>
              <a:rPr lang="en-US" sz="2400" dirty="0" smtClean="0"/>
              <a:t>M</a:t>
            </a:r>
            <a:r>
              <a:rPr lang="en-US" sz="2400" baseline="-25000" dirty="0" smtClean="0"/>
              <a:t>1</a:t>
            </a:r>
            <a:r>
              <a:rPr lang="ru-RU" sz="2400" dirty="0" smtClean="0"/>
              <a:t>, …, </a:t>
            </a:r>
            <a:r>
              <a:rPr lang="en-US" sz="2400" dirty="0" err="1" smtClean="0"/>
              <a:t>M</a:t>
            </a:r>
            <a:r>
              <a:rPr lang="en-US" sz="2400" baseline="-25000" dirty="0" err="1" smtClean="0"/>
              <a:t>n</a:t>
            </a:r>
            <a:r>
              <a:rPr lang="ru-RU" sz="2400" dirty="0" smtClean="0"/>
              <a:t> </a:t>
            </a:r>
          </a:p>
          <a:p>
            <a:pPr marL="0" indent="0">
              <a:lnSpc>
                <a:spcPct val="90000"/>
              </a:lnSpc>
              <a:buNone/>
            </a:pPr>
            <a:endParaRPr lang="ru-RU" sz="2400" dirty="0" smtClean="0"/>
          </a:p>
          <a:p>
            <a:pPr>
              <a:lnSpc>
                <a:spcPct val="90000"/>
              </a:lnSpc>
            </a:pPr>
            <a:r>
              <a:rPr lang="ru-RU" sz="2400" dirty="0" smtClean="0"/>
              <a:t>Построить обратную польскую запись для вычисления </a:t>
            </a:r>
            <a:r>
              <a:rPr lang="en-US" sz="2400" dirty="0" smtClean="0"/>
              <a:t>M</a:t>
            </a:r>
            <a:r>
              <a:rPr lang="ru-RU" sz="2400" baseline="-25000" dirty="0"/>
              <a:t>1</a:t>
            </a:r>
            <a:r>
              <a:rPr lang="ru-RU" sz="2400" dirty="0"/>
              <a:t> *</a:t>
            </a:r>
            <a:r>
              <a:rPr lang="en-US" sz="2400" dirty="0" smtClean="0"/>
              <a:t> </a:t>
            </a:r>
            <a:r>
              <a:rPr lang="en-US" sz="2400" dirty="0"/>
              <a:t>M</a:t>
            </a:r>
            <a:r>
              <a:rPr lang="ru-RU" sz="2400" baseline="-25000" dirty="0"/>
              <a:t>2</a:t>
            </a:r>
            <a:r>
              <a:rPr lang="ru-RU" sz="2400" dirty="0"/>
              <a:t> *</a:t>
            </a:r>
            <a:r>
              <a:rPr lang="en-US" sz="2400" dirty="0" smtClean="0"/>
              <a:t> </a:t>
            </a:r>
            <a:r>
              <a:rPr lang="ru-RU" sz="2400" dirty="0"/>
              <a:t>... </a:t>
            </a:r>
            <a:r>
              <a:rPr lang="ru-RU" sz="2400" dirty="0" smtClean="0"/>
              <a:t>*</a:t>
            </a:r>
            <a:r>
              <a:rPr lang="en-US" sz="2400" dirty="0" smtClean="0"/>
              <a:t> </a:t>
            </a:r>
            <a:r>
              <a:rPr lang="en-US" sz="2400" dirty="0" err="1" smtClean="0"/>
              <a:t>M</a:t>
            </a:r>
            <a:r>
              <a:rPr lang="en-US" sz="2400" baseline="-25000" dirty="0" err="1" smtClean="0"/>
              <a:t>n</a:t>
            </a:r>
            <a:r>
              <a:rPr lang="ru-RU" sz="2400" dirty="0" smtClean="0"/>
              <a:t> за минимальное число </a:t>
            </a:r>
            <a:r>
              <a:rPr lang="ru-RU" sz="2400" dirty="0" smtClean="0"/>
              <a:t>вещественных умножений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Число умножений зависит от расстановки скобок</a:t>
            </a:r>
            <a:endParaRPr lang="ru-RU" dirty="0"/>
          </a:p>
        </p:txBody>
      </p:sp>
      <p:sp>
        <p:nvSpPr>
          <p:cNvPr id="70658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ru-RU" sz="2400" dirty="0" smtClean="0"/>
              <a:t>     </a:t>
            </a:r>
            <a:r>
              <a:rPr lang="en-US" sz="2400" dirty="0" smtClean="0"/>
              <a:t>M</a:t>
            </a:r>
            <a:r>
              <a:rPr lang="ru-RU" sz="2400" baseline="-25000" dirty="0"/>
              <a:t>1</a:t>
            </a:r>
            <a:r>
              <a:rPr lang="ru-RU" sz="2400" dirty="0"/>
              <a:t>    </a:t>
            </a:r>
            <a:r>
              <a:rPr lang="ru-RU" sz="2400" dirty="0">
                <a:sym typeface="Symbol" pitchFamily="18" charset="2"/>
              </a:rPr>
              <a:t>*</a:t>
            </a:r>
            <a:r>
              <a:rPr lang="ru-RU" sz="2400" dirty="0" smtClean="0"/>
              <a:t>    </a:t>
            </a:r>
            <a:r>
              <a:rPr lang="ru-RU" sz="2400" dirty="0"/>
              <a:t>М</a:t>
            </a:r>
            <a:r>
              <a:rPr lang="ru-RU" sz="2400" baseline="-25000" dirty="0"/>
              <a:t>2</a:t>
            </a:r>
            <a:r>
              <a:rPr lang="ru-RU" sz="2400" dirty="0"/>
              <a:t>  </a:t>
            </a:r>
            <a:r>
              <a:rPr lang="ru-RU" sz="2400" dirty="0" smtClean="0"/>
              <a:t>  </a:t>
            </a:r>
            <a:r>
              <a:rPr lang="ru-RU" sz="2400" dirty="0">
                <a:sym typeface="Symbol" pitchFamily="18" charset="2"/>
              </a:rPr>
              <a:t>*</a:t>
            </a:r>
            <a:r>
              <a:rPr lang="ru-RU" sz="2400" dirty="0" smtClean="0"/>
              <a:t>    </a:t>
            </a:r>
            <a:r>
              <a:rPr lang="ru-RU" sz="2400" dirty="0"/>
              <a:t>М</a:t>
            </a:r>
            <a:r>
              <a:rPr lang="ru-RU" sz="2400" baseline="-25000" dirty="0"/>
              <a:t>3</a:t>
            </a:r>
            <a:r>
              <a:rPr lang="ru-RU" sz="2400" dirty="0"/>
              <a:t>  </a:t>
            </a:r>
            <a:r>
              <a:rPr lang="ru-RU" sz="2400" dirty="0" smtClean="0"/>
              <a:t>*   </a:t>
            </a:r>
            <a:r>
              <a:rPr lang="ru-RU" sz="2400" dirty="0"/>
              <a:t>М</a:t>
            </a:r>
            <a:r>
              <a:rPr lang="ru-RU" sz="2400" baseline="-25000" dirty="0"/>
              <a:t>4</a:t>
            </a:r>
            <a:r>
              <a:rPr lang="ru-RU" sz="2400" dirty="0"/>
              <a:t>      </a:t>
            </a:r>
          </a:p>
          <a:p>
            <a:pPr>
              <a:buFont typeface="Arial" charset="0"/>
              <a:buNone/>
            </a:pPr>
            <a:r>
              <a:rPr lang="ru-RU" sz="2400" dirty="0" smtClean="0"/>
              <a:t>[</a:t>
            </a:r>
            <a:r>
              <a:rPr lang="ru-RU" sz="2400" dirty="0"/>
              <a:t>10</a:t>
            </a:r>
            <a:r>
              <a:rPr lang="ru-RU" sz="2400" dirty="0">
                <a:sym typeface="Symbol" pitchFamily="18" charset="2"/>
              </a:rPr>
              <a:t></a:t>
            </a:r>
            <a:r>
              <a:rPr lang="ru-RU" sz="2400" dirty="0"/>
              <a:t>20] </a:t>
            </a:r>
            <a:r>
              <a:rPr lang="en-US" sz="2400" dirty="0"/>
              <a:t> </a:t>
            </a:r>
            <a:r>
              <a:rPr lang="ru-RU" sz="2400" dirty="0"/>
              <a:t>[20</a:t>
            </a:r>
            <a:r>
              <a:rPr lang="ru-RU" sz="2400" dirty="0">
                <a:sym typeface="Symbol" pitchFamily="18" charset="2"/>
              </a:rPr>
              <a:t></a:t>
            </a:r>
            <a:r>
              <a:rPr lang="ru-RU" sz="2400" dirty="0"/>
              <a:t>50] </a:t>
            </a:r>
            <a:r>
              <a:rPr lang="en-US" sz="2400" dirty="0"/>
              <a:t> </a:t>
            </a:r>
            <a:r>
              <a:rPr lang="ru-RU" sz="2400" dirty="0"/>
              <a:t>[50</a:t>
            </a:r>
            <a:r>
              <a:rPr lang="ru-RU" sz="2400" dirty="0">
                <a:sym typeface="Symbol" pitchFamily="18" charset="2"/>
              </a:rPr>
              <a:t></a:t>
            </a:r>
            <a:r>
              <a:rPr lang="ru-RU" sz="2400" dirty="0"/>
              <a:t>1]  [1</a:t>
            </a:r>
            <a:r>
              <a:rPr lang="ru-RU" sz="2400" dirty="0" smtClean="0">
                <a:sym typeface="Symbol" pitchFamily="18" charset="2"/>
              </a:rPr>
              <a:t></a:t>
            </a:r>
            <a:r>
              <a:rPr lang="ru-RU" sz="2400" dirty="0" smtClean="0"/>
              <a:t>100</a:t>
            </a:r>
            <a:r>
              <a:rPr lang="ru-RU" sz="2400" dirty="0"/>
              <a:t>]</a:t>
            </a:r>
          </a:p>
          <a:p>
            <a:pPr>
              <a:buFont typeface="Arial" charset="0"/>
              <a:buNone/>
            </a:pPr>
            <a:endParaRPr lang="ru-RU" sz="2400" dirty="0" smtClean="0"/>
          </a:p>
          <a:p>
            <a:pPr>
              <a:buFont typeface="Arial" charset="0"/>
              <a:buNone/>
            </a:pPr>
            <a:r>
              <a:rPr lang="en-US" sz="2400" dirty="0" smtClean="0"/>
              <a:t>M</a:t>
            </a:r>
            <a:r>
              <a:rPr lang="ru-RU" sz="2400" baseline="-25000" dirty="0"/>
              <a:t>1</a:t>
            </a:r>
            <a:r>
              <a:rPr lang="ru-RU" sz="2400" dirty="0"/>
              <a:t> </a:t>
            </a:r>
            <a:r>
              <a:rPr lang="ru-RU" sz="2400" dirty="0">
                <a:sym typeface="Symbol" pitchFamily="18" charset="2"/>
              </a:rPr>
              <a:t>*</a:t>
            </a:r>
            <a:r>
              <a:rPr lang="ru-RU" sz="2400" dirty="0" smtClean="0"/>
              <a:t> </a:t>
            </a:r>
            <a:r>
              <a:rPr lang="ru-RU" sz="2400" dirty="0"/>
              <a:t>( М</a:t>
            </a:r>
            <a:r>
              <a:rPr lang="ru-RU" sz="2400" baseline="-25000" dirty="0"/>
              <a:t>2</a:t>
            </a:r>
            <a:r>
              <a:rPr lang="ru-RU" sz="2400" dirty="0"/>
              <a:t> </a:t>
            </a:r>
            <a:r>
              <a:rPr lang="ru-RU" sz="2400" dirty="0" smtClean="0">
                <a:sym typeface="Symbol" pitchFamily="18" charset="2"/>
              </a:rPr>
              <a:t>*</a:t>
            </a:r>
            <a:r>
              <a:rPr lang="ru-RU" sz="2400" dirty="0" smtClean="0"/>
              <a:t> </a:t>
            </a:r>
            <a:r>
              <a:rPr lang="ru-RU" sz="2400" dirty="0"/>
              <a:t>( М</a:t>
            </a:r>
            <a:r>
              <a:rPr lang="ru-RU" sz="2400" baseline="-25000" dirty="0"/>
              <a:t>3</a:t>
            </a:r>
            <a:r>
              <a:rPr lang="ru-RU" sz="2400" dirty="0"/>
              <a:t> </a:t>
            </a:r>
            <a:r>
              <a:rPr lang="ru-RU" sz="2400" dirty="0" smtClean="0">
                <a:sym typeface="Symbol" pitchFamily="18" charset="2"/>
              </a:rPr>
              <a:t>*</a:t>
            </a:r>
            <a:r>
              <a:rPr lang="ru-RU" sz="2400" dirty="0" smtClean="0"/>
              <a:t> </a:t>
            </a:r>
            <a:r>
              <a:rPr lang="ru-RU" sz="2400" dirty="0" smtClean="0"/>
              <a:t>М</a:t>
            </a:r>
            <a:r>
              <a:rPr lang="ru-RU" sz="2400" baseline="-25000" dirty="0" smtClean="0"/>
              <a:t>4</a:t>
            </a:r>
            <a:r>
              <a:rPr lang="ru-RU" sz="2400" dirty="0" smtClean="0"/>
              <a:t>)) </a:t>
            </a:r>
            <a:r>
              <a:rPr lang="ru-RU" sz="2400" dirty="0">
                <a:sym typeface="Symbol" pitchFamily="18" charset="2"/>
              </a:rPr>
              <a:t></a:t>
            </a:r>
            <a:r>
              <a:rPr lang="en-US" sz="2400" dirty="0"/>
              <a:t> [10 </a:t>
            </a:r>
            <a:r>
              <a:rPr lang="ru-RU" sz="2400" dirty="0">
                <a:sym typeface="Symbol" pitchFamily="18" charset="2"/>
              </a:rPr>
              <a:t></a:t>
            </a:r>
            <a:r>
              <a:rPr lang="en-US" sz="2400" dirty="0">
                <a:sym typeface="Symbol" pitchFamily="18" charset="2"/>
              </a:rPr>
              <a:t>100</a:t>
            </a:r>
            <a:r>
              <a:rPr lang="en-US" sz="2400" dirty="0" smtClean="0">
                <a:sym typeface="Symbol" pitchFamily="18" charset="2"/>
              </a:rPr>
              <a:t>]</a:t>
            </a:r>
            <a:r>
              <a:rPr lang="ru-RU" sz="2400" dirty="0" smtClean="0">
                <a:sym typeface="Symbol" pitchFamily="18" charset="2"/>
              </a:rPr>
              <a:t> за </a:t>
            </a:r>
            <a:r>
              <a:rPr lang="ru-RU" sz="2400" dirty="0" smtClean="0">
                <a:solidFill>
                  <a:schemeClr val="hlink"/>
                </a:solidFill>
              </a:rPr>
              <a:t>125000</a:t>
            </a:r>
            <a:r>
              <a:rPr lang="ru-RU" sz="2400" dirty="0" smtClean="0"/>
              <a:t> </a:t>
            </a:r>
            <a:r>
              <a:rPr lang="ru-RU" sz="2400" dirty="0" smtClean="0"/>
              <a:t>вещественных умножений</a:t>
            </a:r>
            <a:r>
              <a:rPr lang="ru-RU" sz="2400" dirty="0" smtClean="0"/>
              <a:t>:</a:t>
            </a:r>
            <a:endParaRPr lang="ru-RU" sz="2400" dirty="0"/>
          </a:p>
          <a:p>
            <a:pPr>
              <a:buFont typeface="Arial" charset="0"/>
              <a:buNone/>
            </a:pPr>
            <a:r>
              <a:rPr lang="en-US" sz="2400" dirty="0" smtClean="0"/>
              <a:t>M</a:t>
            </a:r>
            <a:r>
              <a:rPr lang="en-US" sz="2400" baseline="-25000" dirty="0"/>
              <a:t>34</a:t>
            </a:r>
            <a:r>
              <a:rPr lang="en-US" sz="2400" dirty="0" smtClean="0"/>
              <a:t> = </a:t>
            </a:r>
            <a:r>
              <a:rPr lang="ru-RU" sz="2400" dirty="0" smtClean="0"/>
              <a:t>М</a:t>
            </a:r>
            <a:r>
              <a:rPr lang="ru-RU" sz="2400" baseline="-25000" dirty="0" smtClean="0"/>
              <a:t>3</a:t>
            </a:r>
            <a:r>
              <a:rPr lang="ru-RU" sz="2400" dirty="0" smtClean="0"/>
              <a:t> </a:t>
            </a:r>
            <a:r>
              <a:rPr lang="ru-RU" sz="2400" dirty="0" smtClean="0"/>
              <a:t>* </a:t>
            </a:r>
            <a:r>
              <a:rPr lang="ru-RU" sz="2400" dirty="0" smtClean="0"/>
              <a:t>М</a:t>
            </a:r>
            <a:r>
              <a:rPr lang="ru-RU" sz="2400" baseline="-25000" dirty="0" smtClean="0"/>
              <a:t>4</a:t>
            </a:r>
            <a:r>
              <a:rPr lang="ru-RU" sz="2400" dirty="0" smtClean="0"/>
              <a:t> </a:t>
            </a:r>
            <a:r>
              <a:rPr lang="ru-RU" sz="2400" dirty="0" smtClean="0">
                <a:sym typeface="Symbol" pitchFamily="18" charset="2"/>
              </a:rPr>
              <a:t></a:t>
            </a:r>
            <a:r>
              <a:rPr lang="en-US" sz="2400" dirty="0" smtClean="0"/>
              <a:t> </a:t>
            </a:r>
            <a:r>
              <a:rPr lang="en-US" sz="2400" dirty="0"/>
              <a:t>[50 </a:t>
            </a:r>
            <a:r>
              <a:rPr lang="ru-RU" sz="2400" dirty="0">
                <a:sym typeface="Symbol" pitchFamily="18" charset="2"/>
              </a:rPr>
              <a:t></a:t>
            </a:r>
            <a:r>
              <a:rPr lang="en-US" sz="2400" dirty="0">
                <a:sym typeface="Symbol" pitchFamily="18" charset="2"/>
              </a:rPr>
              <a:t>100], </a:t>
            </a:r>
            <a:r>
              <a:rPr lang="en-US" sz="2400" dirty="0" smtClean="0">
                <a:solidFill>
                  <a:schemeClr val="hlink"/>
                </a:solidFill>
                <a:sym typeface="Symbol" pitchFamily="18" charset="2"/>
              </a:rPr>
              <a:t>5000</a:t>
            </a:r>
            <a:endParaRPr lang="en-US" sz="2400" dirty="0">
              <a:sym typeface="Symbol" pitchFamily="18" charset="2"/>
            </a:endParaRPr>
          </a:p>
          <a:p>
            <a:pPr>
              <a:buFont typeface="Arial" charset="0"/>
              <a:buNone/>
            </a:pPr>
            <a:r>
              <a:rPr lang="en-US" sz="2400" dirty="0" smtClean="0"/>
              <a:t>M</a:t>
            </a:r>
            <a:r>
              <a:rPr lang="en-US" sz="2400" baseline="-25000" dirty="0" smtClean="0"/>
              <a:t>24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ru-RU" sz="2400" dirty="0" smtClean="0"/>
              <a:t>М</a:t>
            </a:r>
            <a:r>
              <a:rPr lang="ru-RU" sz="2400" baseline="-25000" dirty="0" smtClean="0"/>
              <a:t>2</a:t>
            </a:r>
            <a:r>
              <a:rPr lang="ru-RU" sz="2400" dirty="0" smtClean="0"/>
              <a:t> </a:t>
            </a:r>
            <a:r>
              <a:rPr lang="ru-RU" sz="2400" dirty="0" smtClean="0"/>
              <a:t>*</a:t>
            </a:r>
            <a:r>
              <a:rPr lang="ru-RU" sz="2400" dirty="0" smtClean="0">
                <a:sym typeface="Symbol" pitchFamily="18" charset="2"/>
              </a:rPr>
              <a:t> </a:t>
            </a:r>
            <a:r>
              <a:rPr lang="en-US" sz="2400" dirty="0" smtClean="0"/>
              <a:t>M</a:t>
            </a:r>
            <a:r>
              <a:rPr lang="en-US" sz="2400" baseline="-25000" dirty="0" smtClean="0"/>
              <a:t>34</a:t>
            </a:r>
            <a:r>
              <a:rPr lang="en-US" sz="2400" dirty="0" smtClean="0"/>
              <a:t> </a:t>
            </a:r>
            <a:r>
              <a:rPr lang="ru-RU" sz="2400" dirty="0">
                <a:sym typeface="Symbol" pitchFamily="18" charset="2"/>
              </a:rPr>
              <a:t></a:t>
            </a:r>
            <a:r>
              <a:rPr lang="en-US" sz="2400" dirty="0">
                <a:sym typeface="Symbol" pitchFamily="18" charset="2"/>
              </a:rPr>
              <a:t> [20 </a:t>
            </a:r>
            <a:r>
              <a:rPr lang="ru-RU" sz="2400" dirty="0">
                <a:sym typeface="Symbol" pitchFamily="18" charset="2"/>
              </a:rPr>
              <a:t></a:t>
            </a:r>
            <a:r>
              <a:rPr lang="en-US" sz="2400" dirty="0">
                <a:sym typeface="Symbol" pitchFamily="18" charset="2"/>
              </a:rPr>
              <a:t>100], </a:t>
            </a:r>
            <a:r>
              <a:rPr lang="en-US" sz="2400" dirty="0" smtClean="0">
                <a:solidFill>
                  <a:schemeClr val="hlink"/>
                </a:solidFill>
                <a:sym typeface="Symbol" pitchFamily="18" charset="2"/>
              </a:rPr>
              <a:t>100000 </a:t>
            </a:r>
            <a:endParaRPr lang="en-US" sz="2400" dirty="0" smtClean="0">
              <a:sym typeface="Symbol" pitchFamily="18" charset="2"/>
            </a:endParaRPr>
          </a:p>
          <a:p>
            <a:pPr>
              <a:buFont typeface="Arial" charset="0"/>
              <a:buNone/>
            </a:pPr>
            <a:r>
              <a:rPr lang="en-US" sz="2400" dirty="0" smtClean="0"/>
              <a:t>M</a:t>
            </a:r>
            <a:r>
              <a:rPr lang="en-US" sz="2400" baseline="-25000" dirty="0" smtClean="0"/>
              <a:t>14</a:t>
            </a:r>
            <a:r>
              <a:rPr lang="en-US" sz="2400" dirty="0" smtClean="0"/>
              <a:t> </a:t>
            </a:r>
            <a:r>
              <a:rPr lang="en-US" sz="2400" dirty="0"/>
              <a:t>=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/>
              <a:t>M</a:t>
            </a:r>
            <a:r>
              <a:rPr lang="ru-RU" sz="2400" baseline="-25000" dirty="0"/>
              <a:t>1</a:t>
            </a:r>
            <a:r>
              <a:rPr lang="ru-RU" sz="2400" dirty="0"/>
              <a:t> </a:t>
            </a:r>
            <a:r>
              <a:rPr lang="ru-RU" sz="2400" dirty="0" smtClean="0"/>
              <a:t>*</a:t>
            </a:r>
            <a:r>
              <a:rPr lang="ru-RU" sz="2400" dirty="0" smtClean="0">
                <a:sym typeface="Symbol" pitchFamily="18" charset="2"/>
              </a:rPr>
              <a:t> </a:t>
            </a:r>
            <a:r>
              <a:rPr lang="en-US" sz="2400" dirty="0" smtClean="0"/>
              <a:t>M</a:t>
            </a:r>
            <a:r>
              <a:rPr lang="en-US" sz="2400" baseline="-25000" dirty="0" smtClean="0"/>
              <a:t>24 </a:t>
            </a:r>
            <a:r>
              <a:rPr lang="ru-RU" sz="2400" dirty="0" smtClean="0">
                <a:sym typeface="Symbol" pitchFamily="18" charset="2"/>
              </a:rPr>
              <a:t></a:t>
            </a:r>
            <a:r>
              <a:rPr lang="en-US" sz="2400" dirty="0" smtClean="0"/>
              <a:t> </a:t>
            </a:r>
            <a:r>
              <a:rPr lang="en-US" sz="2400" dirty="0"/>
              <a:t>[10 </a:t>
            </a:r>
            <a:r>
              <a:rPr lang="ru-RU" sz="2400" dirty="0">
                <a:sym typeface="Symbol" pitchFamily="18" charset="2"/>
              </a:rPr>
              <a:t></a:t>
            </a:r>
            <a:r>
              <a:rPr lang="en-US" sz="2400" dirty="0">
                <a:sym typeface="Symbol" pitchFamily="18" charset="2"/>
              </a:rPr>
              <a:t>100], </a:t>
            </a:r>
            <a:r>
              <a:rPr lang="en-US" sz="2400" dirty="0" smtClean="0">
                <a:solidFill>
                  <a:schemeClr val="hlink"/>
                </a:solidFill>
                <a:sym typeface="Symbol" pitchFamily="18" charset="2"/>
              </a:rPr>
              <a:t>20000</a:t>
            </a:r>
            <a:endParaRPr lang="ru-RU" sz="2400" dirty="0">
              <a:solidFill>
                <a:schemeClr val="hlink"/>
              </a:solidFill>
            </a:endParaRPr>
          </a:p>
          <a:p>
            <a:pPr>
              <a:buFont typeface="Arial" charset="0"/>
              <a:buNone/>
            </a:pPr>
            <a:endParaRPr lang="ru-RU" sz="2400" dirty="0"/>
          </a:p>
          <a:p>
            <a:pPr>
              <a:buFont typeface="Arial" charset="0"/>
              <a:buNone/>
            </a:pPr>
            <a:r>
              <a:rPr lang="ru-RU" sz="2400" dirty="0" smtClean="0"/>
              <a:t>( </a:t>
            </a:r>
            <a:r>
              <a:rPr lang="en-US" sz="2400" dirty="0"/>
              <a:t>M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 </a:t>
            </a:r>
            <a:r>
              <a:rPr lang="ru-RU" sz="2400" dirty="0" smtClean="0">
                <a:sym typeface="Symbol" pitchFamily="18" charset="2"/>
              </a:rPr>
              <a:t>*</a:t>
            </a:r>
            <a:r>
              <a:rPr lang="ru-RU" sz="2400" dirty="0" smtClean="0"/>
              <a:t> </a:t>
            </a:r>
            <a:r>
              <a:rPr lang="ru-RU" sz="2400" dirty="0" smtClean="0"/>
              <a:t>( М</a:t>
            </a:r>
            <a:r>
              <a:rPr lang="ru-RU" sz="2400" baseline="-25000" dirty="0" smtClean="0"/>
              <a:t>2</a:t>
            </a:r>
            <a:r>
              <a:rPr lang="ru-RU" sz="2400" dirty="0" smtClean="0"/>
              <a:t> </a:t>
            </a:r>
            <a:r>
              <a:rPr lang="ru-RU" sz="2400" dirty="0" smtClean="0">
                <a:sym typeface="Symbol" pitchFamily="18" charset="2"/>
              </a:rPr>
              <a:t>*</a:t>
            </a:r>
            <a:r>
              <a:rPr lang="ru-RU" sz="2400" dirty="0" smtClean="0"/>
              <a:t> </a:t>
            </a:r>
            <a:r>
              <a:rPr lang="ru-RU" sz="2400" dirty="0"/>
              <a:t>М</a:t>
            </a:r>
            <a:r>
              <a:rPr lang="ru-RU" sz="2400" baseline="-25000" dirty="0"/>
              <a:t>3</a:t>
            </a:r>
            <a:r>
              <a:rPr lang="ru-RU" sz="2400" dirty="0"/>
              <a:t> </a:t>
            </a:r>
            <a:r>
              <a:rPr lang="ru-RU" sz="2400" dirty="0" smtClean="0"/>
              <a:t>)) </a:t>
            </a:r>
            <a:r>
              <a:rPr lang="ru-RU" sz="2400" dirty="0" smtClean="0">
                <a:sym typeface="Symbol" pitchFamily="18" charset="2"/>
              </a:rPr>
              <a:t>*</a:t>
            </a:r>
            <a:r>
              <a:rPr lang="ru-RU" sz="2400" dirty="0" smtClean="0"/>
              <a:t> </a:t>
            </a:r>
            <a:r>
              <a:rPr lang="ru-RU" sz="2400" dirty="0" smtClean="0"/>
              <a:t>М</a:t>
            </a:r>
            <a:r>
              <a:rPr lang="ru-RU" sz="2400" baseline="-25000" dirty="0" smtClean="0"/>
              <a:t>4</a:t>
            </a:r>
            <a:r>
              <a:rPr lang="ru-RU" sz="2400" dirty="0">
                <a:sym typeface="Symbol" pitchFamily="18" charset="2"/>
              </a:rPr>
              <a:t> </a:t>
            </a:r>
            <a:r>
              <a:rPr lang="en-US" sz="2400" dirty="0"/>
              <a:t> [10 </a:t>
            </a:r>
            <a:r>
              <a:rPr lang="ru-RU" sz="2400" dirty="0">
                <a:sym typeface="Symbol" pitchFamily="18" charset="2"/>
              </a:rPr>
              <a:t></a:t>
            </a:r>
            <a:r>
              <a:rPr lang="en-US" sz="2400" dirty="0">
                <a:sym typeface="Symbol" pitchFamily="18" charset="2"/>
              </a:rPr>
              <a:t>100]</a:t>
            </a:r>
            <a:r>
              <a:rPr lang="ru-RU" sz="2400" dirty="0">
                <a:sym typeface="Symbol" pitchFamily="18" charset="2"/>
              </a:rPr>
              <a:t> за </a:t>
            </a:r>
            <a:r>
              <a:rPr lang="ru-RU" sz="2400" dirty="0" smtClean="0">
                <a:solidFill>
                  <a:schemeClr val="hlink"/>
                </a:solidFill>
              </a:rPr>
              <a:t>2200</a:t>
            </a:r>
            <a:r>
              <a:rPr lang="ru-RU" sz="2400" dirty="0" smtClean="0"/>
              <a:t> </a:t>
            </a:r>
            <a:r>
              <a:rPr lang="ru-RU" sz="2400" dirty="0" smtClean="0"/>
              <a:t>вещественных умножений</a:t>
            </a:r>
            <a:r>
              <a:rPr lang="ru-RU" sz="2400" dirty="0" smtClean="0"/>
              <a:t>:</a:t>
            </a:r>
            <a:endParaRPr lang="ru-RU" sz="2400" dirty="0"/>
          </a:p>
          <a:p>
            <a:pPr>
              <a:buFont typeface="Arial" charset="0"/>
              <a:buNone/>
            </a:pPr>
            <a:r>
              <a:rPr lang="ru-RU" sz="2400" dirty="0" smtClean="0"/>
              <a:t>М</a:t>
            </a:r>
            <a:r>
              <a:rPr lang="ru-RU" sz="2400" baseline="-25000" dirty="0" smtClean="0"/>
              <a:t>23</a:t>
            </a:r>
            <a:r>
              <a:rPr lang="ru-RU" sz="2400" dirty="0" smtClean="0"/>
              <a:t> = М</a:t>
            </a:r>
            <a:r>
              <a:rPr lang="ru-RU" sz="2400" baseline="-25000" dirty="0" smtClean="0"/>
              <a:t>2</a:t>
            </a:r>
            <a:r>
              <a:rPr lang="ru-RU" sz="2400" dirty="0" smtClean="0"/>
              <a:t> </a:t>
            </a:r>
            <a:r>
              <a:rPr lang="ru-RU" sz="2400" dirty="0" smtClean="0">
                <a:sym typeface="Symbol" pitchFamily="18" charset="2"/>
              </a:rPr>
              <a:t>*</a:t>
            </a:r>
            <a:r>
              <a:rPr lang="ru-RU" sz="2400" dirty="0" smtClean="0"/>
              <a:t> </a:t>
            </a:r>
            <a:r>
              <a:rPr lang="ru-RU" sz="2400" dirty="0" smtClean="0"/>
              <a:t>М</a:t>
            </a:r>
            <a:r>
              <a:rPr lang="ru-RU" sz="2400" baseline="-25000" dirty="0" smtClean="0"/>
              <a:t>3</a:t>
            </a:r>
            <a:r>
              <a:rPr lang="en-US" sz="2400" dirty="0" smtClean="0"/>
              <a:t> </a:t>
            </a:r>
            <a:r>
              <a:rPr lang="ru-RU" sz="2400" dirty="0">
                <a:sym typeface="Symbol" pitchFamily="18" charset="2"/>
              </a:rPr>
              <a:t></a:t>
            </a:r>
            <a:r>
              <a:rPr lang="en-US" sz="2400" dirty="0">
                <a:sym typeface="Symbol" pitchFamily="18" charset="2"/>
              </a:rPr>
              <a:t> [20 </a:t>
            </a:r>
            <a:r>
              <a:rPr lang="ru-RU" sz="2400" dirty="0">
                <a:sym typeface="Symbol" pitchFamily="18" charset="2"/>
              </a:rPr>
              <a:t></a:t>
            </a:r>
            <a:r>
              <a:rPr lang="en-US" sz="2400" dirty="0">
                <a:sym typeface="Symbol" pitchFamily="18" charset="2"/>
              </a:rPr>
              <a:t>1], </a:t>
            </a:r>
            <a:r>
              <a:rPr lang="en-US" sz="2400" dirty="0" smtClean="0">
                <a:solidFill>
                  <a:schemeClr val="hlink"/>
                </a:solidFill>
                <a:sym typeface="Symbol" pitchFamily="18" charset="2"/>
              </a:rPr>
              <a:t>1000</a:t>
            </a:r>
            <a:endParaRPr lang="ru-RU" sz="2400" dirty="0" smtClean="0">
              <a:solidFill>
                <a:schemeClr val="hlink"/>
              </a:solidFill>
              <a:sym typeface="Symbol" pitchFamily="18" charset="2"/>
            </a:endParaRPr>
          </a:p>
          <a:p>
            <a:pPr>
              <a:buFont typeface="Arial" charset="0"/>
              <a:buNone/>
            </a:pPr>
            <a:r>
              <a:rPr lang="ru-RU" sz="2400" dirty="0" smtClean="0"/>
              <a:t>М</a:t>
            </a:r>
            <a:r>
              <a:rPr lang="ru-RU" sz="2400" baseline="-25000" dirty="0" smtClean="0"/>
              <a:t>13</a:t>
            </a:r>
            <a:r>
              <a:rPr lang="ru-RU" sz="2400" dirty="0" smtClean="0"/>
              <a:t> </a:t>
            </a:r>
            <a:r>
              <a:rPr lang="ru-RU" sz="2400" dirty="0" smtClean="0"/>
              <a:t>=</a:t>
            </a:r>
            <a:r>
              <a:rPr lang="en-US" sz="2400" dirty="0"/>
              <a:t> M</a:t>
            </a:r>
            <a:r>
              <a:rPr lang="ru-RU" sz="2400" baseline="-25000" dirty="0"/>
              <a:t>1</a:t>
            </a:r>
            <a:r>
              <a:rPr lang="ru-RU" sz="2400" dirty="0"/>
              <a:t> </a:t>
            </a:r>
            <a:r>
              <a:rPr lang="ru-RU" sz="2400" dirty="0" smtClean="0">
                <a:sym typeface="Symbol" pitchFamily="18" charset="2"/>
              </a:rPr>
              <a:t>*</a:t>
            </a:r>
            <a:r>
              <a:rPr lang="ru-RU" sz="2400" dirty="0" smtClean="0"/>
              <a:t> </a:t>
            </a:r>
            <a:r>
              <a:rPr lang="ru-RU" sz="2400" dirty="0" smtClean="0"/>
              <a:t>М</a:t>
            </a:r>
            <a:r>
              <a:rPr lang="ru-RU" sz="2400" baseline="-25000" dirty="0" smtClean="0"/>
              <a:t>23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ru-RU" sz="2400" dirty="0">
                <a:sym typeface="Symbol" pitchFamily="18" charset="2"/>
              </a:rPr>
              <a:t></a:t>
            </a:r>
            <a:r>
              <a:rPr lang="en-US" sz="2400" dirty="0">
                <a:sym typeface="Symbol" pitchFamily="18" charset="2"/>
              </a:rPr>
              <a:t> [10 </a:t>
            </a:r>
            <a:r>
              <a:rPr lang="ru-RU" sz="2400" dirty="0">
                <a:sym typeface="Symbol" pitchFamily="18" charset="2"/>
              </a:rPr>
              <a:t></a:t>
            </a:r>
            <a:r>
              <a:rPr lang="en-US" sz="2400" dirty="0">
                <a:sym typeface="Symbol" pitchFamily="18" charset="2"/>
              </a:rPr>
              <a:t>1], </a:t>
            </a:r>
            <a:r>
              <a:rPr lang="en-US" sz="2400" dirty="0" smtClean="0">
                <a:solidFill>
                  <a:schemeClr val="hlink"/>
                </a:solidFill>
                <a:sym typeface="Symbol" pitchFamily="18" charset="2"/>
              </a:rPr>
              <a:t>200</a:t>
            </a:r>
            <a:endParaRPr lang="en-US" sz="2400" dirty="0">
              <a:sym typeface="Symbol" pitchFamily="18" charset="2"/>
            </a:endParaRPr>
          </a:p>
          <a:p>
            <a:pPr>
              <a:buFont typeface="Arial" charset="0"/>
              <a:buNone/>
            </a:pPr>
            <a:r>
              <a:rPr lang="ru-RU" sz="2400" dirty="0" smtClean="0"/>
              <a:t>М</a:t>
            </a:r>
            <a:r>
              <a:rPr lang="ru-RU" sz="2400" baseline="-25000" dirty="0" smtClean="0"/>
              <a:t>14</a:t>
            </a:r>
            <a:r>
              <a:rPr lang="ru-RU" sz="2400" dirty="0" smtClean="0"/>
              <a:t> </a:t>
            </a:r>
            <a:r>
              <a:rPr lang="ru-RU" sz="2400" dirty="0" smtClean="0"/>
              <a:t>= </a:t>
            </a:r>
            <a:r>
              <a:rPr lang="ru-RU" sz="2400" dirty="0" smtClean="0"/>
              <a:t>М</a:t>
            </a:r>
            <a:r>
              <a:rPr lang="ru-RU" sz="2400" baseline="-25000" dirty="0" smtClean="0"/>
              <a:t>13</a:t>
            </a:r>
            <a:r>
              <a:rPr lang="ru-RU" sz="2400" dirty="0" smtClean="0">
                <a:sym typeface="Symbol" pitchFamily="18" charset="2"/>
              </a:rPr>
              <a:t> *</a:t>
            </a:r>
            <a:r>
              <a:rPr lang="ru-RU" sz="2400" dirty="0" smtClean="0"/>
              <a:t> </a:t>
            </a:r>
            <a:r>
              <a:rPr lang="ru-RU" sz="2400" dirty="0"/>
              <a:t>М</a:t>
            </a:r>
            <a:r>
              <a:rPr lang="ru-RU" sz="2400" baseline="-25000" dirty="0"/>
              <a:t>4</a:t>
            </a:r>
            <a:r>
              <a:rPr lang="ru-RU" sz="2400" dirty="0"/>
              <a:t> </a:t>
            </a:r>
            <a:r>
              <a:rPr lang="ru-RU" sz="2400" dirty="0" smtClean="0">
                <a:sym typeface="Symbol" pitchFamily="18" charset="2"/>
              </a:rPr>
              <a:t>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[10 </a:t>
            </a:r>
            <a:r>
              <a:rPr lang="ru-RU" sz="2400" dirty="0">
                <a:sym typeface="Symbol" pitchFamily="18" charset="2"/>
              </a:rPr>
              <a:t></a:t>
            </a:r>
            <a:r>
              <a:rPr lang="en-US" sz="2400" dirty="0">
                <a:sym typeface="Symbol" pitchFamily="18" charset="2"/>
              </a:rPr>
              <a:t>100], </a:t>
            </a:r>
            <a:r>
              <a:rPr lang="en-US" sz="2400" dirty="0" smtClean="0">
                <a:solidFill>
                  <a:schemeClr val="hlink"/>
                </a:solidFill>
                <a:sym typeface="Symbol" pitchFamily="18" charset="2"/>
              </a:rPr>
              <a:t>1000</a:t>
            </a:r>
            <a:endParaRPr lang="ru-RU" sz="24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Умножение матриц: управляемая система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Состояния</a:t>
            </a:r>
          </a:p>
          <a:p>
            <a:pPr lvl="1"/>
            <a:r>
              <a:rPr lang="ru-RU" dirty="0" smtClean="0"/>
              <a:t>Одно безымянное состояние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Команда</a:t>
            </a:r>
          </a:p>
          <a:p>
            <a:pPr lvl="1"/>
            <a:r>
              <a:rPr lang="ru-RU" dirty="0" smtClean="0"/>
              <a:t>«построить </a:t>
            </a:r>
            <a:r>
              <a:rPr lang="ru-RU" dirty="0" smtClean="0"/>
              <a:t>обратную польскую запись д</a:t>
            </a:r>
            <a:r>
              <a:rPr lang="ru-RU" dirty="0" smtClean="0"/>
              <a:t>ля перемножения цепочки матриц за минимальное число вещественных умножений»</a:t>
            </a:r>
            <a:endParaRPr lang="en-US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6672064" y="2907899"/>
            <a:ext cx="370651" cy="1130195"/>
            <a:chOff x="6805469" y="2233020"/>
            <a:chExt cx="1433756" cy="2974247"/>
          </a:xfrm>
        </p:grpSpPr>
        <p:sp>
          <p:nvSpPr>
            <p:cNvPr id="5" name="Полилиния 4"/>
            <p:cNvSpPr/>
            <p:nvPr/>
          </p:nvSpPr>
          <p:spPr>
            <a:xfrm>
              <a:off x="7057688" y="2233020"/>
              <a:ext cx="723928" cy="529538"/>
            </a:xfrm>
            <a:custGeom>
              <a:avLst/>
              <a:gdLst>
                <a:gd name="connsiteX0" fmla="*/ 334514 w 723928"/>
                <a:gd name="connsiteY0" fmla="*/ 41 h 529538"/>
                <a:gd name="connsiteX1" fmla="*/ 45756 w 723928"/>
                <a:gd name="connsiteY1" fmla="*/ 105919 h 529538"/>
                <a:gd name="connsiteX2" fmla="*/ 36131 w 723928"/>
                <a:gd name="connsiteY2" fmla="*/ 375426 h 529538"/>
                <a:gd name="connsiteX3" fmla="*/ 392266 w 723928"/>
                <a:gd name="connsiteY3" fmla="*/ 529431 h 529538"/>
                <a:gd name="connsiteX4" fmla="*/ 690649 w 723928"/>
                <a:gd name="connsiteY4" fmla="*/ 394677 h 529538"/>
                <a:gd name="connsiteX5" fmla="*/ 681024 w 723928"/>
                <a:gd name="connsiteY5" fmla="*/ 115544 h 529538"/>
                <a:gd name="connsiteX6" fmla="*/ 334514 w 723928"/>
                <a:gd name="connsiteY6" fmla="*/ 41 h 52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3928" h="529538">
                  <a:moveTo>
                    <a:pt x="334514" y="41"/>
                  </a:moveTo>
                  <a:cubicBezTo>
                    <a:pt x="228636" y="-1563"/>
                    <a:pt x="95486" y="43355"/>
                    <a:pt x="45756" y="105919"/>
                  </a:cubicBezTo>
                  <a:cubicBezTo>
                    <a:pt x="-3975" y="168483"/>
                    <a:pt x="-21621" y="304841"/>
                    <a:pt x="36131" y="375426"/>
                  </a:cubicBezTo>
                  <a:cubicBezTo>
                    <a:pt x="93883" y="446011"/>
                    <a:pt x="283180" y="526223"/>
                    <a:pt x="392266" y="529431"/>
                  </a:cubicBezTo>
                  <a:cubicBezTo>
                    <a:pt x="501352" y="532639"/>
                    <a:pt x="642523" y="463658"/>
                    <a:pt x="690649" y="394677"/>
                  </a:cubicBezTo>
                  <a:cubicBezTo>
                    <a:pt x="738775" y="325696"/>
                    <a:pt x="733963" y="182921"/>
                    <a:pt x="681024" y="115544"/>
                  </a:cubicBezTo>
                  <a:cubicBezTo>
                    <a:pt x="628085" y="48167"/>
                    <a:pt x="440392" y="1645"/>
                    <a:pt x="334514" y="41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олилиния 5"/>
            <p:cNvSpPr/>
            <p:nvPr/>
          </p:nvSpPr>
          <p:spPr>
            <a:xfrm>
              <a:off x="7421078" y="2800952"/>
              <a:ext cx="9625" cy="1337911"/>
            </a:xfrm>
            <a:custGeom>
              <a:avLst/>
              <a:gdLst>
                <a:gd name="connsiteX0" fmla="*/ 9625 w 9625"/>
                <a:gd name="connsiteY0" fmla="*/ 0 h 1337911"/>
                <a:gd name="connsiteX1" fmla="*/ 0 w 9625"/>
                <a:gd name="connsiteY1" fmla="*/ 1337911 h 1337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25" h="1337911">
                  <a:moveTo>
                    <a:pt x="9625" y="0"/>
                  </a:moveTo>
                  <a:cubicBezTo>
                    <a:pt x="6417" y="445970"/>
                    <a:pt x="3208" y="891940"/>
                    <a:pt x="0" y="133791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олилиния 6"/>
            <p:cNvSpPr/>
            <p:nvPr/>
          </p:nvSpPr>
          <p:spPr>
            <a:xfrm>
              <a:off x="7218947" y="3031958"/>
              <a:ext cx="500514" cy="0"/>
            </a:xfrm>
            <a:custGeom>
              <a:avLst/>
              <a:gdLst>
                <a:gd name="connsiteX0" fmla="*/ 0 w 500514"/>
                <a:gd name="connsiteY0" fmla="*/ 0 h 0"/>
                <a:gd name="connsiteX1" fmla="*/ 500514 w 500514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0514">
                  <a:moveTo>
                    <a:pt x="0" y="0"/>
                  </a:moveTo>
                  <a:lnTo>
                    <a:pt x="500514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олилиния 7"/>
            <p:cNvSpPr/>
            <p:nvPr/>
          </p:nvSpPr>
          <p:spPr>
            <a:xfrm>
              <a:off x="6871008" y="3041583"/>
              <a:ext cx="319064" cy="760396"/>
            </a:xfrm>
            <a:custGeom>
              <a:avLst/>
              <a:gdLst>
                <a:gd name="connsiteX0" fmla="*/ 319064 w 319064"/>
                <a:gd name="connsiteY0" fmla="*/ 0 h 760396"/>
                <a:gd name="connsiteX1" fmla="*/ 20680 w 319064"/>
                <a:gd name="connsiteY1" fmla="*/ 317634 h 760396"/>
                <a:gd name="connsiteX2" fmla="*/ 49556 w 319064"/>
                <a:gd name="connsiteY2" fmla="*/ 760396 h 76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064" h="760396">
                  <a:moveTo>
                    <a:pt x="319064" y="0"/>
                  </a:moveTo>
                  <a:cubicBezTo>
                    <a:pt x="192331" y="95450"/>
                    <a:pt x="65598" y="190901"/>
                    <a:pt x="20680" y="317634"/>
                  </a:cubicBezTo>
                  <a:cubicBezTo>
                    <a:pt x="-24238" y="444367"/>
                    <a:pt x="12659" y="602381"/>
                    <a:pt x="49556" y="76039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олилиния 8"/>
            <p:cNvSpPr/>
            <p:nvPr/>
          </p:nvSpPr>
          <p:spPr>
            <a:xfrm>
              <a:off x="7690585" y="3041583"/>
              <a:ext cx="548640" cy="644893"/>
            </a:xfrm>
            <a:custGeom>
              <a:avLst/>
              <a:gdLst>
                <a:gd name="connsiteX0" fmla="*/ 0 w 548640"/>
                <a:gd name="connsiteY0" fmla="*/ 0 h 644893"/>
                <a:gd name="connsiteX1" fmla="*/ 192506 w 548640"/>
                <a:gd name="connsiteY1" fmla="*/ 481263 h 644893"/>
                <a:gd name="connsiteX2" fmla="*/ 548640 w 548640"/>
                <a:gd name="connsiteY2" fmla="*/ 644893 h 644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8640" h="644893">
                  <a:moveTo>
                    <a:pt x="0" y="0"/>
                  </a:moveTo>
                  <a:cubicBezTo>
                    <a:pt x="50533" y="186890"/>
                    <a:pt x="101066" y="373781"/>
                    <a:pt x="192506" y="481263"/>
                  </a:cubicBezTo>
                  <a:cubicBezTo>
                    <a:pt x="283946" y="588745"/>
                    <a:pt x="416293" y="616819"/>
                    <a:pt x="548640" y="64489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 9"/>
            <p:cNvSpPr/>
            <p:nvPr/>
          </p:nvSpPr>
          <p:spPr>
            <a:xfrm>
              <a:off x="6805469" y="4167739"/>
              <a:ext cx="583887" cy="1039528"/>
            </a:xfrm>
            <a:custGeom>
              <a:avLst/>
              <a:gdLst>
                <a:gd name="connsiteX0" fmla="*/ 577108 w 583887"/>
                <a:gd name="connsiteY0" fmla="*/ 0 h 1039528"/>
                <a:gd name="connsiteX1" fmla="*/ 509731 w 583887"/>
                <a:gd name="connsiteY1" fmla="*/ 596766 h 1039528"/>
                <a:gd name="connsiteX2" fmla="*/ 47718 w 583887"/>
                <a:gd name="connsiteY2" fmla="*/ 798897 h 1039528"/>
                <a:gd name="connsiteX3" fmla="*/ 38093 w 583887"/>
                <a:gd name="connsiteY3" fmla="*/ 1039528 h 10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3887" h="1039528">
                  <a:moveTo>
                    <a:pt x="577108" y="0"/>
                  </a:moveTo>
                  <a:cubicBezTo>
                    <a:pt x="587535" y="231808"/>
                    <a:pt x="597963" y="463617"/>
                    <a:pt x="509731" y="596766"/>
                  </a:cubicBezTo>
                  <a:cubicBezTo>
                    <a:pt x="421499" y="729915"/>
                    <a:pt x="126324" y="725103"/>
                    <a:pt x="47718" y="798897"/>
                  </a:cubicBezTo>
                  <a:cubicBezTo>
                    <a:pt x="-30888" y="872691"/>
                    <a:pt x="3602" y="956109"/>
                    <a:pt x="38093" y="103952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7421078" y="4158114"/>
              <a:ext cx="741145" cy="1001027"/>
            </a:xfrm>
            <a:custGeom>
              <a:avLst/>
              <a:gdLst>
                <a:gd name="connsiteX0" fmla="*/ 0 w 741145"/>
                <a:gd name="connsiteY0" fmla="*/ 0 h 1001027"/>
                <a:gd name="connsiteX1" fmla="*/ 462013 w 741145"/>
                <a:gd name="connsiteY1" fmla="*/ 548640 h 1001027"/>
                <a:gd name="connsiteX2" fmla="*/ 490888 w 741145"/>
                <a:gd name="connsiteY2" fmla="*/ 875899 h 1001027"/>
                <a:gd name="connsiteX3" fmla="*/ 741145 w 741145"/>
                <a:gd name="connsiteY3" fmla="*/ 1001027 h 1001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145" h="1001027">
                  <a:moveTo>
                    <a:pt x="0" y="0"/>
                  </a:moveTo>
                  <a:cubicBezTo>
                    <a:pt x="190099" y="201328"/>
                    <a:pt x="380198" y="402657"/>
                    <a:pt x="462013" y="548640"/>
                  </a:cubicBezTo>
                  <a:cubicBezTo>
                    <a:pt x="543828" y="694623"/>
                    <a:pt x="444366" y="800501"/>
                    <a:pt x="490888" y="875899"/>
                  </a:cubicBezTo>
                  <a:cubicBezTo>
                    <a:pt x="537410" y="951297"/>
                    <a:pt x="639277" y="976162"/>
                    <a:pt x="741145" y="100102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7415089" y="2907899"/>
            <a:ext cx="3655587" cy="3152301"/>
            <a:chOff x="7415089" y="2758172"/>
            <a:chExt cx="3655587" cy="3152301"/>
          </a:xfrm>
        </p:grpSpPr>
        <p:sp>
          <p:nvSpPr>
            <p:cNvPr id="16" name="TextBox 15"/>
            <p:cNvSpPr txBox="1"/>
            <p:nvPr/>
          </p:nvSpPr>
          <p:spPr>
            <a:xfrm>
              <a:off x="7415089" y="2758172"/>
              <a:ext cx="23983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 smtClean="0">
                  <a:latin typeface="+mn-lt"/>
                </a:rPr>
                <a:t>СТАРТ = цепочки длины 1</a:t>
              </a:r>
            </a:p>
          </p:txBody>
        </p:sp>
        <p:sp>
          <p:nvSpPr>
            <p:cNvPr id="25" name="Полилиния 24"/>
            <p:cNvSpPr/>
            <p:nvPr/>
          </p:nvSpPr>
          <p:spPr>
            <a:xfrm>
              <a:off x="7748336" y="3166712"/>
              <a:ext cx="3185987" cy="2312021"/>
            </a:xfrm>
            <a:custGeom>
              <a:avLst/>
              <a:gdLst>
                <a:gd name="connsiteX0" fmla="*/ 0 w 3348185"/>
                <a:gd name="connsiteY0" fmla="*/ 0 h 2002055"/>
                <a:gd name="connsiteX1" fmla="*/ 2762450 w 3348185"/>
                <a:gd name="connsiteY1" fmla="*/ 336884 h 2002055"/>
                <a:gd name="connsiteX2" fmla="*/ 3166711 w 3348185"/>
                <a:gd name="connsiteY2" fmla="*/ 616017 h 2002055"/>
                <a:gd name="connsiteX3" fmla="*/ 481263 w 3348185"/>
                <a:gd name="connsiteY3" fmla="*/ 596766 h 2002055"/>
                <a:gd name="connsiteX4" fmla="*/ 779646 w 3348185"/>
                <a:gd name="connsiteY4" fmla="*/ 827773 h 2002055"/>
                <a:gd name="connsiteX5" fmla="*/ 2675823 w 3348185"/>
                <a:gd name="connsiteY5" fmla="*/ 981777 h 2002055"/>
                <a:gd name="connsiteX6" fmla="*/ 2839452 w 3348185"/>
                <a:gd name="connsiteY6" fmla="*/ 1135781 h 2002055"/>
                <a:gd name="connsiteX7" fmla="*/ 837397 w 3348185"/>
                <a:gd name="connsiteY7" fmla="*/ 1251284 h 2002055"/>
                <a:gd name="connsiteX8" fmla="*/ 1260909 w 3348185"/>
                <a:gd name="connsiteY8" fmla="*/ 1453415 h 2002055"/>
                <a:gd name="connsiteX9" fmla="*/ 2464067 w 3348185"/>
                <a:gd name="connsiteY9" fmla="*/ 1568918 h 2002055"/>
                <a:gd name="connsiteX10" fmla="*/ 1280160 w 3348185"/>
                <a:gd name="connsiteY10" fmla="*/ 1771048 h 2002055"/>
                <a:gd name="connsiteX11" fmla="*/ 1568917 w 3348185"/>
                <a:gd name="connsiteY11" fmla="*/ 2002055 h 2002055"/>
                <a:gd name="connsiteX0" fmla="*/ 0 w 3348185"/>
                <a:gd name="connsiteY0" fmla="*/ 0 h 2002055"/>
                <a:gd name="connsiteX1" fmla="*/ 2762450 w 3348185"/>
                <a:gd name="connsiteY1" fmla="*/ 336884 h 2002055"/>
                <a:gd name="connsiteX2" fmla="*/ 3166711 w 3348185"/>
                <a:gd name="connsiteY2" fmla="*/ 616017 h 2002055"/>
                <a:gd name="connsiteX3" fmla="*/ 481263 w 3348185"/>
                <a:gd name="connsiteY3" fmla="*/ 596766 h 2002055"/>
                <a:gd name="connsiteX4" fmla="*/ 779646 w 3348185"/>
                <a:gd name="connsiteY4" fmla="*/ 827773 h 2002055"/>
                <a:gd name="connsiteX5" fmla="*/ 2675823 w 3348185"/>
                <a:gd name="connsiteY5" fmla="*/ 981777 h 2002055"/>
                <a:gd name="connsiteX6" fmla="*/ 2839452 w 3348185"/>
                <a:gd name="connsiteY6" fmla="*/ 1135781 h 2002055"/>
                <a:gd name="connsiteX7" fmla="*/ 837397 w 3348185"/>
                <a:gd name="connsiteY7" fmla="*/ 1251284 h 2002055"/>
                <a:gd name="connsiteX8" fmla="*/ 1029902 w 3348185"/>
                <a:gd name="connsiteY8" fmla="*/ 1415669 h 2002055"/>
                <a:gd name="connsiteX9" fmla="*/ 2464067 w 3348185"/>
                <a:gd name="connsiteY9" fmla="*/ 1568918 h 2002055"/>
                <a:gd name="connsiteX10" fmla="*/ 1280160 w 3348185"/>
                <a:gd name="connsiteY10" fmla="*/ 1771048 h 2002055"/>
                <a:gd name="connsiteX11" fmla="*/ 1568917 w 3348185"/>
                <a:gd name="connsiteY11" fmla="*/ 2002055 h 2002055"/>
                <a:gd name="connsiteX0" fmla="*/ 0 w 3348185"/>
                <a:gd name="connsiteY0" fmla="*/ 0 h 2002055"/>
                <a:gd name="connsiteX1" fmla="*/ 2762450 w 3348185"/>
                <a:gd name="connsiteY1" fmla="*/ 336884 h 2002055"/>
                <a:gd name="connsiteX2" fmla="*/ 3166711 w 3348185"/>
                <a:gd name="connsiteY2" fmla="*/ 616017 h 2002055"/>
                <a:gd name="connsiteX3" fmla="*/ 481263 w 3348185"/>
                <a:gd name="connsiteY3" fmla="*/ 596766 h 2002055"/>
                <a:gd name="connsiteX4" fmla="*/ 779646 w 3348185"/>
                <a:gd name="connsiteY4" fmla="*/ 827773 h 2002055"/>
                <a:gd name="connsiteX5" fmla="*/ 2675823 w 3348185"/>
                <a:gd name="connsiteY5" fmla="*/ 981777 h 2002055"/>
                <a:gd name="connsiteX6" fmla="*/ 2839452 w 3348185"/>
                <a:gd name="connsiteY6" fmla="*/ 1135781 h 2002055"/>
                <a:gd name="connsiteX7" fmla="*/ 837397 w 3348185"/>
                <a:gd name="connsiteY7" fmla="*/ 1251284 h 2002055"/>
                <a:gd name="connsiteX8" fmla="*/ 1029902 w 3348185"/>
                <a:gd name="connsiteY8" fmla="*/ 1415669 h 2002055"/>
                <a:gd name="connsiteX9" fmla="*/ 2464067 w 3348185"/>
                <a:gd name="connsiteY9" fmla="*/ 1568918 h 2002055"/>
                <a:gd name="connsiteX10" fmla="*/ 1280160 w 3348185"/>
                <a:gd name="connsiteY10" fmla="*/ 1771048 h 2002055"/>
                <a:gd name="connsiteX11" fmla="*/ 1568917 w 3348185"/>
                <a:gd name="connsiteY11" fmla="*/ 2002055 h 2002055"/>
                <a:gd name="connsiteX0" fmla="*/ 0 w 3348185"/>
                <a:gd name="connsiteY0" fmla="*/ 0 h 2002055"/>
                <a:gd name="connsiteX1" fmla="*/ 2762450 w 3348185"/>
                <a:gd name="connsiteY1" fmla="*/ 336884 h 2002055"/>
                <a:gd name="connsiteX2" fmla="*/ 3166711 w 3348185"/>
                <a:gd name="connsiteY2" fmla="*/ 616017 h 2002055"/>
                <a:gd name="connsiteX3" fmla="*/ 481263 w 3348185"/>
                <a:gd name="connsiteY3" fmla="*/ 596766 h 2002055"/>
                <a:gd name="connsiteX4" fmla="*/ 779646 w 3348185"/>
                <a:gd name="connsiteY4" fmla="*/ 827773 h 2002055"/>
                <a:gd name="connsiteX5" fmla="*/ 2675823 w 3348185"/>
                <a:gd name="connsiteY5" fmla="*/ 981777 h 2002055"/>
                <a:gd name="connsiteX6" fmla="*/ 2839452 w 3348185"/>
                <a:gd name="connsiteY6" fmla="*/ 1135781 h 2002055"/>
                <a:gd name="connsiteX7" fmla="*/ 837397 w 3348185"/>
                <a:gd name="connsiteY7" fmla="*/ 1251284 h 2002055"/>
                <a:gd name="connsiteX8" fmla="*/ 1029902 w 3348185"/>
                <a:gd name="connsiteY8" fmla="*/ 1415669 h 2002055"/>
                <a:gd name="connsiteX9" fmla="*/ 2464067 w 3348185"/>
                <a:gd name="connsiteY9" fmla="*/ 1568918 h 2002055"/>
                <a:gd name="connsiteX10" fmla="*/ 1280160 w 3348185"/>
                <a:gd name="connsiteY10" fmla="*/ 1771048 h 2002055"/>
                <a:gd name="connsiteX11" fmla="*/ 1568917 w 3348185"/>
                <a:gd name="connsiteY11" fmla="*/ 2002055 h 2002055"/>
                <a:gd name="connsiteX0" fmla="*/ 0 w 3325372"/>
                <a:gd name="connsiteY0" fmla="*/ 0 h 2002055"/>
                <a:gd name="connsiteX1" fmla="*/ 2762450 w 3325372"/>
                <a:gd name="connsiteY1" fmla="*/ 336884 h 2002055"/>
                <a:gd name="connsiteX2" fmla="*/ 3166711 w 3325372"/>
                <a:gd name="connsiteY2" fmla="*/ 616017 h 2002055"/>
                <a:gd name="connsiteX3" fmla="*/ 789271 w 3325372"/>
                <a:gd name="connsiteY3" fmla="*/ 581667 h 2002055"/>
                <a:gd name="connsiteX4" fmla="*/ 779646 w 3325372"/>
                <a:gd name="connsiteY4" fmla="*/ 827773 h 2002055"/>
                <a:gd name="connsiteX5" fmla="*/ 2675823 w 3325372"/>
                <a:gd name="connsiteY5" fmla="*/ 981777 h 2002055"/>
                <a:gd name="connsiteX6" fmla="*/ 2839452 w 3325372"/>
                <a:gd name="connsiteY6" fmla="*/ 1135781 h 2002055"/>
                <a:gd name="connsiteX7" fmla="*/ 837397 w 3325372"/>
                <a:gd name="connsiteY7" fmla="*/ 1251284 h 2002055"/>
                <a:gd name="connsiteX8" fmla="*/ 1029902 w 3325372"/>
                <a:gd name="connsiteY8" fmla="*/ 1415669 h 2002055"/>
                <a:gd name="connsiteX9" fmla="*/ 2464067 w 3325372"/>
                <a:gd name="connsiteY9" fmla="*/ 1568918 h 2002055"/>
                <a:gd name="connsiteX10" fmla="*/ 1280160 w 3325372"/>
                <a:gd name="connsiteY10" fmla="*/ 1771048 h 2002055"/>
                <a:gd name="connsiteX11" fmla="*/ 1568917 w 3325372"/>
                <a:gd name="connsiteY11" fmla="*/ 2002055 h 2002055"/>
                <a:gd name="connsiteX0" fmla="*/ 0 w 3325372"/>
                <a:gd name="connsiteY0" fmla="*/ 0 h 2002055"/>
                <a:gd name="connsiteX1" fmla="*/ 2762450 w 3325372"/>
                <a:gd name="connsiteY1" fmla="*/ 336884 h 2002055"/>
                <a:gd name="connsiteX2" fmla="*/ 3166711 w 3325372"/>
                <a:gd name="connsiteY2" fmla="*/ 616017 h 2002055"/>
                <a:gd name="connsiteX3" fmla="*/ 789271 w 3325372"/>
                <a:gd name="connsiteY3" fmla="*/ 581667 h 2002055"/>
                <a:gd name="connsiteX4" fmla="*/ 779646 w 3325372"/>
                <a:gd name="connsiteY4" fmla="*/ 827773 h 2002055"/>
                <a:gd name="connsiteX5" fmla="*/ 2675823 w 3325372"/>
                <a:gd name="connsiteY5" fmla="*/ 981777 h 2002055"/>
                <a:gd name="connsiteX6" fmla="*/ 2839452 w 3325372"/>
                <a:gd name="connsiteY6" fmla="*/ 1135781 h 2002055"/>
                <a:gd name="connsiteX7" fmla="*/ 1039527 w 3325372"/>
                <a:gd name="connsiteY7" fmla="*/ 1228636 h 2002055"/>
                <a:gd name="connsiteX8" fmla="*/ 1029902 w 3325372"/>
                <a:gd name="connsiteY8" fmla="*/ 1415669 h 2002055"/>
                <a:gd name="connsiteX9" fmla="*/ 2464067 w 3325372"/>
                <a:gd name="connsiteY9" fmla="*/ 1568918 h 2002055"/>
                <a:gd name="connsiteX10" fmla="*/ 1280160 w 3325372"/>
                <a:gd name="connsiteY10" fmla="*/ 1771048 h 2002055"/>
                <a:gd name="connsiteX11" fmla="*/ 1568917 w 3325372"/>
                <a:gd name="connsiteY11" fmla="*/ 2002055 h 2002055"/>
                <a:gd name="connsiteX0" fmla="*/ 0 w 3325372"/>
                <a:gd name="connsiteY0" fmla="*/ 0 h 2002055"/>
                <a:gd name="connsiteX1" fmla="*/ 2762450 w 3325372"/>
                <a:gd name="connsiteY1" fmla="*/ 336884 h 2002055"/>
                <a:gd name="connsiteX2" fmla="*/ 3166711 w 3325372"/>
                <a:gd name="connsiteY2" fmla="*/ 616017 h 2002055"/>
                <a:gd name="connsiteX3" fmla="*/ 789271 w 3325372"/>
                <a:gd name="connsiteY3" fmla="*/ 581667 h 2002055"/>
                <a:gd name="connsiteX4" fmla="*/ 779646 w 3325372"/>
                <a:gd name="connsiteY4" fmla="*/ 827773 h 2002055"/>
                <a:gd name="connsiteX5" fmla="*/ 2675823 w 3325372"/>
                <a:gd name="connsiteY5" fmla="*/ 981777 h 2002055"/>
                <a:gd name="connsiteX6" fmla="*/ 2666197 w 3325372"/>
                <a:gd name="connsiteY6" fmla="*/ 1158428 h 2002055"/>
                <a:gd name="connsiteX7" fmla="*/ 1039527 w 3325372"/>
                <a:gd name="connsiteY7" fmla="*/ 1228636 h 2002055"/>
                <a:gd name="connsiteX8" fmla="*/ 1029902 w 3325372"/>
                <a:gd name="connsiteY8" fmla="*/ 1415669 h 2002055"/>
                <a:gd name="connsiteX9" fmla="*/ 2464067 w 3325372"/>
                <a:gd name="connsiteY9" fmla="*/ 1568918 h 2002055"/>
                <a:gd name="connsiteX10" fmla="*/ 1280160 w 3325372"/>
                <a:gd name="connsiteY10" fmla="*/ 1771048 h 2002055"/>
                <a:gd name="connsiteX11" fmla="*/ 1568917 w 3325372"/>
                <a:gd name="connsiteY11" fmla="*/ 2002055 h 2002055"/>
                <a:gd name="connsiteX0" fmla="*/ 0 w 3147686"/>
                <a:gd name="connsiteY0" fmla="*/ 0 h 2002055"/>
                <a:gd name="connsiteX1" fmla="*/ 2762450 w 3147686"/>
                <a:gd name="connsiteY1" fmla="*/ 336884 h 2002055"/>
                <a:gd name="connsiteX2" fmla="*/ 2916454 w 3147686"/>
                <a:gd name="connsiteY2" fmla="*/ 631115 h 2002055"/>
                <a:gd name="connsiteX3" fmla="*/ 789271 w 3147686"/>
                <a:gd name="connsiteY3" fmla="*/ 581667 h 2002055"/>
                <a:gd name="connsiteX4" fmla="*/ 779646 w 3147686"/>
                <a:gd name="connsiteY4" fmla="*/ 827773 h 2002055"/>
                <a:gd name="connsiteX5" fmla="*/ 2675823 w 3147686"/>
                <a:gd name="connsiteY5" fmla="*/ 981777 h 2002055"/>
                <a:gd name="connsiteX6" fmla="*/ 2666197 w 3147686"/>
                <a:gd name="connsiteY6" fmla="*/ 1158428 h 2002055"/>
                <a:gd name="connsiteX7" fmla="*/ 1039527 w 3147686"/>
                <a:gd name="connsiteY7" fmla="*/ 1228636 h 2002055"/>
                <a:gd name="connsiteX8" fmla="*/ 1029902 w 3147686"/>
                <a:gd name="connsiteY8" fmla="*/ 1415669 h 2002055"/>
                <a:gd name="connsiteX9" fmla="*/ 2464067 w 3147686"/>
                <a:gd name="connsiteY9" fmla="*/ 1568918 h 2002055"/>
                <a:gd name="connsiteX10" fmla="*/ 1280160 w 3147686"/>
                <a:gd name="connsiteY10" fmla="*/ 1771048 h 2002055"/>
                <a:gd name="connsiteX11" fmla="*/ 1568917 w 3147686"/>
                <a:gd name="connsiteY11" fmla="*/ 2002055 h 2002055"/>
                <a:gd name="connsiteX0" fmla="*/ 0 w 3227702"/>
                <a:gd name="connsiteY0" fmla="*/ 0 h 2002055"/>
                <a:gd name="connsiteX1" fmla="*/ 2906829 w 3227702"/>
                <a:gd name="connsiteY1" fmla="*/ 351982 h 2002055"/>
                <a:gd name="connsiteX2" fmla="*/ 2916454 w 3227702"/>
                <a:gd name="connsiteY2" fmla="*/ 631115 h 2002055"/>
                <a:gd name="connsiteX3" fmla="*/ 789271 w 3227702"/>
                <a:gd name="connsiteY3" fmla="*/ 581667 h 2002055"/>
                <a:gd name="connsiteX4" fmla="*/ 779646 w 3227702"/>
                <a:gd name="connsiteY4" fmla="*/ 827773 h 2002055"/>
                <a:gd name="connsiteX5" fmla="*/ 2675823 w 3227702"/>
                <a:gd name="connsiteY5" fmla="*/ 981777 h 2002055"/>
                <a:gd name="connsiteX6" fmla="*/ 2666197 w 3227702"/>
                <a:gd name="connsiteY6" fmla="*/ 1158428 h 2002055"/>
                <a:gd name="connsiteX7" fmla="*/ 1039527 w 3227702"/>
                <a:gd name="connsiteY7" fmla="*/ 1228636 h 2002055"/>
                <a:gd name="connsiteX8" fmla="*/ 1029902 w 3227702"/>
                <a:gd name="connsiteY8" fmla="*/ 1415669 h 2002055"/>
                <a:gd name="connsiteX9" fmla="*/ 2464067 w 3227702"/>
                <a:gd name="connsiteY9" fmla="*/ 1568918 h 2002055"/>
                <a:gd name="connsiteX10" fmla="*/ 1280160 w 3227702"/>
                <a:gd name="connsiteY10" fmla="*/ 1771048 h 2002055"/>
                <a:gd name="connsiteX11" fmla="*/ 1568917 w 3227702"/>
                <a:gd name="connsiteY11" fmla="*/ 2002055 h 2002055"/>
                <a:gd name="connsiteX0" fmla="*/ 0 w 3227702"/>
                <a:gd name="connsiteY0" fmla="*/ 0 h 2002055"/>
                <a:gd name="connsiteX1" fmla="*/ 2906829 w 3227702"/>
                <a:gd name="connsiteY1" fmla="*/ 351982 h 2002055"/>
                <a:gd name="connsiteX2" fmla="*/ 2916454 w 3227702"/>
                <a:gd name="connsiteY2" fmla="*/ 631115 h 2002055"/>
                <a:gd name="connsiteX3" fmla="*/ 789271 w 3227702"/>
                <a:gd name="connsiteY3" fmla="*/ 581667 h 2002055"/>
                <a:gd name="connsiteX4" fmla="*/ 779646 w 3227702"/>
                <a:gd name="connsiteY4" fmla="*/ 827773 h 2002055"/>
                <a:gd name="connsiteX5" fmla="*/ 2675823 w 3227702"/>
                <a:gd name="connsiteY5" fmla="*/ 981777 h 2002055"/>
                <a:gd name="connsiteX6" fmla="*/ 2666197 w 3227702"/>
                <a:gd name="connsiteY6" fmla="*/ 1158428 h 2002055"/>
                <a:gd name="connsiteX7" fmla="*/ 1039527 w 3227702"/>
                <a:gd name="connsiteY7" fmla="*/ 1228636 h 2002055"/>
                <a:gd name="connsiteX8" fmla="*/ 1029902 w 3227702"/>
                <a:gd name="connsiteY8" fmla="*/ 1415669 h 2002055"/>
                <a:gd name="connsiteX9" fmla="*/ 2464067 w 3227702"/>
                <a:gd name="connsiteY9" fmla="*/ 1568918 h 2002055"/>
                <a:gd name="connsiteX10" fmla="*/ 1232034 w 3227702"/>
                <a:gd name="connsiteY10" fmla="*/ 1808794 h 2002055"/>
                <a:gd name="connsiteX11" fmla="*/ 1568917 w 3227702"/>
                <a:gd name="connsiteY11" fmla="*/ 2002055 h 2002055"/>
                <a:gd name="connsiteX0" fmla="*/ 0 w 3227702"/>
                <a:gd name="connsiteY0" fmla="*/ 0 h 2002055"/>
                <a:gd name="connsiteX1" fmla="*/ 2906829 w 3227702"/>
                <a:gd name="connsiteY1" fmla="*/ 351982 h 2002055"/>
                <a:gd name="connsiteX2" fmla="*/ 2916454 w 3227702"/>
                <a:gd name="connsiteY2" fmla="*/ 631115 h 2002055"/>
                <a:gd name="connsiteX3" fmla="*/ 789271 w 3227702"/>
                <a:gd name="connsiteY3" fmla="*/ 581667 h 2002055"/>
                <a:gd name="connsiteX4" fmla="*/ 779646 w 3227702"/>
                <a:gd name="connsiteY4" fmla="*/ 827773 h 2002055"/>
                <a:gd name="connsiteX5" fmla="*/ 2675823 w 3227702"/>
                <a:gd name="connsiteY5" fmla="*/ 981777 h 2002055"/>
                <a:gd name="connsiteX6" fmla="*/ 2666197 w 3227702"/>
                <a:gd name="connsiteY6" fmla="*/ 1158428 h 2002055"/>
                <a:gd name="connsiteX7" fmla="*/ 1039527 w 3227702"/>
                <a:gd name="connsiteY7" fmla="*/ 1228636 h 2002055"/>
                <a:gd name="connsiteX8" fmla="*/ 1029902 w 3227702"/>
                <a:gd name="connsiteY8" fmla="*/ 1415669 h 2002055"/>
                <a:gd name="connsiteX9" fmla="*/ 2464067 w 3227702"/>
                <a:gd name="connsiteY9" fmla="*/ 1568918 h 2002055"/>
                <a:gd name="connsiteX10" fmla="*/ 1232034 w 3227702"/>
                <a:gd name="connsiteY10" fmla="*/ 1808794 h 2002055"/>
                <a:gd name="connsiteX11" fmla="*/ 1568917 w 3227702"/>
                <a:gd name="connsiteY11" fmla="*/ 2002055 h 2002055"/>
                <a:gd name="connsiteX0" fmla="*/ 0 w 3227702"/>
                <a:gd name="connsiteY0" fmla="*/ 0 h 2002055"/>
                <a:gd name="connsiteX1" fmla="*/ 2906829 w 3227702"/>
                <a:gd name="connsiteY1" fmla="*/ 351982 h 2002055"/>
                <a:gd name="connsiteX2" fmla="*/ 2916454 w 3227702"/>
                <a:gd name="connsiteY2" fmla="*/ 631115 h 2002055"/>
                <a:gd name="connsiteX3" fmla="*/ 789271 w 3227702"/>
                <a:gd name="connsiteY3" fmla="*/ 581667 h 2002055"/>
                <a:gd name="connsiteX4" fmla="*/ 779646 w 3227702"/>
                <a:gd name="connsiteY4" fmla="*/ 827773 h 2002055"/>
                <a:gd name="connsiteX5" fmla="*/ 2675823 w 3227702"/>
                <a:gd name="connsiteY5" fmla="*/ 981777 h 2002055"/>
                <a:gd name="connsiteX6" fmla="*/ 2666197 w 3227702"/>
                <a:gd name="connsiteY6" fmla="*/ 1158428 h 2002055"/>
                <a:gd name="connsiteX7" fmla="*/ 1039527 w 3227702"/>
                <a:gd name="connsiteY7" fmla="*/ 1228636 h 2002055"/>
                <a:gd name="connsiteX8" fmla="*/ 1029902 w 3227702"/>
                <a:gd name="connsiteY8" fmla="*/ 1415669 h 2002055"/>
                <a:gd name="connsiteX9" fmla="*/ 2464067 w 3227702"/>
                <a:gd name="connsiteY9" fmla="*/ 1568918 h 2002055"/>
                <a:gd name="connsiteX10" fmla="*/ 1232034 w 3227702"/>
                <a:gd name="connsiteY10" fmla="*/ 1808794 h 2002055"/>
                <a:gd name="connsiteX11" fmla="*/ 1568917 w 3227702"/>
                <a:gd name="connsiteY11" fmla="*/ 2002055 h 2002055"/>
                <a:gd name="connsiteX0" fmla="*/ 0 w 3217438"/>
                <a:gd name="connsiteY0" fmla="*/ 0 h 1866170"/>
                <a:gd name="connsiteX1" fmla="*/ 2897204 w 3217438"/>
                <a:gd name="connsiteY1" fmla="*/ 216097 h 1866170"/>
                <a:gd name="connsiteX2" fmla="*/ 2906829 w 3217438"/>
                <a:gd name="connsiteY2" fmla="*/ 495230 h 1866170"/>
                <a:gd name="connsiteX3" fmla="*/ 779646 w 3217438"/>
                <a:gd name="connsiteY3" fmla="*/ 445782 h 1866170"/>
                <a:gd name="connsiteX4" fmla="*/ 770021 w 3217438"/>
                <a:gd name="connsiteY4" fmla="*/ 691888 h 1866170"/>
                <a:gd name="connsiteX5" fmla="*/ 2666198 w 3217438"/>
                <a:gd name="connsiteY5" fmla="*/ 845892 h 1866170"/>
                <a:gd name="connsiteX6" fmla="*/ 2656572 w 3217438"/>
                <a:gd name="connsiteY6" fmla="*/ 1022543 h 1866170"/>
                <a:gd name="connsiteX7" fmla="*/ 1029902 w 3217438"/>
                <a:gd name="connsiteY7" fmla="*/ 1092751 h 1866170"/>
                <a:gd name="connsiteX8" fmla="*/ 1020277 w 3217438"/>
                <a:gd name="connsiteY8" fmla="*/ 1279784 h 1866170"/>
                <a:gd name="connsiteX9" fmla="*/ 2454442 w 3217438"/>
                <a:gd name="connsiteY9" fmla="*/ 1433033 h 1866170"/>
                <a:gd name="connsiteX10" fmla="*/ 1222409 w 3217438"/>
                <a:gd name="connsiteY10" fmla="*/ 1672909 h 1866170"/>
                <a:gd name="connsiteX11" fmla="*/ 1559292 w 3217438"/>
                <a:gd name="connsiteY11" fmla="*/ 1866170 h 1866170"/>
                <a:gd name="connsiteX0" fmla="*/ 0 w 3205874"/>
                <a:gd name="connsiteY0" fmla="*/ 0 h 1866170"/>
                <a:gd name="connsiteX1" fmla="*/ 2877953 w 3205874"/>
                <a:gd name="connsiteY1" fmla="*/ 87761 h 1866170"/>
                <a:gd name="connsiteX2" fmla="*/ 2906829 w 3205874"/>
                <a:gd name="connsiteY2" fmla="*/ 495230 h 1866170"/>
                <a:gd name="connsiteX3" fmla="*/ 779646 w 3205874"/>
                <a:gd name="connsiteY3" fmla="*/ 445782 h 1866170"/>
                <a:gd name="connsiteX4" fmla="*/ 770021 w 3205874"/>
                <a:gd name="connsiteY4" fmla="*/ 691888 h 1866170"/>
                <a:gd name="connsiteX5" fmla="*/ 2666198 w 3205874"/>
                <a:gd name="connsiteY5" fmla="*/ 845892 h 1866170"/>
                <a:gd name="connsiteX6" fmla="*/ 2656572 w 3205874"/>
                <a:gd name="connsiteY6" fmla="*/ 1022543 h 1866170"/>
                <a:gd name="connsiteX7" fmla="*/ 1029902 w 3205874"/>
                <a:gd name="connsiteY7" fmla="*/ 1092751 h 1866170"/>
                <a:gd name="connsiteX8" fmla="*/ 1020277 w 3205874"/>
                <a:gd name="connsiteY8" fmla="*/ 1279784 h 1866170"/>
                <a:gd name="connsiteX9" fmla="*/ 2454442 w 3205874"/>
                <a:gd name="connsiteY9" fmla="*/ 1433033 h 1866170"/>
                <a:gd name="connsiteX10" fmla="*/ 1222409 w 3205874"/>
                <a:gd name="connsiteY10" fmla="*/ 1672909 h 1866170"/>
                <a:gd name="connsiteX11" fmla="*/ 1559292 w 3205874"/>
                <a:gd name="connsiteY11" fmla="*/ 1866170 h 1866170"/>
                <a:gd name="connsiteX0" fmla="*/ 0 w 3171796"/>
                <a:gd name="connsiteY0" fmla="*/ 0 h 1866170"/>
                <a:gd name="connsiteX1" fmla="*/ 2877953 w 3171796"/>
                <a:gd name="connsiteY1" fmla="*/ 87761 h 1866170"/>
                <a:gd name="connsiteX2" fmla="*/ 2839452 w 3171796"/>
                <a:gd name="connsiteY2" fmla="*/ 442387 h 1866170"/>
                <a:gd name="connsiteX3" fmla="*/ 779646 w 3171796"/>
                <a:gd name="connsiteY3" fmla="*/ 445782 h 1866170"/>
                <a:gd name="connsiteX4" fmla="*/ 770021 w 3171796"/>
                <a:gd name="connsiteY4" fmla="*/ 691888 h 1866170"/>
                <a:gd name="connsiteX5" fmla="*/ 2666198 w 3171796"/>
                <a:gd name="connsiteY5" fmla="*/ 845892 h 1866170"/>
                <a:gd name="connsiteX6" fmla="*/ 2656572 w 3171796"/>
                <a:gd name="connsiteY6" fmla="*/ 1022543 h 1866170"/>
                <a:gd name="connsiteX7" fmla="*/ 1029902 w 3171796"/>
                <a:gd name="connsiteY7" fmla="*/ 1092751 h 1866170"/>
                <a:gd name="connsiteX8" fmla="*/ 1020277 w 3171796"/>
                <a:gd name="connsiteY8" fmla="*/ 1279784 h 1866170"/>
                <a:gd name="connsiteX9" fmla="*/ 2454442 w 3171796"/>
                <a:gd name="connsiteY9" fmla="*/ 1433033 h 1866170"/>
                <a:gd name="connsiteX10" fmla="*/ 1222409 w 3171796"/>
                <a:gd name="connsiteY10" fmla="*/ 1672909 h 1866170"/>
                <a:gd name="connsiteX11" fmla="*/ 1559292 w 3171796"/>
                <a:gd name="connsiteY11" fmla="*/ 1866170 h 1866170"/>
                <a:gd name="connsiteX0" fmla="*/ 0 w 3167203"/>
                <a:gd name="connsiteY0" fmla="*/ 0 h 1866170"/>
                <a:gd name="connsiteX1" fmla="*/ 2877953 w 3167203"/>
                <a:gd name="connsiteY1" fmla="*/ 87761 h 1866170"/>
                <a:gd name="connsiteX2" fmla="*/ 2829827 w 3167203"/>
                <a:gd name="connsiteY2" fmla="*/ 389543 h 1866170"/>
                <a:gd name="connsiteX3" fmla="*/ 779646 w 3167203"/>
                <a:gd name="connsiteY3" fmla="*/ 445782 h 1866170"/>
                <a:gd name="connsiteX4" fmla="*/ 770021 w 3167203"/>
                <a:gd name="connsiteY4" fmla="*/ 691888 h 1866170"/>
                <a:gd name="connsiteX5" fmla="*/ 2666198 w 3167203"/>
                <a:gd name="connsiteY5" fmla="*/ 845892 h 1866170"/>
                <a:gd name="connsiteX6" fmla="*/ 2656572 w 3167203"/>
                <a:gd name="connsiteY6" fmla="*/ 1022543 h 1866170"/>
                <a:gd name="connsiteX7" fmla="*/ 1029902 w 3167203"/>
                <a:gd name="connsiteY7" fmla="*/ 1092751 h 1866170"/>
                <a:gd name="connsiteX8" fmla="*/ 1020277 w 3167203"/>
                <a:gd name="connsiteY8" fmla="*/ 1279784 h 1866170"/>
                <a:gd name="connsiteX9" fmla="*/ 2454442 w 3167203"/>
                <a:gd name="connsiteY9" fmla="*/ 1433033 h 1866170"/>
                <a:gd name="connsiteX10" fmla="*/ 1222409 w 3167203"/>
                <a:gd name="connsiteY10" fmla="*/ 1672909 h 1866170"/>
                <a:gd name="connsiteX11" fmla="*/ 1559292 w 3167203"/>
                <a:gd name="connsiteY11" fmla="*/ 1866170 h 1866170"/>
                <a:gd name="connsiteX0" fmla="*/ 0 w 3167203"/>
                <a:gd name="connsiteY0" fmla="*/ 0 h 1843523"/>
                <a:gd name="connsiteX1" fmla="*/ 2877953 w 3167203"/>
                <a:gd name="connsiteY1" fmla="*/ 65114 h 1843523"/>
                <a:gd name="connsiteX2" fmla="*/ 2829827 w 3167203"/>
                <a:gd name="connsiteY2" fmla="*/ 366896 h 1843523"/>
                <a:gd name="connsiteX3" fmla="*/ 779646 w 3167203"/>
                <a:gd name="connsiteY3" fmla="*/ 423135 h 1843523"/>
                <a:gd name="connsiteX4" fmla="*/ 770021 w 3167203"/>
                <a:gd name="connsiteY4" fmla="*/ 669241 h 1843523"/>
                <a:gd name="connsiteX5" fmla="*/ 2666198 w 3167203"/>
                <a:gd name="connsiteY5" fmla="*/ 823245 h 1843523"/>
                <a:gd name="connsiteX6" fmla="*/ 2656572 w 3167203"/>
                <a:gd name="connsiteY6" fmla="*/ 999896 h 1843523"/>
                <a:gd name="connsiteX7" fmla="*/ 1029902 w 3167203"/>
                <a:gd name="connsiteY7" fmla="*/ 1070104 h 1843523"/>
                <a:gd name="connsiteX8" fmla="*/ 1020277 w 3167203"/>
                <a:gd name="connsiteY8" fmla="*/ 1257137 h 1843523"/>
                <a:gd name="connsiteX9" fmla="*/ 2454442 w 3167203"/>
                <a:gd name="connsiteY9" fmla="*/ 1410386 h 1843523"/>
                <a:gd name="connsiteX10" fmla="*/ 1222409 w 3167203"/>
                <a:gd name="connsiteY10" fmla="*/ 1650262 h 1843523"/>
                <a:gd name="connsiteX11" fmla="*/ 1559292 w 3167203"/>
                <a:gd name="connsiteY11" fmla="*/ 1843523 h 1843523"/>
                <a:gd name="connsiteX0" fmla="*/ 0 w 3167203"/>
                <a:gd name="connsiteY0" fmla="*/ 0 h 1843523"/>
                <a:gd name="connsiteX1" fmla="*/ 2877953 w 3167203"/>
                <a:gd name="connsiteY1" fmla="*/ 65114 h 1843523"/>
                <a:gd name="connsiteX2" fmla="*/ 2829827 w 3167203"/>
                <a:gd name="connsiteY2" fmla="*/ 366896 h 1843523"/>
                <a:gd name="connsiteX3" fmla="*/ 779646 w 3167203"/>
                <a:gd name="connsiteY3" fmla="*/ 423135 h 1843523"/>
                <a:gd name="connsiteX4" fmla="*/ 770021 w 3167203"/>
                <a:gd name="connsiteY4" fmla="*/ 669241 h 1843523"/>
                <a:gd name="connsiteX5" fmla="*/ 2666198 w 3167203"/>
                <a:gd name="connsiteY5" fmla="*/ 823245 h 1843523"/>
                <a:gd name="connsiteX6" fmla="*/ 2656572 w 3167203"/>
                <a:gd name="connsiteY6" fmla="*/ 999896 h 1843523"/>
                <a:gd name="connsiteX7" fmla="*/ 1029902 w 3167203"/>
                <a:gd name="connsiteY7" fmla="*/ 1070104 h 1843523"/>
                <a:gd name="connsiteX8" fmla="*/ 1020277 w 3167203"/>
                <a:gd name="connsiteY8" fmla="*/ 1257137 h 1843523"/>
                <a:gd name="connsiteX9" fmla="*/ 2454442 w 3167203"/>
                <a:gd name="connsiteY9" fmla="*/ 1410386 h 1843523"/>
                <a:gd name="connsiteX10" fmla="*/ 1222409 w 3167203"/>
                <a:gd name="connsiteY10" fmla="*/ 1650262 h 1843523"/>
                <a:gd name="connsiteX11" fmla="*/ 1559292 w 3167203"/>
                <a:gd name="connsiteY11" fmla="*/ 1843523 h 1843523"/>
                <a:gd name="connsiteX0" fmla="*/ 0 w 3167203"/>
                <a:gd name="connsiteY0" fmla="*/ 0 h 1843523"/>
                <a:gd name="connsiteX1" fmla="*/ 2877953 w 3167203"/>
                <a:gd name="connsiteY1" fmla="*/ 65114 h 1843523"/>
                <a:gd name="connsiteX2" fmla="*/ 2829827 w 3167203"/>
                <a:gd name="connsiteY2" fmla="*/ 366896 h 1843523"/>
                <a:gd name="connsiteX3" fmla="*/ 779646 w 3167203"/>
                <a:gd name="connsiteY3" fmla="*/ 423135 h 1843523"/>
                <a:gd name="connsiteX4" fmla="*/ 770021 w 3167203"/>
                <a:gd name="connsiteY4" fmla="*/ 669241 h 1843523"/>
                <a:gd name="connsiteX5" fmla="*/ 2666198 w 3167203"/>
                <a:gd name="connsiteY5" fmla="*/ 747753 h 1843523"/>
                <a:gd name="connsiteX6" fmla="*/ 2656572 w 3167203"/>
                <a:gd name="connsiteY6" fmla="*/ 999896 h 1843523"/>
                <a:gd name="connsiteX7" fmla="*/ 1029902 w 3167203"/>
                <a:gd name="connsiteY7" fmla="*/ 1070104 h 1843523"/>
                <a:gd name="connsiteX8" fmla="*/ 1020277 w 3167203"/>
                <a:gd name="connsiteY8" fmla="*/ 1257137 h 1843523"/>
                <a:gd name="connsiteX9" fmla="*/ 2454442 w 3167203"/>
                <a:gd name="connsiteY9" fmla="*/ 1410386 h 1843523"/>
                <a:gd name="connsiteX10" fmla="*/ 1222409 w 3167203"/>
                <a:gd name="connsiteY10" fmla="*/ 1650262 h 1843523"/>
                <a:gd name="connsiteX11" fmla="*/ 1559292 w 3167203"/>
                <a:gd name="connsiteY11" fmla="*/ 1843523 h 1843523"/>
                <a:gd name="connsiteX0" fmla="*/ 0 w 3185987"/>
                <a:gd name="connsiteY0" fmla="*/ 0 h 1843523"/>
                <a:gd name="connsiteX1" fmla="*/ 2877953 w 3185987"/>
                <a:gd name="connsiteY1" fmla="*/ 65114 h 1843523"/>
                <a:gd name="connsiteX2" fmla="*/ 2868328 w 3185987"/>
                <a:gd name="connsiteY2" fmla="*/ 389543 h 1843523"/>
                <a:gd name="connsiteX3" fmla="*/ 779646 w 3185987"/>
                <a:gd name="connsiteY3" fmla="*/ 423135 h 1843523"/>
                <a:gd name="connsiteX4" fmla="*/ 770021 w 3185987"/>
                <a:gd name="connsiteY4" fmla="*/ 669241 h 1843523"/>
                <a:gd name="connsiteX5" fmla="*/ 2666198 w 3185987"/>
                <a:gd name="connsiteY5" fmla="*/ 747753 h 1843523"/>
                <a:gd name="connsiteX6" fmla="*/ 2656572 w 3185987"/>
                <a:gd name="connsiteY6" fmla="*/ 999896 h 1843523"/>
                <a:gd name="connsiteX7" fmla="*/ 1029902 w 3185987"/>
                <a:gd name="connsiteY7" fmla="*/ 1070104 h 1843523"/>
                <a:gd name="connsiteX8" fmla="*/ 1020277 w 3185987"/>
                <a:gd name="connsiteY8" fmla="*/ 1257137 h 1843523"/>
                <a:gd name="connsiteX9" fmla="*/ 2454442 w 3185987"/>
                <a:gd name="connsiteY9" fmla="*/ 1410386 h 1843523"/>
                <a:gd name="connsiteX10" fmla="*/ 1222409 w 3185987"/>
                <a:gd name="connsiteY10" fmla="*/ 1650262 h 1843523"/>
                <a:gd name="connsiteX11" fmla="*/ 1559292 w 3185987"/>
                <a:gd name="connsiteY11" fmla="*/ 1843523 h 1843523"/>
                <a:gd name="connsiteX0" fmla="*/ 0 w 3185987"/>
                <a:gd name="connsiteY0" fmla="*/ 0 h 1843523"/>
                <a:gd name="connsiteX1" fmla="*/ 2877953 w 3185987"/>
                <a:gd name="connsiteY1" fmla="*/ 65114 h 1843523"/>
                <a:gd name="connsiteX2" fmla="*/ 2868328 w 3185987"/>
                <a:gd name="connsiteY2" fmla="*/ 389543 h 1843523"/>
                <a:gd name="connsiteX3" fmla="*/ 779646 w 3185987"/>
                <a:gd name="connsiteY3" fmla="*/ 423135 h 1843523"/>
                <a:gd name="connsiteX4" fmla="*/ 770021 w 3185987"/>
                <a:gd name="connsiteY4" fmla="*/ 669241 h 1843523"/>
                <a:gd name="connsiteX5" fmla="*/ 2666198 w 3185987"/>
                <a:gd name="connsiteY5" fmla="*/ 747753 h 1843523"/>
                <a:gd name="connsiteX6" fmla="*/ 2656572 w 3185987"/>
                <a:gd name="connsiteY6" fmla="*/ 999896 h 1843523"/>
                <a:gd name="connsiteX7" fmla="*/ 1029902 w 3185987"/>
                <a:gd name="connsiteY7" fmla="*/ 1070104 h 1843523"/>
                <a:gd name="connsiteX8" fmla="*/ 1020277 w 3185987"/>
                <a:gd name="connsiteY8" fmla="*/ 1257137 h 1843523"/>
                <a:gd name="connsiteX9" fmla="*/ 2338940 w 3185987"/>
                <a:gd name="connsiteY9" fmla="*/ 1328647 h 1843523"/>
                <a:gd name="connsiteX10" fmla="*/ 2454442 w 3185987"/>
                <a:gd name="connsiteY10" fmla="*/ 1410386 h 1843523"/>
                <a:gd name="connsiteX11" fmla="*/ 1222409 w 3185987"/>
                <a:gd name="connsiteY11" fmla="*/ 1650262 h 1843523"/>
                <a:gd name="connsiteX12" fmla="*/ 1559292 w 3185987"/>
                <a:gd name="connsiteY12" fmla="*/ 1843523 h 1843523"/>
                <a:gd name="connsiteX0" fmla="*/ 0 w 3185987"/>
                <a:gd name="connsiteY0" fmla="*/ 0 h 1843523"/>
                <a:gd name="connsiteX1" fmla="*/ 2877953 w 3185987"/>
                <a:gd name="connsiteY1" fmla="*/ 65114 h 1843523"/>
                <a:gd name="connsiteX2" fmla="*/ 2868328 w 3185987"/>
                <a:gd name="connsiteY2" fmla="*/ 389543 h 1843523"/>
                <a:gd name="connsiteX3" fmla="*/ 779646 w 3185987"/>
                <a:gd name="connsiteY3" fmla="*/ 423135 h 1843523"/>
                <a:gd name="connsiteX4" fmla="*/ 770021 w 3185987"/>
                <a:gd name="connsiteY4" fmla="*/ 669241 h 1843523"/>
                <a:gd name="connsiteX5" fmla="*/ 2666198 w 3185987"/>
                <a:gd name="connsiteY5" fmla="*/ 747753 h 1843523"/>
                <a:gd name="connsiteX6" fmla="*/ 2656572 w 3185987"/>
                <a:gd name="connsiteY6" fmla="*/ 999896 h 1843523"/>
                <a:gd name="connsiteX7" fmla="*/ 1029902 w 3185987"/>
                <a:gd name="connsiteY7" fmla="*/ 1070104 h 1843523"/>
                <a:gd name="connsiteX8" fmla="*/ 1020277 w 3185987"/>
                <a:gd name="connsiteY8" fmla="*/ 1257137 h 1843523"/>
                <a:gd name="connsiteX9" fmla="*/ 2377441 w 3185987"/>
                <a:gd name="connsiteY9" fmla="*/ 1290902 h 1843523"/>
                <a:gd name="connsiteX10" fmla="*/ 2454442 w 3185987"/>
                <a:gd name="connsiteY10" fmla="*/ 1410386 h 1843523"/>
                <a:gd name="connsiteX11" fmla="*/ 1222409 w 3185987"/>
                <a:gd name="connsiteY11" fmla="*/ 1650262 h 1843523"/>
                <a:gd name="connsiteX12" fmla="*/ 1559292 w 3185987"/>
                <a:gd name="connsiteY12" fmla="*/ 1843523 h 1843523"/>
                <a:gd name="connsiteX0" fmla="*/ 0 w 3185987"/>
                <a:gd name="connsiteY0" fmla="*/ 0 h 1843523"/>
                <a:gd name="connsiteX1" fmla="*/ 2877953 w 3185987"/>
                <a:gd name="connsiteY1" fmla="*/ 65114 h 1843523"/>
                <a:gd name="connsiteX2" fmla="*/ 2868328 w 3185987"/>
                <a:gd name="connsiteY2" fmla="*/ 389543 h 1843523"/>
                <a:gd name="connsiteX3" fmla="*/ 779646 w 3185987"/>
                <a:gd name="connsiteY3" fmla="*/ 423135 h 1843523"/>
                <a:gd name="connsiteX4" fmla="*/ 770021 w 3185987"/>
                <a:gd name="connsiteY4" fmla="*/ 669241 h 1843523"/>
                <a:gd name="connsiteX5" fmla="*/ 2666198 w 3185987"/>
                <a:gd name="connsiteY5" fmla="*/ 747753 h 1843523"/>
                <a:gd name="connsiteX6" fmla="*/ 2656572 w 3185987"/>
                <a:gd name="connsiteY6" fmla="*/ 999896 h 1843523"/>
                <a:gd name="connsiteX7" fmla="*/ 1029902 w 3185987"/>
                <a:gd name="connsiteY7" fmla="*/ 1070104 h 1843523"/>
                <a:gd name="connsiteX8" fmla="*/ 1020277 w 3185987"/>
                <a:gd name="connsiteY8" fmla="*/ 1257137 h 1843523"/>
                <a:gd name="connsiteX9" fmla="*/ 2377441 w 3185987"/>
                <a:gd name="connsiteY9" fmla="*/ 1290902 h 1843523"/>
                <a:gd name="connsiteX10" fmla="*/ 2425566 w 3185987"/>
                <a:gd name="connsiteY10" fmla="*/ 1470779 h 1843523"/>
                <a:gd name="connsiteX11" fmla="*/ 1222409 w 3185987"/>
                <a:gd name="connsiteY11" fmla="*/ 1650262 h 1843523"/>
                <a:gd name="connsiteX12" fmla="*/ 1559292 w 3185987"/>
                <a:gd name="connsiteY12" fmla="*/ 1843523 h 1843523"/>
                <a:gd name="connsiteX0" fmla="*/ 0 w 3185987"/>
                <a:gd name="connsiteY0" fmla="*/ 0 h 1843523"/>
                <a:gd name="connsiteX1" fmla="*/ 2877953 w 3185987"/>
                <a:gd name="connsiteY1" fmla="*/ 65114 h 1843523"/>
                <a:gd name="connsiteX2" fmla="*/ 2868328 w 3185987"/>
                <a:gd name="connsiteY2" fmla="*/ 389543 h 1843523"/>
                <a:gd name="connsiteX3" fmla="*/ 779646 w 3185987"/>
                <a:gd name="connsiteY3" fmla="*/ 423135 h 1843523"/>
                <a:gd name="connsiteX4" fmla="*/ 770021 w 3185987"/>
                <a:gd name="connsiteY4" fmla="*/ 669241 h 1843523"/>
                <a:gd name="connsiteX5" fmla="*/ 2666198 w 3185987"/>
                <a:gd name="connsiteY5" fmla="*/ 747753 h 1843523"/>
                <a:gd name="connsiteX6" fmla="*/ 2656572 w 3185987"/>
                <a:gd name="connsiteY6" fmla="*/ 999896 h 1843523"/>
                <a:gd name="connsiteX7" fmla="*/ 1029902 w 3185987"/>
                <a:gd name="connsiteY7" fmla="*/ 1070104 h 1843523"/>
                <a:gd name="connsiteX8" fmla="*/ 1020277 w 3185987"/>
                <a:gd name="connsiteY8" fmla="*/ 1257137 h 1843523"/>
                <a:gd name="connsiteX9" fmla="*/ 2377441 w 3185987"/>
                <a:gd name="connsiteY9" fmla="*/ 1290902 h 1843523"/>
                <a:gd name="connsiteX10" fmla="*/ 2387065 w 3185987"/>
                <a:gd name="connsiteY10" fmla="*/ 1508525 h 1843523"/>
                <a:gd name="connsiteX11" fmla="*/ 1222409 w 3185987"/>
                <a:gd name="connsiteY11" fmla="*/ 1650262 h 1843523"/>
                <a:gd name="connsiteX12" fmla="*/ 1559292 w 3185987"/>
                <a:gd name="connsiteY12" fmla="*/ 1843523 h 1843523"/>
                <a:gd name="connsiteX0" fmla="*/ 0 w 3185987"/>
                <a:gd name="connsiteY0" fmla="*/ 0 h 1843523"/>
                <a:gd name="connsiteX1" fmla="*/ 2877953 w 3185987"/>
                <a:gd name="connsiteY1" fmla="*/ 65114 h 1843523"/>
                <a:gd name="connsiteX2" fmla="*/ 2868328 w 3185987"/>
                <a:gd name="connsiteY2" fmla="*/ 389543 h 1843523"/>
                <a:gd name="connsiteX3" fmla="*/ 779646 w 3185987"/>
                <a:gd name="connsiteY3" fmla="*/ 423135 h 1843523"/>
                <a:gd name="connsiteX4" fmla="*/ 770021 w 3185987"/>
                <a:gd name="connsiteY4" fmla="*/ 669241 h 1843523"/>
                <a:gd name="connsiteX5" fmla="*/ 2666198 w 3185987"/>
                <a:gd name="connsiteY5" fmla="*/ 747753 h 1843523"/>
                <a:gd name="connsiteX6" fmla="*/ 2656572 w 3185987"/>
                <a:gd name="connsiteY6" fmla="*/ 999896 h 1843523"/>
                <a:gd name="connsiteX7" fmla="*/ 1029902 w 3185987"/>
                <a:gd name="connsiteY7" fmla="*/ 1070104 h 1843523"/>
                <a:gd name="connsiteX8" fmla="*/ 1020277 w 3185987"/>
                <a:gd name="connsiteY8" fmla="*/ 1257137 h 1843523"/>
                <a:gd name="connsiteX9" fmla="*/ 2377441 w 3185987"/>
                <a:gd name="connsiteY9" fmla="*/ 1290902 h 1843523"/>
                <a:gd name="connsiteX10" fmla="*/ 2387065 w 3185987"/>
                <a:gd name="connsiteY10" fmla="*/ 1508525 h 1843523"/>
                <a:gd name="connsiteX11" fmla="*/ 1222409 w 3185987"/>
                <a:gd name="connsiteY11" fmla="*/ 1650262 h 1843523"/>
                <a:gd name="connsiteX12" fmla="*/ 1280161 w 3185987"/>
                <a:gd name="connsiteY12" fmla="*/ 1743849 h 1843523"/>
                <a:gd name="connsiteX13" fmla="*/ 1559292 w 3185987"/>
                <a:gd name="connsiteY13" fmla="*/ 1843523 h 1843523"/>
                <a:gd name="connsiteX0" fmla="*/ 0 w 3185987"/>
                <a:gd name="connsiteY0" fmla="*/ 0 h 1843523"/>
                <a:gd name="connsiteX1" fmla="*/ 2877953 w 3185987"/>
                <a:gd name="connsiteY1" fmla="*/ 65114 h 1843523"/>
                <a:gd name="connsiteX2" fmla="*/ 2868328 w 3185987"/>
                <a:gd name="connsiteY2" fmla="*/ 389543 h 1843523"/>
                <a:gd name="connsiteX3" fmla="*/ 779646 w 3185987"/>
                <a:gd name="connsiteY3" fmla="*/ 423135 h 1843523"/>
                <a:gd name="connsiteX4" fmla="*/ 770021 w 3185987"/>
                <a:gd name="connsiteY4" fmla="*/ 669241 h 1843523"/>
                <a:gd name="connsiteX5" fmla="*/ 2666198 w 3185987"/>
                <a:gd name="connsiteY5" fmla="*/ 747753 h 1843523"/>
                <a:gd name="connsiteX6" fmla="*/ 2656572 w 3185987"/>
                <a:gd name="connsiteY6" fmla="*/ 999896 h 1843523"/>
                <a:gd name="connsiteX7" fmla="*/ 1029902 w 3185987"/>
                <a:gd name="connsiteY7" fmla="*/ 1070104 h 1843523"/>
                <a:gd name="connsiteX8" fmla="*/ 1020277 w 3185987"/>
                <a:gd name="connsiteY8" fmla="*/ 1257137 h 1843523"/>
                <a:gd name="connsiteX9" fmla="*/ 2377441 w 3185987"/>
                <a:gd name="connsiteY9" fmla="*/ 1290902 h 1843523"/>
                <a:gd name="connsiteX10" fmla="*/ 2387065 w 3185987"/>
                <a:gd name="connsiteY10" fmla="*/ 1508525 h 1843523"/>
                <a:gd name="connsiteX11" fmla="*/ 1289786 w 3185987"/>
                <a:gd name="connsiteY11" fmla="*/ 1627614 h 1843523"/>
                <a:gd name="connsiteX12" fmla="*/ 1280161 w 3185987"/>
                <a:gd name="connsiteY12" fmla="*/ 1743849 h 1843523"/>
                <a:gd name="connsiteX13" fmla="*/ 1559292 w 3185987"/>
                <a:gd name="connsiteY13" fmla="*/ 1843523 h 1843523"/>
                <a:gd name="connsiteX0" fmla="*/ 0 w 3185987"/>
                <a:gd name="connsiteY0" fmla="*/ 0 h 1813327"/>
                <a:gd name="connsiteX1" fmla="*/ 2877953 w 3185987"/>
                <a:gd name="connsiteY1" fmla="*/ 65114 h 1813327"/>
                <a:gd name="connsiteX2" fmla="*/ 2868328 w 3185987"/>
                <a:gd name="connsiteY2" fmla="*/ 389543 h 1813327"/>
                <a:gd name="connsiteX3" fmla="*/ 779646 w 3185987"/>
                <a:gd name="connsiteY3" fmla="*/ 423135 h 1813327"/>
                <a:gd name="connsiteX4" fmla="*/ 770021 w 3185987"/>
                <a:gd name="connsiteY4" fmla="*/ 669241 h 1813327"/>
                <a:gd name="connsiteX5" fmla="*/ 2666198 w 3185987"/>
                <a:gd name="connsiteY5" fmla="*/ 747753 h 1813327"/>
                <a:gd name="connsiteX6" fmla="*/ 2656572 w 3185987"/>
                <a:gd name="connsiteY6" fmla="*/ 999896 h 1813327"/>
                <a:gd name="connsiteX7" fmla="*/ 1029902 w 3185987"/>
                <a:gd name="connsiteY7" fmla="*/ 1070104 h 1813327"/>
                <a:gd name="connsiteX8" fmla="*/ 1020277 w 3185987"/>
                <a:gd name="connsiteY8" fmla="*/ 1257137 h 1813327"/>
                <a:gd name="connsiteX9" fmla="*/ 2377441 w 3185987"/>
                <a:gd name="connsiteY9" fmla="*/ 1290902 h 1813327"/>
                <a:gd name="connsiteX10" fmla="*/ 2387065 w 3185987"/>
                <a:gd name="connsiteY10" fmla="*/ 1508525 h 1813327"/>
                <a:gd name="connsiteX11" fmla="*/ 1289786 w 3185987"/>
                <a:gd name="connsiteY11" fmla="*/ 1627614 h 1813327"/>
                <a:gd name="connsiteX12" fmla="*/ 1280161 w 3185987"/>
                <a:gd name="connsiteY12" fmla="*/ 1743849 h 1813327"/>
                <a:gd name="connsiteX13" fmla="*/ 1655545 w 3185987"/>
                <a:gd name="connsiteY13" fmla="*/ 1813327 h 1813327"/>
                <a:gd name="connsiteX0" fmla="*/ 0 w 3185987"/>
                <a:gd name="connsiteY0" fmla="*/ 0 h 1813327"/>
                <a:gd name="connsiteX1" fmla="*/ 2877953 w 3185987"/>
                <a:gd name="connsiteY1" fmla="*/ 65114 h 1813327"/>
                <a:gd name="connsiteX2" fmla="*/ 2868328 w 3185987"/>
                <a:gd name="connsiteY2" fmla="*/ 389543 h 1813327"/>
                <a:gd name="connsiteX3" fmla="*/ 779646 w 3185987"/>
                <a:gd name="connsiteY3" fmla="*/ 423135 h 1813327"/>
                <a:gd name="connsiteX4" fmla="*/ 770021 w 3185987"/>
                <a:gd name="connsiteY4" fmla="*/ 669241 h 1813327"/>
                <a:gd name="connsiteX5" fmla="*/ 2666198 w 3185987"/>
                <a:gd name="connsiteY5" fmla="*/ 747753 h 1813327"/>
                <a:gd name="connsiteX6" fmla="*/ 2656572 w 3185987"/>
                <a:gd name="connsiteY6" fmla="*/ 999896 h 1813327"/>
                <a:gd name="connsiteX7" fmla="*/ 1029902 w 3185987"/>
                <a:gd name="connsiteY7" fmla="*/ 1070104 h 1813327"/>
                <a:gd name="connsiteX8" fmla="*/ 1020277 w 3185987"/>
                <a:gd name="connsiteY8" fmla="*/ 1257137 h 1813327"/>
                <a:gd name="connsiteX9" fmla="*/ 2377441 w 3185987"/>
                <a:gd name="connsiteY9" fmla="*/ 1290902 h 1813327"/>
                <a:gd name="connsiteX10" fmla="*/ 2387065 w 3185987"/>
                <a:gd name="connsiteY10" fmla="*/ 1508525 h 1813327"/>
                <a:gd name="connsiteX11" fmla="*/ 1270536 w 3185987"/>
                <a:gd name="connsiteY11" fmla="*/ 1589869 h 1813327"/>
                <a:gd name="connsiteX12" fmla="*/ 1280161 w 3185987"/>
                <a:gd name="connsiteY12" fmla="*/ 1743849 h 1813327"/>
                <a:gd name="connsiteX13" fmla="*/ 1655545 w 3185987"/>
                <a:gd name="connsiteY13" fmla="*/ 1813327 h 1813327"/>
                <a:gd name="connsiteX0" fmla="*/ 0 w 3185987"/>
                <a:gd name="connsiteY0" fmla="*/ 0 h 1813327"/>
                <a:gd name="connsiteX1" fmla="*/ 2877953 w 3185987"/>
                <a:gd name="connsiteY1" fmla="*/ 65114 h 1813327"/>
                <a:gd name="connsiteX2" fmla="*/ 2868328 w 3185987"/>
                <a:gd name="connsiteY2" fmla="*/ 389543 h 1813327"/>
                <a:gd name="connsiteX3" fmla="*/ 779646 w 3185987"/>
                <a:gd name="connsiteY3" fmla="*/ 423135 h 1813327"/>
                <a:gd name="connsiteX4" fmla="*/ 770021 w 3185987"/>
                <a:gd name="connsiteY4" fmla="*/ 669241 h 1813327"/>
                <a:gd name="connsiteX5" fmla="*/ 2666198 w 3185987"/>
                <a:gd name="connsiteY5" fmla="*/ 747753 h 1813327"/>
                <a:gd name="connsiteX6" fmla="*/ 2656572 w 3185987"/>
                <a:gd name="connsiteY6" fmla="*/ 999896 h 1813327"/>
                <a:gd name="connsiteX7" fmla="*/ 1029902 w 3185987"/>
                <a:gd name="connsiteY7" fmla="*/ 1070104 h 1813327"/>
                <a:gd name="connsiteX8" fmla="*/ 1020277 w 3185987"/>
                <a:gd name="connsiteY8" fmla="*/ 1257137 h 1813327"/>
                <a:gd name="connsiteX9" fmla="*/ 2377441 w 3185987"/>
                <a:gd name="connsiteY9" fmla="*/ 1290902 h 1813327"/>
                <a:gd name="connsiteX10" fmla="*/ 2387065 w 3185987"/>
                <a:gd name="connsiteY10" fmla="*/ 1508525 h 1813327"/>
                <a:gd name="connsiteX11" fmla="*/ 1270536 w 3185987"/>
                <a:gd name="connsiteY11" fmla="*/ 1589869 h 1813327"/>
                <a:gd name="connsiteX12" fmla="*/ 1280161 w 3185987"/>
                <a:gd name="connsiteY12" fmla="*/ 1743849 h 1813327"/>
                <a:gd name="connsiteX13" fmla="*/ 1655545 w 3185987"/>
                <a:gd name="connsiteY13" fmla="*/ 1813327 h 1813327"/>
                <a:gd name="connsiteX0" fmla="*/ 0 w 3185987"/>
                <a:gd name="connsiteY0" fmla="*/ 0 h 1813327"/>
                <a:gd name="connsiteX1" fmla="*/ 2877953 w 3185987"/>
                <a:gd name="connsiteY1" fmla="*/ 65114 h 1813327"/>
                <a:gd name="connsiteX2" fmla="*/ 2868328 w 3185987"/>
                <a:gd name="connsiteY2" fmla="*/ 389543 h 1813327"/>
                <a:gd name="connsiteX3" fmla="*/ 779646 w 3185987"/>
                <a:gd name="connsiteY3" fmla="*/ 423135 h 1813327"/>
                <a:gd name="connsiteX4" fmla="*/ 770021 w 3185987"/>
                <a:gd name="connsiteY4" fmla="*/ 669241 h 1813327"/>
                <a:gd name="connsiteX5" fmla="*/ 2666198 w 3185987"/>
                <a:gd name="connsiteY5" fmla="*/ 747753 h 1813327"/>
                <a:gd name="connsiteX6" fmla="*/ 2656572 w 3185987"/>
                <a:gd name="connsiteY6" fmla="*/ 999896 h 1813327"/>
                <a:gd name="connsiteX7" fmla="*/ 1029902 w 3185987"/>
                <a:gd name="connsiteY7" fmla="*/ 1070104 h 1813327"/>
                <a:gd name="connsiteX8" fmla="*/ 1020277 w 3185987"/>
                <a:gd name="connsiteY8" fmla="*/ 1257137 h 1813327"/>
                <a:gd name="connsiteX9" fmla="*/ 2377441 w 3185987"/>
                <a:gd name="connsiteY9" fmla="*/ 1290902 h 1813327"/>
                <a:gd name="connsiteX10" fmla="*/ 2387065 w 3185987"/>
                <a:gd name="connsiteY10" fmla="*/ 1508525 h 1813327"/>
                <a:gd name="connsiteX11" fmla="*/ 1270536 w 3185987"/>
                <a:gd name="connsiteY11" fmla="*/ 1589869 h 1813327"/>
                <a:gd name="connsiteX12" fmla="*/ 1347538 w 3185987"/>
                <a:gd name="connsiteY12" fmla="*/ 1774046 h 1813327"/>
                <a:gd name="connsiteX13" fmla="*/ 1655545 w 3185987"/>
                <a:gd name="connsiteY13" fmla="*/ 1813327 h 1813327"/>
                <a:gd name="connsiteX0" fmla="*/ 0 w 3185987"/>
                <a:gd name="connsiteY0" fmla="*/ 0 h 1813327"/>
                <a:gd name="connsiteX1" fmla="*/ 2877953 w 3185987"/>
                <a:gd name="connsiteY1" fmla="*/ 65114 h 1813327"/>
                <a:gd name="connsiteX2" fmla="*/ 2868328 w 3185987"/>
                <a:gd name="connsiteY2" fmla="*/ 389543 h 1813327"/>
                <a:gd name="connsiteX3" fmla="*/ 779646 w 3185987"/>
                <a:gd name="connsiteY3" fmla="*/ 423135 h 1813327"/>
                <a:gd name="connsiteX4" fmla="*/ 770021 w 3185987"/>
                <a:gd name="connsiteY4" fmla="*/ 669241 h 1813327"/>
                <a:gd name="connsiteX5" fmla="*/ 2666198 w 3185987"/>
                <a:gd name="connsiteY5" fmla="*/ 747753 h 1813327"/>
                <a:gd name="connsiteX6" fmla="*/ 2656572 w 3185987"/>
                <a:gd name="connsiteY6" fmla="*/ 999896 h 1813327"/>
                <a:gd name="connsiteX7" fmla="*/ 1029902 w 3185987"/>
                <a:gd name="connsiteY7" fmla="*/ 1070104 h 1813327"/>
                <a:gd name="connsiteX8" fmla="*/ 1020277 w 3185987"/>
                <a:gd name="connsiteY8" fmla="*/ 1257137 h 1813327"/>
                <a:gd name="connsiteX9" fmla="*/ 2377441 w 3185987"/>
                <a:gd name="connsiteY9" fmla="*/ 1290902 h 1813327"/>
                <a:gd name="connsiteX10" fmla="*/ 2387065 w 3185987"/>
                <a:gd name="connsiteY10" fmla="*/ 1508525 h 1813327"/>
                <a:gd name="connsiteX11" fmla="*/ 1318662 w 3185987"/>
                <a:gd name="connsiteY11" fmla="*/ 1567222 h 1813327"/>
                <a:gd name="connsiteX12" fmla="*/ 1347538 w 3185987"/>
                <a:gd name="connsiteY12" fmla="*/ 1774046 h 1813327"/>
                <a:gd name="connsiteX13" fmla="*/ 1655545 w 3185987"/>
                <a:gd name="connsiteY13" fmla="*/ 1813327 h 181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85987" h="1813327">
                  <a:moveTo>
                    <a:pt x="0" y="0"/>
                  </a:moveTo>
                  <a:cubicBezTo>
                    <a:pt x="1126957" y="18968"/>
                    <a:pt x="2399898" y="190"/>
                    <a:pt x="2877953" y="65114"/>
                  </a:cubicBezTo>
                  <a:cubicBezTo>
                    <a:pt x="3356008" y="130038"/>
                    <a:pt x="3218046" y="329873"/>
                    <a:pt x="2868328" y="389543"/>
                  </a:cubicBezTo>
                  <a:cubicBezTo>
                    <a:pt x="2518610" y="449213"/>
                    <a:pt x="1129364" y="376519"/>
                    <a:pt x="779646" y="423135"/>
                  </a:cubicBezTo>
                  <a:cubicBezTo>
                    <a:pt x="429928" y="469751"/>
                    <a:pt x="455596" y="615138"/>
                    <a:pt x="770021" y="669241"/>
                  </a:cubicBezTo>
                  <a:cubicBezTo>
                    <a:pt x="1084446" y="723344"/>
                    <a:pt x="2351773" y="692644"/>
                    <a:pt x="2666198" y="747753"/>
                  </a:cubicBezTo>
                  <a:cubicBezTo>
                    <a:pt x="2980623" y="802862"/>
                    <a:pt x="2929288" y="946171"/>
                    <a:pt x="2656572" y="999896"/>
                  </a:cubicBezTo>
                  <a:cubicBezTo>
                    <a:pt x="2383856" y="1053621"/>
                    <a:pt x="1302618" y="1027231"/>
                    <a:pt x="1029902" y="1070104"/>
                  </a:cubicBezTo>
                  <a:cubicBezTo>
                    <a:pt x="757186" y="1112977"/>
                    <a:pt x="795687" y="1220337"/>
                    <a:pt x="1020277" y="1257137"/>
                  </a:cubicBezTo>
                  <a:cubicBezTo>
                    <a:pt x="1244867" y="1293937"/>
                    <a:pt x="2138414" y="1265361"/>
                    <a:pt x="2377441" y="1290902"/>
                  </a:cubicBezTo>
                  <a:cubicBezTo>
                    <a:pt x="2616469" y="1316444"/>
                    <a:pt x="2563528" y="1462472"/>
                    <a:pt x="2387065" y="1508525"/>
                  </a:cubicBezTo>
                  <a:cubicBezTo>
                    <a:pt x="2210602" y="1554578"/>
                    <a:pt x="1491916" y="1522969"/>
                    <a:pt x="1318662" y="1567222"/>
                  </a:cubicBezTo>
                  <a:cubicBezTo>
                    <a:pt x="1145408" y="1611475"/>
                    <a:pt x="1175888" y="1711639"/>
                    <a:pt x="1347538" y="1774046"/>
                  </a:cubicBezTo>
                  <a:cubicBezTo>
                    <a:pt x="1403685" y="1806256"/>
                    <a:pt x="1609023" y="1796715"/>
                    <a:pt x="1655545" y="1813327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236428" y="3403255"/>
              <a:ext cx="16847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 smtClean="0">
                  <a:latin typeface="+mn-lt"/>
                </a:rPr>
                <a:t>цепочки длины 2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385919" y="3789040"/>
              <a:ext cx="16847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smtClean="0">
                  <a:latin typeface="+mn-lt"/>
                </a:rPr>
                <a:t>цепочки длины 3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121515" y="4221759"/>
              <a:ext cx="3385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smtClean="0">
                  <a:latin typeface="+mn-lt"/>
                </a:rPr>
                <a:t>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102332" y="5571919"/>
              <a:ext cx="25794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 smtClean="0">
                  <a:latin typeface="+mn-lt"/>
                </a:rPr>
                <a:t>ФИНИШ = цепочка длины </a:t>
              </a:r>
              <a:r>
                <a:rPr lang="en-US" sz="1600" dirty="0" smtClean="0">
                  <a:latin typeface="+mn-lt"/>
                </a:rPr>
                <a:t>n</a:t>
              </a:r>
              <a:endParaRPr lang="ru-RU" sz="1600" dirty="0" smtClean="0">
                <a:latin typeface="+mn-l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197600" y="1600201"/>
            <a:ext cx="5390486" cy="1061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100" dirty="0" smtClean="0">
                <a:solidFill>
                  <a:schemeClr val="tx1"/>
                </a:solidFill>
              </a:rPr>
              <a:t>Цепочка матриц </a:t>
            </a:r>
            <a:r>
              <a:rPr lang="en-US" sz="2100" dirty="0" smtClean="0">
                <a:solidFill>
                  <a:schemeClr val="tx1"/>
                </a:solidFill>
              </a:rPr>
              <a:t>– </a:t>
            </a:r>
            <a:r>
              <a:rPr lang="ru-RU" sz="2100" dirty="0" smtClean="0">
                <a:solidFill>
                  <a:schemeClr val="tx1"/>
                </a:solidFill>
              </a:rPr>
              <a:t>это </a:t>
            </a:r>
            <a:r>
              <a:rPr lang="en-US" sz="2100" dirty="0" err="1">
                <a:solidFill>
                  <a:schemeClr val="tx1"/>
                </a:solidFill>
              </a:rPr>
              <a:t>M</a:t>
            </a:r>
            <a:r>
              <a:rPr lang="en-US" sz="2100" baseline="-25000" dirty="0" err="1">
                <a:solidFill>
                  <a:schemeClr val="tx1"/>
                </a:solidFill>
              </a:rPr>
              <a:t>i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ru-RU" sz="2100" dirty="0">
                <a:solidFill>
                  <a:schemeClr val="tx1"/>
                </a:solidFill>
              </a:rPr>
              <a:t>*</a:t>
            </a:r>
            <a:r>
              <a:rPr lang="en-US" sz="2100" dirty="0">
                <a:solidFill>
                  <a:schemeClr val="tx1"/>
                </a:solidFill>
              </a:rPr>
              <a:t> M</a:t>
            </a:r>
            <a:r>
              <a:rPr lang="en-US" sz="2100" baseline="-25000" dirty="0">
                <a:solidFill>
                  <a:schemeClr val="tx1"/>
                </a:solidFill>
              </a:rPr>
              <a:t>i+1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ru-RU" sz="2100" dirty="0">
                <a:solidFill>
                  <a:schemeClr val="tx1"/>
                </a:solidFill>
              </a:rPr>
              <a:t>*</a:t>
            </a:r>
            <a:r>
              <a:rPr lang="en-US" sz="2100" dirty="0">
                <a:solidFill>
                  <a:schemeClr val="tx1"/>
                </a:solidFill>
              </a:rPr>
              <a:t> … </a:t>
            </a:r>
            <a:r>
              <a:rPr lang="ru-RU" sz="2100" dirty="0">
                <a:solidFill>
                  <a:schemeClr val="tx1"/>
                </a:solidFill>
              </a:rPr>
              <a:t>*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</a:rPr>
              <a:t>M</a:t>
            </a:r>
            <a:r>
              <a:rPr lang="en-US" sz="2100" baseline="-25000" dirty="0" err="1" smtClean="0">
                <a:solidFill>
                  <a:schemeClr val="tx1"/>
                </a:solidFill>
              </a:rPr>
              <a:t>j</a:t>
            </a:r>
            <a:endParaRPr lang="en-US" sz="2100" baseline="-25000" dirty="0" smtClean="0">
              <a:solidFill>
                <a:schemeClr val="tx1"/>
              </a:solidFill>
            </a:endParaRPr>
          </a:p>
          <a:p>
            <a:r>
              <a:rPr lang="ru-RU" sz="2100" dirty="0" smtClean="0">
                <a:solidFill>
                  <a:schemeClr val="tx1"/>
                </a:solidFill>
              </a:rPr>
              <a:t>Длина </a:t>
            </a:r>
            <a:r>
              <a:rPr lang="ru-RU" sz="2100" dirty="0">
                <a:solidFill>
                  <a:schemeClr val="tx1"/>
                </a:solidFill>
              </a:rPr>
              <a:t>цепочки </a:t>
            </a:r>
            <a:r>
              <a:rPr lang="en-US" sz="2100" dirty="0" err="1">
                <a:solidFill>
                  <a:schemeClr val="tx1"/>
                </a:solidFill>
              </a:rPr>
              <a:t>M</a:t>
            </a:r>
            <a:r>
              <a:rPr lang="en-US" sz="2100" baseline="-25000" dirty="0" err="1">
                <a:solidFill>
                  <a:schemeClr val="tx1"/>
                </a:solidFill>
              </a:rPr>
              <a:t>i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ru-RU" sz="2100" dirty="0">
                <a:solidFill>
                  <a:schemeClr val="tx1"/>
                </a:solidFill>
              </a:rPr>
              <a:t>*</a:t>
            </a:r>
            <a:r>
              <a:rPr lang="en-US" sz="2100" dirty="0">
                <a:solidFill>
                  <a:schemeClr val="tx1"/>
                </a:solidFill>
              </a:rPr>
              <a:t> M</a:t>
            </a:r>
            <a:r>
              <a:rPr lang="en-US" sz="2100" baseline="-25000" dirty="0">
                <a:solidFill>
                  <a:schemeClr val="tx1"/>
                </a:solidFill>
              </a:rPr>
              <a:t>i+1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ru-RU" sz="2100" dirty="0">
                <a:solidFill>
                  <a:schemeClr val="tx1"/>
                </a:solidFill>
              </a:rPr>
              <a:t>*</a:t>
            </a:r>
            <a:r>
              <a:rPr lang="en-US" sz="2100" dirty="0">
                <a:solidFill>
                  <a:schemeClr val="tx1"/>
                </a:solidFill>
              </a:rPr>
              <a:t> … </a:t>
            </a:r>
            <a:r>
              <a:rPr lang="ru-RU" sz="2100" dirty="0">
                <a:solidFill>
                  <a:schemeClr val="tx1"/>
                </a:solidFill>
              </a:rPr>
              <a:t>*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</a:rPr>
              <a:t>M</a:t>
            </a:r>
            <a:r>
              <a:rPr lang="en-US" sz="2100" baseline="-25000" dirty="0" err="1" smtClean="0">
                <a:solidFill>
                  <a:schemeClr val="tx1"/>
                </a:solidFill>
              </a:rPr>
              <a:t>j</a:t>
            </a:r>
            <a:r>
              <a:rPr lang="ru-RU" sz="2100" dirty="0" smtClean="0">
                <a:solidFill>
                  <a:schemeClr val="tx1"/>
                </a:solidFill>
              </a:rPr>
              <a:t> </a:t>
            </a:r>
            <a:r>
              <a:rPr lang="ru-RU" sz="2100" dirty="0">
                <a:solidFill>
                  <a:schemeClr val="tx1"/>
                </a:solidFill>
              </a:rPr>
              <a:t>– </a:t>
            </a:r>
            <a:r>
              <a:rPr lang="ru-RU" sz="2100" dirty="0" smtClean="0">
                <a:solidFill>
                  <a:schemeClr val="tx1"/>
                </a:solidFill>
              </a:rPr>
              <a:t>это</a:t>
            </a:r>
            <a:r>
              <a:rPr lang="en-US" sz="2100" dirty="0" smtClean="0">
                <a:solidFill>
                  <a:schemeClr val="tx1"/>
                </a:solidFill>
              </a:rPr>
              <a:t> j </a:t>
            </a:r>
            <a:r>
              <a:rPr lang="en-US" sz="2100" dirty="0">
                <a:solidFill>
                  <a:schemeClr val="tx1"/>
                </a:solidFill>
              </a:rPr>
              <a:t>– </a:t>
            </a:r>
            <a:r>
              <a:rPr lang="en-US" sz="2100" dirty="0" err="1" smtClean="0">
                <a:solidFill>
                  <a:schemeClr val="tx1"/>
                </a:solidFill>
              </a:rPr>
              <a:t>i</a:t>
            </a:r>
            <a:endParaRPr lang="en-US" sz="2100" dirty="0" smtClean="0">
              <a:solidFill>
                <a:schemeClr val="tx1"/>
              </a:solidFill>
            </a:endParaRPr>
          </a:p>
          <a:p>
            <a:r>
              <a:rPr lang="ru-RU" sz="2100" dirty="0" smtClean="0">
                <a:solidFill>
                  <a:schemeClr val="tx1"/>
                </a:solidFill>
              </a:rPr>
              <a:t>Цепочка матриц </a:t>
            </a:r>
            <a:r>
              <a:rPr lang="en-US" sz="2100" dirty="0" smtClean="0">
                <a:solidFill>
                  <a:schemeClr val="tx1"/>
                </a:solidFill>
              </a:rPr>
              <a:t>=</a:t>
            </a:r>
            <a:r>
              <a:rPr lang="ru-RU" sz="2100" dirty="0" smtClean="0">
                <a:solidFill>
                  <a:schemeClr val="tx1"/>
                </a:solidFill>
              </a:rPr>
              <a:t>=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ru-RU" sz="2100" dirty="0" smtClean="0">
                <a:solidFill>
                  <a:schemeClr val="tx1"/>
                </a:solidFill>
              </a:rPr>
              <a:t>номер шага</a:t>
            </a:r>
            <a:endParaRPr lang="ru-RU" sz="2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7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Понятие динамического программирования</a:t>
            </a:r>
          </a:p>
          <a:p>
            <a:r>
              <a:rPr lang="ru-RU" dirty="0" smtClean="0"/>
              <a:t>Примеры</a:t>
            </a:r>
          </a:p>
          <a:p>
            <a:pPr lvl="1"/>
            <a:r>
              <a:rPr lang="ru-RU" dirty="0" smtClean="0"/>
              <a:t>Задача о рюкзаке</a:t>
            </a:r>
          </a:p>
          <a:p>
            <a:pPr lvl="1"/>
            <a:r>
              <a:rPr lang="ru-RU" dirty="0" smtClean="0"/>
              <a:t>Суммирование набора</a:t>
            </a:r>
          </a:p>
          <a:p>
            <a:pPr lvl="1"/>
            <a:r>
              <a:rPr lang="ru-RU" dirty="0" smtClean="0"/>
              <a:t>Произведение матриц</a:t>
            </a:r>
          </a:p>
          <a:p>
            <a:pPr lvl="1"/>
            <a:r>
              <a:rPr lang="ru-RU" dirty="0" smtClean="0"/>
              <a:t>Алгоритм Флойда-Уоршалла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758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Умножение матриц</a:t>
            </a:r>
            <a:r>
              <a:rPr lang="ru-RU" smtClean="0"/>
              <a:t>: прямой ход</a:t>
            </a:r>
            <a:endParaRPr lang="ru-RU" dirty="0"/>
          </a:p>
        </p:txBody>
      </p:sp>
      <p:sp>
        <p:nvSpPr>
          <p:cNvPr id="13" name="Объект 1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minMult</a:t>
            </a:r>
            <a:r>
              <a:rPr lang="en-US" dirty="0" smtClean="0"/>
              <a:t>[chain] </a:t>
            </a:r>
            <a:r>
              <a:rPr lang="ru-RU" dirty="0" smtClean="0"/>
              <a:t>= наименьшее число вещественных умножений для цепочки </a:t>
            </a:r>
            <a:r>
              <a:rPr lang="en-US" dirty="0" smtClean="0"/>
              <a:t>chain = [</a:t>
            </a:r>
            <a:r>
              <a:rPr lang="en-US" dirty="0" err="1" smtClean="0"/>
              <a:t>i</a:t>
            </a:r>
            <a:r>
              <a:rPr lang="en-US" dirty="0" smtClean="0"/>
              <a:t>, i+1, …, j], 0 &lt;= </a:t>
            </a:r>
            <a:r>
              <a:rPr lang="en-US" dirty="0" err="1" smtClean="0"/>
              <a:t>i</a:t>
            </a:r>
            <a:r>
              <a:rPr lang="en-US" dirty="0" smtClean="0"/>
              <a:t> &lt;= j &lt;= n-1</a:t>
            </a:r>
            <a:endParaRPr lang="en-US" dirty="0"/>
          </a:p>
          <a:p>
            <a:endParaRPr lang="en-US" dirty="0"/>
          </a:p>
          <a:p>
            <a:r>
              <a:rPr lang="ru-RU" dirty="0" smtClean="0"/>
              <a:t>Обозначим </a:t>
            </a:r>
            <a:r>
              <a:rPr lang="en-US" dirty="0" err="1" smtClean="0"/>
              <a:t>CountMult</a:t>
            </a:r>
            <a:r>
              <a:rPr lang="en-US" dirty="0" smtClean="0"/>
              <a:t>(chain, k)</a:t>
            </a:r>
            <a:r>
              <a:rPr lang="ru-RU" dirty="0" smtClean="0"/>
              <a:t> – число вещественных умножений, нужных для вычисления </a:t>
            </a:r>
            <a:r>
              <a:rPr lang="en-US" dirty="0" smtClean="0"/>
              <a:t>A</a:t>
            </a:r>
            <a:r>
              <a:rPr lang="ru-RU" dirty="0" smtClean="0"/>
              <a:t> </a:t>
            </a:r>
            <a:r>
              <a:rPr lang="en-US" dirty="0"/>
              <a:t>*</a:t>
            </a:r>
            <a:r>
              <a:rPr lang="ru-RU" dirty="0"/>
              <a:t> </a:t>
            </a:r>
            <a:r>
              <a:rPr lang="en-US" dirty="0"/>
              <a:t>B, </a:t>
            </a:r>
            <a:r>
              <a:rPr lang="ru-RU" dirty="0"/>
              <a:t>где </a:t>
            </a:r>
            <a:r>
              <a:rPr lang="en-US" dirty="0"/>
              <a:t>A = </a:t>
            </a:r>
            <a:r>
              <a:rPr lang="el-GR" dirty="0" smtClean="0">
                <a:latin typeface="Consolas" panose="020B0609020204030204" pitchFamily="49" charset="0"/>
              </a:rPr>
              <a:t>Π</a:t>
            </a:r>
            <a:r>
              <a:rPr lang="en-US" baseline="-25000" dirty="0" err="1" smtClean="0">
                <a:latin typeface="Consolas" panose="020B0609020204030204" pitchFamily="49" charset="0"/>
              </a:rPr>
              <a:t>x</a:t>
            </a:r>
            <a:r>
              <a:rPr lang="en-US" baseline="-25000" dirty="0" err="1" smtClean="0">
                <a:latin typeface="Consolas" panose="020B0609020204030204" pitchFamily="49" charset="0"/>
                <a:sym typeface="Symbol" panose="05050102010706020507" pitchFamily="18" charset="2"/>
              </a:rPr>
              <a:t>chain</a:t>
            </a:r>
            <a:r>
              <a:rPr lang="en-US" baseline="-25000" dirty="0" smtClean="0">
                <a:latin typeface="Consolas" panose="020B0609020204030204" pitchFamily="49" charset="0"/>
                <a:sym typeface="Symbol" panose="05050102010706020507" pitchFamily="18" charset="2"/>
              </a:rPr>
              <a:t>[:k]</a:t>
            </a:r>
            <a:r>
              <a:rPr lang="en-US" dirty="0" err="1" smtClean="0"/>
              <a:t>M</a:t>
            </a:r>
            <a:r>
              <a:rPr lang="en-US" sz="3100" baseline="-25000" dirty="0" err="1" smtClean="0"/>
              <a:t>x</a:t>
            </a:r>
            <a:r>
              <a:rPr lang="en-US" dirty="0" smtClean="0"/>
              <a:t>, </a:t>
            </a:r>
            <a:r>
              <a:rPr lang="en-US" dirty="0"/>
              <a:t>B = </a:t>
            </a:r>
            <a:r>
              <a:rPr lang="el-GR" dirty="0">
                <a:latin typeface="Consolas" panose="020B0609020204030204" pitchFamily="49" charset="0"/>
              </a:rPr>
              <a:t>Π</a:t>
            </a:r>
            <a:r>
              <a:rPr lang="en-US" baseline="-25000" dirty="0" err="1">
                <a:latin typeface="Consolas" panose="020B0609020204030204" pitchFamily="49" charset="0"/>
              </a:rPr>
              <a:t>x</a:t>
            </a:r>
            <a:r>
              <a:rPr lang="en-US" baseline="-25000" dirty="0" err="1"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baseline="-25000" dirty="0" err="1" smtClean="0">
                <a:latin typeface="Consolas" panose="020B0609020204030204" pitchFamily="49" charset="0"/>
                <a:sym typeface="Symbol" panose="05050102010706020507" pitchFamily="18" charset="2"/>
              </a:rPr>
              <a:t>chain</a:t>
            </a:r>
            <a:r>
              <a:rPr lang="en-US" baseline="-25000" dirty="0" smtClean="0">
                <a:latin typeface="Consolas" panose="020B0609020204030204" pitchFamily="49" charset="0"/>
                <a:sym typeface="Symbol" panose="05050102010706020507" pitchFamily="18" charset="2"/>
              </a:rPr>
              <a:t>[k+1:]</a:t>
            </a:r>
            <a:r>
              <a:rPr lang="en-US" dirty="0" err="1" smtClean="0"/>
              <a:t>M</a:t>
            </a:r>
            <a:r>
              <a:rPr lang="en-US" sz="3100" baseline="-25000" dirty="0" err="1" smtClean="0"/>
              <a:t>x</a:t>
            </a:r>
            <a:endParaRPr lang="en-US" dirty="0" smtClean="0"/>
          </a:p>
          <a:p>
            <a:pPr lvl="1"/>
            <a:r>
              <a:rPr lang="en-US" dirty="0" err="1" smtClean="0"/>
              <a:t>CountMult</a:t>
            </a:r>
            <a:r>
              <a:rPr lang="en-US" dirty="0" smtClean="0"/>
              <a:t>(</a:t>
            </a:r>
            <a:r>
              <a:rPr lang="en-US" dirty="0"/>
              <a:t>chain, k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en-US" dirty="0" err="1" smtClean="0"/>
              <a:t>CountRows</a:t>
            </a:r>
            <a:r>
              <a:rPr lang="en-US" dirty="0" smtClean="0"/>
              <a:t>(A)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dirty="0" smtClean="0"/>
              <a:t> </a:t>
            </a:r>
            <a:r>
              <a:rPr lang="en-US" dirty="0" err="1" smtClean="0"/>
              <a:t>CountColumns</a:t>
            </a:r>
            <a:r>
              <a:rPr lang="en-US" dirty="0" smtClean="0"/>
              <a:t>(A)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dirty="0" smtClean="0"/>
              <a:t> </a:t>
            </a:r>
            <a:r>
              <a:rPr lang="en-US" dirty="0" err="1" smtClean="0"/>
              <a:t>CountColumns</a:t>
            </a:r>
            <a:r>
              <a:rPr lang="en-US" dirty="0" smtClean="0"/>
              <a:t>(B)</a:t>
            </a:r>
            <a:endParaRPr lang="en-US" dirty="0"/>
          </a:p>
          <a:p>
            <a:endParaRPr lang="en-US" dirty="0" smtClean="0"/>
          </a:p>
          <a:p>
            <a:r>
              <a:rPr lang="en-US" sz="2300" b="1" dirty="0" smtClean="0">
                <a:latin typeface="Consolas" panose="020B0609020204030204" pitchFamily="49" charset="0"/>
              </a:rPr>
              <a:t>if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err="1" smtClean="0">
                <a:latin typeface="Consolas" panose="020B0609020204030204" pitchFamily="49" charset="0"/>
              </a:rPr>
              <a:t>len</a:t>
            </a:r>
            <a:r>
              <a:rPr lang="en-US" sz="2300" dirty="0" smtClean="0">
                <a:latin typeface="Consolas" panose="020B0609020204030204" pitchFamily="49" charset="0"/>
              </a:rPr>
              <a:t>(chain) == 1</a:t>
            </a:r>
            <a:r>
              <a:rPr lang="en-US" sz="2300" dirty="0" smtClean="0">
                <a:latin typeface="Consolas" panose="020B0609020204030204" pitchFamily="49" charset="0"/>
              </a:rPr>
              <a:t>:</a:t>
            </a:r>
            <a:br>
              <a:rPr lang="en-US" sz="2300" dirty="0" smtClean="0">
                <a:latin typeface="Consolas" panose="020B0609020204030204" pitchFamily="49" charset="0"/>
              </a:rPr>
            </a:br>
            <a:r>
              <a:rPr lang="en-US" sz="2300" dirty="0" smtClean="0">
                <a:latin typeface="Consolas" panose="020B0609020204030204" pitchFamily="49" charset="0"/>
              </a:rPr>
              <a:t>    </a:t>
            </a:r>
            <a:r>
              <a:rPr lang="en-US" sz="2300" dirty="0" err="1" smtClean="0">
                <a:latin typeface="Consolas" panose="020B0609020204030204" pitchFamily="49" charset="0"/>
              </a:rPr>
              <a:t>minMult</a:t>
            </a:r>
            <a:r>
              <a:rPr lang="en-US" sz="2300" dirty="0" smtClean="0">
                <a:latin typeface="Consolas" panose="020B0609020204030204" pitchFamily="49" charset="0"/>
              </a:rPr>
              <a:t>[chain]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= </a:t>
            </a:r>
            <a:r>
              <a:rPr lang="en-US" sz="2300" dirty="0" smtClean="0">
                <a:latin typeface="Consolas" panose="020B0609020204030204" pitchFamily="49" charset="0"/>
              </a:rPr>
              <a:t>0</a:t>
            </a:r>
            <a:br>
              <a:rPr lang="en-US" sz="2300" dirty="0" smtClean="0">
                <a:latin typeface="Consolas" panose="020B0609020204030204" pitchFamily="49" charset="0"/>
              </a:rPr>
            </a:br>
            <a:r>
              <a:rPr lang="en-US" sz="2300" b="1" dirty="0" smtClean="0">
                <a:latin typeface="Consolas" panose="020B0609020204030204" pitchFamily="49" charset="0"/>
              </a:rPr>
              <a:t>else</a:t>
            </a:r>
            <a:r>
              <a:rPr lang="en-US" sz="2300" dirty="0" smtClean="0">
                <a:latin typeface="Consolas" panose="020B0609020204030204" pitchFamily="49" charset="0"/>
              </a:rPr>
              <a:t>:</a:t>
            </a:r>
            <a:br>
              <a:rPr lang="en-US" sz="2300" dirty="0" smtClean="0">
                <a:latin typeface="Consolas" panose="020B0609020204030204" pitchFamily="49" charset="0"/>
              </a:rPr>
            </a:br>
            <a:r>
              <a:rPr lang="en-US" sz="2300" dirty="0" smtClean="0">
                <a:latin typeface="Consolas" panose="020B0609020204030204" pitchFamily="49" charset="0"/>
              </a:rPr>
              <a:t>    </a:t>
            </a:r>
            <a:r>
              <a:rPr lang="en-US" sz="2300" dirty="0" err="1" smtClean="0">
                <a:latin typeface="Consolas" panose="020B0609020204030204" pitchFamily="49" charset="0"/>
              </a:rPr>
              <a:t>minMult</a:t>
            </a:r>
            <a:r>
              <a:rPr lang="en-US" sz="2300" dirty="0" smtClean="0">
                <a:latin typeface="Consolas" panose="020B0609020204030204" pitchFamily="49" charset="0"/>
              </a:rPr>
              <a:t>[chain]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= </a:t>
            </a:r>
            <a:r>
              <a:rPr lang="en-US" sz="2300" dirty="0" smtClean="0">
                <a:latin typeface="Consolas" panose="020B0609020204030204" pitchFamily="49" charset="0"/>
              </a:rPr>
              <a:t>min([</a:t>
            </a:r>
            <a:br>
              <a:rPr lang="en-US" sz="2300" dirty="0" smtClean="0">
                <a:latin typeface="Consolas" panose="020B0609020204030204" pitchFamily="49" charset="0"/>
              </a:rPr>
            </a:br>
            <a:r>
              <a:rPr lang="en-US" sz="2300" dirty="0" smtClean="0">
                <a:latin typeface="Consolas" panose="020B0609020204030204" pitchFamily="49" charset="0"/>
              </a:rPr>
              <a:t>        </a:t>
            </a:r>
            <a:r>
              <a:rPr lang="en-US" sz="2300" dirty="0" err="1" smtClean="0">
                <a:latin typeface="Consolas" panose="020B0609020204030204" pitchFamily="49" charset="0"/>
              </a:rPr>
              <a:t>minMult</a:t>
            </a:r>
            <a:r>
              <a:rPr lang="en-US" sz="2300" dirty="0" smtClean="0">
                <a:latin typeface="Consolas" panose="020B0609020204030204" pitchFamily="49" charset="0"/>
              </a:rPr>
              <a:t>[chain[:k]] + </a:t>
            </a:r>
            <a:r>
              <a:rPr lang="en-US" sz="2300" dirty="0" err="1" smtClean="0">
                <a:latin typeface="Consolas" panose="020B0609020204030204" pitchFamily="49" charset="0"/>
              </a:rPr>
              <a:t>minMult</a:t>
            </a:r>
            <a:r>
              <a:rPr lang="en-US" sz="2300" dirty="0" smtClean="0">
                <a:latin typeface="Consolas" panose="020B0609020204030204" pitchFamily="49" charset="0"/>
              </a:rPr>
              <a:t>[chain[k+1:]</a:t>
            </a:r>
            <a:r>
              <a:rPr lang="en-US" sz="2300" dirty="0" smtClean="0">
                <a:latin typeface="Consolas" panose="020B0609020204030204" pitchFamily="49" charset="0"/>
              </a:rPr>
              <a:t>] + </a:t>
            </a:r>
            <a:r>
              <a:rPr lang="en-US" sz="2300" dirty="0" err="1" smtClean="0">
                <a:latin typeface="Consolas" panose="020B0609020204030204" pitchFamily="49" charset="0"/>
              </a:rPr>
              <a:t>CountMult</a:t>
            </a:r>
            <a:r>
              <a:rPr lang="en-US" sz="2300" dirty="0" smtClean="0">
                <a:latin typeface="Consolas" panose="020B0609020204030204" pitchFamily="49" charset="0"/>
              </a:rPr>
              <a:t>(chain, k)</a:t>
            </a:r>
            <a:br>
              <a:rPr lang="en-US" sz="2300" dirty="0" smtClean="0">
                <a:latin typeface="Consolas" panose="020B0609020204030204" pitchFamily="49" charset="0"/>
              </a:rPr>
            </a:br>
            <a:r>
              <a:rPr lang="en-US" sz="2300" dirty="0" smtClean="0">
                <a:latin typeface="Consolas" panose="020B0609020204030204" pitchFamily="49" charset="0"/>
              </a:rPr>
              <a:t>            </a:t>
            </a:r>
            <a:r>
              <a:rPr lang="en-US" sz="2300" b="1" dirty="0" smtClean="0">
                <a:latin typeface="Consolas" panose="020B0609020204030204" pitchFamily="49" charset="0"/>
              </a:rPr>
              <a:t>for</a:t>
            </a:r>
            <a:r>
              <a:rPr lang="en-US" sz="2300" dirty="0" smtClean="0">
                <a:latin typeface="Consolas" panose="020B0609020204030204" pitchFamily="49" charset="0"/>
              </a:rPr>
              <a:t> k </a:t>
            </a:r>
            <a:r>
              <a:rPr lang="en-US" sz="2300" b="1" dirty="0" smtClean="0">
                <a:latin typeface="Consolas" panose="020B0609020204030204" pitchFamily="49" charset="0"/>
              </a:rPr>
              <a:t>in</a:t>
            </a:r>
            <a:r>
              <a:rPr lang="en-US" sz="2300" dirty="0" smtClean="0">
                <a:latin typeface="Consolas" panose="020B0609020204030204" pitchFamily="49" charset="0"/>
              </a:rPr>
              <a:t> chain[:-1]</a:t>
            </a:r>
            <a:br>
              <a:rPr lang="en-US" sz="2300" dirty="0" smtClean="0">
                <a:latin typeface="Consolas" panose="020B0609020204030204" pitchFamily="49" charset="0"/>
              </a:rPr>
            </a:br>
            <a:r>
              <a:rPr lang="en-US" sz="2300" dirty="0" smtClean="0">
                <a:latin typeface="Consolas" panose="020B0609020204030204" pitchFamily="49" charset="0"/>
              </a:rPr>
              <a:t>    ])</a:t>
            </a:r>
            <a:endParaRPr lang="ru-RU" sz="2300" dirty="0"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112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Умножение матриц: </a:t>
            </a:r>
            <a:r>
              <a:rPr lang="ru-RU" dirty="0" smtClean="0"/>
              <a:t>обратный ход</a:t>
            </a:r>
            <a:endParaRPr lang="ru-RU" dirty="0"/>
          </a:p>
        </p:txBody>
      </p:sp>
      <p:sp>
        <p:nvSpPr>
          <p:cNvPr id="13" name="Объект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 err="1" smtClean="0">
                <a:latin typeface="Consolas" panose="020B0609020204030204" pitchFamily="49" charset="0"/>
              </a:rPr>
              <a:t>GetBestPolish</a:t>
            </a:r>
            <a:r>
              <a:rPr lang="en-US" sz="1900" dirty="0" smtClean="0">
                <a:latin typeface="Consolas" panose="020B0609020204030204" pitchFamily="49" charset="0"/>
              </a:rPr>
              <a:t>(</a:t>
            </a:r>
            <a:r>
              <a:rPr lang="en-US" sz="1900" dirty="0" err="1" smtClean="0">
                <a:latin typeface="Consolas" panose="020B0609020204030204" pitchFamily="49" charset="0"/>
              </a:rPr>
              <a:t>minMult</a:t>
            </a:r>
            <a:r>
              <a:rPr lang="en-US" sz="1900" dirty="0">
                <a:latin typeface="Consolas" panose="020B0609020204030204" pitchFamily="49" charset="0"/>
              </a:rPr>
              <a:t>, </a:t>
            </a:r>
            <a:r>
              <a:rPr lang="en-US" sz="1900" dirty="0" smtClean="0">
                <a:latin typeface="Consolas" panose="020B0609020204030204" pitchFamily="49" charset="0"/>
              </a:rPr>
              <a:t>chain):</a:t>
            </a:r>
            <a:endParaRPr lang="en-US" sz="1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nsolas" panose="020B0609020204030204" pitchFamily="49" charset="0"/>
              </a:rPr>
              <a:t>    </a:t>
            </a:r>
            <a:r>
              <a:rPr lang="en-US" sz="1900" b="1" dirty="0" smtClean="0">
                <a:latin typeface="Consolas" panose="020B0609020204030204" pitchFamily="49" charset="0"/>
              </a:rPr>
              <a:t>if</a:t>
            </a:r>
            <a:r>
              <a:rPr lang="en-US" sz="1900" dirty="0" smtClean="0">
                <a:latin typeface="Consolas" panose="020B0609020204030204" pitchFamily="49" charset="0"/>
              </a:rPr>
              <a:t> </a:t>
            </a:r>
            <a:r>
              <a:rPr lang="en-US" sz="1900" dirty="0" err="1" smtClean="0">
                <a:latin typeface="Consolas" panose="020B0609020204030204" pitchFamily="49" charset="0"/>
              </a:rPr>
              <a:t>len</a:t>
            </a:r>
            <a:r>
              <a:rPr lang="en-US" sz="1900" dirty="0" smtClean="0">
                <a:latin typeface="Consolas" panose="020B0609020204030204" pitchFamily="49" charset="0"/>
              </a:rPr>
              <a:t>(chain) == 1:</a:t>
            </a:r>
            <a:endParaRPr lang="en-US" sz="1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nsolas" panose="020B0609020204030204" pitchFamily="49" charset="0"/>
              </a:rPr>
              <a:t>        </a:t>
            </a:r>
            <a:r>
              <a:rPr lang="en-US" sz="1900" b="1" dirty="0" smtClean="0">
                <a:latin typeface="Consolas" panose="020B0609020204030204" pitchFamily="49" charset="0"/>
              </a:rPr>
              <a:t>return</a:t>
            </a:r>
            <a:r>
              <a:rPr lang="en-US" sz="1900" dirty="0" smtClean="0">
                <a:latin typeface="Consolas" panose="020B0609020204030204" pitchFamily="49" charset="0"/>
              </a:rPr>
              <a:t> chain[0]</a:t>
            </a:r>
          </a:p>
          <a:p>
            <a:pPr marL="0" indent="0">
              <a:buNone/>
            </a:pPr>
            <a:r>
              <a:rPr lang="en-US" sz="1900" dirty="0" smtClean="0">
                <a:latin typeface="Consolas" panose="020B0609020204030204" pitchFamily="49" charset="0"/>
              </a:rPr>
              <a:t>    </a:t>
            </a:r>
            <a:r>
              <a:rPr lang="en-US" sz="1900" b="1" dirty="0" smtClean="0">
                <a:latin typeface="Consolas" panose="020B0609020204030204" pitchFamily="49" charset="0"/>
              </a:rPr>
              <a:t>for</a:t>
            </a:r>
            <a:r>
              <a:rPr lang="en-US" sz="1900" dirty="0" smtClean="0">
                <a:latin typeface="Consolas" panose="020B0609020204030204" pitchFamily="49" charset="0"/>
              </a:rPr>
              <a:t> </a:t>
            </a:r>
            <a:r>
              <a:rPr lang="en-US" sz="1900" dirty="0">
                <a:latin typeface="Consolas" panose="020B0609020204030204" pitchFamily="49" charset="0"/>
              </a:rPr>
              <a:t>k </a:t>
            </a:r>
            <a:r>
              <a:rPr lang="en-US" sz="1900" b="1" dirty="0" smtClean="0">
                <a:latin typeface="Consolas" panose="020B0609020204030204" pitchFamily="49" charset="0"/>
              </a:rPr>
              <a:t>in</a:t>
            </a:r>
            <a:r>
              <a:rPr lang="en-US" sz="1900" dirty="0" smtClean="0">
                <a:latin typeface="Consolas" panose="020B0609020204030204" pitchFamily="49" charset="0"/>
              </a:rPr>
              <a:t> chain[:-1]: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</a:t>
            </a:r>
            <a:r>
              <a:rPr lang="en-US" sz="1900" dirty="0" smtClean="0">
                <a:latin typeface="Consolas" panose="020B0609020204030204" pitchFamily="49" charset="0"/>
              </a:rPr>
              <a:t>       </a:t>
            </a:r>
            <a:r>
              <a:rPr lang="en-US" sz="1900" dirty="0" err="1" smtClean="0">
                <a:latin typeface="Consolas" panose="020B0609020204030204" pitchFamily="49" charset="0"/>
              </a:rPr>
              <a:t>leftMinMult</a:t>
            </a:r>
            <a:r>
              <a:rPr lang="en-US" sz="1900" dirty="0" smtClean="0">
                <a:latin typeface="Consolas" panose="020B0609020204030204" pitchFamily="49" charset="0"/>
              </a:rPr>
              <a:t> = </a:t>
            </a:r>
            <a:r>
              <a:rPr lang="en-US" sz="1900" dirty="0" err="1" smtClean="0">
                <a:latin typeface="Consolas" panose="020B0609020204030204" pitchFamily="49" charset="0"/>
              </a:rPr>
              <a:t>minMult</a:t>
            </a:r>
            <a:r>
              <a:rPr lang="en-US" sz="1900" dirty="0" smtClean="0">
                <a:latin typeface="Consolas" panose="020B0609020204030204" pitchFamily="49" charset="0"/>
              </a:rPr>
              <a:t>[chain[:k]]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</a:t>
            </a:r>
            <a:r>
              <a:rPr lang="en-US" sz="1900" dirty="0" smtClean="0">
                <a:latin typeface="Consolas" panose="020B0609020204030204" pitchFamily="49" charset="0"/>
              </a:rPr>
              <a:t>       </a:t>
            </a:r>
            <a:r>
              <a:rPr lang="en-US" sz="1900" dirty="0" err="1" smtClean="0">
                <a:latin typeface="Consolas" panose="020B0609020204030204" pitchFamily="49" charset="0"/>
              </a:rPr>
              <a:t>rightMinMult</a:t>
            </a:r>
            <a:r>
              <a:rPr lang="en-US" sz="1900" dirty="0" smtClean="0">
                <a:latin typeface="Consolas" panose="020B0609020204030204" pitchFamily="49" charset="0"/>
              </a:rPr>
              <a:t> = </a:t>
            </a:r>
            <a:r>
              <a:rPr lang="en-US" sz="1900" dirty="0" err="1" smtClean="0">
                <a:latin typeface="Consolas" panose="020B0609020204030204" pitchFamily="49" charset="0"/>
              </a:rPr>
              <a:t>minMult</a:t>
            </a:r>
            <a:r>
              <a:rPr lang="en-US" sz="1900" dirty="0" smtClean="0">
                <a:latin typeface="Consolas" panose="020B0609020204030204" pitchFamily="49" charset="0"/>
              </a:rPr>
              <a:t>[chain[k+1:]]</a:t>
            </a:r>
            <a:endParaRPr lang="en-US" sz="1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nsolas" panose="020B0609020204030204" pitchFamily="49" charset="0"/>
              </a:rPr>
              <a:t>        </a:t>
            </a:r>
            <a:r>
              <a:rPr lang="en-US" sz="1900" b="1" dirty="0" smtClean="0">
                <a:latin typeface="Consolas" panose="020B0609020204030204" pitchFamily="49" charset="0"/>
              </a:rPr>
              <a:t>if</a:t>
            </a:r>
            <a:r>
              <a:rPr lang="en-US" sz="1900" dirty="0" smtClean="0">
                <a:latin typeface="Consolas" panose="020B0609020204030204" pitchFamily="49" charset="0"/>
              </a:rPr>
              <a:t> </a:t>
            </a:r>
            <a:r>
              <a:rPr lang="en-US" sz="1900" dirty="0" err="1" smtClean="0">
                <a:latin typeface="Consolas" panose="020B0609020204030204" pitchFamily="49" charset="0"/>
              </a:rPr>
              <a:t>minMult</a:t>
            </a:r>
            <a:r>
              <a:rPr lang="en-US" sz="1900" dirty="0" smtClean="0">
                <a:latin typeface="Consolas" panose="020B0609020204030204" pitchFamily="49" charset="0"/>
              </a:rPr>
              <a:t>[chain] </a:t>
            </a:r>
            <a:r>
              <a:rPr lang="en-US" sz="1900" dirty="0">
                <a:latin typeface="Consolas" panose="020B0609020204030204" pitchFamily="49" charset="0"/>
              </a:rPr>
              <a:t>== </a:t>
            </a:r>
            <a:r>
              <a:rPr lang="en-US" sz="1900" dirty="0" err="1">
                <a:latin typeface="Consolas" panose="020B0609020204030204" pitchFamily="49" charset="0"/>
              </a:rPr>
              <a:t>leftMinMult</a:t>
            </a:r>
            <a:r>
              <a:rPr lang="en-US" sz="1900" dirty="0" smtClean="0">
                <a:latin typeface="Consolas" panose="020B0609020204030204" pitchFamily="49" charset="0"/>
              </a:rPr>
              <a:t> </a:t>
            </a:r>
            <a:r>
              <a:rPr lang="en-US" sz="1900" dirty="0">
                <a:latin typeface="Consolas" panose="020B0609020204030204" pitchFamily="49" charset="0"/>
              </a:rPr>
              <a:t>+ </a:t>
            </a:r>
            <a:r>
              <a:rPr lang="en-US" sz="1900" dirty="0" err="1">
                <a:latin typeface="Consolas" panose="020B0609020204030204" pitchFamily="49" charset="0"/>
              </a:rPr>
              <a:t>rightMinMult</a:t>
            </a:r>
            <a:r>
              <a:rPr lang="en-US" sz="1900" dirty="0" smtClean="0">
                <a:latin typeface="Consolas" panose="020B0609020204030204" pitchFamily="49" charset="0"/>
              </a:rPr>
              <a:t> </a:t>
            </a:r>
            <a:r>
              <a:rPr lang="en-US" sz="1900" dirty="0">
                <a:latin typeface="Consolas" panose="020B0609020204030204" pitchFamily="49" charset="0"/>
              </a:rPr>
              <a:t>+ </a:t>
            </a:r>
            <a:r>
              <a:rPr lang="en-US" sz="1900" dirty="0" err="1" smtClean="0">
                <a:latin typeface="Consolas" panose="020B0609020204030204" pitchFamily="49" charset="0"/>
              </a:rPr>
              <a:t>CountMult</a:t>
            </a:r>
            <a:r>
              <a:rPr lang="en-US" sz="1900" dirty="0" smtClean="0">
                <a:latin typeface="Consolas" panose="020B0609020204030204" pitchFamily="49" charset="0"/>
              </a:rPr>
              <a:t>(chain, k):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</a:t>
            </a:r>
            <a:r>
              <a:rPr lang="en-US" sz="1900" dirty="0" smtClean="0">
                <a:latin typeface="Consolas" panose="020B0609020204030204" pitchFamily="49" charset="0"/>
              </a:rPr>
              <a:t>           </a:t>
            </a:r>
            <a:r>
              <a:rPr lang="en-US" sz="1900" dirty="0" err="1" smtClean="0">
                <a:latin typeface="Consolas" panose="020B0609020204030204" pitchFamily="49" charset="0"/>
              </a:rPr>
              <a:t>leftBestPolish</a:t>
            </a:r>
            <a:r>
              <a:rPr lang="en-US" sz="1900" dirty="0" smtClean="0">
                <a:latin typeface="Consolas" panose="020B0609020204030204" pitchFamily="49" charset="0"/>
              </a:rPr>
              <a:t> = </a:t>
            </a:r>
            <a:r>
              <a:rPr lang="en-US" sz="1900" dirty="0" err="1">
                <a:latin typeface="Consolas" panose="020B0609020204030204" pitchFamily="49" charset="0"/>
              </a:rPr>
              <a:t>GetBestPolish</a:t>
            </a:r>
            <a:r>
              <a:rPr lang="en-US" sz="1900" dirty="0">
                <a:latin typeface="Consolas" panose="020B0609020204030204" pitchFamily="49" charset="0"/>
              </a:rPr>
              <a:t>(</a:t>
            </a:r>
            <a:r>
              <a:rPr lang="en-US" sz="1900" dirty="0" err="1">
                <a:latin typeface="Consolas" panose="020B0609020204030204" pitchFamily="49" charset="0"/>
              </a:rPr>
              <a:t>minMult</a:t>
            </a:r>
            <a:r>
              <a:rPr lang="en-US" sz="1900" dirty="0">
                <a:latin typeface="Consolas" panose="020B0609020204030204" pitchFamily="49" charset="0"/>
              </a:rPr>
              <a:t>, </a:t>
            </a:r>
            <a:r>
              <a:rPr lang="en-US" sz="1900" dirty="0" smtClean="0">
                <a:latin typeface="Consolas" panose="020B0609020204030204" pitchFamily="49" charset="0"/>
              </a:rPr>
              <a:t>chain[:k])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</a:t>
            </a:r>
            <a:r>
              <a:rPr lang="en-US" sz="1900" dirty="0" smtClean="0">
                <a:latin typeface="Consolas" panose="020B0609020204030204" pitchFamily="49" charset="0"/>
              </a:rPr>
              <a:t>           </a:t>
            </a:r>
            <a:r>
              <a:rPr lang="en-US" sz="1900" dirty="0" err="1" smtClean="0">
                <a:latin typeface="Consolas" panose="020B0609020204030204" pitchFamily="49" charset="0"/>
              </a:rPr>
              <a:t>rightBestPolish</a:t>
            </a:r>
            <a:r>
              <a:rPr lang="en-US" sz="1900" dirty="0" smtClean="0">
                <a:latin typeface="Consolas" panose="020B0609020204030204" pitchFamily="49" charset="0"/>
              </a:rPr>
              <a:t> = </a:t>
            </a:r>
            <a:r>
              <a:rPr lang="en-US" sz="1900" dirty="0" err="1">
                <a:latin typeface="Consolas" panose="020B0609020204030204" pitchFamily="49" charset="0"/>
              </a:rPr>
              <a:t>GetBestPolish</a:t>
            </a:r>
            <a:r>
              <a:rPr lang="en-US" sz="1900" dirty="0">
                <a:latin typeface="Consolas" panose="020B0609020204030204" pitchFamily="49" charset="0"/>
              </a:rPr>
              <a:t>(</a:t>
            </a:r>
            <a:r>
              <a:rPr lang="en-US" sz="1900" dirty="0" err="1">
                <a:latin typeface="Consolas" panose="020B0609020204030204" pitchFamily="49" charset="0"/>
              </a:rPr>
              <a:t>minMult</a:t>
            </a:r>
            <a:r>
              <a:rPr lang="en-US" sz="1900" dirty="0">
                <a:latin typeface="Consolas" panose="020B0609020204030204" pitchFamily="49" charset="0"/>
              </a:rPr>
              <a:t>, </a:t>
            </a:r>
            <a:r>
              <a:rPr lang="en-US" sz="1900" dirty="0" smtClean="0">
                <a:latin typeface="Consolas" panose="020B0609020204030204" pitchFamily="49" charset="0"/>
              </a:rPr>
              <a:t>chain[k+1:])</a:t>
            </a:r>
            <a:endParaRPr lang="en-US" sz="1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nsolas" panose="020B0609020204030204" pitchFamily="49" charset="0"/>
              </a:rPr>
              <a:t>            </a:t>
            </a:r>
            <a:r>
              <a:rPr lang="en-US" sz="1900" b="1" dirty="0" smtClean="0">
                <a:latin typeface="Consolas" panose="020B0609020204030204" pitchFamily="49" charset="0"/>
              </a:rPr>
              <a:t>return</a:t>
            </a:r>
            <a:r>
              <a:rPr lang="en-US" sz="1900" dirty="0" smtClean="0">
                <a:latin typeface="Consolas" panose="020B0609020204030204" pitchFamily="49" charset="0"/>
              </a:rPr>
              <a:t> </a:t>
            </a:r>
            <a:r>
              <a:rPr lang="en-US" sz="1900" dirty="0" err="1">
                <a:latin typeface="Consolas" panose="020B0609020204030204" pitchFamily="49" charset="0"/>
              </a:rPr>
              <a:t>leftBestPolish</a:t>
            </a:r>
            <a:r>
              <a:rPr lang="en-US" sz="1900" dirty="0" smtClean="0">
                <a:latin typeface="Consolas" panose="020B0609020204030204" pitchFamily="49" charset="0"/>
              </a:rPr>
              <a:t> </a:t>
            </a:r>
            <a:r>
              <a:rPr lang="en-US" sz="1900" dirty="0">
                <a:latin typeface="Consolas" panose="020B0609020204030204" pitchFamily="49" charset="0"/>
              </a:rPr>
              <a:t>+ </a:t>
            </a:r>
            <a:r>
              <a:rPr lang="en-US" sz="1900" dirty="0" err="1">
                <a:latin typeface="Consolas" panose="020B0609020204030204" pitchFamily="49" charset="0"/>
              </a:rPr>
              <a:t>rightBestPolish</a:t>
            </a:r>
            <a:r>
              <a:rPr lang="en-US" sz="1900" dirty="0" smtClean="0">
                <a:latin typeface="Consolas" panose="020B0609020204030204" pitchFamily="49" charset="0"/>
              </a:rPr>
              <a:t> </a:t>
            </a:r>
            <a:r>
              <a:rPr lang="en-US" sz="1900" dirty="0">
                <a:latin typeface="Consolas" panose="020B0609020204030204" pitchFamily="49" charset="0"/>
              </a:rPr>
              <a:t>+ ['*']</a:t>
            </a:r>
          </a:p>
          <a:p>
            <a:pPr marL="0" indent="0">
              <a:buNone/>
            </a:pPr>
            <a:endParaRPr lang="en-US" sz="1900" dirty="0" smtClean="0"/>
          </a:p>
          <a:p>
            <a:pPr marL="0" indent="0">
              <a:buNone/>
            </a:pPr>
            <a:endParaRPr lang="ru-RU" sz="1900" dirty="0"/>
          </a:p>
          <a:p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110005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4781" name="Rectangle 41"/>
          <p:cNvSpPr>
            <a:spLocks noChangeArrowheads="1"/>
          </p:cNvSpPr>
          <p:nvPr/>
        </p:nvSpPr>
        <p:spPr bwMode="auto">
          <a:xfrm>
            <a:off x="6384032" y="1756433"/>
            <a:ext cx="478896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en-US" dirty="0"/>
              <a:t> </a:t>
            </a:r>
            <a:r>
              <a:rPr lang="ru-RU" dirty="0" smtClean="0"/>
              <a:t>  </a:t>
            </a:r>
            <a:r>
              <a:rPr lang="en-US" dirty="0" smtClean="0"/>
              <a:t>  </a:t>
            </a:r>
            <a:r>
              <a:rPr lang="en-US" dirty="0">
                <a:latin typeface="Consolas" panose="020B0609020204030204" pitchFamily="49" charset="0"/>
              </a:rPr>
              <a:t>M</a:t>
            </a:r>
            <a:r>
              <a:rPr lang="ru-RU" baseline="-25000" dirty="0">
                <a:latin typeface="Consolas" panose="020B0609020204030204" pitchFamily="49" charset="0"/>
              </a:rPr>
              <a:t>1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*   </a:t>
            </a:r>
            <a:r>
              <a:rPr lang="ru-RU" dirty="0">
                <a:latin typeface="Consolas" panose="020B0609020204030204" pitchFamily="49" charset="0"/>
              </a:rPr>
              <a:t>М</a:t>
            </a:r>
            <a:r>
              <a:rPr lang="ru-RU" baseline="-25000" dirty="0">
                <a:latin typeface="Consolas" panose="020B0609020204030204" pitchFamily="49" charset="0"/>
              </a:rPr>
              <a:t>2 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  <a:sym typeface="Symbol" pitchFamily="18" charset="2"/>
              </a:rPr>
              <a:t>*</a:t>
            </a: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 М</a:t>
            </a:r>
            <a:r>
              <a:rPr lang="ru-RU" baseline="-25000" dirty="0" smtClean="0">
                <a:latin typeface="Consolas" panose="020B0609020204030204" pitchFamily="49" charset="0"/>
              </a:rPr>
              <a:t>3 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  <a:sym typeface="Symbol" pitchFamily="18" charset="2"/>
              </a:rPr>
              <a:t>*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 М</a:t>
            </a:r>
            <a:r>
              <a:rPr lang="ru-RU" baseline="-25000" dirty="0" smtClean="0">
                <a:latin typeface="Consolas" panose="020B0609020204030204" pitchFamily="49" charset="0"/>
              </a:rPr>
              <a:t>4 </a:t>
            </a:r>
            <a:r>
              <a:rPr lang="ru-RU" dirty="0" smtClean="0">
                <a:latin typeface="Consolas" panose="020B0609020204030204" pitchFamily="49" charset="0"/>
              </a:rPr>
              <a:t>     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[1</a:t>
            </a:r>
            <a:r>
              <a:rPr lang="ru-RU" dirty="0">
                <a:latin typeface="Consolas" panose="020B0609020204030204" pitchFamily="49" charset="0"/>
              </a:rPr>
              <a:t>0</a:t>
            </a:r>
            <a:r>
              <a:rPr lang="ru-RU" dirty="0">
                <a:latin typeface="Consolas" panose="020B0609020204030204" pitchFamily="49" charset="0"/>
                <a:sym typeface="Symbol" pitchFamily="18" charset="2"/>
              </a:rPr>
              <a:t></a:t>
            </a:r>
            <a:r>
              <a:rPr lang="ru-RU" dirty="0">
                <a:latin typeface="Consolas" panose="020B0609020204030204" pitchFamily="49" charset="0"/>
              </a:rPr>
              <a:t>20] 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[20</a:t>
            </a:r>
            <a:r>
              <a:rPr lang="ru-RU" dirty="0">
                <a:latin typeface="Consolas" panose="020B0609020204030204" pitchFamily="49" charset="0"/>
                <a:sym typeface="Symbol" pitchFamily="18" charset="2"/>
              </a:rPr>
              <a:t></a:t>
            </a:r>
            <a:r>
              <a:rPr lang="ru-RU" dirty="0">
                <a:latin typeface="Consolas" panose="020B0609020204030204" pitchFamily="49" charset="0"/>
              </a:rPr>
              <a:t>50] 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[50</a:t>
            </a:r>
            <a:r>
              <a:rPr lang="ru-RU" dirty="0">
                <a:latin typeface="Consolas" panose="020B0609020204030204" pitchFamily="49" charset="0"/>
                <a:sym typeface="Symbol" pitchFamily="18" charset="2"/>
              </a:rPr>
              <a:t></a:t>
            </a:r>
            <a:r>
              <a:rPr lang="ru-RU" dirty="0">
                <a:latin typeface="Consolas" panose="020B0609020204030204" pitchFamily="49" charset="0"/>
              </a:rPr>
              <a:t>1]  </a:t>
            </a:r>
            <a:r>
              <a:rPr lang="ru-RU" dirty="0" smtClean="0">
                <a:latin typeface="Consolas" panose="020B0609020204030204" pitchFamily="49" charset="0"/>
              </a:rPr>
              <a:t> [</a:t>
            </a:r>
            <a:r>
              <a:rPr lang="ru-RU" dirty="0">
                <a:latin typeface="Consolas" panose="020B0609020204030204" pitchFamily="49" charset="0"/>
              </a:rPr>
              <a:t>1</a:t>
            </a:r>
            <a:r>
              <a:rPr lang="ru-RU" dirty="0" smtClean="0">
                <a:latin typeface="Consolas" panose="020B0609020204030204" pitchFamily="49" charset="0"/>
                <a:sym typeface="Symbol" pitchFamily="18" charset="2"/>
              </a:rPr>
              <a:t></a:t>
            </a:r>
            <a:r>
              <a:rPr lang="ru-RU" dirty="0" smtClean="0">
                <a:latin typeface="Consolas" panose="020B0609020204030204" pitchFamily="49" charset="0"/>
              </a:rPr>
              <a:t>100</a:t>
            </a:r>
            <a:r>
              <a:rPr lang="ru-RU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-- умножение матриц</a:t>
            </a:r>
          </a:p>
        </p:txBody>
      </p:sp>
      <p:graphicFrame>
        <p:nvGraphicFramePr>
          <p:cNvPr id="14" name="Group 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9453679"/>
              </p:ext>
            </p:extLst>
          </p:nvPr>
        </p:nvGraphicFramePr>
        <p:xfrm>
          <a:off x="609601" y="2614032"/>
          <a:ext cx="10238927" cy="3255534"/>
        </p:xfrm>
        <a:graphic>
          <a:graphicData uri="http://schemas.openxmlformats.org/drawingml/2006/table">
            <a:tbl>
              <a:tblPr/>
              <a:tblGrid>
                <a:gridCol w="23094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094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022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178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438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 + 1000 + 200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10000+0+500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0+3000+20000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10000+5000+50000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1200 + 0 + 1000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38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0+5000+100000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1000+0+2000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38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5000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38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Полилиния 4"/>
          <p:cNvSpPr/>
          <p:nvPr/>
        </p:nvSpPr>
        <p:spPr>
          <a:xfrm>
            <a:off x="7248128" y="2913568"/>
            <a:ext cx="1539215" cy="744031"/>
          </a:xfrm>
          <a:custGeom>
            <a:avLst/>
            <a:gdLst>
              <a:gd name="connsiteX0" fmla="*/ 953311 w 1546092"/>
              <a:gd name="connsiteY0" fmla="*/ 500841 h 713668"/>
              <a:gd name="connsiteX1" fmla="*/ 1011677 w 1546092"/>
              <a:gd name="connsiteY1" fmla="*/ 393836 h 713668"/>
              <a:gd name="connsiteX2" fmla="*/ 1478605 w 1546092"/>
              <a:gd name="connsiteY2" fmla="*/ 393836 h 713668"/>
              <a:gd name="connsiteX3" fmla="*/ 1527243 w 1546092"/>
              <a:gd name="connsiteY3" fmla="*/ 578662 h 713668"/>
              <a:gd name="connsiteX4" fmla="*/ 1322962 w 1546092"/>
              <a:gd name="connsiteY4" fmla="*/ 695394 h 713668"/>
              <a:gd name="connsiteX5" fmla="*/ 933856 w 1546092"/>
              <a:gd name="connsiteY5" fmla="*/ 646755 h 713668"/>
              <a:gd name="connsiteX6" fmla="*/ 252919 w 1546092"/>
              <a:gd name="connsiteY6" fmla="*/ 82551 h 713668"/>
              <a:gd name="connsiteX7" fmla="*/ 0 w 1546092"/>
              <a:gd name="connsiteY7" fmla="*/ 14458 h 713668"/>
              <a:gd name="connsiteX0" fmla="*/ 953311 w 1548605"/>
              <a:gd name="connsiteY0" fmla="*/ 500841 h 713668"/>
              <a:gd name="connsiteX1" fmla="*/ 1011677 w 1548605"/>
              <a:gd name="connsiteY1" fmla="*/ 393836 h 713668"/>
              <a:gd name="connsiteX2" fmla="*/ 963039 w 1548605"/>
              <a:gd name="connsiteY2" fmla="*/ 432747 h 713668"/>
              <a:gd name="connsiteX3" fmla="*/ 1478605 w 1548605"/>
              <a:gd name="connsiteY3" fmla="*/ 393836 h 713668"/>
              <a:gd name="connsiteX4" fmla="*/ 1527243 w 1548605"/>
              <a:gd name="connsiteY4" fmla="*/ 578662 h 713668"/>
              <a:gd name="connsiteX5" fmla="*/ 1322962 w 1548605"/>
              <a:gd name="connsiteY5" fmla="*/ 695394 h 713668"/>
              <a:gd name="connsiteX6" fmla="*/ 933856 w 1548605"/>
              <a:gd name="connsiteY6" fmla="*/ 646755 h 713668"/>
              <a:gd name="connsiteX7" fmla="*/ 252919 w 1548605"/>
              <a:gd name="connsiteY7" fmla="*/ 82551 h 713668"/>
              <a:gd name="connsiteX8" fmla="*/ 0 w 1548605"/>
              <a:gd name="connsiteY8" fmla="*/ 14458 h 713668"/>
              <a:gd name="connsiteX0" fmla="*/ 953311 w 1539215"/>
              <a:gd name="connsiteY0" fmla="*/ 500841 h 713668"/>
              <a:gd name="connsiteX1" fmla="*/ 1011677 w 1539215"/>
              <a:gd name="connsiteY1" fmla="*/ 393836 h 713668"/>
              <a:gd name="connsiteX2" fmla="*/ 1177048 w 1539215"/>
              <a:gd name="connsiteY2" fmla="*/ 374381 h 713668"/>
              <a:gd name="connsiteX3" fmla="*/ 1478605 w 1539215"/>
              <a:gd name="connsiteY3" fmla="*/ 393836 h 713668"/>
              <a:gd name="connsiteX4" fmla="*/ 1527243 w 1539215"/>
              <a:gd name="connsiteY4" fmla="*/ 578662 h 713668"/>
              <a:gd name="connsiteX5" fmla="*/ 1322962 w 1539215"/>
              <a:gd name="connsiteY5" fmla="*/ 695394 h 713668"/>
              <a:gd name="connsiteX6" fmla="*/ 933856 w 1539215"/>
              <a:gd name="connsiteY6" fmla="*/ 646755 h 713668"/>
              <a:gd name="connsiteX7" fmla="*/ 252919 w 1539215"/>
              <a:gd name="connsiteY7" fmla="*/ 82551 h 713668"/>
              <a:gd name="connsiteX8" fmla="*/ 0 w 1539215"/>
              <a:gd name="connsiteY8" fmla="*/ 14458 h 713668"/>
              <a:gd name="connsiteX0" fmla="*/ 885218 w 1539215"/>
              <a:gd name="connsiteY0" fmla="*/ 734304 h 734304"/>
              <a:gd name="connsiteX1" fmla="*/ 1011677 w 1539215"/>
              <a:gd name="connsiteY1" fmla="*/ 393836 h 734304"/>
              <a:gd name="connsiteX2" fmla="*/ 1177048 w 1539215"/>
              <a:gd name="connsiteY2" fmla="*/ 374381 h 734304"/>
              <a:gd name="connsiteX3" fmla="*/ 1478605 w 1539215"/>
              <a:gd name="connsiteY3" fmla="*/ 393836 h 734304"/>
              <a:gd name="connsiteX4" fmla="*/ 1527243 w 1539215"/>
              <a:gd name="connsiteY4" fmla="*/ 578662 h 734304"/>
              <a:gd name="connsiteX5" fmla="*/ 1322962 w 1539215"/>
              <a:gd name="connsiteY5" fmla="*/ 695394 h 734304"/>
              <a:gd name="connsiteX6" fmla="*/ 933856 w 1539215"/>
              <a:gd name="connsiteY6" fmla="*/ 646755 h 734304"/>
              <a:gd name="connsiteX7" fmla="*/ 252919 w 1539215"/>
              <a:gd name="connsiteY7" fmla="*/ 82551 h 734304"/>
              <a:gd name="connsiteX8" fmla="*/ 0 w 1539215"/>
              <a:gd name="connsiteY8" fmla="*/ 14458 h 734304"/>
              <a:gd name="connsiteX0" fmla="*/ 885218 w 1539215"/>
              <a:gd name="connsiteY0" fmla="*/ 734304 h 734304"/>
              <a:gd name="connsiteX1" fmla="*/ 885217 w 1539215"/>
              <a:gd name="connsiteY1" fmla="*/ 500840 h 734304"/>
              <a:gd name="connsiteX2" fmla="*/ 1177048 w 1539215"/>
              <a:gd name="connsiteY2" fmla="*/ 374381 h 734304"/>
              <a:gd name="connsiteX3" fmla="*/ 1478605 w 1539215"/>
              <a:gd name="connsiteY3" fmla="*/ 393836 h 734304"/>
              <a:gd name="connsiteX4" fmla="*/ 1527243 w 1539215"/>
              <a:gd name="connsiteY4" fmla="*/ 578662 h 734304"/>
              <a:gd name="connsiteX5" fmla="*/ 1322962 w 1539215"/>
              <a:gd name="connsiteY5" fmla="*/ 695394 h 734304"/>
              <a:gd name="connsiteX6" fmla="*/ 933856 w 1539215"/>
              <a:gd name="connsiteY6" fmla="*/ 646755 h 734304"/>
              <a:gd name="connsiteX7" fmla="*/ 252919 w 1539215"/>
              <a:gd name="connsiteY7" fmla="*/ 82551 h 734304"/>
              <a:gd name="connsiteX8" fmla="*/ 0 w 1539215"/>
              <a:gd name="connsiteY8" fmla="*/ 14458 h 734304"/>
              <a:gd name="connsiteX0" fmla="*/ 972767 w 1539215"/>
              <a:gd name="connsiteY0" fmla="*/ 744031 h 744031"/>
              <a:gd name="connsiteX1" fmla="*/ 885217 w 1539215"/>
              <a:gd name="connsiteY1" fmla="*/ 500840 h 744031"/>
              <a:gd name="connsiteX2" fmla="*/ 1177048 w 1539215"/>
              <a:gd name="connsiteY2" fmla="*/ 374381 h 744031"/>
              <a:gd name="connsiteX3" fmla="*/ 1478605 w 1539215"/>
              <a:gd name="connsiteY3" fmla="*/ 393836 h 744031"/>
              <a:gd name="connsiteX4" fmla="*/ 1527243 w 1539215"/>
              <a:gd name="connsiteY4" fmla="*/ 578662 h 744031"/>
              <a:gd name="connsiteX5" fmla="*/ 1322962 w 1539215"/>
              <a:gd name="connsiteY5" fmla="*/ 695394 h 744031"/>
              <a:gd name="connsiteX6" fmla="*/ 933856 w 1539215"/>
              <a:gd name="connsiteY6" fmla="*/ 646755 h 744031"/>
              <a:gd name="connsiteX7" fmla="*/ 252919 w 1539215"/>
              <a:gd name="connsiteY7" fmla="*/ 82551 h 744031"/>
              <a:gd name="connsiteX8" fmla="*/ 0 w 1539215"/>
              <a:gd name="connsiteY8" fmla="*/ 14458 h 74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9215" h="744031">
                <a:moveTo>
                  <a:pt x="972767" y="744031"/>
                </a:moveTo>
                <a:cubicBezTo>
                  <a:pt x="958175" y="699445"/>
                  <a:pt x="851170" y="562448"/>
                  <a:pt x="885217" y="500840"/>
                </a:cubicBezTo>
                <a:cubicBezTo>
                  <a:pt x="919264" y="439232"/>
                  <a:pt x="1099227" y="374381"/>
                  <a:pt x="1177048" y="374381"/>
                </a:cubicBezTo>
                <a:cubicBezTo>
                  <a:pt x="1254869" y="374381"/>
                  <a:pt x="1420239" y="359789"/>
                  <a:pt x="1478605" y="393836"/>
                </a:cubicBezTo>
                <a:cubicBezTo>
                  <a:pt x="1536971" y="427883"/>
                  <a:pt x="1553183" y="528402"/>
                  <a:pt x="1527243" y="578662"/>
                </a:cubicBezTo>
                <a:cubicBezTo>
                  <a:pt x="1501303" y="628922"/>
                  <a:pt x="1421860" y="684045"/>
                  <a:pt x="1322962" y="695394"/>
                </a:cubicBezTo>
                <a:cubicBezTo>
                  <a:pt x="1224064" y="706743"/>
                  <a:pt x="1112197" y="748896"/>
                  <a:pt x="933856" y="646755"/>
                </a:cubicBezTo>
                <a:cubicBezTo>
                  <a:pt x="755515" y="544615"/>
                  <a:pt x="408562" y="187934"/>
                  <a:pt x="252919" y="82551"/>
                </a:cubicBezTo>
                <a:cubicBezTo>
                  <a:pt x="97276" y="-22832"/>
                  <a:pt x="48638" y="-4187"/>
                  <a:pt x="0" y="14458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лилиния 5"/>
          <p:cNvSpPr/>
          <p:nvPr/>
        </p:nvSpPr>
        <p:spPr>
          <a:xfrm>
            <a:off x="9048328" y="3307591"/>
            <a:ext cx="1251372" cy="2169081"/>
          </a:xfrm>
          <a:custGeom>
            <a:avLst/>
            <a:gdLst>
              <a:gd name="connsiteX0" fmla="*/ 150993 w 1255291"/>
              <a:gd name="connsiteY0" fmla="*/ 326265 h 2213431"/>
              <a:gd name="connsiteX1" fmla="*/ 5078 w 1255291"/>
              <a:gd name="connsiteY1" fmla="*/ 248444 h 2213431"/>
              <a:gd name="connsiteX2" fmla="*/ 53716 w 1255291"/>
              <a:gd name="connsiteY2" fmla="*/ 5253 h 2213431"/>
              <a:gd name="connsiteX3" fmla="*/ 248269 w 1255291"/>
              <a:gd name="connsiteY3" fmla="*/ 102529 h 2213431"/>
              <a:gd name="connsiteX4" fmla="*/ 267724 w 1255291"/>
              <a:gd name="connsiteY4" fmla="*/ 345721 h 2213431"/>
              <a:gd name="connsiteX5" fmla="*/ 686014 w 1255291"/>
              <a:gd name="connsiteY5" fmla="*/ 413814 h 2213431"/>
              <a:gd name="connsiteX6" fmla="*/ 1152941 w 1255291"/>
              <a:gd name="connsiteY6" fmla="*/ 491636 h 2213431"/>
              <a:gd name="connsiteX7" fmla="*/ 1182124 w 1255291"/>
              <a:gd name="connsiteY7" fmla="*/ 1007202 h 2213431"/>
              <a:gd name="connsiteX8" fmla="*/ 326090 w 1255291"/>
              <a:gd name="connsiteY8" fmla="*/ 2213431 h 2213431"/>
              <a:gd name="connsiteX0" fmla="*/ 146437 w 1250735"/>
              <a:gd name="connsiteY0" fmla="*/ 326265 h 2213431"/>
              <a:gd name="connsiteX1" fmla="*/ 68615 w 1250735"/>
              <a:gd name="connsiteY1" fmla="*/ 306810 h 2213431"/>
              <a:gd name="connsiteX2" fmla="*/ 522 w 1250735"/>
              <a:gd name="connsiteY2" fmla="*/ 248444 h 2213431"/>
              <a:gd name="connsiteX3" fmla="*/ 49160 w 1250735"/>
              <a:gd name="connsiteY3" fmla="*/ 5253 h 2213431"/>
              <a:gd name="connsiteX4" fmla="*/ 243713 w 1250735"/>
              <a:gd name="connsiteY4" fmla="*/ 102529 h 2213431"/>
              <a:gd name="connsiteX5" fmla="*/ 263168 w 1250735"/>
              <a:gd name="connsiteY5" fmla="*/ 345721 h 2213431"/>
              <a:gd name="connsiteX6" fmla="*/ 681458 w 1250735"/>
              <a:gd name="connsiteY6" fmla="*/ 413814 h 2213431"/>
              <a:gd name="connsiteX7" fmla="*/ 1148385 w 1250735"/>
              <a:gd name="connsiteY7" fmla="*/ 491636 h 2213431"/>
              <a:gd name="connsiteX8" fmla="*/ 1177568 w 1250735"/>
              <a:gd name="connsiteY8" fmla="*/ 1007202 h 2213431"/>
              <a:gd name="connsiteX9" fmla="*/ 321534 w 1250735"/>
              <a:gd name="connsiteY9" fmla="*/ 2213431 h 2213431"/>
              <a:gd name="connsiteX0" fmla="*/ 292352 w 1250735"/>
              <a:gd name="connsiteY0" fmla="*/ 267899 h 2213431"/>
              <a:gd name="connsiteX1" fmla="*/ 68615 w 1250735"/>
              <a:gd name="connsiteY1" fmla="*/ 306810 h 2213431"/>
              <a:gd name="connsiteX2" fmla="*/ 522 w 1250735"/>
              <a:gd name="connsiteY2" fmla="*/ 248444 h 2213431"/>
              <a:gd name="connsiteX3" fmla="*/ 49160 w 1250735"/>
              <a:gd name="connsiteY3" fmla="*/ 5253 h 2213431"/>
              <a:gd name="connsiteX4" fmla="*/ 243713 w 1250735"/>
              <a:gd name="connsiteY4" fmla="*/ 102529 h 2213431"/>
              <a:gd name="connsiteX5" fmla="*/ 263168 w 1250735"/>
              <a:gd name="connsiteY5" fmla="*/ 345721 h 2213431"/>
              <a:gd name="connsiteX6" fmla="*/ 681458 w 1250735"/>
              <a:gd name="connsiteY6" fmla="*/ 413814 h 2213431"/>
              <a:gd name="connsiteX7" fmla="*/ 1148385 w 1250735"/>
              <a:gd name="connsiteY7" fmla="*/ 491636 h 2213431"/>
              <a:gd name="connsiteX8" fmla="*/ 1177568 w 1250735"/>
              <a:gd name="connsiteY8" fmla="*/ 1007202 h 2213431"/>
              <a:gd name="connsiteX9" fmla="*/ 321534 w 1250735"/>
              <a:gd name="connsiteY9" fmla="*/ 2213431 h 2213431"/>
              <a:gd name="connsiteX0" fmla="*/ 296908 w 1255291"/>
              <a:gd name="connsiteY0" fmla="*/ 267899 h 2213431"/>
              <a:gd name="connsiteX1" fmla="*/ 150992 w 1255291"/>
              <a:gd name="connsiteY1" fmla="*/ 365176 h 2213431"/>
              <a:gd name="connsiteX2" fmla="*/ 5078 w 1255291"/>
              <a:gd name="connsiteY2" fmla="*/ 248444 h 2213431"/>
              <a:gd name="connsiteX3" fmla="*/ 53716 w 1255291"/>
              <a:gd name="connsiteY3" fmla="*/ 5253 h 2213431"/>
              <a:gd name="connsiteX4" fmla="*/ 248269 w 1255291"/>
              <a:gd name="connsiteY4" fmla="*/ 102529 h 2213431"/>
              <a:gd name="connsiteX5" fmla="*/ 267724 w 1255291"/>
              <a:gd name="connsiteY5" fmla="*/ 345721 h 2213431"/>
              <a:gd name="connsiteX6" fmla="*/ 686014 w 1255291"/>
              <a:gd name="connsiteY6" fmla="*/ 413814 h 2213431"/>
              <a:gd name="connsiteX7" fmla="*/ 1152941 w 1255291"/>
              <a:gd name="connsiteY7" fmla="*/ 491636 h 2213431"/>
              <a:gd name="connsiteX8" fmla="*/ 1182124 w 1255291"/>
              <a:gd name="connsiteY8" fmla="*/ 1007202 h 2213431"/>
              <a:gd name="connsiteX9" fmla="*/ 326090 w 1255291"/>
              <a:gd name="connsiteY9" fmla="*/ 2213431 h 2213431"/>
              <a:gd name="connsiteX0" fmla="*/ 296908 w 1255291"/>
              <a:gd name="connsiteY0" fmla="*/ 228988 h 2213431"/>
              <a:gd name="connsiteX1" fmla="*/ 150992 w 1255291"/>
              <a:gd name="connsiteY1" fmla="*/ 365176 h 2213431"/>
              <a:gd name="connsiteX2" fmla="*/ 5078 w 1255291"/>
              <a:gd name="connsiteY2" fmla="*/ 248444 h 2213431"/>
              <a:gd name="connsiteX3" fmla="*/ 53716 w 1255291"/>
              <a:gd name="connsiteY3" fmla="*/ 5253 h 2213431"/>
              <a:gd name="connsiteX4" fmla="*/ 248269 w 1255291"/>
              <a:gd name="connsiteY4" fmla="*/ 102529 h 2213431"/>
              <a:gd name="connsiteX5" fmla="*/ 267724 w 1255291"/>
              <a:gd name="connsiteY5" fmla="*/ 345721 h 2213431"/>
              <a:gd name="connsiteX6" fmla="*/ 686014 w 1255291"/>
              <a:gd name="connsiteY6" fmla="*/ 413814 h 2213431"/>
              <a:gd name="connsiteX7" fmla="*/ 1152941 w 1255291"/>
              <a:gd name="connsiteY7" fmla="*/ 491636 h 2213431"/>
              <a:gd name="connsiteX8" fmla="*/ 1182124 w 1255291"/>
              <a:gd name="connsiteY8" fmla="*/ 1007202 h 2213431"/>
              <a:gd name="connsiteX9" fmla="*/ 326090 w 1255291"/>
              <a:gd name="connsiteY9" fmla="*/ 2213431 h 2213431"/>
              <a:gd name="connsiteX0" fmla="*/ 295030 w 1253413"/>
              <a:gd name="connsiteY0" fmla="*/ 228988 h 2213431"/>
              <a:gd name="connsiteX1" fmla="*/ 119931 w 1253413"/>
              <a:gd name="connsiteY1" fmla="*/ 316538 h 2213431"/>
              <a:gd name="connsiteX2" fmla="*/ 3200 w 1253413"/>
              <a:gd name="connsiteY2" fmla="*/ 248444 h 2213431"/>
              <a:gd name="connsiteX3" fmla="*/ 51838 w 1253413"/>
              <a:gd name="connsiteY3" fmla="*/ 5253 h 2213431"/>
              <a:gd name="connsiteX4" fmla="*/ 246391 w 1253413"/>
              <a:gd name="connsiteY4" fmla="*/ 102529 h 2213431"/>
              <a:gd name="connsiteX5" fmla="*/ 265846 w 1253413"/>
              <a:gd name="connsiteY5" fmla="*/ 345721 h 2213431"/>
              <a:gd name="connsiteX6" fmla="*/ 684136 w 1253413"/>
              <a:gd name="connsiteY6" fmla="*/ 413814 h 2213431"/>
              <a:gd name="connsiteX7" fmla="*/ 1151063 w 1253413"/>
              <a:gd name="connsiteY7" fmla="*/ 491636 h 2213431"/>
              <a:gd name="connsiteX8" fmla="*/ 1180246 w 1253413"/>
              <a:gd name="connsiteY8" fmla="*/ 1007202 h 2213431"/>
              <a:gd name="connsiteX9" fmla="*/ 324212 w 1253413"/>
              <a:gd name="connsiteY9" fmla="*/ 2213431 h 2213431"/>
              <a:gd name="connsiteX0" fmla="*/ 292473 w 1250856"/>
              <a:gd name="connsiteY0" fmla="*/ 210718 h 2195161"/>
              <a:gd name="connsiteX1" fmla="*/ 117374 w 1250856"/>
              <a:gd name="connsiteY1" fmla="*/ 298268 h 2195161"/>
              <a:gd name="connsiteX2" fmla="*/ 643 w 1250856"/>
              <a:gd name="connsiteY2" fmla="*/ 230174 h 2195161"/>
              <a:gd name="connsiteX3" fmla="*/ 78464 w 1250856"/>
              <a:gd name="connsiteY3" fmla="*/ 6439 h 2195161"/>
              <a:gd name="connsiteX4" fmla="*/ 243834 w 1250856"/>
              <a:gd name="connsiteY4" fmla="*/ 84259 h 2195161"/>
              <a:gd name="connsiteX5" fmla="*/ 263289 w 1250856"/>
              <a:gd name="connsiteY5" fmla="*/ 327451 h 2195161"/>
              <a:gd name="connsiteX6" fmla="*/ 681579 w 1250856"/>
              <a:gd name="connsiteY6" fmla="*/ 395544 h 2195161"/>
              <a:gd name="connsiteX7" fmla="*/ 1148506 w 1250856"/>
              <a:gd name="connsiteY7" fmla="*/ 473366 h 2195161"/>
              <a:gd name="connsiteX8" fmla="*/ 1177689 w 1250856"/>
              <a:gd name="connsiteY8" fmla="*/ 988932 h 2195161"/>
              <a:gd name="connsiteX9" fmla="*/ 321655 w 1250856"/>
              <a:gd name="connsiteY9" fmla="*/ 2195161 h 2195161"/>
              <a:gd name="connsiteX0" fmla="*/ 292988 w 1251371"/>
              <a:gd name="connsiteY0" fmla="*/ 219795 h 2204238"/>
              <a:gd name="connsiteX1" fmla="*/ 117889 w 1251371"/>
              <a:gd name="connsiteY1" fmla="*/ 307345 h 2204238"/>
              <a:gd name="connsiteX2" fmla="*/ 1158 w 1251371"/>
              <a:gd name="connsiteY2" fmla="*/ 239251 h 2204238"/>
              <a:gd name="connsiteX3" fmla="*/ 69251 w 1251371"/>
              <a:gd name="connsiteY3" fmla="*/ 5788 h 2204238"/>
              <a:gd name="connsiteX4" fmla="*/ 244349 w 1251371"/>
              <a:gd name="connsiteY4" fmla="*/ 93336 h 2204238"/>
              <a:gd name="connsiteX5" fmla="*/ 263804 w 1251371"/>
              <a:gd name="connsiteY5" fmla="*/ 336528 h 2204238"/>
              <a:gd name="connsiteX6" fmla="*/ 682094 w 1251371"/>
              <a:gd name="connsiteY6" fmla="*/ 404621 h 2204238"/>
              <a:gd name="connsiteX7" fmla="*/ 1149021 w 1251371"/>
              <a:gd name="connsiteY7" fmla="*/ 482443 h 2204238"/>
              <a:gd name="connsiteX8" fmla="*/ 1178204 w 1251371"/>
              <a:gd name="connsiteY8" fmla="*/ 998009 h 2204238"/>
              <a:gd name="connsiteX9" fmla="*/ 322170 w 1251371"/>
              <a:gd name="connsiteY9" fmla="*/ 2204238 h 2204238"/>
              <a:gd name="connsiteX0" fmla="*/ 292988 w 1251371"/>
              <a:gd name="connsiteY0" fmla="*/ 210719 h 2195162"/>
              <a:gd name="connsiteX1" fmla="*/ 117889 w 1251371"/>
              <a:gd name="connsiteY1" fmla="*/ 298269 h 2195162"/>
              <a:gd name="connsiteX2" fmla="*/ 1158 w 1251371"/>
              <a:gd name="connsiteY2" fmla="*/ 230175 h 2195162"/>
              <a:gd name="connsiteX3" fmla="*/ 69251 w 1251371"/>
              <a:gd name="connsiteY3" fmla="*/ 6439 h 2195162"/>
              <a:gd name="connsiteX4" fmla="*/ 244349 w 1251371"/>
              <a:gd name="connsiteY4" fmla="*/ 84260 h 2195162"/>
              <a:gd name="connsiteX5" fmla="*/ 263804 w 1251371"/>
              <a:gd name="connsiteY5" fmla="*/ 327452 h 2195162"/>
              <a:gd name="connsiteX6" fmla="*/ 682094 w 1251371"/>
              <a:gd name="connsiteY6" fmla="*/ 395545 h 2195162"/>
              <a:gd name="connsiteX7" fmla="*/ 1149021 w 1251371"/>
              <a:gd name="connsiteY7" fmla="*/ 473367 h 2195162"/>
              <a:gd name="connsiteX8" fmla="*/ 1178204 w 1251371"/>
              <a:gd name="connsiteY8" fmla="*/ 988933 h 2195162"/>
              <a:gd name="connsiteX9" fmla="*/ 322170 w 1251371"/>
              <a:gd name="connsiteY9" fmla="*/ 2195162 h 2195162"/>
              <a:gd name="connsiteX0" fmla="*/ 299765 w 1258148"/>
              <a:gd name="connsiteY0" fmla="*/ 228989 h 2213432"/>
              <a:gd name="connsiteX1" fmla="*/ 124666 w 1258148"/>
              <a:gd name="connsiteY1" fmla="*/ 316539 h 2213432"/>
              <a:gd name="connsiteX2" fmla="*/ 7935 w 1258148"/>
              <a:gd name="connsiteY2" fmla="*/ 248445 h 2213432"/>
              <a:gd name="connsiteX3" fmla="*/ 37118 w 1258148"/>
              <a:gd name="connsiteY3" fmla="*/ 5253 h 2213432"/>
              <a:gd name="connsiteX4" fmla="*/ 251126 w 1258148"/>
              <a:gd name="connsiteY4" fmla="*/ 102530 h 2213432"/>
              <a:gd name="connsiteX5" fmla="*/ 270581 w 1258148"/>
              <a:gd name="connsiteY5" fmla="*/ 345722 h 2213432"/>
              <a:gd name="connsiteX6" fmla="*/ 688871 w 1258148"/>
              <a:gd name="connsiteY6" fmla="*/ 413815 h 2213432"/>
              <a:gd name="connsiteX7" fmla="*/ 1155798 w 1258148"/>
              <a:gd name="connsiteY7" fmla="*/ 491637 h 2213432"/>
              <a:gd name="connsiteX8" fmla="*/ 1184981 w 1258148"/>
              <a:gd name="connsiteY8" fmla="*/ 1007203 h 2213432"/>
              <a:gd name="connsiteX9" fmla="*/ 328947 w 1258148"/>
              <a:gd name="connsiteY9" fmla="*/ 2213432 h 2213432"/>
              <a:gd name="connsiteX0" fmla="*/ 292989 w 1251372"/>
              <a:gd name="connsiteY0" fmla="*/ 184638 h 2169081"/>
              <a:gd name="connsiteX1" fmla="*/ 117890 w 1251372"/>
              <a:gd name="connsiteY1" fmla="*/ 272188 h 2169081"/>
              <a:gd name="connsiteX2" fmla="*/ 1159 w 1251372"/>
              <a:gd name="connsiteY2" fmla="*/ 204094 h 2169081"/>
              <a:gd name="connsiteX3" fmla="*/ 69253 w 1251372"/>
              <a:gd name="connsiteY3" fmla="*/ 9541 h 2169081"/>
              <a:gd name="connsiteX4" fmla="*/ 244350 w 1251372"/>
              <a:gd name="connsiteY4" fmla="*/ 58179 h 2169081"/>
              <a:gd name="connsiteX5" fmla="*/ 263805 w 1251372"/>
              <a:gd name="connsiteY5" fmla="*/ 301371 h 2169081"/>
              <a:gd name="connsiteX6" fmla="*/ 682095 w 1251372"/>
              <a:gd name="connsiteY6" fmla="*/ 369464 h 2169081"/>
              <a:gd name="connsiteX7" fmla="*/ 1149022 w 1251372"/>
              <a:gd name="connsiteY7" fmla="*/ 447286 h 2169081"/>
              <a:gd name="connsiteX8" fmla="*/ 1178205 w 1251372"/>
              <a:gd name="connsiteY8" fmla="*/ 962852 h 2169081"/>
              <a:gd name="connsiteX9" fmla="*/ 322171 w 1251372"/>
              <a:gd name="connsiteY9" fmla="*/ 2169081 h 216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51372" h="2169081">
                <a:moveTo>
                  <a:pt x="292989" y="184638"/>
                </a:moveTo>
                <a:cubicBezTo>
                  <a:pt x="280019" y="181395"/>
                  <a:pt x="142209" y="285158"/>
                  <a:pt x="117890" y="272188"/>
                </a:cubicBezTo>
                <a:cubicBezTo>
                  <a:pt x="93571" y="259218"/>
                  <a:pt x="9265" y="247868"/>
                  <a:pt x="1159" y="204094"/>
                </a:cubicBezTo>
                <a:cubicBezTo>
                  <a:pt x="-6947" y="160320"/>
                  <a:pt x="28721" y="33860"/>
                  <a:pt x="69253" y="9541"/>
                </a:cubicBezTo>
                <a:cubicBezTo>
                  <a:pt x="109785" y="-14778"/>
                  <a:pt x="211925" y="9541"/>
                  <a:pt x="244350" y="58179"/>
                </a:cubicBezTo>
                <a:cubicBezTo>
                  <a:pt x="276775" y="106817"/>
                  <a:pt x="190848" y="249490"/>
                  <a:pt x="263805" y="301371"/>
                </a:cubicBezTo>
                <a:cubicBezTo>
                  <a:pt x="336762" y="353252"/>
                  <a:pt x="682095" y="369464"/>
                  <a:pt x="682095" y="369464"/>
                </a:cubicBezTo>
                <a:cubicBezTo>
                  <a:pt x="829631" y="393783"/>
                  <a:pt x="1066337" y="348388"/>
                  <a:pt x="1149022" y="447286"/>
                </a:cubicBezTo>
                <a:cubicBezTo>
                  <a:pt x="1231707" y="546184"/>
                  <a:pt x="1316013" y="675886"/>
                  <a:pt x="1178205" y="962852"/>
                </a:cubicBezTo>
                <a:cubicBezTo>
                  <a:pt x="1040397" y="1249818"/>
                  <a:pt x="681284" y="1709449"/>
                  <a:pt x="322171" y="2169081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олилиния 8"/>
          <p:cNvSpPr/>
          <p:nvPr/>
        </p:nvSpPr>
        <p:spPr>
          <a:xfrm>
            <a:off x="1584952" y="2799439"/>
            <a:ext cx="4122374" cy="722631"/>
          </a:xfrm>
          <a:custGeom>
            <a:avLst/>
            <a:gdLst>
              <a:gd name="connsiteX0" fmla="*/ 3911177 w 4110225"/>
              <a:gd name="connsiteY0" fmla="*/ 282125 h 730255"/>
              <a:gd name="connsiteX1" fmla="*/ 3813900 w 4110225"/>
              <a:gd name="connsiteY1" fmla="*/ 126483 h 730255"/>
              <a:gd name="connsiteX2" fmla="*/ 3959815 w 4110225"/>
              <a:gd name="connsiteY2" fmla="*/ 23 h 730255"/>
              <a:gd name="connsiteX3" fmla="*/ 4105730 w 4110225"/>
              <a:gd name="connsiteY3" fmla="*/ 136211 h 730255"/>
              <a:gd name="connsiteX4" fmla="*/ 4027909 w 4110225"/>
              <a:gd name="connsiteY4" fmla="*/ 282125 h 730255"/>
              <a:gd name="connsiteX5" fmla="*/ 3599892 w 4110225"/>
              <a:gd name="connsiteY5" fmla="*/ 525317 h 730255"/>
              <a:gd name="connsiteX6" fmla="*/ 1994828 w 4110225"/>
              <a:gd name="connsiteY6" fmla="*/ 729598 h 730255"/>
              <a:gd name="connsiteX7" fmla="*/ 234121 w 4110225"/>
              <a:gd name="connsiteY7" fmla="*/ 583683 h 730255"/>
              <a:gd name="connsiteX8" fmla="*/ 68751 w 4110225"/>
              <a:gd name="connsiteY8" fmla="*/ 398857 h 730255"/>
              <a:gd name="connsiteX0" fmla="*/ 3911177 w 4115918"/>
              <a:gd name="connsiteY0" fmla="*/ 282125 h 730255"/>
              <a:gd name="connsiteX1" fmla="*/ 3813900 w 4115918"/>
              <a:gd name="connsiteY1" fmla="*/ 126483 h 730255"/>
              <a:gd name="connsiteX2" fmla="*/ 3959815 w 4115918"/>
              <a:gd name="connsiteY2" fmla="*/ 23 h 730255"/>
              <a:gd name="connsiteX3" fmla="*/ 4105730 w 4115918"/>
              <a:gd name="connsiteY3" fmla="*/ 136211 h 730255"/>
              <a:gd name="connsiteX4" fmla="*/ 4047365 w 4115918"/>
              <a:gd name="connsiteY4" fmla="*/ 282125 h 730255"/>
              <a:gd name="connsiteX5" fmla="*/ 3599892 w 4115918"/>
              <a:gd name="connsiteY5" fmla="*/ 525317 h 730255"/>
              <a:gd name="connsiteX6" fmla="*/ 1994828 w 4115918"/>
              <a:gd name="connsiteY6" fmla="*/ 729598 h 730255"/>
              <a:gd name="connsiteX7" fmla="*/ 234121 w 4115918"/>
              <a:gd name="connsiteY7" fmla="*/ 583683 h 730255"/>
              <a:gd name="connsiteX8" fmla="*/ 68751 w 4115918"/>
              <a:gd name="connsiteY8" fmla="*/ 398857 h 730255"/>
              <a:gd name="connsiteX0" fmla="*/ 3911177 w 4115918"/>
              <a:gd name="connsiteY0" fmla="*/ 284086 h 732216"/>
              <a:gd name="connsiteX1" fmla="*/ 3794445 w 4115918"/>
              <a:gd name="connsiteY1" fmla="*/ 245176 h 732216"/>
              <a:gd name="connsiteX2" fmla="*/ 3959815 w 4115918"/>
              <a:gd name="connsiteY2" fmla="*/ 1984 h 732216"/>
              <a:gd name="connsiteX3" fmla="*/ 4105730 w 4115918"/>
              <a:gd name="connsiteY3" fmla="*/ 138172 h 732216"/>
              <a:gd name="connsiteX4" fmla="*/ 4047365 w 4115918"/>
              <a:gd name="connsiteY4" fmla="*/ 284086 h 732216"/>
              <a:gd name="connsiteX5" fmla="*/ 3599892 w 4115918"/>
              <a:gd name="connsiteY5" fmla="*/ 527278 h 732216"/>
              <a:gd name="connsiteX6" fmla="*/ 1994828 w 4115918"/>
              <a:gd name="connsiteY6" fmla="*/ 731559 h 732216"/>
              <a:gd name="connsiteX7" fmla="*/ 234121 w 4115918"/>
              <a:gd name="connsiteY7" fmla="*/ 585644 h 732216"/>
              <a:gd name="connsiteX8" fmla="*/ 68751 w 4115918"/>
              <a:gd name="connsiteY8" fmla="*/ 400818 h 732216"/>
              <a:gd name="connsiteX0" fmla="*/ 4037637 w 4115918"/>
              <a:gd name="connsiteY0" fmla="*/ 410545 h 732216"/>
              <a:gd name="connsiteX1" fmla="*/ 3794445 w 4115918"/>
              <a:gd name="connsiteY1" fmla="*/ 245176 h 732216"/>
              <a:gd name="connsiteX2" fmla="*/ 3959815 w 4115918"/>
              <a:gd name="connsiteY2" fmla="*/ 1984 h 732216"/>
              <a:gd name="connsiteX3" fmla="*/ 4105730 w 4115918"/>
              <a:gd name="connsiteY3" fmla="*/ 138172 h 732216"/>
              <a:gd name="connsiteX4" fmla="*/ 4047365 w 4115918"/>
              <a:gd name="connsiteY4" fmla="*/ 284086 h 732216"/>
              <a:gd name="connsiteX5" fmla="*/ 3599892 w 4115918"/>
              <a:gd name="connsiteY5" fmla="*/ 527278 h 732216"/>
              <a:gd name="connsiteX6" fmla="*/ 1994828 w 4115918"/>
              <a:gd name="connsiteY6" fmla="*/ 731559 h 732216"/>
              <a:gd name="connsiteX7" fmla="*/ 234121 w 4115918"/>
              <a:gd name="connsiteY7" fmla="*/ 585644 h 732216"/>
              <a:gd name="connsiteX8" fmla="*/ 68751 w 4115918"/>
              <a:gd name="connsiteY8" fmla="*/ 400818 h 732216"/>
              <a:gd name="connsiteX0" fmla="*/ 4037637 w 4122374"/>
              <a:gd name="connsiteY0" fmla="*/ 400960 h 722631"/>
              <a:gd name="connsiteX1" fmla="*/ 3794445 w 4122374"/>
              <a:gd name="connsiteY1" fmla="*/ 235591 h 722631"/>
              <a:gd name="connsiteX2" fmla="*/ 3872266 w 4122374"/>
              <a:gd name="connsiteY2" fmla="*/ 2127 h 722631"/>
              <a:gd name="connsiteX3" fmla="*/ 4105730 w 4122374"/>
              <a:gd name="connsiteY3" fmla="*/ 128587 h 722631"/>
              <a:gd name="connsiteX4" fmla="*/ 4047365 w 4122374"/>
              <a:gd name="connsiteY4" fmla="*/ 274501 h 722631"/>
              <a:gd name="connsiteX5" fmla="*/ 3599892 w 4122374"/>
              <a:gd name="connsiteY5" fmla="*/ 517693 h 722631"/>
              <a:gd name="connsiteX6" fmla="*/ 1994828 w 4122374"/>
              <a:gd name="connsiteY6" fmla="*/ 721974 h 722631"/>
              <a:gd name="connsiteX7" fmla="*/ 234121 w 4122374"/>
              <a:gd name="connsiteY7" fmla="*/ 576059 h 722631"/>
              <a:gd name="connsiteX8" fmla="*/ 68751 w 4122374"/>
              <a:gd name="connsiteY8" fmla="*/ 391233 h 722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2374" h="722631">
                <a:moveTo>
                  <a:pt x="4037637" y="400960"/>
                </a:moveTo>
                <a:cubicBezTo>
                  <a:pt x="3984945" y="346647"/>
                  <a:pt x="3822007" y="302063"/>
                  <a:pt x="3794445" y="235591"/>
                </a:cubicBezTo>
                <a:cubicBezTo>
                  <a:pt x="3766883" y="169119"/>
                  <a:pt x="3820385" y="19961"/>
                  <a:pt x="3872266" y="2127"/>
                </a:cubicBezTo>
                <a:cubicBezTo>
                  <a:pt x="3924147" y="-15707"/>
                  <a:pt x="4076547" y="83191"/>
                  <a:pt x="4105730" y="128587"/>
                </a:cubicBezTo>
                <a:cubicBezTo>
                  <a:pt x="4134913" y="173983"/>
                  <a:pt x="4131671" y="209650"/>
                  <a:pt x="4047365" y="274501"/>
                </a:cubicBezTo>
                <a:cubicBezTo>
                  <a:pt x="3963059" y="339352"/>
                  <a:pt x="3941982" y="443114"/>
                  <a:pt x="3599892" y="517693"/>
                </a:cubicBezTo>
                <a:cubicBezTo>
                  <a:pt x="3257803" y="592272"/>
                  <a:pt x="2555790" y="712246"/>
                  <a:pt x="1994828" y="721974"/>
                </a:cubicBezTo>
                <a:cubicBezTo>
                  <a:pt x="1433866" y="731702"/>
                  <a:pt x="555134" y="631182"/>
                  <a:pt x="234121" y="576059"/>
                </a:cubicBezTo>
                <a:cubicBezTo>
                  <a:pt x="-86892" y="520936"/>
                  <a:pt x="-9071" y="456084"/>
                  <a:pt x="68751" y="391233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олилиния 9"/>
          <p:cNvSpPr/>
          <p:nvPr/>
        </p:nvSpPr>
        <p:spPr>
          <a:xfrm>
            <a:off x="5583127" y="2764371"/>
            <a:ext cx="1012399" cy="1282809"/>
          </a:xfrm>
          <a:custGeom>
            <a:avLst/>
            <a:gdLst>
              <a:gd name="connsiteX0" fmla="*/ 558295 w 967029"/>
              <a:gd name="connsiteY0" fmla="*/ 319296 h 1284362"/>
              <a:gd name="connsiteX1" fmla="*/ 324832 w 967029"/>
              <a:gd name="connsiteY1" fmla="*/ 319296 h 1284362"/>
              <a:gd name="connsiteX2" fmla="*/ 315104 w 967029"/>
              <a:gd name="connsiteY2" fmla="*/ 115015 h 1284362"/>
              <a:gd name="connsiteX3" fmla="*/ 509657 w 967029"/>
              <a:gd name="connsiteY3" fmla="*/ 8011 h 1284362"/>
              <a:gd name="connsiteX4" fmla="*/ 908491 w 967029"/>
              <a:gd name="connsiteY4" fmla="*/ 37194 h 1284362"/>
              <a:gd name="connsiteX5" fmla="*/ 937674 w 967029"/>
              <a:gd name="connsiteY5" fmla="*/ 270658 h 1284362"/>
              <a:gd name="connsiteX6" fmla="*/ 645844 w 967029"/>
              <a:gd name="connsiteY6" fmla="*/ 348479 h 1284362"/>
              <a:gd name="connsiteX7" fmla="*/ 529113 w 967029"/>
              <a:gd name="connsiteY7" fmla="*/ 406845 h 1284362"/>
              <a:gd name="connsiteX8" fmla="*/ 13547 w 967029"/>
              <a:gd name="connsiteY8" fmla="*/ 640309 h 1284362"/>
              <a:gd name="connsiteX9" fmla="*/ 178917 w 967029"/>
              <a:gd name="connsiteY9" fmla="*/ 1185058 h 1284362"/>
              <a:gd name="connsiteX10" fmla="*/ 490202 w 967029"/>
              <a:gd name="connsiteY10" fmla="*/ 1282334 h 1284362"/>
              <a:gd name="connsiteX0" fmla="*/ 554482 w 963216"/>
              <a:gd name="connsiteY0" fmla="*/ 319296 h 1284362"/>
              <a:gd name="connsiteX1" fmla="*/ 321019 w 963216"/>
              <a:gd name="connsiteY1" fmla="*/ 319296 h 1284362"/>
              <a:gd name="connsiteX2" fmla="*/ 311291 w 963216"/>
              <a:gd name="connsiteY2" fmla="*/ 115015 h 1284362"/>
              <a:gd name="connsiteX3" fmla="*/ 505844 w 963216"/>
              <a:gd name="connsiteY3" fmla="*/ 8011 h 1284362"/>
              <a:gd name="connsiteX4" fmla="*/ 904678 w 963216"/>
              <a:gd name="connsiteY4" fmla="*/ 37194 h 1284362"/>
              <a:gd name="connsiteX5" fmla="*/ 933861 w 963216"/>
              <a:gd name="connsiteY5" fmla="*/ 270658 h 1284362"/>
              <a:gd name="connsiteX6" fmla="*/ 642031 w 963216"/>
              <a:gd name="connsiteY6" fmla="*/ 348479 h 1284362"/>
              <a:gd name="connsiteX7" fmla="*/ 87555 w 963216"/>
              <a:gd name="connsiteY7" fmla="*/ 387390 h 1284362"/>
              <a:gd name="connsiteX8" fmla="*/ 9734 w 963216"/>
              <a:gd name="connsiteY8" fmla="*/ 640309 h 1284362"/>
              <a:gd name="connsiteX9" fmla="*/ 175104 w 963216"/>
              <a:gd name="connsiteY9" fmla="*/ 1185058 h 1284362"/>
              <a:gd name="connsiteX10" fmla="*/ 486389 w 963216"/>
              <a:gd name="connsiteY10" fmla="*/ 1282334 h 1284362"/>
              <a:gd name="connsiteX0" fmla="*/ 573937 w 963216"/>
              <a:gd name="connsiteY0" fmla="*/ 397117 h 1284362"/>
              <a:gd name="connsiteX1" fmla="*/ 321019 w 963216"/>
              <a:gd name="connsiteY1" fmla="*/ 319296 h 1284362"/>
              <a:gd name="connsiteX2" fmla="*/ 311291 w 963216"/>
              <a:gd name="connsiteY2" fmla="*/ 115015 h 1284362"/>
              <a:gd name="connsiteX3" fmla="*/ 505844 w 963216"/>
              <a:gd name="connsiteY3" fmla="*/ 8011 h 1284362"/>
              <a:gd name="connsiteX4" fmla="*/ 904678 w 963216"/>
              <a:gd name="connsiteY4" fmla="*/ 37194 h 1284362"/>
              <a:gd name="connsiteX5" fmla="*/ 933861 w 963216"/>
              <a:gd name="connsiteY5" fmla="*/ 270658 h 1284362"/>
              <a:gd name="connsiteX6" fmla="*/ 642031 w 963216"/>
              <a:gd name="connsiteY6" fmla="*/ 348479 h 1284362"/>
              <a:gd name="connsiteX7" fmla="*/ 87555 w 963216"/>
              <a:gd name="connsiteY7" fmla="*/ 387390 h 1284362"/>
              <a:gd name="connsiteX8" fmla="*/ 9734 w 963216"/>
              <a:gd name="connsiteY8" fmla="*/ 640309 h 1284362"/>
              <a:gd name="connsiteX9" fmla="*/ 175104 w 963216"/>
              <a:gd name="connsiteY9" fmla="*/ 1185058 h 1284362"/>
              <a:gd name="connsiteX10" fmla="*/ 486389 w 963216"/>
              <a:gd name="connsiteY10" fmla="*/ 1282334 h 1284362"/>
              <a:gd name="connsiteX0" fmla="*/ 622576 w 963216"/>
              <a:gd name="connsiteY0" fmla="*/ 397117 h 1284362"/>
              <a:gd name="connsiteX1" fmla="*/ 321019 w 963216"/>
              <a:gd name="connsiteY1" fmla="*/ 319296 h 1284362"/>
              <a:gd name="connsiteX2" fmla="*/ 311291 w 963216"/>
              <a:gd name="connsiteY2" fmla="*/ 115015 h 1284362"/>
              <a:gd name="connsiteX3" fmla="*/ 505844 w 963216"/>
              <a:gd name="connsiteY3" fmla="*/ 8011 h 1284362"/>
              <a:gd name="connsiteX4" fmla="*/ 904678 w 963216"/>
              <a:gd name="connsiteY4" fmla="*/ 37194 h 1284362"/>
              <a:gd name="connsiteX5" fmla="*/ 933861 w 963216"/>
              <a:gd name="connsiteY5" fmla="*/ 270658 h 1284362"/>
              <a:gd name="connsiteX6" fmla="*/ 642031 w 963216"/>
              <a:gd name="connsiteY6" fmla="*/ 348479 h 1284362"/>
              <a:gd name="connsiteX7" fmla="*/ 87555 w 963216"/>
              <a:gd name="connsiteY7" fmla="*/ 387390 h 1284362"/>
              <a:gd name="connsiteX8" fmla="*/ 9734 w 963216"/>
              <a:gd name="connsiteY8" fmla="*/ 640309 h 1284362"/>
              <a:gd name="connsiteX9" fmla="*/ 175104 w 963216"/>
              <a:gd name="connsiteY9" fmla="*/ 1185058 h 1284362"/>
              <a:gd name="connsiteX10" fmla="*/ 486389 w 963216"/>
              <a:gd name="connsiteY10" fmla="*/ 1282334 h 1284362"/>
              <a:gd name="connsiteX0" fmla="*/ 622576 w 963216"/>
              <a:gd name="connsiteY0" fmla="*/ 397117 h 1284362"/>
              <a:gd name="connsiteX1" fmla="*/ 321019 w 963216"/>
              <a:gd name="connsiteY1" fmla="*/ 319296 h 1284362"/>
              <a:gd name="connsiteX2" fmla="*/ 311291 w 963216"/>
              <a:gd name="connsiteY2" fmla="*/ 115015 h 1284362"/>
              <a:gd name="connsiteX3" fmla="*/ 505844 w 963216"/>
              <a:gd name="connsiteY3" fmla="*/ 8011 h 1284362"/>
              <a:gd name="connsiteX4" fmla="*/ 904678 w 963216"/>
              <a:gd name="connsiteY4" fmla="*/ 37194 h 1284362"/>
              <a:gd name="connsiteX5" fmla="*/ 933861 w 963216"/>
              <a:gd name="connsiteY5" fmla="*/ 270658 h 1284362"/>
              <a:gd name="connsiteX6" fmla="*/ 642031 w 963216"/>
              <a:gd name="connsiteY6" fmla="*/ 348479 h 1284362"/>
              <a:gd name="connsiteX7" fmla="*/ 87555 w 963216"/>
              <a:gd name="connsiteY7" fmla="*/ 387390 h 1284362"/>
              <a:gd name="connsiteX8" fmla="*/ 9734 w 963216"/>
              <a:gd name="connsiteY8" fmla="*/ 640309 h 1284362"/>
              <a:gd name="connsiteX9" fmla="*/ 175104 w 963216"/>
              <a:gd name="connsiteY9" fmla="*/ 1185058 h 1284362"/>
              <a:gd name="connsiteX10" fmla="*/ 486389 w 963216"/>
              <a:gd name="connsiteY10" fmla="*/ 1282334 h 1284362"/>
              <a:gd name="connsiteX0" fmla="*/ 750439 w 1091079"/>
              <a:gd name="connsiteY0" fmla="*/ 397117 h 1282791"/>
              <a:gd name="connsiteX1" fmla="*/ 448882 w 1091079"/>
              <a:gd name="connsiteY1" fmla="*/ 319296 h 1282791"/>
              <a:gd name="connsiteX2" fmla="*/ 439154 w 1091079"/>
              <a:gd name="connsiteY2" fmla="*/ 115015 h 1282791"/>
              <a:gd name="connsiteX3" fmla="*/ 633707 w 1091079"/>
              <a:gd name="connsiteY3" fmla="*/ 8011 h 1282791"/>
              <a:gd name="connsiteX4" fmla="*/ 1032541 w 1091079"/>
              <a:gd name="connsiteY4" fmla="*/ 37194 h 1282791"/>
              <a:gd name="connsiteX5" fmla="*/ 1061724 w 1091079"/>
              <a:gd name="connsiteY5" fmla="*/ 270658 h 1282791"/>
              <a:gd name="connsiteX6" fmla="*/ 769894 w 1091079"/>
              <a:gd name="connsiteY6" fmla="*/ 348479 h 1282791"/>
              <a:gd name="connsiteX7" fmla="*/ 215418 w 1091079"/>
              <a:gd name="connsiteY7" fmla="*/ 387390 h 1282791"/>
              <a:gd name="connsiteX8" fmla="*/ 1410 w 1091079"/>
              <a:gd name="connsiteY8" fmla="*/ 873773 h 1282791"/>
              <a:gd name="connsiteX9" fmla="*/ 302967 w 1091079"/>
              <a:gd name="connsiteY9" fmla="*/ 1185058 h 1282791"/>
              <a:gd name="connsiteX10" fmla="*/ 614252 w 1091079"/>
              <a:gd name="connsiteY10" fmla="*/ 1282334 h 1282791"/>
              <a:gd name="connsiteX0" fmla="*/ 749216 w 1089856"/>
              <a:gd name="connsiteY0" fmla="*/ 397117 h 1282791"/>
              <a:gd name="connsiteX1" fmla="*/ 447659 w 1089856"/>
              <a:gd name="connsiteY1" fmla="*/ 319296 h 1282791"/>
              <a:gd name="connsiteX2" fmla="*/ 437931 w 1089856"/>
              <a:gd name="connsiteY2" fmla="*/ 115015 h 1282791"/>
              <a:gd name="connsiteX3" fmla="*/ 632484 w 1089856"/>
              <a:gd name="connsiteY3" fmla="*/ 8011 h 1282791"/>
              <a:gd name="connsiteX4" fmla="*/ 1031318 w 1089856"/>
              <a:gd name="connsiteY4" fmla="*/ 37194 h 1282791"/>
              <a:gd name="connsiteX5" fmla="*/ 1060501 w 1089856"/>
              <a:gd name="connsiteY5" fmla="*/ 270658 h 1282791"/>
              <a:gd name="connsiteX6" fmla="*/ 768671 w 1089856"/>
              <a:gd name="connsiteY6" fmla="*/ 348479 h 1282791"/>
              <a:gd name="connsiteX7" fmla="*/ 214195 w 1089856"/>
              <a:gd name="connsiteY7" fmla="*/ 387390 h 1282791"/>
              <a:gd name="connsiteX8" fmla="*/ 187 w 1089856"/>
              <a:gd name="connsiteY8" fmla="*/ 873773 h 1282791"/>
              <a:gd name="connsiteX9" fmla="*/ 243378 w 1089856"/>
              <a:gd name="connsiteY9" fmla="*/ 1185058 h 1282791"/>
              <a:gd name="connsiteX10" fmla="*/ 613029 w 1089856"/>
              <a:gd name="connsiteY10" fmla="*/ 1282334 h 1282791"/>
              <a:gd name="connsiteX0" fmla="*/ 671759 w 1012399"/>
              <a:gd name="connsiteY0" fmla="*/ 397117 h 1282809"/>
              <a:gd name="connsiteX1" fmla="*/ 370202 w 1012399"/>
              <a:gd name="connsiteY1" fmla="*/ 319296 h 1282809"/>
              <a:gd name="connsiteX2" fmla="*/ 360474 w 1012399"/>
              <a:gd name="connsiteY2" fmla="*/ 115015 h 1282809"/>
              <a:gd name="connsiteX3" fmla="*/ 555027 w 1012399"/>
              <a:gd name="connsiteY3" fmla="*/ 8011 h 1282809"/>
              <a:gd name="connsiteX4" fmla="*/ 953861 w 1012399"/>
              <a:gd name="connsiteY4" fmla="*/ 37194 h 1282809"/>
              <a:gd name="connsiteX5" fmla="*/ 983044 w 1012399"/>
              <a:gd name="connsiteY5" fmla="*/ 270658 h 1282809"/>
              <a:gd name="connsiteX6" fmla="*/ 691214 w 1012399"/>
              <a:gd name="connsiteY6" fmla="*/ 348479 h 1282809"/>
              <a:gd name="connsiteX7" fmla="*/ 136738 w 1012399"/>
              <a:gd name="connsiteY7" fmla="*/ 387390 h 1282809"/>
              <a:gd name="connsiteX8" fmla="*/ 551 w 1012399"/>
              <a:gd name="connsiteY8" fmla="*/ 864046 h 1282809"/>
              <a:gd name="connsiteX9" fmla="*/ 165921 w 1012399"/>
              <a:gd name="connsiteY9" fmla="*/ 1185058 h 1282809"/>
              <a:gd name="connsiteX10" fmla="*/ 535572 w 1012399"/>
              <a:gd name="connsiteY10" fmla="*/ 1282334 h 1282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12399" h="1282809">
                <a:moveTo>
                  <a:pt x="671759" y="397117"/>
                </a:moveTo>
                <a:cubicBezTo>
                  <a:pt x="478017" y="375229"/>
                  <a:pt x="422083" y="366313"/>
                  <a:pt x="370202" y="319296"/>
                </a:cubicBezTo>
                <a:cubicBezTo>
                  <a:pt x="318321" y="272279"/>
                  <a:pt x="329670" y="166896"/>
                  <a:pt x="360474" y="115015"/>
                </a:cubicBezTo>
                <a:cubicBezTo>
                  <a:pt x="391278" y="63134"/>
                  <a:pt x="456129" y="20981"/>
                  <a:pt x="555027" y="8011"/>
                </a:cubicBezTo>
                <a:cubicBezTo>
                  <a:pt x="653925" y="-4959"/>
                  <a:pt x="882525" y="-6580"/>
                  <a:pt x="953861" y="37194"/>
                </a:cubicBezTo>
                <a:cubicBezTo>
                  <a:pt x="1025197" y="80968"/>
                  <a:pt x="1026819" y="218777"/>
                  <a:pt x="983044" y="270658"/>
                </a:cubicBezTo>
                <a:cubicBezTo>
                  <a:pt x="939270" y="322539"/>
                  <a:pt x="832265" y="329024"/>
                  <a:pt x="691214" y="348479"/>
                </a:cubicBezTo>
                <a:cubicBezTo>
                  <a:pt x="550163" y="367934"/>
                  <a:pt x="251848" y="301462"/>
                  <a:pt x="136738" y="387390"/>
                </a:cubicBezTo>
                <a:cubicBezTo>
                  <a:pt x="21628" y="473318"/>
                  <a:pt x="-4313" y="731101"/>
                  <a:pt x="551" y="864046"/>
                </a:cubicBezTo>
                <a:cubicBezTo>
                  <a:pt x="5415" y="996991"/>
                  <a:pt x="76751" y="1115343"/>
                  <a:pt x="165921" y="1185058"/>
                </a:cubicBezTo>
                <a:cubicBezTo>
                  <a:pt x="255091" y="1254773"/>
                  <a:pt x="419651" y="1287198"/>
                  <a:pt x="535572" y="1282334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Дана </a:t>
            </a:r>
            <a:r>
              <a:rPr lang="ru-RU" dirty="0"/>
              <a:t>строка, состоящая </a:t>
            </a:r>
            <a:r>
              <a:rPr lang="ru-RU"/>
              <a:t>из </a:t>
            </a:r>
            <a:r>
              <a:rPr lang="ru-RU" smtClean="0"/>
              <a:t>чисел</a:t>
            </a:r>
            <a:r>
              <a:rPr lang="ru-RU" dirty="0"/>
              <a:t>, </a:t>
            </a:r>
            <a:r>
              <a:rPr lang="ru-RU"/>
              <a:t>разделенных </a:t>
            </a:r>
            <a:r>
              <a:rPr lang="ru-RU" smtClean="0"/>
              <a:t>операциями +, -, *</a:t>
            </a:r>
            <a:endParaRPr lang="ru-RU" dirty="0"/>
          </a:p>
          <a:p>
            <a:endParaRPr lang="ru-RU" dirty="0" smtClean="0"/>
          </a:p>
          <a:p>
            <a:r>
              <a:rPr lang="ru-RU" smtClean="0"/>
              <a:t>Расставить </a:t>
            </a:r>
            <a:r>
              <a:rPr lang="ru-RU" dirty="0"/>
              <a:t>в строке </a:t>
            </a:r>
            <a:r>
              <a:rPr lang="ru-RU"/>
              <a:t>скобки </a:t>
            </a:r>
            <a:r>
              <a:rPr lang="ru-RU" smtClean="0"/>
              <a:t>так, </a:t>
            </a:r>
            <a:r>
              <a:rPr lang="ru-RU" dirty="0" smtClean="0"/>
              <a:t>чтобы значение </a:t>
            </a:r>
            <a:r>
              <a:rPr lang="ru-RU" dirty="0"/>
              <a:t>полученного выражения </a:t>
            </a:r>
            <a:r>
              <a:rPr lang="ru-RU"/>
              <a:t>было </a:t>
            </a:r>
            <a:r>
              <a:rPr lang="ru-RU" smtClean="0"/>
              <a:t>максимальным 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Кратчайшие пути </a:t>
            </a:r>
            <a:r>
              <a:rPr lang="ru-RU" dirty="0"/>
              <a:t>между всеми парами вершин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dirty="0" smtClean="0"/>
              <a:t>Строим матрицу стоимостей: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dirty="0" smtClean="0"/>
              <a:t>				w(i, j),  </a:t>
            </a:r>
            <a:r>
              <a:rPr lang="ru-RU" dirty="0" smtClean="0"/>
              <a:t>если ребро </a:t>
            </a:r>
            <a:r>
              <a:rPr lang="en-US" dirty="0" smtClean="0"/>
              <a:t>(i, j)</a:t>
            </a:r>
            <a:r>
              <a:rPr lang="en-US" dirty="0" smtClean="0">
                <a:sym typeface="Symbol" pitchFamily="18" charset="2"/>
              </a:rPr>
              <a:t>E</a:t>
            </a:r>
            <a:r>
              <a:rPr lang="en-US" dirty="0" smtClean="0"/>
              <a:t>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dirty="0" smtClean="0"/>
              <a:t>M[i, j] =		+∞ ,  </a:t>
            </a:r>
            <a:r>
              <a:rPr lang="ru-RU" dirty="0" smtClean="0"/>
              <a:t>если ребро </a:t>
            </a:r>
            <a:r>
              <a:rPr lang="en-US" dirty="0" smtClean="0"/>
              <a:t>(i, j)</a:t>
            </a:r>
            <a:r>
              <a:rPr lang="en-US" dirty="0" smtClean="0">
                <a:sym typeface="Symbol" pitchFamily="18" charset="2"/>
              </a:rPr>
              <a:t>E</a:t>
            </a:r>
            <a:r>
              <a:rPr lang="en-US" dirty="0" smtClean="0"/>
              <a:t>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dirty="0" smtClean="0"/>
              <a:t>				0, </a:t>
            </a:r>
            <a:r>
              <a:rPr lang="ru-RU" dirty="0" smtClean="0"/>
              <a:t>если </a:t>
            </a:r>
            <a:r>
              <a:rPr lang="en-US" dirty="0" smtClean="0"/>
              <a:t>i</a:t>
            </a:r>
            <a:r>
              <a:rPr lang="ru-RU" dirty="0" smtClean="0"/>
              <a:t> = </a:t>
            </a:r>
            <a:r>
              <a:rPr lang="en-US" dirty="0" smtClean="0"/>
              <a:t>j</a:t>
            </a:r>
            <a:endParaRPr lang="ru-RU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dirty="0" smtClean="0"/>
              <a:t>Обозначим через </a:t>
            </a:r>
            <a:r>
              <a:rPr lang="en-US" dirty="0" smtClean="0"/>
              <a:t>d [i, j] </a:t>
            </a:r>
            <a:r>
              <a:rPr lang="ru-RU" dirty="0" smtClean="0"/>
              <a:t>матрицу кратчайших</a:t>
            </a:r>
            <a:endParaRPr lang="en-US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dirty="0" smtClean="0"/>
              <a:t>путей между всеми вершинами.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dirty="0" smtClean="0"/>
              <a:t>Вершины занумеруем числами от 1 до </a:t>
            </a:r>
            <a:r>
              <a:rPr lang="en-US" dirty="0" smtClean="0"/>
              <a:t>n.</a:t>
            </a:r>
            <a:endParaRPr lang="ru-RU" dirty="0" smtClean="0"/>
          </a:p>
        </p:txBody>
      </p:sp>
      <p:sp>
        <p:nvSpPr>
          <p:cNvPr id="4" name="Левая фигурная скобка 3"/>
          <p:cNvSpPr/>
          <p:nvPr/>
        </p:nvSpPr>
        <p:spPr>
          <a:xfrm>
            <a:off x="2711624" y="2276872"/>
            <a:ext cx="642937" cy="1428750"/>
          </a:xfrm>
          <a:prstGeom prst="leftBrace">
            <a:avLst>
              <a:gd name="adj1" fmla="val 3815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Флойда-Уоршолла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dirty="0" smtClean="0"/>
              <a:t>Обозначим через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ij</a:t>
            </a:r>
            <a:r>
              <a:rPr lang="en-US" baseline="30000" dirty="0" smtClean="0"/>
              <a:t>(k)</a:t>
            </a:r>
            <a:r>
              <a:rPr lang="ru-RU" baseline="30000" dirty="0" smtClean="0"/>
              <a:t> </a:t>
            </a:r>
            <a:r>
              <a:rPr lang="ru-RU" dirty="0" smtClean="0"/>
              <a:t> стоимость кратчайшего пути из вершины с номером </a:t>
            </a:r>
            <a:r>
              <a:rPr lang="en-US" dirty="0" smtClean="0"/>
              <a:t>i </a:t>
            </a:r>
            <a:r>
              <a:rPr lang="ru-RU" dirty="0" smtClean="0"/>
              <a:t>в вершину с номером </a:t>
            </a:r>
            <a:r>
              <a:rPr lang="en-US" dirty="0" smtClean="0"/>
              <a:t>j</a:t>
            </a:r>
            <a:r>
              <a:rPr lang="ru-RU" dirty="0" smtClean="0"/>
              <a:t> с промежуточными вершинами из множества </a:t>
            </a:r>
            <a:r>
              <a:rPr lang="en-US" dirty="0" smtClean="0"/>
              <a:t>{1, 2, …, k}.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dirty="0" smtClean="0"/>
              <a:t>	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dirty="0" smtClean="0"/>
              <a:t>			 M[i, j] , </a:t>
            </a:r>
            <a:r>
              <a:rPr lang="ru-RU" dirty="0" smtClean="0"/>
              <a:t>если </a:t>
            </a:r>
            <a:r>
              <a:rPr lang="en-US" dirty="0" smtClean="0"/>
              <a:t>k = 0,</a:t>
            </a:r>
            <a:endParaRPr lang="ru-RU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dirty="0" smtClean="0"/>
              <a:t>	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ij</a:t>
            </a:r>
            <a:r>
              <a:rPr lang="en-US" baseline="30000" dirty="0" smtClean="0"/>
              <a:t>(k) </a:t>
            </a:r>
            <a:r>
              <a:rPr lang="en-US" dirty="0" smtClean="0"/>
              <a:t> = </a:t>
            </a:r>
            <a:r>
              <a:rPr lang="en-US" baseline="30000" dirty="0" smtClean="0"/>
              <a:t>	</a:t>
            </a:r>
            <a:r>
              <a:rPr lang="en-US" dirty="0" smtClean="0"/>
              <a:t>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dirty="0" smtClean="0"/>
              <a:t>			min(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ij</a:t>
            </a:r>
            <a:r>
              <a:rPr lang="en-US" baseline="30000" dirty="0" smtClean="0"/>
              <a:t>(k-1)</a:t>
            </a:r>
            <a:r>
              <a:rPr lang="en-US" dirty="0" smtClean="0"/>
              <a:t> ,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ik</a:t>
            </a:r>
            <a:r>
              <a:rPr lang="en-US" baseline="30000" dirty="0" smtClean="0"/>
              <a:t>(k-1)</a:t>
            </a:r>
            <a:r>
              <a:rPr lang="en-US" dirty="0" smtClean="0"/>
              <a:t> +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kj</a:t>
            </a:r>
            <a:r>
              <a:rPr lang="en-US" baseline="30000" dirty="0" smtClean="0"/>
              <a:t>(k-1)</a:t>
            </a:r>
            <a:r>
              <a:rPr lang="ru-RU" dirty="0" smtClean="0"/>
              <a:t> </a:t>
            </a:r>
            <a:r>
              <a:rPr lang="en-US" dirty="0" smtClean="0"/>
              <a:t>)</a:t>
            </a:r>
            <a:r>
              <a:rPr lang="ru-RU" dirty="0" smtClean="0"/>
              <a:t>, если </a:t>
            </a:r>
            <a:r>
              <a:rPr lang="en-US" dirty="0" smtClean="0"/>
              <a:t>k</a:t>
            </a:r>
            <a:r>
              <a:rPr lang="en-US" dirty="0" smtClean="0">
                <a:sym typeface="Symbol" pitchFamily="18" charset="2"/>
              </a:rPr>
              <a:t>1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dirty="0" smtClean="0">
                <a:sym typeface="Symbol" pitchFamily="18" charset="2"/>
              </a:rPr>
              <a:t>D</a:t>
            </a:r>
            <a:r>
              <a:rPr lang="en-US" baseline="30000" dirty="0" smtClean="0">
                <a:sym typeface="Symbol" pitchFamily="18" charset="2"/>
              </a:rPr>
              <a:t>(n) </a:t>
            </a:r>
            <a:r>
              <a:rPr lang="ru-RU" dirty="0" smtClean="0">
                <a:sym typeface="Symbol" pitchFamily="18" charset="2"/>
              </a:rPr>
              <a:t>содержит искомое решение</a:t>
            </a:r>
            <a:endParaRPr lang="en-US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dirty="0" smtClean="0"/>
          </a:p>
        </p:txBody>
      </p:sp>
      <p:sp>
        <p:nvSpPr>
          <p:cNvPr id="4" name="Левая фигурная скобка 3"/>
          <p:cNvSpPr/>
          <p:nvPr/>
        </p:nvSpPr>
        <p:spPr>
          <a:xfrm>
            <a:off x="4011762" y="3728442"/>
            <a:ext cx="500063" cy="1428750"/>
          </a:xfrm>
          <a:prstGeom prst="leftBrace">
            <a:avLst>
              <a:gd name="adj1" fmla="val 2997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Флойда-Уоршолла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smtClean="0"/>
              <a:t>Floyd-Warshall(M, n) {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ru-RU" smtClean="0"/>
              <a:t>	</a:t>
            </a:r>
            <a:r>
              <a:rPr lang="en-US" smtClean="0"/>
              <a:t>D</a:t>
            </a:r>
            <a:r>
              <a:rPr lang="en-US" baseline="30000" smtClean="0"/>
              <a:t>(0)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smtClean="0"/>
              <a:t> M;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ru-RU" smtClean="0"/>
              <a:t>	</a:t>
            </a:r>
            <a:r>
              <a:rPr lang="en-US" smtClean="0"/>
              <a:t>for (k = 0; k&lt;n; k++)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en-US" smtClean="0"/>
              <a:t> </a:t>
            </a:r>
            <a:r>
              <a:rPr lang="ru-RU" smtClean="0"/>
              <a:t>		</a:t>
            </a:r>
            <a:r>
              <a:rPr lang="en-US" smtClean="0"/>
              <a:t>for (i = 0; i&lt;n; i++) </a:t>
            </a:r>
          </a:p>
          <a:p>
            <a:pPr>
              <a:buFont typeface="Arial" charset="0"/>
              <a:buNone/>
            </a:pPr>
            <a:r>
              <a:rPr lang="ru-RU" smtClean="0"/>
              <a:t>			</a:t>
            </a:r>
            <a:r>
              <a:rPr lang="en-US" smtClean="0"/>
              <a:t>for j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smtClean="0"/>
              <a:t> 1 to n do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ru-RU" smtClean="0"/>
              <a:t>				</a:t>
            </a:r>
            <a:r>
              <a:rPr lang="en-US" smtClean="0"/>
              <a:t>d</a:t>
            </a:r>
            <a:r>
              <a:rPr lang="en-US" baseline="-25000" smtClean="0"/>
              <a:t>ij</a:t>
            </a:r>
            <a:r>
              <a:rPr lang="en-US" baseline="30000" smtClean="0"/>
              <a:t>(k)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smtClean="0"/>
              <a:t> min(d</a:t>
            </a:r>
            <a:r>
              <a:rPr lang="en-US" baseline="-25000" smtClean="0"/>
              <a:t>ij</a:t>
            </a:r>
            <a:r>
              <a:rPr lang="en-US" baseline="30000" smtClean="0"/>
              <a:t>(k-1)</a:t>
            </a:r>
            <a:r>
              <a:rPr lang="en-US" smtClean="0"/>
              <a:t>, d</a:t>
            </a:r>
            <a:r>
              <a:rPr lang="en-US" baseline="-25000" smtClean="0"/>
              <a:t>ik</a:t>
            </a:r>
            <a:r>
              <a:rPr lang="en-US" baseline="30000" smtClean="0"/>
              <a:t>(k-1) </a:t>
            </a:r>
            <a:r>
              <a:rPr lang="en-US" smtClean="0"/>
              <a:t>+ d</a:t>
            </a:r>
            <a:r>
              <a:rPr lang="en-US" baseline="-25000" smtClean="0"/>
              <a:t>kj</a:t>
            </a:r>
            <a:r>
              <a:rPr lang="en-US" baseline="30000" smtClean="0"/>
              <a:t>(k-1) </a:t>
            </a:r>
            <a:r>
              <a:rPr lang="en-US" smtClean="0"/>
              <a:t>);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ru-RU" smtClean="0"/>
              <a:t>	</a:t>
            </a:r>
            <a:r>
              <a:rPr lang="en-US" smtClean="0"/>
              <a:t>return D</a:t>
            </a:r>
            <a:r>
              <a:rPr lang="en-US" baseline="30000" smtClean="0"/>
              <a:t>(n)</a:t>
            </a:r>
            <a:r>
              <a:rPr lang="en-US" smtClean="0"/>
              <a:t>;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en-US" smtClean="0"/>
              <a:t>}</a:t>
            </a:r>
            <a:endParaRPr lang="ru-RU" smtClean="0"/>
          </a:p>
          <a:p>
            <a:pPr>
              <a:buFont typeface="Arial" charset="0"/>
              <a:buNone/>
            </a:pP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Понятие динамического программирования</a:t>
            </a:r>
          </a:p>
          <a:p>
            <a:r>
              <a:rPr lang="ru-RU" dirty="0" smtClean="0"/>
              <a:t>Примеры</a:t>
            </a:r>
          </a:p>
          <a:p>
            <a:pPr lvl="1"/>
            <a:r>
              <a:rPr lang="ru-RU" dirty="0" smtClean="0"/>
              <a:t>Сумма геометрической прогрессии</a:t>
            </a:r>
          </a:p>
          <a:p>
            <a:pPr lvl="1"/>
            <a:r>
              <a:rPr lang="ru-RU" dirty="0" smtClean="0"/>
              <a:t>Суммирование набора</a:t>
            </a:r>
          </a:p>
          <a:p>
            <a:pPr lvl="1"/>
            <a:r>
              <a:rPr lang="ru-RU" dirty="0" smtClean="0"/>
              <a:t>Задача о рюкзаке</a:t>
            </a:r>
          </a:p>
          <a:p>
            <a:pPr lvl="1"/>
            <a:r>
              <a:rPr lang="ru-RU" dirty="0" smtClean="0"/>
              <a:t>Произведение матриц</a:t>
            </a:r>
          </a:p>
          <a:p>
            <a:pPr lvl="1"/>
            <a:r>
              <a:rPr lang="ru-RU" dirty="0" smtClean="0"/>
              <a:t>Алгоритм Флойда-Уоршалла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777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Понятие динамического программирования</a:t>
            </a:r>
          </a:p>
        </p:txBody>
      </p:sp>
      <p:sp>
        <p:nvSpPr>
          <p:cNvPr id="1945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400" dirty="0"/>
              <a:t>Последовательность действий в Д.П. имеет вид</a:t>
            </a:r>
          </a:p>
          <a:p>
            <a:pPr marL="672084" lvl="1">
              <a:lnSpc>
                <a:spcPct val="80000"/>
              </a:lnSpc>
            </a:pPr>
            <a:r>
              <a:rPr lang="ru-RU" sz="2000" dirty="0"/>
              <a:t>Разбиение задачи на подзадачи меньшего размера </a:t>
            </a:r>
          </a:p>
          <a:p>
            <a:pPr marL="672084" lvl="1">
              <a:lnSpc>
                <a:spcPct val="80000"/>
              </a:lnSpc>
            </a:pPr>
            <a:r>
              <a:rPr lang="ru-RU" sz="2000" dirty="0"/>
              <a:t>Нахождение оптимального решения подзадач рекурсивно</a:t>
            </a:r>
          </a:p>
          <a:p>
            <a:pPr marL="672084" lvl="1">
              <a:lnSpc>
                <a:spcPct val="80000"/>
              </a:lnSpc>
            </a:pPr>
            <a:r>
              <a:rPr lang="ru-RU" sz="2000" dirty="0"/>
              <a:t>Вычисление оптимального решения исходной задачи на основании оптимальных решений подзадач</a:t>
            </a:r>
          </a:p>
          <a:p>
            <a:pPr>
              <a:lnSpc>
                <a:spcPct val="80000"/>
              </a:lnSpc>
            </a:pPr>
            <a:endParaRPr lang="ru-RU" sz="2400" dirty="0"/>
          </a:p>
          <a:p>
            <a:pPr>
              <a:lnSpc>
                <a:spcPct val="80000"/>
              </a:lnSpc>
            </a:pPr>
            <a:r>
              <a:rPr lang="ru-RU" sz="2400" dirty="0"/>
              <a:t>Деление на подзадачи происходит до тех пор, пока не получатся тривиальные задачи, решаемые за константное время</a:t>
            </a:r>
          </a:p>
          <a:p>
            <a:pPr>
              <a:lnSpc>
                <a:spcPct val="80000"/>
              </a:lnSpc>
            </a:pPr>
            <a:endParaRPr lang="ru-RU" sz="2400" dirty="0"/>
          </a:p>
          <a:p>
            <a:pPr>
              <a:lnSpc>
                <a:spcPct val="80000"/>
              </a:lnSpc>
            </a:pPr>
            <a:r>
              <a:rPr lang="ru-RU" sz="2400" dirty="0"/>
              <a:t>В общем случае требование оптимальности может отсутствовать (Д.П. с постоянной целевой функцией)</a:t>
            </a:r>
          </a:p>
          <a:p>
            <a:pPr marL="672084" lvl="1">
              <a:lnSpc>
                <a:spcPct val="80000"/>
              </a:lnSpc>
            </a:pPr>
            <a:r>
              <a:rPr lang="ru-RU" sz="2000" dirty="0"/>
              <a:t>Например, вычисление n! можно рассматривать как задачу Д.П. с постоянной целевой функцией и тривиальными задачами 1! = 1 и 0! = 1</a:t>
            </a:r>
          </a:p>
          <a:p>
            <a:pPr marL="609600" indent="-609600">
              <a:lnSpc>
                <a:spcPct val="80000"/>
              </a:lnSpc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7775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Понятие динамического программирования</a:t>
            </a:r>
          </a:p>
        </p:txBody>
      </p:sp>
      <p:sp>
        <p:nvSpPr>
          <p:cNvPr id="21505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Простая рекурсивная реализация будет расходовать время на вычисление решений для задач, которые уже один раз решались</a:t>
            </a:r>
          </a:p>
          <a:p>
            <a:endParaRPr lang="ru-RU" sz="2800" dirty="0"/>
          </a:p>
          <a:p>
            <a:r>
              <a:rPr lang="ru-RU" sz="2800" dirty="0"/>
              <a:t>Чтобы избежать такого хода событий будем сохранять в таблице решение каждой решенной подзадачи</a:t>
            </a:r>
          </a:p>
          <a:p>
            <a:endParaRPr lang="ru-RU" sz="2800" dirty="0"/>
          </a:p>
          <a:p>
            <a:r>
              <a:rPr lang="ru-RU" sz="2800" dirty="0"/>
              <a:t>Когда нам снова потребуется решение подзадачи, мы вместо того, чтобы вычислять его заново, просто возьмем его из таблицы</a:t>
            </a:r>
          </a:p>
          <a:p>
            <a:pPr lvl="1"/>
            <a:r>
              <a:rPr lang="ru-RU" sz="2400" dirty="0"/>
              <a:t>Этот прием </a:t>
            </a:r>
            <a:r>
              <a:rPr lang="ru-RU" sz="2400"/>
              <a:t>называется </a:t>
            </a:r>
            <a:r>
              <a:rPr lang="ru-RU" sz="2400" i="1" smtClean="0"/>
              <a:t>кэширование</a:t>
            </a:r>
            <a:r>
              <a:rPr lang="en-US" sz="2400" smtClean="0"/>
              <a:t>, </a:t>
            </a:r>
            <a:r>
              <a:rPr lang="ru-RU" sz="2400" smtClean="0"/>
              <a:t>иногда </a:t>
            </a:r>
            <a:r>
              <a:rPr lang="ru-RU" sz="2400" i="1" smtClean="0"/>
              <a:t>мемоизация</a:t>
            </a:r>
            <a:endParaRPr lang="ru-RU" sz="2400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>Что такое динамическое программирование?</a:t>
            </a:r>
            <a:endParaRPr lang="ru-RU" dirty="0"/>
          </a:p>
        </p:txBody>
      </p:sp>
      <p:sp>
        <p:nvSpPr>
          <p:cNvPr id="1741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Метод построения оптимального </a:t>
            </a:r>
            <a:r>
              <a:rPr lang="ru-RU" dirty="0"/>
              <a:t>управления </a:t>
            </a:r>
            <a:r>
              <a:rPr lang="ru-RU" dirty="0" smtClean="0"/>
              <a:t>-- последовательности команд, переводящей управляемую систему </a:t>
            </a:r>
            <a:r>
              <a:rPr lang="ru-RU" smtClean="0"/>
              <a:t>в состояние, </a:t>
            </a:r>
            <a:r>
              <a:rPr lang="ru-RU" dirty="0"/>
              <a:t>для которого значение целевой функции максимально</a:t>
            </a:r>
          </a:p>
          <a:p>
            <a:pPr lvl="1">
              <a:lnSpc>
                <a:spcPct val="80000"/>
              </a:lnSpc>
            </a:pPr>
            <a:r>
              <a:rPr lang="ru-RU" dirty="0" smtClean="0"/>
              <a:t>Один из методов в теории оптимального управления</a:t>
            </a:r>
          </a:p>
          <a:p>
            <a:pPr>
              <a:lnSpc>
                <a:spcPct val="80000"/>
              </a:lnSpc>
            </a:pPr>
            <a:endParaRPr lang="ru-RU" dirty="0"/>
          </a:p>
          <a:p>
            <a:pPr>
              <a:lnSpc>
                <a:spcPct val="80000"/>
              </a:lnSpc>
            </a:pPr>
            <a:endParaRPr lang="ru-RU" dirty="0"/>
          </a:p>
          <a:p>
            <a:pPr>
              <a:lnSpc>
                <a:spcPct val="80000"/>
              </a:lnSpc>
            </a:pPr>
            <a:endParaRPr lang="ru-RU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80900" name="Picture 4" descr="Картинки по запросу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67" b="49036"/>
          <a:stretch/>
        </p:blipFill>
        <p:spPr bwMode="auto">
          <a:xfrm>
            <a:off x="6205913" y="1600202"/>
            <a:ext cx="5384800" cy="315018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85055" y="4926219"/>
            <a:ext cx="538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Richard Ernest Bellman</a:t>
            </a:r>
            <a:r>
              <a:rPr lang="ru-RU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1920 - 1984</a:t>
            </a:r>
            <a:endParaRPr lang="ru-RU" dirty="0" smtClean="0">
              <a:latin typeface="+mn-lt"/>
            </a:endParaRPr>
          </a:p>
          <a:p>
            <a:endParaRPr lang="ru-RU" dirty="0" smtClean="0">
              <a:latin typeface="+mn-lt"/>
            </a:endParaRPr>
          </a:p>
          <a:p>
            <a:r>
              <a:rPr lang="ru-RU" dirty="0" err="1">
                <a:latin typeface="+mn-lt"/>
              </a:rPr>
              <a:t>Bellman</a:t>
            </a:r>
            <a:r>
              <a:rPr lang="ru-RU" dirty="0">
                <a:latin typeface="+mn-lt"/>
              </a:rPr>
              <a:t> R., </a:t>
            </a:r>
            <a:r>
              <a:rPr lang="ru-RU" dirty="0" err="1">
                <a:latin typeface="+mn-lt"/>
              </a:rPr>
              <a:t>On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the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Theory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of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Dynamic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Programming</a:t>
            </a:r>
            <a:r>
              <a:rPr lang="ru-RU" dirty="0">
                <a:latin typeface="+mn-lt"/>
              </a:rPr>
              <a:t>, </a:t>
            </a:r>
            <a:r>
              <a:rPr lang="ru-RU" dirty="0" err="1">
                <a:latin typeface="+mn-lt"/>
              </a:rPr>
              <a:t>Proceedings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of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the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National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Academy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of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Sciences</a:t>
            </a:r>
            <a:r>
              <a:rPr lang="ru-RU" dirty="0">
                <a:latin typeface="+mn-lt"/>
              </a:rPr>
              <a:t>, </a:t>
            </a:r>
            <a:r>
              <a:rPr lang="ru-RU" dirty="0" smtClean="0">
                <a:latin typeface="+mn-lt"/>
              </a:rPr>
              <a:t>1952</a:t>
            </a:r>
            <a:endParaRPr lang="ru-RU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Понятие динамического программирования</a:t>
            </a:r>
          </a:p>
        </p:txBody>
      </p:sp>
      <p:sp>
        <p:nvSpPr>
          <p:cNvPr id="1740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sz="2400" dirty="0"/>
              <a:t>Динамическим программированием называется способ программирования, при котором задача разбивается на подзадачи, вычисление идет от малых подзадач к большим, решения подзадач запоминаются в таблице и используются при решении больших задач</a:t>
            </a:r>
          </a:p>
          <a:p>
            <a:pPr lvl="1">
              <a:lnSpc>
                <a:spcPct val="90000"/>
              </a:lnSpc>
            </a:pPr>
            <a:endParaRPr lang="ru-RU" sz="2000" dirty="0"/>
          </a:p>
          <a:p>
            <a:pPr>
              <a:lnSpc>
                <a:spcPct val="90000"/>
              </a:lnSpc>
            </a:pPr>
            <a:r>
              <a:rPr lang="ru-RU" sz="2400" dirty="0"/>
              <a:t>Заполнение таблицы в Д.П. называется прямым ходом</a:t>
            </a:r>
          </a:p>
          <a:p>
            <a:pPr>
              <a:lnSpc>
                <a:spcPct val="90000"/>
              </a:lnSpc>
            </a:pPr>
            <a:endParaRPr lang="ru-RU" sz="2400" dirty="0"/>
          </a:p>
          <a:p>
            <a:pPr>
              <a:lnSpc>
                <a:spcPct val="90000"/>
              </a:lnSpc>
            </a:pPr>
            <a:r>
              <a:rPr lang="ru-RU" sz="2400" dirty="0"/>
              <a:t>Исходные данные подзадач называются параметрами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ru-RU" sz="2400" dirty="0"/>
              <a:t>Задачу можно рассматривать как функцию, аргументами которой являются параметры задачи</a:t>
            </a:r>
          </a:p>
          <a:p>
            <a:pPr lvl="1">
              <a:lnSpc>
                <a:spcPct val="90000"/>
              </a:lnSpc>
            </a:pPr>
            <a:endParaRPr lang="ru-RU" sz="2000" dirty="0"/>
          </a:p>
          <a:p>
            <a:pPr>
              <a:lnSpc>
                <a:spcPct val="90000"/>
              </a:lnSpc>
            </a:pPr>
            <a:r>
              <a:rPr lang="ru-RU" sz="2400" dirty="0"/>
              <a:t>Например, при нахождении суммы набора чисел параметрами задачи будут количество чисел и их значения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4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4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Понятие динамического программирования</a:t>
            </a:r>
          </a:p>
        </p:txBody>
      </p:sp>
      <p:sp>
        <p:nvSpPr>
          <p:cNvPr id="19457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sz="2400" dirty="0"/>
              <a:t>Под подзадачей понимается та же постановка задачи, но с меньшим числом параметров или с тем же числом параметров, но при этом хотя бы один из параметров имеет меньшее значение</a:t>
            </a:r>
          </a:p>
          <a:p>
            <a:pPr lvl="1">
              <a:lnSpc>
                <a:spcPct val="90000"/>
              </a:lnSpc>
            </a:pPr>
            <a:endParaRPr lang="ru-RU" sz="2000" dirty="0"/>
          </a:p>
          <a:p>
            <a:pPr>
              <a:lnSpc>
                <a:spcPct val="90000"/>
              </a:lnSpc>
            </a:pPr>
            <a:r>
              <a:rPr lang="ru-RU" sz="2400" dirty="0"/>
              <a:t>Преимущество  Д.П. состоит в том, что каждую подзадачу мы решаем ровно один раз</a:t>
            </a:r>
          </a:p>
          <a:p>
            <a:pPr lvl="1">
              <a:lnSpc>
                <a:spcPct val="90000"/>
              </a:lnSpc>
            </a:pPr>
            <a:endParaRPr lang="ru-RU" sz="2000" dirty="0"/>
          </a:p>
          <a:p>
            <a:pPr>
              <a:lnSpc>
                <a:spcPct val="90000"/>
              </a:lnSpc>
            </a:pPr>
            <a:r>
              <a:rPr lang="ru-RU" sz="2400" dirty="0"/>
              <a:t>Сведение решения задачи к решению подзадач записывается в виде соотношений, которые выражают значение целевой функции для исходной задачи через значения целевой функции для подзадач</a:t>
            </a:r>
          </a:p>
          <a:p>
            <a:pPr lvl="1">
              <a:lnSpc>
                <a:spcPct val="90000"/>
              </a:lnSpc>
            </a:pPr>
            <a:endParaRPr lang="ru-RU" sz="2000" dirty="0"/>
          </a:p>
          <a:p>
            <a:pPr>
              <a:lnSpc>
                <a:spcPct val="90000"/>
              </a:lnSpc>
            </a:pPr>
            <a:r>
              <a:rPr lang="ru-RU" sz="2400" dirty="0">
                <a:latin typeface="Arial" charset="0"/>
              </a:rPr>
              <a:t>З</a:t>
            </a:r>
            <a:r>
              <a:rPr lang="ru-RU" sz="2400" dirty="0"/>
              <a:t>начения аргументов у любой из функций в правой части соотношения меньше значения аргументов функции в левой части соотношения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Если аргументов несколько, то достаточно уменьшения одного из них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 </a:t>
            </a:r>
            <a:r>
              <a:rPr lang="ru-RU" dirty="0" smtClean="0"/>
              <a:t>-- геометрическая прогрессия</a:t>
            </a:r>
            <a:endParaRPr lang="ru-RU" dirty="0"/>
          </a:p>
        </p:txBody>
      </p:sp>
      <p:sp>
        <p:nvSpPr>
          <p:cNvPr id="25605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Рассмотрим пример. Требуется вычислить сумму </a:t>
            </a:r>
            <a:r>
              <a:rPr lang="en-US" sz="2400" dirty="0"/>
              <a:t>s </a:t>
            </a:r>
            <a:r>
              <a:rPr lang="ru-RU" sz="2400" dirty="0"/>
              <a:t>следующего ряда при  </a:t>
            </a:r>
            <a:r>
              <a:rPr lang="en-US" sz="2400" dirty="0"/>
              <a:t>x </a:t>
            </a:r>
            <a:r>
              <a:rPr lang="ru-RU" sz="2400" dirty="0"/>
              <a:t>≠ 0:   </a:t>
            </a:r>
            <a:r>
              <a:rPr lang="en-US" sz="2400" dirty="0"/>
              <a:t>s</a:t>
            </a:r>
            <a:r>
              <a:rPr lang="ru-RU" sz="2400" dirty="0"/>
              <a:t>=1 +1/</a:t>
            </a:r>
            <a:r>
              <a:rPr lang="en-US" sz="2400" dirty="0"/>
              <a:t>x</a:t>
            </a:r>
            <a:r>
              <a:rPr lang="ru-RU" sz="2400" dirty="0"/>
              <a:t>+ 1/</a:t>
            </a:r>
            <a:r>
              <a:rPr lang="en-US" sz="2400" dirty="0"/>
              <a:t>x</a:t>
            </a:r>
            <a:r>
              <a:rPr lang="ru-RU" sz="2400" baseline="30000" dirty="0"/>
              <a:t>2</a:t>
            </a:r>
            <a:r>
              <a:rPr lang="ru-RU" sz="2400" dirty="0"/>
              <a:t>+ 1/</a:t>
            </a:r>
            <a:r>
              <a:rPr lang="en-US" sz="2400" dirty="0"/>
              <a:t>x</a:t>
            </a:r>
            <a:r>
              <a:rPr lang="ru-RU" sz="2400" baseline="30000" dirty="0"/>
              <a:t>3</a:t>
            </a:r>
            <a:r>
              <a:rPr lang="ru-RU" sz="2400" dirty="0"/>
              <a:t>+…+ 1/</a:t>
            </a:r>
            <a:r>
              <a:rPr lang="en-US" sz="2400" dirty="0" err="1"/>
              <a:t>x</a:t>
            </a:r>
            <a:r>
              <a:rPr lang="en-US" sz="2400" baseline="30000" dirty="0" err="1"/>
              <a:t>n</a:t>
            </a:r>
            <a:r>
              <a:rPr lang="ru-RU" sz="2400" dirty="0"/>
              <a:t>. 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400" dirty="0"/>
          </a:p>
          <a:p>
            <a:pPr>
              <a:lnSpc>
                <a:spcPct val="80000"/>
              </a:lnSpc>
              <a:buNone/>
            </a:pPr>
            <a:r>
              <a:rPr lang="ru-RU" sz="2400" dirty="0"/>
              <a:t>Параметры подзадач</a:t>
            </a:r>
            <a:r>
              <a:rPr lang="en-US" sz="2400" dirty="0"/>
              <a:t>: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/>
              <a:t>	k &lt;= n, x != 0</a:t>
            </a:r>
            <a:endParaRPr lang="ru-RU" sz="2400" dirty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4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Подзадачи</a:t>
            </a:r>
            <a:r>
              <a:rPr lang="en-US" sz="2400" dirty="0"/>
              <a:t> </a:t>
            </a:r>
            <a:r>
              <a:rPr lang="ru-RU" sz="2400" dirty="0"/>
              <a:t>для </a:t>
            </a:r>
            <a:r>
              <a:rPr lang="en-US" sz="2400" dirty="0"/>
              <a:t>k , x:</a:t>
            </a:r>
            <a:endParaRPr lang="ru-RU" sz="24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	Вычисление сумм </a:t>
            </a:r>
            <a:r>
              <a:rPr lang="en-US" sz="2400" dirty="0"/>
              <a:t>S(k) = </a:t>
            </a:r>
            <a:r>
              <a:rPr lang="ru-RU" sz="2400" dirty="0"/>
              <a:t>1 +1/</a:t>
            </a:r>
            <a:r>
              <a:rPr lang="en-US" sz="2400" dirty="0"/>
              <a:t>x</a:t>
            </a:r>
            <a:r>
              <a:rPr lang="ru-RU" sz="2400" dirty="0"/>
              <a:t>+ 1/</a:t>
            </a:r>
            <a:r>
              <a:rPr lang="en-US" sz="2400" dirty="0"/>
              <a:t>x</a:t>
            </a:r>
            <a:r>
              <a:rPr lang="ru-RU" sz="2400" baseline="30000" dirty="0"/>
              <a:t>2</a:t>
            </a:r>
            <a:r>
              <a:rPr lang="ru-RU" sz="2400" dirty="0"/>
              <a:t>+ 1/</a:t>
            </a:r>
            <a:r>
              <a:rPr lang="en-US" sz="2400" dirty="0"/>
              <a:t>x</a:t>
            </a:r>
            <a:r>
              <a:rPr lang="ru-RU" sz="2400" baseline="30000" dirty="0"/>
              <a:t>3</a:t>
            </a:r>
            <a:r>
              <a:rPr lang="ru-RU" sz="2400" dirty="0"/>
              <a:t>+…+ 1/</a:t>
            </a:r>
            <a:r>
              <a:rPr lang="en-US" sz="2400" dirty="0" err="1"/>
              <a:t>x</a:t>
            </a:r>
            <a:r>
              <a:rPr lang="en-US" sz="2400" baseline="30000" dirty="0" err="1"/>
              <a:t>k</a:t>
            </a:r>
            <a:endParaRPr lang="ru-RU" sz="24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	Вычисление степеней </a:t>
            </a:r>
            <a:r>
              <a:rPr lang="en-US" sz="2400" dirty="0"/>
              <a:t>P(k</a:t>
            </a:r>
            <a:r>
              <a:rPr lang="ru-RU" sz="2400" dirty="0"/>
              <a:t>, </a:t>
            </a:r>
            <a:r>
              <a:rPr lang="en-US" sz="2400" dirty="0"/>
              <a:t>x) = 1/</a:t>
            </a:r>
            <a:r>
              <a:rPr lang="en-US" sz="2400" dirty="0" err="1"/>
              <a:t>x</a:t>
            </a:r>
            <a:r>
              <a:rPr lang="en-US" sz="2400" baseline="30000" dirty="0" err="1"/>
              <a:t>k</a:t>
            </a:r>
            <a:endParaRPr lang="ru-RU" sz="2400" baseline="30000" dirty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4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Соотношения:</a:t>
            </a:r>
            <a:endParaRPr lang="en-US" sz="24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dirty="0"/>
              <a:t>	S(0) = 1, P(0) = 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dirty="0"/>
              <a:t>	S(k+1) = S(k)+P(k)/x, P(k+1) = P(k)/x</a:t>
            </a:r>
          </a:p>
        </p:txBody>
      </p:sp>
      <p:sp>
        <p:nvSpPr>
          <p:cNvPr id="25606" name="Rectangle 4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6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6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6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6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3"/>
          <p:cNvSpPr>
            <a:spLocks noGrp="1"/>
          </p:cNvSpPr>
          <p:nvPr>
            <p:ph idx="1"/>
          </p:nvPr>
        </p:nvSpPr>
        <p:spPr>
          <a:xfrm>
            <a:off x="1981201" y="476251"/>
            <a:ext cx="8507413" cy="564991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400">
                <a:latin typeface="Times New Roman" pitchFamily="18" charset="0"/>
              </a:rPr>
              <a:t>На какое минимальное количество квадратов можно разложить число </a:t>
            </a:r>
            <a:r>
              <a:rPr lang="en-US" sz="2400" i="1">
                <a:latin typeface="Times New Roman" pitchFamily="18" charset="0"/>
              </a:rPr>
              <a:t>n</a:t>
            </a:r>
            <a:r>
              <a:rPr lang="en-US" sz="2400">
                <a:latin typeface="Times New Roman" pitchFamily="18" charset="0"/>
              </a:rPr>
              <a:t>?</a:t>
            </a:r>
            <a:endParaRPr lang="ru-RU" sz="2400">
              <a:latin typeface="Times New Roman" pitchFamily="18" charset="0"/>
            </a:endParaRPr>
          </a:p>
          <a:p>
            <a:pPr>
              <a:buFont typeface="Arial" charset="0"/>
              <a:buNone/>
            </a:pPr>
            <a:r>
              <a:rPr lang="en-US" sz="2000">
                <a:latin typeface="Courier New" pitchFamily="49" charset="0"/>
              </a:rPr>
              <a:t>     </a:t>
            </a:r>
            <a:r>
              <a:rPr lang="en-US" sz="2000">
                <a:solidFill>
                  <a:schemeClr val="hlink"/>
                </a:solidFill>
                <a:latin typeface="Courier New" pitchFamily="49" charset="0"/>
              </a:rPr>
              <a:t>0 1 2 3 4 5 6 7 8 9 10 11 12 13 14 15 16 17 18</a:t>
            </a:r>
          </a:p>
          <a:p>
            <a:pPr>
              <a:buFont typeface="Arial" charset="0"/>
              <a:buNone/>
            </a:pPr>
            <a:r>
              <a:rPr lang="en-US" sz="2000">
                <a:latin typeface="Courier New" pitchFamily="49" charset="0"/>
              </a:rPr>
              <a:t>d</a:t>
            </a:r>
            <a:r>
              <a:rPr lang="ru-RU" sz="2000">
                <a:latin typeface="Courier New" pitchFamily="49" charset="0"/>
              </a:rPr>
              <a:t>p</a:t>
            </a:r>
            <a:r>
              <a:rPr lang="en-US" sz="2000">
                <a:latin typeface="Courier New" pitchFamily="49" charset="0"/>
              </a:rPr>
              <a:t>==[0,1,2,3,1,2,3,4,2,1, 2, 3, 3, 4, 3, 4, 1, 2, 2 …] </a:t>
            </a:r>
            <a:endParaRPr lang="ru-RU" sz="2400">
              <a:latin typeface="Times New Roman" pitchFamily="18" charset="0"/>
            </a:endParaRPr>
          </a:p>
          <a:p>
            <a:pPr>
              <a:buFont typeface="Arial" charset="0"/>
              <a:buNone/>
            </a:pPr>
            <a:endParaRPr lang="ru-RU" sz="2400">
              <a:latin typeface="Times New Roman" pitchFamily="18" charset="0"/>
            </a:endParaRPr>
          </a:p>
          <a:p>
            <a:pPr>
              <a:buFont typeface="Arial" charset="0"/>
              <a:buNone/>
            </a:pPr>
            <a:r>
              <a:rPr lang="ru-RU" sz="2000">
                <a:latin typeface="Courier New" pitchFamily="49" charset="0"/>
              </a:rPr>
              <a:t>dp[0] = 0; </a:t>
            </a:r>
          </a:p>
          <a:p>
            <a:pPr>
              <a:buFont typeface="Arial" charset="0"/>
              <a:buNone/>
            </a:pPr>
            <a:r>
              <a:rPr lang="ru-RU" sz="2000">
                <a:latin typeface="Courier New" pitchFamily="49" charset="0"/>
              </a:rPr>
              <a:t>for (int i = 1; i &lt;= n; i++) { </a:t>
            </a:r>
          </a:p>
          <a:p>
            <a:pPr>
              <a:buFont typeface="Arial" charset="0"/>
              <a:buNone/>
            </a:pPr>
            <a:r>
              <a:rPr lang="ru-RU" sz="2000">
                <a:latin typeface="Courier New" pitchFamily="49" charset="0"/>
              </a:rPr>
              <a:t>	dp[i] = INT_MAX; </a:t>
            </a:r>
          </a:p>
          <a:p>
            <a:pPr>
              <a:buFont typeface="Arial" charset="0"/>
              <a:buNone/>
            </a:pPr>
            <a:r>
              <a:rPr lang="ru-RU" sz="2000">
                <a:latin typeface="Courier New" pitchFamily="49" charset="0"/>
              </a:rPr>
              <a:t>	for (int j = 1; j * j &lt;= i; j++) { </a:t>
            </a:r>
          </a:p>
          <a:p>
            <a:pPr>
              <a:buFont typeface="Arial" charset="0"/>
              <a:buNone/>
            </a:pPr>
            <a:r>
              <a:rPr lang="ru-RU" sz="2000">
                <a:latin typeface="Courier New" pitchFamily="49" charset="0"/>
              </a:rPr>
              <a:t>		dp[i] = min(dp[i],dp[i-j*j] + 1); </a:t>
            </a:r>
          </a:p>
          <a:p>
            <a:pPr>
              <a:buFont typeface="Arial" charset="0"/>
              <a:buNone/>
            </a:pPr>
            <a:r>
              <a:rPr lang="ru-RU" sz="2000">
                <a:latin typeface="Courier New" pitchFamily="49" charset="0"/>
              </a:rPr>
              <a:t>	}</a:t>
            </a:r>
          </a:p>
          <a:p>
            <a:pPr>
              <a:buFont typeface="Arial" charset="0"/>
              <a:buNone/>
            </a:pPr>
            <a:r>
              <a:rPr lang="ru-RU" sz="2000">
                <a:latin typeface="Courier New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(</a:t>
            </a:r>
            <a:r>
              <a:rPr lang="en-US" sz="2000" i="1">
                <a:latin typeface="Times New Roman" pitchFamily="18" charset="0"/>
              </a:rPr>
              <a:t>j</a:t>
            </a:r>
            <a:r>
              <a:rPr lang="en-US" sz="2000">
                <a:latin typeface="Times New Roman" pitchFamily="18" charset="0"/>
              </a:rPr>
              <a:t> – </a:t>
            </a:r>
            <a:r>
              <a:rPr lang="ru-RU" sz="2000">
                <a:latin typeface="Times New Roman" pitchFamily="18" charset="0"/>
              </a:rPr>
              <a:t>размер квадрата)</a:t>
            </a:r>
          </a:p>
          <a:p>
            <a:pPr>
              <a:buFont typeface="Arial" charset="0"/>
              <a:buNone/>
            </a:pPr>
            <a:endParaRPr lang="ru-RU" sz="20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38200" indent="-838200" algn="l"/>
            <a:r>
              <a:rPr lang="ru-RU" sz="2400" b="1" dirty="0"/>
              <a:t>Алгоритм Ахо (редакционное расстояние)</a:t>
            </a:r>
          </a:p>
        </p:txBody>
      </p:sp>
      <p:sp>
        <p:nvSpPr>
          <p:cNvPr id="50178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Пусть даны две строки </a:t>
            </a:r>
            <a:r>
              <a:rPr lang="en-US" sz="2400" i="1" dirty="0"/>
              <a:t>S</a:t>
            </a:r>
            <a:r>
              <a:rPr lang="ru-RU" sz="2400" baseline="-25000" dirty="0"/>
              <a:t>1</a:t>
            </a:r>
            <a:r>
              <a:rPr lang="ru-RU" sz="2400" dirty="0"/>
              <a:t> и </a:t>
            </a:r>
            <a:r>
              <a:rPr lang="en-US" sz="2400" i="1" dirty="0"/>
              <a:t>S</a:t>
            </a:r>
            <a:r>
              <a:rPr lang="ru-RU" sz="2400" baseline="-25000" dirty="0"/>
              <a:t>2</a:t>
            </a:r>
            <a:r>
              <a:rPr lang="ru-RU" sz="2400" dirty="0"/>
              <a:t>. Необходимо за минимальное число </a:t>
            </a:r>
            <a:r>
              <a:rPr lang="ru-RU" sz="2400" i="1" dirty="0"/>
              <a:t>допустимых</a:t>
            </a:r>
            <a:r>
              <a:rPr lang="ru-RU" sz="2400" dirty="0"/>
              <a:t> операций преобразовать строку </a:t>
            </a:r>
            <a:r>
              <a:rPr lang="en-US" sz="2400" i="1" dirty="0"/>
              <a:t>S</a:t>
            </a:r>
            <a:r>
              <a:rPr lang="ru-RU" sz="2400" baseline="-25000" dirty="0"/>
              <a:t>1</a:t>
            </a:r>
            <a:r>
              <a:rPr lang="ru-RU" sz="2400" dirty="0"/>
              <a:t> в строку </a:t>
            </a:r>
            <a:r>
              <a:rPr lang="en-US" sz="2400" i="1" dirty="0"/>
              <a:t>S</a:t>
            </a:r>
            <a:r>
              <a:rPr lang="ru-RU" sz="2400" baseline="-25000" dirty="0"/>
              <a:t>2</a:t>
            </a:r>
            <a:r>
              <a:rPr lang="ru-RU" sz="2400" dirty="0"/>
              <a:t>. Допустимой операцией являются следующие операции удаления символа из строки и вставки символа в строку: </a:t>
            </a:r>
            <a:endParaRPr lang="en-US" sz="24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dirty="0">
                <a:solidFill>
                  <a:schemeClr val="hlink"/>
                </a:solidFill>
              </a:rPr>
              <a:t>DEL</a:t>
            </a:r>
            <a:r>
              <a:rPr lang="ru-RU" sz="2400" dirty="0">
                <a:solidFill>
                  <a:schemeClr val="hlink"/>
                </a:solidFill>
              </a:rPr>
              <a:t>(</a:t>
            </a:r>
            <a:r>
              <a:rPr lang="en-US" sz="2400" i="1" dirty="0">
                <a:solidFill>
                  <a:schemeClr val="hlink"/>
                </a:solidFill>
              </a:rPr>
              <a:t>S</a:t>
            </a:r>
            <a:r>
              <a:rPr lang="ru-RU" sz="2400" i="1" dirty="0">
                <a:solidFill>
                  <a:schemeClr val="hlink"/>
                </a:solidFill>
              </a:rPr>
              <a:t>, </a:t>
            </a:r>
            <a:r>
              <a:rPr lang="en-US" sz="2400" i="1" dirty="0">
                <a:solidFill>
                  <a:schemeClr val="hlink"/>
                </a:solidFill>
              </a:rPr>
              <a:t>i</a:t>
            </a:r>
            <a:r>
              <a:rPr lang="ru-RU" sz="2400" dirty="0">
                <a:solidFill>
                  <a:schemeClr val="hlink"/>
                </a:solidFill>
              </a:rPr>
              <a:t>)</a:t>
            </a:r>
            <a:r>
              <a:rPr lang="ru-RU" sz="2400" dirty="0"/>
              <a:t> – удалить </a:t>
            </a:r>
            <a:r>
              <a:rPr lang="en-US" sz="2400" i="1" dirty="0"/>
              <a:t>i</a:t>
            </a:r>
            <a:r>
              <a:rPr lang="ru-RU" sz="2400" dirty="0"/>
              <a:t>-ый элемент строки </a:t>
            </a:r>
            <a:r>
              <a:rPr lang="en-US" sz="2400" i="1" dirty="0"/>
              <a:t>S</a:t>
            </a:r>
            <a:r>
              <a:rPr lang="ru-RU" sz="2400" dirty="0"/>
              <a:t>;</a:t>
            </a:r>
            <a:endParaRPr lang="en-US" sz="24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dirty="0">
                <a:solidFill>
                  <a:schemeClr val="hlink"/>
                </a:solidFill>
              </a:rPr>
              <a:t>INS</a:t>
            </a:r>
            <a:r>
              <a:rPr lang="ru-RU" sz="2400" dirty="0">
                <a:solidFill>
                  <a:schemeClr val="hlink"/>
                </a:solidFill>
              </a:rPr>
              <a:t>(</a:t>
            </a:r>
            <a:r>
              <a:rPr lang="en-US" sz="2400" i="1" dirty="0">
                <a:solidFill>
                  <a:schemeClr val="hlink"/>
                </a:solidFill>
              </a:rPr>
              <a:t>S</a:t>
            </a:r>
            <a:r>
              <a:rPr lang="ru-RU" sz="2400" i="1" dirty="0">
                <a:solidFill>
                  <a:schemeClr val="hlink"/>
                </a:solidFill>
              </a:rPr>
              <a:t>, </a:t>
            </a:r>
            <a:r>
              <a:rPr lang="en-US" sz="2400" i="1" dirty="0">
                <a:solidFill>
                  <a:schemeClr val="hlink"/>
                </a:solidFill>
              </a:rPr>
              <a:t>i</a:t>
            </a:r>
            <a:r>
              <a:rPr lang="ru-RU" sz="2400" i="1" dirty="0">
                <a:solidFill>
                  <a:schemeClr val="hlink"/>
                </a:solidFill>
              </a:rPr>
              <a:t>, </a:t>
            </a:r>
            <a:r>
              <a:rPr lang="en-US" sz="2400" i="1" dirty="0">
                <a:solidFill>
                  <a:schemeClr val="hlink"/>
                </a:solidFill>
              </a:rPr>
              <a:t>c</a:t>
            </a:r>
            <a:r>
              <a:rPr lang="ru-RU" sz="2400" dirty="0">
                <a:solidFill>
                  <a:schemeClr val="hlink"/>
                </a:solidFill>
              </a:rPr>
              <a:t>)</a:t>
            </a:r>
            <a:r>
              <a:rPr lang="ru-RU" sz="2400" dirty="0"/>
              <a:t> – вставить символ </a:t>
            </a:r>
            <a:r>
              <a:rPr lang="en-US" sz="2400" i="1" dirty="0"/>
              <a:t>c</a:t>
            </a:r>
            <a:r>
              <a:rPr lang="ru-RU" sz="2400" dirty="0"/>
              <a:t> после </a:t>
            </a:r>
            <a:r>
              <a:rPr lang="en-US" sz="2400" i="1" dirty="0"/>
              <a:t>i</a:t>
            </a:r>
            <a:r>
              <a:rPr lang="ru-RU" sz="2400" dirty="0"/>
              <a:t>-го элемента строки </a:t>
            </a:r>
            <a:r>
              <a:rPr lang="en-US" sz="2400" i="1" dirty="0"/>
              <a:t>S</a:t>
            </a:r>
            <a:r>
              <a:rPr lang="ru-RU" sz="2400" dirty="0"/>
              <a:t>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4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Обозначим через </a:t>
            </a:r>
            <a:r>
              <a:rPr lang="en-US" sz="2400" i="1" dirty="0"/>
              <a:t>S</a:t>
            </a:r>
            <a:r>
              <a:rPr lang="en-US" sz="2400" dirty="0"/>
              <a:t> </a:t>
            </a:r>
            <a:r>
              <a:rPr lang="ru-RU" sz="2400" dirty="0"/>
              <a:t>[</a:t>
            </a:r>
            <a:r>
              <a:rPr lang="en-US" sz="2400" i="1" dirty="0"/>
              <a:t>i</a:t>
            </a:r>
            <a:r>
              <a:rPr lang="ru-RU" sz="2400" dirty="0"/>
              <a:t>..</a:t>
            </a:r>
            <a:r>
              <a:rPr lang="en-US" sz="2400" i="1" dirty="0"/>
              <a:t>j</a:t>
            </a:r>
            <a:r>
              <a:rPr lang="ru-RU" sz="2400" dirty="0"/>
              <a:t>]  – подстроку от</a:t>
            </a:r>
            <a:r>
              <a:rPr lang="ru-RU" sz="2400" i="1" dirty="0"/>
              <a:t> </a:t>
            </a:r>
            <a:r>
              <a:rPr lang="en-US" sz="2400" i="1" dirty="0"/>
              <a:t>i</a:t>
            </a:r>
            <a:r>
              <a:rPr lang="ru-RU" sz="2400" dirty="0"/>
              <a:t>-го символа до </a:t>
            </a:r>
            <a:r>
              <a:rPr lang="en-US" sz="2400" i="1" dirty="0"/>
              <a:t>j</a:t>
            </a:r>
            <a:r>
              <a:rPr lang="ru-RU" sz="2400" dirty="0"/>
              <a:t>-го.</a:t>
            </a:r>
            <a:endParaRPr lang="en-US" sz="2400" dirty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4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Пусть </a:t>
            </a:r>
            <a:r>
              <a:rPr lang="en-US" sz="2400" i="1" dirty="0"/>
              <a:t>M</a:t>
            </a:r>
            <a:r>
              <a:rPr lang="ru-RU" sz="2400" dirty="0"/>
              <a:t>(</a:t>
            </a:r>
            <a:r>
              <a:rPr lang="en-US" sz="2400" i="1" dirty="0"/>
              <a:t>i</a:t>
            </a:r>
            <a:r>
              <a:rPr lang="ru-RU" sz="2400" dirty="0"/>
              <a:t>,</a:t>
            </a:r>
            <a:r>
              <a:rPr lang="en-US" sz="2400" i="1" dirty="0"/>
              <a:t>j</a:t>
            </a:r>
            <a:r>
              <a:rPr lang="ru-RU" sz="2400" dirty="0"/>
              <a:t>) – минимальное количество операций, которые требуются, чтобы преобразовать начальные </a:t>
            </a:r>
            <a:r>
              <a:rPr lang="ru-RU" sz="2400" i="1" dirty="0"/>
              <a:t>i</a:t>
            </a:r>
            <a:r>
              <a:rPr lang="ru-RU" sz="2400" dirty="0"/>
              <a:t> символов строки </a:t>
            </a:r>
            <a:r>
              <a:rPr lang="en-US" sz="2400" i="1" dirty="0"/>
              <a:t>S</a:t>
            </a:r>
            <a:r>
              <a:rPr lang="ru-RU" sz="2400" baseline="-25000" dirty="0"/>
              <a:t>1</a:t>
            </a:r>
            <a:r>
              <a:rPr lang="en-US" sz="2400" dirty="0"/>
              <a:t> </a:t>
            </a:r>
            <a:r>
              <a:rPr lang="ru-RU" sz="2400" dirty="0"/>
              <a:t>в  начальные </a:t>
            </a:r>
            <a:r>
              <a:rPr lang="ru-RU" sz="2400" i="1" dirty="0"/>
              <a:t>j</a:t>
            </a:r>
            <a:r>
              <a:rPr lang="ru-RU" sz="2400" dirty="0"/>
              <a:t> символов строки </a:t>
            </a:r>
            <a:r>
              <a:rPr lang="en-US" sz="2400" i="1" dirty="0"/>
              <a:t>S</a:t>
            </a:r>
            <a:r>
              <a:rPr lang="ru-RU" sz="2400" baseline="-25000" dirty="0"/>
              <a:t>2</a:t>
            </a:r>
            <a:r>
              <a:rPr lang="en-US" sz="2400" dirty="0"/>
              <a:t>:</a:t>
            </a:r>
            <a:r>
              <a:rPr lang="ru-RU" sz="2400" dirty="0"/>
              <a:t> </a:t>
            </a:r>
            <a:r>
              <a:rPr lang="en-US" sz="2400" dirty="0"/>
              <a:t> </a:t>
            </a:r>
            <a:r>
              <a:rPr lang="en-US" sz="2400" i="1" dirty="0"/>
              <a:t>S</a:t>
            </a:r>
            <a:r>
              <a:rPr lang="ru-RU" sz="2400" baseline="-25000" dirty="0"/>
              <a:t>1</a:t>
            </a:r>
            <a:r>
              <a:rPr lang="ru-RU" sz="2400" dirty="0"/>
              <a:t>[0..</a:t>
            </a:r>
            <a:r>
              <a:rPr lang="en-US" sz="2400" i="1" dirty="0"/>
              <a:t>i</a:t>
            </a:r>
            <a:r>
              <a:rPr lang="ru-RU" sz="2400" dirty="0"/>
              <a:t>] </a:t>
            </a:r>
            <a:r>
              <a:rPr lang="en-US" sz="2400" dirty="0"/>
              <a:t>–&gt;</a:t>
            </a:r>
            <a:r>
              <a:rPr lang="ru-RU" sz="2400" dirty="0"/>
              <a:t> </a:t>
            </a:r>
            <a:r>
              <a:rPr lang="en-US" sz="2400" i="1" dirty="0"/>
              <a:t>S</a:t>
            </a:r>
            <a:r>
              <a:rPr lang="ru-RU" sz="2400" baseline="-25000" dirty="0"/>
              <a:t>2</a:t>
            </a:r>
            <a:r>
              <a:rPr lang="ru-RU" sz="2400" dirty="0"/>
              <a:t>[0..</a:t>
            </a:r>
            <a:r>
              <a:rPr lang="en-US" sz="2400" i="1" dirty="0"/>
              <a:t>j</a:t>
            </a:r>
            <a:r>
              <a:rPr lang="ru-RU" sz="2400" dirty="0"/>
              <a:t>].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 </a:t>
            </a:r>
            <a:endParaRPr lang="en-US" sz="24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Считаем, что </a:t>
            </a:r>
            <a:r>
              <a:rPr lang="en-US" sz="2400" i="1" dirty="0"/>
              <a:t>S</a:t>
            </a:r>
            <a:r>
              <a:rPr lang="ru-RU" sz="2400" baseline="-25000" dirty="0"/>
              <a:t>1</a:t>
            </a:r>
            <a:r>
              <a:rPr lang="ru-RU" sz="2400" dirty="0"/>
              <a:t>[0..0] и </a:t>
            </a:r>
            <a:r>
              <a:rPr lang="en-US" sz="2400" i="1" dirty="0"/>
              <a:t>S</a:t>
            </a:r>
            <a:r>
              <a:rPr lang="ru-RU" sz="2400" baseline="-25000" dirty="0"/>
              <a:t>2</a:t>
            </a:r>
            <a:r>
              <a:rPr lang="ru-RU" sz="2400" dirty="0"/>
              <a:t>[0..0] –  пустые строки.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222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None/>
            </a:pPr>
            <a:r>
              <a:rPr lang="ru-RU" sz="2400" dirty="0"/>
              <a:t>Заметим, что для преобразования пустой строки в строку длины </a:t>
            </a:r>
            <a:r>
              <a:rPr lang="en-US" sz="2400" i="1" dirty="0"/>
              <a:t>j</a:t>
            </a:r>
            <a:r>
              <a:rPr lang="ru-RU" sz="2400" i="1" dirty="0"/>
              <a:t> </a:t>
            </a:r>
            <a:r>
              <a:rPr lang="ru-RU" sz="2400" dirty="0"/>
              <a:t>требуется </a:t>
            </a:r>
            <a:r>
              <a:rPr lang="en-US" sz="2400" i="1" dirty="0"/>
              <a:t>j</a:t>
            </a:r>
            <a:r>
              <a:rPr lang="ru-RU" sz="2400" dirty="0"/>
              <a:t> операций вставки, т.е.  </a:t>
            </a:r>
            <a:r>
              <a:rPr lang="en-US" sz="2400" i="1" dirty="0"/>
              <a:t>M </a:t>
            </a:r>
            <a:r>
              <a:rPr lang="ru-RU" sz="2400" dirty="0"/>
              <a:t>(</a:t>
            </a:r>
            <a:r>
              <a:rPr lang="ru-RU" sz="2400" i="1" dirty="0"/>
              <a:t>0, </a:t>
            </a:r>
            <a:r>
              <a:rPr lang="en-US" sz="2400" i="1" dirty="0"/>
              <a:t>j</a:t>
            </a:r>
            <a:r>
              <a:rPr lang="ru-RU" sz="2400" dirty="0"/>
              <a:t>)</a:t>
            </a:r>
            <a:r>
              <a:rPr lang="ru-RU" sz="2400" i="1" dirty="0"/>
              <a:t> </a:t>
            </a:r>
            <a:r>
              <a:rPr lang="ru-RU" sz="2400" dirty="0"/>
              <a:t>=</a:t>
            </a:r>
            <a:r>
              <a:rPr lang="ru-RU" sz="2400" i="1" dirty="0"/>
              <a:t> </a:t>
            </a:r>
            <a:r>
              <a:rPr lang="en-US" sz="2400" i="1" dirty="0"/>
              <a:t>j</a:t>
            </a:r>
            <a:r>
              <a:rPr lang="ru-RU" sz="2400" dirty="0"/>
              <a:t> . </a:t>
            </a:r>
            <a:endParaRPr lang="en-US" sz="2400" dirty="0"/>
          </a:p>
          <a:p>
            <a:pPr marL="533400" indent="-533400">
              <a:buNone/>
            </a:pPr>
            <a:r>
              <a:rPr lang="ru-RU" sz="2400" dirty="0"/>
              <a:t>Аналогично для преобразования строки длины </a:t>
            </a:r>
            <a:r>
              <a:rPr lang="en-US" sz="2400" i="1" dirty="0"/>
              <a:t>i</a:t>
            </a:r>
            <a:r>
              <a:rPr lang="ru-RU" sz="2400" dirty="0"/>
              <a:t> в пустую строку требуется </a:t>
            </a:r>
            <a:r>
              <a:rPr lang="en-US" sz="2400" i="1" dirty="0"/>
              <a:t>i</a:t>
            </a:r>
            <a:r>
              <a:rPr lang="ru-RU" sz="2400" dirty="0"/>
              <a:t> операций удаления, т.е. </a:t>
            </a:r>
            <a:r>
              <a:rPr lang="en-US" sz="2400" i="1" dirty="0"/>
              <a:t>M</a:t>
            </a:r>
            <a:r>
              <a:rPr lang="ru-RU" sz="2400" dirty="0"/>
              <a:t> (</a:t>
            </a:r>
            <a:r>
              <a:rPr lang="en-US" sz="2400" i="1" dirty="0"/>
              <a:t>i</a:t>
            </a:r>
            <a:r>
              <a:rPr lang="ru-RU" sz="2400" i="1" dirty="0"/>
              <a:t>, 0</a:t>
            </a:r>
            <a:r>
              <a:rPr lang="ru-RU" sz="2400" dirty="0"/>
              <a:t>)</a:t>
            </a:r>
            <a:r>
              <a:rPr lang="ru-RU" sz="2400" i="1" dirty="0"/>
              <a:t> = </a:t>
            </a:r>
            <a:r>
              <a:rPr lang="en-US" sz="2400" i="1" dirty="0"/>
              <a:t>i</a:t>
            </a:r>
            <a:r>
              <a:rPr lang="ru-RU" sz="2400" dirty="0"/>
              <a:t>.</a:t>
            </a:r>
            <a:endParaRPr lang="en-US" sz="2400" dirty="0"/>
          </a:p>
          <a:p>
            <a:pPr marL="533400" indent="-533400">
              <a:buNone/>
            </a:pPr>
            <a:r>
              <a:rPr lang="ru-RU" sz="2400" dirty="0"/>
              <a:t>Пусть  мы  решили  подзадачу </a:t>
            </a:r>
            <a:r>
              <a:rPr lang="en-US" sz="2400" dirty="0"/>
              <a:t>c  </a:t>
            </a:r>
            <a:r>
              <a:rPr lang="ru-RU" sz="2400" dirty="0"/>
              <a:t>параметрами  </a:t>
            </a:r>
            <a:r>
              <a:rPr lang="en-US" sz="2400" i="1" dirty="0"/>
              <a:t>i </a:t>
            </a:r>
            <a:r>
              <a:rPr lang="ru-RU" sz="2400" dirty="0"/>
              <a:t>–1</a:t>
            </a:r>
            <a:r>
              <a:rPr lang="ru-RU" sz="2400" i="1" dirty="0"/>
              <a:t> </a:t>
            </a:r>
            <a:r>
              <a:rPr lang="ru-RU" sz="2400" dirty="0"/>
              <a:t>и </a:t>
            </a:r>
            <a:r>
              <a:rPr lang="en-US" sz="2400" i="1" dirty="0"/>
              <a:t>j </a:t>
            </a:r>
            <a:r>
              <a:rPr lang="ru-RU" sz="2400" dirty="0"/>
              <a:t>– 1.</a:t>
            </a:r>
          </a:p>
          <a:p>
            <a:pPr marL="533400" indent="-533400">
              <a:buNone/>
            </a:pPr>
            <a:r>
              <a:rPr lang="ru-RU" sz="2400" dirty="0"/>
              <a:t>Это означает, что из строки </a:t>
            </a:r>
            <a:r>
              <a:rPr lang="en-US" sz="2400" i="1" dirty="0"/>
              <a:t>S</a:t>
            </a:r>
            <a:r>
              <a:rPr lang="ru-RU" sz="2400" baseline="-25000" dirty="0"/>
              <a:t>1</a:t>
            </a:r>
            <a:r>
              <a:rPr lang="ru-RU" sz="2400" dirty="0"/>
              <a:t>[0..</a:t>
            </a:r>
            <a:r>
              <a:rPr lang="en-US" sz="2400" i="1" dirty="0"/>
              <a:t>i</a:t>
            </a:r>
            <a:r>
              <a:rPr lang="ru-RU" sz="2400" dirty="0"/>
              <a:t>–1] построена строка </a:t>
            </a:r>
            <a:r>
              <a:rPr lang="en-US" sz="2400" i="1" dirty="0"/>
              <a:t>S</a:t>
            </a:r>
            <a:r>
              <a:rPr lang="ru-RU" sz="2400" baseline="-25000" dirty="0"/>
              <a:t>2</a:t>
            </a:r>
            <a:r>
              <a:rPr lang="ru-RU" sz="2400" dirty="0"/>
              <a:t>[0..</a:t>
            </a:r>
            <a:r>
              <a:rPr lang="en-US" sz="2400" i="1" dirty="0"/>
              <a:t>j</a:t>
            </a:r>
            <a:r>
              <a:rPr lang="ru-RU" sz="2400" dirty="0"/>
              <a:t>–1] за минимальное число допустимых операций </a:t>
            </a:r>
            <a:r>
              <a:rPr lang="en-US" sz="2400" i="1" dirty="0"/>
              <a:t>M</a:t>
            </a:r>
            <a:r>
              <a:rPr lang="ru-RU" sz="2400" dirty="0"/>
              <a:t>(</a:t>
            </a:r>
            <a:r>
              <a:rPr lang="en-US" sz="2400" i="1" dirty="0"/>
              <a:t>i</a:t>
            </a:r>
            <a:r>
              <a:rPr lang="ru-RU" sz="2400" i="1" dirty="0"/>
              <a:t> </a:t>
            </a:r>
            <a:r>
              <a:rPr lang="ru-RU" sz="2400" dirty="0"/>
              <a:t>–1, </a:t>
            </a:r>
            <a:r>
              <a:rPr lang="en-US" sz="2400" i="1" dirty="0"/>
              <a:t>j </a:t>
            </a:r>
            <a:r>
              <a:rPr lang="ru-RU" sz="2400" dirty="0"/>
              <a:t>–1). </a:t>
            </a:r>
            <a:endParaRPr lang="en-US" sz="2400" dirty="0"/>
          </a:p>
          <a:p>
            <a:pPr marL="533400" indent="-533400">
              <a:buNone/>
            </a:pPr>
            <a:r>
              <a:rPr lang="en-US" sz="2400" dirty="0"/>
              <a:t>I</a:t>
            </a:r>
            <a:r>
              <a:rPr lang="ru-RU" sz="2400" dirty="0"/>
              <a:t>) Пусть </a:t>
            </a:r>
            <a:r>
              <a:rPr lang="en-US" sz="2400" i="1" dirty="0"/>
              <a:t>S</a:t>
            </a:r>
            <a:r>
              <a:rPr lang="ru-RU" sz="2400" baseline="-25000" dirty="0"/>
              <a:t>1</a:t>
            </a:r>
            <a:r>
              <a:rPr lang="ru-RU" sz="2400" dirty="0"/>
              <a:t>[</a:t>
            </a:r>
            <a:r>
              <a:rPr lang="en-US" sz="2400" i="1" dirty="0"/>
              <a:t>i</a:t>
            </a:r>
            <a:r>
              <a:rPr lang="ru-RU" sz="2400" dirty="0"/>
              <a:t>] =</a:t>
            </a:r>
            <a:r>
              <a:rPr lang="ru-RU" sz="2400" i="1" dirty="0"/>
              <a:t> </a:t>
            </a:r>
            <a:r>
              <a:rPr lang="en-US" sz="2400" i="1" dirty="0"/>
              <a:t>S</a:t>
            </a:r>
            <a:r>
              <a:rPr lang="ru-RU" sz="2400" baseline="-25000" dirty="0"/>
              <a:t>2</a:t>
            </a:r>
            <a:r>
              <a:rPr lang="ru-RU" sz="2400" dirty="0"/>
              <a:t>[</a:t>
            </a:r>
            <a:r>
              <a:rPr lang="en-US" sz="2400" i="1" dirty="0"/>
              <a:t>j</a:t>
            </a:r>
            <a:r>
              <a:rPr lang="ru-RU" sz="2400" dirty="0"/>
              <a:t>]. Тогда для получения строки </a:t>
            </a:r>
            <a:r>
              <a:rPr lang="en-US" sz="2400" i="1" dirty="0"/>
              <a:t>S</a:t>
            </a:r>
            <a:r>
              <a:rPr lang="ru-RU" sz="2400" baseline="-25000" dirty="0"/>
              <a:t>2</a:t>
            </a:r>
            <a:r>
              <a:rPr lang="ru-RU" sz="2400" dirty="0"/>
              <a:t>[0..</a:t>
            </a:r>
            <a:r>
              <a:rPr lang="en-US" sz="2400" i="1" dirty="0"/>
              <a:t>j</a:t>
            </a:r>
            <a:r>
              <a:rPr lang="ru-RU" sz="2400" dirty="0"/>
              <a:t>] из строки </a:t>
            </a:r>
            <a:r>
              <a:rPr lang="en-US" sz="2400" i="1" dirty="0"/>
              <a:t>S</a:t>
            </a:r>
            <a:r>
              <a:rPr lang="ru-RU" sz="2400" baseline="-25000" dirty="0"/>
              <a:t>1</a:t>
            </a:r>
            <a:r>
              <a:rPr lang="ru-RU" sz="2400" dirty="0"/>
              <a:t>[0..</a:t>
            </a:r>
            <a:r>
              <a:rPr lang="en-US" sz="2400" i="1" dirty="0"/>
              <a:t>i</a:t>
            </a:r>
            <a:r>
              <a:rPr lang="ru-RU" sz="2400" dirty="0"/>
              <a:t>] не требуется никаких дополнительных операций. Следовательно, </a:t>
            </a:r>
            <a:r>
              <a:rPr lang="en-US" sz="2400" i="1" dirty="0"/>
              <a:t>M </a:t>
            </a:r>
            <a:r>
              <a:rPr lang="ru-RU" sz="2400" dirty="0"/>
              <a:t>(</a:t>
            </a:r>
            <a:r>
              <a:rPr lang="en-US" sz="2400" i="1" dirty="0"/>
              <a:t>i</a:t>
            </a:r>
            <a:r>
              <a:rPr lang="ru-RU" sz="2400" i="1" dirty="0"/>
              <a:t>, </a:t>
            </a:r>
            <a:r>
              <a:rPr lang="en-US" sz="2400" i="1" dirty="0"/>
              <a:t>j</a:t>
            </a:r>
            <a:r>
              <a:rPr lang="ru-RU" sz="2400" dirty="0"/>
              <a:t>) = </a:t>
            </a:r>
            <a:r>
              <a:rPr lang="en-US" sz="2400" i="1" dirty="0"/>
              <a:t>M</a:t>
            </a:r>
            <a:r>
              <a:rPr lang="ru-RU" sz="2400" dirty="0"/>
              <a:t> (</a:t>
            </a:r>
            <a:r>
              <a:rPr lang="en-US" sz="2400" i="1" dirty="0"/>
              <a:t>i</a:t>
            </a:r>
            <a:r>
              <a:rPr lang="ru-RU" sz="2400" dirty="0"/>
              <a:t> – 1, </a:t>
            </a:r>
            <a:r>
              <a:rPr lang="en-US" sz="2400" i="1" dirty="0"/>
              <a:t>j</a:t>
            </a:r>
            <a:r>
              <a:rPr lang="ru-RU" sz="2400" dirty="0"/>
              <a:t> – 1).</a:t>
            </a:r>
          </a:p>
          <a:p>
            <a:pPr marL="533400" indent="-533400">
              <a:buNone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427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/>
              <a:t>II</a:t>
            </a:r>
            <a:r>
              <a:rPr lang="ru-RU" sz="2400" dirty="0"/>
              <a:t>) Пусть </a:t>
            </a:r>
            <a:r>
              <a:rPr lang="en-US" sz="2400" i="1" dirty="0"/>
              <a:t>S</a:t>
            </a:r>
            <a:r>
              <a:rPr lang="ru-RU" sz="2400" baseline="-25000" dirty="0"/>
              <a:t>1</a:t>
            </a:r>
            <a:r>
              <a:rPr lang="ru-RU" sz="2400" dirty="0"/>
              <a:t>[</a:t>
            </a:r>
            <a:r>
              <a:rPr lang="en-US" sz="2400" i="1" dirty="0"/>
              <a:t>i</a:t>
            </a:r>
            <a:r>
              <a:rPr lang="ru-RU" sz="2400" dirty="0"/>
              <a:t>] ≠ </a:t>
            </a:r>
            <a:r>
              <a:rPr lang="en-US" sz="2400" i="1" dirty="0"/>
              <a:t>S</a:t>
            </a:r>
            <a:r>
              <a:rPr lang="ru-RU" sz="2400" baseline="-25000" dirty="0"/>
              <a:t>2</a:t>
            </a:r>
            <a:r>
              <a:rPr lang="ru-RU" sz="2400" dirty="0"/>
              <a:t>[</a:t>
            </a:r>
            <a:r>
              <a:rPr lang="en-US" sz="2400" i="1" dirty="0"/>
              <a:t>j</a:t>
            </a:r>
            <a:r>
              <a:rPr lang="ru-RU" sz="2400" dirty="0"/>
              <a:t>]. Возможны два способа получения строки </a:t>
            </a:r>
            <a:r>
              <a:rPr lang="en-US" sz="2400" i="1" dirty="0"/>
              <a:t>S</a:t>
            </a:r>
            <a:r>
              <a:rPr lang="ru-RU" sz="2400" baseline="-25000" dirty="0"/>
              <a:t>2</a:t>
            </a:r>
            <a:r>
              <a:rPr lang="ru-RU" sz="2400" dirty="0"/>
              <a:t>[0..</a:t>
            </a:r>
            <a:r>
              <a:rPr lang="en-US" sz="2400" i="1" dirty="0"/>
              <a:t>j</a:t>
            </a:r>
            <a:r>
              <a:rPr lang="ru-RU" sz="2400" dirty="0"/>
              <a:t>]. 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/>
              <a:t>1. </a:t>
            </a:r>
            <a:r>
              <a:rPr lang="ru-RU" sz="2400" dirty="0"/>
              <a:t>Пусть из строки </a:t>
            </a:r>
            <a:r>
              <a:rPr lang="en-US" sz="2400" i="1" dirty="0"/>
              <a:t>S</a:t>
            </a:r>
            <a:r>
              <a:rPr lang="ru-RU" sz="2400" baseline="-25000" dirty="0"/>
              <a:t>1</a:t>
            </a:r>
            <a:r>
              <a:rPr lang="ru-RU" sz="2400" dirty="0"/>
              <a:t>[0..</a:t>
            </a:r>
            <a:r>
              <a:rPr lang="en-US" sz="2400" i="1" dirty="0"/>
              <a:t>i</a:t>
            </a:r>
            <a:r>
              <a:rPr lang="ru-RU" sz="2400" dirty="0"/>
              <a:t>–1] построена строка </a:t>
            </a:r>
            <a:r>
              <a:rPr lang="en-US" sz="2400" dirty="0"/>
              <a:t>S</a:t>
            </a:r>
            <a:r>
              <a:rPr lang="ru-RU" sz="2400" baseline="-25000" dirty="0"/>
              <a:t>2</a:t>
            </a:r>
            <a:r>
              <a:rPr lang="ru-RU" sz="2400" dirty="0"/>
              <a:t>[0..</a:t>
            </a:r>
            <a:r>
              <a:rPr lang="en-US" sz="2400" i="1" dirty="0"/>
              <a:t>j</a:t>
            </a:r>
            <a:r>
              <a:rPr lang="ru-RU" sz="2400" dirty="0"/>
              <a:t>] за минимальное количество операций  </a:t>
            </a:r>
            <a:r>
              <a:rPr lang="en-US" sz="2400" dirty="0"/>
              <a:t>M</a:t>
            </a:r>
            <a:r>
              <a:rPr lang="ru-RU" sz="2400" dirty="0"/>
              <a:t> (</a:t>
            </a:r>
            <a:r>
              <a:rPr lang="en-US" sz="2400" i="1" dirty="0"/>
              <a:t>i</a:t>
            </a:r>
            <a:r>
              <a:rPr lang="ru-RU" sz="2400" dirty="0"/>
              <a:t>–1, </a:t>
            </a:r>
            <a:r>
              <a:rPr lang="en-US" sz="2400" i="1" dirty="0"/>
              <a:t>j</a:t>
            </a:r>
            <a:r>
              <a:rPr lang="ru-RU" sz="2400" dirty="0"/>
              <a:t> ). Тогда для получения строки </a:t>
            </a:r>
            <a:r>
              <a:rPr lang="en-US" sz="2400" i="1" dirty="0"/>
              <a:t>S</a:t>
            </a:r>
            <a:r>
              <a:rPr lang="ru-RU" sz="2400" baseline="-25000" dirty="0"/>
              <a:t>2</a:t>
            </a:r>
            <a:r>
              <a:rPr lang="ru-RU" sz="2400" dirty="0"/>
              <a:t>[0..</a:t>
            </a:r>
            <a:r>
              <a:rPr lang="en-US" sz="2400" i="1" dirty="0"/>
              <a:t>j</a:t>
            </a:r>
            <a:r>
              <a:rPr lang="ru-RU" sz="2400" dirty="0"/>
              <a:t>] из строки </a:t>
            </a:r>
            <a:r>
              <a:rPr lang="en-US" sz="2400" dirty="0"/>
              <a:t>S</a:t>
            </a:r>
            <a:r>
              <a:rPr lang="ru-RU" sz="2400" baseline="-25000" dirty="0"/>
              <a:t>1</a:t>
            </a:r>
            <a:r>
              <a:rPr lang="ru-RU" sz="2400" dirty="0"/>
              <a:t>[0..</a:t>
            </a:r>
            <a:r>
              <a:rPr lang="en-US" sz="2400" i="1" dirty="0"/>
              <a:t>i</a:t>
            </a:r>
            <a:r>
              <a:rPr lang="ru-RU" sz="2400" dirty="0"/>
              <a:t>] требуется удалить </a:t>
            </a:r>
            <a:r>
              <a:rPr lang="en-US" sz="2400" i="1" dirty="0"/>
              <a:t>i</a:t>
            </a:r>
            <a:r>
              <a:rPr lang="ru-RU" sz="2400" dirty="0"/>
              <a:t>-ый символ из строки </a:t>
            </a:r>
            <a:r>
              <a:rPr lang="en-US" sz="2400" i="1" dirty="0"/>
              <a:t>S</a:t>
            </a:r>
            <a:r>
              <a:rPr lang="ru-RU" sz="2400" baseline="-25000" dirty="0"/>
              <a:t>1</a:t>
            </a:r>
            <a:r>
              <a:rPr lang="ru-RU" sz="2400" dirty="0"/>
              <a:t>.  </a:t>
            </a:r>
            <a:endParaRPr lang="en-US" sz="2400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/>
              <a:t>2. </a:t>
            </a:r>
            <a:r>
              <a:rPr lang="ru-RU" sz="2400" dirty="0"/>
              <a:t>Пусть из строки </a:t>
            </a:r>
            <a:r>
              <a:rPr lang="en-US" sz="2400" i="1" dirty="0"/>
              <a:t>S</a:t>
            </a:r>
            <a:r>
              <a:rPr lang="ru-RU" sz="2400" baseline="-25000" dirty="0"/>
              <a:t>1</a:t>
            </a:r>
            <a:r>
              <a:rPr lang="ru-RU" sz="2400" dirty="0"/>
              <a:t>[0..</a:t>
            </a:r>
            <a:r>
              <a:rPr lang="en-US" sz="2400" i="1" dirty="0"/>
              <a:t>i</a:t>
            </a:r>
            <a:r>
              <a:rPr lang="ru-RU" sz="2400" dirty="0"/>
              <a:t>] построена строка </a:t>
            </a:r>
            <a:r>
              <a:rPr lang="en-US" sz="2400" i="1" dirty="0"/>
              <a:t>S</a:t>
            </a:r>
            <a:r>
              <a:rPr lang="ru-RU" sz="2400" baseline="-25000" dirty="0"/>
              <a:t>2</a:t>
            </a:r>
            <a:r>
              <a:rPr lang="ru-RU" sz="2400" dirty="0"/>
              <a:t>[0..</a:t>
            </a:r>
            <a:r>
              <a:rPr lang="en-US" sz="2400" dirty="0"/>
              <a:t>j</a:t>
            </a:r>
            <a:r>
              <a:rPr lang="ru-RU" sz="2400" dirty="0"/>
              <a:t>–1] за минимальное количество операций </a:t>
            </a:r>
            <a:r>
              <a:rPr lang="en-US" sz="2400" i="1" dirty="0"/>
              <a:t>M</a:t>
            </a:r>
            <a:r>
              <a:rPr lang="ru-RU" sz="2400" dirty="0"/>
              <a:t> (</a:t>
            </a:r>
            <a:r>
              <a:rPr lang="en-US" sz="2400" i="1" dirty="0"/>
              <a:t>i</a:t>
            </a:r>
            <a:r>
              <a:rPr lang="ru-RU" sz="2400" i="1" dirty="0"/>
              <a:t>, </a:t>
            </a:r>
            <a:r>
              <a:rPr lang="en-US" sz="2400" i="1" dirty="0"/>
              <a:t>j</a:t>
            </a:r>
            <a:r>
              <a:rPr lang="ru-RU" sz="2400" dirty="0"/>
              <a:t>–1).  Тогда для получения строки </a:t>
            </a:r>
            <a:r>
              <a:rPr lang="en-US" sz="2400" i="1" dirty="0"/>
              <a:t>S</a:t>
            </a:r>
            <a:r>
              <a:rPr lang="ru-RU" sz="2400" baseline="-25000" dirty="0"/>
              <a:t>2</a:t>
            </a:r>
            <a:r>
              <a:rPr lang="ru-RU" sz="2400" dirty="0"/>
              <a:t>[0..</a:t>
            </a:r>
            <a:r>
              <a:rPr lang="en-US" sz="2400" i="1" dirty="0"/>
              <a:t>j</a:t>
            </a:r>
            <a:r>
              <a:rPr lang="ru-RU" sz="2400" dirty="0"/>
              <a:t>] из строки </a:t>
            </a:r>
            <a:r>
              <a:rPr lang="en-US" sz="2400" i="1" dirty="0"/>
              <a:t>S</a:t>
            </a:r>
            <a:r>
              <a:rPr lang="ru-RU" sz="2400" baseline="-25000" dirty="0"/>
              <a:t>1</a:t>
            </a:r>
            <a:r>
              <a:rPr lang="ru-RU" sz="2400" dirty="0"/>
              <a:t>[0..</a:t>
            </a:r>
            <a:r>
              <a:rPr lang="en-US" sz="2400" i="1" dirty="0"/>
              <a:t>i</a:t>
            </a:r>
            <a:r>
              <a:rPr lang="ru-RU" sz="2400" dirty="0"/>
              <a:t>] потребуется одна операция вставки </a:t>
            </a:r>
            <a:r>
              <a:rPr lang="en-US" sz="2400" i="1" dirty="0"/>
              <a:t>i</a:t>
            </a:r>
            <a:r>
              <a:rPr lang="ru-RU" sz="2400" dirty="0"/>
              <a:t>-го символа строки </a:t>
            </a:r>
            <a:r>
              <a:rPr lang="en-US" sz="2400" i="1" dirty="0"/>
              <a:t>S</a:t>
            </a:r>
            <a:r>
              <a:rPr lang="ru-RU" sz="2400" baseline="-25000" dirty="0"/>
              <a:t>1</a:t>
            </a:r>
            <a:r>
              <a:rPr lang="ru-RU" sz="2400" dirty="0"/>
              <a:t>  после символа </a:t>
            </a:r>
            <a:r>
              <a:rPr lang="en-US" sz="2400" i="1" dirty="0"/>
              <a:t>S</a:t>
            </a:r>
            <a:r>
              <a:rPr lang="ru-RU" sz="2400" baseline="-25000" dirty="0"/>
              <a:t>2</a:t>
            </a:r>
            <a:r>
              <a:rPr lang="ru-RU" sz="2400" dirty="0"/>
              <a:t>[</a:t>
            </a:r>
            <a:r>
              <a:rPr lang="en-US" sz="2400" i="1" dirty="0"/>
              <a:t>j</a:t>
            </a:r>
            <a:r>
              <a:rPr lang="ru-RU" sz="2400" dirty="0"/>
              <a:t>–1].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Из 2-х возможностей выбраем лучшую и получаем следующие рекуррентные соотношения: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632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i="1" dirty="0"/>
              <a:t>M</a:t>
            </a:r>
            <a:r>
              <a:rPr lang="en-US" sz="2400" dirty="0"/>
              <a:t> (0, </a:t>
            </a:r>
            <a:r>
              <a:rPr lang="en-US" sz="2400" i="1" dirty="0"/>
              <a:t>j</a:t>
            </a:r>
            <a:r>
              <a:rPr lang="en-US" sz="2400" dirty="0"/>
              <a:t>) = </a:t>
            </a:r>
            <a:r>
              <a:rPr lang="en-US" sz="2400" i="1" dirty="0"/>
              <a:t>j</a:t>
            </a:r>
            <a:r>
              <a:rPr lang="en-US" sz="2400" dirty="0"/>
              <a:t>; </a:t>
            </a:r>
            <a:r>
              <a:rPr lang="ru-RU" sz="2400" i="1" dirty="0"/>
              <a:t>	</a:t>
            </a:r>
            <a:r>
              <a:rPr lang="en-US" sz="2400" i="1" dirty="0"/>
              <a:t>M</a:t>
            </a:r>
            <a:r>
              <a:rPr lang="en-US" sz="2400" dirty="0"/>
              <a:t> (</a:t>
            </a:r>
            <a:r>
              <a:rPr lang="en-US" sz="2400" i="1" dirty="0"/>
              <a:t>i</a:t>
            </a:r>
            <a:r>
              <a:rPr lang="en-US" sz="2400" dirty="0"/>
              <a:t>, 0) = </a:t>
            </a:r>
            <a:r>
              <a:rPr lang="en-US" sz="2400" i="1" dirty="0"/>
              <a:t>i</a:t>
            </a:r>
            <a:r>
              <a:rPr lang="en-US" sz="2400" dirty="0"/>
              <a:t>;</a:t>
            </a:r>
            <a:endParaRPr lang="en-US" sz="2400" i="1" dirty="0"/>
          </a:p>
          <a:p>
            <a:pPr>
              <a:buFont typeface="Arial" charset="0"/>
              <a:buNone/>
            </a:pPr>
            <a:r>
              <a:rPr lang="en-US" sz="2400" i="1" dirty="0"/>
              <a:t>M</a:t>
            </a:r>
            <a:r>
              <a:rPr lang="en-US" sz="2400" dirty="0"/>
              <a:t> (</a:t>
            </a:r>
            <a:r>
              <a:rPr lang="en-US" sz="2400" i="1" dirty="0"/>
              <a:t>i, j</a:t>
            </a:r>
            <a:r>
              <a:rPr lang="en-US" sz="2400" dirty="0"/>
              <a:t>) = min (M (</a:t>
            </a:r>
            <a:r>
              <a:rPr lang="en-US" sz="2400" i="1" dirty="0"/>
              <a:t>i</a:t>
            </a:r>
            <a:r>
              <a:rPr lang="en-US" sz="2400" dirty="0"/>
              <a:t> – 1, </a:t>
            </a:r>
            <a:r>
              <a:rPr lang="en-US" sz="2400" i="1" dirty="0"/>
              <a:t>j</a:t>
            </a:r>
            <a:r>
              <a:rPr lang="en-US" sz="2400" dirty="0"/>
              <a:t> – 1), </a:t>
            </a:r>
            <a:r>
              <a:rPr lang="en-US" sz="2400" i="1" dirty="0"/>
              <a:t>M</a:t>
            </a:r>
            <a:r>
              <a:rPr lang="en-US" sz="2400" dirty="0"/>
              <a:t> (</a:t>
            </a:r>
            <a:r>
              <a:rPr lang="en-US" sz="2400" i="1" dirty="0"/>
              <a:t>i</a:t>
            </a:r>
            <a:r>
              <a:rPr lang="en-US" sz="2400" dirty="0"/>
              <a:t> – 1, </a:t>
            </a:r>
            <a:r>
              <a:rPr lang="en-US" sz="2400" i="1" dirty="0"/>
              <a:t>j</a:t>
            </a:r>
            <a:r>
              <a:rPr lang="en-US" sz="2400" dirty="0"/>
              <a:t> ) + 1, </a:t>
            </a:r>
            <a:r>
              <a:rPr lang="en-US" sz="2400" i="1" dirty="0"/>
              <a:t>M</a:t>
            </a:r>
            <a:r>
              <a:rPr lang="en-US" sz="2400" dirty="0"/>
              <a:t> (</a:t>
            </a:r>
            <a:r>
              <a:rPr lang="en-US" sz="2400" i="1" dirty="0"/>
              <a:t>i </a:t>
            </a:r>
            <a:r>
              <a:rPr lang="en-US" sz="2400" dirty="0"/>
              <a:t>, </a:t>
            </a:r>
            <a:r>
              <a:rPr lang="en-US" sz="2400" i="1" dirty="0"/>
              <a:t>j</a:t>
            </a:r>
            <a:r>
              <a:rPr lang="en-US" sz="2400" dirty="0"/>
              <a:t> – 1) +1), </a:t>
            </a:r>
          </a:p>
          <a:p>
            <a:pPr>
              <a:buFont typeface="Arial" charset="0"/>
              <a:buNone/>
            </a:pPr>
            <a:r>
              <a:rPr lang="en-US" sz="2400" dirty="0"/>
              <a:t>			</a:t>
            </a:r>
            <a:r>
              <a:rPr lang="ru-RU" sz="2400" dirty="0"/>
              <a:t>если</a:t>
            </a:r>
            <a:r>
              <a:rPr lang="en-US" sz="2400" dirty="0"/>
              <a:t> </a:t>
            </a:r>
            <a:r>
              <a:rPr lang="en-US" sz="2400" i="1" dirty="0"/>
              <a:t>S</a:t>
            </a:r>
            <a:r>
              <a:rPr lang="en-US" sz="2400" baseline="-25000" dirty="0"/>
              <a:t>1</a:t>
            </a:r>
            <a:r>
              <a:rPr lang="en-US" sz="2400" dirty="0"/>
              <a:t>[</a:t>
            </a:r>
            <a:r>
              <a:rPr lang="en-US" sz="2400" i="1" dirty="0"/>
              <a:t>i</a:t>
            </a:r>
            <a:r>
              <a:rPr lang="en-US" sz="2400" dirty="0"/>
              <a:t>] = </a:t>
            </a:r>
            <a:r>
              <a:rPr lang="en-US" sz="2400" i="1" dirty="0"/>
              <a:t>S</a:t>
            </a:r>
            <a:r>
              <a:rPr lang="en-US" sz="2400" baseline="-25000" dirty="0"/>
              <a:t>2</a:t>
            </a:r>
            <a:r>
              <a:rPr lang="en-US" sz="2400" dirty="0"/>
              <a:t>[</a:t>
            </a:r>
            <a:r>
              <a:rPr lang="en-US" sz="2400" i="1" dirty="0"/>
              <a:t>j</a:t>
            </a:r>
            <a:r>
              <a:rPr lang="en-US" sz="2400" dirty="0"/>
              <a:t>]; </a:t>
            </a:r>
            <a:endParaRPr lang="en-US" sz="2400" i="1" dirty="0"/>
          </a:p>
          <a:p>
            <a:pPr>
              <a:buFont typeface="Arial" charset="0"/>
              <a:buNone/>
            </a:pPr>
            <a:r>
              <a:rPr lang="en-US" sz="2400" i="1" dirty="0"/>
              <a:t>M</a:t>
            </a:r>
            <a:r>
              <a:rPr lang="en-US" sz="2400" dirty="0"/>
              <a:t> (</a:t>
            </a:r>
            <a:r>
              <a:rPr lang="en-US" sz="2400" i="1" dirty="0"/>
              <a:t>i, j</a:t>
            </a:r>
            <a:r>
              <a:rPr lang="en-US" sz="2400" dirty="0"/>
              <a:t>) = min (M (</a:t>
            </a:r>
            <a:r>
              <a:rPr lang="en-US" sz="2400" i="1" dirty="0"/>
              <a:t>i</a:t>
            </a:r>
            <a:r>
              <a:rPr lang="en-US" sz="2400" dirty="0"/>
              <a:t> – 1, </a:t>
            </a:r>
            <a:r>
              <a:rPr lang="en-US" sz="2400" i="1" dirty="0"/>
              <a:t>j</a:t>
            </a:r>
            <a:r>
              <a:rPr lang="en-US" sz="2400" dirty="0"/>
              <a:t> ), </a:t>
            </a:r>
            <a:r>
              <a:rPr lang="en-US" sz="2400" i="1" dirty="0"/>
              <a:t>M</a:t>
            </a:r>
            <a:r>
              <a:rPr lang="en-US" sz="2400" dirty="0"/>
              <a:t> (</a:t>
            </a:r>
            <a:r>
              <a:rPr lang="en-US" sz="2400" i="1" dirty="0"/>
              <a:t>i</a:t>
            </a:r>
            <a:r>
              <a:rPr lang="en-US" sz="2400" dirty="0"/>
              <a:t> , </a:t>
            </a:r>
            <a:r>
              <a:rPr lang="en-US" sz="2400" i="1" dirty="0"/>
              <a:t>j</a:t>
            </a:r>
            <a:r>
              <a:rPr lang="en-US" sz="2400" dirty="0"/>
              <a:t> – 1)) + 1, </a:t>
            </a:r>
          </a:p>
          <a:p>
            <a:pPr>
              <a:buFont typeface="Arial" charset="0"/>
              <a:buNone/>
            </a:pPr>
            <a:r>
              <a:rPr lang="ru-RU" sz="2400" dirty="0"/>
              <a:t>			если</a:t>
            </a:r>
            <a:r>
              <a:rPr lang="en-US" sz="2400" dirty="0"/>
              <a:t> </a:t>
            </a:r>
            <a:r>
              <a:rPr lang="en-US" sz="2400" i="1" dirty="0"/>
              <a:t>S</a:t>
            </a:r>
            <a:r>
              <a:rPr lang="en-US" sz="2400" baseline="-25000" dirty="0"/>
              <a:t>1</a:t>
            </a:r>
            <a:r>
              <a:rPr lang="en-US" sz="2400" dirty="0"/>
              <a:t>[</a:t>
            </a:r>
            <a:r>
              <a:rPr lang="en-US" sz="2400" i="1" dirty="0"/>
              <a:t>i</a:t>
            </a:r>
            <a:r>
              <a:rPr lang="en-US" sz="2400" dirty="0"/>
              <a:t>] ≠ </a:t>
            </a:r>
            <a:r>
              <a:rPr lang="en-US" sz="2400" i="1" dirty="0"/>
              <a:t>S</a:t>
            </a:r>
            <a:r>
              <a:rPr lang="en-US" sz="2400" baseline="-25000" dirty="0"/>
              <a:t>2</a:t>
            </a:r>
            <a:r>
              <a:rPr lang="en-US" sz="2400" dirty="0"/>
              <a:t>[</a:t>
            </a:r>
            <a:r>
              <a:rPr lang="en-US" sz="2400" i="1" dirty="0"/>
              <a:t>j</a:t>
            </a:r>
            <a:r>
              <a:rPr lang="en-US" sz="2400" dirty="0"/>
              <a:t>];</a:t>
            </a:r>
            <a:endParaRPr lang="ru-RU" sz="2400" dirty="0"/>
          </a:p>
          <a:p>
            <a:pPr>
              <a:buFont typeface="Arial" charset="0"/>
              <a:buNone/>
            </a:pPr>
            <a:endParaRPr lang="ru-RU" sz="2400" dirty="0"/>
          </a:p>
          <a:p>
            <a:pPr>
              <a:lnSpc>
                <a:spcPct val="80000"/>
              </a:lnSpc>
              <a:spcBef>
                <a:spcPct val="5000"/>
              </a:spcBef>
              <a:buFont typeface="Arial" charset="0"/>
              <a:buNone/>
            </a:pPr>
            <a:r>
              <a:rPr lang="ru-RU" sz="2400" dirty="0"/>
              <a:t>Решением задачи будет значение </a:t>
            </a:r>
            <a:r>
              <a:rPr lang="en-US" sz="2400" i="1" dirty="0"/>
              <a:t>M</a:t>
            </a:r>
            <a:r>
              <a:rPr lang="ru-RU" sz="2400" dirty="0"/>
              <a:t>(</a:t>
            </a:r>
            <a:r>
              <a:rPr lang="en-US" sz="2400" i="1" dirty="0"/>
              <a:t>m</a:t>
            </a:r>
            <a:r>
              <a:rPr lang="ru-RU" sz="2400" i="1" dirty="0"/>
              <a:t>,</a:t>
            </a:r>
            <a:r>
              <a:rPr lang="en-US" sz="2400" i="1" dirty="0"/>
              <a:t>n</a:t>
            </a:r>
            <a:r>
              <a:rPr lang="ru-RU" sz="2400" dirty="0"/>
              <a:t>), 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 typeface="Arial" charset="0"/>
              <a:buNone/>
            </a:pPr>
            <a:r>
              <a:rPr lang="ru-RU" sz="2400" dirty="0"/>
              <a:t>где </a:t>
            </a:r>
            <a:r>
              <a:rPr lang="en-US" sz="2400" i="1" dirty="0"/>
              <a:t>m </a:t>
            </a:r>
            <a:r>
              <a:rPr lang="ru-RU" sz="2400" dirty="0"/>
              <a:t>— длина строки </a:t>
            </a:r>
            <a:r>
              <a:rPr lang="en-US" sz="2400" i="1" dirty="0"/>
              <a:t>S</a:t>
            </a:r>
            <a:r>
              <a:rPr lang="ru-RU" sz="2400" baseline="-25000" dirty="0"/>
              <a:t>1</a:t>
            </a:r>
            <a:r>
              <a:rPr lang="ru-RU" sz="2400" dirty="0"/>
              <a:t>, а </a:t>
            </a:r>
            <a:r>
              <a:rPr lang="en-US" sz="2400" i="1" dirty="0"/>
              <a:t>n</a:t>
            </a:r>
            <a:r>
              <a:rPr lang="ru-RU" sz="2400" dirty="0"/>
              <a:t> — длина строки </a:t>
            </a:r>
            <a:r>
              <a:rPr lang="en-US" sz="2400" i="1" dirty="0"/>
              <a:t>S</a:t>
            </a:r>
            <a:r>
              <a:rPr lang="ru-RU" sz="2400" baseline="-25000" dirty="0"/>
              <a:t>2</a:t>
            </a:r>
            <a:r>
              <a:rPr lang="ru-RU" sz="2400" dirty="0"/>
              <a:t>.</a:t>
            </a:r>
            <a:r>
              <a:rPr lang="ru-RU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3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3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63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63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3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3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/>
          </p:cNvSpPr>
          <p:nvPr>
            <p:ph type="title"/>
          </p:nvPr>
        </p:nvSpPr>
        <p:spPr>
          <a:xfrm>
            <a:off x="1774825" y="0"/>
            <a:ext cx="8229600" cy="954088"/>
          </a:xfrm>
        </p:spPr>
        <p:txBody>
          <a:bodyPr/>
          <a:lstStyle/>
          <a:p>
            <a:pPr algn="l"/>
            <a:r>
              <a:rPr lang="ru-RU" sz="2400" b="1" dirty="0"/>
              <a:t>Пример</a:t>
            </a:r>
          </a:p>
        </p:txBody>
      </p:sp>
      <p:sp>
        <p:nvSpPr>
          <p:cNvPr id="58370" name="Rectangle 3"/>
          <p:cNvSpPr>
            <a:spLocks noGrp="1"/>
          </p:cNvSpPr>
          <p:nvPr>
            <p:ph type="body" sz="half" idx="1"/>
          </p:nvPr>
        </p:nvSpPr>
        <p:spPr>
          <a:xfrm>
            <a:off x="1991742" y="692150"/>
            <a:ext cx="8640763" cy="144145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900" dirty="0"/>
              <a:t> </a:t>
            </a:r>
            <a:r>
              <a:rPr lang="en-US" sz="2000" i="1" dirty="0"/>
              <a:t>S</a:t>
            </a:r>
            <a:r>
              <a:rPr lang="ru-RU" sz="2000" baseline="-25000" dirty="0"/>
              <a:t>1</a:t>
            </a:r>
            <a:r>
              <a:rPr lang="ru-RU" sz="2000" i="1" dirty="0"/>
              <a:t> = </a:t>
            </a:r>
            <a:r>
              <a:rPr lang="ru-RU" sz="2000" dirty="0"/>
              <a:t>”</a:t>
            </a:r>
            <a:r>
              <a:rPr lang="en-US" sz="2000" i="1" dirty="0" err="1"/>
              <a:t>abc</a:t>
            </a:r>
            <a:r>
              <a:rPr lang="ru-RU" sz="2000" dirty="0"/>
              <a:t>”, </a:t>
            </a:r>
            <a:r>
              <a:rPr lang="en-US" sz="2000" i="1" dirty="0"/>
              <a:t>S</a:t>
            </a:r>
            <a:r>
              <a:rPr lang="ru-RU" sz="2000" baseline="-25000" dirty="0"/>
              <a:t>2</a:t>
            </a:r>
            <a:r>
              <a:rPr lang="ru-RU" sz="2000" dirty="0"/>
              <a:t> = ”</a:t>
            </a:r>
            <a:r>
              <a:rPr lang="en-US" sz="2000" i="1" dirty="0" err="1"/>
              <a:t>aabddc</a:t>
            </a:r>
            <a:r>
              <a:rPr lang="ru-RU" sz="2000" dirty="0"/>
              <a:t>”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Построим таблицу </a:t>
            </a:r>
            <a:r>
              <a:rPr lang="en-US" sz="2000" i="1" dirty="0"/>
              <a:t>M</a:t>
            </a:r>
            <a:r>
              <a:rPr lang="ru-RU" sz="2000" dirty="0"/>
              <a:t>, нумерация строк и столбцов которой начинается с нуля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и элементами которой будут числа, равные значениям функции,  описанной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выше.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200" dirty="0"/>
              <a:t> </a:t>
            </a:r>
          </a:p>
        </p:txBody>
      </p:sp>
      <p:graphicFrame>
        <p:nvGraphicFramePr>
          <p:cNvPr id="58435" name="Group 67"/>
          <p:cNvGraphicFramePr>
            <a:graphicFrameLocks noGrp="1"/>
          </p:cNvGraphicFramePr>
          <p:nvPr>
            <p:ph sz="half" idx="2"/>
          </p:nvPr>
        </p:nvGraphicFramePr>
        <p:xfrm>
          <a:off x="3503614" y="2708275"/>
          <a:ext cx="4391025" cy="2865120"/>
        </p:xfrm>
        <a:graphic>
          <a:graphicData uri="http://schemas.openxmlformats.org/drawingml/2006/table">
            <a:tbl>
              <a:tblPr/>
              <a:tblGrid>
                <a:gridCol w="8778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78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c</a:t>
                      </a:r>
                      <a:endParaRPr kumimoji="0" lang="ru-RU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6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 5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 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d</a:t>
                      </a:r>
                      <a:endParaRPr kumimoji="0" lang="ru-RU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5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 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 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d</a:t>
                      </a:r>
                      <a:endParaRPr kumimoji="0" lang="ru-RU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 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 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b</a:t>
                      </a:r>
                      <a:endParaRPr kumimoji="0" lang="ru-RU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 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a</a:t>
                      </a:r>
                      <a:endParaRPr kumimoji="0" lang="ru-RU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 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 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a</a:t>
                      </a:r>
                      <a:endParaRPr kumimoji="0" lang="ru-RU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 0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 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0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 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 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a</a:t>
                      </a:r>
                      <a:endParaRPr kumimoji="0" lang="ru-RU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b</a:t>
                      </a:r>
                      <a:endParaRPr kumimoji="0" lang="ru-RU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c</a:t>
                      </a:r>
                      <a:endParaRPr kumimoji="0" lang="ru-RU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8371" name="Rectangle 63"/>
          <p:cNvSpPr>
            <a:spLocks noChangeArrowheads="1"/>
          </p:cNvSpPr>
          <p:nvPr/>
        </p:nvSpPr>
        <p:spPr bwMode="auto">
          <a:xfrm>
            <a:off x="3503614" y="2276475"/>
            <a:ext cx="4751387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ru-RU"/>
              <a:t>   -1            0            1            2           3 </a:t>
            </a:r>
          </a:p>
        </p:txBody>
      </p:sp>
      <p:sp>
        <p:nvSpPr>
          <p:cNvPr id="58428" name="Line 142"/>
          <p:cNvSpPr>
            <a:spLocks noChangeShapeType="1"/>
          </p:cNvSpPr>
          <p:nvPr/>
        </p:nvSpPr>
        <p:spPr bwMode="auto">
          <a:xfrm flipH="1">
            <a:off x="6816725" y="2852738"/>
            <a:ext cx="431800" cy="3603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58429" name="Line 143"/>
          <p:cNvSpPr>
            <a:spLocks noChangeShapeType="1"/>
          </p:cNvSpPr>
          <p:nvPr/>
        </p:nvSpPr>
        <p:spPr bwMode="auto">
          <a:xfrm>
            <a:off x="6383338" y="3213101"/>
            <a:ext cx="0" cy="3603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58430" name="Line 144"/>
          <p:cNvSpPr>
            <a:spLocks noChangeShapeType="1"/>
          </p:cNvSpPr>
          <p:nvPr/>
        </p:nvSpPr>
        <p:spPr bwMode="auto">
          <a:xfrm>
            <a:off x="6383338" y="3644901"/>
            <a:ext cx="0" cy="3603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58431" name="Line 145"/>
          <p:cNvSpPr>
            <a:spLocks noChangeShapeType="1"/>
          </p:cNvSpPr>
          <p:nvPr/>
        </p:nvSpPr>
        <p:spPr bwMode="auto">
          <a:xfrm flipH="1">
            <a:off x="5808664" y="4005264"/>
            <a:ext cx="503237" cy="2873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58432" name="Line 146"/>
          <p:cNvSpPr>
            <a:spLocks noChangeShapeType="1"/>
          </p:cNvSpPr>
          <p:nvPr/>
        </p:nvSpPr>
        <p:spPr bwMode="auto">
          <a:xfrm>
            <a:off x="5519738" y="4365626"/>
            <a:ext cx="0" cy="3603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58433" name="Line 147"/>
          <p:cNvSpPr>
            <a:spLocks noChangeShapeType="1"/>
          </p:cNvSpPr>
          <p:nvPr/>
        </p:nvSpPr>
        <p:spPr bwMode="auto">
          <a:xfrm flipH="1">
            <a:off x="4943476" y="4724401"/>
            <a:ext cx="504825" cy="2889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8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8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8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8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8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8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8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8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8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8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8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/>
      <p:bldP spid="58428" grpId="0" animBg="1"/>
      <p:bldP spid="58429" grpId="0" animBg="1"/>
      <p:bldP spid="58430" grpId="0" animBg="1"/>
      <p:bldP spid="58431" grpId="0" animBg="1"/>
      <p:bldP spid="58432" grpId="0" animBg="1"/>
      <p:bldP spid="5843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2400" b="1"/>
              <a:t>Обратный ход</a:t>
            </a:r>
          </a:p>
        </p:txBody>
      </p:sp>
      <p:sp>
        <p:nvSpPr>
          <p:cNvPr id="60418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1000" indent="-381000">
              <a:lnSpc>
                <a:spcPct val="80000"/>
              </a:lnSpc>
              <a:buNone/>
            </a:pPr>
            <a:r>
              <a:rPr lang="ru-RU" sz="2000" i="1" dirty="0"/>
              <a:t>М</a:t>
            </a:r>
            <a:r>
              <a:rPr lang="ru-RU" sz="2000" dirty="0"/>
              <a:t>[1</a:t>
            </a:r>
            <a:r>
              <a:rPr lang="ru-RU" sz="2000" i="1" dirty="0"/>
              <a:t>,</a:t>
            </a:r>
            <a:r>
              <a:rPr lang="ru-RU" sz="2000" dirty="0"/>
              <a:t>3] = 2, означает, что из строки “</a:t>
            </a:r>
            <a:r>
              <a:rPr lang="en-US" sz="2000" i="1" dirty="0"/>
              <a:t>a</a:t>
            </a:r>
            <a:r>
              <a:rPr lang="ru-RU" sz="2000" dirty="0"/>
              <a:t>” можно получить строку “</a:t>
            </a:r>
            <a:r>
              <a:rPr lang="en-US" sz="2000" i="1" dirty="0" err="1"/>
              <a:t>aab</a:t>
            </a:r>
            <a:r>
              <a:rPr lang="ru-RU" sz="2000" dirty="0"/>
              <a:t>”, используя две допустимых операции. В примере за три допустимых операции можно преобразовать строку </a:t>
            </a:r>
            <a:r>
              <a:rPr lang="en-US" sz="2000" i="1" dirty="0"/>
              <a:t>S</a:t>
            </a:r>
            <a:r>
              <a:rPr lang="ru-RU" sz="2000" baseline="-25000" dirty="0"/>
              <a:t>1</a:t>
            </a:r>
            <a:r>
              <a:rPr lang="ru-RU" sz="2000" dirty="0"/>
              <a:t> в </a:t>
            </a:r>
            <a:r>
              <a:rPr lang="en-US" sz="2000" i="1" dirty="0"/>
              <a:t>S</a:t>
            </a:r>
            <a:r>
              <a:rPr lang="ru-RU" sz="2000" baseline="-25000" dirty="0"/>
              <a:t>2</a:t>
            </a:r>
            <a:r>
              <a:rPr lang="ru-RU" sz="2000" dirty="0"/>
              <a:t>. Для определения операций нужно встать на последний символ строки </a:t>
            </a:r>
            <a:r>
              <a:rPr lang="en-US" sz="2000" i="1" dirty="0"/>
              <a:t>S</a:t>
            </a:r>
            <a:r>
              <a:rPr lang="ru-RU" sz="2000" baseline="-25000" dirty="0"/>
              <a:t>1</a:t>
            </a:r>
            <a:r>
              <a:rPr lang="ru-RU" sz="2000" dirty="0"/>
              <a:t> и начать движение по таблице от правого верхнего  угла.  В примере движение начнется с ячейки </a:t>
            </a:r>
            <a:r>
              <a:rPr lang="ru-RU" sz="2000" i="1" dirty="0"/>
              <a:t>М</a:t>
            </a:r>
            <a:r>
              <a:rPr lang="ru-RU" sz="2000" dirty="0"/>
              <a:t>[3,6]. </a:t>
            </a:r>
          </a:p>
          <a:p>
            <a:pPr marL="381000" indent="-381000">
              <a:lnSpc>
                <a:spcPct val="80000"/>
              </a:lnSpc>
              <a:buNone/>
            </a:pPr>
            <a:endParaRPr lang="ru-RU" sz="2000" dirty="0"/>
          </a:p>
          <a:p>
            <a:pPr marL="381000" indent="-381000">
              <a:lnSpc>
                <a:spcPct val="80000"/>
              </a:lnSpc>
              <a:buNone/>
            </a:pPr>
            <a:r>
              <a:rPr lang="ru-RU" sz="2000" dirty="0"/>
              <a:t>Находясь в ячейке </a:t>
            </a:r>
            <a:r>
              <a:rPr lang="ru-RU" sz="2000" i="1" dirty="0"/>
              <a:t>М</a:t>
            </a:r>
            <a:r>
              <a:rPr lang="ru-RU" sz="2000" dirty="0"/>
              <a:t>[</a:t>
            </a:r>
            <a:r>
              <a:rPr lang="en-US" sz="2000" i="1" dirty="0"/>
              <a:t>i</a:t>
            </a:r>
            <a:r>
              <a:rPr lang="ru-RU" sz="2000" dirty="0"/>
              <a:t>, </a:t>
            </a:r>
            <a:r>
              <a:rPr lang="en-US" sz="2000" i="1" dirty="0"/>
              <a:t>j</a:t>
            </a:r>
            <a:r>
              <a:rPr lang="ru-RU" sz="2000" dirty="0"/>
              <a:t>], будем рассматривать два случая</a:t>
            </a:r>
            <a:r>
              <a:rPr lang="en-US" sz="2000" dirty="0"/>
              <a:t>. </a:t>
            </a:r>
          </a:p>
          <a:p>
            <a:pPr marL="381000" indent="-381000">
              <a:lnSpc>
                <a:spcPct val="80000"/>
              </a:lnSpc>
              <a:buNone/>
            </a:pPr>
            <a:r>
              <a:rPr lang="en-US" sz="2000" dirty="0"/>
              <a:t>1) </a:t>
            </a:r>
            <a:r>
              <a:rPr lang="ru-RU" sz="2000" dirty="0"/>
              <a:t>Если</a:t>
            </a:r>
            <a:r>
              <a:rPr lang="en-US" sz="2000" dirty="0"/>
              <a:t> </a:t>
            </a:r>
            <a:r>
              <a:rPr lang="ru-RU" sz="2000" i="1" dirty="0"/>
              <a:t>М</a:t>
            </a:r>
            <a:r>
              <a:rPr lang="ru-RU" sz="2000" dirty="0"/>
              <a:t>[-1, </a:t>
            </a:r>
            <a:r>
              <a:rPr lang="en-US" sz="2000" i="1" dirty="0"/>
              <a:t>i</a:t>
            </a:r>
            <a:r>
              <a:rPr lang="ru-RU" sz="2000" dirty="0"/>
              <a:t>] </a:t>
            </a:r>
            <a:r>
              <a:rPr lang="en-US" sz="2000" dirty="0"/>
              <a:t>=</a:t>
            </a:r>
            <a:r>
              <a:rPr lang="ru-RU" sz="2000" dirty="0"/>
              <a:t> </a:t>
            </a:r>
            <a:r>
              <a:rPr lang="ru-RU" sz="2000" i="1" dirty="0"/>
              <a:t>М</a:t>
            </a:r>
            <a:r>
              <a:rPr lang="ru-RU" sz="2000" dirty="0"/>
              <a:t>[</a:t>
            </a:r>
            <a:r>
              <a:rPr lang="en-US" sz="2000" i="1" dirty="0"/>
              <a:t>j</a:t>
            </a:r>
            <a:r>
              <a:rPr lang="ru-RU" sz="2000" dirty="0"/>
              <a:t>, -1], то будем сдвигаться по диагонали влево-вниз, попадая в ячейку </a:t>
            </a:r>
            <a:r>
              <a:rPr lang="ru-RU" sz="2000" i="1" dirty="0"/>
              <a:t>М</a:t>
            </a:r>
            <a:r>
              <a:rPr lang="ru-RU" sz="2000" dirty="0"/>
              <a:t>[</a:t>
            </a:r>
            <a:r>
              <a:rPr lang="en-US" sz="2000" i="1" dirty="0"/>
              <a:t>i</a:t>
            </a:r>
            <a:r>
              <a:rPr lang="ru-RU" sz="2000" dirty="0"/>
              <a:t>-1, </a:t>
            </a:r>
            <a:r>
              <a:rPr lang="en-US" sz="2000" i="1" dirty="0"/>
              <a:t>j</a:t>
            </a:r>
            <a:r>
              <a:rPr lang="ru-RU" sz="2000" dirty="0"/>
              <a:t>-1]. При этом будем  перемещаться по строке </a:t>
            </a:r>
            <a:r>
              <a:rPr lang="en-US" sz="2000" i="1" dirty="0"/>
              <a:t>S</a:t>
            </a:r>
            <a:r>
              <a:rPr lang="ru-RU" sz="2000" baseline="-25000" dirty="0"/>
              <a:t>1</a:t>
            </a:r>
            <a:r>
              <a:rPr lang="ru-RU" sz="2000" dirty="0"/>
              <a:t>  на один символ влево, т.е. сделаем текущим в строке символ, находящийся в </a:t>
            </a:r>
            <a:r>
              <a:rPr lang="en-US" sz="2000" i="1" dirty="0"/>
              <a:t>i</a:t>
            </a:r>
            <a:r>
              <a:rPr lang="ru-RU" sz="2000" dirty="0"/>
              <a:t>-1 позиции. </a:t>
            </a:r>
            <a:endParaRPr lang="en-US" sz="2000" dirty="0"/>
          </a:p>
          <a:p>
            <a:pPr marL="381000" indent="-381000">
              <a:lnSpc>
                <a:spcPct val="80000"/>
              </a:lnSpc>
              <a:buNone/>
            </a:pPr>
            <a:r>
              <a:rPr lang="en-US" sz="2000" dirty="0"/>
              <a:t>2) </a:t>
            </a:r>
            <a:r>
              <a:rPr lang="ru-RU" sz="2000" dirty="0"/>
              <a:t>Если </a:t>
            </a:r>
            <a:r>
              <a:rPr lang="ru-RU" sz="2000" i="1" dirty="0"/>
              <a:t>М</a:t>
            </a:r>
            <a:r>
              <a:rPr lang="ru-RU" sz="2000" dirty="0"/>
              <a:t>[-1, </a:t>
            </a:r>
            <a:r>
              <a:rPr lang="en-US" sz="2000" i="1" dirty="0"/>
              <a:t>i</a:t>
            </a:r>
            <a:r>
              <a:rPr lang="ru-RU" sz="2000" dirty="0"/>
              <a:t>] </a:t>
            </a:r>
            <a:r>
              <a:rPr lang="en-US" sz="2000" dirty="0"/>
              <a:t>≠</a:t>
            </a:r>
            <a:r>
              <a:rPr lang="ru-RU" sz="2000" dirty="0"/>
              <a:t> </a:t>
            </a:r>
            <a:r>
              <a:rPr lang="ru-RU" sz="2000" i="1" dirty="0"/>
              <a:t>М</a:t>
            </a:r>
            <a:r>
              <a:rPr lang="ru-RU" sz="2000" dirty="0"/>
              <a:t>[</a:t>
            </a:r>
            <a:r>
              <a:rPr lang="en-US" sz="2000" i="1" dirty="0"/>
              <a:t>j</a:t>
            </a:r>
            <a:r>
              <a:rPr lang="ru-RU" sz="2000" dirty="0"/>
              <a:t>, -1], то будем сдвигаться по таблице  на одну позицию либо влево, попадая в ячейку  </a:t>
            </a:r>
            <a:r>
              <a:rPr lang="ru-RU" sz="2000" i="1" dirty="0"/>
              <a:t>М</a:t>
            </a:r>
            <a:r>
              <a:rPr lang="ru-RU" sz="2000" dirty="0"/>
              <a:t>[</a:t>
            </a:r>
            <a:r>
              <a:rPr lang="en-US" sz="2000" i="1" dirty="0"/>
              <a:t>i</a:t>
            </a:r>
            <a:r>
              <a:rPr lang="ru-RU" sz="2000" dirty="0"/>
              <a:t>, </a:t>
            </a:r>
            <a:r>
              <a:rPr lang="en-US" sz="2000" i="1" dirty="0"/>
              <a:t>j</a:t>
            </a:r>
            <a:r>
              <a:rPr lang="ru-RU" sz="2000" dirty="0"/>
              <a:t>-1],  либо  вниз в ячейку  </a:t>
            </a:r>
            <a:r>
              <a:rPr lang="ru-RU" sz="2000" i="1" dirty="0"/>
              <a:t>М</a:t>
            </a:r>
            <a:r>
              <a:rPr lang="ru-RU" sz="2000" dirty="0"/>
              <a:t>[</a:t>
            </a:r>
            <a:r>
              <a:rPr lang="en-US" sz="2000" i="1" dirty="0"/>
              <a:t>i</a:t>
            </a:r>
            <a:r>
              <a:rPr lang="ru-RU" sz="2000" dirty="0"/>
              <a:t>-1, </a:t>
            </a:r>
            <a:r>
              <a:rPr lang="en-US" sz="2000" i="1" dirty="0"/>
              <a:t>j</a:t>
            </a:r>
            <a:r>
              <a:rPr lang="ru-RU" sz="2000" dirty="0"/>
              <a:t>]. Этот выбор будет зависеть от того, какой из элементов, находящихся в этих ячейках, меньше. При движении влево будем удалять </a:t>
            </a:r>
            <a:r>
              <a:rPr lang="en-US" sz="2000" i="1" dirty="0"/>
              <a:t>i</a:t>
            </a:r>
            <a:r>
              <a:rPr lang="ru-RU" sz="2000" dirty="0"/>
              <a:t>-ый символ в строке </a:t>
            </a:r>
            <a:r>
              <a:rPr lang="en-US" sz="2000" i="1" dirty="0"/>
              <a:t>S</a:t>
            </a:r>
            <a:r>
              <a:rPr lang="ru-RU" sz="2000" baseline="-25000" dirty="0"/>
              <a:t>1</a:t>
            </a:r>
            <a:r>
              <a:rPr lang="ru-RU" sz="2000" dirty="0"/>
              <a:t>,  перемещась  на один символ влево. При движении вниз будем вставлять после </a:t>
            </a:r>
            <a:r>
              <a:rPr lang="en-US" sz="2000" i="1" dirty="0"/>
              <a:t>i</a:t>
            </a:r>
            <a:r>
              <a:rPr lang="ru-RU" sz="2000" dirty="0"/>
              <a:t>-го символа в строке </a:t>
            </a:r>
            <a:r>
              <a:rPr lang="en-US" sz="2000" i="1" dirty="0"/>
              <a:t>S</a:t>
            </a:r>
            <a:r>
              <a:rPr lang="ru-RU" sz="2000" baseline="-25000" dirty="0"/>
              <a:t>1</a:t>
            </a:r>
            <a:r>
              <a:rPr lang="ru-RU" sz="2000" dirty="0"/>
              <a:t> символ </a:t>
            </a:r>
            <a:r>
              <a:rPr lang="en-US" sz="2000" i="1" dirty="0"/>
              <a:t>S</a:t>
            </a:r>
            <a:r>
              <a:rPr lang="ru-RU" sz="2000" baseline="-25000" dirty="0"/>
              <a:t>2</a:t>
            </a:r>
            <a:r>
              <a:rPr lang="ru-RU" sz="2000" dirty="0"/>
              <a:t>[</a:t>
            </a:r>
            <a:r>
              <a:rPr lang="en-US" sz="2000" i="1" dirty="0"/>
              <a:t>j</a:t>
            </a:r>
            <a:r>
              <a:rPr lang="ru-RU" sz="2000" dirty="0"/>
              <a:t>].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Формулировка задачи оптимального управления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Управляемая система</a:t>
            </a:r>
          </a:p>
          <a:p>
            <a:pPr lvl="1"/>
            <a:r>
              <a:rPr lang="ru-RU" dirty="0" smtClean="0"/>
              <a:t>Состояние</a:t>
            </a:r>
          </a:p>
          <a:p>
            <a:pPr lvl="1"/>
            <a:r>
              <a:rPr lang="ru-RU" dirty="0" smtClean="0"/>
              <a:t>Команды, меняющие состояние</a:t>
            </a:r>
          </a:p>
          <a:p>
            <a:endParaRPr lang="ru-RU" dirty="0" smtClean="0"/>
          </a:p>
          <a:p>
            <a:r>
              <a:rPr lang="ru-RU" dirty="0" smtClean="0"/>
              <a:t>«Целевая» функция на множестве состояний</a:t>
            </a:r>
          </a:p>
          <a:p>
            <a:endParaRPr lang="ru-RU" dirty="0" smtClean="0"/>
          </a:p>
          <a:p>
            <a:r>
              <a:rPr lang="ru-RU" dirty="0" smtClean="0"/>
              <a:t>Найти последовательность команд, переводящую управляемую систему в состояние с максимальным значением целевой функции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43573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2400" b="1"/>
              <a:t>Последовательность действий для примера</a:t>
            </a:r>
          </a:p>
        </p:txBody>
      </p:sp>
      <p:sp>
        <p:nvSpPr>
          <p:cNvPr id="62466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Изначально текущим в строке </a:t>
            </a:r>
            <a:r>
              <a:rPr lang="en-US" sz="2400" i="1" dirty="0"/>
              <a:t>S</a:t>
            </a:r>
            <a:r>
              <a:rPr lang="ru-RU" sz="2400" baseline="-25000" dirty="0"/>
              <a:t>1</a:t>
            </a:r>
            <a:r>
              <a:rPr lang="ru-RU" sz="2400" dirty="0"/>
              <a:t> является последний символ  –символ </a:t>
            </a:r>
            <a:r>
              <a:rPr lang="en-US" sz="2400" i="1" dirty="0">
                <a:solidFill>
                  <a:schemeClr val="hlink"/>
                </a:solidFill>
              </a:rPr>
              <a:t>c</a:t>
            </a:r>
            <a:r>
              <a:rPr lang="ru-RU" sz="2400" i="1" dirty="0"/>
              <a:t>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Так как </a:t>
            </a:r>
            <a:r>
              <a:rPr lang="ru-RU" sz="2400" i="1" dirty="0"/>
              <a:t>М</a:t>
            </a:r>
            <a:r>
              <a:rPr lang="ru-RU" sz="2400" dirty="0"/>
              <a:t>[-1, 3] = </a:t>
            </a:r>
            <a:r>
              <a:rPr lang="ru-RU" sz="2400" i="1" dirty="0"/>
              <a:t>М</a:t>
            </a:r>
            <a:r>
              <a:rPr lang="ru-RU" sz="2400" dirty="0"/>
              <a:t>[6, -1], то осуществляем переход в ячейку </a:t>
            </a:r>
            <a:r>
              <a:rPr lang="ru-RU" sz="2400" i="1" dirty="0"/>
              <a:t>М</a:t>
            </a:r>
            <a:r>
              <a:rPr lang="ru-RU" sz="2400" dirty="0"/>
              <a:t>[5, 2] и текущим в </a:t>
            </a:r>
            <a:r>
              <a:rPr lang="en-US" sz="2400" i="1" dirty="0"/>
              <a:t>S</a:t>
            </a:r>
            <a:r>
              <a:rPr lang="ru-RU" sz="2400" baseline="-25000" dirty="0"/>
              <a:t>1</a:t>
            </a:r>
            <a:r>
              <a:rPr lang="ru-RU" sz="2400" dirty="0"/>
              <a:t> становится предпослений символ – </a:t>
            </a:r>
            <a:r>
              <a:rPr lang="en-US" sz="2400" i="1" dirty="0">
                <a:solidFill>
                  <a:schemeClr val="hlink"/>
                </a:solidFill>
              </a:rPr>
              <a:t>b</a:t>
            </a:r>
            <a:r>
              <a:rPr lang="ru-RU" sz="2400" dirty="0"/>
              <a:t>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Далее, так как </a:t>
            </a:r>
            <a:r>
              <a:rPr lang="ru-RU" sz="2400" i="1" dirty="0"/>
              <a:t>М</a:t>
            </a:r>
            <a:r>
              <a:rPr lang="ru-RU" sz="2400" dirty="0"/>
              <a:t>[-1, 2] ≠ </a:t>
            </a:r>
            <a:r>
              <a:rPr lang="ru-RU" sz="2400" i="1" dirty="0"/>
              <a:t>М</a:t>
            </a:r>
            <a:r>
              <a:rPr lang="ru-RU" sz="2400" dirty="0"/>
              <a:t>[5, -1], передвигаемся в ячейку </a:t>
            </a:r>
            <a:r>
              <a:rPr lang="ru-RU" sz="2400" i="1" dirty="0"/>
              <a:t>М</a:t>
            </a:r>
            <a:r>
              <a:rPr lang="ru-RU" sz="2400" dirty="0"/>
              <a:t>[4, 2]. При этом вставим после текущего символа </a:t>
            </a:r>
            <a:r>
              <a:rPr lang="en-US" sz="2400" i="1" dirty="0"/>
              <a:t>b</a:t>
            </a:r>
            <a:r>
              <a:rPr lang="ru-RU" sz="2400" i="1" dirty="0"/>
              <a:t> </a:t>
            </a:r>
            <a:r>
              <a:rPr lang="ru-RU" sz="2400" dirty="0"/>
              <a:t>символ </a:t>
            </a:r>
            <a:r>
              <a:rPr lang="en-US" sz="2400" i="1" dirty="0"/>
              <a:t>S</a:t>
            </a:r>
            <a:r>
              <a:rPr lang="ru-RU" sz="2400" baseline="-25000" dirty="0"/>
              <a:t>2</a:t>
            </a:r>
            <a:r>
              <a:rPr lang="ru-RU" sz="2400" dirty="0"/>
              <a:t> [5] = </a:t>
            </a:r>
            <a:r>
              <a:rPr lang="en-US" sz="2400" i="1" dirty="0"/>
              <a:t>d</a:t>
            </a:r>
            <a:r>
              <a:rPr lang="ru-RU" sz="2400" dirty="0"/>
              <a:t> (</a:t>
            </a:r>
            <a:r>
              <a:rPr lang="en-US" sz="2400" i="1" dirty="0"/>
              <a:t>j</a:t>
            </a:r>
            <a:r>
              <a:rPr lang="ru-RU" sz="2400" dirty="0"/>
              <a:t>=5).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Продолжая этот процесс  вставим символ </a:t>
            </a:r>
            <a:r>
              <a:rPr lang="en-US" sz="2400" i="1" dirty="0"/>
              <a:t>S</a:t>
            </a:r>
            <a:r>
              <a:rPr lang="ru-RU" sz="2400" baseline="-25000" dirty="0"/>
              <a:t>2</a:t>
            </a:r>
            <a:r>
              <a:rPr lang="ru-RU" sz="2400" dirty="0"/>
              <a:t> [4] = </a:t>
            </a:r>
            <a:r>
              <a:rPr lang="en-US" sz="2400" i="1" dirty="0"/>
              <a:t>d</a:t>
            </a:r>
            <a:r>
              <a:rPr lang="ru-RU" sz="2400" dirty="0"/>
              <a:t>,  затем в строке </a:t>
            </a:r>
            <a:r>
              <a:rPr lang="en-US" sz="2400" i="1" dirty="0"/>
              <a:t>S</a:t>
            </a:r>
            <a:r>
              <a:rPr lang="ru-RU" sz="2400" baseline="-25000" dirty="0"/>
              <a:t>1</a:t>
            </a:r>
            <a:r>
              <a:rPr lang="ru-RU" sz="2400" dirty="0"/>
              <a:t> сделаем текущим сивол </a:t>
            </a:r>
            <a:r>
              <a:rPr lang="en-US" sz="2400" i="1" dirty="0">
                <a:solidFill>
                  <a:schemeClr val="hlink"/>
                </a:solidFill>
              </a:rPr>
              <a:t>a</a:t>
            </a:r>
            <a:r>
              <a:rPr lang="ru-RU" sz="2400" dirty="0"/>
              <a:t>,  вставим  в строку </a:t>
            </a:r>
            <a:r>
              <a:rPr lang="en-US" sz="2400" i="1" dirty="0"/>
              <a:t>S</a:t>
            </a:r>
            <a:r>
              <a:rPr lang="ru-RU" sz="2400" baseline="-25000" dirty="0"/>
              <a:t>1</a:t>
            </a:r>
            <a:r>
              <a:rPr lang="ru-RU" sz="2400" dirty="0"/>
              <a:t> символ </a:t>
            </a:r>
            <a:r>
              <a:rPr lang="en-US" sz="2400" i="1" dirty="0"/>
              <a:t>a</a:t>
            </a:r>
            <a:r>
              <a:rPr lang="ru-RU" sz="2400" i="1" dirty="0"/>
              <a:t>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Процесс продолжается до тех пор, пока не достигнем ячейки </a:t>
            </a:r>
            <a:r>
              <a:rPr lang="en-US" sz="2400" i="1" dirty="0"/>
              <a:t>M</a:t>
            </a:r>
            <a:r>
              <a:rPr lang="ru-RU" sz="2400" dirty="0"/>
              <a:t>[0,0]. Для нашего примера последовательность операций будет следующая: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		</a:t>
            </a:r>
            <a:r>
              <a:rPr lang="en-US" sz="2400" dirty="0"/>
              <a:t>            INS</a:t>
            </a:r>
            <a:r>
              <a:rPr lang="ru-RU" sz="2400" dirty="0"/>
              <a:t>(</a:t>
            </a:r>
            <a:r>
              <a:rPr lang="en-US" sz="2400" i="1" dirty="0"/>
              <a:t>S</a:t>
            </a:r>
            <a:r>
              <a:rPr lang="ru-RU" sz="2400" baseline="-25000" dirty="0"/>
              <a:t>1</a:t>
            </a:r>
            <a:r>
              <a:rPr lang="ru-RU" sz="2400" dirty="0"/>
              <a:t>, 2, </a:t>
            </a:r>
            <a:r>
              <a:rPr lang="ru-RU" sz="2400" i="1" dirty="0"/>
              <a:t>‘</a:t>
            </a:r>
            <a:r>
              <a:rPr lang="en-US" sz="2400" i="1" dirty="0"/>
              <a:t>d</a:t>
            </a:r>
            <a:r>
              <a:rPr lang="ru-RU" sz="2400" i="1" dirty="0"/>
              <a:t>’</a:t>
            </a:r>
            <a:r>
              <a:rPr lang="ru-RU" sz="2400" dirty="0"/>
              <a:t>), </a:t>
            </a:r>
            <a:r>
              <a:rPr lang="en-US" sz="2400" dirty="0"/>
              <a:t>INS</a:t>
            </a:r>
            <a:r>
              <a:rPr lang="ru-RU" sz="2400" dirty="0"/>
              <a:t>(</a:t>
            </a:r>
            <a:r>
              <a:rPr lang="en-US" sz="2400" dirty="0"/>
              <a:t>S</a:t>
            </a:r>
            <a:r>
              <a:rPr lang="ru-RU" sz="2400" baseline="-25000" dirty="0"/>
              <a:t>1</a:t>
            </a:r>
            <a:r>
              <a:rPr lang="ru-RU" sz="2400" dirty="0"/>
              <a:t>, 2, </a:t>
            </a:r>
            <a:r>
              <a:rPr lang="ru-RU" sz="2400" i="1" dirty="0"/>
              <a:t>‘</a:t>
            </a:r>
            <a:r>
              <a:rPr lang="en-US" sz="2400" i="1" dirty="0"/>
              <a:t>d</a:t>
            </a:r>
            <a:r>
              <a:rPr lang="ru-RU" sz="2400" i="1" dirty="0"/>
              <a:t>’</a:t>
            </a:r>
            <a:r>
              <a:rPr lang="ru-RU" sz="2400" dirty="0"/>
              <a:t>), </a:t>
            </a:r>
            <a:r>
              <a:rPr lang="en-US" sz="2400" dirty="0"/>
              <a:t>         INS</a:t>
            </a:r>
            <a:r>
              <a:rPr lang="ru-RU" sz="2400" dirty="0"/>
              <a:t>(</a:t>
            </a:r>
            <a:r>
              <a:rPr lang="en-US" sz="2400" dirty="0"/>
              <a:t>S</a:t>
            </a:r>
            <a:r>
              <a:rPr lang="ru-RU" sz="2400" baseline="-25000" dirty="0"/>
              <a:t>1</a:t>
            </a:r>
            <a:r>
              <a:rPr lang="ru-RU" sz="2400" dirty="0"/>
              <a:t>, 1, </a:t>
            </a:r>
            <a:r>
              <a:rPr lang="ru-RU" sz="2400" i="1" dirty="0"/>
              <a:t>‘</a:t>
            </a:r>
            <a:r>
              <a:rPr lang="en-US" sz="2400" i="1" dirty="0"/>
              <a:t>a</a:t>
            </a:r>
            <a:r>
              <a:rPr lang="ru-RU" sz="2400" i="1" dirty="0"/>
              <a:t>’</a:t>
            </a:r>
            <a:r>
              <a:rPr lang="ru-RU" sz="2400" dirty="0"/>
              <a:t>).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i="1" dirty="0" err="1" smtClean="0"/>
              <a:t>ab</a:t>
            </a:r>
            <a:r>
              <a:rPr lang="en-US" i="1" dirty="0" err="1" smtClean="0">
                <a:solidFill>
                  <a:schemeClr val="hlink"/>
                </a:solidFill>
              </a:rPr>
              <a:t>c</a:t>
            </a:r>
            <a:r>
              <a:rPr lang="ru-RU" i="1" dirty="0" smtClean="0"/>
              <a:t> </a:t>
            </a:r>
            <a:r>
              <a:rPr lang="ru-RU" dirty="0" smtClean="0"/>
              <a:t>–</a:t>
            </a:r>
            <a:r>
              <a:rPr lang="en-US" dirty="0" smtClean="0"/>
              <a:t>&gt; </a:t>
            </a:r>
            <a:r>
              <a:rPr lang="en-US" i="1" dirty="0" err="1" smtClean="0"/>
              <a:t>a</a:t>
            </a:r>
            <a:r>
              <a:rPr lang="en-US" i="1" dirty="0" err="1" smtClean="0">
                <a:solidFill>
                  <a:schemeClr val="hlink"/>
                </a:solidFill>
              </a:rPr>
              <a:t>b</a:t>
            </a:r>
            <a:r>
              <a:rPr lang="en-US" i="1" dirty="0" err="1" smtClean="0"/>
              <a:t>c</a:t>
            </a:r>
            <a:r>
              <a:rPr lang="en-US" dirty="0" smtClean="0"/>
              <a:t> </a:t>
            </a:r>
            <a:r>
              <a:rPr lang="ru-RU" dirty="0" smtClean="0"/>
              <a:t>–</a:t>
            </a:r>
            <a:r>
              <a:rPr lang="en-US" dirty="0" smtClean="0"/>
              <a:t>&gt; </a:t>
            </a:r>
            <a:r>
              <a:rPr lang="en-US" i="1" dirty="0" err="1" smtClean="0"/>
              <a:t>a</a:t>
            </a:r>
            <a:r>
              <a:rPr lang="en-US" i="1" dirty="0" err="1" smtClean="0">
                <a:solidFill>
                  <a:schemeClr val="hlink"/>
                </a:solidFill>
              </a:rPr>
              <a:t>b</a:t>
            </a:r>
            <a:r>
              <a:rPr lang="en-US" i="1" dirty="0" err="1" smtClean="0"/>
              <a:t>dc</a:t>
            </a:r>
            <a:r>
              <a:rPr lang="en-US" i="1" dirty="0" smtClean="0"/>
              <a:t> </a:t>
            </a:r>
            <a:r>
              <a:rPr lang="ru-RU" dirty="0" smtClean="0"/>
              <a:t>–</a:t>
            </a:r>
            <a:r>
              <a:rPr lang="en-US" dirty="0" smtClean="0"/>
              <a:t>&gt; </a:t>
            </a:r>
            <a:r>
              <a:rPr lang="en-US" i="1" dirty="0" err="1" smtClean="0"/>
              <a:t>a</a:t>
            </a:r>
            <a:r>
              <a:rPr lang="en-US" i="1" dirty="0" err="1" smtClean="0">
                <a:solidFill>
                  <a:schemeClr val="hlink"/>
                </a:solidFill>
              </a:rPr>
              <a:t>b</a:t>
            </a:r>
            <a:r>
              <a:rPr lang="en-US" i="1" dirty="0" err="1" smtClean="0"/>
              <a:t>ddc</a:t>
            </a:r>
            <a:r>
              <a:rPr lang="en-US" i="1" dirty="0" smtClean="0"/>
              <a:t> </a:t>
            </a:r>
            <a:r>
              <a:rPr lang="ru-RU" dirty="0" smtClean="0"/>
              <a:t>–</a:t>
            </a:r>
            <a:r>
              <a:rPr lang="en-US" dirty="0" smtClean="0"/>
              <a:t>&gt; </a:t>
            </a:r>
            <a:r>
              <a:rPr lang="en-US" i="1" dirty="0" err="1" smtClean="0">
                <a:solidFill>
                  <a:schemeClr val="hlink"/>
                </a:solidFill>
              </a:rPr>
              <a:t>a</a:t>
            </a:r>
            <a:r>
              <a:rPr lang="en-US" i="1" dirty="0" err="1" smtClean="0"/>
              <a:t>bddc</a:t>
            </a:r>
            <a:r>
              <a:rPr lang="en-US" i="1" dirty="0" smtClean="0"/>
              <a:t> </a:t>
            </a:r>
            <a:r>
              <a:rPr lang="ru-RU" dirty="0" smtClean="0"/>
              <a:t>–</a:t>
            </a:r>
            <a:r>
              <a:rPr lang="en-US" dirty="0" smtClean="0"/>
              <a:t>&gt; </a:t>
            </a:r>
            <a:r>
              <a:rPr lang="en-US" i="1" dirty="0" err="1" smtClean="0">
                <a:solidFill>
                  <a:schemeClr val="hlink"/>
                </a:solidFill>
              </a:rPr>
              <a:t>a</a:t>
            </a:r>
            <a:r>
              <a:rPr lang="en-US" i="1" dirty="0" err="1" smtClean="0"/>
              <a:t>abddc</a:t>
            </a:r>
            <a:endParaRPr lang="ru-RU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2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2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2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2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3"/>
          <p:cNvSpPr>
            <a:spLocks noGrp="1"/>
          </p:cNvSpPr>
          <p:nvPr>
            <p:ph type="body" sz="half" idx="1"/>
          </p:nvPr>
        </p:nvSpPr>
        <p:spPr>
          <a:xfrm>
            <a:off x="1774825" y="260351"/>
            <a:ext cx="8497888" cy="936625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ru-RU" sz="2400"/>
              <a:t>Отметим, что решений в данной задаче может быть несколько.</a:t>
            </a:r>
          </a:p>
          <a:p>
            <a:pPr>
              <a:buFont typeface="Arial" charset="0"/>
              <a:buNone/>
            </a:pPr>
            <a:r>
              <a:rPr lang="ru-RU" sz="2400"/>
              <a:t>Движение по таблице представлено ниже.</a:t>
            </a:r>
          </a:p>
          <a:p>
            <a:pPr>
              <a:buFont typeface="Arial" charset="0"/>
              <a:buNone/>
            </a:pPr>
            <a:endParaRPr lang="ru-RU" sz="2400"/>
          </a:p>
        </p:txBody>
      </p:sp>
      <p:graphicFrame>
        <p:nvGraphicFramePr>
          <p:cNvPr id="64540" name="Group 28"/>
          <p:cNvGraphicFramePr>
            <a:graphicFrameLocks noGrp="1"/>
          </p:cNvGraphicFramePr>
          <p:nvPr>
            <p:ph sz="half" idx="2"/>
          </p:nvPr>
        </p:nvGraphicFramePr>
        <p:xfrm>
          <a:off x="1774826" y="1557338"/>
          <a:ext cx="8353425" cy="3749040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702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557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193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вниз по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-му столбцу из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-ой строки в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–1-ю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,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,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[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])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вставка после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-й позиции в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  <a:r>
                        <a:rPr kumimoji="0" lang="ru-R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символа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  <a:r>
                        <a:rPr kumimoji="0" lang="ru-R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[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]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7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движение влево по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-й строке из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-го столбца в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–1-й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DEL(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,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)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удаление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-го символа в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  <a:r>
                        <a:rPr kumimoji="0" lang="ru-R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и передвижение на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–1-ю позицию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7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движение по диагонали влево вниз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перемещение текущей позиции в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  <a:r>
                        <a:rPr kumimoji="0" lang="ru-R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на один символ влево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4536" name="Line 30"/>
          <p:cNvSpPr>
            <a:spLocks noChangeShapeType="1"/>
          </p:cNvSpPr>
          <p:nvPr/>
        </p:nvSpPr>
        <p:spPr bwMode="auto">
          <a:xfrm>
            <a:off x="2279650" y="1773239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4537" name="Line 31"/>
          <p:cNvSpPr>
            <a:spLocks noChangeShapeType="1"/>
          </p:cNvSpPr>
          <p:nvPr/>
        </p:nvSpPr>
        <p:spPr bwMode="auto">
          <a:xfrm flipH="1">
            <a:off x="1919289" y="3213100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4538" name="Line 34"/>
          <p:cNvSpPr>
            <a:spLocks noChangeShapeType="1"/>
          </p:cNvSpPr>
          <p:nvPr/>
        </p:nvSpPr>
        <p:spPr bwMode="auto">
          <a:xfrm flipH="1">
            <a:off x="1992313" y="4292600"/>
            <a:ext cx="6477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4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4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4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4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4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36" grpId="0" animBg="1"/>
      <p:bldP spid="64537" grpId="0" animBg="1"/>
      <p:bldP spid="6453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3"/>
          <p:cNvSpPr>
            <a:spLocks noGrp="1"/>
          </p:cNvSpPr>
          <p:nvPr>
            <p:ph type="body" sz="half" idx="1"/>
          </p:nvPr>
        </p:nvSpPr>
        <p:spPr>
          <a:xfrm>
            <a:off x="1774826" y="260350"/>
            <a:ext cx="8640763" cy="324008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Итак, </a:t>
            </a:r>
            <a:r>
              <a:rPr lang="en-US" sz="2400" i="1"/>
              <a:t>t</a:t>
            </a:r>
            <a:r>
              <a:rPr lang="en-US" sz="2400" i="1" baseline="-25000"/>
              <a:t>ij</a:t>
            </a:r>
            <a:r>
              <a:rPr lang="ru-RU" sz="2400"/>
              <a:t> вычисляются в порядке возрастания разностей нижних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индексов. Процесс начинается с вычисления </a:t>
            </a:r>
            <a:r>
              <a:rPr lang="en-US" sz="2400" i="1"/>
              <a:t>t</a:t>
            </a:r>
            <a:r>
              <a:rPr lang="en-US" sz="2400" i="1" baseline="-25000"/>
              <a:t>ii</a:t>
            </a:r>
            <a:r>
              <a:rPr lang="en-US" sz="2400" i="1"/>
              <a:t> </a:t>
            </a:r>
            <a:r>
              <a:rPr lang="ru-RU" sz="2400"/>
              <a:t>для всех </a:t>
            </a:r>
            <a:r>
              <a:rPr lang="en-US" sz="2400" i="1"/>
              <a:t>i</a:t>
            </a:r>
            <a:r>
              <a:rPr lang="ru-RU" sz="2400"/>
              <a:t>, затем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i="1"/>
              <a:t>t</a:t>
            </a:r>
            <a:r>
              <a:rPr lang="en-US" sz="2400" i="1" baseline="-25000"/>
              <a:t>i</a:t>
            </a:r>
            <a:r>
              <a:rPr lang="ru-RU" sz="2400" i="1" baseline="-25000"/>
              <a:t>,</a:t>
            </a:r>
            <a:r>
              <a:rPr lang="en-US" sz="2400" i="1" baseline="-25000"/>
              <a:t>i</a:t>
            </a:r>
            <a:r>
              <a:rPr lang="ru-RU" sz="2400" baseline="-25000"/>
              <a:t>+1</a:t>
            </a:r>
            <a:r>
              <a:rPr lang="ru-RU" sz="2400"/>
              <a:t> для всех </a:t>
            </a:r>
            <a:r>
              <a:rPr lang="en-US" sz="2400" i="1"/>
              <a:t>i</a:t>
            </a:r>
            <a:r>
              <a:rPr lang="ru-RU" sz="2400"/>
              <a:t>, потом </a:t>
            </a:r>
            <a:r>
              <a:rPr lang="en-US" sz="2400" i="1"/>
              <a:t>t</a:t>
            </a:r>
            <a:r>
              <a:rPr lang="en-US" sz="2400" i="1" baseline="-25000"/>
              <a:t>i</a:t>
            </a:r>
            <a:r>
              <a:rPr lang="ru-RU" sz="2400" i="1" baseline="-25000"/>
              <a:t>,</a:t>
            </a:r>
            <a:r>
              <a:rPr lang="en-US" sz="2400" i="1" baseline="-25000"/>
              <a:t>i</a:t>
            </a:r>
            <a:r>
              <a:rPr lang="ru-RU" sz="2400" baseline="-25000"/>
              <a:t>+2</a:t>
            </a:r>
            <a:r>
              <a:rPr lang="ru-RU" sz="2400"/>
              <a:t> и т. д. При этом </a:t>
            </a:r>
            <a:r>
              <a:rPr lang="en-US" sz="2400" i="1"/>
              <a:t>t</a:t>
            </a:r>
            <a:r>
              <a:rPr lang="en-US" sz="2400" i="1" baseline="-25000"/>
              <a:t>ik</a:t>
            </a:r>
            <a:r>
              <a:rPr lang="en-US" sz="2400" i="1"/>
              <a:t> </a:t>
            </a:r>
            <a:r>
              <a:rPr lang="ru-RU" sz="2400"/>
              <a:t>и</a:t>
            </a:r>
            <a:r>
              <a:rPr lang="ru-RU" sz="2400" i="1"/>
              <a:t> </a:t>
            </a:r>
            <a:r>
              <a:rPr lang="en-US" sz="2400" i="1"/>
              <a:t>t</a:t>
            </a:r>
            <a:r>
              <a:rPr lang="en-US" sz="2400" i="1" baseline="-25000"/>
              <a:t>k</a:t>
            </a:r>
            <a:r>
              <a:rPr lang="ru-RU" sz="2400" baseline="-25000"/>
              <a:t>+1</a:t>
            </a:r>
            <a:r>
              <a:rPr lang="ru-RU" sz="2400" i="1" baseline="-25000"/>
              <a:t>,</a:t>
            </a:r>
            <a:r>
              <a:rPr lang="en-US" sz="2400" i="1" baseline="-25000"/>
              <a:t>j</a:t>
            </a:r>
            <a:r>
              <a:rPr lang="ru-RU" sz="2400"/>
              <a:t> будут уже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 вычислены, когда мы приступим к вычислению </a:t>
            </a:r>
            <a:r>
              <a:rPr lang="en-US" sz="2400" i="1"/>
              <a:t>t</a:t>
            </a:r>
            <a:r>
              <a:rPr lang="en-US" sz="2400" i="1" baseline="-25000"/>
              <a:t>ij</a:t>
            </a:r>
            <a:r>
              <a:rPr lang="ru-RU" sz="2400" i="1"/>
              <a:t>.</a:t>
            </a:r>
            <a:r>
              <a:rPr lang="ru-RU" sz="2400"/>
              <a:t>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 Оценка сложности данного алгоритма есть </a:t>
            </a:r>
            <a:r>
              <a:rPr lang="ru-RU" sz="2400" i="1"/>
              <a:t>О (п</a:t>
            </a:r>
            <a:r>
              <a:rPr lang="ru-RU" sz="2400" baseline="30000"/>
              <a:t>3</a:t>
            </a:r>
            <a:r>
              <a:rPr lang="ru-RU" sz="2400" i="1"/>
              <a:t>).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В результате работы алгоритма для примера из четырех матриц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будет построена следующая таблица </a:t>
            </a:r>
            <a:r>
              <a:rPr lang="en-US" sz="2400" i="1"/>
              <a:t>T</a:t>
            </a:r>
            <a:r>
              <a:rPr lang="ru-RU" sz="2400"/>
              <a:t>:</a:t>
            </a:r>
            <a:r>
              <a:rPr lang="ru-RU" sz="2400" i="1"/>
              <a:t>	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Порядок, в котором можно произвести эти умножения, легко определить,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приписав каждой клетке то значение k, на котором достигается минимум.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000"/>
          </a:p>
        </p:txBody>
      </p:sp>
      <p:graphicFrame>
        <p:nvGraphicFramePr>
          <p:cNvPr id="81950" name="Group 30"/>
          <p:cNvGraphicFramePr>
            <a:graphicFrameLocks noGrp="1"/>
          </p:cNvGraphicFramePr>
          <p:nvPr>
            <p:ph sz="half" idx="2"/>
          </p:nvPr>
        </p:nvGraphicFramePr>
        <p:xfrm>
          <a:off x="3935413" y="3644901"/>
          <a:ext cx="4038600" cy="2609851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12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57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9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9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19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19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19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19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1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1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561975"/>
          </a:xfrm>
        </p:spPr>
        <p:txBody>
          <a:bodyPr/>
          <a:lstStyle/>
          <a:p>
            <a:pPr algn="l"/>
            <a:r>
              <a:rPr lang="ru-RU" sz="2400" b="1"/>
              <a:t>Алгоритм</a:t>
            </a:r>
          </a:p>
        </p:txBody>
      </p:sp>
      <p:sp>
        <p:nvSpPr>
          <p:cNvPr id="111618" name="Rectangle 3"/>
          <p:cNvSpPr>
            <a:spLocks noGrp="1"/>
          </p:cNvSpPr>
          <p:nvPr>
            <p:ph idx="1"/>
          </p:nvPr>
        </p:nvSpPr>
        <p:spPr>
          <a:xfrm>
            <a:off x="1992313" y="1052514"/>
            <a:ext cx="8229600" cy="4681537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>
                <a:latin typeface="Courier"/>
              </a:rPr>
              <a:t>for (i=0; i&lt;n; i++)   m</a:t>
            </a:r>
            <a:r>
              <a:rPr lang="en-US" sz="2400" baseline="-25000">
                <a:latin typeface="Courier"/>
              </a:rPr>
              <a:t>i,i</a:t>
            </a:r>
            <a:r>
              <a:rPr lang="en-US" sz="2400">
                <a:latin typeface="Courier"/>
              </a:rPr>
              <a:t> = 0;</a:t>
            </a:r>
          </a:p>
          <a:p>
            <a:pPr>
              <a:buFont typeface="Arial" charset="0"/>
              <a:buNone/>
            </a:pPr>
            <a:r>
              <a:rPr lang="en-US" sz="2400">
                <a:latin typeface="Courier"/>
              </a:rPr>
              <a:t>for (l=1; l&lt;n; l++)</a:t>
            </a:r>
            <a:endParaRPr lang="ru-RU" sz="2400">
              <a:latin typeface="Courier"/>
            </a:endParaRPr>
          </a:p>
          <a:p>
            <a:pPr>
              <a:buFont typeface="Arial" charset="0"/>
              <a:buNone/>
            </a:pPr>
            <a:r>
              <a:rPr lang="en-US" sz="2400">
                <a:latin typeface="Courier"/>
              </a:rPr>
              <a:t>	for (i=0; i&lt;n; i++) {</a:t>
            </a:r>
            <a:endParaRPr lang="ru-RU" sz="2400">
              <a:latin typeface="Courier"/>
            </a:endParaRPr>
          </a:p>
          <a:p>
            <a:pPr>
              <a:buFont typeface="Arial" charset="0"/>
              <a:buNone/>
            </a:pPr>
            <a:r>
              <a:rPr lang="en-US" sz="2400">
                <a:latin typeface="Courier"/>
              </a:rPr>
              <a:t>		j = i + l;</a:t>
            </a:r>
          </a:p>
          <a:p>
            <a:pPr>
              <a:buFont typeface="Arial" charset="0"/>
              <a:buNone/>
            </a:pPr>
            <a:r>
              <a:rPr lang="en-US" sz="2400">
                <a:latin typeface="Courier"/>
              </a:rPr>
              <a:t>		for (k = 0; k &lt; j; k++)</a:t>
            </a:r>
          </a:p>
          <a:p>
            <a:pPr>
              <a:buFont typeface="Arial" charset="0"/>
              <a:buNone/>
            </a:pPr>
            <a:r>
              <a:rPr lang="en-US" sz="2400">
                <a:latin typeface="Courier"/>
              </a:rPr>
              <a:t>			m</a:t>
            </a:r>
            <a:r>
              <a:rPr lang="en-US" sz="2400" baseline="-25000">
                <a:latin typeface="Courier"/>
              </a:rPr>
              <a:t>ij</a:t>
            </a:r>
            <a:r>
              <a:rPr lang="en-US" sz="2400">
                <a:latin typeface="Courier"/>
              </a:rPr>
              <a:t> = min(m</a:t>
            </a:r>
            <a:r>
              <a:rPr lang="en-US" sz="2400" baseline="-25000">
                <a:latin typeface="Courier"/>
              </a:rPr>
              <a:t>i,k</a:t>
            </a:r>
            <a:r>
              <a:rPr lang="en-US" sz="2400">
                <a:latin typeface="Courier"/>
              </a:rPr>
              <a:t>+ m</a:t>
            </a:r>
            <a:r>
              <a:rPr lang="en-US" sz="2400" baseline="-25000">
                <a:latin typeface="Courier"/>
              </a:rPr>
              <a:t>k+1,j </a:t>
            </a:r>
            <a:r>
              <a:rPr lang="en-US" sz="2400">
                <a:latin typeface="Courier"/>
              </a:rPr>
              <a:t>+ r</a:t>
            </a:r>
            <a:r>
              <a:rPr lang="en-US" sz="2400" baseline="-25000">
                <a:latin typeface="Courier"/>
              </a:rPr>
              <a:t>i-1</a:t>
            </a:r>
            <a:r>
              <a:rPr lang="en-US" sz="2400">
                <a:latin typeface="Courier"/>
              </a:rPr>
              <a:t>*r</a:t>
            </a:r>
            <a:r>
              <a:rPr lang="en-US" sz="2400" baseline="-25000">
                <a:latin typeface="Courier"/>
              </a:rPr>
              <a:t>k</a:t>
            </a:r>
            <a:r>
              <a:rPr lang="en-US" sz="2400">
                <a:latin typeface="Courier"/>
              </a:rPr>
              <a:t>* r</a:t>
            </a:r>
            <a:r>
              <a:rPr lang="en-US" sz="2400" baseline="-25000">
                <a:latin typeface="Courier"/>
              </a:rPr>
              <a:t>j</a:t>
            </a:r>
            <a:r>
              <a:rPr lang="en-US" sz="2400">
                <a:latin typeface="Courier"/>
              </a:rPr>
              <a:t>)</a:t>
            </a:r>
          </a:p>
          <a:p>
            <a:pPr>
              <a:buFont typeface="Arial" charset="0"/>
              <a:buNone/>
            </a:pPr>
            <a:r>
              <a:rPr lang="en-US" sz="2400">
                <a:latin typeface="Courier"/>
              </a:rPr>
              <a:t>	}</a:t>
            </a:r>
          </a:p>
          <a:p>
            <a:pPr>
              <a:buFont typeface="Arial" charset="0"/>
              <a:buNone/>
            </a:pPr>
            <a:r>
              <a:rPr lang="en-US" sz="2400">
                <a:latin typeface="Courier"/>
              </a:rPr>
              <a:t>r</a:t>
            </a:r>
            <a:r>
              <a:rPr lang="en-US" sz="2400" baseline="-25000">
                <a:latin typeface="Courier"/>
              </a:rPr>
              <a:t>i-1 </a:t>
            </a:r>
            <a:r>
              <a:rPr lang="en-US" sz="2400"/>
              <a:t>–</a:t>
            </a:r>
            <a:r>
              <a:rPr lang="en-US" sz="2400">
                <a:latin typeface="Courier"/>
              </a:rPr>
              <a:t> </a:t>
            </a:r>
            <a:r>
              <a:rPr lang="ru-RU" sz="2400">
                <a:latin typeface="Courier"/>
              </a:rPr>
              <a:t>количество строк в </a:t>
            </a:r>
            <a:r>
              <a:rPr lang="en-US" sz="2400" i="1">
                <a:latin typeface="Courier"/>
              </a:rPr>
              <a:t>M’</a:t>
            </a:r>
          </a:p>
          <a:p>
            <a:pPr>
              <a:buFont typeface="Arial" charset="0"/>
              <a:buNone/>
            </a:pPr>
            <a:r>
              <a:rPr lang="en-US" sz="2400">
                <a:latin typeface="Courier"/>
              </a:rPr>
              <a:t>r</a:t>
            </a:r>
            <a:r>
              <a:rPr lang="en-US" sz="2400" baseline="-25000">
                <a:latin typeface="Courier"/>
              </a:rPr>
              <a:t>k </a:t>
            </a:r>
            <a:r>
              <a:rPr lang="en-US" sz="2400"/>
              <a:t>–</a:t>
            </a:r>
            <a:r>
              <a:rPr lang="en-US" sz="2400">
                <a:latin typeface="Courier"/>
              </a:rPr>
              <a:t> </a:t>
            </a:r>
            <a:r>
              <a:rPr lang="ru-RU" sz="2400">
                <a:latin typeface="Courier"/>
              </a:rPr>
              <a:t>количество столбцов в </a:t>
            </a:r>
            <a:r>
              <a:rPr lang="en-US" sz="2400" i="1">
                <a:latin typeface="Courier"/>
              </a:rPr>
              <a:t>M’</a:t>
            </a:r>
            <a:endParaRPr lang="ru-RU" sz="2400" i="1">
              <a:latin typeface="Courier"/>
            </a:endParaRPr>
          </a:p>
          <a:p>
            <a:pPr>
              <a:buFont typeface="Arial" charset="0"/>
              <a:buNone/>
            </a:pPr>
            <a:r>
              <a:rPr lang="en-US" sz="2400">
                <a:latin typeface="Courier"/>
              </a:rPr>
              <a:t>r</a:t>
            </a:r>
            <a:r>
              <a:rPr lang="en-US" sz="2400" baseline="-25000">
                <a:latin typeface="Courier"/>
              </a:rPr>
              <a:t>j </a:t>
            </a:r>
            <a:r>
              <a:rPr lang="en-US" sz="2400"/>
              <a:t>–</a:t>
            </a:r>
            <a:r>
              <a:rPr lang="en-US" sz="2400">
                <a:latin typeface="Courier"/>
              </a:rPr>
              <a:t> </a:t>
            </a:r>
            <a:r>
              <a:rPr lang="ru-RU" sz="2400">
                <a:latin typeface="Courier"/>
              </a:rPr>
              <a:t>количество столбцов в </a:t>
            </a:r>
            <a:r>
              <a:rPr lang="en-US" sz="2400" i="1">
                <a:latin typeface="Courier"/>
              </a:rPr>
              <a:t>M</a:t>
            </a:r>
            <a:r>
              <a:rPr lang="ru-RU" i="1" smtClean="0">
                <a:latin typeface="Courier"/>
                <a:sym typeface="Symbol" pitchFamily="18" charset="2"/>
              </a:rPr>
              <a:t>˝</a:t>
            </a:r>
            <a:endParaRPr lang="en-US" sz="2400" i="1">
              <a:latin typeface="Courier"/>
            </a:endParaRPr>
          </a:p>
          <a:p>
            <a:pPr>
              <a:buFont typeface="Arial" charset="0"/>
              <a:buNone/>
            </a:pPr>
            <a:endParaRPr lang="en-US" sz="2400">
              <a:latin typeface="Courier"/>
            </a:endParaRPr>
          </a:p>
          <a:p>
            <a:pPr>
              <a:buFont typeface="Arial" charset="0"/>
              <a:buNone/>
            </a:pPr>
            <a:endParaRPr lang="en-US" sz="2400"/>
          </a:p>
          <a:p>
            <a:pPr>
              <a:buFont typeface="Arial" charset="0"/>
              <a:buNone/>
            </a:pPr>
            <a:endParaRPr lang="ru-RU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2800" b="1"/>
              <a:t>Задача</a:t>
            </a:r>
            <a:r>
              <a:rPr lang="en-US" sz="2400" b="1"/>
              <a:t>  </a:t>
            </a:r>
            <a:r>
              <a:rPr lang="en-US" sz="2800" b="1"/>
              <a:t>"Divisibility“  </a:t>
            </a:r>
            <a:r>
              <a:rPr lang="en-US" sz="1800"/>
              <a:t>1999-2000 ACM NEERC</a:t>
            </a:r>
            <a:r>
              <a:rPr lang="ru-RU" sz="1800"/>
              <a:t>  (подключена в системе тестирования </a:t>
            </a:r>
            <a:r>
              <a:rPr lang="en-US" sz="1800"/>
              <a:t>NSUTS</a:t>
            </a:r>
            <a:r>
              <a:rPr lang="ru-RU" sz="1800"/>
              <a:t> в школьных тренировках)</a:t>
            </a:r>
          </a:p>
        </p:txBody>
      </p:sp>
      <p:sp>
        <p:nvSpPr>
          <p:cNvPr id="9421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200"/>
              <a:t>Consider an arbitrary sequence of integers. One can place </a:t>
            </a:r>
            <a:r>
              <a:rPr lang="en-US" sz="2200" b="1"/>
              <a:t>+</a:t>
            </a:r>
            <a:r>
              <a:rPr lang="en-US" sz="2200"/>
              <a:t> or </a:t>
            </a:r>
            <a:r>
              <a:rPr lang="en-US" sz="2200" b="1"/>
              <a:t>–</a:t>
            </a:r>
            <a:r>
              <a:rPr lang="en-US" sz="2200"/>
              <a:t>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200"/>
              <a:t>operators between integers in the sequence, thus deriving different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200"/>
              <a:t>arithmetical expressions that evaluate to different values.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200"/>
              <a:t>Let us, for example, take the sequence: 17, 5, –21, 15. </a:t>
            </a:r>
            <a:endParaRPr lang="ru-RU" sz="22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200"/>
              <a:t>There are eight</a:t>
            </a:r>
            <a:r>
              <a:rPr lang="ru-RU" sz="2200"/>
              <a:t> </a:t>
            </a:r>
            <a:r>
              <a:rPr lang="en-US" sz="2200"/>
              <a:t>possible expressions: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/>
              <a:t>	</a:t>
            </a:r>
            <a:r>
              <a:rPr lang="ru-RU" sz="2000"/>
              <a:t>17+5+</a:t>
            </a:r>
            <a:r>
              <a:rPr lang="en-US" sz="2000"/>
              <a:t> – </a:t>
            </a:r>
            <a:r>
              <a:rPr lang="ru-RU" sz="2000"/>
              <a:t>21+15=16 </a:t>
            </a:r>
            <a:r>
              <a:rPr lang="en-US" sz="2000"/>
              <a:t>   	  </a:t>
            </a:r>
            <a:r>
              <a:rPr lang="ru-RU" sz="2000"/>
              <a:t>17+5+</a:t>
            </a:r>
            <a:r>
              <a:rPr lang="en-US" sz="2000"/>
              <a:t>–</a:t>
            </a:r>
            <a:r>
              <a:rPr lang="ru-RU" sz="2000"/>
              <a:t>21</a:t>
            </a:r>
            <a:r>
              <a:rPr lang="en-US" sz="2000"/>
              <a:t>–</a:t>
            </a:r>
            <a:r>
              <a:rPr lang="ru-RU" sz="2000"/>
              <a:t>15=</a:t>
            </a:r>
            <a:r>
              <a:rPr lang="en-US" sz="2000"/>
              <a:t>–</a:t>
            </a:r>
            <a:r>
              <a:rPr lang="ru-RU" sz="2000"/>
              <a:t>14 </a:t>
            </a:r>
            <a:endParaRPr lang="en-US" sz="20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/>
              <a:t>	</a:t>
            </a:r>
            <a:r>
              <a:rPr lang="ru-RU" sz="2000"/>
              <a:t>17+5</a:t>
            </a:r>
            <a:r>
              <a:rPr lang="en-US" sz="2000"/>
              <a:t>–</a:t>
            </a:r>
            <a:r>
              <a:rPr lang="ru-RU" sz="2000"/>
              <a:t> </a:t>
            </a:r>
            <a:r>
              <a:rPr lang="en-US" sz="2000"/>
              <a:t>–</a:t>
            </a:r>
            <a:r>
              <a:rPr lang="ru-RU" sz="2000"/>
              <a:t>21+15=58 </a:t>
            </a:r>
            <a:r>
              <a:rPr lang="en-US" sz="2000"/>
              <a:t>           </a:t>
            </a:r>
            <a:r>
              <a:rPr lang="ru-RU" sz="2000"/>
              <a:t>17+5</a:t>
            </a:r>
            <a:r>
              <a:rPr lang="en-US" sz="2000"/>
              <a:t>– –</a:t>
            </a:r>
            <a:r>
              <a:rPr lang="ru-RU" sz="2000"/>
              <a:t>21</a:t>
            </a:r>
            <a:r>
              <a:rPr lang="en-US" sz="2000"/>
              <a:t>–</a:t>
            </a:r>
            <a:r>
              <a:rPr lang="ru-RU" sz="2000"/>
              <a:t>15=28 </a:t>
            </a:r>
            <a:endParaRPr lang="en-US" sz="20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/>
              <a:t>     </a:t>
            </a:r>
            <a:r>
              <a:rPr lang="ru-RU" sz="2000"/>
              <a:t>17</a:t>
            </a:r>
            <a:r>
              <a:rPr lang="en-US" sz="2000"/>
              <a:t>–</a:t>
            </a:r>
            <a:r>
              <a:rPr lang="ru-RU" sz="2000"/>
              <a:t>5</a:t>
            </a:r>
            <a:r>
              <a:rPr lang="en-US" sz="2000"/>
              <a:t> </a:t>
            </a:r>
            <a:r>
              <a:rPr lang="ru-RU" sz="2000"/>
              <a:t>+</a:t>
            </a:r>
            <a:r>
              <a:rPr lang="en-US" sz="2000"/>
              <a:t> –</a:t>
            </a:r>
            <a:r>
              <a:rPr lang="ru-RU" sz="2000"/>
              <a:t>21+15=6 </a:t>
            </a:r>
            <a:r>
              <a:rPr lang="en-US" sz="2000"/>
              <a:t>             </a:t>
            </a:r>
            <a:r>
              <a:rPr lang="ru-RU" sz="2000"/>
              <a:t>17</a:t>
            </a:r>
            <a:r>
              <a:rPr lang="en-US" sz="2000"/>
              <a:t>–</a:t>
            </a:r>
            <a:r>
              <a:rPr lang="ru-RU" sz="2000"/>
              <a:t>5+</a:t>
            </a:r>
            <a:r>
              <a:rPr lang="en-US" sz="2000"/>
              <a:t>–</a:t>
            </a:r>
            <a:r>
              <a:rPr lang="ru-RU" sz="2000"/>
              <a:t>21</a:t>
            </a:r>
            <a:r>
              <a:rPr lang="en-US" sz="2000"/>
              <a:t>–</a:t>
            </a:r>
            <a:r>
              <a:rPr lang="ru-RU" sz="2000"/>
              <a:t>15=</a:t>
            </a:r>
            <a:r>
              <a:rPr lang="en-US" sz="2000"/>
              <a:t>–</a:t>
            </a:r>
            <a:r>
              <a:rPr lang="ru-RU" sz="2000"/>
              <a:t>24 </a:t>
            </a:r>
            <a:endParaRPr lang="en-US" sz="20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/>
              <a:t>     </a:t>
            </a:r>
            <a:r>
              <a:rPr lang="ru-RU" sz="2000"/>
              <a:t>17</a:t>
            </a:r>
            <a:r>
              <a:rPr lang="en-US" sz="2000"/>
              <a:t>–</a:t>
            </a:r>
            <a:r>
              <a:rPr lang="ru-RU" sz="2000"/>
              <a:t>5</a:t>
            </a:r>
            <a:r>
              <a:rPr lang="en-US" sz="2000"/>
              <a:t>– –</a:t>
            </a:r>
            <a:r>
              <a:rPr lang="ru-RU" sz="2000"/>
              <a:t>21+15=48 </a:t>
            </a:r>
            <a:r>
              <a:rPr lang="en-US" sz="2000"/>
              <a:t>            </a:t>
            </a:r>
            <a:r>
              <a:rPr lang="ru-RU" sz="2000"/>
              <a:t>17</a:t>
            </a:r>
            <a:r>
              <a:rPr lang="en-US" sz="2000"/>
              <a:t>–</a:t>
            </a:r>
            <a:r>
              <a:rPr lang="ru-RU" sz="2000"/>
              <a:t>5</a:t>
            </a:r>
            <a:r>
              <a:rPr lang="en-US" sz="2000"/>
              <a:t>– –</a:t>
            </a:r>
            <a:r>
              <a:rPr lang="ru-RU" sz="2000"/>
              <a:t>21</a:t>
            </a:r>
            <a:r>
              <a:rPr lang="en-US" sz="2000"/>
              <a:t>–</a:t>
            </a:r>
            <a:r>
              <a:rPr lang="ru-RU" sz="2000"/>
              <a:t>15=18 </a:t>
            </a:r>
            <a:endParaRPr lang="en-US" sz="20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/>
              <a:t>We call the sequence of integers </a:t>
            </a:r>
            <a:r>
              <a:rPr lang="en-US" sz="2000" b="1"/>
              <a:t>divisible</a:t>
            </a:r>
            <a:r>
              <a:rPr lang="en-US" sz="2000"/>
              <a:t> by </a:t>
            </a:r>
            <a:r>
              <a:rPr lang="en-US" sz="2000" i="1"/>
              <a:t>K</a:t>
            </a:r>
            <a:r>
              <a:rPr lang="en-US" sz="2000"/>
              <a:t> if + or – operators can be placed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/>
              <a:t>between integers in the sequence in such way that resulting value is divisible by </a:t>
            </a:r>
            <a:r>
              <a:rPr lang="en-US" sz="2000" i="1"/>
              <a:t>K</a:t>
            </a:r>
            <a:r>
              <a:rPr lang="en-US" sz="2000"/>
              <a:t>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/>
              <a:t>In the above example, the sequence is divisible by 7 (17+5+–21–15=–14) but is not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/>
              <a:t>divisible by 5. You are to write a program that will determine divisibility of sequence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/>
              <a:t>of integers.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/>
              <a:t>The first line of the input file contains two integers, </a:t>
            </a:r>
            <a:r>
              <a:rPr lang="en-US" sz="2000" i="1"/>
              <a:t>N</a:t>
            </a:r>
            <a:r>
              <a:rPr lang="en-US" sz="2000"/>
              <a:t> and </a:t>
            </a:r>
            <a:r>
              <a:rPr lang="en-US" sz="2000" i="1"/>
              <a:t>K</a:t>
            </a:r>
            <a:r>
              <a:rPr lang="en-US" sz="2000"/>
              <a:t> (1 ≤ </a:t>
            </a:r>
            <a:r>
              <a:rPr lang="en-US" sz="2000" i="1"/>
              <a:t>N</a:t>
            </a:r>
            <a:r>
              <a:rPr lang="en-US" sz="2000"/>
              <a:t> ≤ 10000,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/>
              <a:t>2 ≤ </a:t>
            </a:r>
            <a:r>
              <a:rPr lang="en-US" sz="2000" i="1"/>
              <a:t>K</a:t>
            </a:r>
            <a:r>
              <a:rPr lang="en-US" sz="2000"/>
              <a:t> ≤ 100) separated by a space.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/>
              <a:t>The second line contains a sequence of </a:t>
            </a:r>
            <a:r>
              <a:rPr lang="en-US" sz="2000" i="1"/>
              <a:t>N</a:t>
            </a:r>
            <a:r>
              <a:rPr lang="en-US" sz="2000"/>
              <a:t> integers separated by spaces. Each integer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/>
              <a:t> is not greater than 10000 by its absolute value. </a:t>
            </a:r>
            <a:endParaRPr lang="ru-RU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4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4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4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4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4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4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42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42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42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42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42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42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42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42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42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42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2800" b="1"/>
              <a:t>Задача</a:t>
            </a:r>
            <a:r>
              <a:rPr lang="en-US" sz="2800" b="1"/>
              <a:t>  "Gangsters"</a:t>
            </a:r>
            <a:r>
              <a:rPr lang="ru-RU" sz="2800" b="1"/>
              <a:t> </a:t>
            </a:r>
            <a:r>
              <a:rPr lang="ru-RU" sz="1800"/>
              <a:t>(подключена в системе тестирования </a:t>
            </a:r>
            <a:r>
              <a:rPr lang="en-US" sz="1800"/>
              <a:t>NSUTS</a:t>
            </a:r>
            <a:r>
              <a:rPr lang="ru-RU" sz="1800"/>
              <a:t> в школьных тренировках)</a:t>
            </a:r>
          </a:p>
        </p:txBody>
      </p:sp>
      <p:sp>
        <p:nvSpPr>
          <p:cNvPr id="9625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i="1"/>
              <a:t>N</a:t>
            </a:r>
            <a:r>
              <a:rPr lang="en-US" sz="2000"/>
              <a:t> gangsters are going to a restaurant. The </a:t>
            </a:r>
            <a:r>
              <a:rPr lang="en-US" sz="2000" i="1"/>
              <a:t>i</a:t>
            </a:r>
            <a:r>
              <a:rPr lang="en-US" sz="2000"/>
              <a:t>-th gangster comes at the time </a:t>
            </a:r>
            <a:r>
              <a:rPr lang="en-US" sz="2000" i="1"/>
              <a:t>T</a:t>
            </a:r>
            <a:r>
              <a:rPr lang="en-US" sz="2000" i="1" baseline="-25000"/>
              <a:t>i</a:t>
            </a:r>
            <a:r>
              <a:rPr lang="en-US" sz="2000" baseline="-25000"/>
              <a:t>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/>
              <a:t>and has the </a:t>
            </a:r>
            <a:r>
              <a:rPr lang="en-US" sz="2000" i="1"/>
              <a:t>prosperity</a:t>
            </a:r>
            <a:r>
              <a:rPr lang="en-US" sz="2000"/>
              <a:t> </a:t>
            </a:r>
            <a:r>
              <a:rPr lang="en-US" sz="2000" i="1"/>
              <a:t>P</a:t>
            </a:r>
            <a:r>
              <a:rPr lang="en-US" sz="2000" i="1" baseline="-25000"/>
              <a:t>i</a:t>
            </a:r>
            <a:r>
              <a:rPr lang="en-US" sz="2000"/>
              <a:t>. The door of the restaurant has </a:t>
            </a:r>
            <a:r>
              <a:rPr lang="en-US" sz="2000" i="1"/>
              <a:t>K</a:t>
            </a:r>
            <a:r>
              <a:rPr lang="en-US" sz="2000"/>
              <a:t>+1 </a:t>
            </a:r>
            <a:r>
              <a:rPr lang="en-US" sz="2000" i="1"/>
              <a:t>states of openness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/>
              <a:t>expressed by the integers in the range [0, </a:t>
            </a:r>
            <a:r>
              <a:rPr lang="en-US" sz="2000" i="1"/>
              <a:t>K</a:t>
            </a:r>
            <a:r>
              <a:rPr lang="en-US" sz="2000"/>
              <a:t>]. The state of openness can change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/>
              <a:t>by one in one unit of time; i.e. it either opens by one, closes by one or remains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/>
              <a:t>the same. At the initial moment of time the door is closed (state 0). The </a:t>
            </a:r>
            <a:r>
              <a:rPr lang="en-US" sz="2000" i="1"/>
              <a:t>i</a:t>
            </a:r>
            <a:r>
              <a:rPr lang="en-US" sz="2000"/>
              <a:t>-th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/>
              <a:t>gangster enters the restaurant only if the door is opened specially for him, i.e.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/>
              <a:t> when the state of openness coincides with his </a:t>
            </a:r>
            <a:r>
              <a:rPr lang="en-US" sz="2000" i="1"/>
              <a:t>stoutness</a:t>
            </a:r>
            <a:r>
              <a:rPr lang="en-US" sz="2000"/>
              <a:t> </a:t>
            </a:r>
            <a:r>
              <a:rPr lang="en-US" sz="2000" i="1"/>
              <a:t>S</a:t>
            </a:r>
            <a:r>
              <a:rPr lang="en-US" sz="2000" i="1" baseline="-25000"/>
              <a:t>i</a:t>
            </a:r>
            <a:r>
              <a:rPr lang="en-US" sz="2000"/>
              <a:t>. If at the moment of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/>
              <a:t>time when the gangster comes to the restaurant the state of openness is not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/>
              <a:t>equal to his stoutness, then the gangster goes away and never returns.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/>
              <a:t>The restaurant works in the interval of time [0, </a:t>
            </a:r>
            <a:r>
              <a:rPr lang="en-US" sz="2000" i="1"/>
              <a:t>T</a:t>
            </a:r>
            <a:r>
              <a:rPr lang="en-US" sz="2000"/>
              <a:t>].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/>
              <a:t>The goal is to gather the gangsters with the maximal total prosperity in the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/>
              <a:t>restaurant by opening and closing the door appropriately.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0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600"/>
              <a:t>The first line of the input file contains the values </a:t>
            </a:r>
            <a:r>
              <a:rPr lang="en-US" sz="1600" i="1"/>
              <a:t>N</a:t>
            </a:r>
            <a:r>
              <a:rPr lang="en-US" sz="1600"/>
              <a:t>, </a:t>
            </a:r>
            <a:r>
              <a:rPr lang="en-US" sz="1600" i="1"/>
              <a:t>K</a:t>
            </a:r>
            <a:r>
              <a:rPr lang="en-US" sz="1600"/>
              <a:t>, and </a:t>
            </a:r>
            <a:r>
              <a:rPr lang="en-US" sz="1600" i="1"/>
              <a:t>T</a:t>
            </a:r>
            <a:r>
              <a:rPr lang="en-US" sz="1600"/>
              <a:t>, separated by spaces. </a:t>
            </a:r>
            <a:endParaRPr lang="ru-RU" sz="16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600"/>
              <a:t>(1≤</a:t>
            </a:r>
            <a:r>
              <a:rPr lang="en-US" sz="1600" i="1"/>
              <a:t>N</a:t>
            </a:r>
            <a:r>
              <a:rPr lang="en-US" sz="1600"/>
              <a:t>,</a:t>
            </a:r>
            <a:r>
              <a:rPr lang="en-US" sz="1600" i="1"/>
              <a:t>K</a:t>
            </a:r>
            <a:r>
              <a:rPr lang="en-US" sz="1600"/>
              <a:t>≤100 )</a:t>
            </a:r>
            <a:r>
              <a:rPr lang="ru-RU" sz="1600"/>
              <a:t>. </a:t>
            </a:r>
            <a:r>
              <a:rPr lang="en-US" sz="1600"/>
              <a:t>he second line of the input file contains the moments of time when</a:t>
            </a:r>
            <a:endParaRPr lang="ru-RU" sz="16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600"/>
              <a:t>gangsters come to the restaurant </a:t>
            </a:r>
            <a:r>
              <a:rPr lang="en-US" sz="1600" i="1"/>
              <a:t>T</a:t>
            </a:r>
            <a:r>
              <a:rPr lang="en-US" sz="1600" baseline="-25000"/>
              <a:t>1</a:t>
            </a:r>
            <a:r>
              <a:rPr lang="en-US" sz="1600"/>
              <a:t>, </a:t>
            </a:r>
            <a:r>
              <a:rPr lang="en-US" sz="1600" i="1"/>
              <a:t>T</a:t>
            </a:r>
            <a:r>
              <a:rPr lang="en-US" sz="1600" baseline="-25000"/>
              <a:t>2</a:t>
            </a:r>
            <a:r>
              <a:rPr lang="en-US" sz="1600"/>
              <a:t>, ..., </a:t>
            </a:r>
            <a:r>
              <a:rPr lang="en-US" sz="1600" i="1"/>
              <a:t>T</a:t>
            </a:r>
            <a:r>
              <a:rPr lang="en-US" sz="1600" i="1" baseline="-25000"/>
              <a:t>N</a:t>
            </a:r>
            <a:r>
              <a:rPr lang="en-US" sz="1600"/>
              <a:t>, separated by spaces. The third line of the</a:t>
            </a:r>
            <a:endParaRPr lang="ru-RU" sz="16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600"/>
              <a:t>input file contains the values of the prosperity of gangsters </a:t>
            </a:r>
            <a:r>
              <a:rPr lang="en-US" sz="1600" i="1"/>
              <a:t>P</a:t>
            </a:r>
            <a:r>
              <a:rPr lang="en-US" sz="1600" baseline="-25000"/>
              <a:t>1</a:t>
            </a:r>
            <a:r>
              <a:rPr lang="en-US" sz="1600"/>
              <a:t>, </a:t>
            </a:r>
            <a:r>
              <a:rPr lang="en-US" sz="1600" i="1"/>
              <a:t>P</a:t>
            </a:r>
            <a:r>
              <a:rPr lang="en-US" sz="1600" baseline="-25000"/>
              <a:t>2</a:t>
            </a:r>
            <a:r>
              <a:rPr lang="en-US" sz="1600"/>
              <a:t>, ..., </a:t>
            </a:r>
            <a:r>
              <a:rPr lang="en-US" sz="1600" i="1"/>
              <a:t>P</a:t>
            </a:r>
            <a:r>
              <a:rPr lang="en-US" sz="1600" i="1" baseline="-25000"/>
              <a:t>N</a:t>
            </a:r>
            <a:r>
              <a:rPr lang="en-US" sz="1600"/>
              <a:t>, separated by </a:t>
            </a:r>
            <a:endParaRPr lang="ru-RU" sz="16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600"/>
              <a:t>spaces. The forth line of the input file contains the values of the stoutness of gangsters</a:t>
            </a:r>
            <a:endParaRPr lang="ru-RU" sz="16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600" i="1"/>
              <a:t>S</a:t>
            </a:r>
            <a:r>
              <a:rPr lang="en-US" sz="1600" baseline="-25000"/>
              <a:t>1</a:t>
            </a:r>
            <a:r>
              <a:rPr lang="en-US" sz="1600"/>
              <a:t>, </a:t>
            </a:r>
            <a:r>
              <a:rPr lang="en-US" sz="1600" i="1"/>
              <a:t>S</a:t>
            </a:r>
            <a:r>
              <a:rPr lang="en-US" sz="1600" baseline="-25000"/>
              <a:t>2</a:t>
            </a:r>
            <a:r>
              <a:rPr lang="en-US" sz="1600"/>
              <a:t>, ..., </a:t>
            </a:r>
            <a:r>
              <a:rPr lang="en-US" sz="1600" i="1"/>
              <a:t>S</a:t>
            </a:r>
            <a:r>
              <a:rPr lang="en-US" sz="1600" i="1" baseline="-25000"/>
              <a:t>N</a:t>
            </a:r>
            <a:r>
              <a:rPr lang="en-US" sz="1600"/>
              <a:t>, separated by spaces. All values in the input file are integers.</a:t>
            </a:r>
            <a:endParaRPr lang="ru-RU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6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6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6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6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6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6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62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62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62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62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62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62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62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62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62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62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625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625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2800" b="1"/>
              <a:t>Пример</a:t>
            </a:r>
          </a:p>
        </p:txBody>
      </p:sp>
      <p:sp>
        <p:nvSpPr>
          <p:cNvPr id="98307" name="Rectangle 3"/>
          <p:cNvSpPr>
            <a:spLocks noGrp="1"/>
          </p:cNvSpPr>
          <p:nvPr>
            <p:ph type="body" sz="half" idx="1"/>
          </p:nvPr>
        </p:nvSpPr>
        <p:spPr>
          <a:xfrm>
            <a:off x="4151314" y="692150"/>
            <a:ext cx="4752975" cy="1512888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/>
              <a:t>t = 1  2  3  4  5  6</a:t>
            </a:r>
          </a:p>
          <a:p>
            <a:pPr>
              <a:buFont typeface="Arial" charset="0"/>
              <a:buNone/>
            </a:pPr>
            <a:r>
              <a:rPr lang="en-US" sz="2400"/>
              <a:t>S = 1  2  3  4  5  1</a:t>
            </a:r>
          </a:p>
          <a:p>
            <a:pPr>
              <a:buFont typeface="Arial" charset="0"/>
              <a:buNone/>
            </a:pPr>
            <a:r>
              <a:rPr lang="en-US" sz="2400"/>
              <a:t>P = 1  1  1  1  1  100 </a:t>
            </a:r>
          </a:p>
          <a:p>
            <a:pPr>
              <a:buFont typeface="Arial" charset="0"/>
              <a:buNone/>
            </a:pPr>
            <a:endParaRPr lang="en-US" sz="2400"/>
          </a:p>
          <a:p>
            <a:pPr>
              <a:buFont typeface="Arial" charset="0"/>
              <a:buNone/>
            </a:pPr>
            <a:endParaRPr lang="en-US" sz="2400"/>
          </a:p>
          <a:p>
            <a:pPr>
              <a:buFont typeface="Arial" charset="0"/>
              <a:buNone/>
            </a:pPr>
            <a:endParaRPr lang="ru-RU" sz="2000"/>
          </a:p>
        </p:txBody>
      </p:sp>
      <p:graphicFrame>
        <p:nvGraphicFramePr>
          <p:cNvPr id="98385" name="Group 81"/>
          <p:cNvGraphicFramePr>
            <a:graphicFrameLocks noGrp="1"/>
          </p:cNvGraphicFramePr>
          <p:nvPr>
            <p:ph sz="half" idx="2"/>
          </p:nvPr>
        </p:nvGraphicFramePr>
        <p:xfrm>
          <a:off x="3216275" y="2420938"/>
          <a:ext cx="4967288" cy="2305050"/>
        </p:xfrm>
        <a:graphic>
          <a:graphicData uri="http://schemas.openxmlformats.org/drawingml/2006/table">
            <a:tbl>
              <a:tblPr/>
              <a:tblGrid>
                <a:gridCol w="6207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07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07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207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07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2071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2071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8378" name="Line 74"/>
          <p:cNvSpPr>
            <a:spLocks noChangeShapeType="1"/>
          </p:cNvSpPr>
          <p:nvPr/>
        </p:nvSpPr>
        <p:spPr bwMode="auto">
          <a:xfrm flipH="1">
            <a:off x="8256589" y="4508500"/>
            <a:ext cx="503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8379" name="Text Box 75"/>
          <p:cNvSpPr txBox="1">
            <a:spLocks noChangeArrowheads="1"/>
          </p:cNvSpPr>
          <p:nvPr/>
        </p:nvSpPr>
        <p:spPr bwMode="auto">
          <a:xfrm>
            <a:off x="8759825" y="4292601"/>
            <a:ext cx="124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гангстеры</a:t>
            </a:r>
          </a:p>
        </p:txBody>
      </p:sp>
      <p:sp>
        <p:nvSpPr>
          <p:cNvPr id="98380" name="Line 76"/>
          <p:cNvSpPr>
            <a:spLocks noChangeShapeType="1"/>
          </p:cNvSpPr>
          <p:nvPr/>
        </p:nvSpPr>
        <p:spPr bwMode="auto">
          <a:xfrm>
            <a:off x="3432175" y="1989138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6023" name="Text Box 77"/>
          <p:cNvSpPr txBox="1">
            <a:spLocks noChangeArrowheads="1"/>
          </p:cNvSpPr>
          <p:nvPr/>
        </p:nvSpPr>
        <p:spPr bwMode="auto">
          <a:xfrm>
            <a:off x="3916363" y="53927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98382" name="Text Box 78"/>
          <p:cNvSpPr txBox="1">
            <a:spLocks noChangeArrowheads="1"/>
          </p:cNvSpPr>
          <p:nvPr/>
        </p:nvSpPr>
        <p:spPr bwMode="auto">
          <a:xfrm>
            <a:off x="3287713" y="1628776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L</a:t>
            </a:r>
            <a:endParaRPr lang="ru-RU" b="1"/>
          </a:p>
        </p:txBody>
      </p:sp>
      <p:sp>
        <p:nvSpPr>
          <p:cNvPr id="98383" name="Text Box 79"/>
          <p:cNvSpPr txBox="1">
            <a:spLocks noChangeArrowheads="1"/>
          </p:cNvSpPr>
          <p:nvPr/>
        </p:nvSpPr>
        <p:spPr bwMode="auto">
          <a:xfrm>
            <a:off x="3432175" y="1989138"/>
            <a:ext cx="21669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– </a:t>
            </a:r>
            <a:r>
              <a:rPr lang="ru-RU"/>
              <a:t>состояние двери</a:t>
            </a:r>
          </a:p>
        </p:txBody>
      </p:sp>
      <p:sp>
        <p:nvSpPr>
          <p:cNvPr id="98386" name="Line 82"/>
          <p:cNvSpPr>
            <a:spLocks noChangeShapeType="1"/>
          </p:cNvSpPr>
          <p:nvPr/>
        </p:nvSpPr>
        <p:spPr bwMode="auto">
          <a:xfrm>
            <a:off x="3863975" y="2420938"/>
            <a:ext cx="0" cy="2303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6027" name="Line 83"/>
          <p:cNvSpPr>
            <a:spLocks noChangeShapeType="1"/>
          </p:cNvSpPr>
          <p:nvPr/>
        </p:nvSpPr>
        <p:spPr bwMode="auto">
          <a:xfrm>
            <a:off x="3287713" y="436562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8389" name="Line 85"/>
          <p:cNvSpPr>
            <a:spLocks noChangeShapeType="1"/>
          </p:cNvSpPr>
          <p:nvPr/>
        </p:nvSpPr>
        <p:spPr bwMode="auto">
          <a:xfrm>
            <a:off x="3216275" y="4365625"/>
            <a:ext cx="49672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8390" name="Text Box 86"/>
          <p:cNvSpPr txBox="1">
            <a:spLocks noChangeArrowheads="1"/>
          </p:cNvSpPr>
          <p:nvPr/>
        </p:nvSpPr>
        <p:spPr bwMode="auto">
          <a:xfrm>
            <a:off x="2424113" y="5013326"/>
            <a:ext cx="63373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i="1"/>
              <a:t>m</a:t>
            </a:r>
            <a:r>
              <a:rPr lang="en-US" sz="2800" i="1" baseline="-25000"/>
              <a:t>i,j</a:t>
            </a:r>
            <a:r>
              <a:rPr lang="en-US" sz="2800" baseline="-25000"/>
              <a:t> </a:t>
            </a:r>
            <a:r>
              <a:rPr lang="en-US" sz="2800"/>
              <a:t>= max { [</a:t>
            </a:r>
            <a:r>
              <a:rPr lang="en-US" sz="2800" i="1"/>
              <a:t>m</a:t>
            </a:r>
            <a:r>
              <a:rPr lang="en-US" sz="2800" baseline="-25000"/>
              <a:t>i-1,</a:t>
            </a:r>
            <a:r>
              <a:rPr lang="en-US" sz="2800" i="1" baseline="-25000"/>
              <a:t>j</a:t>
            </a:r>
            <a:r>
              <a:rPr lang="en-US" sz="2800" baseline="-25000"/>
              <a:t>-1</a:t>
            </a:r>
            <a:r>
              <a:rPr lang="en-US" sz="2800"/>
              <a:t>, </a:t>
            </a:r>
            <a:r>
              <a:rPr lang="en-US" sz="2800" i="1"/>
              <a:t>m</a:t>
            </a:r>
            <a:r>
              <a:rPr lang="en-US" sz="2800" i="1" baseline="-25000"/>
              <a:t>i</a:t>
            </a:r>
            <a:r>
              <a:rPr lang="en-US" sz="2800" baseline="-25000"/>
              <a:t>-1,</a:t>
            </a:r>
            <a:r>
              <a:rPr lang="en-US" sz="2800" i="1" baseline="-25000"/>
              <a:t>j</a:t>
            </a:r>
            <a:r>
              <a:rPr lang="en-US" sz="2800"/>
              <a:t>, </a:t>
            </a:r>
            <a:r>
              <a:rPr lang="en-US" sz="2800" i="1"/>
              <a:t>m</a:t>
            </a:r>
            <a:r>
              <a:rPr lang="en-US" sz="2800" i="1" baseline="-25000"/>
              <a:t>i</a:t>
            </a:r>
            <a:r>
              <a:rPr lang="en-US" sz="2800" baseline="-25000"/>
              <a:t>-1,</a:t>
            </a:r>
            <a:r>
              <a:rPr lang="en-US" sz="2800" i="1" baseline="-25000"/>
              <a:t>j</a:t>
            </a:r>
            <a:r>
              <a:rPr lang="en-US" sz="2800" baseline="-25000"/>
              <a:t>+1</a:t>
            </a:r>
            <a:r>
              <a:rPr lang="en-US" sz="2800"/>
              <a:t>] + </a:t>
            </a:r>
            <a:r>
              <a:rPr lang="en-US" sz="2800" i="1"/>
              <a:t>f</a:t>
            </a:r>
            <a:r>
              <a:rPr lang="en-US" sz="2800" i="1" baseline="-25000"/>
              <a:t>i </a:t>
            </a:r>
            <a:r>
              <a:rPr lang="en-US" sz="2800"/>
              <a:t>}</a:t>
            </a:r>
          </a:p>
          <a:p>
            <a:r>
              <a:rPr lang="en-US" sz="2800" i="1"/>
              <a:t>   </a:t>
            </a:r>
            <a:r>
              <a:rPr lang="ru-RU" sz="2800" i="1"/>
              <a:t>      </a:t>
            </a:r>
            <a:r>
              <a:rPr lang="ru-RU" sz="2800"/>
              <a:t>где</a:t>
            </a:r>
            <a:r>
              <a:rPr lang="ru-RU" sz="2800" i="1"/>
              <a:t>                  </a:t>
            </a:r>
            <a:r>
              <a:rPr lang="en-US" sz="2800" i="1"/>
              <a:t>p</a:t>
            </a:r>
            <a:r>
              <a:rPr lang="en-US" sz="2800" i="1" baseline="-25000"/>
              <a:t>i</a:t>
            </a:r>
            <a:r>
              <a:rPr lang="en-US" sz="2800" i="1"/>
              <a:t>, </a:t>
            </a:r>
            <a:r>
              <a:rPr lang="ru-RU" sz="2800"/>
              <a:t>если</a:t>
            </a:r>
            <a:r>
              <a:rPr lang="ru-RU" sz="2800" i="1"/>
              <a:t> </a:t>
            </a:r>
            <a:r>
              <a:rPr lang="en-US" sz="2800" i="1"/>
              <a:t>L = s</a:t>
            </a:r>
            <a:r>
              <a:rPr lang="en-US" sz="2800" i="1" baseline="-25000"/>
              <a:t>i</a:t>
            </a:r>
            <a:endParaRPr lang="ru-RU" sz="2800" i="1" baseline="-25000"/>
          </a:p>
          <a:p>
            <a:r>
              <a:rPr lang="ru-RU" sz="2800" i="1" baseline="-25000"/>
              <a:t>			       </a:t>
            </a:r>
            <a:r>
              <a:rPr lang="en-US" sz="2800"/>
              <a:t>0</a:t>
            </a:r>
            <a:endParaRPr lang="ru-RU" sz="2800"/>
          </a:p>
          <a:p>
            <a:endParaRPr lang="ru-RU" sz="2800" b="1"/>
          </a:p>
        </p:txBody>
      </p:sp>
      <p:sp>
        <p:nvSpPr>
          <p:cNvPr id="4" name="Левая фигурная скобка 3"/>
          <p:cNvSpPr>
            <a:spLocks/>
          </p:cNvSpPr>
          <p:nvPr/>
        </p:nvSpPr>
        <p:spPr bwMode="auto">
          <a:xfrm>
            <a:off x="5519739" y="5589589"/>
            <a:ext cx="211137" cy="719137"/>
          </a:xfrm>
          <a:prstGeom prst="leftBrace">
            <a:avLst>
              <a:gd name="adj1" fmla="val 5848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</a:endParaRPr>
          </a:p>
        </p:txBody>
      </p:sp>
      <p:sp>
        <p:nvSpPr>
          <p:cNvPr id="98393" name="Text Box 89"/>
          <p:cNvSpPr txBox="1">
            <a:spLocks noChangeArrowheads="1"/>
          </p:cNvSpPr>
          <p:nvPr/>
        </p:nvSpPr>
        <p:spPr bwMode="auto">
          <a:xfrm>
            <a:off x="4727575" y="5661026"/>
            <a:ext cx="649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i="1"/>
              <a:t>f</a:t>
            </a:r>
            <a:r>
              <a:rPr lang="en-US" sz="2800" i="1" baseline="-25000"/>
              <a:t>i</a:t>
            </a:r>
            <a:r>
              <a:rPr lang="en-US" sz="2800" i="1"/>
              <a:t> =</a:t>
            </a:r>
            <a:endParaRPr lang="ru-RU" sz="28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8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8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8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8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8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8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8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8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8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8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8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8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8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8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8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8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8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8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8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8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/>
      <p:bldP spid="98307" grpId="0" build="p"/>
      <p:bldP spid="98378" grpId="0" animBg="1"/>
      <p:bldP spid="98379" grpId="0"/>
      <p:bldP spid="98380" grpId="0" animBg="1"/>
      <p:bldP spid="98382" grpId="0"/>
      <p:bldP spid="98383" grpId="0"/>
      <p:bldP spid="98386" grpId="0" animBg="1"/>
      <p:bldP spid="98389" grpId="0" animBg="1"/>
      <p:bldP spid="98390" grpId="0"/>
      <p:bldP spid="4" grpId="0" animBg="1"/>
      <p:bldP spid="9839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КОНЕЦ ЛЕКЦИИ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56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50900"/>
          </a:xfrm>
        </p:spPr>
        <p:txBody>
          <a:bodyPr/>
          <a:lstStyle/>
          <a:p>
            <a:pPr algn="l"/>
            <a:r>
              <a:rPr lang="ru-RU" sz="3200">
                <a:solidFill>
                  <a:schemeClr val="accent2"/>
                </a:solidFill>
              </a:rPr>
              <a:t>Разбиение  чисел</a:t>
            </a:r>
            <a:r>
              <a:rPr lang="ru-RU" smtClean="0"/>
              <a:t> </a:t>
            </a:r>
          </a:p>
        </p:txBody>
      </p:sp>
      <p:sp>
        <p:nvSpPr>
          <p:cNvPr id="57346" name="AutoShape 3"/>
          <p:cNvSpPr>
            <a:spLocks noGrp="1" noChangeAspect="1" noChangeArrowheads="1"/>
          </p:cNvSpPr>
          <p:nvPr>
            <p:ph idx="1"/>
          </p:nvPr>
        </p:nvSpPr>
        <p:spPr>
          <a:xfrm>
            <a:off x="1992313" y="1268414"/>
            <a:ext cx="8229600" cy="4968875"/>
          </a:xfrm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i="1"/>
              <a:t>Разбиением</a:t>
            </a:r>
            <a:r>
              <a:rPr lang="ru-RU" sz="2000"/>
              <a:t> называется представление натурального числа в виде суммы натуральных слагаемых, а сами слагаемые — </a:t>
            </a:r>
            <a:r>
              <a:rPr lang="ru-RU" sz="2000" i="1"/>
              <a:t>частями разбиения</a:t>
            </a:r>
            <a:r>
              <a:rPr lang="ru-RU" sz="2000"/>
              <a:t>. Порядок слагаемых не играет роли. Будем записывать разбиения, перечисляя их части через запятую в невозрастающем порядке. Например, разбиение 4=2+1+1 записывается как (2, 1, 1).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Пусть </a:t>
            </a:r>
            <a:r>
              <a:rPr lang="ru-RU" sz="2000" i="1"/>
              <a:t>p</a:t>
            </a:r>
            <a:r>
              <a:rPr lang="ru-RU" sz="2000"/>
              <a:t>(</a:t>
            </a:r>
            <a:r>
              <a:rPr lang="ru-RU" sz="2000" i="1"/>
              <a:t>n</a:t>
            </a:r>
            <a:r>
              <a:rPr lang="ru-RU" sz="2000"/>
              <a:t>) обозначает количество всех разбиений натурального числа </a:t>
            </a:r>
            <a:r>
              <a:rPr lang="ru-RU" sz="2000" i="1"/>
              <a:t>n</a:t>
            </a:r>
            <a:r>
              <a:rPr lang="ru-RU" sz="2000"/>
              <a:t>. Например, </a:t>
            </a:r>
            <a:r>
              <a:rPr lang="ru-RU" sz="2000" i="1"/>
              <a:t>p</a:t>
            </a:r>
            <a:r>
              <a:rPr lang="ru-RU" sz="2000"/>
              <a:t>(5) = 7, </a:t>
            </a:r>
            <a:r>
              <a:rPr lang="ru-RU" sz="2000" i="1"/>
              <a:t>p</a:t>
            </a:r>
            <a:r>
              <a:rPr lang="ru-RU" sz="2000"/>
              <a:t>(100) = 190 569 292.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i="1"/>
              <a:t>p</a:t>
            </a:r>
            <a:r>
              <a:rPr lang="ru-RU" sz="2000"/>
              <a:t>(100) было известно ещё в XIX веке.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Задача вычисления </a:t>
            </a:r>
            <a:r>
              <a:rPr lang="ru-RU" sz="2000" i="1"/>
              <a:t>p</a:t>
            </a:r>
            <a:r>
              <a:rPr lang="ru-RU" sz="2000"/>
              <a:t>(</a:t>
            </a:r>
            <a:r>
              <a:rPr lang="ru-RU" sz="2000" i="1"/>
              <a:t>n</a:t>
            </a:r>
            <a:r>
              <a:rPr lang="ru-RU" sz="2000"/>
              <a:t>) имеет почтенный возраст. Впервые она была сформулирована Лейбницем в 1654 году, а в 1740 — предложена немецким математиком Филиппом Ноде Леонарду Эйлеру.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Занимаясь разбиениями, Эйлер открыл целый ряд их свойств, среди которых главное место занимала знаменитая «пентагональная теорема». С исследований Эйлера начинается история теории разбиений, в развитии которой принимали участие крупнейшие математики последующих поколений.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706437"/>
          </a:xfrm>
        </p:spPr>
        <p:txBody>
          <a:bodyPr/>
          <a:lstStyle/>
          <a:p>
            <a:pPr algn="l"/>
            <a:r>
              <a:rPr lang="ru-RU" sz="2800">
                <a:solidFill>
                  <a:schemeClr val="accent2"/>
                </a:solidFill>
              </a:rPr>
              <a:t>Исследования Эйлера</a:t>
            </a:r>
            <a:r>
              <a:rPr lang="ru-RU" sz="2800"/>
              <a:t> </a:t>
            </a:r>
          </a:p>
        </p:txBody>
      </p:sp>
      <p:sp>
        <p:nvSpPr>
          <p:cNvPr id="59394" name="Rectangle 3"/>
          <p:cNvSpPr>
            <a:spLocks noGrp="1"/>
          </p:cNvSpPr>
          <p:nvPr>
            <p:ph idx="1"/>
          </p:nvPr>
        </p:nvSpPr>
        <p:spPr>
          <a:xfrm>
            <a:off x="1847850" y="1125538"/>
            <a:ext cx="8229600" cy="4525962"/>
          </a:xfrm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Изучение функции </a:t>
            </a:r>
            <a:r>
              <a:rPr lang="ru-RU" sz="2000" i="1"/>
              <a:t>p</a:t>
            </a:r>
            <a:r>
              <a:rPr lang="ru-RU" sz="2000"/>
              <a:t>(</a:t>
            </a:r>
            <a:r>
              <a:rPr lang="ru-RU" sz="2000" i="1"/>
              <a:t>n</a:t>
            </a:r>
            <a:r>
              <a:rPr lang="ru-RU" sz="2000"/>
              <a:t>) Эйлер начинает с рассмотрения бесконечного произведения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(1 + </a:t>
            </a:r>
            <a:r>
              <a:rPr lang="ru-RU" sz="2000" i="1"/>
              <a:t>x</a:t>
            </a:r>
            <a:r>
              <a:rPr lang="ru-RU" sz="2000"/>
              <a:t> + </a:t>
            </a:r>
            <a:r>
              <a:rPr lang="ru-RU" sz="2000" i="1"/>
              <a:t>x</a:t>
            </a:r>
            <a:r>
              <a:rPr lang="ru-RU" sz="2000" baseline="30000"/>
              <a:t>2</a:t>
            </a:r>
            <a:r>
              <a:rPr lang="ru-RU" sz="2000"/>
              <a:t> + ...)(1 + </a:t>
            </a:r>
            <a:r>
              <a:rPr lang="ru-RU" sz="2000" i="1"/>
              <a:t>x</a:t>
            </a:r>
            <a:r>
              <a:rPr lang="ru-RU" sz="2000" baseline="30000"/>
              <a:t>2</a:t>
            </a:r>
            <a:r>
              <a:rPr lang="ru-RU" sz="2000"/>
              <a:t> + </a:t>
            </a:r>
            <a:r>
              <a:rPr lang="ru-RU" sz="2000" i="1"/>
              <a:t>x</a:t>
            </a:r>
            <a:r>
              <a:rPr lang="ru-RU" sz="2000" baseline="30000"/>
              <a:t>4</a:t>
            </a:r>
            <a:r>
              <a:rPr lang="ru-RU" sz="2000"/>
              <a:t> + ...) ... (1 + </a:t>
            </a:r>
            <a:r>
              <a:rPr lang="ru-RU" sz="2000" i="1"/>
              <a:t>x</a:t>
            </a:r>
            <a:r>
              <a:rPr lang="ru-RU" sz="2000" i="1" baseline="30000"/>
              <a:t>k</a:t>
            </a:r>
            <a:r>
              <a:rPr lang="ru-RU" sz="2000"/>
              <a:t> + </a:t>
            </a:r>
            <a:r>
              <a:rPr lang="ru-RU" sz="2000" i="1"/>
              <a:t>x</a:t>
            </a:r>
            <a:r>
              <a:rPr lang="ru-RU" sz="2000" baseline="30000"/>
              <a:t>2</a:t>
            </a:r>
            <a:r>
              <a:rPr lang="ru-RU" sz="2000" i="1" baseline="30000"/>
              <a:t>k</a:t>
            </a:r>
            <a:r>
              <a:rPr lang="ru-RU" sz="2000"/>
              <a:t> + ...) ...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Каждый член произведения получается в результате умножения мономов, взятых по одному из каждой скобки. Если в первой скобке взять </a:t>
            </a:r>
            <a:r>
              <a:rPr lang="ru-RU" sz="2000" i="1"/>
              <a:t>x</a:t>
            </a:r>
            <a:r>
              <a:rPr lang="ru-RU" sz="2000" i="1" baseline="30000"/>
              <a:t>m</a:t>
            </a:r>
            <a:r>
              <a:rPr lang="ru-RU" sz="2000" baseline="30000"/>
              <a:t>1</a:t>
            </a:r>
            <a:r>
              <a:rPr lang="ru-RU" sz="2000"/>
              <a:t>, во второй — </a:t>
            </a:r>
            <a:r>
              <a:rPr lang="ru-RU" sz="2000" i="1"/>
              <a:t>x</a:t>
            </a:r>
            <a:r>
              <a:rPr lang="ru-RU" sz="2000" baseline="30000"/>
              <a:t>2</a:t>
            </a:r>
            <a:r>
              <a:rPr lang="ru-RU" sz="2000" i="1" baseline="30000"/>
              <a:t>m</a:t>
            </a:r>
            <a:r>
              <a:rPr lang="ru-RU" sz="2000" baseline="30000"/>
              <a:t>2</a:t>
            </a:r>
            <a:r>
              <a:rPr lang="ru-RU" sz="2000"/>
              <a:t> и т.д., то их произведение будет равно </a:t>
            </a:r>
            <a:r>
              <a:rPr lang="ru-RU" sz="2000" i="1"/>
              <a:t>x</a:t>
            </a:r>
            <a:r>
              <a:rPr lang="ru-RU" sz="2000" i="1" baseline="30000"/>
              <a:t>m</a:t>
            </a:r>
            <a:r>
              <a:rPr lang="ru-RU" sz="2000" baseline="30000"/>
              <a:t>1+2</a:t>
            </a:r>
            <a:r>
              <a:rPr lang="ru-RU" sz="2000" i="1" baseline="30000"/>
              <a:t>m</a:t>
            </a:r>
            <a:r>
              <a:rPr lang="ru-RU" sz="2000" baseline="30000"/>
              <a:t>2+3</a:t>
            </a:r>
            <a:r>
              <a:rPr lang="ru-RU" sz="2000" i="1" baseline="30000"/>
              <a:t>m</a:t>
            </a:r>
            <a:r>
              <a:rPr lang="ru-RU" sz="2000" baseline="30000"/>
              <a:t>3+....   </a:t>
            </a:r>
            <a:r>
              <a:rPr lang="ru-RU" sz="2000"/>
              <a:t>Значит, после раскрытия скобок получится сумма сумма мономов вида </a:t>
            </a:r>
            <a:r>
              <a:rPr lang="ru-RU" sz="2000" i="1"/>
              <a:t>x</a:t>
            </a:r>
            <a:r>
              <a:rPr lang="ru-RU" sz="2000" i="1" baseline="30000"/>
              <a:t>m</a:t>
            </a:r>
            <a:r>
              <a:rPr lang="ru-RU" sz="2000" baseline="30000"/>
              <a:t>1+2</a:t>
            </a:r>
            <a:r>
              <a:rPr lang="ru-RU" sz="2000" i="1" baseline="30000"/>
              <a:t>m</a:t>
            </a:r>
            <a:r>
              <a:rPr lang="ru-RU" sz="2000" baseline="30000"/>
              <a:t>2+3</a:t>
            </a:r>
            <a:r>
              <a:rPr lang="ru-RU" sz="2000" i="1" baseline="30000"/>
              <a:t>m</a:t>
            </a:r>
            <a:r>
              <a:rPr lang="ru-RU" sz="2000" baseline="30000"/>
              <a:t>3+....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0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Сколько раз в этой сумме встретится </a:t>
            </a:r>
            <a:r>
              <a:rPr lang="ru-RU" sz="2000" i="1"/>
              <a:t>х</a:t>
            </a:r>
            <a:r>
              <a:rPr lang="ru-RU" sz="2000" i="1" baseline="30000"/>
              <a:t>n</a:t>
            </a:r>
            <a:r>
              <a:rPr lang="ru-RU" sz="2000"/>
              <a:t>? Столько, сколькими способами можно представить </a:t>
            </a:r>
            <a:r>
              <a:rPr lang="ru-RU" sz="2000" i="1"/>
              <a:t>n</a:t>
            </a:r>
            <a:r>
              <a:rPr lang="ru-RU" sz="2000"/>
              <a:t> как сумму </a:t>
            </a:r>
            <a:r>
              <a:rPr lang="ru-RU" sz="2000" i="1"/>
              <a:t>m</a:t>
            </a:r>
            <a:r>
              <a:rPr lang="ru-RU" sz="2000"/>
              <a:t>1 + 2</a:t>
            </a:r>
            <a:r>
              <a:rPr lang="ru-RU" sz="2000" i="1"/>
              <a:t>m</a:t>
            </a:r>
            <a:r>
              <a:rPr lang="ru-RU" sz="2000"/>
              <a:t>2 + 3</a:t>
            </a:r>
            <a:r>
              <a:rPr lang="ru-RU" sz="2000" i="1"/>
              <a:t>m</a:t>
            </a:r>
            <a:r>
              <a:rPr lang="ru-RU" sz="2000"/>
              <a:t>3 + ... Каждому такому представлению отвечает разбиение числа </a:t>
            </a:r>
            <a:r>
              <a:rPr lang="ru-RU" sz="2000" i="1"/>
              <a:t>n</a:t>
            </a:r>
            <a:r>
              <a:rPr lang="ru-RU" sz="2000"/>
              <a:t> на </a:t>
            </a:r>
            <a:r>
              <a:rPr lang="ru-RU" sz="2000" i="1"/>
              <a:t>m</a:t>
            </a:r>
            <a:r>
              <a:rPr lang="ru-RU" sz="2000"/>
              <a:t>1 единиц, </a:t>
            </a:r>
            <a:r>
              <a:rPr lang="ru-RU" sz="2000" i="1"/>
              <a:t>m</a:t>
            </a:r>
            <a:r>
              <a:rPr lang="ru-RU" sz="2000"/>
              <a:t>2 двоек и т.д. Так получаются все разбиения, так как каждое из них, конечно, состоит из нескольких единиц, нескольких двоек и т.д. Поэтому коэффициент при </a:t>
            </a:r>
            <a:r>
              <a:rPr lang="ru-RU" sz="2000" i="1"/>
              <a:t>x</a:t>
            </a:r>
            <a:r>
              <a:rPr lang="ru-RU" sz="2000" i="1" baseline="30000"/>
              <a:t>n</a:t>
            </a:r>
            <a:r>
              <a:rPr lang="ru-RU" sz="2000"/>
              <a:t> равен числу разбиений </a:t>
            </a:r>
            <a:r>
              <a:rPr lang="ru-RU" sz="2000" i="1"/>
              <a:t>p</a:t>
            </a:r>
            <a:r>
              <a:rPr lang="ru-RU" sz="2000"/>
              <a:t>(</a:t>
            </a:r>
            <a:r>
              <a:rPr lang="ru-RU" sz="2000" i="1"/>
              <a:t>n</a:t>
            </a:r>
            <a:r>
              <a:rPr lang="ru-RU" sz="2000"/>
              <a:t>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оптимальности Беллмана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«Оптимальное управление </a:t>
            </a:r>
            <a:r>
              <a:rPr lang="ru-RU" dirty="0"/>
              <a:t>имеет свойство, что какими бы ни были начальное состояние и </a:t>
            </a:r>
            <a:r>
              <a:rPr lang="ru-RU" dirty="0" smtClean="0"/>
              <a:t>начальная команда, </a:t>
            </a:r>
            <a:r>
              <a:rPr lang="ru-RU" dirty="0"/>
              <a:t>последующие </a:t>
            </a:r>
            <a:r>
              <a:rPr lang="ru-RU" dirty="0" smtClean="0"/>
              <a:t>команды являются оптимальным управлением </a:t>
            </a:r>
            <a:r>
              <a:rPr lang="ru-RU" dirty="0"/>
              <a:t>по отношению к состоянию, полученному в результате </a:t>
            </a:r>
            <a:r>
              <a:rPr lang="ru-RU" dirty="0" smtClean="0"/>
              <a:t>первой команды»</a:t>
            </a:r>
            <a:endParaRPr lang="ru-RU" dirty="0"/>
          </a:p>
          <a:p>
            <a:endParaRPr lang="ru-RU" dirty="0"/>
          </a:p>
          <a:p>
            <a:r>
              <a:rPr lang="ru-RU" dirty="0"/>
              <a:t>Оптимальное управление зависит только от текущего состояния и целевой функции, и не зависит от предыстории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29036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200" i="1">
                <a:solidFill>
                  <a:schemeClr val="accent2"/>
                </a:solidFill>
              </a:rPr>
              <a:t>d</a:t>
            </a:r>
            <a:r>
              <a:rPr lang="ru-RU" sz="3200">
                <a:solidFill>
                  <a:schemeClr val="accent2"/>
                </a:solidFill>
              </a:rPr>
              <a:t>(</a:t>
            </a:r>
            <a:r>
              <a:rPr lang="ru-RU" sz="3200" i="1">
                <a:solidFill>
                  <a:schemeClr val="accent2"/>
                </a:solidFill>
              </a:rPr>
              <a:t>n</a:t>
            </a:r>
            <a:r>
              <a:rPr lang="ru-RU" sz="3200">
                <a:solidFill>
                  <a:schemeClr val="accent2"/>
                </a:solidFill>
              </a:rPr>
              <a:t>) = </a:t>
            </a:r>
            <a:r>
              <a:rPr lang="ru-RU" sz="3200" i="1">
                <a:solidFill>
                  <a:schemeClr val="accent2"/>
                </a:solidFill>
              </a:rPr>
              <a:t>l</a:t>
            </a:r>
            <a:r>
              <a:rPr lang="ru-RU" sz="3200">
                <a:solidFill>
                  <a:schemeClr val="accent2"/>
                </a:solidFill>
              </a:rPr>
              <a:t>(</a:t>
            </a:r>
            <a:r>
              <a:rPr lang="ru-RU" sz="3200" i="1">
                <a:solidFill>
                  <a:schemeClr val="accent2"/>
                </a:solidFill>
              </a:rPr>
              <a:t>n</a:t>
            </a:r>
            <a:r>
              <a:rPr lang="ru-RU" sz="3200">
                <a:solidFill>
                  <a:schemeClr val="accent2"/>
                </a:solidFill>
              </a:rPr>
              <a:t>)  (теорема Эйлера)</a:t>
            </a:r>
          </a:p>
        </p:txBody>
      </p:sp>
      <p:sp>
        <p:nvSpPr>
          <p:cNvPr id="61442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/>
              <a:t>Обозначим через </a:t>
            </a:r>
            <a:r>
              <a:rPr lang="ru-RU" sz="2400" i="1"/>
              <a:t>d</a:t>
            </a:r>
            <a:r>
              <a:rPr lang="ru-RU" sz="2400"/>
              <a:t>(</a:t>
            </a:r>
            <a:r>
              <a:rPr lang="ru-RU" sz="2400" i="1"/>
              <a:t>n</a:t>
            </a:r>
            <a:r>
              <a:rPr lang="ru-RU" sz="2400"/>
              <a:t>) количество разбиений числа </a:t>
            </a:r>
            <a:r>
              <a:rPr lang="ru-RU" sz="2400" i="1"/>
              <a:t>n</a:t>
            </a:r>
            <a:r>
              <a:rPr lang="ru-RU" sz="2400"/>
              <a:t> на различные слагаемые, а через </a:t>
            </a:r>
            <a:r>
              <a:rPr lang="ru-RU" sz="2400" i="1"/>
              <a:t>l</a:t>
            </a:r>
            <a:r>
              <a:rPr lang="ru-RU" sz="2400"/>
              <a:t>(</a:t>
            </a:r>
            <a:r>
              <a:rPr lang="ru-RU" sz="2400" i="1"/>
              <a:t>n</a:t>
            </a:r>
            <a:r>
              <a:rPr lang="ru-RU" sz="2400"/>
              <a:t>) — на нечётные. Например, среди выписанных выше разбиений числа 5 различные части имеют (5), (4, 1) и (3, 2), а нечётные — (5), (3, 1, 1) и (1, 1, 1, 1, 1). Значит, </a:t>
            </a:r>
            <a:r>
              <a:rPr lang="ru-RU" sz="2400" i="1"/>
              <a:t>d</a:t>
            </a:r>
            <a:r>
              <a:rPr lang="ru-RU" sz="2400"/>
              <a:t>(5) = </a:t>
            </a:r>
            <a:r>
              <a:rPr lang="ru-RU" sz="2400" i="1"/>
              <a:t>l</a:t>
            </a:r>
            <a:r>
              <a:rPr lang="ru-RU" sz="2400"/>
              <a:t>(5) = 3.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/>
              <a:t>Тогда: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i="1"/>
              <a:t>d</a:t>
            </a:r>
            <a:r>
              <a:rPr lang="ru-RU" sz="2400"/>
              <a:t>(0) + </a:t>
            </a:r>
            <a:r>
              <a:rPr lang="ru-RU" sz="2400" i="1"/>
              <a:t>d</a:t>
            </a:r>
            <a:r>
              <a:rPr lang="ru-RU" sz="2400"/>
              <a:t>(1) </a:t>
            </a:r>
            <a:r>
              <a:rPr lang="ru-RU" sz="2400" i="1"/>
              <a:t>x</a:t>
            </a:r>
            <a:r>
              <a:rPr lang="ru-RU" sz="2400"/>
              <a:t> + </a:t>
            </a:r>
            <a:r>
              <a:rPr lang="ru-RU" sz="2400" i="1"/>
              <a:t>d</a:t>
            </a:r>
            <a:r>
              <a:rPr lang="ru-RU" sz="2400"/>
              <a:t>(2) </a:t>
            </a:r>
            <a:r>
              <a:rPr lang="ru-RU" sz="2400" i="1"/>
              <a:t>x</a:t>
            </a:r>
            <a:r>
              <a:rPr lang="ru-RU" sz="2400" baseline="30000"/>
              <a:t>2</a:t>
            </a:r>
            <a:r>
              <a:rPr lang="ru-RU" sz="2400"/>
              <a:t> + </a:t>
            </a:r>
            <a:r>
              <a:rPr lang="ru-RU" sz="2400" i="1"/>
              <a:t>d</a:t>
            </a:r>
            <a:r>
              <a:rPr lang="ru-RU" sz="2400"/>
              <a:t>(3) </a:t>
            </a:r>
            <a:r>
              <a:rPr lang="ru-RU" sz="2400" i="1"/>
              <a:t>x</a:t>
            </a:r>
            <a:r>
              <a:rPr lang="ru-RU" sz="2400" baseline="30000"/>
              <a:t>3</a:t>
            </a:r>
            <a:r>
              <a:rPr lang="ru-RU" sz="2400"/>
              <a:t> + ... = (1 + </a:t>
            </a:r>
            <a:r>
              <a:rPr lang="ru-RU" sz="2400" i="1"/>
              <a:t>x</a:t>
            </a:r>
            <a:r>
              <a:rPr lang="ru-RU" sz="2400"/>
              <a:t>)(1 + </a:t>
            </a:r>
            <a:r>
              <a:rPr lang="ru-RU" sz="2400" i="1"/>
              <a:t>x</a:t>
            </a:r>
            <a:r>
              <a:rPr lang="ru-RU" sz="2400" baseline="30000"/>
              <a:t>2</a:t>
            </a:r>
            <a:r>
              <a:rPr lang="ru-RU" sz="2400"/>
              <a:t>)(1 + </a:t>
            </a:r>
            <a:r>
              <a:rPr lang="ru-RU" sz="2400" i="1"/>
              <a:t>x</a:t>
            </a:r>
            <a:r>
              <a:rPr lang="ru-RU" sz="2400" baseline="30000"/>
              <a:t>3</a:t>
            </a:r>
            <a:r>
              <a:rPr lang="ru-RU" sz="2400"/>
              <a:t>) ... , 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i="1"/>
              <a:t>l</a:t>
            </a:r>
            <a:r>
              <a:rPr lang="ru-RU" sz="2400"/>
              <a:t>(0) + </a:t>
            </a:r>
            <a:r>
              <a:rPr lang="ru-RU" sz="2400" i="1"/>
              <a:t>l</a:t>
            </a:r>
            <a:r>
              <a:rPr lang="ru-RU" sz="2400"/>
              <a:t>(1) </a:t>
            </a:r>
            <a:r>
              <a:rPr lang="ru-RU" sz="2400" i="1"/>
              <a:t>x</a:t>
            </a:r>
            <a:r>
              <a:rPr lang="ru-RU" sz="2400"/>
              <a:t> + </a:t>
            </a:r>
            <a:r>
              <a:rPr lang="ru-RU" sz="2400" i="1"/>
              <a:t>l</a:t>
            </a:r>
            <a:r>
              <a:rPr lang="ru-RU" sz="2400"/>
              <a:t>(2) </a:t>
            </a:r>
            <a:r>
              <a:rPr lang="ru-RU" sz="2400" i="1"/>
              <a:t>x</a:t>
            </a:r>
            <a:r>
              <a:rPr lang="ru-RU" sz="2400" baseline="30000"/>
              <a:t>2</a:t>
            </a:r>
            <a:r>
              <a:rPr lang="ru-RU" sz="2400"/>
              <a:t> + </a:t>
            </a:r>
            <a:r>
              <a:rPr lang="ru-RU" sz="2400" i="1"/>
              <a:t>l</a:t>
            </a:r>
            <a:r>
              <a:rPr lang="ru-RU" sz="2400"/>
              <a:t>(3) </a:t>
            </a:r>
            <a:r>
              <a:rPr lang="ru-RU" sz="2400" i="1"/>
              <a:t>x</a:t>
            </a:r>
            <a:r>
              <a:rPr lang="ru-RU" sz="2400" baseline="30000"/>
              <a:t>3</a:t>
            </a:r>
            <a:r>
              <a:rPr lang="ru-RU" sz="2400"/>
              <a:t> + ... = 1 (1 – </a:t>
            </a:r>
            <a:r>
              <a:rPr lang="ru-RU" sz="2400" i="1"/>
              <a:t>x</a:t>
            </a:r>
            <a:r>
              <a:rPr lang="ru-RU" sz="2400"/>
              <a:t>)(1 – </a:t>
            </a:r>
            <a:r>
              <a:rPr lang="ru-RU" sz="2400" i="1"/>
              <a:t>x</a:t>
            </a:r>
            <a:r>
              <a:rPr lang="ru-RU" sz="2400" baseline="30000"/>
              <a:t>3</a:t>
            </a:r>
            <a:r>
              <a:rPr lang="ru-RU" sz="2400"/>
              <a:t>)(1 – </a:t>
            </a:r>
            <a:r>
              <a:rPr lang="ru-RU" sz="2400" i="1"/>
              <a:t>x</a:t>
            </a:r>
            <a:r>
              <a:rPr lang="ru-RU" sz="2400" baseline="30000"/>
              <a:t>5</a:t>
            </a:r>
            <a:r>
              <a:rPr lang="ru-RU" sz="2400"/>
              <a:t>) ...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3"/>
          <p:cNvSpPr>
            <a:spLocks noGrp="1"/>
          </p:cNvSpPr>
          <p:nvPr>
            <p:ph idx="1"/>
          </p:nvPr>
        </p:nvSpPr>
        <p:spPr>
          <a:xfrm>
            <a:off x="1992313" y="549276"/>
            <a:ext cx="8229600" cy="4525963"/>
          </a:xfrm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Изучая </a:t>
            </a:r>
            <a:r>
              <a:rPr lang="ru-RU" sz="2400" i="1"/>
              <a:t>p</a:t>
            </a:r>
            <a:r>
              <a:rPr lang="ru-RU" sz="2400"/>
              <a:t>(</a:t>
            </a:r>
            <a:r>
              <a:rPr lang="ru-RU" sz="2400" i="1"/>
              <a:t>n</a:t>
            </a:r>
            <a:r>
              <a:rPr lang="ru-RU" sz="2400"/>
              <a:t>), Эйлер сосредоточил внимание на произведении (1–</a:t>
            </a:r>
            <a:r>
              <a:rPr lang="ru-RU" sz="2400" i="1"/>
              <a:t>x</a:t>
            </a:r>
            <a:r>
              <a:rPr lang="ru-RU" sz="2400"/>
              <a:t>)(1–</a:t>
            </a:r>
            <a:r>
              <a:rPr lang="ru-RU" sz="2400" i="1"/>
              <a:t>x</a:t>
            </a:r>
            <a:r>
              <a:rPr lang="ru-RU" sz="2400" baseline="30000"/>
              <a:t>2</a:t>
            </a:r>
            <a:r>
              <a:rPr lang="ru-RU" sz="2400"/>
              <a:t>)(1–</a:t>
            </a:r>
            <a:r>
              <a:rPr lang="ru-RU" sz="2400" i="1"/>
              <a:t>x</a:t>
            </a:r>
            <a:r>
              <a:rPr lang="ru-RU" sz="2400" baseline="30000"/>
              <a:t>3)</a:t>
            </a:r>
            <a:r>
              <a:rPr lang="ru-RU" sz="2400"/>
              <a:t>...  Раскрывая в нём скобки, Эйлер получил удивительный результат: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(1 – </a:t>
            </a:r>
            <a:r>
              <a:rPr lang="ru-RU" sz="2400" i="1"/>
              <a:t>x</a:t>
            </a:r>
            <a:r>
              <a:rPr lang="ru-RU" sz="2400"/>
              <a:t>)(1 – </a:t>
            </a:r>
            <a:r>
              <a:rPr lang="ru-RU" sz="2400" i="1"/>
              <a:t>x</a:t>
            </a:r>
            <a:r>
              <a:rPr lang="ru-RU" sz="2400" baseline="30000"/>
              <a:t>2</a:t>
            </a:r>
            <a:r>
              <a:rPr lang="ru-RU" sz="2400"/>
              <a:t>)(1 – </a:t>
            </a:r>
            <a:r>
              <a:rPr lang="ru-RU" sz="2400" i="1"/>
              <a:t>x</a:t>
            </a:r>
            <a:r>
              <a:rPr lang="ru-RU" sz="2400" baseline="30000"/>
              <a:t>3</a:t>
            </a:r>
            <a:r>
              <a:rPr lang="ru-RU" sz="2400"/>
              <a:t>) ... = 1 – </a:t>
            </a:r>
            <a:r>
              <a:rPr lang="ru-RU" sz="2400" i="1"/>
              <a:t>x</a:t>
            </a:r>
            <a:r>
              <a:rPr lang="ru-RU" sz="2400"/>
              <a:t> – </a:t>
            </a:r>
            <a:r>
              <a:rPr lang="ru-RU" sz="2400" i="1"/>
              <a:t>x</a:t>
            </a:r>
            <a:r>
              <a:rPr lang="ru-RU" sz="2400" baseline="30000"/>
              <a:t>2 </a:t>
            </a:r>
            <a:r>
              <a:rPr lang="ru-RU" sz="2400"/>
              <a:t>+ </a:t>
            </a:r>
            <a:r>
              <a:rPr lang="ru-RU" sz="2400" i="1"/>
              <a:t>x</a:t>
            </a:r>
            <a:r>
              <a:rPr lang="ru-RU" sz="2400" baseline="30000"/>
              <a:t>5</a:t>
            </a:r>
            <a:r>
              <a:rPr lang="ru-RU" sz="2400"/>
              <a:t> + </a:t>
            </a:r>
            <a:r>
              <a:rPr lang="ru-RU" sz="2400" i="1"/>
              <a:t>x</a:t>
            </a:r>
            <a:r>
              <a:rPr lang="ru-RU" sz="2400" baseline="30000"/>
              <a:t>7</a:t>
            </a:r>
            <a:r>
              <a:rPr lang="ru-RU" sz="2400"/>
              <a:t> – </a:t>
            </a:r>
            <a:r>
              <a:rPr lang="ru-RU" sz="2400" i="1"/>
              <a:t>x</a:t>
            </a:r>
            <a:r>
              <a:rPr lang="ru-RU" sz="2400" baseline="30000"/>
              <a:t>12</a:t>
            </a:r>
            <a:r>
              <a:rPr lang="ru-RU" sz="2400"/>
              <a:t> – </a:t>
            </a:r>
            <a:r>
              <a:rPr lang="ru-RU" sz="2400" i="1"/>
              <a:t>x</a:t>
            </a:r>
            <a:r>
              <a:rPr lang="ru-RU" sz="2400" baseline="30000"/>
              <a:t>15</a:t>
            </a:r>
            <a:r>
              <a:rPr lang="ru-RU" sz="2400"/>
              <a:t> + </a:t>
            </a:r>
            <a:r>
              <a:rPr lang="ru-RU" sz="2400" i="1"/>
              <a:t>x</a:t>
            </a:r>
            <a:r>
              <a:rPr lang="ru-RU" sz="2400" baseline="30000"/>
              <a:t>22</a:t>
            </a:r>
            <a:r>
              <a:rPr lang="ru-RU" sz="2400"/>
              <a:t> + </a:t>
            </a:r>
            <a:r>
              <a:rPr lang="ru-RU" sz="2400" i="1"/>
              <a:t>x</a:t>
            </a:r>
            <a:r>
              <a:rPr lang="ru-RU" sz="2400" baseline="30000"/>
              <a:t>26</a:t>
            </a:r>
            <a:r>
              <a:rPr lang="ru-RU" sz="2400"/>
              <a:t> – </a:t>
            </a:r>
            <a:r>
              <a:rPr lang="ru-RU" sz="2400" i="1"/>
              <a:t>x</a:t>
            </a:r>
            <a:r>
              <a:rPr lang="ru-RU" sz="2400" baseline="30000"/>
              <a:t>35</a:t>
            </a:r>
            <a:r>
              <a:rPr lang="ru-RU" sz="2400"/>
              <a:t> – </a:t>
            </a:r>
            <a:r>
              <a:rPr lang="ru-RU" sz="2400" i="1"/>
              <a:t>x</a:t>
            </a:r>
            <a:r>
              <a:rPr lang="ru-RU" sz="2400" baseline="30000"/>
              <a:t>40</a:t>
            </a:r>
            <a:r>
              <a:rPr lang="ru-RU" sz="2400"/>
              <a:t> + ...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Показатели в правой части — </a:t>
            </a:r>
            <a:r>
              <a:rPr lang="ru-RU" sz="2400" i="1"/>
              <a:t>пятиугольные числа</a:t>
            </a:r>
            <a:r>
              <a:rPr lang="ru-RU" sz="2400"/>
              <a:t>, т.е. числа вида (3</a:t>
            </a:r>
            <a:r>
              <a:rPr lang="ru-RU" sz="2400" i="1"/>
              <a:t>q</a:t>
            </a:r>
            <a:r>
              <a:rPr lang="ru-RU" sz="2400" baseline="30000"/>
              <a:t>2</a:t>
            </a:r>
            <a:r>
              <a:rPr lang="ru-RU" sz="2400"/>
              <a:t> ± </a:t>
            </a:r>
            <a:r>
              <a:rPr lang="ru-RU" sz="2400" i="1"/>
              <a:t>q</a:t>
            </a:r>
            <a:r>
              <a:rPr lang="ru-RU" sz="2400"/>
              <a:t>)/2, а знаки при соответствующих мономах равны (–1)</a:t>
            </a:r>
            <a:r>
              <a:rPr lang="ru-RU" sz="2400" i="1" baseline="30000"/>
              <a:t>q</a:t>
            </a:r>
            <a:r>
              <a:rPr lang="ru-RU" sz="2400"/>
              <a:t>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Исходя из этого наблюдения, Эйлер предположил, что должна быть верна следующая теорема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50900"/>
          </a:xfrm>
        </p:spPr>
        <p:txBody>
          <a:bodyPr/>
          <a:lstStyle/>
          <a:p>
            <a:pPr algn="l"/>
            <a:r>
              <a:rPr lang="ru-RU" sz="3200">
                <a:solidFill>
                  <a:schemeClr val="accent2"/>
                </a:solidFill>
              </a:rPr>
              <a:t>Пентагональная теорема:</a:t>
            </a:r>
          </a:p>
        </p:txBody>
      </p:sp>
      <p:sp>
        <p:nvSpPr>
          <p:cNvPr id="65538" name="Rectangle 3"/>
          <p:cNvSpPr>
            <a:spLocks noGrp="1"/>
          </p:cNvSpPr>
          <p:nvPr>
            <p:ph idx="1"/>
          </p:nvPr>
        </p:nvSpPr>
        <p:spPr>
          <a:xfrm>
            <a:off x="1992313" y="112553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mtClean="0"/>
              <a:t>  </a:t>
            </a:r>
            <a:endParaRPr lang="ru-RU" baseline="30000" smtClean="0"/>
          </a:p>
          <a:p>
            <a:pPr>
              <a:buFont typeface="Arial" charset="0"/>
              <a:buNone/>
            </a:pPr>
            <a:endParaRPr lang="ru-RU" baseline="30000" smtClean="0"/>
          </a:p>
          <a:p>
            <a:pPr>
              <a:buFont typeface="Arial" charset="0"/>
              <a:buNone/>
            </a:pPr>
            <a:endParaRPr lang="en-US" sz="2400"/>
          </a:p>
          <a:p>
            <a:pPr>
              <a:buFont typeface="Arial" charset="0"/>
              <a:buNone/>
            </a:pPr>
            <a:r>
              <a:rPr lang="ru-RU" sz="2400"/>
              <a:t>Используя ее</a:t>
            </a:r>
            <a:r>
              <a:rPr lang="en-US" sz="2400"/>
              <a:t>:</a:t>
            </a:r>
            <a:endParaRPr lang="ru-RU" sz="2400"/>
          </a:p>
          <a:p>
            <a:pPr>
              <a:buFont typeface="Arial" charset="0"/>
              <a:buNone/>
            </a:pPr>
            <a:r>
              <a:rPr lang="ru-RU" sz="2400"/>
              <a:t>( </a:t>
            </a:r>
            <a:r>
              <a:rPr lang="ru-RU" sz="2400" i="1"/>
              <a:t>p</a:t>
            </a:r>
            <a:r>
              <a:rPr lang="ru-RU" sz="2400"/>
              <a:t>(0) + </a:t>
            </a:r>
            <a:r>
              <a:rPr lang="ru-RU" sz="2400" i="1"/>
              <a:t>p</a:t>
            </a:r>
            <a:r>
              <a:rPr lang="ru-RU" sz="2400"/>
              <a:t>(1) </a:t>
            </a:r>
            <a:r>
              <a:rPr lang="ru-RU" sz="2400" i="1"/>
              <a:t>x</a:t>
            </a:r>
            <a:r>
              <a:rPr lang="ru-RU" sz="2400"/>
              <a:t> + </a:t>
            </a:r>
            <a:r>
              <a:rPr lang="ru-RU" sz="2400" i="1"/>
              <a:t>p</a:t>
            </a:r>
            <a:r>
              <a:rPr lang="ru-RU" sz="2400"/>
              <a:t>(2) </a:t>
            </a:r>
            <a:r>
              <a:rPr lang="ru-RU" sz="2400" i="1"/>
              <a:t>x</a:t>
            </a:r>
            <a:r>
              <a:rPr lang="ru-RU" sz="2400" baseline="30000"/>
              <a:t>2</a:t>
            </a:r>
            <a:r>
              <a:rPr lang="ru-RU" sz="2400"/>
              <a:t> + ...)(1 – </a:t>
            </a:r>
            <a:r>
              <a:rPr lang="ru-RU" sz="2400" i="1"/>
              <a:t>x</a:t>
            </a:r>
            <a:r>
              <a:rPr lang="ru-RU" sz="2400"/>
              <a:t> – </a:t>
            </a:r>
            <a:r>
              <a:rPr lang="ru-RU" sz="2400" i="1"/>
              <a:t>x</a:t>
            </a:r>
            <a:r>
              <a:rPr lang="ru-RU" sz="2400" baseline="30000"/>
              <a:t>2</a:t>
            </a:r>
            <a:r>
              <a:rPr lang="ru-RU" sz="2400"/>
              <a:t> + </a:t>
            </a:r>
            <a:r>
              <a:rPr lang="ru-RU" sz="2400" i="1"/>
              <a:t>x</a:t>
            </a:r>
            <a:r>
              <a:rPr lang="ru-RU" sz="2400" baseline="30000"/>
              <a:t>5</a:t>
            </a:r>
            <a:r>
              <a:rPr lang="ru-RU" sz="2400"/>
              <a:t> + </a:t>
            </a:r>
            <a:r>
              <a:rPr lang="ru-RU" sz="2400" i="1"/>
              <a:t>x</a:t>
            </a:r>
            <a:r>
              <a:rPr lang="ru-RU" sz="2400" baseline="30000"/>
              <a:t>7</a:t>
            </a:r>
            <a:r>
              <a:rPr lang="ru-RU" sz="2400"/>
              <a:t> – </a:t>
            </a:r>
            <a:r>
              <a:rPr lang="ru-RU" sz="2400" i="1"/>
              <a:t>x</a:t>
            </a:r>
            <a:r>
              <a:rPr lang="ru-RU" sz="2400" baseline="30000"/>
              <a:t>12</a:t>
            </a:r>
            <a:r>
              <a:rPr lang="ru-RU" sz="2400"/>
              <a:t> – </a:t>
            </a:r>
            <a:r>
              <a:rPr lang="ru-RU" sz="2400" i="1"/>
              <a:t>x</a:t>
            </a:r>
            <a:r>
              <a:rPr lang="ru-RU" sz="2400" baseline="30000"/>
              <a:t>15</a:t>
            </a:r>
            <a:r>
              <a:rPr lang="ru-RU" sz="2400"/>
              <a:t> + ...) = 1. </a:t>
            </a:r>
          </a:p>
          <a:p>
            <a:pPr>
              <a:buFont typeface="Arial" charset="0"/>
              <a:buNone/>
            </a:pPr>
            <a:r>
              <a:rPr lang="ru-RU" sz="2400" i="1"/>
              <a:t>формула Эйлера</a:t>
            </a:r>
            <a:r>
              <a:rPr lang="ru-RU" sz="2400"/>
              <a:t>, позволяющую последовательно находить числа </a:t>
            </a:r>
            <a:r>
              <a:rPr lang="ru-RU" sz="2400" i="1"/>
              <a:t>p</a:t>
            </a:r>
            <a:r>
              <a:rPr lang="ru-RU" sz="2400"/>
              <a:t>(</a:t>
            </a:r>
            <a:r>
              <a:rPr lang="ru-RU" sz="2400" i="1"/>
              <a:t>n</a:t>
            </a:r>
            <a:r>
              <a:rPr lang="ru-RU" sz="2400"/>
              <a:t>):</a:t>
            </a:r>
            <a:r>
              <a:rPr lang="ru-RU" smtClean="0"/>
              <a:t> </a:t>
            </a:r>
          </a:p>
          <a:p>
            <a:pPr>
              <a:buFont typeface="Arial" charset="0"/>
              <a:buNone/>
            </a:pPr>
            <a:r>
              <a:rPr lang="ru-RU" sz="2400" i="1"/>
              <a:t>p</a:t>
            </a:r>
            <a:r>
              <a:rPr lang="ru-RU" sz="2400"/>
              <a:t>(</a:t>
            </a:r>
            <a:r>
              <a:rPr lang="ru-RU" sz="2400" i="1"/>
              <a:t>n</a:t>
            </a:r>
            <a:r>
              <a:rPr lang="ru-RU" sz="2400"/>
              <a:t>) = </a:t>
            </a:r>
            <a:r>
              <a:rPr lang="ru-RU" sz="2400" i="1"/>
              <a:t>p</a:t>
            </a:r>
            <a:r>
              <a:rPr lang="ru-RU" sz="2400"/>
              <a:t>(</a:t>
            </a:r>
            <a:r>
              <a:rPr lang="ru-RU" sz="2400" i="1"/>
              <a:t>n</a:t>
            </a:r>
            <a:r>
              <a:rPr lang="ru-RU" sz="2400"/>
              <a:t>–1) + </a:t>
            </a:r>
            <a:r>
              <a:rPr lang="ru-RU" sz="2400" i="1"/>
              <a:t>p</a:t>
            </a:r>
            <a:r>
              <a:rPr lang="ru-RU" sz="2400"/>
              <a:t>(</a:t>
            </a:r>
            <a:r>
              <a:rPr lang="ru-RU" sz="2400" i="1"/>
              <a:t>n</a:t>
            </a:r>
            <a:r>
              <a:rPr lang="ru-RU" sz="2400"/>
              <a:t>–2) – </a:t>
            </a:r>
            <a:r>
              <a:rPr lang="ru-RU" sz="2400" i="1"/>
              <a:t>p</a:t>
            </a:r>
            <a:r>
              <a:rPr lang="ru-RU" sz="2400"/>
              <a:t>(</a:t>
            </a:r>
            <a:r>
              <a:rPr lang="ru-RU" sz="2400" i="1"/>
              <a:t>n</a:t>
            </a:r>
            <a:r>
              <a:rPr lang="ru-RU" sz="2400"/>
              <a:t>–5) – </a:t>
            </a:r>
            <a:r>
              <a:rPr lang="ru-RU" sz="2400" i="1"/>
              <a:t>p</a:t>
            </a:r>
            <a:r>
              <a:rPr lang="ru-RU" sz="2400"/>
              <a:t>(</a:t>
            </a:r>
            <a:r>
              <a:rPr lang="ru-RU" sz="2400" i="1"/>
              <a:t>n</a:t>
            </a:r>
            <a:r>
              <a:rPr lang="ru-RU" sz="2400"/>
              <a:t>–7) + ... </a:t>
            </a:r>
          </a:p>
          <a:p>
            <a:pPr>
              <a:buFont typeface="Arial" charset="0"/>
              <a:buNone/>
            </a:pPr>
            <a:r>
              <a:rPr lang="ru-RU" sz="2400"/>
              <a:t>+ (–1)</a:t>
            </a:r>
            <a:r>
              <a:rPr lang="ru-RU" sz="2400" i="1" baseline="30000"/>
              <a:t>q</a:t>
            </a:r>
            <a:r>
              <a:rPr lang="ru-RU" sz="2400" baseline="30000"/>
              <a:t>+1</a:t>
            </a:r>
            <a:r>
              <a:rPr lang="ru-RU" sz="2400"/>
              <a:t>( </a:t>
            </a:r>
            <a:r>
              <a:rPr lang="ru-RU" sz="2400" i="1"/>
              <a:t>p</a:t>
            </a:r>
            <a:r>
              <a:rPr lang="ru-RU" sz="2400"/>
              <a:t>(</a:t>
            </a:r>
            <a:r>
              <a:rPr lang="ru-RU" sz="2400" i="1"/>
              <a:t>n</a:t>
            </a:r>
            <a:r>
              <a:rPr lang="ru-RU" sz="2400"/>
              <a:t>– </a:t>
            </a:r>
            <a:r>
              <a:rPr lang="en-US" sz="2400"/>
              <a:t>(</a:t>
            </a:r>
            <a:r>
              <a:rPr lang="ru-RU" sz="2400"/>
              <a:t>3</a:t>
            </a:r>
            <a:r>
              <a:rPr lang="ru-RU" sz="2400" i="1"/>
              <a:t>q</a:t>
            </a:r>
            <a:r>
              <a:rPr lang="ru-RU" sz="2400"/>
              <a:t>² – </a:t>
            </a:r>
            <a:r>
              <a:rPr lang="ru-RU" sz="2400" i="1"/>
              <a:t>q</a:t>
            </a:r>
            <a:r>
              <a:rPr lang="en-US" sz="2400"/>
              <a:t>)/</a:t>
            </a:r>
            <a:r>
              <a:rPr lang="ru-RU" sz="2400"/>
              <a:t>2) + </a:t>
            </a:r>
            <a:r>
              <a:rPr lang="ru-RU" sz="2400" i="1"/>
              <a:t>p</a:t>
            </a:r>
            <a:r>
              <a:rPr lang="ru-RU" sz="2400"/>
              <a:t>(</a:t>
            </a:r>
            <a:r>
              <a:rPr lang="ru-RU" sz="2400" i="1"/>
              <a:t>n</a:t>
            </a:r>
            <a:r>
              <a:rPr lang="ru-RU" sz="2400"/>
              <a:t>– </a:t>
            </a:r>
            <a:r>
              <a:rPr lang="en-US" sz="2400"/>
              <a:t>(</a:t>
            </a:r>
            <a:r>
              <a:rPr lang="ru-RU" sz="2400"/>
              <a:t>3</a:t>
            </a:r>
            <a:r>
              <a:rPr lang="ru-RU" sz="2400" i="1"/>
              <a:t>q</a:t>
            </a:r>
            <a:r>
              <a:rPr lang="ru-RU" sz="2400"/>
              <a:t>² + </a:t>
            </a:r>
            <a:r>
              <a:rPr lang="ru-RU" sz="2400" i="1"/>
              <a:t>q</a:t>
            </a:r>
            <a:r>
              <a:rPr lang="en-US" sz="2400"/>
              <a:t>)/</a:t>
            </a:r>
            <a:r>
              <a:rPr lang="ru-RU" sz="2400"/>
              <a:t>2)) </a:t>
            </a:r>
          </a:p>
          <a:p>
            <a:pPr>
              <a:buFont typeface="Arial" charset="0"/>
              <a:buNone/>
            </a:pPr>
            <a:endParaRPr lang="ru-RU" sz="2400" baseline="30000"/>
          </a:p>
          <a:p>
            <a:pPr>
              <a:buFont typeface="Arial" charset="0"/>
              <a:buNone/>
            </a:pPr>
            <a:endParaRPr lang="ru-RU" sz="2400"/>
          </a:p>
        </p:txBody>
      </p:sp>
      <p:pic>
        <p:nvPicPr>
          <p:cNvPr id="65539" name="Picture 5" descr=" \prod_{k=1}^\infty \left(1-x^k \right) = \sum_{q=-\infty}^\infty (-1)^q x^{(3q^2+q)/2}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1450" y="1074738"/>
            <a:ext cx="5761038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5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50900"/>
          </a:xfrm>
        </p:spPr>
        <p:txBody>
          <a:bodyPr/>
          <a:lstStyle/>
          <a:p>
            <a:pPr algn="l"/>
            <a:r>
              <a:rPr lang="ru-RU" sz="3200">
                <a:solidFill>
                  <a:schemeClr val="accent2"/>
                </a:solidFill>
              </a:rPr>
              <a:t>Решение (динамика)</a:t>
            </a:r>
          </a:p>
        </p:txBody>
      </p:sp>
      <p:sp>
        <p:nvSpPr>
          <p:cNvPr id="67586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ru-RU" sz="2400"/>
              <a:t> 1.  1   1  1   1     //исходный массив </a:t>
            </a:r>
          </a:p>
          <a:p>
            <a:pPr>
              <a:buFont typeface="Arial" charset="0"/>
              <a:buNone/>
            </a:pPr>
            <a:r>
              <a:rPr lang="ru-RU" sz="2400"/>
              <a:t> 2.  1  1  2</a:t>
            </a:r>
          </a:p>
          <a:p>
            <a:pPr>
              <a:buFont typeface="Arial" charset="0"/>
              <a:buNone/>
            </a:pPr>
            <a:r>
              <a:rPr lang="ru-RU" sz="2400"/>
              <a:t> 3.  1  3</a:t>
            </a:r>
          </a:p>
          <a:p>
            <a:pPr>
              <a:buFont typeface="Arial" charset="0"/>
              <a:buNone/>
            </a:pPr>
            <a:r>
              <a:rPr lang="ru-RU" sz="2400"/>
              <a:t> 4.  2  2</a:t>
            </a:r>
          </a:p>
          <a:p>
            <a:pPr>
              <a:buFont typeface="Arial" charset="0"/>
              <a:buNone/>
            </a:pPr>
            <a:r>
              <a:rPr lang="ru-RU" sz="2400"/>
              <a:t> 5.  4</a:t>
            </a:r>
          </a:p>
          <a:p>
            <a:pPr>
              <a:buFont typeface="Arial" charset="0"/>
              <a:buNone/>
            </a:pPr>
            <a:endParaRPr lang="ru-RU" sz="2400"/>
          </a:p>
          <a:p>
            <a:pPr>
              <a:buFont typeface="Arial" charset="0"/>
              <a:buNone/>
            </a:pPr>
            <a:endParaRPr lang="ru-RU" smtClean="0"/>
          </a:p>
          <a:p>
            <a:pPr>
              <a:buFont typeface="Arial" charset="0"/>
              <a:buNone/>
            </a:pP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963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/>
              <a:t>const nmax=120;</a:t>
            </a:r>
            <a:endParaRPr lang="en-US" sz="1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>
                <a:solidFill>
                  <a:schemeClr val="hlink"/>
                </a:solidFill>
              </a:rPr>
              <a:t>procedure Summ(N:integer);</a:t>
            </a:r>
            <a:r>
              <a:rPr lang="ru-RU" sz="1800" dirty="0"/>
              <a:t> </a:t>
            </a:r>
            <a:endParaRPr lang="en-US" sz="1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/>
              <a:t>var List : array [0..nmax] of byte;{вспомогательный массив для хранения значений слагаемых</a:t>
            </a:r>
            <a:r>
              <a:rPr lang="en-US" sz="1800" dirty="0"/>
              <a:t>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/>
              <a:t>CountVariants : longint;{количество вариантов}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>
                <a:solidFill>
                  <a:schemeClr val="hlink"/>
                </a:solidFill>
              </a:rPr>
              <a:t>procedure Generate(k, Count, max:longint);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>
                <a:solidFill>
                  <a:schemeClr val="tx2"/>
                </a:solidFill>
              </a:rPr>
              <a:t>{номер элемента, количество,максимальное начение=числу}</a:t>
            </a:r>
            <a:r>
              <a:rPr lang="ru-RU" sz="1800" dirty="0">
                <a:solidFill>
                  <a:schemeClr val="accent1"/>
                </a:solidFill>
              </a:rPr>
              <a:t>  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/>
              <a:t>begin     </a:t>
            </a:r>
            <a:r>
              <a:rPr lang="ru-RU" sz="1800" dirty="0">
                <a:solidFill>
                  <a:schemeClr val="tx2"/>
                </a:solidFill>
              </a:rPr>
              <a:t>{Текущее разложение}  </a:t>
            </a:r>
            <a:r>
              <a:rPr lang="ru-RU" sz="1800" dirty="0"/>
              <a:t>  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/>
              <a:t>inc(CountVariants);</a:t>
            </a:r>
            <a:r>
              <a:rPr lang="en-US" sz="1800" dirty="0"/>
              <a:t>  </a:t>
            </a:r>
            <a:r>
              <a:rPr lang="ru-RU" sz="1800" dirty="0">
                <a:solidFill>
                  <a:schemeClr val="tx2"/>
                </a:solidFill>
              </a:rPr>
              <a:t>{первое разложение на единицы}    </a:t>
            </a:r>
            <a:r>
              <a:rPr lang="ru-RU" sz="1800" dirty="0"/>
              <a:t>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/>
              <a:t>while (List[k] &lt; max) and (k &lt; (Count-1)) do</a:t>
            </a:r>
            <a:endParaRPr lang="en-US" sz="1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/>
              <a:t> </a:t>
            </a:r>
            <a:r>
              <a:rPr lang="en-US" sz="1800" dirty="0"/>
              <a:t> </a:t>
            </a:r>
            <a:r>
              <a:rPr lang="ru-RU" sz="1800" dirty="0">
                <a:solidFill>
                  <a:schemeClr val="tx2"/>
                </a:solidFill>
              </a:rPr>
              <a:t>{пока значение элемента меньше числа и его номер меньше количества элементо</a:t>
            </a:r>
            <a:r>
              <a:rPr lang="en-US" sz="1800" dirty="0">
                <a:solidFill>
                  <a:schemeClr val="tx2"/>
                </a:solidFill>
              </a:rPr>
              <a:t>-</a:t>
            </a:r>
            <a:r>
              <a:rPr lang="ru-RU" sz="1800" dirty="0">
                <a:solidFill>
                  <a:schemeClr val="tx2"/>
                </a:solidFill>
              </a:rPr>
              <a:t>1}  </a:t>
            </a:r>
            <a:r>
              <a:rPr lang="ru-RU" sz="1800" dirty="0"/>
              <a:t>    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/>
              <a:t>	 begin   dec(Count); inc(List[k]);  </a:t>
            </a:r>
            <a:r>
              <a:rPr lang="en-US" sz="1800" dirty="0"/>
              <a:t> </a:t>
            </a:r>
            <a:r>
              <a:rPr lang="ru-RU" sz="1800" dirty="0"/>
              <a:t> </a:t>
            </a:r>
            <a:r>
              <a:rPr lang="ru-RU" sz="1800" dirty="0">
                <a:solidFill>
                  <a:schemeClr val="tx2"/>
                </a:solidFill>
              </a:rPr>
              <a:t>{уменьшаем размер, переходим в следующий разряд</a:t>
            </a:r>
            <a:endParaRPr lang="en-US" sz="18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800" dirty="0">
                <a:solidFill>
                  <a:schemeClr val="tx2"/>
                </a:solidFill>
              </a:rPr>
              <a:t>					</a:t>
            </a:r>
            <a:r>
              <a:rPr lang="ru-RU" sz="1800" dirty="0">
                <a:solidFill>
                  <a:schemeClr val="tx2"/>
                </a:solidFill>
              </a:rPr>
              <a:t> влево, сумма не изменяется}        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/>
              <a:t>                 Generate(k+1, Count, List[k]);  </a:t>
            </a:r>
            <a:r>
              <a:rPr lang="en-US" sz="1800" dirty="0"/>
              <a:t> </a:t>
            </a:r>
            <a:r>
              <a:rPr lang="ru-RU" sz="1800" dirty="0">
                <a:solidFill>
                  <a:schemeClr val="tx2"/>
                </a:solidFill>
              </a:rPr>
              <a:t>{генерируем следующее</a:t>
            </a:r>
            <a:r>
              <a:rPr lang="en-US" sz="1800" dirty="0"/>
              <a:t> </a:t>
            </a:r>
            <a:r>
              <a:rPr lang="ru-RU" sz="1800" dirty="0"/>
              <a:t> разложение}      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/>
              <a:t>      end;    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/>
              <a:t>List[k] := 1;   </a:t>
            </a:r>
            <a:r>
              <a:rPr lang="ru-RU" sz="1800" dirty="0">
                <a:solidFill>
                  <a:schemeClr val="tx2"/>
                </a:solidFill>
              </a:rPr>
              <a:t>{снова в правую крайнюю ячейку}</a:t>
            </a:r>
            <a:r>
              <a:rPr lang="ru-RU" sz="1800" dirty="0"/>
              <a:t>  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/>
              <a:t>end; </a:t>
            </a:r>
            <a:endParaRPr lang="en-US" sz="1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/>
              <a:t>begin    if (N &lt; 1) or (N &gt; nmax) then exit;</a:t>
            </a:r>
            <a:endParaRPr lang="en-US" sz="1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/>
              <a:t> FillChar(List, sizeOf(List), 1);</a:t>
            </a:r>
            <a:r>
              <a:rPr lang="en-US" sz="1800" dirty="0"/>
              <a:t>   </a:t>
            </a:r>
            <a:r>
              <a:rPr lang="ru-RU" sz="1800" dirty="0">
                <a:solidFill>
                  <a:schemeClr val="tx2"/>
                </a:solidFill>
              </a:rPr>
              <a:t>{заполняем массив единицами}  </a:t>
            </a:r>
            <a:r>
              <a:rPr lang="ru-RU" sz="1800" dirty="0"/>
              <a:t>  </a:t>
            </a:r>
            <a:endParaRPr lang="en-US" sz="1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/>
              <a:t>CountVariants := 0;    </a:t>
            </a:r>
            <a:endParaRPr lang="en-US" sz="1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/>
              <a:t>Generate(0, N, N);</a:t>
            </a:r>
            <a:r>
              <a:rPr lang="en-US" sz="1800" dirty="0"/>
              <a:t>    </a:t>
            </a:r>
            <a:r>
              <a:rPr lang="ru-RU" sz="1800" dirty="0">
                <a:solidFill>
                  <a:schemeClr val="tx2"/>
                </a:solidFill>
              </a:rPr>
              <a:t>{генерируем разбиения}</a:t>
            </a:r>
            <a:r>
              <a:rPr lang="ru-RU" sz="1800" dirty="0"/>
              <a:t>   </a:t>
            </a:r>
            <a:endParaRPr lang="en-US" sz="1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/>
              <a:t> WriteLn('Всего вариантов: ', CountVariants); end; </a:t>
            </a:r>
            <a:endParaRPr lang="en-US" sz="1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/>
              <a:t>var N:integer;</a:t>
            </a:r>
            <a:endParaRPr lang="en-US" sz="1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/>
              <a:t> begin readln(N);</a:t>
            </a:r>
            <a:r>
              <a:rPr lang="en-US" sz="1800" dirty="0"/>
              <a:t>  </a:t>
            </a:r>
            <a:r>
              <a:rPr lang="ru-RU" sz="1800" dirty="0"/>
              <a:t> Summ(N); </a:t>
            </a:r>
            <a:r>
              <a:rPr lang="en-US" sz="1800" dirty="0"/>
              <a:t> </a:t>
            </a:r>
            <a:r>
              <a:rPr lang="ru-RU" sz="1800" dirty="0"/>
              <a:t>end.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200">
                <a:solidFill>
                  <a:schemeClr val="accent2"/>
                </a:solidFill>
              </a:rPr>
              <a:t>x(</a:t>
            </a:r>
            <a:r>
              <a:rPr lang="ru-RU" sz="3200" i="1">
                <a:solidFill>
                  <a:schemeClr val="accent2"/>
                </a:solidFill>
              </a:rPr>
              <a:t>m</a:t>
            </a:r>
            <a:r>
              <a:rPr lang="ru-RU" sz="3200">
                <a:solidFill>
                  <a:schemeClr val="accent2"/>
                </a:solidFill>
              </a:rPr>
              <a:t>) разбиений натурального числа </a:t>
            </a:r>
            <a:r>
              <a:rPr lang="ru-RU" sz="3200" i="1">
                <a:solidFill>
                  <a:schemeClr val="accent2"/>
                </a:solidFill>
              </a:rPr>
              <a:t>m</a:t>
            </a:r>
            <a:endParaRPr lang="ru-RU" sz="4000">
              <a:solidFill>
                <a:schemeClr val="accent2"/>
              </a:solidFill>
            </a:endParaRPr>
          </a:p>
        </p:txBody>
      </p:sp>
      <p:sp>
        <p:nvSpPr>
          <p:cNvPr id="71682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Для решения исходной задачи перейдем к рассмотрению обобщенной задачи. Подсчитаем количество </a:t>
            </a:r>
            <a:r>
              <a:rPr lang="ru-RU" sz="2400" i="1"/>
              <a:t>P</a:t>
            </a:r>
            <a:r>
              <a:rPr lang="ru-RU" sz="2400"/>
              <a:t>(</a:t>
            </a:r>
            <a:r>
              <a:rPr lang="ru-RU" sz="2400" i="1"/>
              <a:t>m,n</a:t>
            </a:r>
            <a:r>
              <a:rPr lang="ru-RU" sz="2400"/>
              <a:t>) разбиений натурального числа </a:t>
            </a:r>
            <a:r>
              <a:rPr lang="ru-RU" sz="2400" i="1"/>
              <a:t>m</a:t>
            </a:r>
            <a:r>
              <a:rPr lang="ru-RU" sz="2400"/>
              <a:t> со слагаемыми, не превосходящими </a:t>
            </a:r>
            <a:r>
              <a:rPr lang="ru-RU" sz="2400" i="1"/>
              <a:t>n</a:t>
            </a:r>
            <a:r>
              <a:rPr lang="ru-RU" sz="2400"/>
              <a:t>.</a:t>
            </a:r>
            <a:r>
              <a:rPr lang="ru-RU" sz="2400" b="1"/>
              <a:t> </a:t>
            </a:r>
            <a:r>
              <a:rPr lang="ru-RU" sz="2400"/>
              <a:t>Ясно, что x(</a:t>
            </a:r>
            <a:r>
              <a:rPr lang="ru-RU" sz="2400" i="1"/>
              <a:t>m</a:t>
            </a:r>
            <a:r>
              <a:rPr lang="ru-RU" sz="2400"/>
              <a:t>)=</a:t>
            </a:r>
            <a:r>
              <a:rPr lang="ru-RU" sz="2400" i="1"/>
              <a:t>P</a:t>
            </a:r>
            <a:r>
              <a:rPr lang="ru-RU" sz="2400"/>
              <a:t>(</a:t>
            </a:r>
            <a:r>
              <a:rPr lang="ru-RU" sz="2400" i="1"/>
              <a:t>m,m</a:t>
            </a:r>
            <a:r>
              <a:rPr lang="ru-RU" sz="2400"/>
              <a:t>).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1)</a:t>
            </a:r>
            <a:r>
              <a:rPr lang="ru-RU" sz="2400" i="1"/>
              <a:t> P</a:t>
            </a:r>
            <a:r>
              <a:rPr lang="ru-RU" sz="2400"/>
              <a:t>(</a:t>
            </a:r>
            <a:r>
              <a:rPr lang="ru-RU" sz="2400" i="1"/>
              <a:t>m</a:t>
            </a:r>
            <a:r>
              <a:rPr lang="ru-RU" sz="2400"/>
              <a:t>,1)=1 –  существует только одно разбиение </a:t>
            </a:r>
            <a:r>
              <a:rPr lang="ru-RU" sz="2400" i="1"/>
              <a:t>m</a:t>
            </a:r>
            <a:r>
              <a:rPr lang="ru-RU" sz="2400"/>
              <a:t>, в котором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слагаемые не превосходят единицы, а именно: </a:t>
            </a:r>
            <a:r>
              <a:rPr lang="ru-RU" sz="2400" i="1"/>
              <a:t>m</a:t>
            </a:r>
            <a:r>
              <a:rPr lang="ru-RU" sz="2400"/>
              <a:t>=1+1+…+1.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2) </a:t>
            </a:r>
            <a:r>
              <a:rPr lang="ru-RU" sz="2400" i="1"/>
              <a:t>P</a:t>
            </a:r>
            <a:r>
              <a:rPr lang="ru-RU" sz="2400"/>
              <a:t>(1,</a:t>
            </a:r>
            <a:r>
              <a:rPr lang="ru-RU" sz="2400" i="1"/>
              <a:t>n</a:t>
            </a:r>
            <a:r>
              <a:rPr lang="ru-RU" sz="2400"/>
              <a:t>)=1 – число 1 имеет одно представление при любом </a:t>
            </a:r>
            <a:r>
              <a:rPr lang="ru-RU" sz="2400" i="1"/>
              <a:t>n</a:t>
            </a:r>
            <a:r>
              <a:rPr lang="ru-RU" sz="2400"/>
              <a:t>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3) </a:t>
            </a:r>
            <a:r>
              <a:rPr lang="ru-RU" sz="2400" i="1"/>
              <a:t>P</a:t>
            </a:r>
            <a:r>
              <a:rPr lang="ru-RU" sz="2400"/>
              <a:t>(</a:t>
            </a:r>
            <a:r>
              <a:rPr lang="ru-RU" sz="2400" i="1"/>
              <a:t>m,n</a:t>
            </a:r>
            <a:r>
              <a:rPr lang="ru-RU" sz="2400"/>
              <a:t>)=</a:t>
            </a:r>
            <a:r>
              <a:rPr lang="ru-RU" sz="2400" i="1"/>
              <a:t>P</a:t>
            </a:r>
            <a:r>
              <a:rPr lang="ru-RU" sz="2400"/>
              <a:t>(</a:t>
            </a:r>
            <a:r>
              <a:rPr lang="ru-RU" sz="2400" i="1"/>
              <a:t>m,m</a:t>
            </a:r>
            <a:r>
              <a:rPr lang="ru-RU" sz="2400"/>
              <a:t>) при </a:t>
            </a:r>
            <a:r>
              <a:rPr lang="ru-RU" sz="2400" i="1"/>
              <a:t>n</a:t>
            </a:r>
            <a:r>
              <a:rPr lang="ru-RU" sz="2400"/>
              <a:t>&gt;</a:t>
            </a:r>
            <a:r>
              <a:rPr lang="ru-RU" sz="2400" i="1"/>
              <a:t>m</a:t>
            </a:r>
            <a:r>
              <a:rPr lang="ru-RU" sz="2400"/>
              <a:t> - слагаемых, больших </a:t>
            </a:r>
            <a:r>
              <a:rPr lang="ru-RU" sz="2400" i="1"/>
              <a:t>m</a:t>
            </a:r>
            <a:r>
              <a:rPr lang="ru-RU" sz="2400"/>
              <a:t>, в разбиениях нет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4) </a:t>
            </a:r>
            <a:r>
              <a:rPr lang="ru-RU" sz="2400" i="1"/>
              <a:t>P</a:t>
            </a:r>
            <a:r>
              <a:rPr lang="ru-RU" sz="2400"/>
              <a:t>(</a:t>
            </a:r>
            <a:r>
              <a:rPr lang="ru-RU" sz="2400" i="1"/>
              <a:t>m,m</a:t>
            </a:r>
            <a:r>
              <a:rPr lang="ru-RU" sz="2400"/>
              <a:t>)=</a:t>
            </a:r>
            <a:r>
              <a:rPr lang="ru-RU" sz="2400" i="1"/>
              <a:t>P</a:t>
            </a:r>
            <a:r>
              <a:rPr lang="ru-RU" sz="2400"/>
              <a:t>(</a:t>
            </a:r>
            <a:r>
              <a:rPr lang="ru-RU" sz="2400" i="1"/>
              <a:t>m,m</a:t>
            </a:r>
            <a:r>
              <a:rPr lang="ru-RU" sz="2400"/>
              <a:t>-1)+1 - существует лишь одно разбиение со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слагаемым, равным </a:t>
            </a:r>
            <a:r>
              <a:rPr lang="ru-RU" sz="2400" i="1"/>
              <a:t>m</a:t>
            </a:r>
            <a:r>
              <a:rPr lang="ru-RU" sz="2400"/>
              <a:t>. Все иные разбиения имеют слагаемые, не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превосходящие </a:t>
            </a:r>
            <a:r>
              <a:rPr lang="ru-RU" sz="2400" i="1"/>
              <a:t>m</a:t>
            </a:r>
            <a:r>
              <a:rPr lang="ru-RU" sz="2400"/>
              <a:t>-1.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5) </a:t>
            </a:r>
            <a:r>
              <a:rPr lang="ru-RU" sz="2400" i="1"/>
              <a:t>P</a:t>
            </a:r>
            <a:r>
              <a:rPr lang="ru-RU" sz="2400"/>
              <a:t>(</a:t>
            </a:r>
            <a:r>
              <a:rPr lang="ru-RU" sz="2400" i="1"/>
              <a:t>m,n</a:t>
            </a:r>
            <a:r>
              <a:rPr lang="ru-RU" sz="2400"/>
              <a:t>)=</a:t>
            </a:r>
            <a:r>
              <a:rPr lang="ru-RU" sz="2400" i="1" u="sng"/>
              <a:t>P</a:t>
            </a:r>
            <a:r>
              <a:rPr lang="ru-RU" sz="2400"/>
              <a:t>(</a:t>
            </a:r>
            <a:r>
              <a:rPr lang="ru-RU" sz="2400" i="1"/>
              <a:t>m,n</a:t>
            </a:r>
            <a:r>
              <a:rPr lang="ru-RU" sz="2400"/>
              <a:t>-1)+</a:t>
            </a:r>
            <a:r>
              <a:rPr lang="ru-RU" sz="2400" i="1"/>
              <a:t>P</a:t>
            </a:r>
            <a:r>
              <a:rPr lang="ru-RU" sz="2400"/>
              <a:t>(</a:t>
            </a:r>
            <a:r>
              <a:rPr lang="ru-RU" sz="2400" i="1"/>
              <a:t>m</a:t>
            </a:r>
            <a:r>
              <a:rPr lang="ru-RU" sz="2400"/>
              <a:t>-</a:t>
            </a:r>
            <a:r>
              <a:rPr lang="ru-RU" sz="2400" i="1"/>
              <a:t>n,n</a:t>
            </a:r>
            <a:r>
              <a:rPr lang="ru-RU" sz="2400"/>
              <a:t>) (</a:t>
            </a:r>
            <a:r>
              <a:rPr lang="ru-RU" sz="2400" i="1"/>
              <a:t>n</a:t>
            </a:r>
            <a:r>
              <a:rPr lang="ru-RU" sz="2400"/>
              <a:t>&lt;</a:t>
            </a:r>
            <a:r>
              <a:rPr lang="ru-RU" sz="2400" i="1"/>
              <a:t>m</a:t>
            </a:r>
            <a:r>
              <a:rPr lang="ru-RU" sz="2400"/>
              <a:t>). (см. </a:t>
            </a:r>
            <a:r>
              <a:rPr lang="en-US" sz="2400"/>
              <a:t>c</a:t>
            </a:r>
            <a:r>
              <a:rPr lang="ru-RU" sz="2400"/>
              <a:t>ледующий слайд)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6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6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6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6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2800" i="1">
                <a:solidFill>
                  <a:schemeClr val="accent2"/>
                </a:solidFill>
              </a:rPr>
              <a:t>P</a:t>
            </a:r>
            <a:r>
              <a:rPr lang="ru-RU" sz="2800">
                <a:solidFill>
                  <a:schemeClr val="accent2"/>
                </a:solidFill>
              </a:rPr>
              <a:t>(</a:t>
            </a:r>
            <a:r>
              <a:rPr lang="ru-RU" sz="2800" i="1">
                <a:solidFill>
                  <a:schemeClr val="accent2"/>
                </a:solidFill>
              </a:rPr>
              <a:t>m,n</a:t>
            </a:r>
            <a:r>
              <a:rPr lang="ru-RU" sz="2800">
                <a:solidFill>
                  <a:schemeClr val="accent2"/>
                </a:solidFill>
              </a:rPr>
              <a:t>)</a:t>
            </a:r>
            <a:r>
              <a:rPr lang="en-US" sz="2800">
                <a:solidFill>
                  <a:schemeClr val="accent2"/>
                </a:solidFill>
              </a:rPr>
              <a:t> </a:t>
            </a:r>
            <a:r>
              <a:rPr lang="ru-RU" sz="2800">
                <a:solidFill>
                  <a:schemeClr val="accent2"/>
                </a:solidFill>
              </a:rPr>
              <a:t>=</a:t>
            </a:r>
            <a:r>
              <a:rPr lang="en-US" sz="2800">
                <a:solidFill>
                  <a:schemeClr val="accent2"/>
                </a:solidFill>
              </a:rPr>
              <a:t> </a:t>
            </a:r>
            <a:r>
              <a:rPr lang="ru-RU" sz="2800" i="1" u="sng">
                <a:solidFill>
                  <a:schemeClr val="accent2"/>
                </a:solidFill>
              </a:rPr>
              <a:t>P</a:t>
            </a:r>
            <a:r>
              <a:rPr lang="ru-RU" sz="2800">
                <a:solidFill>
                  <a:schemeClr val="accent2"/>
                </a:solidFill>
              </a:rPr>
              <a:t>(</a:t>
            </a:r>
            <a:r>
              <a:rPr lang="ru-RU" sz="2800" i="1">
                <a:solidFill>
                  <a:schemeClr val="accent2"/>
                </a:solidFill>
              </a:rPr>
              <a:t>m,n</a:t>
            </a:r>
            <a:r>
              <a:rPr lang="ru-RU" sz="2800">
                <a:solidFill>
                  <a:schemeClr val="accent2"/>
                </a:solidFill>
              </a:rPr>
              <a:t>-1)</a:t>
            </a:r>
            <a:r>
              <a:rPr lang="en-US" sz="2800">
                <a:solidFill>
                  <a:schemeClr val="accent2"/>
                </a:solidFill>
              </a:rPr>
              <a:t> </a:t>
            </a:r>
            <a:r>
              <a:rPr lang="ru-RU" sz="2800">
                <a:solidFill>
                  <a:schemeClr val="accent2"/>
                </a:solidFill>
              </a:rPr>
              <a:t>+</a:t>
            </a:r>
            <a:r>
              <a:rPr lang="en-US" sz="2800">
                <a:solidFill>
                  <a:schemeClr val="accent2"/>
                </a:solidFill>
              </a:rPr>
              <a:t> </a:t>
            </a:r>
            <a:r>
              <a:rPr lang="ru-RU" sz="2800" i="1">
                <a:solidFill>
                  <a:schemeClr val="accent2"/>
                </a:solidFill>
              </a:rPr>
              <a:t>P</a:t>
            </a:r>
            <a:r>
              <a:rPr lang="ru-RU" sz="2800">
                <a:solidFill>
                  <a:schemeClr val="accent2"/>
                </a:solidFill>
              </a:rPr>
              <a:t>(</a:t>
            </a:r>
            <a:r>
              <a:rPr lang="ru-RU" sz="2800" i="1">
                <a:solidFill>
                  <a:schemeClr val="accent2"/>
                </a:solidFill>
              </a:rPr>
              <a:t>m</a:t>
            </a:r>
            <a:r>
              <a:rPr lang="ru-RU" sz="2800">
                <a:solidFill>
                  <a:schemeClr val="accent2"/>
                </a:solidFill>
              </a:rPr>
              <a:t>-</a:t>
            </a:r>
            <a:r>
              <a:rPr lang="ru-RU" sz="2800" i="1">
                <a:solidFill>
                  <a:schemeClr val="accent2"/>
                </a:solidFill>
              </a:rPr>
              <a:t>n,n</a:t>
            </a:r>
            <a:r>
              <a:rPr lang="ru-RU" sz="2800">
                <a:solidFill>
                  <a:schemeClr val="accent2"/>
                </a:solidFill>
              </a:rPr>
              <a:t>) (</a:t>
            </a:r>
            <a:r>
              <a:rPr lang="ru-RU" sz="2800" i="1">
                <a:solidFill>
                  <a:schemeClr val="accent2"/>
                </a:solidFill>
              </a:rPr>
              <a:t>n</a:t>
            </a:r>
            <a:r>
              <a:rPr lang="ru-RU" sz="2800">
                <a:solidFill>
                  <a:schemeClr val="accent2"/>
                </a:solidFill>
              </a:rPr>
              <a:t>&lt;</a:t>
            </a:r>
            <a:r>
              <a:rPr lang="ru-RU" sz="2800" i="1">
                <a:solidFill>
                  <a:schemeClr val="accent2"/>
                </a:solidFill>
              </a:rPr>
              <a:t>m</a:t>
            </a:r>
            <a:r>
              <a:rPr lang="ru-RU" sz="280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73730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Все разбиения </a:t>
            </a:r>
            <a:r>
              <a:rPr lang="ru-RU" sz="2400" i="1"/>
              <a:t>m</a:t>
            </a:r>
            <a:r>
              <a:rPr lang="ru-RU" sz="2400"/>
              <a:t> на сумму слагаемых, не превосходящих </a:t>
            </a:r>
            <a:r>
              <a:rPr lang="ru-RU" sz="2400" i="1"/>
              <a:t>n</a:t>
            </a:r>
            <a:r>
              <a:rPr lang="ru-RU" sz="2400"/>
              <a:t>, можно разбить на два непересекающихся класса: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	-  суммы, не содержащие </a:t>
            </a:r>
            <a:r>
              <a:rPr lang="ru-RU" sz="2400" i="1"/>
              <a:t>n</a:t>
            </a:r>
            <a:r>
              <a:rPr lang="ru-RU" sz="2400"/>
              <a:t> в качестве слагаемого,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     - суммы, содержащие </a:t>
            </a:r>
            <a:r>
              <a:rPr lang="ru-RU" sz="2400" i="1"/>
              <a:t>n</a:t>
            </a:r>
            <a:r>
              <a:rPr lang="ru-RU" sz="2400"/>
              <a:t>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Количество элементов первого класса равно </a:t>
            </a:r>
            <a:r>
              <a:rPr lang="ru-RU" sz="2400" i="1"/>
              <a:t>P</a:t>
            </a:r>
            <a:r>
              <a:rPr lang="ru-RU" sz="2400"/>
              <a:t>(</a:t>
            </a:r>
            <a:r>
              <a:rPr lang="ru-RU" sz="2400" i="1"/>
              <a:t>m,n</a:t>
            </a:r>
            <a:r>
              <a:rPr lang="ru-RU" sz="2400"/>
              <a:t>-1).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Количество элементов второго класса</a:t>
            </a:r>
            <a:r>
              <a:rPr lang="en-US" sz="2400"/>
              <a:t>: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без учета слагаемого </a:t>
            </a:r>
            <a:r>
              <a:rPr lang="ru-RU" sz="2400" i="1"/>
              <a:t>n</a:t>
            </a:r>
            <a:r>
              <a:rPr lang="ru-RU" sz="2400"/>
              <a:t> суммы элементов второго класса равны </a:t>
            </a:r>
            <a:r>
              <a:rPr lang="ru-RU" sz="2400" i="1"/>
              <a:t>m</a:t>
            </a:r>
            <a:r>
              <a:rPr lang="ru-RU" sz="2400"/>
              <a:t>-</a:t>
            </a:r>
            <a:r>
              <a:rPr lang="ru-RU" sz="2400" i="1"/>
              <a:t>n</a:t>
            </a:r>
            <a:r>
              <a:rPr lang="ru-RU" sz="2400"/>
              <a:t>. Значит, их общее количество равно </a:t>
            </a:r>
            <a:r>
              <a:rPr lang="ru-RU" sz="2400" i="1"/>
              <a:t>P</a:t>
            </a:r>
            <a:r>
              <a:rPr lang="ru-RU" sz="2400"/>
              <a:t>(</a:t>
            </a:r>
            <a:r>
              <a:rPr lang="ru-RU" sz="2400" i="1"/>
              <a:t>m</a:t>
            </a:r>
            <a:r>
              <a:rPr lang="ru-RU" sz="2400"/>
              <a:t>-</a:t>
            </a:r>
            <a:r>
              <a:rPr lang="ru-RU" sz="2400" i="1"/>
              <a:t>n,n</a:t>
            </a:r>
            <a:r>
              <a:rPr lang="ru-RU" sz="2400"/>
              <a:t>) и, следовательно, общее количество элементов второго класса также равно этой величине. </a:t>
            </a:r>
            <a:endParaRPr lang="en-US" sz="24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/>
              <a:t>	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i="1"/>
              <a:t>      </a:t>
            </a:r>
            <a:r>
              <a:rPr lang="ru-RU" sz="2400" i="1"/>
              <a:t>P</a:t>
            </a:r>
            <a:r>
              <a:rPr lang="ru-RU" sz="2400"/>
              <a:t>(5,5) = </a:t>
            </a:r>
            <a:r>
              <a:rPr lang="ru-RU" sz="2400" i="1"/>
              <a:t>P</a:t>
            </a:r>
            <a:r>
              <a:rPr lang="ru-RU" sz="2400"/>
              <a:t>(5,4 )</a:t>
            </a:r>
            <a:r>
              <a:rPr lang="en-US" sz="2400"/>
              <a:t> </a:t>
            </a:r>
            <a:r>
              <a:rPr lang="ru-RU" sz="2400"/>
              <a:t>+ </a:t>
            </a:r>
            <a:r>
              <a:rPr lang="ru-RU" sz="2400" i="1"/>
              <a:t>P</a:t>
            </a:r>
            <a:r>
              <a:rPr lang="ru-RU" sz="2400"/>
              <a:t>(1</a:t>
            </a:r>
            <a:r>
              <a:rPr lang="ru-RU" sz="2400" i="1"/>
              <a:t>,5</a:t>
            </a:r>
            <a:r>
              <a:rPr lang="ru-RU" sz="2400"/>
              <a:t>) = </a:t>
            </a:r>
            <a:r>
              <a:rPr lang="ru-RU" sz="2400" i="1"/>
              <a:t>P</a:t>
            </a:r>
            <a:r>
              <a:rPr lang="ru-RU" sz="2400"/>
              <a:t>(5,4) + 1</a:t>
            </a:r>
            <a:r>
              <a:rPr lang="en-US" sz="2400"/>
              <a:t>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i="1"/>
              <a:t>      </a:t>
            </a:r>
            <a:r>
              <a:rPr lang="ru-RU" sz="2400" i="1"/>
              <a:t>P</a:t>
            </a:r>
            <a:r>
              <a:rPr lang="ru-RU" sz="2400"/>
              <a:t>(5,4)</a:t>
            </a:r>
            <a:r>
              <a:rPr lang="en-US" sz="2400"/>
              <a:t> = </a:t>
            </a:r>
            <a:r>
              <a:rPr lang="ru-RU" sz="2400" i="1"/>
              <a:t>P</a:t>
            </a:r>
            <a:r>
              <a:rPr lang="ru-RU" sz="2400"/>
              <a:t>(5,</a:t>
            </a:r>
            <a:r>
              <a:rPr lang="en-US" sz="2400"/>
              <a:t>3</a:t>
            </a:r>
            <a:r>
              <a:rPr lang="ru-RU" sz="2400"/>
              <a:t>)</a:t>
            </a:r>
            <a:r>
              <a:rPr lang="en-US" sz="2400"/>
              <a:t> </a:t>
            </a:r>
            <a:r>
              <a:rPr lang="ru-RU" sz="2400"/>
              <a:t>+</a:t>
            </a:r>
            <a:r>
              <a:rPr lang="en-US" sz="2400"/>
              <a:t> </a:t>
            </a:r>
            <a:r>
              <a:rPr lang="ru-RU" sz="2400" i="1"/>
              <a:t>P</a:t>
            </a:r>
            <a:r>
              <a:rPr lang="ru-RU" sz="2400"/>
              <a:t>(</a:t>
            </a:r>
            <a:r>
              <a:rPr lang="en-US" sz="2400"/>
              <a:t>1</a:t>
            </a:r>
            <a:r>
              <a:rPr lang="ru-RU" sz="2400"/>
              <a:t>,4)</a:t>
            </a:r>
            <a:r>
              <a:rPr lang="en-US" sz="2400"/>
              <a:t> = 5 + 1.</a:t>
            </a:r>
            <a:endParaRPr lang="ru-RU" sz="240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3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3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3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37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37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/>
          </p:cNvSpPr>
          <p:nvPr>
            <p:ph type="title"/>
          </p:nvPr>
        </p:nvSpPr>
        <p:spPr>
          <a:xfrm>
            <a:off x="1524000" y="188913"/>
            <a:ext cx="8229600" cy="647700"/>
          </a:xfrm>
        </p:spPr>
        <p:txBody>
          <a:bodyPr>
            <a:normAutofit fontScale="90000"/>
          </a:bodyPr>
          <a:lstStyle/>
          <a:p>
            <a:pPr algn="l"/>
            <a:r>
              <a:rPr lang="ru-RU" sz="2400" b="1"/>
              <a:t>Задача о телефонном номере  </a:t>
            </a:r>
            <a:r>
              <a:rPr lang="ru-RU" sz="1800"/>
              <a:t>(подключена в системе тестирования </a:t>
            </a:r>
            <a:r>
              <a:rPr lang="en-US" sz="1800"/>
              <a:t>NSUTS</a:t>
            </a:r>
            <a:r>
              <a:rPr lang="ru-RU" sz="1800"/>
              <a:t> в школьных тренировках)</a:t>
            </a:r>
          </a:p>
        </p:txBody>
      </p:sp>
      <p:sp>
        <p:nvSpPr>
          <p:cNvPr id="66562" name="Rectangle 3"/>
          <p:cNvSpPr>
            <a:spLocks noGrp="1"/>
          </p:cNvSpPr>
          <p:nvPr>
            <p:ph type="body" sz="half" idx="1"/>
          </p:nvPr>
        </p:nvSpPr>
        <p:spPr>
          <a:xfrm>
            <a:off x="1884040" y="908050"/>
            <a:ext cx="8964488" cy="5689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Если вы обратили внимание, то клавиатура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многих телефонов выглядит  как показано –</a:t>
            </a:r>
            <a:r>
              <a:rPr lang="en-US" sz="2000" dirty="0"/>
              <a:t>&gt; </a:t>
            </a:r>
            <a:endParaRPr lang="ru-RU" sz="20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Использование изображенных на клавишах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букв позволяет представить номер телефона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в виде легко запоминающихся слов. Многие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фирмы пользуются этим и стараются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подобрать себе номер телефона так, чтобы он содержал как можно больше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букв из имени фирмы.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Напишите программу, которая преобразует исходный цифровой номер телефона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в соответствующую последовательность букв и цифр, содержащую как можно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больше символов из названия фирмы. При этом буквы из названия фирмы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должны быть указаны в полученном номере в той же последовательности, в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которой они встречаются в названии фирмы. Например, если фирма называется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i="1" dirty="0"/>
              <a:t>IBM</a:t>
            </a:r>
            <a:r>
              <a:rPr lang="ru-RU" sz="2000" dirty="0"/>
              <a:t>, а исходный номер телефона — </a:t>
            </a:r>
            <a:r>
              <a:rPr lang="ru-RU" sz="2000" b="1" dirty="0"/>
              <a:t>246</a:t>
            </a:r>
            <a:r>
              <a:rPr lang="ru-RU" sz="2000" dirty="0"/>
              <a:t>, то замена его на </a:t>
            </a:r>
            <a:r>
              <a:rPr lang="en-US" sz="2000" b="1" i="1" dirty="0"/>
              <a:t>BIM</a:t>
            </a:r>
            <a:r>
              <a:rPr lang="ru-RU" sz="2000" dirty="0"/>
              <a:t> не допустима,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тогда как замена его на</a:t>
            </a:r>
            <a:r>
              <a:rPr lang="ru-RU" sz="2000" i="1" dirty="0"/>
              <a:t> </a:t>
            </a:r>
            <a:r>
              <a:rPr lang="ru-RU" sz="2000" b="1" dirty="0"/>
              <a:t>2</a:t>
            </a:r>
            <a:r>
              <a:rPr lang="en-US" sz="2000" b="1" i="1" dirty="0"/>
              <a:t>IM</a:t>
            </a:r>
            <a:r>
              <a:rPr lang="ru-RU" sz="2000" dirty="0"/>
              <a:t> или</a:t>
            </a:r>
            <a:r>
              <a:rPr lang="ru-RU" sz="2000" i="1" dirty="0"/>
              <a:t> </a:t>
            </a:r>
            <a:r>
              <a:rPr lang="ru-RU" sz="2000" b="1" i="1" dirty="0"/>
              <a:t>В</a:t>
            </a:r>
            <a:r>
              <a:rPr lang="ru-RU" sz="2000" b="1" dirty="0"/>
              <a:t>4</a:t>
            </a:r>
            <a:r>
              <a:rPr lang="ru-RU" sz="2000" b="1" i="1" dirty="0"/>
              <a:t>М</a:t>
            </a:r>
            <a:r>
              <a:rPr lang="ru-RU" sz="2000" dirty="0"/>
              <a:t> является правильной.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0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800" i="1" dirty="0"/>
              <a:t>S</a:t>
            </a:r>
            <a:r>
              <a:rPr lang="ru-RU" sz="1800" baseline="-25000" dirty="0"/>
              <a:t>1</a:t>
            </a:r>
            <a:r>
              <a:rPr lang="ru-RU" sz="1800" dirty="0"/>
              <a:t>= “</a:t>
            </a:r>
            <a:r>
              <a:rPr lang="en-US" sz="1800" dirty="0"/>
              <a:t>IBM</a:t>
            </a:r>
            <a:r>
              <a:rPr lang="ru-RU" sz="1800" dirty="0"/>
              <a:t>”,  </a:t>
            </a:r>
            <a:r>
              <a:rPr lang="en-US" sz="1800" i="1" dirty="0"/>
              <a:t>S</a:t>
            </a:r>
            <a:r>
              <a:rPr lang="ru-RU" sz="1800" baseline="-25000" dirty="0"/>
              <a:t>2</a:t>
            </a:r>
            <a:r>
              <a:rPr lang="ru-RU" sz="1800" dirty="0"/>
              <a:t>= “246”. При этом, если в </a:t>
            </a:r>
            <a:r>
              <a:rPr lang="en-US" sz="1800" i="1" dirty="0"/>
              <a:t>S</a:t>
            </a:r>
            <a:r>
              <a:rPr lang="ru-RU" sz="1800" baseline="-25000" dirty="0"/>
              <a:t>1</a:t>
            </a:r>
            <a:r>
              <a:rPr lang="ru-RU" sz="1800" dirty="0"/>
              <a:t> встречаются буквы, которые соответствуют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/>
              <a:t>цифрам номера телефона в нужном порядке, то они останутся без изменения.</a:t>
            </a:r>
          </a:p>
        </p:txBody>
      </p:sp>
      <p:graphicFrame>
        <p:nvGraphicFramePr>
          <p:cNvPr id="72748" name="Group 4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47707471"/>
              </p:ext>
            </p:extLst>
          </p:nvPr>
        </p:nvGraphicFramePr>
        <p:xfrm>
          <a:off x="7536186" y="606564"/>
          <a:ext cx="2808287" cy="1958340"/>
        </p:xfrm>
        <a:graphic>
          <a:graphicData uri="http://schemas.openxmlformats.org/drawingml/2006/table">
            <a:tbl>
              <a:tblPr/>
              <a:tblGrid>
                <a:gridCol w="936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АВС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DEF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GHI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JKL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б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MN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PRS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TUV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WXY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OQZ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6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6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65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65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65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65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65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65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65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65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65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65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656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656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656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656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625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b="1" i="1"/>
              <a:t>Формат входных данных</a:t>
            </a:r>
            <a:r>
              <a:rPr lang="ru-RU" sz="2400" i="1"/>
              <a:t>:</a:t>
            </a:r>
            <a:endParaRPr lang="ru-RU" sz="240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/>
              <a:t>Первая строка входного файла содержит название фирмы. Она состоит только из заглавных букв латинского алфавита, количество которых не превышает 80 символов. Вторая прока содержит номер телефона в виде последовательности цифр. Цифр в номере телефона также не более 80. </a:t>
            </a:r>
            <a:endParaRPr lang="ru-RU" sz="2400" i="1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b="1" i="1"/>
              <a:t>Формат выходных данных:</a:t>
            </a:r>
            <a:endParaRPr lang="ru-RU" sz="2400" b="1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/>
              <a:t>В единственной строке выходного файла должно содержаться число букв из измененного номера.</a:t>
            </a:r>
            <a:endParaRPr lang="ru-RU" sz="2400" i="1" u="sng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b="1" i="1"/>
              <a:t>Пример файла входных данных:</a:t>
            </a:r>
            <a:endParaRPr lang="en-US" sz="2400" b="1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b="1"/>
              <a:t>IBM</a:t>
            </a:r>
            <a:endParaRPr lang="ru-RU" sz="240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/>
              <a:t>246</a:t>
            </a:r>
            <a:endParaRPr lang="ru-RU" sz="2400" i="1" u="sng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b="1" i="1"/>
              <a:t>Пример файла выходных данных</a:t>
            </a:r>
            <a:r>
              <a:rPr lang="en-US" sz="2400" b="1" i="1"/>
              <a:t>:</a:t>
            </a:r>
            <a:endParaRPr lang="ru-RU" sz="2400" b="1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/>
              <a:t>2</a:t>
            </a:r>
            <a:endParaRPr lang="en-US" sz="240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40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Заголовок 2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Метод динамического программирования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«Прямой ход»</a:t>
            </a:r>
          </a:p>
          <a:p>
            <a:pPr lvl="1"/>
            <a:r>
              <a:rPr lang="ru-RU" dirty="0" smtClean="0"/>
              <a:t>Заполняем таблицу оптимального управления по колонкам слева направо</a:t>
            </a:r>
          </a:p>
          <a:p>
            <a:endParaRPr lang="ru-RU" dirty="0" smtClean="0"/>
          </a:p>
          <a:p>
            <a:r>
              <a:rPr lang="ru-RU" dirty="0" smtClean="0"/>
              <a:t>«Обратный ход»</a:t>
            </a:r>
          </a:p>
          <a:p>
            <a:pPr lvl="1"/>
            <a:r>
              <a:rPr lang="ru-RU" dirty="0" smtClean="0"/>
              <a:t>Начинаем от состояния с </a:t>
            </a:r>
            <a:r>
              <a:rPr lang="en-US" dirty="0" smtClean="0"/>
              <a:t>max </a:t>
            </a:r>
            <a:r>
              <a:rPr lang="ru-RU" dirty="0" smtClean="0"/>
              <a:t>значением </a:t>
            </a:r>
            <a:r>
              <a:rPr lang="ru-RU" dirty="0"/>
              <a:t>целевой функции </a:t>
            </a:r>
            <a:r>
              <a:rPr lang="ru-RU" dirty="0" smtClean="0"/>
              <a:t>в последней колонке</a:t>
            </a:r>
          </a:p>
          <a:p>
            <a:pPr lvl="1"/>
            <a:r>
              <a:rPr lang="ru-RU" dirty="0" smtClean="0"/>
              <a:t>На каждом шаге подбираем команду, которая привела к текущему состоянию и по ней определяем предшествующее состояние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ru-RU" dirty="0"/>
          </a:p>
        </p:txBody>
      </p:sp>
      <p:grpSp>
        <p:nvGrpSpPr>
          <p:cNvPr id="22" name="Группа 21"/>
          <p:cNvGrpSpPr/>
          <p:nvPr/>
        </p:nvGrpSpPr>
        <p:grpSpPr>
          <a:xfrm>
            <a:off x="6457780" y="1700808"/>
            <a:ext cx="4994529" cy="3747831"/>
            <a:chOff x="2241549" y="1165385"/>
            <a:chExt cx="4994529" cy="3747831"/>
          </a:xfrm>
        </p:grpSpPr>
        <p:cxnSp>
          <p:nvCxnSpPr>
            <p:cNvPr id="4" name="Прямая со стрелкой 3"/>
            <p:cNvCxnSpPr/>
            <p:nvPr/>
          </p:nvCxnSpPr>
          <p:spPr>
            <a:xfrm flipV="1">
              <a:off x="2555558" y="1165385"/>
              <a:ext cx="0" cy="3631767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 стрелкой 5"/>
            <p:cNvCxnSpPr/>
            <p:nvPr/>
          </p:nvCxnSpPr>
          <p:spPr>
            <a:xfrm flipV="1">
              <a:off x="2383825" y="4581129"/>
              <a:ext cx="4852253" cy="23996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2483550" y="3063862"/>
              <a:ext cx="1908212" cy="929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2483550" y="2775830"/>
              <a:ext cx="1908212" cy="220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 flipV="1">
              <a:off x="4067726" y="2569258"/>
              <a:ext cx="6127" cy="2155886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779694" y="2518864"/>
              <a:ext cx="0" cy="220628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Выноска 2 (без границы) 15"/>
            <p:cNvSpPr/>
            <p:nvPr/>
          </p:nvSpPr>
          <p:spPr>
            <a:xfrm>
              <a:off x="4211742" y="1189910"/>
              <a:ext cx="2965151" cy="1328954"/>
            </a:xfrm>
            <a:prstGeom prst="callout2">
              <a:avLst>
                <a:gd name="adj1" fmla="val 106907"/>
                <a:gd name="adj2" fmla="val 43300"/>
                <a:gd name="adj3" fmla="val 132710"/>
                <a:gd name="adj4" fmla="val 27623"/>
                <a:gd name="adj5" fmla="val 131567"/>
                <a:gd name="adj6" fmla="val -9578"/>
              </a:avLst>
            </a:prstGeom>
            <a:noFill/>
            <a:ln>
              <a:solidFill>
                <a:schemeClr val="tx2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</a:rPr>
                <a:t>Значение </a:t>
              </a:r>
              <a:r>
                <a:rPr lang="ru-RU" dirty="0">
                  <a:solidFill>
                    <a:schemeClr val="tx1"/>
                  </a:solidFill>
                </a:rPr>
                <a:t>целевой </a:t>
              </a:r>
              <a:r>
                <a:rPr lang="ru-RU" dirty="0" smtClean="0">
                  <a:solidFill>
                    <a:schemeClr val="tx1"/>
                  </a:solidFill>
                </a:rPr>
                <a:t>функции после </a:t>
              </a:r>
              <a:r>
                <a:rPr lang="ru-RU" dirty="0" smtClean="0">
                  <a:solidFill>
                    <a:schemeClr val="tx1"/>
                  </a:solidFill>
                  <a:latin typeface="+mj-lt"/>
                </a:rPr>
                <a:t>оптимального управления из </a:t>
              </a:r>
              <a:r>
                <a:rPr lang="en-US" dirty="0" smtClean="0">
                  <a:solidFill>
                    <a:schemeClr val="tx1"/>
                  </a:solidFill>
                  <a:latin typeface="+mj-lt"/>
                </a:rPr>
                <a:t>t </a:t>
              </a:r>
              <a:r>
                <a:rPr lang="ru-RU" dirty="0" smtClean="0">
                  <a:solidFill>
                    <a:schemeClr val="tx1"/>
                  </a:solidFill>
                  <a:latin typeface="+mj-lt"/>
                </a:rPr>
                <a:t>действий, переводящих систему в состояние </a:t>
              </a:r>
              <a:r>
                <a:rPr lang="en-US" dirty="0" smtClean="0">
                  <a:solidFill>
                    <a:schemeClr val="tx1"/>
                  </a:solidFill>
                  <a:latin typeface="+mj-lt"/>
                </a:rPr>
                <a:t>s</a:t>
              </a:r>
              <a:endParaRPr lang="ru-RU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99767" y="270382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endParaRPr lang="ru-RU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79694" y="4543884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</a:t>
              </a:r>
              <a:endParaRPr lang="ru-RU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56409" y="4255852"/>
              <a:ext cx="27796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latin typeface="+mj-lt"/>
                </a:rPr>
                <a:t>длина</a:t>
              </a:r>
            </a:p>
            <a:p>
              <a:r>
                <a:rPr lang="ru-RU" dirty="0" smtClean="0">
                  <a:latin typeface="+mj-lt"/>
                </a:rPr>
                <a:t>оптимального управления</a:t>
              </a:r>
              <a:endParaRPr lang="ru-RU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1956693" y="1506630"/>
              <a:ext cx="12160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latin typeface="+mj-lt"/>
                </a:rPr>
                <a:t>состояния системы</a:t>
              </a:r>
              <a:endParaRPr lang="ru-RU" dirty="0">
                <a:latin typeface="+mj-l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04914" y="5720695"/>
            <a:ext cx="364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n-lt"/>
              </a:rPr>
              <a:t>Таблица оптимального управления</a:t>
            </a:r>
            <a:endParaRPr lang="ru-RU" dirty="0">
              <a:latin typeface="+mn-lt"/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6197600" y="1600201"/>
            <a:ext cx="5384800" cy="3914937"/>
          </a:xfrm>
          <a:prstGeom prst="roundRect">
            <a:avLst>
              <a:gd name="adj" fmla="val 174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45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рюкзаке</a:t>
            </a:r>
          </a:p>
        </p:txBody>
      </p:sp>
      <p:sp>
        <p:nvSpPr>
          <p:cNvPr id="33794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Предмет </a:t>
            </a:r>
            <a:r>
              <a:rPr lang="en-US" dirty="0" err="1" smtClean="0"/>
              <a:t>i</a:t>
            </a:r>
            <a:r>
              <a:rPr lang="ru-RU" dirty="0" smtClean="0"/>
              <a:t> = 1</a:t>
            </a:r>
            <a:r>
              <a:rPr lang="en-US" dirty="0" smtClean="0"/>
              <a:t>, 2, </a:t>
            </a:r>
            <a:r>
              <a:rPr lang="ru-RU" dirty="0" smtClean="0"/>
              <a:t>…</a:t>
            </a:r>
            <a:r>
              <a:rPr lang="en-US" dirty="0" smtClean="0"/>
              <a:t>, N</a:t>
            </a:r>
            <a:r>
              <a:rPr lang="ru-RU" dirty="0" smtClean="0"/>
              <a:t> «стоит» </a:t>
            </a:r>
            <a:r>
              <a:rPr lang="ru-RU" dirty="0" err="1" smtClean="0"/>
              <a:t>с</a:t>
            </a:r>
            <a:r>
              <a:rPr lang="ru-RU" baseline="-25000" dirty="0" err="1" smtClean="0"/>
              <a:t>i</a:t>
            </a:r>
            <a:r>
              <a:rPr lang="ru-RU" baseline="-25000" dirty="0" smtClean="0"/>
              <a:t> </a:t>
            </a:r>
            <a:r>
              <a:rPr lang="ru-RU" dirty="0" smtClean="0"/>
              <a:t> и «весит» </a:t>
            </a:r>
            <a:r>
              <a:rPr lang="ru-RU" dirty="0" err="1" smtClean="0"/>
              <a:t>w</a:t>
            </a:r>
            <a:r>
              <a:rPr lang="ru-RU" baseline="-25000" dirty="0" err="1" smtClean="0"/>
              <a:t>i</a:t>
            </a:r>
            <a:endParaRPr lang="ru-RU" dirty="0" smtClean="0"/>
          </a:p>
          <a:p>
            <a:pPr>
              <a:lnSpc>
                <a:spcPct val="80000"/>
              </a:lnSpc>
            </a:pPr>
            <a:endParaRPr lang="ru-RU" dirty="0"/>
          </a:p>
          <a:p>
            <a:pPr>
              <a:lnSpc>
                <a:spcPct val="80000"/>
              </a:lnSpc>
            </a:pPr>
            <a:r>
              <a:rPr lang="ru-RU" dirty="0" smtClean="0"/>
              <a:t>Найти набор предметов, суммарный вес которых не превышает W килограммов, а суммарная стоимость максимальна</a:t>
            </a:r>
          </a:p>
          <a:p>
            <a:pPr>
              <a:lnSpc>
                <a:spcPct val="80000"/>
              </a:lnSpc>
            </a:pP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NP-</a:t>
            </a:r>
            <a:r>
              <a:rPr lang="ru-RU" dirty="0" smtClean="0"/>
              <a:t>полна</a:t>
            </a:r>
            <a:endParaRPr lang="ru-RU" dirty="0"/>
          </a:p>
          <a:p>
            <a:pPr>
              <a:lnSpc>
                <a:spcPct val="80000"/>
              </a:lnSpc>
            </a:pPr>
            <a:endParaRPr lang="ru-RU" dirty="0"/>
          </a:p>
          <a:p>
            <a:pPr>
              <a:lnSpc>
                <a:spcPct val="80000"/>
              </a:lnSpc>
            </a:pPr>
            <a:r>
              <a:rPr lang="ru-RU" dirty="0"/>
              <a:t>Если все входные данные целые числа, то решается за </a:t>
            </a:r>
            <a:r>
              <a:rPr lang="en-US" dirty="0"/>
              <a:t>O(N * </a:t>
            </a:r>
            <a:r>
              <a:rPr lang="ru-RU" dirty="0"/>
              <a:t>W</a:t>
            </a:r>
            <a:r>
              <a:rPr lang="en-US" dirty="0"/>
              <a:t>) </a:t>
            </a:r>
            <a:r>
              <a:rPr lang="ru-RU" dirty="0"/>
              <a:t>арифметических операций с помощью динамического программирования</a:t>
            </a:r>
          </a:p>
          <a:p>
            <a:pPr>
              <a:lnSpc>
                <a:spcPct val="80000"/>
              </a:lnSpc>
            </a:pPr>
            <a:endParaRPr lang="ru-RU" dirty="0"/>
          </a:p>
          <a:p>
            <a:pPr>
              <a:lnSpc>
                <a:spcPct val="80000"/>
              </a:lnSpc>
            </a:pPr>
            <a:r>
              <a:rPr lang="ru-RU" dirty="0"/>
              <a:t>Неизвестно, есть ли решение за </a:t>
            </a:r>
            <a:r>
              <a:rPr lang="en-US" dirty="0"/>
              <a:t>O((N * log(W))</a:t>
            </a:r>
            <a:r>
              <a:rPr lang="en-US" baseline="30000" dirty="0"/>
              <a:t>p</a:t>
            </a:r>
            <a:r>
              <a:rPr lang="en-US" dirty="0"/>
              <a:t>)</a:t>
            </a:r>
            <a:r>
              <a:rPr lang="ru-RU" dirty="0"/>
              <a:t> </a:t>
            </a:r>
            <a:r>
              <a:rPr lang="ru-RU" dirty="0" smtClean="0"/>
              <a:t>арифметических операций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Объект 1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67" name="Группа 66"/>
          <p:cNvGrpSpPr/>
          <p:nvPr/>
        </p:nvGrpSpPr>
        <p:grpSpPr>
          <a:xfrm>
            <a:off x="936619" y="1737332"/>
            <a:ext cx="2697164" cy="2038095"/>
            <a:chOff x="1238596" y="1137391"/>
            <a:chExt cx="2352502" cy="2038095"/>
          </a:xfrm>
        </p:grpSpPr>
        <p:sp>
          <p:nvSpPr>
            <p:cNvPr id="3" name="Полилиния 2"/>
            <p:cNvSpPr/>
            <p:nvPr/>
          </p:nvSpPr>
          <p:spPr>
            <a:xfrm>
              <a:off x="1745673" y="1137391"/>
              <a:ext cx="1062960" cy="483591"/>
            </a:xfrm>
            <a:custGeom>
              <a:avLst/>
              <a:gdLst>
                <a:gd name="connsiteX0" fmla="*/ 0 w 1062960"/>
                <a:gd name="connsiteY0" fmla="*/ 483591 h 483591"/>
                <a:gd name="connsiteX1" fmla="*/ 681643 w 1062960"/>
                <a:gd name="connsiteY1" fmla="*/ 1453 h 483591"/>
                <a:gd name="connsiteX2" fmla="*/ 1039091 w 1062960"/>
                <a:gd name="connsiteY2" fmla="*/ 333962 h 483591"/>
                <a:gd name="connsiteX3" fmla="*/ 1030778 w 1062960"/>
                <a:gd name="connsiteY3" fmla="*/ 325649 h 48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960" h="483591">
                  <a:moveTo>
                    <a:pt x="0" y="483591"/>
                  </a:moveTo>
                  <a:cubicBezTo>
                    <a:pt x="254230" y="254991"/>
                    <a:pt x="508461" y="26391"/>
                    <a:pt x="681643" y="1453"/>
                  </a:cubicBezTo>
                  <a:cubicBezTo>
                    <a:pt x="854825" y="-23485"/>
                    <a:pt x="980902" y="279929"/>
                    <a:pt x="1039091" y="333962"/>
                  </a:cubicBezTo>
                  <a:cubicBezTo>
                    <a:pt x="1097280" y="387995"/>
                    <a:pt x="1030778" y="325649"/>
                    <a:pt x="1030778" y="32564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Полилиния 3"/>
            <p:cNvSpPr/>
            <p:nvPr/>
          </p:nvSpPr>
          <p:spPr>
            <a:xfrm>
              <a:off x="2565669" y="1487978"/>
              <a:ext cx="227407" cy="507077"/>
            </a:xfrm>
            <a:custGeom>
              <a:avLst/>
              <a:gdLst>
                <a:gd name="connsiteX0" fmla="*/ 227407 w 227407"/>
                <a:gd name="connsiteY0" fmla="*/ 0 h 507077"/>
                <a:gd name="connsiteX1" fmla="*/ 2964 w 227407"/>
                <a:gd name="connsiteY1" fmla="*/ 182880 h 507077"/>
                <a:gd name="connsiteX2" fmla="*/ 119342 w 227407"/>
                <a:gd name="connsiteY2" fmla="*/ 507077 h 507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7407" h="507077">
                  <a:moveTo>
                    <a:pt x="227407" y="0"/>
                  </a:moveTo>
                  <a:cubicBezTo>
                    <a:pt x="124191" y="49183"/>
                    <a:pt x="20975" y="98367"/>
                    <a:pt x="2964" y="182880"/>
                  </a:cubicBezTo>
                  <a:cubicBezTo>
                    <a:pt x="-15047" y="267393"/>
                    <a:pt x="52147" y="387235"/>
                    <a:pt x="119342" y="50707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олилиния 4"/>
            <p:cNvSpPr/>
            <p:nvPr/>
          </p:nvSpPr>
          <p:spPr>
            <a:xfrm>
              <a:off x="2793076" y="1496291"/>
              <a:ext cx="318011" cy="432262"/>
            </a:xfrm>
            <a:custGeom>
              <a:avLst/>
              <a:gdLst>
                <a:gd name="connsiteX0" fmla="*/ 0 w 318011"/>
                <a:gd name="connsiteY0" fmla="*/ 0 h 432262"/>
                <a:gd name="connsiteX1" fmla="*/ 307571 w 318011"/>
                <a:gd name="connsiteY1" fmla="*/ 216131 h 432262"/>
                <a:gd name="connsiteX2" fmla="*/ 216131 w 318011"/>
                <a:gd name="connsiteY2" fmla="*/ 432262 h 432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8011" h="432262">
                  <a:moveTo>
                    <a:pt x="0" y="0"/>
                  </a:moveTo>
                  <a:cubicBezTo>
                    <a:pt x="135774" y="72043"/>
                    <a:pt x="271549" y="144087"/>
                    <a:pt x="307571" y="216131"/>
                  </a:cubicBezTo>
                  <a:cubicBezTo>
                    <a:pt x="343593" y="288175"/>
                    <a:pt x="279862" y="360218"/>
                    <a:pt x="216131" y="43226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олилиния 5"/>
            <p:cNvSpPr/>
            <p:nvPr/>
          </p:nvSpPr>
          <p:spPr>
            <a:xfrm>
              <a:off x="1745673" y="1421465"/>
              <a:ext cx="448887" cy="980913"/>
            </a:xfrm>
            <a:custGeom>
              <a:avLst/>
              <a:gdLst>
                <a:gd name="connsiteX0" fmla="*/ 0 w 448887"/>
                <a:gd name="connsiteY0" fmla="*/ 964288 h 980913"/>
                <a:gd name="connsiteX1" fmla="*/ 257694 w 448887"/>
                <a:gd name="connsiteY1" fmla="*/ 11 h 980913"/>
                <a:gd name="connsiteX2" fmla="*/ 448887 w 448887"/>
                <a:gd name="connsiteY2" fmla="*/ 980913 h 98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8887" h="980913">
                  <a:moveTo>
                    <a:pt x="0" y="964288"/>
                  </a:moveTo>
                  <a:cubicBezTo>
                    <a:pt x="91440" y="480764"/>
                    <a:pt x="182880" y="-2760"/>
                    <a:pt x="257694" y="11"/>
                  </a:cubicBezTo>
                  <a:cubicBezTo>
                    <a:pt x="332509" y="2782"/>
                    <a:pt x="390698" y="491847"/>
                    <a:pt x="448887" y="98091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олилиния 6"/>
            <p:cNvSpPr/>
            <p:nvPr/>
          </p:nvSpPr>
          <p:spPr>
            <a:xfrm>
              <a:off x="1853738" y="2053244"/>
              <a:ext cx="299258" cy="332509"/>
            </a:xfrm>
            <a:custGeom>
              <a:avLst/>
              <a:gdLst>
                <a:gd name="connsiteX0" fmla="*/ 0 w 299258"/>
                <a:gd name="connsiteY0" fmla="*/ 332509 h 332509"/>
                <a:gd name="connsiteX1" fmla="*/ 299258 w 299258"/>
                <a:gd name="connsiteY1" fmla="*/ 0 h 332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9258" h="332509">
                  <a:moveTo>
                    <a:pt x="0" y="332509"/>
                  </a:moveTo>
                  <a:lnTo>
                    <a:pt x="299258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олилиния 7"/>
            <p:cNvSpPr/>
            <p:nvPr/>
          </p:nvSpPr>
          <p:spPr>
            <a:xfrm>
              <a:off x="1795549" y="1803862"/>
              <a:ext cx="290946" cy="349134"/>
            </a:xfrm>
            <a:custGeom>
              <a:avLst/>
              <a:gdLst>
                <a:gd name="connsiteX0" fmla="*/ 0 w 290946"/>
                <a:gd name="connsiteY0" fmla="*/ 349134 h 349134"/>
                <a:gd name="connsiteX1" fmla="*/ 290946 w 290946"/>
                <a:gd name="connsiteY1" fmla="*/ 0 h 349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0946" h="349134">
                  <a:moveTo>
                    <a:pt x="0" y="349134"/>
                  </a:moveTo>
                  <a:lnTo>
                    <a:pt x="290946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олилиния 8"/>
            <p:cNvSpPr/>
            <p:nvPr/>
          </p:nvSpPr>
          <p:spPr>
            <a:xfrm>
              <a:off x="1886989" y="1753985"/>
              <a:ext cx="257695" cy="432262"/>
            </a:xfrm>
            <a:custGeom>
              <a:avLst/>
              <a:gdLst>
                <a:gd name="connsiteX0" fmla="*/ 0 w 257695"/>
                <a:gd name="connsiteY0" fmla="*/ 0 h 432262"/>
                <a:gd name="connsiteX1" fmla="*/ 257695 w 257695"/>
                <a:gd name="connsiteY1" fmla="*/ 432262 h 432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695" h="432262">
                  <a:moveTo>
                    <a:pt x="0" y="0"/>
                  </a:moveTo>
                  <a:lnTo>
                    <a:pt x="257695" y="432262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 9"/>
            <p:cNvSpPr/>
            <p:nvPr/>
          </p:nvSpPr>
          <p:spPr>
            <a:xfrm>
              <a:off x="1803862" y="2119745"/>
              <a:ext cx="274320" cy="274320"/>
            </a:xfrm>
            <a:custGeom>
              <a:avLst/>
              <a:gdLst>
                <a:gd name="connsiteX0" fmla="*/ 0 w 274320"/>
                <a:gd name="connsiteY0" fmla="*/ 0 h 274320"/>
                <a:gd name="connsiteX1" fmla="*/ 274320 w 274320"/>
                <a:gd name="connsiteY1" fmla="*/ 27432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4320" h="274320">
                  <a:moveTo>
                    <a:pt x="0" y="0"/>
                  </a:moveTo>
                  <a:lnTo>
                    <a:pt x="274320" y="27432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1246909" y="2452255"/>
              <a:ext cx="2344189" cy="8312"/>
            </a:xfrm>
            <a:custGeom>
              <a:avLst/>
              <a:gdLst>
                <a:gd name="connsiteX0" fmla="*/ 0 w 2344189"/>
                <a:gd name="connsiteY0" fmla="*/ 0 h 8312"/>
                <a:gd name="connsiteX1" fmla="*/ 2344189 w 2344189"/>
                <a:gd name="connsiteY1" fmla="*/ 8312 h 8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4189" h="8312">
                  <a:moveTo>
                    <a:pt x="0" y="0"/>
                  </a:moveTo>
                  <a:lnTo>
                    <a:pt x="2344189" y="8312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3582785" y="2452255"/>
              <a:ext cx="0" cy="282632"/>
            </a:xfrm>
            <a:custGeom>
              <a:avLst/>
              <a:gdLst>
                <a:gd name="connsiteX0" fmla="*/ 0 w 0"/>
                <a:gd name="connsiteY0" fmla="*/ 0 h 282632"/>
                <a:gd name="connsiteX1" fmla="*/ 0 w 0"/>
                <a:gd name="connsiteY1" fmla="*/ 282632 h 282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82632">
                  <a:moveTo>
                    <a:pt x="0" y="0"/>
                  </a:moveTo>
                  <a:lnTo>
                    <a:pt x="0" y="282632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олилиния 12"/>
            <p:cNvSpPr/>
            <p:nvPr/>
          </p:nvSpPr>
          <p:spPr>
            <a:xfrm>
              <a:off x="1246909" y="2709949"/>
              <a:ext cx="2335876" cy="49876"/>
            </a:xfrm>
            <a:custGeom>
              <a:avLst/>
              <a:gdLst>
                <a:gd name="connsiteX0" fmla="*/ 2335876 w 2335876"/>
                <a:gd name="connsiteY0" fmla="*/ 49876 h 49876"/>
                <a:gd name="connsiteX1" fmla="*/ 0 w 2335876"/>
                <a:gd name="connsiteY1" fmla="*/ 0 h 4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35876" h="49876">
                  <a:moveTo>
                    <a:pt x="2335876" y="49876"/>
                  </a:moveTo>
                  <a:lnTo>
                    <a:pt x="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1238596" y="2452255"/>
              <a:ext cx="8313" cy="290945"/>
            </a:xfrm>
            <a:custGeom>
              <a:avLst/>
              <a:gdLst>
                <a:gd name="connsiteX0" fmla="*/ 0 w 8313"/>
                <a:gd name="connsiteY0" fmla="*/ 290945 h 290945"/>
                <a:gd name="connsiteX1" fmla="*/ 8313 w 8313"/>
                <a:gd name="connsiteY1" fmla="*/ 0 h 290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13" h="290945">
                  <a:moveTo>
                    <a:pt x="0" y="290945"/>
                  </a:moveTo>
                  <a:lnTo>
                    <a:pt x="8313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олилиния 14"/>
            <p:cNvSpPr/>
            <p:nvPr/>
          </p:nvSpPr>
          <p:spPr>
            <a:xfrm>
              <a:off x="1504532" y="2706794"/>
              <a:ext cx="449416" cy="463094"/>
            </a:xfrm>
            <a:custGeom>
              <a:avLst/>
              <a:gdLst>
                <a:gd name="connsiteX0" fmla="*/ 191264 w 449416"/>
                <a:gd name="connsiteY0" fmla="*/ 443730 h 463094"/>
                <a:gd name="connsiteX1" fmla="*/ 8384 w 449416"/>
                <a:gd name="connsiteY1" fmla="*/ 269162 h 463094"/>
                <a:gd name="connsiteX2" fmla="*/ 58261 w 449416"/>
                <a:gd name="connsiteY2" fmla="*/ 28093 h 463094"/>
                <a:gd name="connsiteX3" fmla="*/ 299330 w 449416"/>
                <a:gd name="connsiteY3" fmla="*/ 28093 h 463094"/>
                <a:gd name="connsiteX4" fmla="*/ 448959 w 449416"/>
                <a:gd name="connsiteY4" fmla="*/ 235911 h 463094"/>
                <a:gd name="connsiteX5" fmla="*/ 340893 w 449416"/>
                <a:gd name="connsiteY5" fmla="*/ 435417 h 463094"/>
                <a:gd name="connsiteX6" fmla="*/ 191264 w 449416"/>
                <a:gd name="connsiteY6" fmla="*/ 443730 h 463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9416" h="463094">
                  <a:moveTo>
                    <a:pt x="191264" y="443730"/>
                  </a:moveTo>
                  <a:cubicBezTo>
                    <a:pt x="135846" y="416021"/>
                    <a:pt x="30551" y="338435"/>
                    <a:pt x="8384" y="269162"/>
                  </a:cubicBezTo>
                  <a:cubicBezTo>
                    <a:pt x="-13783" y="199889"/>
                    <a:pt x="9770" y="68271"/>
                    <a:pt x="58261" y="28093"/>
                  </a:cubicBezTo>
                  <a:cubicBezTo>
                    <a:pt x="106752" y="-12085"/>
                    <a:pt x="234214" y="-6543"/>
                    <a:pt x="299330" y="28093"/>
                  </a:cubicBezTo>
                  <a:cubicBezTo>
                    <a:pt x="364446" y="62729"/>
                    <a:pt x="442032" y="168024"/>
                    <a:pt x="448959" y="235911"/>
                  </a:cubicBezTo>
                  <a:cubicBezTo>
                    <a:pt x="455886" y="303798"/>
                    <a:pt x="382457" y="400781"/>
                    <a:pt x="340893" y="435417"/>
                  </a:cubicBezTo>
                  <a:cubicBezTo>
                    <a:pt x="299329" y="470053"/>
                    <a:pt x="246682" y="471439"/>
                    <a:pt x="191264" y="44373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олилиния 15"/>
            <p:cNvSpPr/>
            <p:nvPr/>
          </p:nvSpPr>
          <p:spPr>
            <a:xfrm>
              <a:off x="3023351" y="2709242"/>
              <a:ext cx="444055" cy="466244"/>
            </a:xfrm>
            <a:custGeom>
              <a:avLst/>
              <a:gdLst>
                <a:gd name="connsiteX0" fmla="*/ 243551 w 444055"/>
                <a:gd name="connsiteY0" fmla="*/ 466220 h 466244"/>
                <a:gd name="connsiteX1" fmla="*/ 19107 w 444055"/>
                <a:gd name="connsiteY1" fmla="*/ 349842 h 466244"/>
                <a:gd name="connsiteX2" fmla="*/ 35733 w 444055"/>
                <a:gd name="connsiteY2" fmla="*/ 117085 h 466244"/>
                <a:gd name="connsiteX3" fmla="*/ 226925 w 444055"/>
                <a:gd name="connsiteY3" fmla="*/ 707 h 466244"/>
                <a:gd name="connsiteX4" fmla="*/ 426431 w 444055"/>
                <a:gd name="connsiteY4" fmla="*/ 166962 h 466244"/>
                <a:gd name="connsiteX5" fmla="*/ 418118 w 444055"/>
                <a:gd name="connsiteY5" fmla="*/ 358154 h 466244"/>
                <a:gd name="connsiteX6" fmla="*/ 243551 w 444055"/>
                <a:gd name="connsiteY6" fmla="*/ 466220 h 466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4055" h="466244">
                  <a:moveTo>
                    <a:pt x="243551" y="466220"/>
                  </a:moveTo>
                  <a:cubicBezTo>
                    <a:pt x="177049" y="464835"/>
                    <a:pt x="53743" y="408031"/>
                    <a:pt x="19107" y="349842"/>
                  </a:cubicBezTo>
                  <a:cubicBezTo>
                    <a:pt x="-15529" y="291653"/>
                    <a:pt x="1097" y="175274"/>
                    <a:pt x="35733" y="117085"/>
                  </a:cubicBezTo>
                  <a:cubicBezTo>
                    <a:pt x="70369" y="58896"/>
                    <a:pt x="161809" y="-7606"/>
                    <a:pt x="226925" y="707"/>
                  </a:cubicBezTo>
                  <a:cubicBezTo>
                    <a:pt x="292041" y="9020"/>
                    <a:pt x="394566" y="107388"/>
                    <a:pt x="426431" y="166962"/>
                  </a:cubicBezTo>
                  <a:cubicBezTo>
                    <a:pt x="458296" y="226536"/>
                    <a:pt x="441671" y="305507"/>
                    <a:pt x="418118" y="358154"/>
                  </a:cubicBezTo>
                  <a:cubicBezTo>
                    <a:pt x="394565" y="410801"/>
                    <a:pt x="310053" y="467605"/>
                    <a:pt x="243551" y="46622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3825691" y="4238059"/>
            <a:ext cx="623454" cy="490451"/>
            <a:chOff x="1745673" y="3599411"/>
            <a:chExt cx="623454" cy="490451"/>
          </a:xfrm>
        </p:grpSpPr>
        <p:sp>
          <p:nvSpPr>
            <p:cNvPr id="18" name="Полилиния 17"/>
            <p:cNvSpPr/>
            <p:nvPr/>
          </p:nvSpPr>
          <p:spPr>
            <a:xfrm>
              <a:off x="1762298" y="4089862"/>
              <a:ext cx="365760" cy="0"/>
            </a:xfrm>
            <a:custGeom>
              <a:avLst/>
              <a:gdLst>
                <a:gd name="connsiteX0" fmla="*/ 0 w 365760"/>
                <a:gd name="connsiteY0" fmla="*/ 0 h 0"/>
                <a:gd name="connsiteX1" fmla="*/ 365760 w 36576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760">
                  <a:moveTo>
                    <a:pt x="0" y="0"/>
                  </a:moveTo>
                  <a:lnTo>
                    <a:pt x="36576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олилиния 18"/>
            <p:cNvSpPr/>
            <p:nvPr/>
          </p:nvSpPr>
          <p:spPr>
            <a:xfrm>
              <a:off x="2161309" y="3948545"/>
              <a:ext cx="207818" cy="116379"/>
            </a:xfrm>
            <a:custGeom>
              <a:avLst/>
              <a:gdLst>
                <a:gd name="connsiteX0" fmla="*/ 0 w 207818"/>
                <a:gd name="connsiteY0" fmla="*/ 116379 h 116379"/>
                <a:gd name="connsiteX1" fmla="*/ 207818 w 207818"/>
                <a:gd name="connsiteY1" fmla="*/ 0 h 11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7818" h="116379">
                  <a:moveTo>
                    <a:pt x="0" y="116379"/>
                  </a:moveTo>
                  <a:lnTo>
                    <a:pt x="207818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олилиния 19"/>
            <p:cNvSpPr/>
            <p:nvPr/>
          </p:nvSpPr>
          <p:spPr>
            <a:xfrm>
              <a:off x="2319251" y="3690851"/>
              <a:ext cx="24938" cy="249382"/>
            </a:xfrm>
            <a:custGeom>
              <a:avLst/>
              <a:gdLst>
                <a:gd name="connsiteX0" fmla="*/ 24938 w 24938"/>
                <a:gd name="connsiteY0" fmla="*/ 249382 h 249382"/>
                <a:gd name="connsiteX1" fmla="*/ 0 w 24938"/>
                <a:gd name="connsiteY1" fmla="*/ 0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938" h="249382">
                  <a:moveTo>
                    <a:pt x="24938" y="249382"/>
                  </a:moveTo>
                  <a:lnTo>
                    <a:pt x="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олилиния 20"/>
            <p:cNvSpPr/>
            <p:nvPr/>
          </p:nvSpPr>
          <p:spPr>
            <a:xfrm>
              <a:off x="2003367" y="3616036"/>
              <a:ext cx="315884" cy="74815"/>
            </a:xfrm>
            <a:custGeom>
              <a:avLst/>
              <a:gdLst>
                <a:gd name="connsiteX0" fmla="*/ 315884 w 315884"/>
                <a:gd name="connsiteY0" fmla="*/ 74815 h 74815"/>
                <a:gd name="connsiteX1" fmla="*/ 0 w 315884"/>
                <a:gd name="connsiteY1" fmla="*/ 0 h 74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5884" h="74815">
                  <a:moveTo>
                    <a:pt x="315884" y="74815"/>
                  </a:moveTo>
                  <a:lnTo>
                    <a:pt x="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олилиния 21"/>
            <p:cNvSpPr/>
            <p:nvPr/>
          </p:nvSpPr>
          <p:spPr>
            <a:xfrm>
              <a:off x="1745673" y="3599411"/>
              <a:ext cx="216131" cy="191193"/>
            </a:xfrm>
            <a:custGeom>
              <a:avLst/>
              <a:gdLst>
                <a:gd name="connsiteX0" fmla="*/ 216131 w 216131"/>
                <a:gd name="connsiteY0" fmla="*/ 0 h 191193"/>
                <a:gd name="connsiteX1" fmla="*/ 0 w 216131"/>
                <a:gd name="connsiteY1" fmla="*/ 191193 h 191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131" h="191193">
                  <a:moveTo>
                    <a:pt x="216131" y="0"/>
                  </a:moveTo>
                  <a:lnTo>
                    <a:pt x="0" y="191193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олилиния 22"/>
            <p:cNvSpPr/>
            <p:nvPr/>
          </p:nvSpPr>
          <p:spPr>
            <a:xfrm>
              <a:off x="1753985" y="3782291"/>
              <a:ext cx="33251" cy="266007"/>
            </a:xfrm>
            <a:custGeom>
              <a:avLst/>
              <a:gdLst>
                <a:gd name="connsiteX0" fmla="*/ 0 w 33251"/>
                <a:gd name="connsiteY0" fmla="*/ 0 h 266007"/>
                <a:gd name="connsiteX1" fmla="*/ 33251 w 33251"/>
                <a:gd name="connsiteY1" fmla="*/ 266007 h 266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251" h="266007">
                  <a:moveTo>
                    <a:pt x="0" y="0"/>
                  </a:moveTo>
                  <a:lnTo>
                    <a:pt x="33251" y="266007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Полилиния 23"/>
            <p:cNvSpPr/>
            <p:nvPr/>
          </p:nvSpPr>
          <p:spPr>
            <a:xfrm>
              <a:off x="1753985" y="3807229"/>
              <a:ext cx="332510" cy="41564"/>
            </a:xfrm>
            <a:custGeom>
              <a:avLst/>
              <a:gdLst>
                <a:gd name="connsiteX0" fmla="*/ 0 w 332510"/>
                <a:gd name="connsiteY0" fmla="*/ 0 h 41564"/>
                <a:gd name="connsiteX1" fmla="*/ 332510 w 332510"/>
                <a:gd name="connsiteY1" fmla="*/ 41564 h 41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2510" h="41564">
                  <a:moveTo>
                    <a:pt x="0" y="0"/>
                  </a:moveTo>
                  <a:lnTo>
                    <a:pt x="332510" y="41564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Полилиния 24"/>
            <p:cNvSpPr/>
            <p:nvPr/>
          </p:nvSpPr>
          <p:spPr>
            <a:xfrm>
              <a:off x="2103120" y="3715789"/>
              <a:ext cx="166255" cy="83127"/>
            </a:xfrm>
            <a:custGeom>
              <a:avLst/>
              <a:gdLst>
                <a:gd name="connsiteX0" fmla="*/ 0 w 166255"/>
                <a:gd name="connsiteY0" fmla="*/ 83127 h 83127"/>
                <a:gd name="connsiteX1" fmla="*/ 166255 w 166255"/>
                <a:gd name="connsiteY1" fmla="*/ 0 h 83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6255" h="83127">
                  <a:moveTo>
                    <a:pt x="0" y="83127"/>
                  </a:moveTo>
                  <a:lnTo>
                    <a:pt x="166255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олилиния 25"/>
            <p:cNvSpPr/>
            <p:nvPr/>
          </p:nvSpPr>
          <p:spPr>
            <a:xfrm>
              <a:off x="2078182" y="3823855"/>
              <a:ext cx="41563" cy="216130"/>
            </a:xfrm>
            <a:custGeom>
              <a:avLst/>
              <a:gdLst>
                <a:gd name="connsiteX0" fmla="*/ 0 w 41563"/>
                <a:gd name="connsiteY0" fmla="*/ 0 h 216130"/>
                <a:gd name="connsiteX1" fmla="*/ 41563 w 41563"/>
                <a:gd name="connsiteY1" fmla="*/ 216130 h 216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563" h="216130">
                  <a:moveTo>
                    <a:pt x="0" y="0"/>
                  </a:moveTo>
                  <a:lnTo>
                    <a:pt x="41563" y="21613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олилиния 26"/>
            <p:cNvSpPr/>
            <p:nvPr/>
          </p:nvSpPr>
          <p:spPr>
            <a:xfrm>
              <a:off x="1936865" y="3807229"/>
              <a:ext cx="24939" cy="266007"/>
            </a:xfrm>
            <a:custGeom>
              <a:avLst/>
              <a:gdLst>
                <a:gd name="connsiteX0" fmla="*/ 24939 w 24939"/>
                <a:gd name="connsiteY0" fmla="*/ 266007 h 266007"/>
                <a:gd name="connsiteX1" fmla="*/ 0 w 24939"/>
                <a:gd name="connsiteY1" fmla="*/ 0 h 266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939" h="266007">
                  <a:moveTo>
                    <a:pt x="24939" y="266007"/>
                  </a:moveTo>
                  <a:lnTo>
                    <a:pt x="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олилиния 27"/>
            <p:cNvSpPr/>
            <p:nvPr/>
          </p:nvSpPr>
          <p:spPr>
            <a:xfrm>
              <a:off x="2202873" y="3782291"/>
              <a:ext cx="24938" cy="224444"/>
            </a:xfrm>
            <a:custGeom>
              <a:avLst/>
              <a:gdLst>
                <a:gd name="connsiteX0" fmla="*/ 24938 w 24938"/>
                <a:gd name="connsiteY0" fmla="*/ 224444 h 224444"/>
                <a:gd name="connsiteX1" fmla="*/ 0 w 24938"/>
                <a:gd name="connsiteY1" fmla="*/ 0 h 224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938" h="224444">
                  <a:moveTo>
                    <a:pt x="24938" y="224444"/>
                  </a:moveTo>
                  <a:lnTo>
                    <a:pt x="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Полилиния 28"/>
            <p:cNvSpPr/>
            <p:nvPr/>
          </p:nvSpPr>
          <p:spPr>
            <a:xfrm>
              <a:off x="1845425" y="3690851"/>
              <a:ext cx="374073" cy="91440"/>
            </a:xfrm>
            <a:custGeom>
              <a:avLst/>
              <a:gdLst>
                <a:gd name="connsiteX0" fmla="*/ 0 w 374073"/>
                <a:gd name="connsiteY0" fmla="*/ 0 h 91440"/>
                <a:gd name="connsiteX1" fmla="*/ 374073 w 374073"/>
                <a:gd name="connsiteY1" fmla="*/ 9144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4073" h="91440">
                  <a:moveTo>
                    <a:pt x="0" y="0"/>
                  </a:moveTo>
                  <a:lnTo>
                    <a:pt x="374073" y="9144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Полилиния 29"/>
            <p:cNvSpPr/>
            <p:nvPr/>
          </p:nvSpPr>
          <p:spPr>
            <a:xfrm>
              <a:off x="1936865" y="3649287"/>
              <a:ext cx="232757" cy="191193"/>
            </a:xfrm>
            <a:custGeom>
              <a:avLst/>
              <a:gdLst>
                <a:gd name="connsiteX0" fmla="*/ 0 w 232757"/>
                <a:gd name="connsiteY0" fmla="*/ 191193 h 191193"/>
                <a:gd name="connsiteX1" fmla="*/ 232757 w 232757"/>
                <a:gd name="connsiteY1" fmla="*/ 0 h 191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757" h="191193">
                  <a:moveTo>
                    <a:pt x="0" y="191193"/>
                  </a:moveTo>
                  <a:lnTo>
                    <a:pt x="232757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олилиния 31"/>
            <p:cNvSpPr/>
            <p:nvPr/>
          </p:nvSpPr>
          <p:spPr>
            <a:xfrm>
              <a:off x="1889974" y="3600558"/>
              <a:ext cx="338822" cy="269914"/>
            </a:xfrm>
            <a:custGeom>
              <a:avLst/>
              <a:gdLst>
                <a:gd name="connsiteX0" fmla="*/ 0 w 1022559"/>
                <a:gd name="connsiteY0" fmla="*/ 723157 h 814597"/>
                <a:gd name="connsiteX1" fmla="*/ 399011 w 1022559"/>
                <a:gd name="connsiteY1" fmla="*/ 540277 h 814597"/>
                <a:gd name="connsiteX2" fmla="*/ 1014153 w 1022559"/>
                <a:gd name="connsiteY2" fmla="*/ 157892 h 814597"/>
                <a:gd name="connsiteX3" fmla="*/ 739833 w 1022559"/>
                <a:gd name="connsiteY3" fmla="*/ 16575 h 814597"/>
                <a:gd name="connsiteX4" fmla="*/ 507076 w 1022559"/>
                <a:gd name="connsiteY4" fmla="*/ 515339 h 814597"/>
                <a:gd name="connsiteX5" fmla="*/ 307571 w 1022559"/>
                <a:gd name="connsiteY5" fmla="*/ 58139 h 814597"/>
                <a:gd name="connsiteX6" fmla="*/ 91440 w 1022559"/>
                <a:gd name="connsiteY6" fmla="*/ 182830 h 814597"/>
                <a:gd name="connsiteX7" fmla="*/ 881149 w 1022559"/>
                <a:gd name="connsiteY7" fmla="*/ 814597 h 814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2559" h="814597">
                  <a:moveTo>
                    <a:pt x="0" y="723157"/>
                  </a:moveTo>
                  <a:cubicBezTo>
                    <a:pt x="114993" y="678822"/>
                    <a:pt x="229986" y="634488"/>
                    <a:pt x="399011" y="540277"/>
                  </a:cubicBezTo>
                  <a:cubicBezTo>
                    <a:pt x="568037" y="446066"/>
                    <a:pt x="957349" y="245176"/>
                    <a:pt x="1014153" y="157892"/>
                  </a:cubicBezTo>
                  <a:cubicBezTo>
                    <a:pt x="1070957" y="70608"/>
                    <a:pt x="824346" y="-42999"/>
                    <a:pt x="739833" y="16575"/>
                  </a:cubicBezTo>
                  <a:cubicBezTo>
                    <a:pt x="655320" y="76149"/>
                    <a:pt x="579120" y="508412"/>
                    <a:pt x="507076" y="515339"/>
                  </a:cubicBezTo>
                  <a:cubicBezTo>
                    <a:pt x="435032" y="522266"/>
                    <a:pt x="376844" y="113557"/>
                    <a:pt x="307571" y="58139"/>
                  </a:cubicBezTo>
                  <a:cubicBezTo>
                    <a:pt x="238298" y="2721"/>
                    <a:pt x="-4156" y="56754"/>
                    <a:pt x="91440" y="182830"/>
                  </a:cubicBezTo>
                  <a:cubicBezTo>
                    <a:pt x="187036" y="308906"/>
                    <a:pt x="534092" y="561751"/>
                    <a:pt x="881149" y="81459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4" name="Группа 33"/>
          <p:cNvGrpSpPr/>
          <p:nvPr/>
        </p:nvGrpSpPr>
        <p:grpSpPr>
          <a:xfrm>
            <a:off x="4898682" y="4025347"/>
            <a:ext cx="1079035" cy="907085"/>
            <a:chOff x="1745673" y="3565759"/>
            <a:chExt cx="623454" cy="524103"/>
          </a:xfrm>
        </p:grpSpPr>
        <p:sp>
          <p:nvSpPr>
            <p:cNvPr id="35" name="Полилиния 34"/>
            <p:cNvSpPr/>
            <p:nvPr/>
          </p:nvSpPr>
          <p:spPr>
            <a:xfrm>
              <a:off x="1772174" y="4089862"/>
              <a:ext cx="355884" cy="0"/>
            </a:xfrm>
            <a:custGeom>
              <a:avLst/>
              <a:gdLst>
                <a:gd name="connsiteX0" fmla="*/ 0 w 365760"/>
                <a:gd name="connsiteY0" fmla="*/ 0 h 0"/>
                <a:gd name="connsiteX1" fmla="*/ 365760 w 365760"/>
                <a:gd name="connsiteY1" fmla="*/ 0 h 0"/>
                <a:gd name="connsiteX0" fmla="*/ 0 w 9730"/>
                <a:gd name="connsiteY0" fmla="*/ -68366 h 0"/>
                <a:gd name="connsiteX1" fmla="*/ 9730 w 973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30">
                  <a:moveTo>
                    <a:pt x="0" y="-68366"/>
                  </a:moveTo>
                  <a:cubicBezTo>
                    <a:pt x="3333" y="-68366"/>
                    <a:pt x="6397" y="0"/>
                    <a:pt x="973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Полилиния 35"/>
            <p:cNvSpPr/>
            <p:nvPr/>
          </p:nvSpPr>
          <p:spPr>
            <a:xfrm>
              <a:off x="2161309" y="3948545"/>
              <a:ext cx="207818" cy="116379"/>
            </a:xfrm>
            <a:custGeom>
              <a:avLst/>
              <a:gdLst>
                <a:gd name="connsiteX0" fmla="*/ 0 w 207818"/>
                <a:gd name="connsiteY0" fmla="*/ 116379 h 116379"/>
                <a:gd name="connsiteX1" fmla="*/ 207818 w 207818"/>
                <a:gd name="connsiteY1" fmla="*/ 0 h 11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7818" h="116379">
                  <a:moveTo>
                    <a:pt x="0" y="116379"/>
                  </a:moveTo>
                  <a:lnTo>
                    <a:pt x="207818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2319251" y="3690851"/>
              <a:ext cx="24938" cy="249382"/>
            </a:xfrm>
            <a:custGeom>
              <a:avLst/>
              <a:gdLst>
                <a:gd name="connsiteX0" fmla="*/ 24938 w 24938"/>
                <a:gd name="connsiteY0" fmla="*/ 249382 h 249382"/>
                <a:gd name="connsiteX1" fmla="*/ 0 w 24938"/>
                <a:gd name="connsiteY1" fmla="*/ 0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938" h="249382">
                  <a:moveTo>
                    <a:pt x="24938" y="249382"/>
                  </a:moveTo>
                  <a:lnTo>
                    <a:pt x="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2003367" y="3616036"/>
              <a:ext cx="315884" cy="74815"/>
            </a:xfrm>
            <a:custGeom>
              <a:avLst/>
              <a:gdLst>
                <a:gd name="connsiteX0" fmla="*/ 315884 w 315884"/>
                <a:gd name="connsiteY0" fmla="*/ 74815 h 74815"/>
                <a:gd name="connsiteX1" fmla="*/ 0 w 315884"/>
                <a:gd name="connsiteY1" fmla="*/ 0 h 74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5884" h="74815">
                  <a:moveTo>
                    <a:pt x="315884" y="74815"/>
                  </a:moveTo>
                  <a:lnTo>
                    <a:pt x="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Полилиния 38"/>
            <p:cNvSpPr/>
            <p:nvPr/>
          </p:nvSpPr>
          <p:spPr>
            <a:xfrm>
              <a:off x="1745673" y="3599411"/>
              <a:ext cx="216131" cy="191193"/>
            </a:xfrm>
            <a:custGeom>
              <a:avLst/>
              <a:gdLst>
                <a:gd name="connsiteX0" fmla="*/ 216131 w 216131"/>
                <a:gd name="connsiteY0" fmla="*/ 0 h 191193"/>
                <a:gd name="connsiteX1" fmla="*/ 0 w 216131"/>
                <a:gd name="connsiteY1" fmla="*/ 191193 h 191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131" h="191193">
                  <a:moveTo>
                    <a:pt x="216131" y="0"/>
                  </a:moveTo>
                  <a:lnTo>
                    <a:pt x="0" y="191193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Полилиния 39"/>
            <p:cNvSpPr/>
            <p:nvPr/>
          </p:nvSpPr>
          <p:spPr>
            <a:xfrm>
              <a:off x="1753985" y="3782291"/>
              <a:ext cx="33251" cy="266007"/>
            </a:xfrm>
            <a:custGeom>
              <a:avLst/>
              <a:gdLst>
                <a:gd name="connsiteX0" fmla="*/ 0 w 33251"/>
                <a:gd name="connsiteY0" fmla="*/ 0 h 266007"/>
                <a:gd name="connsiteX1" fmla="*/ 33251 w 33251"/>
                <a:gd name="connsiteY1" fmla="*/ 266007 h 266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251" h="266007">
                  <a:moveTo>
                    <a:pt x="0" y="0"/>
                  </a:moveTo>
                  <a:lnTo>
                    <a:pt x="33251" y="266007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Полилиния 40"/>
            <p:cNvSpPr/>
            <p:nvPr/>
          </p:nvSpPr>
          <p:spPr>
            <a:xfrm>
              <a:off x="1753985" y="3807229"/>
              <a:ext cx="332510" cy="41564"/>
            </a:xfrm>
            <a:custGeom>
              <a:avLst/>
              <a:gdLst>
                <a:gd name="connsiteX0" fmla="*/ 0 w 332510"/>
                <a:gd name="connsiteY0" fmla="*/ 0 h 41564"/>
                <a:gd name="connsiteX1" fmla="*/ 332510 w 332510"/>
                <a:gd name="connsiteY1" fmla="*/ 41564 h 41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2510" h="41564">
                  <a:moveTo>
                    <a:pt x="0" y="0"/>
                  </a:moveTo>
                  <a:lnTo>
                    <a:pt x="332510" y="41564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Полилиния 41"/>
            <p:cNvSpPr/>
            <p:nvPr/>
          </p:nvSpPr>
          <p:spPr>
            <a:xfrm>
              <a:off x="2103120" y="3715789"/>
              <a:ext cx="166255" cy="83127"/>
            </a:xfrm>
            <a:custGeom>
              <a:avLst/>
              <a:gdLst>
                <a:gd name="connsiteX0" fmla="*/ 0 w 166255"/>
                <a:gd name="connsiteY0" fmla="*/ 83127 h 83127"/>
                <a:gd name="connsiteX1" fmla="*/ 166255 w 166255"/>
                <a:gd name="connsiteY1" fmla="*/ 0 h 83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6255" h="83127">
                  <a:moveTo>
                    <a:pt x="0" y="83127"/>
                  </a:moveTo>
                  <a:lnTo>
                    <a:pt x="166255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Полилиния 42"/>
            <p:cNvSpPr/>
            <p:nvPr/>
          </p:nvSpPr>
          <p:spPr>
            <a:xfrm>
              <a:off x="2078182" y="3823855"/>
              <a:ext cx="41563" cy="216130"/>
            </a:xfrm>
            <a:custGeom>
              <a:avLst/>
              <a:gdLst>
                <a:gd name="connsiteX0" fmla="*/ 0 w 41563"/>
                <a:gd name="connsiteY0" fmla="*/ 0 h 216130"/>
                <a:gd name="connsiteX1" fmla="*/ 41563 w 41563"/>
                <a:gd name="connsiteY1" fmla="*/ 216130 h 216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563" h="216130">
                  <a:moveTo>
                    <a:pt x="0" y="0"/>
                  </a:moveTo>
                  <a:lnTo>
                    <a:pt x="41563" y="21613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Полилиния 43"/>
            <p:cNvSpPr/>
            <p:nvPr/>
          </p:nvSpPr>
          <p:spPr>
            <a:xfrm>
              <a:off x="1936865" y="3807229"/>
              <a:ext cx="24939" cy="266007"/>
            </a:xfrm>
            <a:custGeom>
              <a:avLst/>
              <a:gdLst>
                <a:gd name="connsiteX0" fmla="*/ 24939 w 24939"/>
                <a:gd name="connsiteY0" fmla="*/ 266007 h 266007"/>
                <a:gd name="connsiteX1" fmla="*/ 0 w 24939"/>
                <a:gd name="connsiteY1" fmla="*/ 0 h 266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939" h="266007">
                  <a:moveTo>
                    <a:pt x="24939" y="266007"/>
                  </a:moveTo>
                  <a:lnTo>
                    <a:pt x="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Полилиния 44"/>
            <p:cNvSpPr/>
            <p:nvPr/>
          </p:nvSpPr>
          <p:spPr>
            <a:xfrm>
              <a:off x="2202873" y="3782291"/>
              <a:ext cx="24938" cy="224444"/>
            </a:xfrm>
            <a:custGeom>
              <a:avLst/>
              <a:gdLst>
                <a:gd name="connsiteX0" fmla="*/ 24938 w 24938"/>
                <a:gd name="connsiteY0" fmla="*/ 224444 h 224444"/>
                <a:gd name="connsiteX1" fmla="*/ 0 w 24938"/>
                <a:gd name="connsiteY1" fmla="*/ 0 h 224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938" h="224444">
                  <a:moveTo>
                    <a:pt x="24938" y="224444"/>
                  </a:moveTo>
                  <a:lnTo>
                    <a:pt x="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Полилиния 45"/>
            <p:cNvSpPr/>
            <p:nvPr/>
          </p:nvSpPr>
          <p:spPr>
            <a:xfrm>
              <a:off x="1845425" y="3690851"/>
              <a:ext cx="374073" cy="91440"/>
            </a:xfrm>
            <a:custGeom>
              <a:avLst/>
              <a:gdLst>
                <a:gd name="connsiteX0" fmla="*/ 0 w 374073"/>
                <a:gd name="connsiteY0" fmla="*/ 0 h 91440"/>
                <a:gd name="connsiteX1" fmla="*/ 374073 w 374073"/>
                <a:gd name="connsiteY1" fmla="*/ 9144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4073" h="91440">
                  <a:moveTo>
                    <a:pt x="0" y="0"/>
                  </a:moveTo>
                  <a:lnTo>
                    <a:pt x="374073" y="9144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Полилиния 46"/>
            <p:cNvSpPr/>
            <p:nvPr/>
          </p:nvSpPr>
          <p:spPr>
            <a:xfrm>
              <a:off x="1936865" y="3649287"/>
              <a:ext cx="232757" cy="191193"/>
            </a:xfrm>
            <a:custGeom>
              <a:avLst/>
              <a:gdLst>
                <a:gd name="connsiteX0" fmla="*/ 0 w 232757"/>
                <a:gd name="connsiteY0" fmla="*/ 191193 h 191193"/>
                <a:gd name="connsiteX1" fmla="*/ 232757 w 232757"/>
                <a:gd name="connsiteY1" fmla="*/ 0 h 191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757" h="191193">
                  <a:moveTo>
                    <a:pt x="0" y="191193"/>
                  </a:moveTo>
                  <a:lnTo>
                    <a:pt x="232757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Полилиния 47"/>
            <p:cNvSpPr/>
            <p:nvPr/>
          </p:nvSpPr>
          <p:spPr>
            <a:xfrm>
              <a:off x="1903408" y="3565759"/>
              <a:ext cx="338822" cy="269914"/>
            </a:xfrm>
            <a:custGeom>
              <a:avLst/>
              <a:gdLst>
                <a:gd name="connsiteX0" fmla="*/ 0 w 1022559"/>
                <a:gd name="connsiteY0" fmla="*/ 723157 h 814597"/>
                <a:gd name="connsiteX1" fmla="*/ 399011 w 1022559"/>
                <a:gd name="connsiteY1" fmla="*/ 540277 h 814597"/>
                <a:gd name="connsiteX2" fmla="*/ 1014153 w 1022559"/>
                <a:gd name="connsiteY2" fmla="*/ 157892 h 814597"/>
                <a:gd name="connsiteX3" fmla="*/ 739833 w 1022559"/>
                <a:gd name="connsiteY3" fmla="*/ 16575 h 814597"/>
                <a:gd name="connsiteX4" fmla="*/ 507076 w 1022559"/>
                <a:gd name="connsiteY4" fmla="*/ 515339 h 814597"/>
                <a:gd name="connsiteX5" fmla="*/ 307571 w 1022559"/>
                <a:gd name="connsiteY5" fmla="*/ 58139 h 814597"/>
                <a:gd name="connsiteX6" fmla="*/ 91440 w 1022559"/>
                <a:gd name="connsiteY6" fmla="*/ 182830 h 814597"/>
                <a:gd name="connsiteX7" fmla="*/ 881149 w 1022559"/>
                <a:gd name="connsiteY7" fmla="*/ 814597 h 814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2559" h="814597">
                  <a:moveTo>
                    <a:pt x="0" y="723157"/>
                  </a:moveTo>
                  <a:cubicBezTo>
                    <a:pt x="114993" y="678822"/>
                    <a:pt x="229986" y="634488"/>
                    <a:pt x="399011" y="540277"/>
                  </a:cubicBezTo>
                  <a:cubicBezTo>
                    <a:pt x="568037" y="446066"/>
                    <a:pt x="957349" y="245176"/>
                    <a:pt x="1014153" y="157892"/>
                  </a:cubicBezTo>
                  <a:cubicBezTo>
                    <a:pt x="1070957" y="70608"/>
                    <a:pt x="824346" y="-42999"/>
                    <a:pt x="739833" y="16575"/>
                  </a:cubicBezTo>
                  <a:cubicBezTo>
                    <a:pt x="655320" y="76149"/>
                    <a:pt x="579120" y="508412"/>
                    <a:pt x="507076" y="515339"/>
                  </a:cubicBezTo>
                  <a:cubicBezTo>
                    <a:pt x="435032" y="522266"/>
                    <a:pt x="376844" y="113557"/>
                    <a:pt x="307571" y="58139"/>
                  </a:cubicBezTo>
                  <a:cubicBezTo>
                    <a:pt x="238298" y="2721"/>
                    <a:pt x="-4156" y="56754"/>
                    <a:pt x="91440" y="182830"/>
                  </a:cubicBezTo>
                  <a:cubicBezTo>
                    <a:pt x="187036" y="308906"/>
                    <a:pt x="534092" y="561751"/>
                    <a:pt x="881149" y="81459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9" name="Группа 48"/>
          <p:cNvGrpSpPr/>
          <p:nvPr/>
        </p:nvGrpSpPr>
        <p:grpSpPr>
          <a:xfrm>
            <a:off x="7680177" y="4100823"/>
            <a:ext cx="904686" cy="753565"/>
            <a:chOff x="1745673" y="3570551"/>
            <a:chExt cx="623454" cy="519311"/>
          </a:xfrm>
        </p:grpSpPr>
        <p:sp>
          <p:nvSpPr>
            <p:cNvPr id="50" name="Полилиния 49"/>
            <p:cNvSpPr/>
            <p:nvPr/>
          </p:nvSpPr>
          <p:spPr>
            <a:xfrm>
              <a:off x="1762298" y="4089862"/>
              <a:ext cx="365760" cy="0"/>
            </a:xfrm>
            <a:custGeom>
              <a:avLst/>
              <a:gdLst>
                <a:gd name="connsiteX0" fmla="*/ 0 w 365760"/>
                <a:gd name="connsiteY0" fmla="*/ 0 h 0"/>
                <a:gd name="connsiteX1" fmla="*/ 365760 w 36576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760">
                  <a:moveTo>
                    <a:pt x="0" y="0"/>
                  </a:moveTo>
                  <a:lnTo>
                    <a:pt x="36576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Полилиния 50"/>
            <p:cNvSpPr/>
            <p:nvPr/>
          </p:nvSpPr>
          <p:spPr>
            <a:xfrm>
              <a:off x="2161309" y="3948545"/>
              <a:ext cx="207818" cy="116379"/>
            </a:xfrm>
            <a:custGeom>
              <a:avLst/>
              <a:gdLst>
                <a:gd name="connsiteX0" fmla="*/ 0 w 207818"/>
                <a:gd name="connsiteY0" fmla="*/ 116379 h 116379"/>
                <a:gd name="connsiteX1" fmla="*/ 207818 w 207818"/>
                <a:gd name="connsiteY1" fmla="*/ 0 h 11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7818" h="116379">
                  <a:moveTo>
                    <a:pt x="0" y="116379"/>
                  </a:moveTo>
                  <a:lnTo>
                    <a:pt x="207818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Полилиния 51"/>
            <p:cNvSpPr/>
            <p:nvPr/>
          </p:nvSpPr>
          <p:spPr>
            <a:xfrm>
              <a:off x="2319251" y="3690851"/>
              <a:ext cx="24938" cy="249382"/>
            </a:xfrm>
            <a:custGeom>
              <a:avLst/>
              <a:gdLst>
                <a:gd name="connsiteX0" fmla="*/ 24938 w 24938"/>
                <a:gd name="connsiteY0" fmla="*/ 249382 h 249382"/>
                <a:gd name="connsiteX1" fmla="*/ 0 w 24938"/>
                <a:gd name="connsiteY1" fmla="*/ 0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938" h="249382">
                  <a:moveTo>
                    <a:pt x="24938" y="249382"/>
                  </a:moveTo>
                  <a:lnTo>
                    <a:pt x="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Полилиния 52"/>
            <p:cNvSpPr/>
            <p:nvPr/>
          </p:nvSpPr>
          <p:spPr>
            <a:xfrm>
              <a:off x="2003367" y="3616036"/>
              <a:ext cx="315884" cy="74815"/>
            </a:xfrm>
            <a:custGeom>
              <a:avLst/>
              <a:gdLst>
                <a:gd name="connsiteX0" fmla="*/ 315884 w 315884"/>
                <a:gd name="connsiteY0" fmla="*/ 74815 h 74815"/>
                <a:gd name="connsiteX1" fmla="*/ 0 w 315884"/>
                <a:gd name="connsiteY1" fmla="*/ 0 h 74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5884" h="74815">
                  <a:moveTo>
                    <a:pt x="315884" y="74815"/>
                  </a:moveTo>
                  <a:lnTo>
                    <a:pt x="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Полилиния 53"/>
            <p:cNvSpPr/>
            <p:nvPr/>
          </p:nvSpPr>
          <p:spPr>
            <a:xfrm>
              <a:off x="1745673" y="3599411"/>
              <a:ext cx="216131" cy="191193"/>
            </a:xfrm>
            <a:custGeom>
              <a:avLst/>
              <a:gdLst>
                <a:gd name="connsiteX0" fmla="*/ 216131 w 216131"/>
                <a:gd name="connsiteY0" fmla="*/ 0 h 191193"/>
                <a:gd name="connsiteX1" fmla="*/ 0 w 216131"/>
                <a:gd name="connsiteY1" fmla="*/ 191193 h 191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131" h="191193">
                  <a:moveTo>
                    <a:pt x="216131" y="0"/>
                  </a:moveTo>
                  <a:lnTo>
                    <a:pt x="0" y="191193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олилиния 54"/>
            <p:cNvSpPr/>
            <p:nvPr/>
          </p:nvSpPr>
          <p:spPr>
            <a:xfrm>
              <a:off x="1753985" y="3782291"/>
              <a:ext cx="33251" cy="266007"/>
            </a:xfrm>
            <a:custGeom>
              <a:avLst/>
              <a:gdLst>
                <a:gd name="connsiteX0" fmla="*/ 0 w 33251"/>
                <a:gd name="connsiteY0" fmla="*/ 0 h 266007"/>
                <a:gd name="connsiteX1" fmla="*/ 33251 w 33251"/>
                <a:gd name="connsiteY1" fmla="*/ 266007 h 266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251" h="266007">
                  <a:moveTo>
                    <a:pt x="0" y="0"/>
                  </a:moveTo>
                  <a:lnTo>
                    <a:pt x="33251" y="266007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олилиния 55"/>
            <p:cNvSpPr/>
            <p:nvPr/>
          </p:nvSpPr>
          <p:spPr>
            <a:xfrm>
              <a:off x="1753985" y="3807229"/>
              <a:ext cx="332510" cy="41564"/>
            </a:xfrm>
            <a:custGeom>
              <a:avLst/>
              <a:gdLst>
                <a:gd name="connsiteX0" fmla="*/ 0 w 332510"/>
                <a:gd name="connsiteY0" fmla="*/ 0 h 41564"/>
                <a:gd name="connsiteX1" fmla="*/ 332510 w 332510"/>
                <a:gd name="connsiteY1" fmla="*/ 41564 h 41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2510" h="41564">
                  <a:moveTo>
                    <a:pt x="0" y="0"/>
                  </a:moveTo>
                  <a:lnTo>
                    <a:pt x="332510" y="41564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олилиния 56"/>
            <p:cNvSpPr/>
            <p:nvPr/>
          </p:nvSpPr>
          <p:spPr>
            <a:xfrm>
              <a:off x="2103120" y="3715789"/>
              <a:ext cx="166255" cy="83127"/>
            </a:xfrm>
            <a:custGeom>
              <a:avLst/>
              <a:gdLst>
                <a:gd name="connsiteX0" fmla="*/ 0 w 166255"/>
                <a:gd name="connsiteY0" fmla="*/ 83127 h 83127"/>
                <a:gd name="connsiteX1" fmla="*/ 166255 w 166255"/>
                <a:gd name="connsiteY1" fmla="*/ 0 h 83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6255" h="83127">
                  <a:moveTo>
                    <a:pt x="0" y="83127"/>
                  </a:moveTo>
                  <a:lnTo>
                    <a:pt x="166255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Полилиния 57"/>
            <p:cNvSpPr/>
            <p:nvPr/>
          </p:nvSpPr>
          <p:spPr>
            <a:xfrm>
              <a:off x="2078182" y="3823855"/>
              <a:ext cx="41563" cy="216130"/>
            </a:xfrm>
            <a:custGeom>
              <a:avLst/>
              <a:gdLst>
                <a:gd name="connsiteX0" fmla="*/ 0 w 41563"/>
                <a:gd name="connsiteY0" fmla="*/ 0 h 216130"/>
                <a:gd name="connsiteX1" fmla="*/ 41563 w 41563"/>
                <a:gd name="connsiteY1" fmla="*/ 216130 h 216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563" h="216130">
                  <a:moveTo>
                    <a:pt x="0" y="0"/>
                  </a:moveTo>
                  <a:lnTo>
                    <a:pt x="41563" y="21613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Полилиния 58"/>
            <p:cNvSpPr/>
            <p:nvPr/>
          </p:nvSpPr>
          <p:spPr>
            <a:xfrm>
              <a:off x="1936865" y="3807229"/>
              <a:ext cx="24939" cy="266007"/>
            </a:xfrm>
            <a:custGeom>
              <a:avLst/>
              <a:gdLst>
                <a:gd name="connsiteX0" fmla="*/ 24939 w 24939"/>
                <a:gd name="connsiteY0" fmla="*/ 266007 h 266007"/>
                <a:gd name="connsiteX1" fmla="*/ 0 w 24939"/>
                <a:gd name="connsiteY1" fmla="*/ 0 h 266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939" h="266007">
                  <a:moveTo>
                    <a:pt x="24939" y="266007"/>
                  </a:moveTo>
                  <a:lnTo>
                    <a:pt x="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Полилиния 59"/>
            <p:cNvSpPr/>
            <p:nvPr/>
          </p:nvSpPr>
          <p:spPr>
            <a:xfrm>
              <a:off x="2202873" y="3782291"/>
              <a:ext cx="24938" cy="224444"/>
            </a:xfrm>
            <a:custGeom>
              <a:avLst/>
              <a:gdLst>
                <a:gd name="connsiteX0" fmla="*/ 24938 w 24938"/>
                <a:gd name="connsiteY0" fmla="*/ 224444 h 224444"/>
                <a:gd name="connsiteX1" fmla="*/ 0 w 24938"/>
                <a:gd name="connsiteY1" fmla="*/ 0 h 224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938" h="224444">
                  <a:moveTo>
                    <a:pt x="24938" y="224444"/>
                  </a:moveTo>
                  <a:lnTo>
                    <a:pt x="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олилиния 60"/>
            <p:cNvSpPr/>
            <p:nvPr/>
          </p:nvSpPr>
          <p:spPr>
            <a:xfrm>
              <a:off x="1845425" y="3690851"/>
              <a:ext cx="374073" cy="91440"/>
            </a:xfrm>
            <a:custGeom>
              <a:avLst/>
              <a:gdLst>
                <a:gd name="connsiteX0" fmla="*/ 0 w 374073"/>
                <a:gd name="connsiteY0" fmla="*/ 0 h 91440"/>
                <a:gd name="connsiteX1" fmla="*/ 374073 w 374073"/>
                <a:gd name="connsiteY1" fmla="*/ 9144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4073" h="91440">
                  <a:moveTo>
                    <a:pt x="0" y="0"/>
                  </a:moveTo>
                  <a:lnTo>
                    <a:pt x="374073" y="9144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олилиния 61"/>
            <p:cNvSpPr/>
            <p:nvPr/>
          </p:nvSpPr>
          <p:spPr>
            <a:xfrm>
              <a:off x="1936865" y="3649287"/>
              <a:ext cx="232757" cy="191193"/>
            </a:xfrm>
            <a:custGeom>
              <a:avLst/>
              <a:gdLst>
                <a:gd name="connsiteX0" fmla="*/ 0 w 232757"/>
                <a:gd name="connsiteY0" fmla="*/ 191193 h 191193"/>
                <a:gd name="connsiteX1" fmla="*/ 232757 w 232757"/>
                <a:gd name="connsiteY1" fmla="*/ 0 h 191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757" h="191193">
                  <a:moveTo>
                    <a:pt x="0" y="191193"/>
                  </a:moveTo>
                  <a:lnTo>
                    <a:pt x="232757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Полилиния 62"/>
            <p:cNvSpPr/>
            <p:nvPr/>
          </p:nvSpPr>
          <p:spPr>
            <a:xfrm>
              <a:off x="1895703" y="3570551"/>
              <a:ext cx="338822" cy="269914"/>
            </a:xfrm>
            <a:custGeom>
              <a:avLst/>
              <a:gdLst>
                <a:gd name="connsiteX0" fmla="*/ 0 w 1022559"/>
                <a:gd name="connsiteY0" fmla="*/ 723157 h 814597"/>
                <a:gd name="connsiteX1" fmla="*/ 399011 w 1022559"/>
                <a:gd name="connsiteY1" fmla="*/ 540277 h 814597"/>
                <a:gd name="connsiteX2" fmla="*/ 1014153 w 1022559"/>
                <a:gd name="connsiteY2" fmla="*/ 157892 h 814597"/>
                <a:gd name="connsiteX3" fmla="*/ 739833 w 1022559"/>
                <a:gd name="connsiteY3" fmla="*/ 16575 h 814597"/>
                <a:gd name="connsiteX4" fmla="*/ 507076 w 1022559"/>
                <a:gd name="connsiteY4" fmla="*/ 515339 h 814597"/>
                <a:gd name="connsiteX5" fmla="*/ 307571 w 1022559"/>
                <a:gd name="connsiteY5" fmla="*/ 58139 h 814597"/>
                <a:gd name="connsiteX6" fmla="*/ 91440 w 1022559"/>
                <a:gd name="connsiteY6" fmla="*/ 182830 h 814597"/>
                <a:gd name="connsiteX7" fmla="*/ 881149 w 1022559"/>
                <a:gd name="connsiteY7" fmla="*/ 814597 h 814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2559" h="814597">
                  <a:moveTo>
                    <a:pt x="0" y="723157"/>
                  </a:moveTo>
                  <a:cubicBezTo>
                    <a:pt x="114993" y="678822"/>
                    <a:pt x="229986" y="634488"/>
                    <a:pt x="399011" y="540277"/>
                  </a:cubicBezTo>
                  <a:cubicBezTo>
                    <a:pt x="568037" y="446066"/>
                    <a:pt x="957349" y="245176"/>
                    <a:pt x="1014153" y="157892"/>
                  </a:cubicBezTo>
                  <a:cubicBezTo>
                    <a:pt x="1070957" y="70608"/>
                    <a:pt x="824346" y="-42999"/>
                    <a:pt x="739833" y="16575"/>
                  </a:cubicBezTo>
                  <a:cubicBezTo>
                    <a:pt x="655320" y="76149"/>
                    <a:pt x="579120" y="508412"/>
                    <a:pt x="507076" y="515339"/>
                  </a:cubicBezTo>
                  <a:cubicBezTo>
                    <a:pt x="435032" y="522266"/>
                    <a:pt x="376844" y="113557"/>
                    <a:pt x="307571" y="58139"/>
                  </a:cubicBezTo>
                  <a:cubicBezTo>
                    <a:pt x="238298" y="2721"/>
                    <a:pt x="-4156" y="56754"/>
                    <a:pt x="91440" y="182830"/>
                  </a:cubicBezTo>
                  <a:cubicBezTo>
                    <a:pt x="187036" y="308906"/>
                    <a:pt x="534092" y="561751"/>
                    <a:pt x="881149" y="81459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919249" y="5030236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w</a:t>
            </a:r>
            <a:r>
              <a:rPr lang="en-US" baseline="-25000" dirty="0" smtClean="0">
                <a:latin typeface="+mj-lt"/>
              </a:rPr>
              <a:t>0</a:t>
            </a:r>
          </a:p>
          <a:p>
            <a:pPr algn="ctr"/>
            <a:r>
              <a:rPr lang="en-US" dirty="0" smtClean="0">
                <a:latin typeface="+mj-lt"/>
              </a:rPr>
              <a:t>c</a:t>
            </a:r>
            <a:r>
              <a:rPr lang="en-US" baseline="-25000" dirty="0" smtClean="0">
                <a:latin typeface="+mj-lt"/>
              </a:rPr>
              <a:t>0</a:t>
            </a:r>
            <a:endParaRPr lang="ru-RU" baseline="-25000" dirty="0">
              <a:latin typeface="+mj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20030" y="5030236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w</a:t>
            </a:r>
            <a:r>
              <a:rPr lang="en-US" baseline="-25000" dirty="0" smtClean="0">
                <a:latin typeface="+mj-lt"/>
              </a:rPr>
              <a:t>1</a:t>
            </a:r>
          </a:p>
          <a:p>
            <a:pPr algn="ctr"/>
            <a:r>
              <a:rPr lang="en-US" dirty="0" smtClean="0">
                <a:latin typeface="+mj-lt"/>
              </a:rPr>
              <a:t>c</a:t>
            </a:r>
            <a:r>
              <a:rPr lang="en-US" baseline="-25000" dirty="0" smtClean="0">
                <a:latin typeface="+mj-lt"/>
              </a:rPr>
              <a:t>1</a:t>
            </a:r>
            <a:endParaRPr lang="ru-RU" baseline="-25000" dirty="0">
              <a:latin typeface="+mj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846224" y="5030236"/>
            <a:ext cx="572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w</a:t>
            </a:r>
            <a:r>
              <a:rPr lang="en-US" baseline="-25000" dirty="0" smtClean="0">
                <a:latin typeface="+mj-lt"/>
              </a:rPr>
              <a:t>n-1</a:t>
            </a:r>
          </a:p>
          <a:p>
            <a:pPr algn="ctr"/>
            <a:r>
              <a:rPr lang="en-US" dirty="0" smtClean="0">
                <a:latin typeface="+mj-lt"/>
              </a:rPr>
              <a:t>c</a:t>
            </a:r>
            <a:r>
              <a:rPr lang="en-US" baseline="-25000" dirty="0" smtClean="0">
                <a:latin typeface="+mj-lt"/>
              </a:rPr>
              <a:t>n-1</a:t>
            </a:r>
            <a:endParaRPr lang="ru-RU" baseline="-25000" dirty="0">
              <a:latin typeface="+mj-lt"/>
            </a:endParaRPr>
          </a:p>
        </p:txBody>
      </p:sp>
      <p:grpSp>
        <p:nvGrpSpPr>
          <p:cNvPr id="131" name="Группа 130"/>
          <p:cNvGrpSpPr/>
          <p:nvPr/>
        </p:nvGrpSpPr>
        <p:grpSpPr>
          <a:xfrm>
            <a:off x="8655420" y="1737332"/>
            <a:ext cx="2697164" cy="2038095"/>
            <a:chOff x="8367388" y="980728"/>
            <a:chExt cx="2697164" cy="2038095"/>
          </a:xfrm>
        </p:grpSpPr>
        <p:sp>
          <p:nvSpPr>
            <p:cNvPr id="69" name="Полилиния 68"/>
            <p:cNvSpPr/>
            <p:nvPr/>
          </p:nvSpPr>
          <p:spPr>
            <a:xfrm>
              <a:off x="8948756" y="980728"/>
              <a:ext cx="1218693" cy="483591"/>
            </a:xfrm>
            <a:custGeom>
              <a:avLst/>
              <a:gdLst>
                <a:gd name="connsiteX0" fmla="*/ 0 w 1062960"/>
                <a:gd name="connsiteY0" fmla="*/ 483591 h 483591"/>
                <a:gd name="connsiteX1" fmla="*/ 681643 w 1062960"/>
                <a:gd name="connsiteY1" fmla="*/ 1453 h 483591"/>
                <a:gd name="connsiteX2" fmla="*/ 1039091 w 1062960"/>
                <a:gd name="connsiteY2" fmla="*/ 333962 h 483591"/>
                <a:gd name="connsiteX3" fmla="*/ 1030778 w 1062960"/>
                <a:gd name="connsiteY3" fmla="*/ 325649 h 48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960" h="483591">
                  <a:moveTo>
                    <a:pt x="0" y="483591"/>
                  </a:moveTo>
                  <a:cubicBezTo>
                    <a:pt x="254230" y="254991"/>
                    <a:pt x="508461" y="26391"/>
                    <a:pt x="681643" y="1453"/>
                  </a:cubicBezTo>
                  <a:cubicBezTo>
                    <a:pt x="854825" y="-23485"/>
                    <a:pt x="980902" y="279929"/>
                    <a:pt x="1039091" y="333962"/>
                  </a:cubicBezTo>
                  <a:cubicBezTo>
                    <a:pt x="1097280" y="387995"/>
                    <a:pt x="1030778" y="325649"/>
                    <a:pt x="1030778" y="32564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" name="Полилиния 69"/>
            <p:cNvSpPr/>
            <p:nvPr/>
          </p:nvSpPr>
          <p:spPr>
            <a:xfrm>
              <a:off x="9888889" y="1331315"/>
              <a:ext cx="260724" cy="507077"/>
            </a:xfrm>
            <a:custGeom>
              <a:avLst/>
              <a:gdLst>
                <a:gd name="connsiteX0" fmla="*/ 227407 w 227407"/>
                <a:gd name="connsiteY0" fmla="*/ 0 h 507077"/>
                <a:gd name="connsiteX1" fmla="*/ 2964 w 227407"/>
                <a:gd name="connsiteY1" fmla="*/ 182880 h 507077"/>
                <a:gd name="connsiteX2" fmla="*/ 119342 w 227407"/>
                <a:gd name="connsiteY2" fmla="*/ 507077 h 507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7407" h="507077">
                  <a:moveTo>
                    <a:pt x="227407" y="0"/>
                  </a:moveTo>
                  <a:cubicBezTo>
                    <a:pt x="124191" y="49183"/>
                    <a:pt x="20975" y="98367"/>
                    <a:pt x="2964" y="182880"/>
                  </a:cubicBezTo>
                  <a:cubicBezTo>
                    <a:pt x="-15047" y="267393"/>
                    <a:pt x="52147" y="387235"/>
                    <a:pt x="119342" y="50707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" name="Полилиния 70"/>
            <p:cNvSpPr/>
            <p:nvPr/>
          </p:nvSpPr>
          <p:spPr>
            <a:xfrm>
              <a:off x="10149613" y="1339628"/>
              <a:ext cx="364602" cy="432262"/>
            </a:xfrm>
            <a:custGeom>
              <a:avLst/>
              <a:gdLst>
                <a:gd name="connsiteX0" fmla="*/ 0 w 318011"/>
                <a:gd name="connsiteY0" fmla="*/ 0 h 432262"/>
                <a:gd name="connsiteX1" fmla="*/ 307571 w 318011"/>
                <a:gd name="connsiteY1" fmla="*/ 216131 h 432262"/>
                <a:gd name="connsiteX2" fmla="*/ 216131 w 318011"/>
                <a:gd name="connsiteY2" fmla="*/ 432262 h 432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8011" h="432262">
                  <a:moveTo>
                    <a:pt x="0" y="0"/>
                  </a:moveTo>
                  <a:cubicBezTo>
                    <a:pt x="135774" y="72043"/>
                    <a:pt x="271549" y="144087"/>
                    <a:pt x="307571" y="216131"/>
                  </a:cubicBezTo>
                  <a:cubicBezTo>
                    <a:pt x="343593" y="288175"/>
                    <a:pt x="279862" y="360218"/>
                    <a:pt x="216131" y="43226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" name="Полилиния 71"/>
            <p:cNvSpPr/>
            <p:nvPr/>
          </p:nvSpPr>
          <p:spPr>
            <a:xfrm>
              <a:off x="8948756" y="1264802"/>
              <a:ext cx="514653" cy="980913"/>
            </a:xfrm>
            <a:custGeom>
              <a:avLst/>
              <a:gdLst>
                <a:gd name="connsiteX0" fmla="*/ 0 w 448887"/>
                <a:gd name="connsiteY0" fmla="*/ 964288 h 980913"/>
                <a:gd name="connsiteX1" fmla="*/ 257694 w 448887"/>
                <a:gd name="connsiteY1" fmla="*/ 11 h 980913"/>
                <a:gd name="connsiteX2" fmla="*/ 448887 w 448887"/>
                <a:gd name="connsiteY2" fmla="*/ 980913 h 98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8887" h="980913">
                  <a:moveTo>
                    <a:pt x="0" y="964288"/>
                  </a:moveTo>
                  <a:cubicBezTo>
                    <a:pt x="91440" y="480764"/>
                    <a:pt x="182880" y="-2760"/>
                    <a:pt x="257694" y="11"/>
                  </a:cubicBezTo>
                  <a:cubicBezTo>
                    <a:pt x="332509" y="2782"/>
                    <a:pt x="390698" y="491847"/>
                    <a:pt x="448887" y="98091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" name="Полилиния 72"/>
            <p:cNvSpPr/>
            <p:nvPr/>
          </p:nvSpPr>
          <p:spPr>
            <a:xfrm>
              <a:off x="9072654" y="1896581"/>
              <a:ext cx="343102" cy="332509"/>
            </a:xfrm>
            <a:custGeom>
              <a:avLst/>
              <a:gdLst>
                <a:gd name="connsiteX0" fmla="*/ 0 w 299258"/>
                <a:gd name="connsiteY0" fmla="*/ 332509 h 332509"/>
                <a:gd name="connsiteX1" fmla="*/ 299258 w 299258"/>
                <a:gd name="connsiteY1" fmla="*/ 0 h 332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9258" h="332509">
                  <a:moveTo>
                    <a:pt x="0" y="332509"/>
                  </a:moveTo>
                  <a:lnTo>
                    <a:pt x="299258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Полилиния 73"/>
            <p:cNvSpPr/>
            <p:nvPr/>
          </p:nvSpPr>
          <p:spPr>
            <a:xfrm>
              <a:off x="9005939" y="1647199"/>
              <a:ext cx="333572" cy="349134"/>
            </a:xfrm>
            <a:custGeom>
              <a:avLst/>
              <a:gdLst>
                <a:gd name="connsiteX0" fmla="*/ 0 w 290946"/>
                <a:gd name="connsiteY0" fmla="*/ 349134 h 349134"/>
                <a:gd name="connsiteX1" fmla="*/ 290946 w 290946"/>
                <a:gd name="connsiteY1" fmla="*/ 0 h 349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0946" h="349134">
                  <a:moveTo>
                    <a:pt x="0" y="349134"/>
                  </a:moveTo>
                  <a:lnTo>
                    <a:pt x="290946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" name="Полилиния 74"/>
            <p:cNvSpPr/>
            <p:nvPr/>
          </p:nvSpPr>
          <p:spPr>
            <a:xfrm>
              <a:off x="9110776" y="1597322"/>
              <a:ext cx="295450" cy="432262"/>
            </a:xfrm>
            <a:custGeom>
              <a:avLst/>
              <a:gdLst>
                <a:gd name="connsiteX0" fmla="*/ 0 w 257695"/>
                <a:gd name="connsiteY0" fmla="*/ 0 h 432262"/>
                <a:gd name="connsiteX1" fmla="*/ 257695 w 257695"/>
                <a:gd name="connsiteY1" fmla="*/ 432262 h 432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695" h="432262">
                  <a:moveTo>
                    <a:pt x="0" y="0"/>
                  </a:moveTo>
                  <a:lnTo>
                    <a:pt x="257695" y="432262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Полилиния 75"/>
            <p:cNvSpPr/>
            <p:nvPr/>
          </p:nvSpPr>
          <p:spPr>
            <a:xfrm>
              <a:off x="9015470" y="1963082"/>
              <a:ext cx="314510" cy="274320"/>
            </a:xfrm>
            <a:custGeom>
              <a:avLst/>
              <a:gdLst>
                <a:gd name="connsiteX0" fmla="*/ 0 w 274320"/>
                <a:gd name="connsiteY0" fmla="*/ 0 h 274320"/>
                <a:gd name="connsiteX1" fmla="*/ 274320 w 274320"/>
                <a:gd name="connsiteY1" fmla="*/ 27432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4320" h="274320">
                  <a:moveTo>
                    <a:pt x="0" y="0"/>
                  </a:moveTo>
                  <a:lnTo>
                    <a:pt x="274320" y="27432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7" name="Полилиния 76"/>
            <p:cNvSpPr/>
            <p:nvPr/>
          </p:nvSpPr>
          <p:spPr>
            <a:xfrm>
              <a:off x="8376919" y="2295592"/>
              <a:ext cx="2687633" cy="8312"/>
            </a:xfrm>
            <a:custGeom>
              <a:avLst/>
              <a:gdLst>
                <a:gd name="connsiteX0" fmla="*/ 0 w 2344189"/>
                <a:gd name="connsiteY0" fmla="*/ 0 h 8312"/>
                <a:gd name="connsiteX1" fmla="*/ 2344189 w 2344189"/>
                <a:gd name="connsiteY1" fmla="*/ 8312 h 8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4189" h="8312">
                  <a:moveTo>
                    <a:pt x="0" y="0"/>
                  </a:moveTo>
                  <a:lnTo>
                    <a:pt x="2344189" y="8312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8" name="Полилиния 77"/>
            <p:cNvSpPr/>
            <p:nvPr/>
          </p:nvSpPr>
          <p:spPr>
            <a:xfrm>
              <a:off x="11055021" y="2295592"/>
              <a:ext cx="0" cy="282632"/>
            </a:xfrm>
            <a:custGeom>
              <a:avLst/>
              <a:gdLst>
                <a:gd name="connsiteX0" fmla="*/ 0 w 0"/>
                <a:gd name="connsiteY0" fmla="*/ 0 h 282632"/>
                <a:gd name="connsiteX1" fmla="*/ 0 w 0"/>
                <a:gd name="connsiteY1" fmla="*/ 282632 h 282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82632">
                  <a:moveTo>
                    <a:pt x="0" y="0"/>
                  </a:moveTo>
                  <a:lnTo>
                    <a:pt x="0" y="282632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9" name="Полилиния 78"/>
            <p:cNvSpPr/>
            <p:nvPr/>
          </p:nvSpPr>
          <p:spPr>
            <a:xfrm>
              <a:off x="8376919" y="2553286"/>
              <a:ext cx="2678102" cy="49876"/>
            </a:xfrm>
            <a:custGeom>
              <a:avLst/>
              <a:gdLst>
                <a:gd name="connsiteX0" fmla="*/ 2335876 w 2335876"/>
                <a:gd name="connsiteY0" fmla="*/ 49876 h 49876"/>
                <a:gd name="connsiteX1" fmla="*/ 0 w 2335876"/>
                <a:gd name="connsiteY1" fmla="*/ 0 h 4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35876" h="49876">
                  <a:moveTo>
                    <a:pt x="2335876" y="49876"/>
                  </a:moveTo>
                  <a:lnTo>
                    <a:pt x="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0" name="Полилиния 79"/>
            <p:cNvSpPr/>
            <p:nvPr/>
          </p:nvSpPr>
          <p:spPr>
            <a:xfrm>
              <a:off x="8367388" y="2295592"/>
              <a:ext cx="9531" cy="290945"/>
            </a:xfrm>
            <a:custGeom>
              <a:avLst/>
              <a:gdLst>
                <a:gd name="connsiteX0" fmla="*/ 0 w 8313"/>
                <a:gd name="connsiteY0" fmla="*/ 290945 h 290945"/>
                <a:gd name="connsiteX1" fmla="*/ 8313 w 8313"/>
                <a:gd name="connsiteY1" fmla="*/ 0 h 290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13" h="290945">
                  <a:moveTo>
                    <a:pt x="0" y="290945"/>
                  </a:moveTo>
                  <a:lnTo>
                    <a:pt x="8313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Полилиния 80"/>
            <p:cNvSpPr/>
            <p:nvPr/>
          </p:nvSpPr>
          <p:spPr>
            <a:xfrm>
              <a:off x="8672286" y="2550131"/>
              <a:ext cx="515259" cy="463094"/>
            </a:xfrm>
            <a:custGeom>
              <a:avLst/>
              <a:gdLst>
                <a:gd name="connsiteX0" fmla="*/ 191264 w 449416"/>
                <a:gd name="connsiteY0" fmla="*/ 443730 h 463094"/>
                <a:gd name="connsiteX1" fmla="*/ 8384 w 449416"/>
                <a:gd name="connsiteY1" fmla="*/ 269162 h 463094"/>
                <a:gd name="connsiteX2" fmla="*/ 58261 w 449416"/>
                <a:gd name="connsiteY2" fmla="*/ 28093 h 463094"/>
                <a:gd name="connsiteX3" fmla="*/ 299330 w 449416"/>
                <a:gd name="connsiteY3" fmla="*/ 28093 h 463094"/>
                <a:gd name="connsiteX4" fmla="*/ 448959 w 449416"/>
                <a:gd name="connsiteY4" fmla="*/ 235911 h 463094"/>
                <a:gd name="connsiteX5" fmla="*/ 340893 w 449416"/>
                <a:gd name="connsiteY5" fmla="*/ 435417 h 463094"/>
                <a:gd name="connsiteX6" fmla="*/ 191264 w 449416"/>
                <a:gd name="connsiteY6" fmla="*/ 443730 h 463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9416" h="463094">
                  <a:moveTo>
                    <a:pt x="191264" y="443730"/>
                  </a:moveTo>
                  <a:cubicBezTo>
                    <a:pt x="135846" y="416021"/>
                    <a:pt x="30551" y="338435"/>
                    <a:pt x="8384" y="269162"/>
                  </a:cubicBezTo>
                  <a:cubicBezTo>
                    <a:pt x="-13783" y="199889"/>
                    <a:pt x="9770" y="68271"/>
                    <a:pt x="58261" y="28093"/>
                  </a:cubicBezTo>
                  <a:cubicBezTo>
                    <a:pt x="106752" y="-12085"/>
                    <a:pt x="234214" y="-6543"/>
                    <a:pt x="299330" y="28093"/>
                  </a:cubicBezTo>
                  <a:cubicBezTo>
                    <a:pt x="364446" y="62729"/>
                    <a:pt x="442032" y="168024"/>
                    <a:pt x="448959" y="235911"/>
                  </a:cubicBezTo>
                  <a:cubicBezTo>
                    <a:pt x="455886" y="303798"/>
                    <a:pt x="382457" y="400781"/>
                    <a:pt x="340893" y="435417"/>
                  </a:cubicBezTo>
                  <a:cubicBezTo>
                    <a:pt x="299329" y="470053"/>
                    <a:pt x="246682" y="471439"/>
                    <a:pt x="191264" y="44373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2" name="Полилиния 81"/>
            <p:cNvSpPr/>
            <p:nvPr/>
          </p:nvSpPr>
          <p:spPr>
            <a:xfrm>
              <a:off x="10413625" y="2552579"/>
              <a:ext cx="509113" cy="466244"/>
            </a:xfrm>
            <a:custGeom>
              <a:avLst/>
              <a:gdLst>
                <a:gd name="connsiteX0" fmla="*/ 243551 w 444055"/>
                <a:gd name="connsiteY0" fmla="*/ 466220 h 466244"/>
                <a:gd name="connsiteX1" fmla="*/ 19107 w 444055"/>
                <a:gd name="connsiteY1" fmla="*/ 349842 h 466244"/>
                <a:gd name="connsiteX2" fmla="*/ 35733 w 444055"/>
                <a:gd name="connsiteY2" fmla="*/ 117085 h 466244"/>
                <a:gd name="connsiteX3" fmla="*/ 226925 w 444055"/>
                <a:gd name="connsiteY3" fmla="*/ 707 h 466244"/>
                <a:gd name="connsiteX4" fmla="*/ 426431 w 444055"/>
                <a:gd name="connsiteY4" fmla="*/ 166962 h 466244"/>
                <a:gd name="connsiteX5" fmla="*/ 418118 w 444055"/>
                <a:gd name="connsiteY5" fmla="*/ 358154 h 466244"/>
                <a:gd name="connsiteX6" fmla="*/ 243551 w 444055"/>
                <a:gd name="connsiteY6" fmla="*/ 466220 h 466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4055" h="466244">
                  <a:moveTo>
                    <a:pt x="243551" y="466220"/>
                  </a:moveTo>
                  <a:cubicBezTo>
                    <a:pt x="177049" y="464835"/>
                    <a:pt x="53743" y="408031"/>
                    <a:pt x="19107" y="349842"/>
                  </a:cubicBezTo>
                  <a:cubicBezTo>
                    <a:pt x="-15529" y="291653"/>
                    <a:pt x="1097" y="175274"/>
                    <a:pt x="35733" y="117085"/>
                  </a:cubicBezTo>
                  <a:cubicBezTo>
                    <a:pt x="70369" y="58896"/>
                    <a:pt x="161809" y="-7606"/>
                    <a:pt x="226925" y="707"/>
                  </a:cubicBezTo>
                  <a:cubicBezTo>
                    <a:pt x="292041" y="9020"/>
                    <a:pt x="394566" y="107388"/>
                    <a:pt x="426431" y="166962"/>
                  </a:cubicBezTo>
                  <a:cubicBezTo>
                    <a:pt x="458296" y="226536"/>
                    <a:pt x="441671" y="305507"/>
                    <a:pt x="418118" y="358154"/>
                  </a:cubicBezTo>
                  <a:cubicBezTo>
                    <a:pt x="394565" y="410801"/>
                    <a:pt x="310053" y="467605"/>
                    <a:pt x="243551" y="46622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3" name="Полилиния 112"/>
            <p:cNvSpPr/>
            <p:nvPr/>
          </p:nvSpPr>
          <p:spPr>
            <a:xfrm>
              <a:off x="9742516" y="1961804"/>
              <a:ext cx="24939" cy="257694"/>
            </a:xfrm>
            <a:custGeom>
              <a:avLst/>
              <a:gdLst>
                <a:gd name="connsiteX0" fmla="*/ 24939 w 24939"/>
                <a:gd name="connsiteY0" fmla="*/ 257694 h 257694"/>
                <a:gd name="connsiteX1" fmla="*/ 0 w 24939"/>
                <a:gd name="connsiteY1" fmla="*/ 0 h 257694"/>
                <a:gd name="connsiteX2" fmla="*/ 0 w 24939"/>
                <a:gd name="connsiteY2" fmla="*/ 0 h 257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39" h="257694">
                  <a:moveTo>
                    <a:pt x="24939" y="2576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4" name="Полилиния 113"/>
            <p:cNvSpPr/>
            <p:nvPr/>
          </p:nvSpPr>
          <p:spPr>
            <a:xfrm>
              <a:off x="9734204" y="1945178"/>
              <a:ext cx="274320" cy="16626"/>
            </a:xfrm>
            <a:custGeom>
              <a:avLst/>
              <a:gdLst>
                <a:gd name="connsiteX0" fmla="*/ 0 w 274320"/>
                <a:gd name="connsiteY0" fmla="*/ 16626 h 16626"/>
                <a:gd name="connsiteX1" fmla="*/ 274320 w 274320"/>
                <a:gd name="connsiteY1" fmla="*/ 0 h 1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4320" h="16626">
                  <a:moveTo>
                    <a:pt x="0" y="16626"/>
                  </a:moveTo>
                  <a:lnTo>
                    <a:pt x="27432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Полилиния 114"/>
            <p:cNvSpPr/>
            <p:nvPr/>
          </p:nvSpPr>
          <p:spPr>
            <a:xfrm>
              <a:off x="10025149" y="1928553"/>
              <a:ext cx="33251" cy="282632"/>
            </a:xfrm>
            <a:custGeom>
              <a:avLst/>
              <a:gdLst>
                <a:gd name="connsiteX0" fmla="*/ 0 w 33251"/>
                <a:gd name="connsiteY0" fmla="*/ 0 h 282632"/>
                <a:gd name="connsiteX1" fmla="*/ 33251 w 33251"/>
                <a:gd name="connsiteY1" fmla="*/ 282632 h 282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251" h="282632">
                  <a:moveTo>
                    <a:pt x="0" y="0"/>
                  </a:moveTo>
                  <a:lnTo>
                    <a:pt x="33251" y="282632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Полилиния 115"/>
            <p:cNvSpPr/>
            <p:nvPr/>
          </p:nvSpPr>
          <p:spPr>
            <a:xfrm>
              <a:off x="9784080" y="2227811"/>
              <a:ext cx="266007" cy="0"/>
            </a:xfrm>
            <a:custGeom>
              <a:avLst/>
              <a:gdLst>
                <a:gd name="connsiteX0" fmla="*/ 266007 w 266007"/>
                <a:gd name="connsiteY0" fmla="*/ 0 h 0"/>
                <a:gd name="connsiteX1" fmla="*/ 0 w 26600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6007">
                  <a:moveTo>
                    <a:pt x="266007" y="0"/>
                  </a:moveTo>
                  <a:lnTo>
                    <a:pt x="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Полилиния 116"/>
            <p:cNvSpPr/>
            <p:nvPr/>
          </p:nvSpPr>
          <p:spPr>
            <a:xfrm>
              <a:off x="9875520" y="1961804"/>
              <a:ext cx="58189" cy="274320"/>
            </a:xfrm>
            <a:custGeom>
              <a:avLst/>
              <a:gdLst>
                <a:gd name="connsiteX0" fmla="*/ 0 w 58189"/>
                <a:gd name="connsiteY0" fmla="*/ 0 h 274320"/>
                <a:gd name="connsiteX1" fmla="*/ 58189 w 58189"/>
                <a:gd name="connsiteY1" fmla="*/ 27432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189" h="274320">
                  <a:moveTo>
                    <a:pt x="0" y="0"/>
                  </a:moveTo>
                  <a:lnTo>
                    <a:pt x="58189" y="27432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Полилиния 117"/>
            <p:cNvSpPr/>
            <p:nvPr/>
          </p:nvSpPr>
          <p:spPr>
            <a:xfrm>
              <a:off x="10748356" y="2236124"/>
              <a:ext cx="216131" cy="24938"/>
            </a:xfrm>
            <a:custGeom>
              <a:avLst/>
              <a:gdLst>
                <a:gd name="connsiteX0" fmla="*/ 0 w 216131"/>
                <a:gd name="connsiteY0" fmla="*/ 24938 h 24938"/>
                <a:gd name="connsiteX1" fmla="*/ 216131 w 216131"/>
                <a:gd name="connsiteY1" fmla="*/ 0 h 2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131" h="24938">
                  <a:moveTo>
                    <a:pt x="0" y="24938"/>
                  </a:moveTo>
                  <a:lnTo>
                    <a:pt x="216131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9" name="Полилиния 118"/>
            <p:cNvSpPr/>
            <p:nvPr/>
          </p:nvSpPr>
          <p:spPr>
            <a:xfrm>
              <a:off x="10939549" y="1986742"/>
              <a:ext cx="24938" cy="249382"/>
            </a:xfrm>
            <a:custGeom>
              <a:avLst/>
              <a:gdLst>
                <a:gd name="connsiteX0" fmla="*/ 24938 w 24938"/>
                <a:gd name="connsiteY0" fmla="*/ 249382 h 249382"/>
                <a:gd name="connsiteX1" fmla="*/ 0 w 24938"/>
                <a:gd name="connsiteY1" fmla="*/ 0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938" h="249382">
                  <a:moveTo>
                    <a:pt x="24938" y="249382"/>
                  </a:moveTo>
                  <a:lnTo>
                    <a:pt x="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0" name="Полилиния 119"/>
            <p:cNvSpPr/>
            <p:nvPr/>
          </p:nvSpPr>
          <p:spPr>
            <a:xfrm>
              <a:off x="10723418" y="1961804"/>
              <a:ext cx="224444" cy="0"/>
            </a:xfrm>
            <a:custGeom>
              <a:avLst/>
              <a:gdLst>
                <a:gd name="connsiteX0" fmla="*/ 224444 w 224444"/>
                <a:gd name="connsiteY0" fmla="*/ 0 h 0"/>
                <a:gd name="connsiteX1" fmla="*/ 0 w 224444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4444">
                  <a:moveTo>
                    <a:pt x="224444" y="0"/>
                  </a:moveTo>
                  <a:lnTo>
                    <a:pt x="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Полилиния 120"/>
            <p:cNvSpPr/>
            <p:nvPr/>
          </p:nvSpPr>
          <p:spPr>
            <a:xfrm>
              <a:off x="10698480" y="1936865"/>
              <a:ext cx="24938" cy="290946"/>
            </a:xfrm>
            <a:custGeom>
              <a:avLst/>
              <a:gdLst>
                <a:gd name="connsiteX0" fmla="*/ 24938 w 24938"/>
                <a:gd name="connsiteY0" fmla="*/ 0 h 290946"/>
                <a:gd name="connsiteX1" fmla="*/ 0 w 24938"/>
                <a:gd name="connsiteY1" fmla="*/ 290946 h 290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938" h="290946">
                  <a:moveTo>
                    <a:pt x="24938" y="0"/>
                  </a:moveTo>
                  <a:lnTo>
                    <a:pt x="0" y="290946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олилиния 121"/>
            <p:cNvSpPr/>
            <p:nvPr/>
          </p:nvSpPr>
          <p:spPr>
            <a:xfrm>
              <a:off x="10814858" y="1970116"/>
              <a:ext cx="41564" cy="274320"/>
            </a:xfrm>
            <a:custGeom>
              <a:avLst/>
              <a:gdLst>
                <a:gd name="connsiteX0" fmla="*/ 0 w 41564"/>
                <a:gd name="connsiteY0" fmla="*/ 0 h 274320"/>
                <a:gd name="connsiteX1" fmla="*/ 41564 w 41564"/>
                <a:gd name="connsiteY1" fmla="*/ 27432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564" h="274320">
                  <a:moveTo>
                    <a:pt x="0" y="0"/>
                  </a:moveTo>
                  <a:lnTo>
                    <a:pt x="41564" y="27432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4" name="Полилиния 123"/>
            <p:cNvSpPr/>
            <p:nvPr/>
          </p:nvSpPr>
          <p:spPr>
            <a:xfrm>
              <a:off x="9757272" y="1818374"/>
              <a:ext cx="258955" cy="206290"/>
            </a:xfrm>
            <a:custGeom>
              <a:avLst/>
              <a:gdLst>
                <a:gd name="connsiteX0" fmla="*/ 0 w 1022559"/>
                <a:gd name="connsiteY0" fmla="*/ 723157 h 814597"/>
                <a:gd name="connsiteX1" fmla="*/ 399011 w 1022559"/>
                <a:gd name="connsiteY1" fmla="*/ 540277 h 814597"/>
                <a:gd name="connsiteX2" fmla="*/ 1014153 w 1022559"/>
                <a:gd name="connsiteY2" fmla="*/ 157892 h 814597"/>
                <a:gd name="connsiteX3" fmla="*/ 739833 w 1022559"/>
                <a:gd name="connsiteY3" fmla="*/ 16575 h 814597"/>
                <a:gd name="connsiteX4" fmla="*/ 507076 w 1022559"/>
                <a:gd name="connsiteY4" fmla="*/ 515339 h 814597"/>
                <a:gd name="connsiteX5" fmla="*/ 307571 w 1022559"/>
                <a:gd name="connsiteY5" fmla="*/ 58139 h 814597"/>
                <a:gd name="connsiteX6" fmla="*/ 91440 w 1022559"/>
                <a:gd name="connsiteY6" fmla="*/ 182830 h 814597"/>
                <a:gd name="connsiteX7" fmla="*/ 881149 w 1022559"/>
                <a:gd name="connsiteY7" fmla="*/ 814597 h 814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2559" h="814597">
                  <a:moveTo>
                    <a:pt x="0" y="723157"/>
                  </a:moveTo>
                  <a:cubicBezTo>
                    <a:pt x="114993" y="678822"/>
                    <a:pt x="229986" y="634488"/>
                    <a:pt x="399011" y="540277"/>
                  </a:cubicBezTo>
                  <a:cubicBezTo>
                    <a:pt x="568037" y="446066"/>
                    <a:pt x="957349" y="245176"/>
                    <a:pt x="1014153" y="157892"/>
                  </a:cubicBezTo>
                  <a:cubicBezTo>
                    <a:pt x="1070957" y="70608"/>
                    <a:pt x="824346" y="-42999"/>
                    <a:pt x="739833" y="16575"/>
                  </a:cubicBezTo>
                  <a:cubicBezTo>
                    <a:pt x="655320" y="76149"/>
                    <a:pt x="579120" y="508412"/>
                    <a:pt x="507076" y="515339"/>
                  </a:cubicBezTo>
                  <a:cubicBezTo>
                    <a:pt x="435032" y="522266"/>
                    <a:pt x="376844" y="113557"/>
                    <a:pt x="307571" y="58139"/>
                  </a:cubicBezTo>
                  <a:cubicBezTo>
                    <a:pt x="238298" y="2721"/>
                    <a:pt x="-4156" y="56754"/>
                    <a:pt x="91440" y="182830"/>
                  </a:cubicBezTo>
                  <a:cubicBezTo>
                    <a:pt x="187036" y="308906"/>
                    <a:pt x="534092" y="561751"/>
                    <a:pt x="881149" y="81459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5" name="Полилиния 124"/>
            <p:cNvSpPr/>
            <p:nvPr/>
          </p:nvSpPr>
          <p:spPr>
            <a:xfrm>
              <a:off x="10704512" y="1803862"/>
              <a:ext cx="258955" cy="206290"/>
            </a:xfrm>
            <a:custGeom>
              <a:avLst/>
              <a:gdLst>
                <a:gd name="connsiteX0" fmla="*/ 0 w 1022559"/>
                <a:gd name="connsiteY0" fmla="*/ 723157 h 814597"/>
                <a:gd name="connsiteX1" fmla="*/ 399011 w 1022559"/>
                <a:gd name="connsiteY1" fmla="*/ 540277 h 814597"/>
                <a:gd name="connsiteX2" fmla="*/ 1014153 w 1022559"/>
                <a:gd name="connsiteY2" fmla="*/ 157892 h 814597"/>
                <a:gd name="connsiteX3" fmla="*/ 739833 w 1022559"/>
                <a:gd name="connsiteY3" fmla="*/ 16575 h 814597"/>
                <a:gd name="connsiteX4" fmla="*/ 507076 w 1022559"/>
                <a:gd name="connsiteY4" fmla="*/ 515339 h 814597"/>
                <a:gd name="connsiteX5" fmla="*/ 307571 w 1022559"/>
                <a:gd name="connsiteY5" fmla="*/ 58139 h 814597"/>
                <a:gd name="connsiteX6" fmla="*/ 91440 w 1022559"/>
                <a:gd name="connsiteY6" fmla="*/ 182830 h 814597"/>
                <a:gd name="connsiteX7" fmla="*/ 881149 w 1022559"/>
                <a:gd name="connsiteY7" fmla="*/ 814597 h 814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2559" h="814597">
                  <a:moveTo>
                    <a:pt x="0" y="723157"/>
                  </a:moveTo>
                  <a:cubicBezTo>
                    <a:pt x="114993" y="678822"/>
                    <a:pt x="229986" y="634488"/>
                    <a:pt x="399011" y="540277"/>
                  </a:cubicBezTo>
                  <a:cubicBezTo>
                    <a:pt x="568037" y="446066"/>
                    <a:pt x="957349" y="245176"/>
                    <a:pt x="1014153" y="157892"/>
                  </a:cubicBezTo>
                  <a:cubicBezTo>
                    <a:pt x="1070957" y="70608"/>
                    <a:pt x="824346" y="-42999"/>
                    <a:pt x="739833" y="16575"/>
                  </a:cubicBezTo>
                  <a:cubicBezTo>
                    <a:pt x="655320" y="76149"/>
                    <a:pt x="579120" y="508412"/>
                    <a:pt x="507076" y="515339"/>
                  </a:cubicBezTo>
                  <a:cubicBezTo>
                    <a:pt x="435032" y="522266"/>
                    <a:pt x="376844" y="113557"/>
                    <a:pt x="307571" y="58139"/>
                  </a:cubicBezTo>
                  <a:cubicBezTo>
                    <a:pt x="238298" y="2721"/>
                    <a:pt x="-4156" y="56754"/>
                    <a:pt x="91440" y="182830"/>
                  </a:cubicBezTo>
                  <a:cubicBezTo>
                    <a:pt x="187036" y="308906"/>
                    <a:pt x="534092" y="561751"/>
                    <a:pt x="881149" y="81459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767408" y="4194954"/>
            <a:ext cx="29208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+mn-lt"/>
              </a:rPr>
              <a:t>Система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+mn-lt"/>
              </a:rPr>
              <a:t>Состояние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+mn-lt"/>
              </a:rPr>
              <a:t>занятое место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+mn-lt"/>
              </a:rPr>
              <a:t>Команды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+mn-lt"/>
              </a:rPr>
              <a:t>«</a:t>
            </a:r>
            <a:r>
              <a:rPr lang="ru-RU" dirty="0">
                <a:latin typeface="+mn-lt"/>
              </a:rPr>
              <a:t>бери и проезжай</a:t>
            </a:r>
            <a:r>
              <a:rPr lang="ru-RU" dirty="0" smtClean="0">
                <a:latin typeface="+mn-lt"/>
              </a:rPr>
              <a:t>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+mn-lt"/>
              </a:rPr>
              <a:t>«</a:t>
            </a:r>
            <a:r>
              <a:rPr lang="ru-RU" dirty="0">
                <a:latin typeface="+mn-lt"/>
              </a:rPr>
              <a:t>проезжай</a:t>
            </a:r>
            <a:r>
              <a:rPr lang="ru-RU" dirty="0" smtClean="0">
                <a:latin typeface="+mn-lt"/>
              </a:rPr>
              <a:t>»</a:t>
            </a:r>
            <a:endParaRPr lang="ru-RU" dirty="0">
              <a:latin typeface="+mn-lt"/>
            </a:endParaRPr>
          </a:p>
        </p:txBody>
      </p:sp>
      <p:grpSp>
        <p:nvGrpSpPr>
          <p:cNvPr id="130" name="Группа 129"/>
          <p:cNvGrpSpPr/>
          <p:nvPr/>
        </p:nvGrpSpPr>
        <p:grpSpPr>
          <a:xfrm>
            <a:off x="5771237" y="3081577"/>
            <a:ext cx="396771" cy="241069"/>
            <a:chOff x="3815542" y="2493818"/>
            <a:chExt cx="396771" cy="241069"/>
          </a:xfrm>
        </p:grpSpPr>
        <p:sp>
          <p:nvSpPr>
            <p:cNvPr id="128" name="Полилиния 127"/>
            <p:cNvSpPr/>
            <p:nvPr/>
          </p:nvSpPr>
          <p:spPr>
            <a:xfrm>
              <a:off x="3815542" y="2609397"/>
              <a:ext cx="380126" cy="9112"/>
            </a:xfrm>
            <a:custGeom>
              <a:avLst/>
              <a:gdLst>
                <a:gd name="connsiteX0" fmla="*/ 0 w 380126"/>
                <a:gd name="connsiteY0" fmla="*/ 9112 h 9112"/>
                <a:gd name="connsiteX1" fmla="*/ 349134 w 380126"/>
                <a:gd name="connsiteY1" fmla="*/ 799 h 9112"/>
                <a:gd name="connsiteX2" fmla="*/ 340822 w 380126"/>
                <a:gd name="connsiteY2" fmla="*/ 799 h 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0126" h="9112">
                  <a:moveTo>
                    <a:pt x="0" y="9112"/>
                  </a:moveTo>
                  <a:lnTo>
                    <a:pt x="349134" y="799"/>
                  </a:lnTo>
                  <a:cubicBezTo>
                    <a:pt x="405938" y="-586"/>
                    <a:pt x="373380" y="106"/>
                    <a:pt x="340822" y="79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9" name="Полилиния 128"/>
            <p:cNvSpPr/>
            <p:nvPr/>
          </p:nvSpPr>
          <p:spPr>
            <a:xfrm>
              <a:off x="3990109" y="2493818"/>
              <a:ext cx="222204" cy="241069"/>
            </a:xfrm>
            <a:custGeom>
              <a:avLst/>
              <a:gdLst>
                <a:gd name="connsiteX0" fmla="*/ 0 w 222204"/>
                <a:gd name="connsiteY0" fmla="*/ 0 h 241069"/>
                <a:gd name="connsiteX1" fmla="*/ 216131 w 222204"/>
                <a:gd name="connsiteY1" fmla="*/ 133004 h 241069"/>
                <a:gd name="connsiteX2" fmla="*/ 141316 w 222204"/>
                <a:gd name="connsiteY2" fmla="*/ 241069 h 241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2204" h="241069">
                  <a:moveTo>
                    <a:pt x="0" y="0"/>
                  </a:moveTo>
                  <a:cubicBezTo>
                    <a:pt x="96289" y="46413"/>
                    <a:pt x="192578" y="92826"/>
                    <a:pt x="216131" y="133004"/>
                  </a:cubicBezTo>
                  <a:cubicBezTo>
                    <a:pt x="239684" y="173182"/>
                    <a:pt x="190500" y="207125"/>
                    <a:pt x="141316" y="24106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32" name="Заголовок 1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</a:t>
            </a:r>
            <a:r>
              <a:rPr lang="ru-RU" dirty="0"/>
              <a:t>о </a:t>
            </a:r>
            <a:r>
              <a:rPr lang="ru-RU" dirty="0" smtClean="0"/>
              <a:t>рюкзаке: управляемая система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2020643" y="301589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&lt;= W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9866098" y="302452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&lt;= 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955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 о рюкзаке: </a:t>
            </a:r>
            <a:r>
              <a:rPr lang="ru-RU" dirty="0" smtClean="0"/>
              <a:t>прямой ход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bestTotalCost</a:t>
            </a:r>
            <a:r>
              <a:rPr lang="en-US" dirty="0" smtClean="0"/>
              <a:t>[step][load] </a:t>
            </a:r>
            <a:r>
              <a:rPr lang="ru-RU" dirty="0" smtClean="0"/>
              <a:t>= </a:t>
            </a:r>
            <a:r>
              <a:rPr lang="en-US" dirty="0" smtClean="0"/>
              <a:t>max </a:t>
            </a:r>
            <a:r>
              <a:rPr lang="ru-RU" dirty="0" smtClean="0"/>
              <a:t>суммарная стоимость после </a:t>
            </a:r>
            <a:r>
              <a:rPr lang="en-US" dirty="0"/>
              <a:t>step</a:t>
            </a:r>
            <a:r>
              <a:rPr lang="en-US" dirty="0" smtClean="0"/>
              <a:t> </a:t>
            </a:r>
            <a:r>
              <a:rPr lang="ru-RU" dirty="0" smtClean="0"/>
              <a:t>действий, приводящих к загрузке </a:t>
            </a:r>
            <a:r>
              <a:rPr lang="en-US" dirty="0" smtClean="0"/>
              <a:t>load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Действие номер </a:t>
            </a:r>
            <a:r>
              <a:rPr lang="en-US" dirty="0" smtClean="0"/>
              <a:t>step = </a:t>
            </a:r>
            <a:r>
              <a:rPr lang="ru-RU" dirty="0" smtClean="0"/>
              <a:t>«проезжай»</a:t>
            </a:r>
          </a:p>
          <a:p>
            <a:pPr lvl="1"/>
            <a:r>
              <a:rPr lang="en-US" dirty="0" err="1" smtClean="0"/>
              <a:t>bestTotalCost</a:t>
            </a:r>
            <a:r>
              <a:rPr lang="en-US" dirty="0" smtClean="0"/>
              <a:t>[</a:t>
            </a:r>
            <a:r>
              <a:rPr lang="en-US" dirty="0"/>
              <a:t>step</a:t>
            </a:r>
            <a:r>
              <a:rPr lang="en-US" dirty="0" smtClean="0"/>
              <a:t>][load]</a:t>
            </a:r>
            <a:r>
              <a:rPr lang="ru-RU" dirty="0" smtClean="0"/>
              <a:t> = </a:t>
            </a:r>
            <a:r>
              <a:rPr lang="en-US" dirty="0" err="1" smtClean="0"/>
              <a:t>bestTotalCost</a:t>
            </a:r>
            <a:r>
              <a:rPr lang="en-US" dirty="0" smtClean="0"/>
              <a:t>[</a:t>
            </a:r>
            <a:r>
              <a:rPr lang="en-US" dirty="0"/>
              <a:t>step</a:t>
            </a:r>
            <a:r>
              <a:rPr lang="ru-RU" dirty="0" smtClean="0"/>
              <a:t> - 1</a:t>
            </a:r>
            <a:r>
              <a:rPr lang="en-US" dirty="0" smtClean="0"/>
              <a:t>][load]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Действие </a:t>
            </a:r>
            <a:r>
              <a:rPr lang="ru-RU" dirty="0"/>
              <a:t>номер </a:t>
            </a:r>
            <a:r>
              <a:rPr lang="en-US" dirty="0" smtClean="0"/>
              <a:t>step = </a:t>
            </a:r>
            <a:r>
              <a:rPr lang="ru-RU" dirty="0" smtClean="0"/>
              <a:t>«бери и проезжай»</a:t>
            </a:r>
            <a:endParaRPr lang="en-US" dirty="0" smtClean="0"/>
          </a:p>
          <a:p>
            <a:pPr lvl="1"/>
            <a:r>
              <a:rPr lang="en-US" dirty="0" smtClean="0"/>
              <a:t>w – </a:t>
            </a:r>
            <a:r>
              <a:rPr lang="ru-RU" dirty="0" smtClean="0"/>
              <a:t>вес предмета, </a:t>
            </a:r>
            <a:r>
              <a:rPr lang="en-US" dirty="0" smtClean="0"/>
              <a:t>c – </a:t>
            </a:r>
            <a:r>
              <a:rPr lang="ru-RU" dirty="0" smtClean="0"/>
              <a:t>стоимость предмета</a:t>
            </a:r>
            <a:endParaRPr lang="ru-RU" dirty="0"/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w </a:t>
            </a:r>
            <a:r>
              <a:rPr lang="ru-RU" dirty="0" smtClean="0">
                <a:latin typeface="Consolas" panose="020B0609020204030204" pitchFamily="49" charset="0"/>
              </a:rPr>
              <a:t>≤</a:t>
            </a:r>
            <a:r>
              <a:rPr lang="en-US" dirty="0"/>
              <a:t> load</a:t>
            </a:r>
            <a:r>
              <a:rPr lang="en-US" dirty="0" smtClean="0"/>
              <a:t>, </a:t>
            </a:r>
            <a:r>
              <a:rPr lang="ru-RU" dirty="0" smtClean="0"/>
              <a:t>то </a:t>
            </a:r>
            <a:r>
              <a:rPr lang="en-US" dirty="0" err="1" smtClean="0"/>
              <a:t>bestTotalCost</a:t>
            </a:r>
            <a:r>
              <a:rPr lang="en-US" dirty="0" smtClean="0"/>
              <a:t>[</a:t>
            </a:r>
            <a:r>
              <a:rPr lang="en-US" dirty="0"/>
              <a:t>step</a:t>
            </a:r>
            <a:r>
              <a:rPr lang="en-US" dirty="0" smtClean="0"/>
              <a:t>][load]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en-US" dirty="0" err="1" smtClean="0"/>
              <a:t>bestTotalCost</a:t>
            </a:r>
            <a:r>
              <a:rPr lang="en-US" dirty="0" smtClean="0"/>
              <a:t>[</a:t>
            </a:r>
            <a:r>
              <a:rPr lang="en-US" dirty="0"/>
              <a:t>step</a:t>
            </a:r>
            <a:r>
              <a:rPr lang="ru-RU" dirty="0" smtClean="0"/>
              <a:t> </a:t>
            </a:r>
            <a:r>
              <a:rPr lang="ru-RU" dirty="0"/>
              <a:t>- 1</a:t>
            </a:r>
            <a:r>
              <a:rPr lang="en-US" dirty="0" smtClean="0"/>
              <a:t>][load</a:t>
            </a:r>
            <a:r>
              <a:rPr lang="ru-RU" dirty="0" smtClean="0"/>
              <a:t> – </a:t>
            </a:r>
            <a:r>
              <a:rPr lang="en-US" dirty="0" smtClean="0"/>
              <a:t>w] + c</a:t>
            </a:r>
            <a:endParaRPr lang="ru-RU" dirty="0"/>
          </a:p>
          <a:p>
            <a:pPr lvl="1"/>
            <a:r>
              <a:rPr lang="ru-RU" dirty="0"/>
              <a:t>Если </a:t>
            </a:r>
            <a:r>
              <a:rPr lang="en-US" dirty="0"/>
              <a:t>load</a:t>
            </a:r>
            <a:r>
              <a:rPr lang="ru-RU" dirty="0"/>
              <a:t>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w, </a:t>
            </a:r>
            <a:r>
              <a:rPr lang="ru-RU" dirty="0"/>
              <a:t>то </a:t>
            </a:r>
            <a:r>
              <a:rPr lang="en-US" dirty="0" err="1" smtClean="0"/>
              <a:t>bestTotalCost</a:t>
            </a:r>
            <a:r>
              <a:rPr lang="en-US" dirty="0" smtClean="0"/>
              <a:t>[</a:t>
            </a:r>
            <a:r>
              <a:rPr lang="en-US" dirty="0"/>
              <a:t>step</a:t>
            </a:r>
            <a:r>
              <a:rPr lang="en-US" dirty="0" smtClean="0"/>
              <a:t>][</a:t>
            </a:r>
            <a:r>
              <a:rPr lang="en-US" dirty="0"/>
              <a:t>load]</a:t>
            </a:r>
            <a:r>
              <a:rPr lang="ru-RU" dirty="0"/>
              <a:t> = </a:t>
            </a:r>
            <a:r>
              <a:rPr lang="en-US" dirty="0" err="1" smtClean="0"/>
              <a:t>bestTotalCost</a:t>
            </a:r>
            <a:r>
              <a:rPr lang="en-US" dirty="0" smtClean="0"/>
              <a:t>[</a:t>
            </a:r>
            <a:r>
              <a:rPr lang="en-US" dirty="0"/>
              <a:t>step</a:t>
            </a:r>
            <a:r>
              <a:rPr lang="ru-RU" dirty="0" smtClean="0"/>
              <a:t> </a:t>
            </a:r>
            <a:r>
              <a:rPr lang="ru-RU" dirty="0"/>
              <a:t>- 1</a:t>
            </a:r>
            <a:r>
              <a:rPr lang="en-US" dirty="0"/>
              <a:t>][</a:t>
            </a:r>
            <a:r>
              <a:rPr lang="en-US" dirty="0" smtClean="0"/>
              <a:t>load]</a:t>
            </a:r>
            <a:endParaRPr lang="ru-RU" dirty="0" smtClean="0"/>
          </a:p>
          <a:p>
            <a:endParaRPr lang="ru-RU" dirty="0"/>
          </a:p>
          <a:p>
            <a:r>
              <a:rPr lang="en-US" sz="2600" dirty="0" err="1">
                <a:latin typeface="Consolas" panose="020B0609020204030204" pitchFamily="49" charset="0"/>
              </a:rPr>
              <a:t>bestTotalCost</a:t>
            </a:r>
            <a:r>
              <a:rPr lang="en-US" sz="2600" dirty="0">
                <a:latin typeface="Consolas" panose="020B0609020204030204" pitchFamily="49" charset="0"/>
              </a:rPr>
              <a:t>[step][load] = </a:t>
            </a:r>
            <a:r>
              <a:rPr lang="en-US" sz="2600" dirty="0" err="1">
                <a:latin typeface="Consolas" panose="020B0609020204030204" pitchFamily="49" charset="0"/>
              </a:rPr>
              <a:t>bestTotalCost</a:t>
            </a:r>
            <a:r>
              <a:rPr lang="en-US" sz="2600" dirty="0">
                <a:latin typeface="Consolas" panose="020B0609020204030204" pitchFamily="49" charset="0"/>
              </a:rPr>
              <a:t>[step - 1][load]</a:t>
            </a:r>
            <a:r>
              <a:rPr lang="ru-RU" sz="2600" b="1" dirty="0" smtClean="0">
                <a:latin typeface="Consolas" panose="020B0609020204030204" pitchFamily="49" charset="0"/>
              </a:rPr>
              <a:t/>
            </a:r>
            <a:br>
              <a:rPr lang="ru-RU" sz="2600" b="1" dirty="0" smtClean="0">
                <a:latin typeface="Consolas" panose="020B0609020204030204" pitchFamily="49" charset="0"/>
              </a:rPr>
            </a:br>
            <a:r>
              <a:rPr lang="en-US" sz="2600" b="1" dirty="0" smtClean="0">
                <a:latin typeface="Consolas" panose="020B0609020204030204" pitchFamily="49" charset="0"/>
              </a:rPr>
              <a:t>if</a:t>
            </a:r>
            <a:r>
              <a:rPr lang="en-US" sz="2600" dirty="0" smtClean="0">
                <a:latin typeface="Consolas" panose="020B0609020204030204" pitchFamily="49" charset="0"/>
              </a:rPr>
              <a:t> </a:t>
            </a:r>
            <a:r>
              <a:rPr lang="en-US" sz="2600" dirty="0">
                <a:latin typeface="Consolas" panose="020B0609020204030204" pitchFamily="49" charset="0"/>
              </a:rPr>
              <a:t>w </a:t>
            </a:r>
            <a:r>
              <a:rPr lang="ru-RU" sz="2600" dirty="0">
                <a:latin typeface="Consolas" panose="020B0609020204030204" pitchFamily="49" charset="0"/>
              </a:rPr>
              <a:t>≤</a:t>
            </a:r>
            <a:r>
              <a:rPr lang="en-US" sz="2600" dirty="0">
                <a:latin typeface="Consolas" panose="020B0609020204030204" pitchFamily="49" charset="0"/>
              </a:rPr>
              <a:t> </a:t>
            </a:r>
            <a:r>
              <a:rPr lang="en-US" sz="2600" dirty="0" smtClean="0">
                <a:latin typeface="Consolas" panose="020B0609020204030204" pitchFamily="49" charset="0"/>
              </a:rPr>
              <a:t>load </a:t>
            </a:r>
            <a:r>
              <a:rPr lang="en-US" sz="2600" b="1" dirty="0" smtClean="0">
                <a:latin typeface="Consolas" panose="020B0609020204030204" pitchFamily="49" charset="0"/>
              </a:rPr>
              <a:t>and</a:t>
            </a:r>
            <a:r>
              <a:rPr lang="en-US" sz="2600" dirty="0" smtClean="0">
                <a:latin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</a:rPr>
              <a:t>bestTotalCost</a:t>
            </a:r>
            <a:r>
              <a:rPr lang="en-US" sz="2600" dirty="0">
                <a:latin typeface="Consolas" panose="020B0609020204030204" pitchFamily="49" charset="0"/>
              </a:rPr>
              <a:t>[step</a:t>
            </a:r>
            <a:r>
              <a:rPr lang="ru-RU" sz="2600" dirty="0">
                <a:latin typeface="Consolas" panose="020B0609020204030204" pitchFamily="49" charset="0"/>
              </a:rPr>
              <a:t> - 1</a:t>
            </a:r>
            <a:r>
              <a:rPr lang="en-US" sz="2600" dirty="0">
                <a:latin typeface="Consolas" panose="020B0609020204030204" pitchFamily="49" charset="0"/>
              </a:rPr>
              <a:t>][load</a:t>
            </a:r>
            <a:r>
              <a:rPr lang="ru-RU" sz="2600" dirty="0">
                <a:latin typeface="Consolas" panose="020B0609020204030204" pitchFamily="49" charset="0"/>
              </a:rPr>
              <a:t> -</a:t>
            </a:r>
            <a:r>
              <a:rPr lang="ru-RU" sz="2600" dirty="0" smtClean="0">
                <a:latin typeface="Consolas" panose="020B0609020204030204" pitchFamily="49" charset="0"/>
              </a:rPr>
              <a:t> </a:t>
            </a:r>
            <a:r>
              <a:rPr lang="en-US" sz="2600" dirty="0">
                <a:latin typeface="Consolas" panose="020B0609020204030204" pitchFamily="49" charset="0"/>
              </a:rPr>
              <a:t>w] + c </a:t>
            </a:r>
            <a:r>
              <a:rPr lang="en-US" sz="2600" dirty="0" smtClean="0">
                <a:latin typeface="Consolas" panose="020B0609020204030204" pitchFamily="49" charset="0"/>
              </a:rPr>
              <a:t>&gt; </a:t>
            </a:r>
            <a:r>
              <a:rPr lang="en-US" sz="2600" dirty="0" err="1">
                <a:latin typeface="Consolas" panose="020B0609020204030204" pitchFamily="49" charset="0"/>
              </a:rPr>
              <a:t>bestTotalCost</a:t>
            </a:r>
            <a:r>
              <a:rPr lang="en-US" sz="2600" dirty="0">
                <a:latin typeface="Consolas" panose="020B0609020204030204" pitchFamily="49" charset="0"/>
              </a:rPr>
              <a:t>[step - 1][load</a:t>
            </a:r>
            <a:r>
              <a:rPr lang="en-US" sz="2600" dirty="0" smtClean="0">
                <a:latin typeface="Consolas" panose="020B0609020204030204" pitchFamily="49" charset="0"/>
              </a:rPr>
              <a:t>]:</a:t>
            </a:r>
            <a:br>
              <a:rPr lang="en-US" sz="2600" dirty="0" smtClean="0">
                <a:latin typeface="Consolas" panose="020B0609020204030204" pitchFamily="49" charset="0"/>
              </a:rPr>
            </a:br>
            <a:r>
              <a:rPr lang="en-US" sz="2600" dirty="0" smtClean="0">
                <a:latin typeface="Consolas" panose="020B0609020204030204" pitchFamily="49" charset="0"/>
              </a:rPr>
              <a:t>    </a:t>
            </a:r>
            <a:r>
              <a:rPr lang="en-US" sz="2600" dirty="0" err="1" smtClean="0">
                <a:latin typeface="Consolas" panose="020B0609020204030204" pitchFamily="49" charset="0"/>
              </a:rPr>
              <a:t>bestTotalCost</a:t>
            </a:r>
            <a:r>
              <a:rPr lang="en-US" sz="2600" dirty="0" smtClean="0">
                <a:latin typeface="Consolas" panose="020B0609020204030204" pitchFamily="49" charset="0"/>
              </a:rPr>
              <a:t>[step</a:t>
            </a:r>
            <a:r>
              <a:rPr lang="en-US" sz="2600" dirty="0">
                <a:latin typeface="Consolas" panose="020B0609020204030204" pitchFamily="49" charset="0"/>
              </a:rPr>
              <a:t>][load]</a:t>
            </a:r>
            <a:r>
              <a:rPr lang="ru-RU" sz="2600" dirty="0">
                <a:latin typeface="Consolas" panose="020B0609020204030204" pitchFamily="49" charset="0"/>
              </a:rPr>
              <a:t> = </a:t>
            </a:r>
            <a:r>
              <a:rPr lang="en-US" sz="2600" dirty="0" err="1">
                <a:latin typeface="Consolas" panose="020B0609020204030204" pitchFamily="49" charset="0"/>
              </a:rPr>
              <a:t>bestTotalCost</a:t>
            </a:r>
            <a:r>
              <a:rPr lang="en-US" sz="2600" dirty="0">
                <a:latin typeface="Consolas" panose="020B0609020204030204" pitchFamily="49" charset="0"/>
              </a:rPr>
              <a:t>[step</a:t>
            </a:r>
            <a:r>
              <a:rPr lang="ru-RU" sz="2600" dirty="0">
                <a:latin typeface="Consolas" panose="020B0609020204030204" pitchFamily="49" charset="0"/>
              </a:rPr>
              <a:t> - 1</a:t>
            </a:r>
            <a:r>
              <a:rPr lang="en-US" sz="2600" dirty="0">
                <a:latin typeface="Consolas" panose="020B0609020204030204" pitchFamily="49" charset="0"/>
              </a:rPr>
              <a:t>][load</a:t>
            </a:r>
            <a:r>
              <a:rPr lang="ru-RU" sz="2600" dirty="0">
                <a:latin typeface="Consolas" panose="020B0609020204030204" pitchFamily="49" charset="0"/>
              </a:rPr>
              <a:t> – </a:t>
            </a:r>
            <a:r>
              <a:rPr lang="en-US" sz="2600" dirty="0">
                <a:latin typeface="Consolas" panose="020B0609020204030204" pitchFamily="49" charset="0"/>
              </a:rPr>
              <a:t>w] + </a:t>
            </a:r>
            <a:r>
              <a:rPr lang="en-US" sz="2600" dirty="0" smtClean="0">
                <a:latin typeface="Consolas" panose="020B0609020204030204" pitchFamily="49" charset="0"/>
              </a:rPr>
              <a:t>c</a:t>
            </a:r>
            <a:br>
              <a:rPr lang="en-US" sz="2600" dirty="0" smtClean="0">
                <a:latin typeface="Consolas" panose="020B0609020204030204" pitchFamily="49" charset="0"/>
              </a:rPr>
            </a:br>
            <a:r>
              <a:rPr lang="en-US" sz="2600" dirty="0" smtClean="0">
                <a:latin typeface="Consolas" panose="020B0609020204030204" pitchFamily="49" charset="0"/>
              </a:rPr>
              <a:t>    </a:t>
            </a:r>
            <a:endParaRPr lang="ru-RU" sz="26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141176</TotalTime>
  <Words>4355</Words>
  <Application>Microsoft Office PowerPoint</Application>
  <PresentationFormat>Широкоэкранный</PresentationFormat>
  <Paragraphs>741</Paragraphs>
  <Slides>58</Slides>
  <Notes>48</Notes>
  <HiddenSlides>5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58</vt:i4>
      </vt:variant>
    </vt:vector>
  </HeadingPairs>
  <TitlesOfParts>
    <vt:vector size="66" baseType="lpstr">
      <vt:lpstr>Arial</vt:lpstr>
      <vt:lpstr>Calibri</vt:lpstr>
      <vt:lpstr>Consolas</vt:lpstr>
      <vt:lpstr>Courier</vt:lpstr>
      <vt:lpstr>Courier New</vt:lpstr>
      <vt:lpstr>Symbol</vt:lpstr>
      <vt:lpstr>Times New Roman</vt:lpstr>
      <vt:lpstr>Office Theme</vt:lpstr>
      <vt:lpstr>Динамическое программирование </vt:lpstr>
      <vt:lpstr>План лекции</vt:lpstr>
      <vt:lpstr>Что такое динамическое программирование?</vt:lpstr>
      <vt:lpstr>Формулировка задачи оптимального управления</vt:lpstr>
      <vt:lpstr>Принцип оптимальности Беллмана</vt:lpstr>
      <vt:lpstr>Метод динамического программирования</vt:lpstr>
      <vt:lpstr>Задача о рюкзаке</vt:lpstr>
      <vt:lpstr>Задача о рюкзаке: управляемая система</vt:lpstr>
      <vt:lpstr>Задача о рюкзаке: прямой ход</vt:lpstr>
      <vt:lpstr>Задача о рюкзаке: обратный ход</vt:lpstr>
      <vt:lpstr>Результат прямого хода и обратный ход</vt:lpstr>
      <vt:lpstr>Суммирование набора</vt:lpstr>
      <vt:lpstr>Суммирование набора: управляемая система</vt:lpstr>
      <vt:lpstr>Суммирование набора: прямой ход</vt:lpstr>
      <vt:lpstr>Суммирование набора: обратный ход</vt:lpstr>
      <vt:lpstr>Результат прямого хода и обратный ход</vt:lpstr>
      <vt:lpstr>Умножение матриц</vt:lpstr>
      <vt:lpstr>Число умножений зависит от расстановки скобок</vt:lpstr>
      <vt:lpstr>Умножение матриц: управляемая система</vt:lpstr>
      <vt:lpstr>Умножение матриц: прямой ход</vt:lpstr>
      <vt:lpstr>Умножение матриц: обратный ход</vt:lpstr>
      <vt:lpstr>Пример -- умножение матриц</vt:lpstr>
      <vt:lpstr>Упражнение</vt:lpstr>
      <vt:lpstr>Кратчайшие пути между всеми парами вершин</vt:lpstr>
      <vt:lpstr>Алгоритм Флойда-Уоршолла</vt:lpstr>
      <vt:lpstr>Алгоритм Флойда-Уоршолла</vt:lpstr>
      <vt:lpstr>Заключение</vt:lpstr>
      <vt:lpstr>Понятие динамического программирования</vt:lpstr>
      <vt:lpstr>Понятие динамического программирования</vt:lpstr>
      <vt:lpstr>Понятие динамического программирования</vt:lpstr>
      <vt:lpstr>Понятие динамического программирования</vt:lpstr>
      <vt:lpstr>Пример  -- геометрическая прогрессия</vt:lpstr>
      <vt:lpstr>Презентация PowerPoint</vt:lpstr>
      <vt:lpstr>Алгоритм Ахо (редакционное расстояние)</vt:lpstr>
      <vt:lpstr>Презентация PowerPoint</vt:lpstr>
      <vt:lpstr>Презентация PowerPoint</vt:lpstr>
      <vt:lpstr>Презентация PowerPoint</vt:lpstr>
      <vt:lpstr>Пример</vt:lpstr>
      <vt:lpstr>Обратный ход</vt:lpstr>
      <vt:lpstr>Последовательность действий для примера</vt:lpstr>
      <vt:lpstr>Презентация PowerPoint</vt:lpstr>
      <vt:lpstr>Презентация PowerPoint</vt:lpstr>
      <vt:lpstr>Алгоритм</vt:lpstr>
      <vt:lpstr>Задача  "Divisibility“  1999-2000 ACM NEERC  (подключена в системе тестирования NSUTS в школьных тренировках)</vt:lpstr>
      <vt:lpstr>Задача  "Gangsters" (подключена в системе тестирования NSUTS в школьных тренировках)</vt:lpstr>
      <vt:lpstr>Пример</vt:lpstr>
      <vt:lpstr>КОНЕЦ ЛЕКЦИИ</vt:lpstr>
      <vt:lpstr>Разбиение  чисел </vt:lpstr>
      <vt:lpstr>Исследования Эйлера </vt:lpstr>
      <vt:lpstr>d(n) = l(n)  (теорема Эйлера)</vt:lpstr>
      <vt:lpstr>Презентация PowerPoint</vt:lpstr>
      <vt:lpstr>Пентагональная теорема:</vt:lpstr>
      <vt:lpstr>Решение (динамика)</vt:lpstr>
      <vt:lpstr>Презентация PowerPoint</vt:lpstr>
      <vt:lpstr>x(m) разбиений натурального числа m</vt:lpstr>
      <vt:lpstr>P(m,n) = P(m,n-1) + P(m-n,n) (n&lt;m)</vt:lpstr>
      <vt:lpstr>Задача о телефонном номере  (подключена в системе тестирования NSUTS в школьных тренировках)</vt:lpstr>
      <vt:lpstr>Презентация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Двусвязность</dc:title>
  <dc:creator>Admin</dc:creator>
  <cp:lastModifiedBy>Evgenii Petrov</cp:lastModifiedBy>
  <cp:revision>532</cp:revision>
  <dcterms:created xsi:type="dcterms:W3CDTF">2009-12-06T06:01:18Z</dcterms:created>
  <dcterms:modified xsi:type="dcterms:W3CDTF">2019-07-03T15:36:56Z</dcterms:modified>
</cp:coreProperties>
</file>