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9"/>
  </p:notesMasterIdLst>
  <p:sldIdLst>
    <p:sldId id="256" r:id="rId2"/>
    <p:sldId id="366" r:id="rId3"/>
    <p:sldId id="405" r:id="rId4"/>
    <p:sldId id="413" r:id="rId5"/>
    <p:sldId id="414" r:id="rId6"/>
    <p:sldId id="415" r:id="rId7"/>
    <p:sldId id="416" r:id="rId8"/>
    <p:sldId id="331" r:id="rId9"/>
    <p:sldId id="417" r:id="rId10"/>
    <p:sldId id="418" r:id="rId11"/>
    <p:sldId id="421" r:id="rId12"/>
    <p:sldId id="518" r:id="rId13"/>
    <p:sldId id="519" r:id="rId14"/>
    <p:sldId id="422" r:id="rId15"/>
    <p:sldId id="423" r:id="rId16"/>
    <p:sldId id="354" r:id="rId17"/>
    <p:sldId id="424" r:id="rId18"/>
    <p:sldId id="425" r:id="rId19"/>
    <p:sldId id="342" r:id="rId20"/>
    <p:sldId id="426" r:id="rId21"/>
    <p:sldId id="427" r:id="rId22"/>
    <p:sldId id="406" r:id="rId23"/>
    <p:sldId id="428" r:id="rId24"/>
    <p:sldId id="429" r:id="rId25"/>
    <p:sldId id="430" r:id="rId26"/>
    <p:sldId id="431" r:id="rId27"/>
    <p:sldId id="432" r:id="rId28"/>
    <p:sldId id="338" r:id="rId29"/>
    <p:sldId id="433" r:id="rId30"/>
    <p:sldId id="434" r:id="rId31"/>
    <p:sldId id="435" r:id="rId32"/>
    <p:sldId id="436" r:id="rId33"/>
    <p:sldId id="349" r:id="rId34"/>
    <p:sldId id="437" r:id="rId35"/>
    <p:sldId id="438" r:id="rId36"/>
    <p:sldId id="439" r:id="rId37"/>
    <p:sldId id="440" r:id="rId38"/>
    <p:sldId id="441" r:id="rId39"/>
    <p:sldId id="442" r:id="rId40"/>
    <p:sldId id="345" r:id="rId41"/>
    <p:sldId id="443" r:id="rId42"/>
    <p:sldId id="444" r:id="rId43"/>
    <p:sldId id="445" r:id="rId44"/>
    <p:sldId id="446" r:id="rId45"/>
    <p:sldId id="447" r:id="rId46"/>
    <p:sldId id="347" r:id="rId47"/>
    <p:sldId id="448" r:id="rId48"/>
    <p:sldId id="449" r:id="rId49"/>
    <p:sldId id="450" r:id="rId50"/>
    <p:sldId id="451" r:id="rId51"/>
    <p:sldId id="348" r:id="rId52"/>
    <p:sldId id="452" r:id="rId53"/>
    <p:sldId id="453" r:id="rId54"/>
    <p:sldId id="454" r:id="rId55"/>
    <p:sldId id="455" r:id="rId56"/>
    <p:sldId id="412" r:id="rId57"/>
    <p:sldId id="367" r:id="rId58"/>
    <p:sldId id="368" r:id="rId59"/>
    <p:sldId id="457" r:id="rId60"/>
    <p:sldId id="458" r:id="rId61"/>
    <p:sldId id="456" r:id="rId62"/>
    <p:sldId id="459" r:id="rId63"/>
    <p:sldId id="460" r:id="rId64"/>
    <p:sldId id="461" r:id="rId65"/>
    <p:sldId id="462" r:id="rId66"/>
    <p:sldId id="369" r:id="rId67"/>
    <p:sldId id="463" r:id="rId68"/>
    <p:sldId id="370" r:id="rId69"/>
    <p:sldId id="464" r:id="rId70"/>
    <p:sldId id="465" r:id="rId71"/>
    <p:sldId id="466" r:id="rId72"/>
    <p:sldId id="372" r:id="rId73"/>
    <p:sldId id="467" r:id="rId74"/>
    <p:sldId id="468" r:id="rId75"/>
    <p:sldId id="469" r:id="rId76"/>
    <p:sldId id="387" r:id="rId77"/>
    <p:sldId id="470" r:id="rId78"/>
    <p:sldId id="474" r:id="rId79"/>
    <p:sldId id="471" r:id="rId80"/>
    <p:sldId id="472" r:id="rId81"/>
    <p:sldId id="473" r:id="rId82"/>
    <p:sldId id="409" r:id="rId83"/>
    <p:sldId id="475" r:id="rId84"/>
    <p:sldId id="476" r:id="rId85"/>
    <p:sldId id="477" r:id="rId86"/>
    <p:sldId id="478" r:id="rId87"/>
    <p:sldId id="479" r:id="rId88"/>
    <p:sldId id="480" r:id="rId89"/>
    <p:sldId id="481" r:id="rId90"/>
    <p:sldId id="373" r:id="rId91"/>
    <p:sldId id="482" r:id="rId92"/>
    <p:sldId id="483" r:id="rId93"/>
    <p:sldId id="484" r:id="rId94"/>
    <p:sldId id="410" r:id="rId95"/>
    <p:sldId id="485" r:id="rId96"/>
    <p:sldId id="486" r:id="rId97"/>
    <p:sldId id="487" r:id="rId98"/>
    <p:sldId id="488" r:id="rId99"/>
    <p:sldId id="489" r:id="rId100"/>
    <p:sldId id="388" r:id="rId101"/>
    <p:sldId id="491" r:id="rId102"/>
    <p:sldId id="492" r:id="rId103"/>
    <p:sldId id="493" r:id="rId104"/>
    <p:sldId id="494" r:id="rId105"/>
    <p:sldId id="495" r:id="rId106"/>
    <p:sldId id="496" r:id="rId107"/>
    <p:sldId id="411" r:id="rId108"/>
    <p:sldId id="497" r:id="rId109"/>
    <p:sldId id="498" r:id="rId110"/>
    <p:sldId id="499" r:id="rId111"/>
    <p:sldId id="500" r:id="rId112"/>
    <p:sldId id="371" r:id="rId113"/>
    <p:sldId id="501" r:id="rId114"/>
    <p:sldId id="502" r:id="rId115"/>
    <p:sldId id="503" r:id="rId116"/>
    <p:sldId id="504" r:id="rId117"/>
    <p:sldId id="376" r:id="rId118"/>
    <p:sldId id="505" r:id="rId119"/>
    <p:sldId id="506" r:id="rId120"/>
    <p:sldId id="507" r:id="rId121"/>
    <p:sldId id="508" r:id="rId122"/>
    <p:sldId id="509" r:id="rId123"/>
    <p:sldId id="380" r:id="rId124"/>
    <p:sldId id="510" r:id="rId125"/>
    <p:sldId id="511" r:id="rId126"/>
    <p:sldId id="512" r:id="rId127"/>
    <p:sldId id="513" r:id="rId128"/>
    <p:sldId id="404" r:id="rId129"/>
    <p:sldId id="514" r:id="rId130"/>
    <p:sldId id="515" r:id="rId131"/>
    <p:sldId id="516" r:id="rId132"/>
    <p:sldId id="517" r:id="rId133"/>
    <p:sldId id="392" r:id="rId134"/>
    <p:sldId id="379" r:id="rId135"/>
    <p:sldId id="336" r:id="rId136"/>
    <p:sldId id="390" r:id="rId137"/>
    <p:sldId id="337" r:id="rId138"/>
    <p:sldId id="407" r:id="rId139"/>
    <p:sldId id="334" r:id="rId140"/>
    <p:sldId id="355" r:id="rId141"/>
    <p:sldId id="356" r:id="rId142"/>
    <p:sldId id="341" r:id="rId143"/>
    <p:sldId id="361" r:id="rId144"/>
    <p:sldId id="362" r:id="rId145"/>
    <p:sldId id="363" r:id="rId146"/>
    <p:sldId id="364" r:id="rId147"/>
    <p:sldId id="365" r:id="rId148"/>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60"/>
  </p:normalViewPr>
  <p:slideViewPr>
    <p:cSldViewPr>
      <p:cViewPr varScale="1">
        <p:scale>
          <a:sx n="115" d="100"/>
          <a:sy n="115" d="100"/>
        </p:scale>
        <p:origin x="252"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16.12.2020</a:t>
            </a:fld>
            <a:endParaRPr lang="ru-RU"/>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81000" y="685800"/>
            <a:ext cx="6096000" cy="3429000"/>
          </a:xfrm>
          <a:ln/>
        </p:spPr>
      </p:sp>
      <p:sp>
        <p:nvSpPr>
          <p:cNvPr id="15362" name="Rectangle 3"/>
          <p:cNvSpPr>
            <a:spLocks noGrp="1" noChangeArrowheads="1"/>
          </p:cNvSpPr>
          <p:nvPr>
            <p:ph type="body" idx="1"/>
          </p:nvPr>
        </p:nvSpPr>
        <p:spPr>
          <a:noFill/>
          <a:ln/>
        </p:spPr>
        <p:txBody>
          <a:bodyPr/>
          <a:lstStyle/>
          <a:p>
            <a:pPr eaLnBrk="1" hangingPunct="1"/>
            <a:endParaRPr lang="ru-RU" dirty="0" smtClean="0"/>
          </a:p>
        </p:txBody>
      </p:sp>
    </p:spTree>
    <p:extLst>
      <p:ext uri="{BB962C8B-B14F-4D97-AF65-F5344CB8AC3E}">
        <p14:creationId xmlns:p14="http://schemas.microsoft.com/office/powerpoint/2010/main" val="216896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608653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1129470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8605620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1446656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94560903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6178625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280537822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9882688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40164116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9866480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66119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5269522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7803118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55512550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5421146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7293715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946960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19429090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6926124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66612540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27760609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17462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7039578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71986168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04498809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0699092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5106103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839054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81000" y="685800"/>
            <a:ext cx="6096000" cy="3429000"/>
          </a:xfrm>
          <a:ln/>
        </p:spPr>
      </p:sp>
      <p:sp>
        <p:nvSpPr>
          <p:cNvPr id="27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074950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909577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381000" y="685800"/>
            <a:ext cx="6096000" cy="3429000"/>
          </a:xfrm>
          <a:ln/>
        </p:spPr>
      </p:sp>
      <p:sp>
        <p:nvSpPr>
          <p:cNvPr id="29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9078879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963126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81000" y="685800"/>
            <a:ext cx="6096000" cy="3429000"/>
          </a:xfrm>
          <a:ln/>
        </p:spPr>
      </p:sp>
      <p:sp>
        <p:nvSpPr>
          <p:cNvPr id="23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44511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28140479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81000" y="685800"/>
            <a:ext cx="6096000" cy="3429000"/>
          </a:xfrm>
          <a:ln/>
        </p:spPr>
      </p:sp>
      <p:sp>
        <p:nvSpPr>
          <p:cNvPr id="33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87768233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381000" y="685800"/>
            <a:ext cx="6096000" cy="3429000"/>
          </a:xfrm>
          <a:ln/>
        </p:spPr>
      </p:sp>
      <p:sp>
        <p:nvSpPr>
          <p:cNvPr id="35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2655255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381000" y="685800"/>
            <a:ext cx="6096000" cy="3429000"/>
          </a:xfrm>
          <a:ln/>
        </p:spPr>
      </p:sp>
      <p:sp>
        <p:nvSpPr>
          <p:cNvPr id="37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7244728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381000" y="685800"/>
            <a:ext cx="6096000" cy="3429000"/>
          </a:xfrm>
          <a:ln/>
        </p:spPr>
      </p:sp>
      <p:sp>
        <p:nvSpPr>
          <p:cNvPr id="159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04736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381000" y="685800"/>
            <a:ext cx="6096000" cy="3429000"/>
          </a:xfrm>
          <a:ln/>
        </p:spPr>
      </p:sp>
      <p:sp>
        <p:nvSpPr>
          <p:cNvPr id="161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829433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381000" y="685800"/>
            <a:ext cx="6096000" cy="3429000"/>
          </a:xfrm>
          <a:ln/>
        </p:spPr>
      </p:sp>
      <p:sp>
        <p:nvSpPr>
          <p:cNvPr id="163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467425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381000" y="685800"/>
            <a:ext cx="6096000" cy="3429000"/>
          </a:xfrm>
          <a:ln/>
        </p:spPr>
      </p:sp>
      <p:sp>
        <p:nvSpPr>
          <p:cNvPr id="165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73099780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381000" y="685800"/>
            <a:ext cx="6096000" cy="3429000"/>
          </a:xfrm>
          <a:ln/>
        </p:spPr>
      </p:sp>
      <p:sp>
        <p:nvSpPr>
          <p:cNvPr id="16793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9849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6576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2977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01716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29279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66158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4646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335626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213324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2350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47828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798432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24473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81380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23810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832814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920126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1732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278191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63349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815639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22930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86765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023821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43517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654862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24699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477025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8559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5956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097831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943526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7276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168161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28856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27160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45551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656294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954498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3683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37834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995308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9827555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247652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563409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1317767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8755230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400061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21264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86072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1280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813899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0048867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1736903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331628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6750555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067523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5975389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2611406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518542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0578435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477771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1224144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714150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1588442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0198074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4658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6309506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663130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815967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4297130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532056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874397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2079716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4952477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4733134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5426303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3412713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452208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3565611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9390024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0007455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41426438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89955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6237950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9775530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27877028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7513152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4236713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11023112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28160515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4757676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40228058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25672439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extLst>
      <p:ext uri="{BB962C8B-B14F-4D97-AF65-F5344CB8AC3E}">
        <p14:creationId xmlns:p14="http://schemas.microsoft.com/office/powerpoint/2010/main" val="350229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8103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7831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491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8477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094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370217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57400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86864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50950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8890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16.12.2020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073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FB952E-7D86-4EC9-ACCB-9EAFF6FE934D}" type="datetimeFigureOut">
              <a:rPr lang="ru-RU" smtClean="0"/>
              <a:pPr>
                <a:defRPr/>
              </a:pPr>
              <a:t>16.12.2020</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29830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9.xml"/><Relationship Id="rId1" Type="http://schemas.openxmlformats.org/officeDocument/2006/relationships/slideLayout" Target="../slideLayouts/slideLayout4.xml"/><Relationship Id="rId4" Type="http://schemas.openxmlformats.org/officeDocument/2006/relationships/hyperlink" Target="http://stepanovpapers.com/" TargetMode="External"/></Relationships>
</file>

<file path=ppt/slides/_rels/slide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0.xml"/><Relationship Id="rId1" Type="http://schemas.openxmlformats.org/officeDocument/2006/relationships/slideLayout" Target="../slideLayouts/slideLayout4.xml"/><Relationship Id="rId4" Type="http://schemas.openxmlformats.org/officeDocument/2006/relationships/hyperlink" Target="http://stepanovpaper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1.xml"/><Relationship Id="rId1" Type="http://schemas.openxmlformats.org/officeDocument/2006/relationships/slideLayout" Target="../slideLayouts/slideLayout4.xml"/><Relationship Id="rId4" Type="http://schemas.openxmlformats.org/officeDocument/2006/relationships/hyperlink" Target="http://stepanovpapers.com/" TargetMode="External"/></Relationships>
</file>

<file path=ppt/slides/_rels/slide1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2.xml"/><Relationship Id="rId1" Type="http://schemas.openxmlformats.org/officeDocument/2006/relationships/slideLayout" Target="../slideLayouts/slideLayout4.xml"/><Relationship Id="rId4" Type="http://schemas.openxmlformats.org/officeDocument/2006/relationships/hyperlink" Target="http://stepanovpapers.com/" TargetMode="External"/></Relationships>
</file>

<file path=ppt/slides/_rels/slide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3.xml"/><Relationship Id="rId1" Type="http://schemas.openxmlformats.org/officeDocument/2006/relationships/slideLayout" Target="../slideLayouts/slideLayout4.xml"/><Relationship Id="rId4" Type="http://schemas.openxmlformats.org/officeDocument/2006/relationships/hyperlink" Target="http://stepanovpapers.com/"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hyperlink" Target="https://ideone.com/k2u86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profiles.stanford.edu/leonidas-guibas"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www.cs.princeton.edu/~rs/"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profiles.stanford.edu/leonidas-guibas"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www.cs.princeton.edu/~r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hyperlink" Target="https://profiles.stanford.edu/leonidas-guibas"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www.cs.princeton.edu/~rs/"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4.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4.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4.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a:defRPr/>
            </a:pPr>
            <a:r>
              <a:rPr lang="en-US" sz="3200" dirty="0" smtClean="0">
                <a:latin typeface="Arial" pitchFamily="34" charset="0"/>
              </a:rPr>
              <a:t>B </a:t>
            </a:r>
            <a:r>
              <a:rPr lang="ru-RU" sz="3200" dirty="0">
                <a:latin typeface="Arial" pitchFamily="34" charset="0"/>
              </a:rPr>
              <a:t>деревья и красно-чёрные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solidFill>
                  <a:schemeClr val="bg1"/>
                </a:solidFill>
                <a:latin typeface="+mj-lt"/>
              </a:rPr>
              <a:t>Ключи внутренней вершины разделяют ключи в её поддеревьях</a:t>
            </a:r>
          </a:p>
          <a:p>
            <a:pPr lvl="2"/>
            <a:r>
              <a:rPr lang="ru-RU" dirty="0" smtClean="0">
                <a:solidFill>
                  <a:schemeClr val="bg1"/>
                </a:solidFill>
                <a:latin typeface="+mj-lt"/>
              </a:rPr>
              <a:t>На множестве ключей задан линейный порядок</a:t>
            </a:r>
          </a:p>
          <a:p>
            <a:pPr lvl="2"/>
            <a:r>
              <a:rPr lang="ru-RU" dirty="0" smtClean="0">
                <a:solidFill>
                  <a:schemeClr val="bg1"/>
                </a:solidFill>
                <a:latin typeface="+mj-lt"/>
              </a:rPr>
              <a:t>Ключей на 1 меньше, чем поддеревьев</a:t>
            </a:r>
          </a:p>
          <a:p>
            <a:pPr lvl="1"/>
            <a:r>
              <a:rPr lang="ru-RU" dirty="0" smtClean="0">
                <a:solidFill>
                  <a:schemeClr val="bg1"/>
                </a:solidFill>
                <a:latin typeface="+mj-lt"/>
              </a:rPr>
              <a:t>Внутренние вершины, кроме корня, имеют от t до 2*t потомков</a:t>
            </a:r>
          </a:p>
          <a:p>
            <a:pPr lvl="1"/>
            <a:r>
              <a:rPr lang="ru-RU" dirty="0" smtClean="0">
                <a:solidFill>
                  <a:schemeClr val="bg1"/>
                </a:solidFill>
                <a:latin typeface="+mj-lt"/>
              </a:rPr>
              <a:t>Корень имеет от 2 до 2*t потомков</a:t>
            </a:r>
          </a:p>
          <a:p>
            <a:endParaRPr lang="en-US" dirty="0" smtClean="0">
              <a:solidFill>
                <a:schemeClr val="bg1"/>
              </a:solidFill>
            </a:endParaRPr>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extLst>
      <p:ext uri="{BB962C8B-B14F-4D97-AF65-F5344CB8AC3E}">
        <p14:creationId xmlns:p14="http://schemas.microsoft.com/office/powerpoint/2010/main" val="12650533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красный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Rectangle 50"/>
          <p:cNvSpPr/>
          <p:nvPr/>
        </p:nvSpPr>
        <p:spPr>
          <a:xfrm>
            <a:off x="609600" y="1340768"/>
            <a:ext cx="11103023" cy="4968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solidFill>
                  <a:schemeClr val="bg1"/>
                </a:solidFill>
                <a:cs typeface="Times New Roman" pitchFamily="18" charset="0"/>
              </a:rPr>
              <a:t>Меняем цвет отца на черный</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Меняем цвет деда на красный</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Поворачиваем дерево направо вокруг деда проверяемой вершины</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Rectangle 50"/>
          <p:cNvSpPr/>
          <p:nvPr/>
        </p:nvSpPr>
        <p:spPr>
          <a:xfrm>
            <a:off x="8022630" y="3351392"/>
            <a:ext cx="3689993" cy="2957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6084996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Меняем цвет деда на красный</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Поворачиваем дерево направо вокруг деда проверяемой вершины</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Rectangle 50"/>
          <p:cNvSpPr/>
          <p:nvPr/>
        </p:nvSpPr>
        <p:spPr>
          <a:xfrm>
            <a:off x="8022630" y="3351392"/>
            <a:ext cx="3689993" cy="2957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30256138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a:t>
            </a:r>
            <a:r>
              <a:rPr lang="ru-RU" sz="3200" dirty="0" smtClean="0">
                <a:cs typeface="Times New Roman" pitchFamily="18" charset="0"/>
              </a:rPr>
              <a:t>красный – сохраняем черную высоту</a:t>
            </a:r>
            <a:endParaRPr lang="ru-RU" sz="3200" dirty="0" smtClean="0">
              <a:cs typeface="Times New Roman" pitchFamily="18" charset="0"/>
            </a:endParaRP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Поворачиваем дерево направо вокруг деда проверяемой вершины</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Rectangle 50"/>
          <p:cNvSpPr/>
          <p:nvPr/>
        </p:nvSpPr>
        <p:spPr>
          <a:xfrm>
            <a:off x="8022630" y="3351392"/>
            <a:ext cx="3689993" cy="2957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7922096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a:t>
            </a:r>
            <a:r>
              <a:rPr lang="ru-RU" sz="3200" dirty="0">
                <a:cs typeface="Times New Roman" pitchFamily="18" charset="0"/>
              </a:rPr>
              <a:t>красный – сохраняем черную высоту</a:t>
            </a:r>
            <a:endParaRPr lang="ru-RU" sz="3200" dirty="0" smtClean="0">
              <a:cs typeface="Times New Roman" pitchFamily="18" charset="0"/>
            </a:endParaRP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Rectangle 50"/>
          <p:cNvSpPr/>
          <p:nvPr/>
        </p:nvSpPr>
        <p:spPr>
          <a:xfrm>
            <a:off x="8022630" y="3351392"/>
            <a:ext cx="3689993" cy="2957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0423496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a:t>
            </a:r>
            <a:r>
              <a:rPr lang="ru-RU" sz="3200" dirty="0">
                <a:cs typeface="Times New Roman" pitchFamily="18" charset="0"/>
              </a:rPr>
              <a:t>красный – сохраняем черную высоту</a:t>
            </a:r>
            <a:endParaRPr lang="ru-RU" sz="3200" dirty="0" smtClean="0">
              <a:cs typeface="Times New Roman" pitchFamily="18" charset="0"/>
            </a:endParaRP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3102094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a:t>
            </a:r>
            <a:r>
              <a:rPr lang="ru-RU" sz="3200" dirty="0">
                <a:cs typeface="Times New Roman" pitchFamily="18" charset="0"/>
              </a:rPr>
              <a:t>красный – сохраняем черную высоту</a:t>
            </a:r>
            <a:endParaRPr lang="ru-RU" sz="3200" dirty="0" smtClean="0">
              <a:cs typeface="Times New Roman" pitchFamily="18" charset="0"/>
            </a:endParaRP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4804953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Rectangle 54"/>
          <p:cNvSpPr/>
          <p:nvPr/>
        </p:nvSpPr>
        <p:spPr>
          <a:xfrm>
            <a:off x="191344" y="1196752"/>
            <a:ext cx="11521279" cy="5112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6922214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solidFill>
                  <a:schemeClr val="bg1"/>
                </a:solidFill>
                <a:cs typeface="Times New Roman" pitchFamily="18" charset="0"/>
              </a:rPr>
              <a:t>Поворачиваем дерево налево вокруг отца проверяемой вершины</a:t>
            </a:r>
          </a:p>
          <a:p>
            <a:pPr>
              <a:lnSpc>
                <a:spcPct val="80000"/>
              </a:lnSpc>
            </a:pPr>
            <a:endParaRPr lang="ru-RU" sz="3200" dirty="0" smtClean="0">
              <a:solidFill>
                <a:schemeClr val="bg1"/>
              </a:solidFill>
              <a:cs typeface="Times New Roman" pitchFamily="18" charset="0"/>
            </a:endParaRPr>
          </a:p>
          <a:p>
            <a:pPr>
              <a:lnSpc>
                <a:spcPct val="80000"/>
              </a:lnSpc>
            </a:pPr>
            <a:r>
              <a:rPr lang="ru-RU" sz="3200" dirty="0" smtClean="0">
                <a:solidFill>
                  <a:schemeClr val="bg1"/>
                </a:solidFill>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714224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610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solidFill>
                  <a:schemeClr val="bg1"/>
                </a:solidFill>
                <a:latin typeface="+mj-lt"/>
              </a:rPr>
              <a:t>Корень имеет от 2 до 2*t потомков</a:t>
            </a:r>
          </a:p>
          <a:p>
            <a:pPr lvl="1"/>
            <a:r>
              <a:rPr lang="ru-RU" dirty="0" smtClean="0">
                <a:solidFill>
                  <a:schemeClr val="bg1"/>
                </a:solidFill>
                <a:latin typeface="+mj-lt"/>
              </a:rPr>
              <a:t>Ключи </a:t>
            </a:r>
            <a:r>
              <a:rPr lang="ru-RU" dirty="0" smtClean="0">
                <a:solidFill>
                  <a:schemeClr val="bg1"/>
                </a:solidFill>
                <a:latin typeface="+mj-lt"/>
              </a:rPr>
              <a:t>внутренней вершины разделяют ключи в её поддеревьях</a:t>
            </a:r>
          </a:p>
          <a:p>
            <a:pPr lvl="2"/>
            <a:r>
              <a:rPr lang="ru-RU" dirty="0" smtClean="0">
                <a:solidFill>
                  <a:schemeClr val="bg1"/>
                </a:solidFill>
                <a:latin typeface="+mj-lt"/>
              </a:rPr>
              <a:t>На </a:t>
            </a:r>
            <a:r>
              <a:rPr lang="ru-RU" dirty="0" smtClean="0">
                <a:solidFill>
                  <a:schemeClr val="bg1"/>
                </a:solidFill>
                <a:latin typeface="+mj-lt"/>
              </a:rPr>
              <a:t>множестве ключей задан линейный порядок</a:t>
            </a:r>
          </a:p>
          <a:p>
            <a:pPr lvl="2"/>
            <a:r>
              <a:rPr lang="ru-RU" dirty="0" smtClean="0">
                <a:solidFill>
                  <a:schemeClr val="bg1"/>
                </a:solidFill>
                <a:latin typeface="+mj-lt"/>
              </a:rPr>
              <a:t>Ключей </a:t>
            </a:r>
            <a:r>
              <a:rPr lang="ru-RU" dirty="0" smtClean="0">
                <a:solidFill>
                  <a:schemeClr val="bg1"/>
                </a:solidFill>
                <a:latin typeface="+mj-lt"/>
              </a:rPr>
              <a:t>на 1 меньше, чем поддеревьев</a:t>
            </a:r>
          </a:p>
          <a:p>
            <a:endParaRPr lang="en-US" dirty="0" smtClean="0"/>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extLst>
      <p:ext uri="{BB962C8B-B14F-4D97-AF65-F5344CB8AC3E}">
        <p14:creationId xmlns:p14="http://schemas.microsoft.com/office/powerpoint/2010/main" val="353433498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solidFill>
                  <a:schemeClr val="bg1"/>
                </a:solidFill>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97290855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4981879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solidFill>
                  <a:schemeClr val="bg1"/>
                </a:solidFill>
              </a:rPr>
              <a:t>Обозначим N(h) = минимальное число узлов в дереве высоты </a:t>
            </a:r>
            <a:r>
              <a:rPr lang="en-US" sz="2400" dirty="0">
                <a:solidFill>
                  <a:schemeClr val="bg1"/>
                </a:solidFill>
              </a:rPr>
              <a:t>h</a:t>
            </a:r>
            <a:endParaRPr lang="ru-RU" sz="2400" dirty="0">
              <a:solidFill>
                <a:schemeClr val="bg1"/>
              </a:solidFill>
            </a:endParaRPr>
          </a:p>
          <a:p>
            <a:pPr>
              <a:lnSpc>
                <a:spcPct val="90000"/>
              </a:lnSpc>
            </a:pPr>
            <a:r>
              <a:rPr lang="ru-RU" sz="2400" dirty="0">
                <a:solidFill>
                  <a:schemeClr val="bg1"/>
                </a:solidFill>
              </a:rPr>
              <a:t>N(h) для АВЛ дерева</a:t>
            </a:r>
          </a:p>
          <a:p>
            <a:pPr lvl="1">
              <a:lnSpc>
                <a:spcPct val="90000"/>
              </a:lnSpc>
            </a:pPr>
            <a:r>
              <a:rPr lang="ru-RU" sz="2000" dirty="0">
                <a:solidFill>
                  <a:schemeClr val="bg1"/>
                </a:solidFill>
              </a:rPr>
              <a:t>N(h) = N(h − 1) + N(h − 2) + 1, </a:t>
            </a:r>
            <a:r>
              <a:rPr lang="ru-RU" sz="2000" dirty="0" smtClean="0">
                <a:solidFill>
                  <a:schemeClr val="bg1"/>
                </a:solidFill>
              </a:rPr>
              <a:t>N(1) </a:t>
            </a:r>
            <a:r>
              <a:rPr lang="ru-RU" sz="2000" dirty="0">
                <a:solidFill>
                  <a:schemeClr val="bg1"/>
                </a:solidFill>
              </a:rPr>
              <a:t>= 1, </a:t>
            </a:r>
            <a:r>
              <a:rPr lang="ru-RU" sz="2000" dirty="0" smtClean="0">
                <a:solidFill>
                  <a:schemeClr val="bg1"/>
                </a:solidFill>
              </a:rPr>
              <a:t>N(2) </a:t>
            </a:r>
            <a:r>
              <a:rPr lang="ru-RU" sz="2000" dirty="0">
                <a:solidFill>
                  <a:schemeClr val="bg1"/>
                </a:solidFill>
              </a:rPr>
              <a:t>= 2</a:t>
            </a:r>
          </a:p>
          <a:p>
            <a:pPr lvl="1">
              <a:lnSpc>
                <a:spcPct val="90000"/>
              </a:lnSpc>
            </a:pPr>
            <a:r>
              <a:rPr lang="ru-RU" sz="2000" dirty="0">
                <a:solidFill>
                  <a:schemeClr val="bg1"/>
                </a:solidFill>
              </a:rPr>
              <a:t>N(h) растёт как последовательность Фибоначчи – почему?</a:t>
            </a:r>
          </a:p>
          <a:p>
            <a:pPr lvl="1">
              <a:lnSpc>
                <a:spcPct val="90000"/>
              </a:lnSpc>
            </a:pPr>
            <a:r>
              <a:rPr lang="ru-RU" sz="2000" dirty="0">
                <a:solidFill>
                  <a:schemeClr val="bg1"/>
                </a:solidFill>
              </a:rPr>
              <a:t>Следовательно, N(h) = Θ(λ</a:t>
            </a:r>
            <a:r>
              <a:rPr lang="ru-RU" sz="2000" baseline="30000" dirty="0">
                <a:solidFill>
                  <a:schemeClr val="bg1"/>
                </a:solidFill>
              </a:rPr>
              <a:t>h</a:t>
            </a:r>
            <a:r>
              <a:rPr lang="ru-RU" sz="2000" dirty="0">
                <a:solidFill>
                  <a:schemeClr val="bg1"/>
                </a:solidFill>
              </a:rPr>
              <a:t>), где </a:t>
            </a:r>
          </a:p>
          <a:p>
            <a:pPr>
              <a:lnSpc>
                <a:spcPct val="90000"/>
              </a:lnSpc>
            </a:pPr>
            <a:endParaRPr lang="ru-RU" sz="2400" dirty="0">
              <a:solidFill>
                <a:schemeClr val="bg1"/>
              </a:solidFill>
            </a:endParaRPr>
          </a:p>
          <a:p>
            <a:pPr>
              <a:lnSpc>
                <a:spcPct val="90000"/>
              </a:lnSpc>
            </a:pPr>
            <a:r>
              <a:rPr lang="ru-RU" sz="2400" dirty="0">
                <a:solidFill>
                  <a:schemeClr val="bg1"/>
                </a:solidFill>
              </a:rPr>
              <a:t>N(h) для красно-чёрного дерева</a:t>
            </a:r>
          </a:p>
          <a:p>
            <a:pPr lvl="1">
              <a:lnSpc>
                <a:spcPct val="90000"/>
              </a:lnSpc>
            </a:pPr>
            <a:r>
              <a:rPr lang="ru-RU" sz="2000" dirty="0">
                <a:solidFill>
                  <a:schemeClr val="bg1"/>
                </a:solidFill>
              </a:rPr>
              <a:t>Свойство 3 красно-чёрных деревьев </a:t>
            </a:r>
            <a:r>
              <a:rPr lang="en-US" sz="2000" dirty="0">
                <a:solidFill>
                  <a:schemeClr val="bg1"/>
                </a:solidFill>
              </a:rPr>
              <a:t> </a:t>
            </a:r>
            <a:r>
              <a:rPr lang="ru-RU" sz="2000" dirty="0">
                <a:solidFill>
                  <a:schemeClr val="bg1"/>
                </a:solidFill>
              </a:rPr>
              <a:t>=</a:t>
            </a:r>
            <a:r>
              <a:rPr lang="en-US" sz="2000" dirty="0">
                <a:solidFill>
                  <a:schemeClr val="bg1"/>
                </a:solidFill>
              </a:rPr>
              <a:t>=&gt; </a:t>
            </a:r>
            <a:endParaRPr lang="ru-RU" sz="2000" dirty="0">
              <a:solidFill>
                <a:schemeClr val="bg1"/>
              </a:solidFill>
            </a:endParaRPr>
          </a:p>
          <a:p>
            <a:pPr>
              <a:lnSpc>
                <a:spcPct val="90000"/>
              </a:lnSpc>
              <a:buFont typeface="Arial" charset="0"/>
              <a:buNone/>
            </a:pPr>
            <a:endParaRPr lang="ru-RU" sz="2400" dirty="0">
              <a:solidFill>
                <a:schemeClr val="bg1"/>
              </a:solidFill>
            </a:endParaRPr>
          </a:p>
          <a:p>
            <a:pPr>
              <a:lnSpc>
                <a:spcPct val="90000"/>
              </a:lnSpc>
            </a:pPr>
            <a:r>
              <a:rPr lang="ru-RU" sz="2400" dirty="0">
                <a:solidFill>
                  <a:schemeClr val="bg1"/>
                </a:solidFill>
              </a:rPr>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
        <p:nvSpPr>
          <p:cNvPr id="7" name="Rectangle 6"/>
          <p:cNvSpPr/>
          <p:nvPr/>
        </p:nvSpPr>
        <p:spPr>
          <a:xfrm>
            <a:off x="191344" y="1196752"/>
            <a:ext cx="11521279" cy="5112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8823189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a:t>
            </a:r>
            <a:r>
              <a:rPr lang="ru-RU" sz="2000" dirty="0" smtClean="0"/>
              <a:t>N(1) </a:t>
            </a:r>
            <a:r>
              <a:rPr lang="ru-RU" sz="2000" dirty="0"/>
              <a:t>= 1, </a:t>
            </a:r>
            <a:r>
              <a:rPr lang="ru-RU" sz="2000" dirty="0" smtClean="0"/>
              <a:t>N(2) </a:t>
            </a:r>
            <a:r>
              <a:rPr lang="ru-RU" sz="2000" dirty="0"/>
              <a:t>=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
        <p:nvSpPr>
          <p:cNvPr id="7" name="Rectangle 6"/>
          <p:cNvSpPr/>
          <p:nvPr/>
        </p:nvSpPr>
        <p:spPr>
          <a:xfrm>
            <a:off x="191344" y="1988840"/>
            <a:ext cx="11521279" cy="4320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9168783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a:t>
            </a:r>
            <a:r>
              <a:rPr lang="ru-RU" sz="2000" dirty="0" smtClean="0"/>
              <a:t>N(1) </a:t>
            </a:r>
            <a:r>
              <a:rPr lang="ru-RU" sz="2000" dirty="0"/>
              <a:t>= 1, </a:t>
            </a:r>
            <a:r>
              <a:rPr lang="ru-RU" sz="2000" dirty="0" smtClean="0"/>
              <a:t>N(2) </a:t>
            </a:r>
            <a:r>
              <a:rPr lang="ru-RU" sz="2000" dirty="0"/>
              <a:t>=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
        <p:nvSpPr>
          <p:cNvPr id="7" name="Rectangle 6"/>
          <p:cNvSpPr/>
          <p:nvPr/>
        </p:nvSpPr>
        <p:spPr>
          <a:xfrm>
            <a:off x="191344" y="3789040"/>
            <a:ext cx="11521279" cy="252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12161786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a:t>
            </a:r>
            <a:r>
              <a:rPr lang="ru-RU" sz="2000" dirty="0" smtClean="0"/>
              <a:t>N(1) </a:t>
            </a:r>
            <a:r>
              <a:rPr lang="ru-RU" sz="2000" dirty="0"/>
              <a:t>= 1, </a:t>
            </a:r>
            <a:r>
              <a:rPr lang="ru-RU" sz="2000" dirty="0" smtClean="0"/>
              <a:t>N(2) </a:t>
            </a:r>
            <a:r>
              <a:rPr lang="ru-RU" sz="2000" dirty="0"/>
              <a:t>=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
        <p:nvSpPr>
          <p:cNvPr id="7" name="Rectangle 6"/>
          <p:cNvSpPr/>
          <p:nvPr/>
        </p:nvSpPr>
        <p:spPr>
          <a:xfrm>
            <a:off x="191344" y="4797152"/>
            <a:ext cx="11521279" cy="1512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2109784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a:t>
            </a:r>
            <a:r>
              <a:rPr lang="ru-RU" sz="2000" dirty="0" smtClean="0"/>
              <a:t>N(1) </a:t>
            </a:r>
            <a:r>
              <a:rPr lang="ru-RU" sz="2000" dirty="0"/>
              <a:t>= 1, </a:t>
            </a:r>
            <a:r>
              <a:rPr lang="ru-RU" sz="2000" dirty="0" smtClean="0"/>
              <a:t>N(2) </a:t>
            </a:r>
            <a:r>
              <a:rPr lang="ru-RU" sz="2000" dirty="0"/>
              <a:t>=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Tree>
    <p:extLst>
      <p:ext uri="{BB962C8B-B14F-4D97-AF65-F5344CB8AC3E}">
        <p14:creationId xmlns:p14="http://schemas.microsoft.com/office/powerpoint/2010/main" val="12444842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solidFill>
                  <a:schemeClr val="bg1"/>
                </a:solidFill>
              </a:rPr>
              <a:t>Поиск </a:t>
            </a:r>
            <a:r>
              <a:rPr lang="ru-RU" dirty="0" smtClean="0">
                <a:solidFill>
                  <a:schemeClr val="bg1"/>
                </a:solidFill>
              </a:rPr>
              <a:t>для </a:t>
            </a:r>
            <a:r>
              <a:rPr lang="ru-RU" dirty="0">
                <a:solidFill>
                  <a:schemeClr val="bg1"/>
                </a:solidFill>
              </a:rPr>
              <a:t>АВЛ дерева </a:t>
            </a:r>
            <a:r>
              <a:rPr lang="ru-RU" dirty="0" smtClean="0">
                <a:solidFill>
                  <a:schemeClr val="bg1"/>
                </a:solidFill>
              </a:rPr>
              <a:t>в 1.4х быстрее</a:t>
            </a:r>
            <a:r>
              <a:rPr lang="ru-RU" dirty="0">
                <a:solidFill>
                  <a:schemeClr val="bg1"/>
                </a:solidFill>
              </a:rPr>
              <a:t>, чем для КЧ дерева</a:t>
            </a:r>
            <a:endParaRPr lang="en-US" dirty="0">
              <a:solidFill>
                <a:schemeClr val="bg1"/>
              </a:solidFill>
            </a:endParaRPr>
          </a:p>
          <a:p>
            <a:pPr lvl="1">
              <a:lnSpc>
                <a:spcPct val="80000"/>
              </a:lnSpc>
            </a:pPr>
            <a:r>
              <a:rPr lang="ru-RU" dirty="0">
                <a:solidFill>
                  <a:schemeClr val="bg1"/>
                </a:solidFill>
              </a:rPr>
              <a:t>Высота КЧ дерева </a:t>
            </a:r>
            <a:r>
              <a:rPr lang="ru-RU" dirty="0" smtClean="0">
                <a:solidFill>
                  <a:schemeClr val="bg1"/>
                </a:solidFill>
              </a:rPr>
              <a:t>может быть в 1.4х больше </a:t>
            </a:r>
            <a:r>
              <a:rPr lang="ru-RU" dirty="0">
                <a:solidFill>
                  <a:schemeClr val="bg1"/>
                </a:solidFill>
              </a:rPr>
              <a:t>высоты АВЛ дерева при одинаковом числе </a:t>
            </a:r>
            <a:r>
              <a:rPr lang="ru-RU" dirty="0" smtClean="0">
                <a:solidFill>
                  <a:schemeClr val="bg1"/>
                </a:solidFill>
              </a:rPr>
              <a:t>вершин</a:t>
            </a:r>
            <a:endParaRPr lang="ru-RU" dirty="0">
              <a:solidFill>
                <a:schemeClr val="bg1"/>
              </a:solidFill>
            </a:endParaRPr>
          </a:p>
          <a:p>
            <a:pPr>
              <a:lnSpc>
                <a:spcPct val="80000"/>
              </a:lnSpc>
            </a:pPr>
            <a:endParaRPr lang="en-US" dirty="0">
              <a:solidFill>
                <a:schemeClr val="bg1"/>
              </a:solidFill>
            </a:endParaRPr>
          </a:p>
          <a:p>
            <a:pPr>
              <a:lnSpc>
                <a:spcPct val="80000"/>
              </a:lnSpc>
            </a:pPr>
            <a:r>
              <a:rPr lang="ru-RU" dirty="0" smtClean="0">
                <a:solidFill>
                  <a:schemeClr val="bg1"/>
                </a:solidFill>
              </a:rPr>
              <a:t>Вставка и удаление для КЧ </a:t>
            </a:r>
            <a:r>
              <a:rPr lang="ru-RU" dirty="0">
                <a:solidFill>
                  <a:schemeClr val="bg1"/>
                </a:solidFill>
              </a:rPr>
              <a:t>дерева </a:t>
            </a:r>
            <a:r>
              <a:rPr lang="ru-RU" dirty="0" smtClean="0">
                <a:solidFill>
                  <a:schemeClr val="bg1"/>
                </a:solidFill>
              </a:rPr>
              <a:t>быстрее</a:t>
            </a:r>
            <a:r>
              <a:rPr lang="ru-RU" dirty="0">
                <a:solidFill>
                  <a:schemeClr val="bg1"/>
                </a:solidFill>
              </a:rPr>
              <a:t>, чем </a:t>
            </a:r>
            <a:r>
              <a:rPr lang="ru-RU" dirty="0" smtClean="0">
                <a:solidFill>
                  <a:schemeClr val="bg1"/>
                </a:solidFill>
              </a:rPr>
              <a:t>для АВЛ </a:t>
            </a:r>
            <a:r>
              <a:rPr lang="ru-RU" dirty="0">
                <a:solidFill>
                  <a:schemeClr val="bg1"/>
                </a:solidFill>
              </a:rPr>
              <a:t>дерева</a:t>
            </a:r>
            <a:endParaRPr lang="en-US" dirty="0">
              <a:solidFill>
                <a:schemeClr val="bg1"/>
              </a:solidFill>
            </a:endParaRPr>
          </a:p>
          <a:p>
            <a:pPr lvl="1">
              <a:lnSpc>
                <a:spcPct val="80000"/>
              </a:lnSpc>
            </a:pPr>
            <a:r>
              <a:rPr lang="ru-RU" dirty="0">
                <a:solidFill>
                  <a:schemeClr val="bg1"/>
                </a:solidFill>
              </a:rPr>
              <a:t>КЧ дерево – </a:t>
            </a:r>
            <a:r>
              <a:rPr lang="ru-RU" dirty="0" smtClean="0">
                <a:solidFill>
                  <a:schemeClr val="bg1"/>
                </a:solidFill>
              </a:rPr>
              <a:t>всегда достаточно </a:t>
            </a:r>
            <a:r>
              <a:rPr lang="en-US" dirty="0">
                <a:solidFill>
                  <a:schemeClr val="bg1"/>
                </a:solidFill>
              </a:rPr>
              <a:t>2</a:t>
            </a:r>
            <a:r>
              <a:rPr lang="ru-RU" dirty="0">
                <a:solidFill>
                  <a:schemeClr val="bg1"/>
                </a:solidFill>
              </a:rPr>
              <a:t> </a:t>
            </a:r>
            <a:r>
              <a:rPr lang="ru-RU" dirty="0" smtClean="0">
                <a:solidFill>
                  <a:schemeClr val="bg1"/>
                </a:solidFill>
              </a:rPr>
              <a:t>поворотов</a:t>
            </a:r>
            <a:endParaRPr lang="ru-RU" dirty="0">
              <a:solidFill>
                <a:schemeClr val="bg1"/>
              </a:solidFill>
            </a:endParaRPr>
          </a:p>
          <a:p>
            <a:pPr lvl="1">
              <a:lnSpc>
                <a:spcPct val="80000"/>
              </a:lnSpc>
            </a:pPr>
            <a:r>
              <a:rPr lang="ru-RU" dirty="0">
                <a:solidFill>
                  <a:schemeClr val="bg1"/>
                </a:solidFill>
              </a:rPr>
              <a:t>АВЛ дерево – </a:t>
            </a:r>
            <a:r>
              <a:rPr lang="ru-RU" dirty="0" smtClean="0">
                <a:solidFill>
                  <a:schemeClr val="bg1"/>
                </a:solidFill>
              </a:rPr>
              <a:t>может понадобиться </a:t>
            </a:r>
            <a:r>
              <a:rPr lang="ru-RU" dirty="0">
                <a:solidFill>
                  <a:schemeClr val="bg1"/>
                </a:solidFill>
              </a:rPr>
              <a:t>поворот в </a:t>
            </a:r>
            <a:r>
              <a:rPr lang="ru-RU" dirty="0" smtClean="0">
                <a:solidFill>
                  <a:schemeClr val="bg1"/>
                </a:solidFill>
              </a:rPr>
              <a:t>каждой вершине на </a:t>
            </a:r>
            <a:r>
              <a:rPr lang="ru-RU" dirty="0">
                <a:solidFill>
                  <a:schemeClr val="bg1"/>
                </a:solidFill>
              </a:rPr>
              <a:t>пути от </a:t>
            </a:r>
            <a:r>
              <a:rPr lang="ru-RU" dirty="0" smtClean="0">
                <a:solidFill>
                  <a:schemeClr val="bg1"/>
                </a:solidFill>
              </a:rPr>
              <a:t>вставляемого/удаляемого </a:t>
            </a:r>
            <a:r>
              <a:rPr lang="ru-RU" dirty="0">
                <a:solidFill>
                  <a:schemeClr val="bg1"/>
                </a:solidFill>
              </a:rPr>
              <a:t>листа до корня</a:t>
            </a:r>
          </a:p>
          <a:p>
            <a:pPr lvl="1">
              <a:lnSpc>
                <a:spcPct val="80000"/>
              </a:lnSpc>
            </a:pPr>
            <a:endParaRPr lang="ru-RU" dirty="0">
              <a:solidFill>
                <a:schemeClr val="bg1"/>
              </a:solidFill>
            </a:endParaRPr>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solidFill>
                  <a:schemeClr val="bg1"/>
                </a:solidFill>
              </a:rPr>
              <a:t>Высота КЧ дерева </a:t>
            </a:r>
            <a:r>
              <a:rPr lang="ru-RU" dirty="0" smtClean="0">
                <a:solidFill>
                  <a:schemeClr val="bg1"/>
                </a:solidFill>
              </a:rPr>
              <a:t>может быть в 1.4х больше </a:t>
            </a:r>
            <a:r>
              <a:rPr lang="ru-RU" dirty="0">
                <a:solidFill>
                  <a:schemeClr val="bg1"/>
                </a:solidFill>
              </a:rPr>
              <a:t>высоты АВЛ дерева при одинаковом числе </a:t>
            </a:r>
            <a:r>
              <a:rPr lang="ru-RU" dirty="0" smtClean="0">
                <a:solidFill>
                  <a:schemeClr val="bg1"/>
                </a:solidFill>
              </a:rPr>
              <a:t>вершин</a:t>
            </a:r>
            <a:endParaRPr lang="ru-RU" dirty="0">
              <a:solidFill>
                <a:schemeClr val="bg1"/>
              </a:solidFill>
            </a:endParaRPr>
          </a:p>
          <a:p>
            <a:pPr>
              <a:lnSpc>
                <a:spcPct val="80000"/>
              </a:lnSpc>
            </a:pPr>
            <a:endParaRPr lang="en-US" dirty="0">
              <a:solidFill>
                <a:schemeClr val="bg1"/>
              </a:solidFill>
            </a:endParaRPr>
          </a:p>
          <a:p>
            <a:pPr>
              <a:lnSpc>
                <a:spcPct val="80000"/>
              </a:lnSpc>
            </a:pPr>
            <a:r>
              <a:rPr lang="ru-RU" dirty="0" smtClean="0">
                <a:solidFill>
                  <a:schemeClr val="bg1"/>
                </a:solidFill>
              </a:rPr>
              <a:t>Вставка и удаление для КЧ </a:t>
            </a:r>
            <a:r>
              <a:rPr lang="ru-RU" dirty="0">
                <a:solidFill>
                  <a:schemeClr val="bg1"/>
                </a:solidFill>
              </a:rPr>
              <a:t>дерева </a:t>
            </a:r>
            <a:r>
              <a:rPr lang="ru-RU" dirty="0" smtClean="0">
                <a:solidFill>
                  <a:schemeClr val="bg1"/>
                </a:solidFill>
              </a:rPr>
              <a:t>быстрее</a:t>
            </a:r>
            <a:r>
              <a:rPr lang="ru-RU" dirty="0">
                <a:solidFill>
                  <a:schemeClr val="bg1"/>
                </a:solidFill>
              </a:rPr>
              <a:t>, чем </a:t>
            </a:r>
            <a:r>
              <a:rPr lang="ru-RU" dirty="0" smtClean="0">
                <a:solidFill>
                  <a:schemeClr val="bg1"/>
                </a:solidFill>
              </a:rPr>
              <a:t>для АВЛ </a:t>
            </a:r>
            <a:r>
              <a:rPr lang="ru-RU" dirty="0">
                <a:solidFill>
                  <a:schemeClr val="bg1"/>
                </a:solidFill>
              </a:rPr>
              <a:t>дерева</a:t>
            </a:r>
            <a:endParaRPr lang="en-US" dirty="0">
              <a:solidFill>
                <a:schemeClr val="bg1"/>
              </a:solidFill>
            </a:endParaRPr>
          </a:p>
          <a:p>
            <a:pPr lvl="1">
              <a:lnSpc>
                <a:spcPct val="80000"/>
              </a:lnSpc>
            </a:pPr>
            <a:r>
              <a:rPr lang="ru-RU" dirty="0">
                <a:solidFill>
                  <a:schemeClr val="bg1"/>
                </a:solidFill>
              </a:rPr>
              <a:t>КЧ дерево – </a:t>
            </a:r>
            <a:r>
              <a:rPr lang="ru-RU" dirty="0" smtClean="0">
                <a:solidFill>
                  <a:schemeClr val="bg1"/>
                </a:solidFill>
              </a:rPr>
              <a:t>всегда достаточно </a:t>
            </a:r>
            <a:r>
              <a:rPr lang="en-US" dirty="0">
                <a:solidFill>
                  <a:schemeClr val="bg1"/>
                </a:solidFill>
              </a:rPr>
              <a:t>2</a:t>
            </a:r>
            <a:r>
              <a:rPr lang="ru-RU" dirty="0">
                <a:solidFill>
                  <a:schemeClr val="bg1"/>
                </a:solidFill>
              </a:rPr>
              <a:t> </a:t>
            </a:r>
            <a:r>
              <a:rPr lang="ru-RU" dirty="0" smtClean="0">
                <a:solidFill>
                  <a:schemeClr val="bg1"/>
                </a:solidFill>
              </a:rPr>
              <a:t>поворотов</a:t>
            </a:r>
            <a:endParaRPr lang="ru-RU" dirty="0">
              <a:solidFill>
                <a:schemeClr val="bg1"/>
              </a:solidFill>
            </a:endParaRPr>
          </a:p>
          <a:p>
            <a:pPr lvl="1">
              <a:lnSpc>
                <a:spcPct val="80000"/>
              </a:lnSpc>
            </a:pPr>
            <a:r>
              <a:rPr lang="ru-RU" dirty="0">
                <a:solidFill>
                  <a:schemeClr val="bg1"/>
                </a:solidFill>
              </a:rPr>
              <a:t>АВЛ дерево – </a:t>
            </a:r>
            <a:r>
              <a:rPr lang="ru-RU" dirty="0" smtClean="0">
                <a:solidFill>
                  <a:schemeClr val="bg1"/>
                </a:solidFill>
              </a:rPr>
              <a:t>может понадобиться </a:t>
            </a:r>
            <a:r>
              <a:rPr lang="ru-RU" dirty="0">
                <a:solidFill>
                  <a:schemeClr val="bg1"/>
                </a:solidFill>
              </a:rPr>
              <a:t>поворот в </a:t>
            </a:r>
            <a:r>
              <a:rPr lang="ru-RU" dirty="0" smtClean="0">
                <a:solidFill>
                  <a:schemeClr val="bg1"/>
                </a:solidFill>
              </a:rPr>
              <a:t>каждой вершине на </a:t>
            </a:r>
            <a:r>
              <a:rPr lang="ru-RU" dirty="0">
                <a:solidFill>
                  <a:schemeClr val="bg1"/>
                </a:solidFill>
              </a:rPr>
              <a:t>пути от </a:t>
            </a:r>
            <a:r>
              <a:rPr lang="ru-RU" dirty="0" smtClean="0">
                <a:solidFill>
                  <a:schemeClr val="bg1"/>
                </a:solidFill>
              </a:rPr>
              <a:t>вставляемого/удаляемого </a:t>
            </a:r>
            <a:r>
              <a:rPr lang="ru-RU" dirty="0">
                <a:solidFill>
                  <a:schemeClr val="bg1"/>
                </a:solidFill>
              </a:rPr>
              <a:t>листа до корня</a:t>
            </a:r>
          </a:p>
          <a:p>
            <a:pPr lvl="1">
              <a:lnSpc>
                <a:spcPct val="80000"/>
              </a:lnSpc>
            </a:pPr>
            <a:endParaRPr lang="ru-RU" dirty="0">
              <a:solidFill>
                <a:schemeClr val="bg1"/>
              </a:solidFill>
            </a:endParaRPr>
          </a:p>
        </p:txBody>
      </p:sp>
    </p:spTree>
    <p:extLst>
      <p:ext uri="{BB962C8B-B14F-4D97-AF65-F5344CB8AC3E}">
        <p14:creationId xmlns:p14="http://schemas.microsoft.com/office/powerpoint/2010/main" val="157698557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solidFill>
                  <a:schemeClr val="bg1"/>
                </a:solidFill>
              </a:rPr>
              <a:t>Вставка и удаление для КЧ </a:t>
            </a:r>
            <a:r>
              <a:rPr lang="ru-RU" dirty="0">
                <a:solidFill>
                  <a:schemeClr val="bg1"/>
                </a:solidFill>
              </a:rPr>
              <a:t>дерева </a:t>
            </a:r>
            <a:r>
              <a:rPr lang="ru-RU" dirty="0" smtClean="0">
                <a:solidFill>
                  <a:schemeClr val="bg1"/>
                </a:solidFill>
              </a:rPr>
              <a:t>быстрее</a:t>
            </a:r>
            <a:r>
              <a:rPr lang="ru-RU" dirty="0">
                <a:solidFill>
                  <a:schemeClr val="bg1"/>
                </a:solidFill>
              </a:rPr>
              <a:t>, чем </a:t>
            </a:r>
            <a:r>
              <a:rPr lang="ru-RU" dirty="0" smtClean="0">
                <a:solidFill>
                  <a:schemeClr val="bg1"/>
                </a:solidFill>
              </a:rPr>
              <a:t>для АВЛ </a:t>
            </a:r>
            <a:r>
              <a:rPr lang="ru-RU" dirty="0">
                <a:solidFill>
                  <a:schemeClr val="bg1"/>
                </a:solidFill>
              </a:rPr>
              <a:t>дерева</a:t>
            </a:r>
            <a:endParaRPr lang="en-US" dirty="0">
              <a:solidFill>
                <a:schemeClr val="bg1"/>
              </a:solidFill>
            </a:endParaRPr>
          </a:p>
          <a:p>
            <a:pPr lvl="1">
              <a:lnSpc>
                <a:spcPct val="80000"/>
              </a:lnSpc>
            </a:pPr>
            <a:r>
              <a:rPr lang="ru-RU" dirty="0">
                <a:solidFill>
                  <a:schemeClr val="bg1"/>
                </a:solidFill>
              </a:rPr>
              <a:t>КЧ дерево – </a:t>
            </a:r>
            <a:r>
              <a:rPr lang="ru-RU" dirty="0" smtClean="0">
                <a:solidFill>
                  <a:schemeClr val="bg1"/>
                </a:solidFill>
              </a:rPr>
              <a:t>всегда достаточно </a:t>
            </a:r>
            <a:r>
              <a:rPr lang="en-US" dirty="0">
                <a:solidFill>
                  <a:schemeClr val="bg1"/>
                </a:solidFill>
              </a:rPr>
              <a:t>2</a:t>
            </a:r>
            <a:r>
              <a:rPr lang="ru-RU" dirty="0">
                <a:solidFill>
                  <a:schemeClr val="bg1"/>
                </a:solidFill>
              </a:rPr>
              <a:t> </a:t>
            </a:r>
            <a:r>
              <a:rPr lang="ru-RU" dirty="0" smtClean="0">
                <a:solidFill>
                  <a:schemeClr val="bg1"/>
                </a:solidFill>
              </a:rPr>
              <a:t>поворотов</a:t>
            </a:r>
            <a:endParaRPr lang="ru-RU" dirty="0">
              <a:solidFill>
                <a:schemeClr val="bg1"/>
              </a:solidFill>
            </a:endParaRPr>
          </a:p>
          <a:p>
            <a:pPr lvl="1">
              <a:lnSpc>
                <a:spcPct val="80000"/>
              </a:lnSpc>
            </a:pPr>
            <a:r>
              <a:rPr lang="ru-RU" dirty="0">
                <a:solidFill>
                  <a:schemeClr val="bg1"/>
                </a:solidFill>
              </a:rPr>
              <a:t>АВЛ дерево – </a:t>
            </a:r>
            <a:r>
              <a:rPr lang="ru-RU" dirty="0" smtClean="0">
                <a:solidFill>
                  <a:schemeClr val="bg1"/>
                </a:solidFill>
              </a:rPr>
              <a:t>может понадобиться </a:t>
            </a:r>
            <a:r>
              <a:rPr lang="ru-RU" dirty="0">
                <a:solidFill>
                  <a:schemeClr val="bg1"/>
                </a:solidFill>
              </a:rPr>
              <a:t>поворот в </a:t>
            </a:r>
            <a:r>
              <a:rPr lang="ru-RU" dirty="0" smtClean="0">
                <a:solidFill>
                  <a:schemeClr val="bg1"/>
                </a:solidFill>
              </a:rPr>
              <a:t>каждой вершине на </a:t>
            </a:r>
            <a:r>
              <a:rPr lang="ru-RU" dirty="0">
                <a:solidFill>
                  <a:schemeClr val="bg1"/>
                </a:solidFill>
              </a:rPr>
              <a:t>пути от </a:t>
            </a:r>
            <a:r>
              <a:rPr lang="ru-RU" dirty="0" smtClean="0">
                <a:solidFill>
                  <a:schemeClr val="bg1"/>
                </a:solidFill>
              </a:rPr>
              <a:t>вставляемого/удаляемого </a:t>
            </a:r>
            <a:r>
              <a:rPr lang="ru-RU" dirty="0">
                <a:solidFill>
                  <a:schemeClr val="bg1"/>
                </a:solidFill>
              </a:rPr>
              <a:t>листа до корня</a:t>
            </a:r>
          </a:p>
          <a:p>
            <a:pPr lvl="1">
              <a:lnSpc>
                <a:spcPct val="80000"/>
              </a:lnSpc>
            </a:pPr>
            <a:endParaRPr lang="ru-RU" dirty="0">
              <a:solidFill>
                <a:schemeClr val="bg1"/>
              </a:solidFill>
            </a:endParaRPr>
          </a:p>
        </p:txBody>
      </p:sp>
    </p:spTree>
    <p:extLst>
      <p:ext uri="{BB962C8B-B14F-4D97-AF65-F5344CB8AC3E}">
        <p14:creationId xmlns:p14="http://schemas.microsoft.com/office/powerpoint/2010/main" val="1001896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latin typeface="+mj-lt"/>
              </a:rPr>
              <a:t>Корень имеет от 2 до 2*t потомков</a:t>
            </a:r>
          </a:p>
          <a:p>
            <a:pPr lvl="1"/>
            <a:r>
              <a:rPr lang="ru-RU" dirty="0" smtClean="0">
                <a:solidFill>
                  <a:schemeClr val="bg1"/>
                </a:solidFill>
                <a:latin typeface="+mj-lt"/>
              </a:rPr>
              <a:t>Ключи </a:t>
            </a:r>
            <a:r>
              <a:rPr lang="ru-RU" dirty="0" smtClean="0">
                <a:solidFill>
                  <a:schemeClr val="bg1"/>
                </a:solidFill>
                <a:latin typeface="+mj-lt"/>
              </a:rPr>
              <a:t>внутренней вершины разделяют ключи в её поддеревьях</a:t>
            </a:r>
          </a:p>
          <a:p>
            <a:pPr lvl="2"/>
            <a:r>
              <a:rPr lang="ru-RU" dirty="0" smtClean="0">
                <a:solidFill>
                  <a:schemeClr val="bg1"/>
                </a:solidFill>
                <a:latin typeface="+mj-lt"/>
              </a:rPr>
              <a:t>На </a:t>
            </a:r>
            <a:r>
              <a:rPr lang="ru-RU" dirty="0" smtClean="0">
                <a:solidFill>
                  <a:schemeClr val="bg1"/>
                </a:solidFill>
                <a:latin typeface="+mj-lt"/>
              </a:rPr>
              <a:t>множестве ключей задан линейный порядок</a:t>
            </a:r>
          </a:p>
          <a:p>
            <a:pPr lvl="2"/>
            <a:r>
              <a:rPr lang="ru-RU" dirty="0" smtClean="0">
                <a:solidFill>
                  <a:schemeClr val="bg1"/>
                </a:solidFill>
                <a:latin typeface="+mj-lt"/>
              </a:rPr>
              <a:t>Ключей </a:t>
            </a:r>
            <a:r>
              <a:rPr lang="ru-RU" dirty="0" smtClean="0">
                <a:solidFill>
                  <a:schemeClr val="bg1"/>
                </a:solidFill>
                <a:latin typeface="+mj-lt"/>
              </a:rPr>
              <a:t>на 1 меньше, чем поддеревьев</a:t>
            </a:r>
          </a:p>
          <a:p>
            <a:endParaRPr lang="en-US" dirty="0" smtClean="0"/>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extLst>
      <p:ext uri="{BB962C8B-B14F-4D97-AF65-F5344CB8AC3E}">
        <p14:creationId xmlns:p14="http://schemas.microsoft.com/office/powerpoint/2010/main" val="296068696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solidFill>
                  <a:schemeClr val="bg1"/>
                </a:solidFill>
              </a:rPr>
              <a:t>КЧ дерево – </a:t>
            </a:r>
            <a:r>
              <a:rPr lang="ru-RU" dirty="0" smtClean="0">
                <a:solidFill>
                  <a:schemeClr val="bg1"/>
                </a:solidFill>
              </a:rPr>
              <a:t>всегда достаточно </a:t>
            </a:r>
            <a:r>
              <a:rPr lang="en-US" dirty="0">
                <a:solidFill>
                  <a:schemeClr val="bg1"/>
                </a:solidFill>
              </a:rPr>
              <a:t>2</a:t>
            </a:r>
            <a:r>
              <a:rPr lang="ru-RU" dirty="0">
                <a:solidFill>
                  <a:schemeClr val="bg1"/>
                </a:solidFill>
              </a:rPr>
              <a:t> </a:t>
            </a:r>
            <a:r>
              <a:rPr lang="ru-RU" dirty="0" smtClean="0">
                <a:solidFill>
                  <a:schemeClr val="bg1"/>
                </a:solidFill>
              </a:rPr>
              <a:t>поворотов</a:t>
            </a:r>
            <a:endParaRPr lang="ru-RU" dirty="0">
              <a:solidFill>
                <a:schemeClr val="bg1"/>
              </a:solidFill>
            </a:endParaRPr>
          </a:p>
          <a:p>
            <a:pPr lvl="1">
              <a:lnSpc>
                <a:spcPct val="80000"/>
              </a:lnSpc>
            </a:pPr>
            <a:r>
              <a:rPr lang="ru-RU" dirty="0">
                <a:solidFill>
                  <a:schemeClr val="bg1"/>
                </a:solidFill>
              </a:rPr>
              <a:t>АВЛ дерево – </a:t>
            </a:r>
            <a:r>
              <a:rPr lang="ru-RU" dirty="0" smtClean="0">
                <a:solidFill>
                  <a:schemeClr val="bg1"/>
                </a:solidFill>
              </a:rPr>
              <a:t>может понадобиться </a:t>
            </a:r>
            <a:r>
              <a:rPr lang="ru-RU" dirty="0">
                <a:solidFill>
                  <a:schemeClr val="bg1"/>
                </a:solidFill>
              </a:rPr>
              <a:t>поворот в </a:t>
            </a:r>
            <a:r>
              <a:rPr lang="ru-RU" dirty="0" smtClean="0">
                <a:solidFill>
                  <a:schemeClr val="bg1"/>
                </a:solidFill>
              </a:rPr>
              <a:t>каждой вершине на </a:t>
            </a:r>
            <a:r>
              <a:rPr lang="ru-RU" dirty="0">
                <a:solidFill>
                  <a:schemeClr val="bg1"/>
                </a:solidFill>
              </a:rPr>
              <a:t>пути от </a:t>
            </a:r>
            <a:r>
              <a:rPr lang="ru-RU" dirty="0" smtClean="0">
                <a:solidFill>
                  <a:schemeClr val="bg1"/>
                </a:solidFill>
              </a:rPr>
              <a:t>вставляемого/удаляемого </a:t>
            </a:r>
            <a:r>
              <a:rPr lang="ru-RU" dirty="0">
                <a:solidFill>
                  <a:schemeClr val="bg1"/>
                </a:solidFill>
              </a:rPr>
              <a:t>листа до корня</a:t>
            </a:r>
          </a:p>
          <a:p>
            <a:pPr lvl="1">
              <a:lnSpc>
                <a:spcPct val="80000"/>
              </a:lnSpc>
            </a:pPr>
            <a:endParaRPr lang="ru-RU" dirty="0"/>
          </a:p>
        </p:txBody>
      </p:sp>
    </p:spTree>
    <p:extLst>
      <p:ext uri="{BB962C8B-B14F-4D97-AF65-F5344CB8AC3E}">
        <p14:creationId xmlns:p14="http://schemas.microsoft.com/office/powerpoint/2010/main" val="6104729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t>КЧ дерево – </a:t>
            </a:r>
            <a:r>
              <a:rPr lang="ru-RU" dirty="0" smtClean="0"/>
              <a:t>всегда достаточно </a:t>
            </a:r>
            <a:r>
              <a:rPr lang="en-US" dirty="0"/>
              <a:t>2</a:t>
            </a:r>
            <a:r>
              <a:rPr lang="ru-RU" dirty="0"/>
              <a:t> </a:t>
            </a:r>
            <a:r>
              <a:rPr lang="ru-RU" dirty="0" smtClean="0"/>
              <a:t>поворотов</a:t>
            </a:r>
            <a:endParaRPr lang="ru-RU" dirty="0"/>
          </a:p>
          <a:p>
            <a:pPr lvl="1">
              <a:lnSpc>
                <a:spcPct val="80000"/>
              </a:lnSpc>
            </a:pPr>
            <a:r>
              <a:rPr lang="ru-RU" dirty="0">
                <a:solidFill>
                  <a:schemeClr val="bg1"/>
                </a:solidFill>
              </a:rPr>
              <a:t>АВЛ дерево – </a:t>
            </a:r>
            <a:r>
              <a:rPr lang="ru-RU" dirty="0" smtClean="0">
                <a:solidFill>
                  <a:schemeClr val="bg1"/>
                </a:solidFill>
              </a:rPr>
              <a:t>может понадобиться </a:t>
            </a:r>
            <a:r>
              <a:rPr lang="ru-RU" dirty="0">
                <a:solidFill>
                  <a:schemeClr val="bg1"/>
                </a:solidFill>
              </a:rPr>
              <a:t>поворот в </a:t>
            </a:r>
            <a:r>
              <a:rPr lang="ru-RU" dirty="0" smtClean="0">
                <a:solidFill>
                  <a:schemeClr val="bg1"/>
                </a:solidFill>
              </a:rPr>
              <a:t>каждой вершине на </a:t>
            </a:r>
            <a:r>
              <a:rPr lang="ru-RU" dirty="0">
                <a:solidFill>
                  <a:schemeClr val="bg1"/>
                </a:solidFill>
              </a:rPr>
              <a:t>пути от </a:t>
            </a:r>
            <a:r>
              <a:rPr lang="ru-RU" dirty="0" smtClean="0">
                <a:solidFill>
                  <a:schemeClr val="bg1"/>
                </a:solidFill>
              </a:rPr>
              <a:t>вставляемого/удаляемого </a:t>
            </a:r>
            <a:r>
              <a:rPr lang="ru-RU" dirty="0">
                <a:solidFill>
                  <a:schemeClr val="bg1"/>
                </a:solidFill>
              </a:rPr>
              <a:t>листа до корня</a:t>
            </a:r>
          </a:p>
          <a:p>
            <a:pPr lvl="1">
              <a:lnSpc>
                <a:spcPct val="80000"/>
              </a:lnSpc>
            </a:pPr>
            <a:endParaRPr lang="ru-RU" dirty="0"/>
          </a:p>
        </p:txBody>
      </p:sp>
    </p:spTree>
    <p:extLst>
      <p:ext uri="{BB962C8B-B14F-4D97-AF65-F5344CB8AC3E}">
        <p14:creationId xmlns:p14="http://schemas.microsoft.com/office/powerpoint/2010/main" val="420829771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t>КЧ дерево – </a:t>
            </a:r>
            <a:r>
              <a:rPr lang="ru-RU" dirty="0" smtClean="0"/>
              <a:t>всегда достаточно </a:t>
            </a:r>
            <a:r>
              <a:rPr lang="en-US" dirty="0"/>
              <a:t>2</a:t>
            </a:r>
            <a:r>
              <a:rPr lang="ru-RU" dirty="0"/>
              <a:t> </a:t>
            </a:r>
            <a:r>
              <a:rPr lang="ru-RU" dirty="0" smtClean="0"/>
              <a:t>поворотов</a:t>
            </a:r>
            <a:endParaRPr lang="ru-RU" dirty="0"/>
          </a:p>
          <a:p>
            <a:pPr lvl="1">
              <a:lnSpc>
                <a:spcPct val="80000"/>
              </a:lnSpc>
            </a:pPr>
            <a:r>
              <a:rPr lang="ru-RU" dirty="0"/>
              <a:t>АВЛ дерево – </a:t>
            </a:r>
            <a:r>
              <a:rPr lang="ru-RU" dirty="0" smtClean="0"/>
              <a:t>может понадобиться </a:t>
            </a:r>
            <a:r>
              <a:rPr lang="ru-RU" dirty="0"/>
              <a:t>поворот в </a:t>
            </a:r>
            <a:r>
              <a:rPr lang="ru-RU" dirty="0" smtClean="0"/>
              <a:t>каждой вершине на </a:t>
            </a:r>
            <a:r>
              <a:rPr lang="ru-RU" dirty="0"/>
              <a:t>пути от </a:t>
            </a:r>
            <a:r>
              <a:rPr lang="ru-RU" dirty="0" smtClean="0"/>
              <a:t>вставляемого/удаляемого </a:t>
            </a:r>
            <a:r>
              <a:rPr lang="ru-RU" dirty="0"/>
              <a:t>листа до корня</a:t>
            </a:r>
          </a:p>
          <a:p>
            <a:pPr lvl="1">
              <a:lnSpc>
                <a:spcPct val="80000"/>
              </a:lnSpc>
            </a:pPr>
            <a:endParaRPr lang="ru-RU" dirty="0"/>
          </a:p>
        </p:txBody>
      </p:sp>
    </p:spTree>
    <p:extLst>
      <p:ext uri="{BB962C8B-B14F-4D97-AF65-F5344CB8AC3E}">
        <p14:creationId xmlns:p14="http://schemas.microsoft.com/office/powerpoint/2010/main" val="17321519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solidFill>
                  <a:schemeClr val="bg1"/>
                </a:solidFill>
                <a:latin typeface="+mj-lt"/>
                <a:cs typeface="Times New Roman" pitchFamily="18" charset="0"/>
              </a:rPr>
              <a:t>B</a:t>
            </a:r>
            <a:r>
              <a:rPr lang="ru-RU" sz="2400" dirty="0">
                <a:solidFill>
                  <a:schemeClr val="bg1"/>
                </a:solidFill>
                <a:latin typeface="+mj-lt"/>
                <a:cs typeface="Times New Roman" pitchFamily="18" charset="0"/>
              </a:rPr>
              <a:t> деревья с </a:t>
            </a:r>
            <a:r>
              <a:rPr lang="en-US" sz="2400" dirty="0">
                <a:solidFill>
                  <a:schemeClr val="bg1"/>
                </a:solidFill>
                <a:latin typeface="+mj-lt"/>
                <a:cs typeface="Times New Roman" pitchFamily="18" charset="0"/>
              </a:rPr>
              <a:t>t=2 </a:t>
            </a:r>
            <a:r>
              <a:rPr lang="ru-RU" sz="2400" dirty="0">
                <a:solidFill>
                  <a:schemeClr val="bg1"/>
                </a:solidFill>
                <a:latin typeface="+mj-lt"/>
                <a:cs typeface="Times New Roman" pitchFamily="18" charset="0"/>
              </a:rPr>
              <a:t>можно перестроить в КЧ </a:t>
            </a:r>
            <a:r>
              <a:rPr lang="ru-RU" sz="2400" dirty="0" smtClean="0">
                <a:solidFill>
                  <a:schemeClr val="bg1"/>
                </a:solidFill>
                <a:latin typeface="+mj-lt"/>
                <a:cs typeface="Times New Roman" pitchFamily="18" charset="0"/>
              </a:rPr>
              <a:t>деревья</a:t>
            </a:r>
            <a:endParaRPr lang="ru-RU" sz="2400" dirty="0">
              <a:solidFill>
                <a:schemeClr val="bg1"/>
              </a:solidFill>
              <a:latin typeface="+mj-lt"/>
              <a:cs typeface="Times New Roman" pitchFamily="18" charset="0"/>
            </a:endParaRPr>
          </a:p>
          <a:p>
            <a:pPr marL="614934" lvl="1">
              <a:lnSpc>
                <a:spcPct val="80000"/>
              </a:lnSpc>
            </a:pPr>
            <a:r>
              <a:rPr lang="ru-RU" sz="1800" dirty="0">
                <a:solidFill>
                  <a:schemeClr val="bg1"/>
                </a:solidFill>
                <a:latin typeface="+mj-lt"/>
                <a:cs typeface="Times New Roman" pitchFamily="18" charset="0"/>
              </a:rPr>
              <a:t>Каждый узел окрашен либо в красный, либо в чёрный цвет</a:t>
            </a:r>
          </a:p>
          <a:p>
            <a:pPr marL="614934" lvl="1">
              <a:lnSpc>
                <a:spcPct val="80000"/>
              </a:lnSpc>
            </a:pPr>
            <a:r>
              <a:rPr lang="ru-RU" sz="1800" dirty="0">
                <a:solidFill>
                  <a:schemeClr val="bg1"/>
                </a:solidFill>
                <a:latin typeface="+mj-lt"/>
                <a:cs typeface="Times New Roman" pitchFamily="18" charset="0"/>
              </a:rPr>
              <a:t>Вершина с двумя потомками черная и переносится в КЧ дерево без изменений</a:t>
            </a:r>
            <a:r>
              <a:rPr lang="en-US" sz="1800" dirty="0">
                <a:solidFill>
                  <a:schemeClr val="bg1"/>
                </a:solidFill>
                <a:latin typeface="+mj-lt"/>
                <a:cs typeface="Times New Roman" pitchFamily="18" charset="0"/>
              </a:rPr>
              <a:t> -- </a:t>
            </a:r>
            <a:r>
              <a:rPr lang="ru-RU" sz="1800" dirty="0">
                <a:solidFill>
                  <a:schemeClr val="bg1"/>
                </a:solidFill>
                <a:latin typeface="+mj-lt"/>
                <a:cs typeface="Times New Roman" pitchFamily="18" charset="0"/>
              </a:rPr>
              <a:t>почему нет вершин с одним потомком?</a:t>
            </a:r>
          </a:p>
          <a:p>
            <a:pPr marL="614934" lvl="1">
              <a:lnSpc>
                <a:spcPct val="80000"/>
              </a:lnSpc>
            </a:pPr>
            <a:r>
              <a:rPr lang="ru-RU" sz="1800" dirty="0">
                <a:solidFill>
                  <a:schemeClr val="bg1"/>
                </a:solidFill>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solidFill>
                  <a:schemeClr val="bg1"/>
                </a:solidFill>
                <a:latin typeface="+mj-lt"/>
                <a:cs typeface="Times New Roman" pitchFamily="18" charset="0"/>
              </a:rPr>
              <a:t> </a:t>
            </a:r>
            <a:r>
              <a:rPr lang="ru-RU" sz="1800" dirty="0">
                <a:solidFill>
                  <a:schemeClr val="bg1"/>
                </a:solidFill>
                <a:latin typeface="+mj-lt"/>
                <a:cs typeface="Times New Roman" pitchFamily="18" charset="0"/>
              </a:rPr>
              <a:t>а другие два -- через соединительный красный узел</a:t>
            </a:r>
            <a:endParaRPr lang="en-US" sz="1800" dirty="0">
              <a:solidFill>
                <a:schemeClr val="bg1"/>
              </a:solidFill>
              <a:latin typeface="+mj-lt"/>
              <a:cs typeface="Times New Roman" pitchFamily="18" charset="0"/>
            </a:endParaRPr>
          </a:p>
          <a:p>
            <a:pPr marL="614934" lvl="1">
              <a:lnSpc>
                <a:spcPct val="80000"/>
              </a:lnSpc>
            </a:pPr>
            <a:r>
              <a:rPr lang="ru-RU" sz="1800" dirty="0">
                <a:solidFill>
                  <a:schemeClr val="bg1"/>
                </a:solidFill>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solidFill>
                <a:schemeClr val="bg1"/>
              </a:solidFill>
              <a:latin typeface="+mj-lt"/>
              <a:cs typeface="Times New Roman" pitchFamily="18" charset="0"/>
            </a:endParaRPr>
          </a:p>
          <a:p>
            <a:pPr marL="285750" indent="-285750">
              <a:lnSpc>
                <a:spcPct val="80000"/>
              </a:lnSpc>
            </a:pPr>
            <a:r>
              <a:rPr lang="ru-RU" sz="2400" dirty="0">
                <a:solidFill>
                  <a:schemeClr val="bg1"/>
                </a:solidFill>
                <a:latin typeface="+mj-lt"/>
                <a:cs typeface="Times New Roman" pitchFamily="18" charset="0"/>
              </a:rPr>
              <a:t>В исходном </a:t>
            </a:r>
            <a:r>
              <a:rPr lang="en-US" sz="2400" dirty="0">
                <a:solidFill>
                  <a:schemeClr val="bg1"/>
                </a:solidFill>
                <a:latin typeface="+mj-lt"/>
                <a:cs typeface="Times New Roman" pitchFamily="18" charset="0"/>
              </a:rPr>
              <a:t>B</a:t>
            </a:r>
            <a:r>
              <a:rPr lang="ru-RU" sz="2400" dirty="0">
                <a:solidFill>
                  <a:schemeClr val="bg1"/>
                </a:solidFill>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solidFill>
                  <a:schemeClr val="bg1"/>
                </a:solidFill>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a:t>
            </a:r>
            <a:r>
              <a:rPr lang="ru-RU" sz="2400" dirty="0" smtClean="0">
                <a:latin typeface="+mj-lt"/>
                <a:cs typeface="Times New Roman" pitchFamily="18" charset="0"/>
              </a:rPr>
              <a:t>деревья</a:t>
            </a:r>
            <a:endParaRPr lang="ru-RU" sz="2400" dirty="0">
              <a:latin typeface="+mj-lt"/>
              <a:cs typeface="Times New Roman" pitchFamily="18" charset="0"/>
            </a:endParaRPr>
          </a:p>
          <a:p>
            <a:pPr marL="614934" lvl="1">
              <a:lnSpc>
                <a:spcPct val="80000"/>
              </a:lnSpc>
            </a:pPr>
            <a:r>
              <a:rPr lang="ru-RU" sz="1800" dirty="0">
                <a:solidFill>
                  <a:schemeClr val="bg1"/>
                </a:solidFill>
                <a:latin typeface="+mj-lt"/>
                <a:cs typeface="Times New Roman" pitchFamily="18" charset="0"/>
              </a:rPr>
              <a:t>Каждый узел окрашен либо в красный, либо в чёрный цвет</a:t>
            </a:r>
          </a:p>
          <a:p>
            <a:pPr marL="614934" lvl="1">
              <a:lnSpc>
                <a:spcPct val="80000"/>
              </a:lnSpc>
            </a:pPr>
            <a:r>
              <a:rPr lang="ru-RU" sz="1800" dirty="0">
                <a:solidFill>
                  <a:schemeClr val="bg1"/>
                </a:solidFill>
                <a:latin typeface="+mj-lt"/>
                <a:cs typeface="Times New Roman" pitchFamily="18" charset="0"/>
              </a:rPr>
              <a:t>Вершина с двумя потомками черная и переносится в КЧ дерево без изменений</a:t>
            </a:r>
            <a:r>
              <a:rPr lang="en-US" sz="1800" dirty="0">
                <a:solidFill>
                  <a:schemeClr val="bg1"/>
                </a:solidFill>
                <a:latin typeface="+mj-lt"/>
                <a:cs typeface="Times New Roman" pitchFamily="18" charset="0"/>
              </a:rPr>
              <a:t> -- </a:t>
            </a:r>
            <a:r>
              <a:rPr lang="ru-RU" sz="1800" dirty="0">
                <a:solidFill>
                  <a:schemeClr val="bg1"/>
                </a:solidFill>
                <a:latin typeface="+mj-lt"/>
                <a:cs typeface="Times New Roman" pitchFamily="18" charset="0"/>
              </a:rPr>
              <a:t>почему нет вершин с одним потомком?</a:t>
            </a:r>
          </a:p>
          <a:p>
            <a:pPr marL="614934" lvl="1">
              <a:lnSpc>
                <a:spcPct val="80000"/>
              </a:lnSpc>
            </a:pPr>
            <a:r>
              <a:rPr lang="ru-RU" sz="1800" dirty="0">
                <a:solidFill>
                  <a:schemeClr val="bg1"/>
                </a:solidFill>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solidFill>
                  <a:schemeClr val="bg1"/>
                </a:solidFill>
                <a:latin typeface="+mj-lt"/>
                <a:cs typeface="Times New Roman" pitchFamily="18" charset="0"/>
              </a:rPr>
              <a:t> </a:t>
            </a:r>
            <a:r>
              <a:rPr lang="ru-RU" sz="1800" dirty="0">
                <a:solidFill>
                  <a:schemeClr val="bg1"/>
                </a:solidFill>
                <a:latin typeface="+mj-lt"/>
                <a:cs typeface="Times New Roman" pitchFamily="18" charset="0"/>
              </a:rPr>
              <a:t>а другие два -- через соединительный красный узел</a:t>
            </a:r>
            <a:endParaRPr lang="en-US" sz="1800" dirty="0">
              <a:solidFill>
                <a:schemeClr val="bg1"/>
              </a:solidFill>
              <a:latin typeface="+mj-lt"/>
              <a:cs typeface="Times New Roman" pitchFamily="18" charset="0"/>
            </a:endParaRPr>
          </a:p>
          <a:p>
            <a:pPr marL="614934" lvl="1">
              <a:lnSpc>
                <a:spcPct val="80000"/>
              </a:lnSpc>
            </a:pPr>
            <a:r>
              <a:rPr lang="ru-RU" sz="1800" dirty="0">
                <a:solidFill>
                  <a:schemeClr val="bg1"/>
                </a:solidFill>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solidFill>
                <a:schemeClr val="bg1"/>
              </a:solidFill>
              <a:latin typeface="+mj-lt"/>
              <a:cs typeface="Times New Roman" pitchFamily="18" charset="0"/>
            </a:endParaRPr>
          </a:p>
          <a:p>
            <a:pPr marL="285750" indent="-285750">
              <a:lnSpc>
                <a:spcPct val="80000"/>
              </a:lnSpc>
            </a:pPr>
            <a:r>
              <a:rPr lang="ru-RU" sz="2400" dirty="0">
                <a:solidFill>
                  <a:schemeClr val="bg1"/>
                </a:solidFill>
                <a:latin typeface="+mj-lt"/>
                <a:cs typeface="Times New Roman" pitchFamily="18" charset="0"/>
              </a:rPr>
              <a:t>В исходном </a:t>
            </a:r>
            <a:r>
              <a:rPr lang="en-US" sz="2400" dirty="0">
                <a:solidFill>
                  <a:schemeClr val="bg1"/>
                </a:solidFill>
                <a:latin typeface="+mj-lt"/>
                <a:cs typeface="Times New Roman" pitchFamily="18" charset="0"/>
              </a:rPr>
              <a:t>B</a:t>
            </a:r>
            <a:r>
              <a:rPr lang="ru-RU" sz="2400" dirty="0">
                <a:solidFill>
                  <a:schemeClr val="bg1"/>
                </a:solidFill>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solidFill>
                  <a:schemeClr val="bg1"/>
                </a:solidFill>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2658549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a:t>
            </a:r>
            <a:r>
              <a:rPr lang="ru-RU" sz="2400" dirty="0" smtClean="0">
                <a:latin typeface="+mj-lt"/>
                <a:cs typeface="Times New Roman" pitchFamily="18" charset="0"/>
              </a:rPr>
              <a:t>деревья</a:t>
            </a:r>
            <a:endParaRPr lang="ru-RU" sz="2400" dirty="0">
              <a:latin typeface="+mj-lt"/>
              <a:cs typeface="Times New Roman" pitchFamily="18" charset="0"/>
            </a:endParaRP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dirty="0">
                <a:latin typeface="+mj-lt"/>
                <a:cs typeface="Times New Roman" pitchFamily="18" charset="0"/>
              </a:rPr>
              <a:t>почему нет вершин с одним потомком?</a:t>
            </a: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solidFill>
                  <a:schemeClr val="bg1"/>
                </a:solidFill>
                <a:latin typeface="+mj-lt"/>
                <a:cs typeface="Times New Roman" pitchFamily="18" charset="0"/>
              </a:rPr>
              <a:t>В исходном </a:t>
            </a:r>
            <a:r>
              <a:rPr lang="en-US" sz="2400" dirty="0">
                <a:solidFill>
                  <a:schemeClr val="bg1"/>
                </a:solidFill>
                <a:latin typeface="+mj-lt"/>
                <a:cs typeface="Times New Roman" pitchFamily="18" charset="0"/>
              </a:rPr>
              <a:t>B</a:t>
            </a:r>
            <a:r>
              <a:rPr lang="ru-RU" sz="2400" dirty="0">
                <a:solidFill>
                  <a:schemeClr val="bg1"/>
                </a:solidFill>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solidFill>
                  <a:schemeClr val="bg1"/>
                </a:solidFill>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614202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a:t>
            </a:r>
            <a:r>
              <a:rPr lang="ru-RU" sz="2400" dirty="0" smtClean="0">
                <a:latin typeface="+mj-lt"/>
                <a:cs typeface="Times New Roman" pitchFamily="18" charset="0"/>
              </a:rPr>
              <a:t>деревья</a:t>
            </a:r>
            <a:endParaRPr lang="ru-RU" sz="2400" dirty="0">
              <a:latin typeface="+mj-lt"/>
              <a:cs typeface="Times New Roman" pitchFamily="18" charset="0"/>
            </a:endParaRP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dirty="0">
                <a:latin typeface="+mj-lt"/>
                <a:cs typeface="Times New Roman" pitchFamily="18" charset="0"/>
              </a:rPr>
              <a:t>почему нет вершин с одним потомком?</a:t>
            </a: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latin typeface="+mj-lt"/>
                <a:cs typeface="Times New Roman" pitchFamily="18" charset="0"/>
              </a:rPr>
              <a:t>В исходном </a:t>
            </a:r>
            <a:r>
              <a:rPr lang="en-US" sz="2400" dirty="0">
                <a:latin typeface="+mj-lt"/>
                <a:cs typeface="Times New Roman" pitchFamily="18" charset="0"/>
              </a:rPr>
              <a:t>B</a:t>
            </a:r>
            <a:r>
              <a:rPr lang="ru-RU" sz="2400" dirty="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solidFill>
                  <a:schemeClr val="bg1"/>
                </a:solidFill>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5547079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ru-RU" dirty="0" smtClean="0"/>
              <a:t> дерево степени 2 – это КЧ дерево</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a:t>
            </a:r>
            <a:r>
              <a:rPr lang="ru-RU" sz="2400" dirty="0" smtClean="0">
                <a:latin typeface="+mj-lt"/>
                <a:cs typeface="Times New Roman" pitchFamily="18" charset="0"/>
              </a:rPr>
              <a:t>деревья</a:t>
            </a:r>
            <a:endParaRPr lang="ru-RU" sz="2400" dirty="0">
              <a:latin typeface="+mj-lt"/>
              <a:cs typeface="Times New Roman" pitchFamily="18" charset="0"/>
            </a:endParaRP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dirty="0">
                <a:latin typeface="+mj-lt"/>
                <a:cs typeface="Times New Roman" pitchFamily="18" charset="0"/>
              </a:rPr>
              <a:t>почему нет вершин с одним потомком?</a:t>
            </a: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latin typeface="+mj-lt"/>
                <a:cs typeface="Times New Roman" pitchFamily="18" charset="0"/>
              </a:rPr>
              <a:t>В исходном </a:t>
            </a:r>
            <a:r>
              <a:rPr lang="en-US" sz="2400" dirty="0">
                <a:latin typeface="+mj-lt"/>
                <a:cs typeface="Times New Roman" pitchFamily="18" charset="0"/>
              </a:rPr>
              <a:t>B</a:t>
            </a:r>
            <a:r>
              <a:rPr lang="ru-RU" sz="2400" dirty="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41692931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Самое важное применение КЧ деревьев</a:t>
            </a:r>
            <a:endParaRPr lang="ru-RU" dirty="0"/>
          </a:p>
        </p:txBody>
      </p:sp>
      <p:sp>
        <p:nvSpPr>
          <p:cNvPr id="114690" name="Rectangle 3"/>
          <p:cNvSpPr>
            <a:spLocks noGrp="1"/>
          </p:cNvSpPr>
          <p:nvPr>
            <p:ph sz="half" idx="1"/>
          </p:nvPr>
        </p:nvSpPr>
        <p:spPr/>
        <p:txBody>
          <a:bodyPr>
            <a:normAutofit/>
          </a:bodyPr>
          <a:lstStyle/>
          <a:p>
            <a:pPr>
              <a:lnSpc>
                <a:spcPct val="90000"/>
              </a:lnSpc>
            </a:pPr>
            <a:r>
              <a:rPr lang="ru-RU" dirty="0" err="1" smtClean="0">
                <a:cs typeface="Times New Roman" pitchFamily="18" charset="0"/>
              </a:rPr>
              <a:t>Контейнерые</a:t>
            </a:r>
            <a:r>
              <a:rPr lang="ru-RU" dirty="0" smtClean="0">
                <a:cs typeface="Times New Roman" pitchFamily="18" charset="0"/>
              </a:rPr>
              <a:t> АТД ассоциативный массив, множество</a:t>
            </a:r>
            <a:r>
              <a:rPr lang="ru-RU" dirty="0">
                <a:cs typeface="Times New Roman" pitchFamily="18" charset="0"/>
              </a:rPr>
              <a:t> в </a:t>
            </a:r>
            <a:r>
              <a:rPr lang="en-US" dirty="0">
                <a:cs typeface="Times New Roman" pitchFamily="18" charset="0"/>
              </a:rPr>
              <a:t>C++ Standard Template Library</a:t>
            </a:r>
            <a:endParaRPr lang="ru-RU" dirty="0" smtClean="0">
              <a:cs typeface="Times New Roman" pitchFamily="18" charset="0"/>
            </a:endParaRPr>
          </a:p>
          <a:p>
            <a:pPr lvl="1">
              <a:lnSpc>
                <a:spcPct val="90000"/>
              </a:lnSpc>
            </a:pPr>
            <a:r>
              <a:rPr lang="en-US" dirty="0" err="1">
                <a:cs typeface="Times New Roman" pitchFamily="18" charset="0"/>
              </a:rPr>
              <a:t>std</a:t>
            </a:r>
            <a:r>
              <a:rPr lang="en-US" dirty="0">
                <a:cs typeface="Times New Roman" pitchFamily="18" charset="0"/>
              </a:rPr>
              <a:t>::</a:t>
            </a:r>
            <a:r>
              <a:rPr lang="en-US" dirty="0" smtClean="0">
                <a:cs typeface="Times New Roman" pitchFamily="18" charset="0"/>
              </a:rPr>
              <a:t>map</a:t>
            </a:r>
            <a:r>
              <a:rPr lang="ru-RU" dirty="0" smtClean="0">
                <a:cs typeface="Times New Roman" pitchFamily="18" charset="0"/>
              </a:rPr>
              <a:t>,</a:t>
            </a:r>
            <a:r>
              <a:rPr lang="en-US" dirty="0" smtClean="0">
                <a:cs typeface="Times New Roman" pitchFamily="18" charset="0"/>
              </a:rPr>
              <a:t> </a:t>
            </a:r>
            <a:r>
              <a:rPr lang="en-US" dirty="0" err="1" smtClean="0">
                <a:cs typeface="Times New Roman" pitchFamily="18" charset="0"/>
              </a:rPr>
              <a:t>std</a:t>
            </a:r>
            <a:r>
              <a:rPr lang="en-US" dirty="0" smtClean="0">
                <a:cs typeface="Times New Roman" pitchFamily="18" charset="0"/>
              </a:rPr>
              <a:t>::set</a:t>
            </a:r>
            <a:endParaRPr lang="ru-RU" dirty="0" smtClean="0">
              <a:cs typeface="Times New Roman" pitchFamily="18" charset="0"/>
            </a:endParaRPr>
          </a:p>
          <a:p>
            <a:pPr lvl="1">
              <a:lnSpc>
                <a:spcPct val="90000"/>
              </a:lnSpc>
            </a:pPr>
            <a:r>
              <a:rPr lang="ru-RU" dirty="0" smtClean="0">
                <a:cs typeface="Times New Roman" pitchFamily="18" charset="0"/>
              </a:rPr>
              <a:t>с 1996г</a:t>
            </a:r>
            <a:endParaRPr lang="en-US" dirty="0" smtClean="0">
              <a:cs typeface="Times New Roman" pitchFamily="18" charset="0"/>
            </a:endParaRPr>
          </a:p>
          <a:p>
            <a:pPr lvl="1">
              <a:lnSpc>
                <a:spcPct val="90000"/>
              </a:lnSpc>
            </a:pPr>
            <a:r>
              <a:rPr lang="ru-RU" sz="2400" dirty="0" smtClean="0">
                <a:cs typeface="Times New Roman" pitchFamily="18" charset="0"/>
              </a:rPr>
              <a:t>Александр (Алекс) Степанов</a:t>
            </a:r>
            <a:endParaRPr lang="en-US" sz="2400" dirty="0" smtClean="0">
              <a:cs typeface="Times New Roman" pitchFamily="18" charset="0"/>
            </a:endParaRPr>
          </a:p>
        </p:txBody>
      </p:sp>
      <p:sp>
        <p:nvSpPr>
          <p:cNvPr id="3" name="Объект 2"/>
          <p:cNvSpPr>
            <a:spLocks noGrp="1"/>
          </p:cNvSpPr>
          <p:nvPr>
            <p:ph sz="half" idx="2"/>
          </p:nvPr>
        </p:nvSpPr>
        <p:spPr/>
        <p:txBody>
          <a:bodyPr>
            <a:norm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960" y="1622300"/>
            <a:ext cx="3356080" cy="4481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rot="16200000">
            <a:off x="9522694" y="3551386"/>
            <a:ext cx="2720617" cy="338554"/>
          </a:xfrm>
          <a:prstGeom prst="rect">
            <a:avLst/>
          </a:prstGeom>
          <a:noFill/>
        </p:spPr>
        <p:txBody>
          <a:bodyPr wrap="none" rtlCol="0">
            <a:spAutoFit/>
          </a:bodyPr>
          <a:lstStyle/>
          <a:p>
            <a:r>
              <a:rPr lang="en-US" sz="1600" dirty="0" smtClean="0">
                <a:hlinkClick r:id="rId4"/>
              </a:rPr>
              <a:t>http</a:t>
            </a:r>
            <a:r>
              <a:rPr lang="en-US" sz="1600" dirty="0">
                <a:hlinkClick r:id="rId4"/>
              </a:rPr>
              <a:t>://stepanovpapers.com</a:t>
            </a:r>
            <a:r>
              <a:rPr lang="en-US" sz="1600" dirty="0" smtClean="0">
                <a:hlinkClick r:id="rId4"/>
              </a:rPr>
              <a:t>/</a:t>
            </a:r>
            <a:r>
              <a:rPr lang="en-US" sz="1600" dirty="0" smtClean="0"/>
              <a:t> </a:t>
            </a:r>
            <a:endParaRPr lang="ru-RU" sz="1600" dirty="0"/>
          </a:p>
        </p:txBody>
      </p:sp>
      <p:sp>
        <p:nvSpPr>
          <p:cNvPr id="8" name="Rectangle 7"/>
          <p:cNvSpPr/>
          <p:nvPr/>
        </p:nvSpPr>
        <p:spPr>
          <a:xfrm>
            <a:off x="191344" y="1417638"/>
            <a:ext cx="11521279"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35383289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Самое важное применение КЧ деревьев</a:t>
            </a:r>
            <a:endParaRPr lang="ru-RU" dirty="0"/>
          </a:p>
        </p:txBody>
      </p:sp>
      <p:sp>
        <p:nvSpPr>
          <p:cNvPr id="114690" name="Rectangle 3"/>
          <p:cNvSpPr>
            <a:spLocks noGrp="1"/>
          </p:cNvSpPr>
          <p:nvPr>
            <p:ph sz="half" idx="1"/>
          </p:nvPr>
        </p:nvSpPr>
        <p:spPr/>
        <p:txBody>
          <a:bodyPr>
            <a:normAutofit/>
          </a:bodyPr>
          <a:lstStyle/>
          <a:p>
            <a:pPr>
              <a:lnSpc>
                <a:spcPct val="90000"/>
              </a:lnSpc>
            </a:pPr>
            <a:r>
              <a:rPr lang="ru-RU" dirty="0" err="1" smtClean="0">
                <a:cs typeface="Times New Roman" pitchFamily="18" charset="0"/>
              </a:rPr>
              <a:t>Контейнерые</a:t>
            </a:r>
            <a:r>
              <a:rPr lang="ru-RU" dirty="0" smtClean="0">
                <a:cs typeface="Times New Roman" pitchFamily="18" charset="0"/>
              </a:rPr>
              <a:t> АТД ассоциативный массив, множество</a:t>
            </a:r>
            <a:r>
              <a:rPr lang="ru-RU" dirty="0">
                <a:cs typeface="Times New Roman" pitchFamily="18" charset="0"/>
              </a:rPr>
              <a:t> в </a:t>
            </a:r>
            <a:r>
              <a:rPr lang="en-US" dirty="0">
                <a:cs typeface="Times New Roman" pitchFamily="18" charset="0"/>
              </a:rPr>
              <a:t>C++ Standard Template Library</a:t>
            </a:r>
            <a:endParaRPr lang="ru-RU" dirty="0" smtClean="0">
              <a:cs typeface="Times New Roman" pitchFamily="18" charset="0"/>
            </a:endParaRPr>
          </a:p>
          <a:p>
            <a:pPr lvl="1">
              <a:lnSpc>
                <a:spcPct val="90000"/>
              </a:lnSpc>
            </a:pPr>
            <a:r>
              <a:rPr lang="en-US" dirty="0" err="1">
                <a:solidFill>
                  <a:schemeClr val="bg1"/>
                </a:solidFill>
                <a:cs typeface="Times New Roman" pitchFamily="18" charset="0"/>
              </a:rPr>
              <a:t>std</a:t>
            </a:r>
            <a:r>
              <a:rPr lang="en-US" dirty="0">
                <a:solidFill>
                  <a:schemeClr val="bg1"/>
                </a:solidFill>
                <a:cs typeface="Times New Roman" pitchFamily="18" charset="0"/>
              </a:rPr>
              <a:t>::</a:t>
            </a:r>
            <a:r>
              <a:rPr lang="en-US" dirty="0" smtClean="0">
                <a:solidFill>
                  <a:schemeClr val="bg1"/>
                </a:solidFill>
                <a:cs typeface="Times New Roman" pitchFamily="18" charset="0"/>
              </a:rPr>
              <a:t>map</a:t>
            </a:r>
            <a:r>
              <a:rPr lang="ru-RU" dirty="0" smtClean="0">
                <a:solidFill>
                  <a:schemeClr val="bg1"/>
                </a:solidFill>
                <a:cs typeface="Times New Roman" pitchFamily="18" charset="0"/>
              </a:rPr>
              <a:t>,</a:t>
            </a:r>
            <a:r>
              <a:rPr lang="en-US" dirty="0" smtClean="0">
                <a:solidFill>
                  <a:schemeClr val="bg1"/>
                </a:solidFill>
                <a:cs typeface="Times New Roman" pitchFamily="18" charset="0"/>
              </a:rPr>
              <a:t> </a:t>
            </a:r>
            <a:r>
              <a:rPr lang="en-US" dirty="0" err="1" smtClean="0">
                <a:solidFill>
                  <a:schemeClr val="bg1"/>
                </a:solidFill>
                <a:cs typeface="Times New Roman" pitchFamily="18" charset="0"/>
              </a:rPr>
              <a:t>std</a:t>
            </a:r>
            <a:r>
              <a:rPr lang="en-US" dirty="0" smtClean="0">
                <a:solidFill>
                  <a:schemeClr val="bg1"/>
                </a:solidFill>
                <a:cs typeface="Times New Roman" pitchFamily="18" charset="0"/>
              </a:rPr>
              <a:t>::set</a:t>
            </a:r>
            <a:endParaRPr lang="ru-RU" dirty="0" smtClean="0">
              <a:solidFill>
                <a:schemeClr val="bg1"/>
              </a:solidFill>
              <a:cs typeface="Times New Roman" pitchFamily="18" charset="0"/>
            </a:endParaRPr>
          </a:p>
          <a:p>
            <a:pPr lvl="1">
              <a:lnSpc>
                <a:spcPct val="90000"/>
              </a:lnSpc>
            </a:pPr>
            <a:r>
              <a:rPr lang="ru-RU" dirty="0" smtClean="0">
                <a:solidFill>
                  <a:schemeClr val="bg1"/>
                </a:solidFill>
                <a:cs typeface="Times New Roman" pitchFamily="18" charset="0"/>
              </a:rPr>
              <a:t>с 1996г</a:t>
            </a:r>
            <a:endParaRPr lang="en-US" dirty="0" smtClean="0">
              <a:solidFill>
                <a:schemeClr val="bg1"/>
              </a:solidFill>
              <a:cs typeface="Times New Roman" pitchFamily="18" charset="0"/>
            </a:endParaRPr>
          </a:p>
          <a:p>
            <a:pPr lvl="1">
              <a:lnSpc>
                <a:spcPct val="90000"/>
              </a:lnSpc>
            </a:pPr>
            <a:r>
              <a:rPr lang="ru-RU" sz="2400" dirty="0" smtClean="0">
                <a:solidFill>
                  <a:schemeClr val="bg1"/>
                </a:solidFill>
                <a:cs typeface="Times New Roman" pitchFamily="18" charset="0"/>
              </a:rPr>
              <a:t>Александр (Алекс) Степанов</a:t>
            </a:r>
            <a:endParaRPr lang="en-US" sz="2400" dirty="0" smtClean="0">
              <a:solidFill>
                <a:schemeClr val="bg1"/>
              </a:solidFill>
              <a:cs typeface="Times New Roman" pitchFamily="18" charset="0"/>
            </a:endParaRPr>
          </a:p>
        </p:txBody>
      </p:sp>
      <p:sp>
        <p:nvSpPr>
          <p:cNvPr id="3" name="Объект 2"/>
          <p:cNvSpPr>
            <a:spLocks noGrp="1"/>
          </p:cNvSpPr>
          <p:nvPr>
            <p:ph sz="half" idx="2"/>
          </p:nvPr>
        </p:nvSpPr>
        <p:spPr/>
        <p:txBody>
          <a:bodyPr>
            <a:norm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960" y="1622300"/>
            <a:ext cx="3356080" cy="4481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rot="16200000">
            <a:off x="9522694" y="3551386"/>
            <a:ext cx="2720617" cy="338554"/>
          </a:xfrm>
          <a:prstGeom prst="rect">
            <a:avLst/>
          </a:prstGeom>
          <a:noFill/>
        </p:spPr>
        <p:txBody>
          <a:bodyPr wrap="none" rtlCol="0">
            <a:spAutoFit/>
          </a:bodyPr>
          <a:lstStyle/>
          <a:p>
            <a:r>
              <a:rPr lang="en-US" sz="1600" dirty="0" smtClean="0">
                <a:hlinkClick r:id="rId4"/>
              </a:rPr>
              <a:t>http</a:t>
            </a:r>
            <a:r>
              <a:rPr lang="en-US" sz="1600" dirty="0">
                <a:hlinkClick r:id="rId4"/>
              </a:rPr>
              <a:t>://stepanovpapers.com</a:t>
            </a:r>
            <a:r>
              <a:rPr lang="en-US" sz="1600" dirty="0" smtClean="0">
                <a:hlinkClick r:id="rId4"/>
              </a:rPr>
              <a:t>/</a:t>
            </a:r>
            <a:r>
              <a:rPr lang="en-US" sz="1600" dirty="0" smtClean="0"/>
              <a:t> </a:t>
            </a:r>
            <a:endParaRPr lang="ru-RU" sz="1600" dirty="0"/>
          </a:p>
        </p:txBody>
      </p:sp>
      <p:sp>
        <p:nvSpPr>
          <p:cNvPr id="7" name="Rectangle 6"/>
          <p:cNvSpPr/>
          <p:nvPr/>
        </p:nvSpPr>
        <p:spPr>
          <a:xfrm>
            <a:off x="5879976" y="1417638"/>
            <a:ext cx="5832647"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1237493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latin typeface="+mj-lt"/>
              </a:rPr>
              <a:t>Корень имеет от 2 до 2*t потомков</a:t>
            </a:r>
          </a:p>
          <a:p>
            <a:pPr lvl="1"/>
            <a:r>
              <a:rPr lang="ru-RU" dirty="0" smtClean="0">
                <a:latin typeface="+mj-lt"/>
              </a:rPr>
              <a:t>Ключи </a:t>
            </a:r>
            <a:r>
              <a:rPr lang="ru-RU" dirty="0" smtClean="0">
                <a:latin typeface="+mj-lt"/>
              </a:rPr>
              <a:t>внутренней вершины разделяют ключи в её поддеревьях</a:t>
            </a:r>
          </a:p>
          <a:p>
            <a:pPr lvl="2"/>
            <a:r>
              <a:rPr lang="ru-RU" dirty="0" smtClean="0">
                <a:latin typeface="+mj-lt"/>
              </a:rPr>
              <a:t>На </a:t>
            </a:r>
            <a:r>
              <a:rPr lang="ru-RU" dirty="0" smtClean="0">
                <a:latin typeface="+mj-lt"/>
              </a:rPr>
              <a:t>множестве ключей задан линейный порядок</a:t>
            </a:r>
          </a:p>
          <a:p>
            <a:pPr lvl="2"/>
            <a:r>
              <a:rPr lang="ru-RU" dirty="0" smtClean="0">
                <a:latin typeface="+mj-lt"/>
              </a:rPr>
              <a:t>Ключей </a:t>
            </a:r>
            <a:r>
              <a:rPr lang="ru-RU" dirty="0" smtClean="0">
                <a:latin typeface="+mj-lt"/>
              </a:rPr>
              <a:t>на 1 меньше, чем поддеревьев</a:t>
            </a:r>
          </a:p>
          <a:p>
            <a:endParaRPr lang="en-US" dirty="0" smtClean="0"/>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extLst>
      <p:ext uri="{BB962C8B-B14F-4D97-AF65-F5344CB8AC3E}">
        <p14:creationId xmlns:p14="http://schemas.microsoft.com/office/powerpoint/2010/main" val="21389926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Самое важное применение КЧ деревьев</a:t>
            </a:r>
            <a:endParaRPr lang="ru-RU" dirty="0"/>
          </a:p>
        </p:txBody>
      </p:sp>
      <p:sp>
        <p:nvSpPr>
          <p:cNvPr id="114690" name="Rectangle 3"/>
          <p:cNvSpPr>
            <a:spLocks noGrp="1"/>
          </p:cNvSpPr>
          <p:nvPr>
            <p:ph sz="half" idx="1"/>
          </p:nvPr>
        </p:nvSpPr>
        <p:spPr/>
        <p:txBody>
          <a:bodyPr>
            <a:normAutofit/>
          </a:bodyPr>
          <a:lstStyle/>
          <a:p>
            <a:pPr>
              <a:lnSpc>
                <a:spcPct val="90000"/>
              </a:lnSpc>
            </a:pPr>
            <a:r>
              <a:rPr lang="ru-RU" dirty="0" err="1" smtClean="0">
                <a:cs typeface="Times New Roman" pitchFamily="18" charset="0"/>
              </a:rPr>
              <a:t>Контейнерые</a:t>
            </a:r>
            <a:r>
              <a:rPr lang="ru-RU" dirty="0" smtClean="0">
                <a:cs typeface="Times New Roman" pitchFamily="18" charset="0"/>
              </a:rPr>
              <a:t> АТД ассоциативный массив, множество</a:t>
            </a:r>
            <a:r>
              <a:rPr lang="ru-RU" dirty="0">
                <a:cs typeface="Times New Roman" pitchFamily="18" charset="0"/>
              </a:rPr>
              <a:t> в </a:t>
            </a:r>
            <a:r>
              <a:rPr lang="en-US" dirty="0">
                <a:cs typeface="Times New Roman" pitchFamily="18" charset="0"/>
              </a:rPr>
              <a:t>C++ Standard Template Library</a:t>
            </a:r>
            <a:endParaRPr lang="ru-RU" dirty="0" smtClean="0">
              <a:cs typeface="Times New Roman" pitchFamily="18" charset="0"/>
            </a:endParaRPr>
          </a:p>
          <a:p>
            <a:pPr lvl="1">
              <a:lnSpc>
                <a:spcPct val="90000"/>
              </a:lnSpc>
            </a:pPr>
            <a:r>
              <a:rPr lang="en-US" dirty="0" err="1">
                <a:cs typeface="Times New Roman" pitchFamily="18" charset="0"/>
              </a:rPr>
              <a:t>std</a:t>
            </a:r>
            <a:r>
              <a:rPr lang="en-US" dirty="0">
                <a:cs typeface="Times New Roman" pitchFamily="18" charset="0"/>
              </a:rPr>
              <a:t>::</a:t>
            </a:r>
            <a:r>
              <a:rPr lang="en-US" dirty="0" smtClean="0">
                <a:cs typeface="Times New Roman" pitchFamily="18" charset="0"/>
              </a:rPr>
              <a:t>map</a:t>
            </a:r>
            <a:r>
              <a:rPr lang="ru-RU" dirty="0" smtClean="0">
                <a:cs typeface="Times New Roman" pitchFamily="18" charset="0"/>
              </a:rPr>
              <a:t>,</a:t>
            </a:r>
            <a:r>
              <a:rPr lang="en-US" dirty="0" smtClean="0">
                <a:cs typeface="Times New Roman" pitchFamily="18" charset="0"/>
              </a:rPr>
              <a:t> </a:t>
            </a:r>
            <a:r>
              <a:rPr lang="en-US" dirty="0" err="1" smtClean="0">
                <a:cs typeface="Times New Roman" pitchFamily="18" charset="0"/>
              </a:rPr>
              <a:t>std</a:t>
            </a:r>
            <a:r>
              <a:rPr lang="en-US" dirty="0" smtClean="0">
                <a:cs typeface="Times New Roman" pitchFamily="18" charset="0"/>
              </a:rPr>
              <a:t>::set</a:t>
            </a:r>
            <a:endParaRPr lang="ru-RU" dirty="0" smtClean="0">
              <a:cs typeface="Times New Roman" pitchFamily="18" charset="0"/>
            </a:endParaRPr>
          </a:p>
          <a:p>
            <a:pPr lvl="1">
              <a:lnSpc>
                <a:spcPct val="90000"/>
              </a:lnSpc>
            </a:pPr>
            <a:r>
              <a:rPr lang="ru-RU" dirty="0" smtClean="0">
                <a:solidFill>
                  <a:schemeClr val="bg1"/>
                </a:solidFill>
                <a:cs typeface="Times New Roman" pitchFamily="18" charset="0"/>
              </a:rPr>
              <a:t>с 1996г</a:t>
            </a:r>
            <a:endParaRPr lang="en-US" dirty="0" smtClean="0">
              <a:solidFill>
                <a:schemeClr val="bg1"/>
              </a:solidFill>
              <a:cs typeface="Times New Roman" pitchFamily="18" charset="0"/>
            </a:endParaRPr>
          </a:p>
          <a:p>
            <a:pPr lvl="1">
              <a:lnSpc>
                <a:spcPct val="90000"/>
              </a:lnSpc>
            </a:pPr>
            <a:r>
              <a:rPr lang="ru-RU" sz="2400" dirty="0" smtClean="0">
                <a:solidFill>
                  <a:schemeClr val="bg1"/>
                </a:solidFill>
                <a:cs typeface="Times New Roman" pitchFamily="18" charset="0"/>
              </a:rPr>
              <a:t>Александр (Алекс) Степанов</a:t>
            </a:r>
            <a:endParaRPr lang="en-US" sz="2400" dirty="0" smtClean="0">
              <a:solidFill>
                <a:schemeClr val="bg1"/>
              </a:solidFill>
              <a:cs typeface="Times New Roman" pitchFamily="18" charset="0"/>
            </a:endParaRPr>
          </a:p>
        </p:txBody>
      </p:sp>
      <p:sp>
        <p:nvSpPr>
          <p:cNvPr id="3" name="Объект 2"/>
          <p:cNvSpPr>
            <a:spLocks noGrp="1"/>
          </p:cNvSpPr>
          <p:nvPr>
            <p:ph sz="half" idx="2"/>
          </p:nvPr>
        </p:nvSpPr>
        <p:spPr/>
        <p:txBody>
          <a:bodyPr>
            <a:norm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960" y="1622300"/>
            <a:ext cx="3356080" cy="4481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rot="16200000">
            <a:off x="9522694" y="3551386"/>
            <a:ext cx="2720617" cy="338554"/>
          </a:xfrm>
          <a:prstGeom prst="rect">
            <a:avLst/>
          </a:prstGeom>
          <a:noFill/>
        </p:spPr>
        <p:txBody>
          <a:bodyPr wrap="none" rtlCol="0">
            <a:spAutoFit/>
          </a:bodyPr>
          <a:lstStyle/>
          <a:p>
            <a:r>
              <a:rPr lang="en-US" sz="1600" dirty="0" smtClean="0">
                <a:hlinkClick r:id="rId4"/>
              </a:rPr>
              <a:t>http</a:t>
            </a:r>
            <a:r>
              <a:rPr lang="en-US" sz="1600" dirty="0">
                <a:hlinkClick r:id="rId4"/>
              </a:rPr>
              <a:t>://stepanovpapers.com</a:t>
            </a:r>
            <a:r>
              <a:rPr lang="en-US" sz="1600" dirty="0" smtClean="0">
                <a:hlinkClick r:id="rId4"/>
              </a:rPr>
              <a:t>/</a:t>
            </a:r>
            <a:r>
              <a:rPr lang="en-US" sz="1600" dirty="0" smtClean="0"/>
              <a:t> </a:t>
            </a:r>
            <a:endParaRPr lang="ru-RU" sz="1600" dirty="0"/>
          </a:p>
        </p:txBody>
      </p:sp>
      <p:sp>
        <p:nvSpPr>
          <p:cNvPr id="7" name="Rectangle 6"/>
          <p:cNvSpPr/>
          <p:nvPr/>
        </p:nvSpPr>
        <p:spPr>
          <a:xfrm>
            <a:off x="5879976" y="1417638"/>
            <a:ext cx="5832647"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499720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Самое важное применение КЧ деревьев</a:t>
            </a:r>
            <a:endParaRPr lang="ru-RU" dirty="0"/>
          </a:p>
        </p:txBody>
      </p:sp>
      <p:sp>
        <p:nvSpPr>
          <p:cNvPr id="114690" name="Rectangle 3"/>
          <p:cNvSpPr>
            <a:spLocks noGrp="1"/>
          </p:cNvSpPr>
          <p:nvPr>
            <p:ph sz="half" idx="1"/>
          </p:nvPr>
        </p:nvSpPr>
        <p:spPr/>
        <p:txBody>
          <a:bodyPr>
            <a:normAutofit/>
          </a:bodyPr>
          <a:lstStyle/>
          <a:p>
            <a:pPr>
              <a:lnSpc>
                <a:spcPct val="90000"/>
              </a:lnSpc>
            </a:pPr>
            <a:r>
              <a:rPr lang="ru-RU" dirty="0" err="1" smtClean="0">
                <a:cs typeface="Times New Roman" pitchFamily="18" charset="0"/>
              </a:rPr>
              <a:t>Контейнерые</a:t>
            </a:r>
            <a:r>
              <a:rPr lang="ru-RU" dirty="0" smtClean="0">
                <a:cs typeface="Times New Roman" pitchFamily="18" charset="0"/>
              </a:rPr>
              <a:t> АТД ассоциативный массив, множество</a:t>
            </a:r>
            <a:r>
              <a:rPr lang="ru-RU" dirty="0">
                <a:cs typeface="Times New Roman" pitchFamily="18" charset="0"/>
              </a:rPr>
              <a:t> в </a:t>
            </a:r>
            <a:r>
              <a:rPr lang="en-US" dirty="0">
                <a:cs typeface="Times New Roman" pitchFamily="18" charset="0"/>
              </a:rPr>
              <a:t>C++ Standard Template Library</a:t>
            </a:r>
            <a:endParaRPr lang="ru-RU" dirty="0" smtClean="0">
              <a:cs typeface="Times New Roman" pitchFamily="18" charset="0"/>
            </a:endParaRPr>
          </a:p>
          <a:p>
            <a:pPr lvl="1">
              <a:lnSpc>
                <a:spcPct val="90000"/>
              </a:lnSpc>
            </a:pPr>
            <a:r>
              <a:rPr lang="en-US" dirty="0" err="1">
                <a:cs typeface="Times New Roman" pitchFamily="18" charset="0"/>
              </a:rPr>
              <a:t>std</a:t>
            </a:r>
            <a:r>
              <a:rPr lang="en-US" dirty="0">
                <a:cs typeface="Times New Roman" pitchFamily="18" charset="0"/>
              </a:rPr>
              <a:t>::</a:t>
            </a:r>
            <a:r>
              <a:rPr lang="en-US" dirty="0" smtClean="0">
                <a:cs typeface="Times New Roman" pitchFamily="18" charset="0"/>
              </a:rPr>
              <a:t>map</a:t>
            </a:r>
            <a:r>
              <a:rPr lang="ru-RU" dirty="0" smtClean="0">
                <a:cs typeface="Times New Roman" pitchFamily="18" charset="0"/>
              </a:rPr>
              <a:t>,</a:t>
            </a:r>
            <a:r>
              <a:rPr lang="en-US" dirty="0" smtClean="0">
                <a:cs typeface="Times New Roman" pitchFamily="18" charset="0"/>
              </a:rPr>
              <a:t> </a:t>
            </a:r>
            <a:r>
              <a:rPr lang="en-US" dirty="0" err="1" smtClean="0">
                <a:cs typeface="Times New Roman" pitchFamily="18" charset="0"/>
              </a:rPr>
              <a:t>std</a:t>
            </a:r>
            <a:r>
              <a:rPr lang="en-US" dirty="0" smtClean="0">
                <a:cs typeface="Times New Roman" pitchFamily="18" charset="0"/>
              </a:rPr>
              <a:t>::set</a:t>
            </a:r>
            <a:endParaRPr lang="ru-RU" dirty="0" smtClean="0">
              <a:cs typeface="Times New Roman" pitchFamily="18" charset="0"/>
            </a:endParaRPr>
          </a:p>
          <a:p>
            <a:pPr lvl="1">
              <a:lnSpc>
                <a:spcPct val="90000"/>
              </a:lnSpc>
            </a:pPr>
            <a:r>
              <a:rPr lang="ru-RU" dirty="0" smtClean="0">
                <a:cs typeface="Times New Roman" pitchFamily="18" charset="0"/>
              </a:rPr>
              <a:t>с 1996г</a:t>
            </a:r>
            <a:endParaRPr lang="en-US" dirty="0" smtClean="0">
              <a:cs typeface="Times New Roman" pitchFamily="18" charset="0"/>
            </a:endParaRPr>
          </a:p>
          <a:p>
            <a:pPr lvl="1">
              <a:lnSpc>
                <a:spcPct val="90000"/>
              </a:lnSpc>
            </a:pPr>
            <a:r>
              <a:rPr lang="ru-RU" sz="2400" dirty="0" smtClean="0">
                <a:solidFill>
                  <a:schemeClr val="bg1"/>
                </a:solidFill>
                <a:cs typeface="Times New Roman" pitchFamily="18" charset="0"/>
              </a:rPr>
              <a:t>Александр (Алекс) Степанов</a:t>
            </a:r>
            <a:endParaRPr lang="en-US" sz="2400" dirty="0" smtClean="0">
              <a:solidFill>
                <a:schemeClr val="bg1"/>
              </a:solidFill>
              <a:cs typeface="Times New Roman" pitchFamily="18" charset="0"/>
            </a:endParaRPr>
          </a:p>
        </p:txBody>
      </p:sp>
      <p:sp>
        <p:nvSpPr>
          <p:cNvPr id="3" name="Объект 2"/>
          <p:cNvSpPr>
            <a:spLocks noGrp="1"/>
          </p:cNvSpPr>
          <p:nvPr>
            <p:ph sz="half" idx="2"/>
          </p:nvPr>
        </p:nvSpPr>
        <p:spPr/>
        <p:txBody>
          <a:bodyPr>
            <a:norm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960" y="1622300"/>
            <a:ext cx="3356080" cy="4481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rot="16200000">
            <a:off x="9522694" y="3551386"/>
            <a:ext cx="2720617" cy="338554"/>
          </a:xfrm>
          <a:prstGeom prst="rect">
            <a:avLst/>
          </a:prstGeom>
          <a:noFill/>
        </p:spPr>
        <p:txBody>
          <a:bodyPr wrap="none" rtlCol="0">
            <a:spAutoFit/>
          </a:bodyPr>
          <a:lstStyle/>
          <a:p>
            <a:r>
              <a:rPr lang="en-US" sz="1600" dirty="0" smtClean="0">
                <a:hlinkClick r:id="rId4"/>
              </a:rPr>
              <a:t>http</a:t>
            </a:r>
            <a:r>
              <a:rPr lang="en-US" sz="1600" dirty="0">
                <a:hlinkClick r:id="rId4"/>
              </a:rPr>
              <a:t>://stepanovpapers.com</a:t>
            </a:r>
            <a:r>
              <a:rPr lang="en-US" sz="1600" dirty="0" smtClean="0">
                <a:hlinkClick r:id="rId4"/>
              </a:rPr>
              <a:t>/</a:t>
            </a:r>
            <a:r>
              <a:rPr lang="en-US" sz="1600" dirty="0" smtClean="0"/>
              <a:t> </a:t>
            </a:r>
            <a:endParaRPr lang="ru-RU" sz="1600" dirty="0"/>
          </a:p>
        </p:txBody>
      </p:sp>
      <p:sp>
        <p:nvSpPr>
          <p:cNvPr id="7" name="Rectangle 6"/>
          <p:cNvSpPr/>
          <p:nvPr/>
        </p:nvSpPr>
        <p:spPr>
          <a:xfrm>
            <a:off x="5879976" y="1417638"/>
            <a:ext cx="5832647"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397670458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Самое важное применение КЧ деревьев</a:t>
            </a:r>
            <a:endParaRPr lang="ru-RU" dirty="0"/>
          </a:p>
        </p:txBody>
      </p:sp>
      <p:sp>
        <p:nvSpPr>
          <p:cNvPr id="114690" name="Rectangle 3"/>
          <p:cNvSpPr>
            <a:spLocks noGrp="1"/>
          </p:cNvSpPr>
          <p:nvPr>
            <p:ph sz="half" idx="1"/>
          </p:nvPr>
        </p:nvSpPr>
        <p:spPr/>
        <p:txBody>
          <a:bodyPr>
            <a:normAutofit/>
          </a:bodyPr>
          <a:lstStyle/>
          <a:p>
            <a:pPr>
              <a:lnSpc>
                <a:spcPct val="90000"/>
              </a:lnSpc>
            </a:pPr>
            <a:r>
              <a:rPr lang="ru-RU" dirty="0" err="1" smtClean="0">
                <a:cs typeface="Times New Roman" pitchFamily="18" charset="0"/>
              </a:rPr>
              <a:t>Контейнерые</a:t>
            </a:r>
            <a:r>
              <a:rPr lang="ru-RU" dirty="0" smtClean="0">
                <a:cs typeface="Times New Roman" pitchFamily="18" charset="0"/>
              </a:rPr>
              <a:t> АТД ассоциативный массив, множество</a:t>
            </a:r>
            <a:r>
              <a:rPr lang="ru-RU" dirty="0">
                <a:cs typeface="Times New Roman" pitchFamily="18" charset="0"/>
              </a:rPr>
              <a:t> в </a:t>
            </a:r>
            <a:r>
              <a:rPr lang="en-US" dirty="0">
                <a:cs typeface="Times New Roman" pitchFamily="18" charset="0"/>
              </a:rPr>
              <a:t>C++ Standard Template Library</a:t>
            </a:r>
            <a:endParaRPr lang="ru-RU" dirty="0" smtClean="0">
              <a:cs typeface="Times New Roman" pitchFamily="18" charset="0"/>
            </a:endParaRPr>
          </a:p>
          <a:p>
            <a:pPr lvl="1">
              <a:lnSpc>
                <a:spcPct val="90000"/>
              </a:lnSpc>
            </a:pPr>
            <a:r>
              <a:rPr lang="en-US" dirty="0" err="1">
                <a:cs typeface="Times New Roman" pitchFamily="18" charset="0"/>
              </a:rPr>
              <a:t>std</a:t>
            </a:r>
            <a:r>
              <a:rPr lang="en-US" dirty="0">
                <a:cs typeface="Times New Roman" pitchFamily="18" charset="0"/>
              </a:rPr>
              <a:t>::</a:t>
            </a:r>
            <a:r>
              <a:rPr lang="en-US" dirty="0" smtClean="0">
                <a:cs typeface="Times New Roman" pitchFamily="18" charset="0"/>
              </a:rPr>
              <a:t>map</a:t>
            </a:r>
            <a:r>
              <a:rPr lang="ru-RU" dirty="0" smtClean="0">
                <a:cs typeface="Times New Roman" pitchFamily="18" charset="0"/>
              </a:rPr>
              <a:t>,</a:t>
            </a:r>
            <a:r>
              <a:rPr lang="en-US" dirty="0" smtClean="0">
                <a:cs typeface="Times New Roman" pitchFamily="18" charset="0"/>
              </a:rPr>
              <a:t> </a:t>
            </a:r>
            <a:r>
              <a:rPr lang="en-US" dirty="0" err="1" smtClean="0">
                <a:cs typeface="Times New Roman" pitchFamily="18" charset="0"/>
              </a:rPr>
              <a:t>std</a:t>
            </a:r>
            <a:r>
              <a:rPr lang="en-US" dirty="0" smtClean="0">
                <a:cs typeface="Times New Roman" pitchFamily="18" charset="0"/>
              </a:rPr>
              <a:t>::set</a:t>
            </a:r>
            <a:endParaRPr lang="ru-RU" dirty="0" smtClean="0">
              <a:cs typeface="Times New Roman" pitchFamily="18" charset="0"/>
            </a:endParaRPr>
          </a:p>
          <a:p>
            <a:pPr lvl="1">
              <a:lnSpc>
                <a:spcPct val="90000"/>
              </a:lnSpc>
            </a:pPr>
            <a:r>
              <a:rPr lang="ru-RU" dirty="0" smtClean="0">
                <a:cs typeface="Times New Roman" pitchFamily="18" charset="0"/>
              </a:rPr>
              <a:t>с 1996г</a:t>
            </a:r>
            <a:endParaRPr lang="en-US" dirty="0" smtClean="0">
              <a:cs typeface="Times New Roman" pitchFamily="18" charset="0"/>
            </a:endParaRPr>
          </a:p>
          <a:p>
            <a:pPr lvl="1">
              <a:lnSpc>
                <a:spcPct val="90000"/>
              </a:lnSpc>
            </a:pPr>
            <a:r>
              <a:rPr lang="ru-RU" sz="2400" dirty="0" smtClean="0">
                <a:cs typeface="Times New Roman" pitchFamily="18" charset="0"/>
              </a:rPr>
              <a:t>Александр (Алекс) Степанов</a:t>
            </a:r>
          </a:p>
          <a:p>
            <a:pPr lvl="2">
              <a:lnSpc>
                <a:spcPct val="90000"/>
              </a:lnSpc>
            </a:pPr>
            <a:r>
              <a:rPr lang="ru-RU" sz="2000" dirty="0" smtClean="0">
                <a:cs typeface="Times New Roman" pitchFamily="18" charset="0"/>
              </a:rPr>
              <a:t>Вся </a:t>
            </a:r>
            <a:r>
              <a:rPr lang="en-US" sz="2000" dirty="0" smtClean="0">
                <a:cs typeface="Times New Roman" pitchFamily="18" charset="0"/>
              </a:rPr>
              <a:t>STL, </a:t>
            </a:r>
            <a:r>
              <a:rPr lang="ru-RU" sz="2000" dirty="0" smtClean="0">
                <a:cs typeface="Times New Roman" pitchFamily="18" charset="0"/>
              </a:rPr>
              <a:t>не только </a:t>
            </a:r>
            <a:r>
              <a:rPr lang="en-US" sz="2000" dirty="0" smtClean="0">
                <a:cs typeface="Times New Roman" pitchFamily="18" charset="0"/>
              </a:rPr>
              <a:t>map </a:t>
            </a:r>
            <a:r>
              <a:rPr lang="ru-RU" sz="2000" smtClean="0">
                <a:cs typeface="Times New Roman" pitchFamily="18" charset="0"/>
              </a:rPr>
              <a:t>и </a:t>
            </a:r>
            <a:r>
              <a:rPr lang="en-US" sz="2000" smtClean="0">
                <a:cs typeface="Times New Roman" pitchFamily="18" charset="0"/>
              </a:rPr>
              <a:t>set</a:t>
            </a:r>
            <a:endParaRPr lang="en-US" sz="2000" dirty="0" smtClean="0">
              <a:cs typeface="Times New Roman" pitchFamily="18" charset="0"/>
            </a:endParaRPr>
          </a:p>
        </p:txBody>
      </p:sp>
      <p:sp>
        <p:nvSpPr>
          <p:cNvPr id="3" name="Объект 2"/>
          <p:cNvSpPr>
            <a:spLocks noGrp="1"/>
          </p:cNvSpPr>
          <p:nvPr>
            <p:ph sz="half" idx="2"/>
          </p:nvPr>
        </p:nvSpPr>
        <p:spPr/>
        <p:txBody>
          <a:bodyPr>
            <a:normAutofit/>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960" y="1622300"/>
            <a:ext cx="3356080" cy="4481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rot="16200000">
            <a:off x="9522694" y="3551386"/>
            <a:ext cx="2720617" cy="338554"/>
          </a:xfrm>
          <a:prstGeom prst="rect">
            <a:avLst/>
          </a:prstGeom>
          <a:noFill/>
        </p:spPr>
        <p:txBody>
          <a:bodyPr wrap="none" rtlCol="0">
            <a:spAutoFit/>
          </a:bodyPr>
          <a:lstStyle/>
          <a:p>
            <a:r>
              <a:rPr lang="en-US" sz="1600" dirty="0" smtClean="0">
                <a:hlinkClick r:id="rId4"/>
              </a:rPr>
              <a:t>http</a:t>
            </a:r>
            <a:r>
              <a:rPr lang="en-US" sz="1600" dirty="0">
                <a:hlinkClick r:id="rId4"/>
              </a:rPr>
              <a:t>://stepanovpapers.com</a:t>
            </a:r>
            <a:r>
              <a:rPr lang="en-US" sz="1600" dirty="0" smtClean="0">
                <a:hlinkClick r:id="rId4"/>
              </a:rPr>
              <a:t>/</a:t>
            </a:r>
            <a:r>
              <a:rPr lang="en-US" sz="1600" dirty="0" smtClean="0"/>
              <a:t> </a:t>
            </a:r>
            <a:endParaRPr lang="ru-RU" sz="1600" dirty="0"/>
          </a:p>
        </p:txBody>
      </p:sp>
    </p:spTree>
    <p:extLst>
      <p:ext uri="{BB962C8B-B14F-4D97-AF65-F5344CB8AC3E}">
        <p14:creationId xmlns:p14="http://schemas.microsoft.com/office/powerpoint/2010/main" val="33753539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Поиск и вставка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a:cs typeface="Times New Roman" pitchFamily="18" charset="0"/>
              </a:rPr>
              <a:t>Если удаляемый узел красный все правила сохраняются и все прекрасно</a:t>
            </a:r>
          </a:p>
          <a:p>
            <a:pPr>
              <a:lnSpc>
                <a:spcPct val="90000"/>
              </a:lnSpc>
            </a:pPr>
            <a:r>
              <a:rPr lang="ru-RU" sz="2400" dirty="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24390"/>
            <a:ext cx="7772400" cy="914400"/>
          </a:xfrm>
        </p:spPr>
        <p:txBody>
          <a:bodyPr/>
          <a:lstStyle/>
          <a:p>
            <a:endParaRPr lang="ru-RU" dirty="0"/>
          </a:p>
        </p:txBody>
      </p:sp>
      <p:sp>
        <p:nvSpPr>
          <p:cNvPr id="3" name="Content Placeholder 2"/>
          <p:cNvSpPr>
            <a:spLocks noGrp="1"/>
          </p:cNvSpPr>
          <p:nvPr>
            <p:ph idx="1"/>
          </p:nvPr>
        </p:nvSpPr>
        <p:spPr/>
        <p:txBody>
          <a:bodyPr>
            <a:normAutofit fontScale="92500" lnSpcReduction="20000"/>
          </a:bodyPr>
          <a:lstStyle/>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pPr marL="68580" indent="0">
              <a:buNone/>
            </a:pPr>
            <a:r>
              <a:rPr lang="ru-RU" dirty="0">
                <a:latin typeface="Calibri" pitchFamily="34" charset="0"/>
              </a:rPr>
              <a:t>При высоте 2 и размере страницы 8Кб это дерево содержит </a:t>
            </a:r>
            <a:r>
              <a:rPr lang="en-US" dirty="0">
                <a:latin typeface="Calibri" pitchFamily="34" charset="0"/>
              </a:rPr>
              <a:t>&gt; </a:t>
            </a:r>
            <a:r>
              <a:rPr lang="ru-RU" dirty="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4738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2750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4179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6672065"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4179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6608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2679552"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3286771" y="1659954"/>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4715521" y="1659954"/>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5274470" y="1659954"/>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3215334" y="2945829"/>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4715520" y="2945829"/>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4715521"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4609951" y="2945829"/>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2824014" y="3017266"/>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4954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6959402" y="3017266"/>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5591175" y="2504504"/>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5664141" y="4297826"/>
            <a:ext cx="800219" cy="461665"/>
          </a:xfrm>
          <a:prstGeom prst="rect">
            <a:avLst/>
          </a:prstGeom>
          <a:noFill/>
          <a:ln w="9525">
            <a:noFill/>
            <a:miter lim="800000"/>
            <a:headEnd/>
            <a:tailEnd/>
          </a:ln>
        </p:spPr>
        <p:txBody>
          <a:bodyPr wrap="none">
            <a:spAutoFit/>
          </a:bodyPr>
          <a:lstStyle/>
          <a:p>
            <a:r>
              <a:rPr lang="ru-RU" sz="2400" b="1" dirty="0"/>
              <a:t>……</a:t>
            </a:r>
          </a:p>
        </p:txBody>
      </p:sp>
      <p:sp>
        <p:nvSpPr>
          <p:cNvPr id="26644" name="TextBox 40"/>
          <p:cNvSpPr txBox="1">
            <a:spLocks noChangeArrowheads="1"/>
          </p:cNvSpPr>
          <p:nvPr/>
        </p:nvSpPr>
        <p:spPr bwMode="auto">
          <a:xfrm>
            <a:off x="7968208" y="1159891"/>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7968208" y="2449259"/>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7968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
        <p:nvSpPr>
          <p:cNvPr id="16386" name="Содержимое 2"/>
          <p:cNvSpPr>
            <a:spLocks noGrp="1"/>
          </p:cNvSpPr>
          <p:nvPr>
            <p:ph idx="1"/>
          </p:nvPr>
        </p:nvSpPr>
        <p:spPr/>
        <p:txBody>
          <a:bodyPr>
            <a:normAutofit fontScale="850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lnSpcReduction="10000"/>
          </a:bodyPr>
          <a:lstStyle/>
          <a:p>
            <a:r>
              <a:rPr lang="ru-RU" sz="2400" dirty="0"/>
              <a:t>У таких деревьев, как правило, только корень находится в ОП, остальное дерево – на диске</a:t>
            </a:r>
          </a:p>
          <a:p>
            <a:r>
              <a:rPr lang="ru-RU" sz="2400" dirty="0"/>
              <a:t>Диск разбит на сектора (дорожки на сектора)</a:t>
            </a:r>
          </a:p>
          <a:p>
            <a:r>
              <a:rPr lang="ru-RU" sz="2400" dirty="0"/>
              <a:t>Обычно записывают или считывают сектор целиком</a:t>
            </a:r>
          </a:p>
          <a:p>
            <a:r>
              <a:rPr lang="ru-RU" sz="2400" dirty="0"/>
              <a:t>Время доступа, чтобы подвести головку к нужному месту на</a:t>
            </a:r>
            <a:r>
              <a:rPr lang="en-US" sz="2400" dirty="0"/>
              <a:t> </a:t>
            </a:r>
            <a:r>
              <a:rPr lang="ru-RU" sz="2400" dirty="0"/>
              <a:t>диске, может быть достаточно большим</a:t>
            </a:r>
          </a:p>
          <a:p>
            <a:r>
              <a:rPr lang="ru-RU" sz="2400" dirty="0"/>
              <a:t>Как только головка диска установлена, запись или чтение происходит довольно быстро</a:t>
            </a:r>
          </a:p>
          <a:p>
            <a:r>
              <a:rPr lang="ru-RU" sz="2400" dirty="0"/>
              <a:t>Часто получается, что обработка прочитанного занимает меньше времени, чем поиск нужного сектора</a:t>
            </a:r>
          </a:p>
          <a:p>
            <a:r>
              <a:rPr lang="ru-RU" sz="2400" dirty="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1/3</a:t>
            </a:r>
            <a:endParaRPr lang="ru-RU" dirty="0"/>
          </a:p>
        </p:txBody>
      </p:sp>
      <p:sp>
        <p:nvSpPr>
          <p:cNvPr id="20482" name="Содержимое 2"/>
          <p:cNvSpPr>
            <a:spLocks noGrp="1"/>
          </p:cNvSpPr>
          <p:nvPr>
            <p:ph idx="1"/>
          </p:nvPr>
        </p:nvSpPr>
        <p:spPr/>
        <p:txBody>
          <a:bodyPr>
            <a:normAutofit/>
          </a:bodyPr>
          <a:lstStyle/>
          <a:p>
            <a:r>
              <a:rPr lang="ru-RU" sz="2400" dirty="0"/>
              <a:t>В каждой вершине </a:t>
            </a:r>
            <a:r>
              <a:rPr lang="en-US" sz="2400" dirty="0"/>
              <a:t>x</a:t>
            </a:r>
            <a:r>
              <a:rPr lang="ru-RU" sz="2400" dirty="0"/>
              <a:t> хранятся</a:t>
            </a:r>
          </a:p>
          <a:p>
            <a:pPr lvl="1"/>
            <a:r>
              <a:rPr lang="ru-RU" sz="2000" dirty="0"/>
              <a:t>n - количество ключей, в данной вершине</a:t>
            </a:r>
          </a:p>
          <a:p>
            <a:pPr lvl="1"/>
            <a:r>
              <a:rPr lang="ru-RU" sz="2000" dirty="0"/>
              <a:t>сами ключи k</a:t>
            </a:r>
            <a:r>
              <a:rPr lang="ru-RU" sz="2000" baseline="-25000" dirty="0"/>
              <a:t>0</a:t>
            </a:r>
            <a:r>
              <a:rPr lang="ru-RU" sz="2000" dirty="0"/>
              <a:t> ≤ k</a:t>
            </a:r>
            <a:r>
              <a:rPr lang="en-US" sz="2000" baseline="-25000" dirty="0"/>
              <a:t>1</a:t>
            </a:r>
            <a:r>
              <a:rPr lang="ru-RU" sz="2000" dirty="0"/>
              <a:t> ≤ </a:t>
            </a:r>
            <a:r>
              <a:rPr lang="en-US" sz="2000" dirty="0"/>
              <a:t>…</a:t>
            </a:r>
            <a:r>
              <a:rPr lang="ru-RU" sz="2000" dirty="0"/>
              <a:t> ≤ </a:t>
            </a:r>
            <a:r>
              <a:rPr lang="ru-RU" sz="2000" dirty="0" err="1"/>
              <a:t>k</a:t>
            </a:r>
            <a:r>
              <a:rPr lang="en-US" sz="2000" baseline="-25000" dirty="0"/>
              <a:t>n-1</a:t>
            </a:r>
            <a:r>
              <a:rPr lang="ru-RU" sz="2000" dirty="0"/>
              <a:t> в неубывающем порядке</a:t>
            </a:r>
          </a:p>
          <a:p>
            <a:pPr lvl="1"/>
            <a:r>
              <a:rPr lang="ru-RU" sz="2000" dirty="0"/>
              <a:t>булевское значение leaf[x], истинное, если вершина </a:t>
            </a:r>
            <a:r>
              <a:rPr lang="en-US" sz="2000" dirty="0"/>
              <a:t>x</a:t>
            </a:r>
            <a:r>
              <a:rPr lang="ru-RU" sz="2000" dirty="0"/>
              <a:t> - лист</a:t>
            </a:r>
          </a:p>
          <a:p>
            <a:r>
              <a:rPr lang="ru-RU" sz="2400" dirty="0"/>
              <a:t>Если </a:t>
            </a:r>
            <a:r>
              <a:rPr lang="en-US" sz="2400" dirty="0"/>
              <a:t>x</a:t>
            </a:r>
            <a:r>
              <a:rPr lang="ru-RU" sz="2400" dirty="0"/>
              <a:t> – внутренняя вершина, то она также содержит </a:t>
            </a:r>
            <a:r>
              <a:rPr lang="en-US" sz="2400" dirty="0"/>
              <a:t>n</a:t>
            </a:r>
            <a:r>
              <a:rPr lang="ru-RU" sz="2400" dirty="0"/>
              <a:t>(</a:t>
            </a:r>
            <a:r>
              <a:rPr lang="en-US" sz="2400" dirty="0"/>
              <a:t>x</a:t>
            </a:r>
            <a:r>
              <a:rPr lang="ru-RU" sz="2400" dirty="0"/>
              <a:t>)</a:t>
            </a:r>
            <a:r>
              <a:rPr lang="en-US" sz="2400" dirty="0"/>
              <a:t>+1-</a:t>
            </a:r>
            <a:r>
              <a:rPr lang="ru-RU" sz="2400" dirty="0"/>
              <a:t>указателей: </a:t>
            </a:r>
            <a:r>
              <a:rPr lang="en-US" sz="2400" dirty="0"/>
              <a:t>C</a:t>
            </a:r>
            <a:r>
              <a:rPr lang="ru-RU" sz="2400" baseline="-25000" dirty="0"/>
              <a:t>0</a:t>
            </a:r>
            <a:r>
              <a:rPr lang="ru-RU" sz="2400" dirty="0"/>
              <a:t>,</a:t>
            </a:r>
            <a:r>
              <a:rPr lang="en-US" sz="2400" dirty="0"/>
              <a:t> C</a:t>
            </a:r>
            <a:r>
              <a:rPr lang="ru-RU" sz="2400" baseline="-25000" dirty="0"/>
              <a:t>1</a:t>
            </a:r>
            <a:r>
              <a:rPr lang="ru-RU" sz="2400" dirty="0"/>
              <a:t>,…,</a:t>
            </a:r>
            <a:r>
              <a:rPr lang="en-US" sz="2400" dirty="0"/>
              <a:t> </a:t>
            </a:r>
            <a:r>
              <a:rPr lang="en-US" sz="2400" dirty="0" err="1"/>
              <a:t>C</a:t>
            </a:r>
            <a:r>
              <a:rPr lang="en-US" sz="2400" baseline="-25000" dirty="0" err="1"/>
              <a:t>n</a:t>
            </a:r>
            <a:r>
              <a:rPr lang="en-US" sz="2400" baseline="-25000" dirty="0"/>
              <a:t>(x)</a:t>
            </a:r>
            <a:r>
              <a:rPr lang="ru-RU" sz="2400" dirty="0"/>
              <a:t> на ее детей</a:t>
            </a:r>
          </a:p>
          <a:p>
            <a:endParaRPr lang="ru-RU" dirty="0" smtClean="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2/3</a:t>
            </a:r>
            <a:endParaRPr lang="ru-RU" dirty="0"/>
          </a:p>
        </p:txBody>
      </p:sp>
      <p:sp>
        <p:nvSpPr>
          <p:cNvPr id="22530" name="Содержимое 2"/>
          <p:cNvSpPr>
            <a:spLocks noGrp="1"/>
          </p:cNvSpPr>
          <p:nvPr>
            <p:ph idx="1"/>
          </p:nvPr>
        </p:nvSpPr>
        <p:spPr/>
        <p:txBody>
          <a:bodyPr>
            <a:normAutofit/>
          </a:bodyPr>
          <a:lstStyle/>
          <a:p>
            <a:r>
              <a:rPr lang="ru-RU" sz="2400" dirty="0"/>
              <a:t>Ключи key</a:t>
            </a:r>
            <a:r>
              <a:rPr lang="en-US" sz="2400" baseline="-25000" dirty="0"/>
              <a:t>i</a:t>
            </a:r>
            <a:r>
              <a:rPr lang="ru-RU" sz="2400" dirty="0"/>
              <a:t>[x] служат границами, разделяющими значения ключей в поддеревьях: </a:t>
            </a:r>
            <a:br>
              <a:rPr lang="ru-RU" sz="2400" dirty="0"/>
            </a:br>
            <a:r>
              <a:rPr lang="ru-RU" sz="2400" dirty="0"/>
              <a:t>	</a:t>
            </a:r>
            <a:r>
              <a:rPr lang="en-US" sz="2400" dirty="0"/>
              <a:t>k</a:t>
            </a:r>
            <a:r>
              <a:rPr lang="en-US" sz="2400" baseline="-25000" dirty="0"/>
              <a:t>0</a:t>
            </a:r>
            <a:r>
              <a:rPr lang="ru-RU" sz="2400" dirty="0"/>
              <a:t> ≤ key</a:t>
            </a:r>
            <a:r>
              <a:rPr lang="en-US" sz="2400" baseline="-25000" dirty="0"/>
              <a:t>0</a:t>
            </a:r>
            <a:r>
              <a:rPr lang="ru-RU" sz="2400" dirty="0"/>
              <a:t>[x] ≤ </a:t>
            </a:r>
            <a:r>
              <a:rPr lang="en-US" sz="2400" dirty="0"/>
              <a:t>k</a:t>
            </a:r>
            <a:r>
              <a:rPr lang="en-US" sz="2400" baseline="-25000" dirty="0"/>
              <a:t>1</a:t>
            </a:r>
            <a:r>
              <a:rPr lang="ru-RU" sz="2400" dirty="0"/>
              <a:t> ≤ key</a:t>
            </a:r>
            <a:r>
              <a:rPr lang="ru-RU" sz="2400" baseline="-25000" dirty="0"/>
              <a:t>2</a:t>
            </a:r>
            <a:r>
              <a:rPr lang="ru-RU" sz="2400" dirty="0"/>
              <a:t>[x] ≤... ≤ key</a:t>
            </a:r>
            <a:r>
              <a:rPr lang="ru-RU" sz="2400" baseline="-25000" dirty="0"/>
              <a:t>n[x]</a:t>
            </a:r>
            <a:r>
              <a:rPr lang="en-US" sz="2400" baseline="-25000" dirty="0"/>
              <a:t>-1</a:t>
            </a:r>
            <a:r>
              <a:rPr lang="ru-RU" sz="2400" dirty="0"/>
              <a:t>[x] ≤ K</a:t>
            </a:r>
            <a:r>
              <a:rPr lang="ru-RU" sz="2400" baseline="-25000" dirty="0"/>
              <a:t>n[x]</a:t>
            </a:r>
            <a:r>
              <a:rPr lang="ru-RU" sz="2400" dirty="0"/>
              <a:t>,</a:t>
            </a:r>
            <a:br>
              <a:rPr lang="ru-RU" sz="2400" dirty="0"/>
            </a:br>
            <a:r>
              <a:rPr lang="ru-RU" sz="2400" dirty="0"/>
              <a:t>где </a:t>
            </a:r>
            <a:r>
              <a:rPr lang="en-US" sz="2400" dirty="0"/>
              <a:t>k</a:t>
            </a:r>
            <a:r>
              <a:rPr lang="ru-RU" sz="2400" baseline="-25000" dirty="0"/>
              <a:t>i</a:t>
            </a:r>
            <a:r>
              <a:rPr lang="ru-RU" sz="2400" dirty="0"/>
              <a:t> - множество</a:t>
            </a:r>
            <a:r>
              <a:rPr lang="en-US" sz="2400" dirty="0"/>
              <a:t> </a:t>
            </a:r>
            <a:r>
              <a:rPr lang="ru-RU" sz="2400" dirty="0"/>
              <a:t>ключей, хранящихся в поддереве с корнем </a:t>
            </a:r>
            <a:r>
              <a:rPr lang="en-US" sz="2400" dirty="0"/>
              <a:t>C</a:t>
            </a:r>
            <a:r>
              <a:rPr lang="ru-RU" sz="2400" baseline="-25000" dirty="0"/>
              <a:t>i</a:t>
            </a:r>
            <a:r>
              <a:rPr lang="ru-RU" sz="2400" dirty="0"/>
              <a:t>[x]</a:t>
            </a:r>
          </a:p>
          <a:p>
            <a:pPr lvl="1"/>
            <a:endParaRPr lang="ru-RU" sz="2000" dirty="0"/>
          </a:p>
          <a:p>
            <a:pPr marL="68580" indent="0">
              <a:buNone/>
            </a:pPr>
            <a:endParaRPr lang="ru-RU"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latin typeface="+mj-lt"/>
              </a:rPr>
              <a:t>Корень имеет от 2 до 2*t потомков</a:t>
            </a:r>
          </a:p>
          <a:p>
            <a:pPr lvl="1"/>
            <a:r>
              <a:rPr lang="ru-RU" dirty="0" smtClean="0">
                <a:latin typeface="+mj-lt"/>
              </a:rPr>
              <a:t>Ключи </a:t>
            </a:r>
            <a:r>
              <a:rPr lang="ru-RU" dirty="0" smtClean="0">
                <a:latin typeface="+mj-lt"/>
              </a:rPr>
              <a:t>внутренней вершины разделяют ключи в её поддеревьях</a:t>
            </a:r>
          </a:p>
          <a:p>
            <a:pPr lvl="2"/>
            <a:r>
              <a:rPr lang="ru-RU" dirty="0" smtClean="0">
                <a:latin typeface="+mj-lt"/>
              </a:rPr>
              <a:t>На </a:t>
            </a:r>
            <a:r>
              <a:rPr lang="ru-RU" dirty="0" smtClean="0">
                <a:latin typeface="+mj-lt"/>
              </a:rPr>
              <a:t>множестве ключей задан линейный порядок</a:t>
            </a:r>
          </a:p>
          <a:p>
            <a:pPr lvl="2"/>
            <a:r>
              <a:rPr lang="ru-RU" dirty="0" smtClean="0">
                <a:latin typeface="+mj-lt"/>
              </a:rPr>
              <a:t>Ключей </a:t>
            </a:r>
            <a:r>
              <a:rPr lang="ru-RU" dirty="0" smtClean="0">
                <a:latin typeface="+mj-lt"/>
              </a:rPr>
              <a:t>на 1 меньше, чем поддеревьев</a:t>
            </a:r>
          </a:p>
          <a:p>
            <a:endParaRPr lang="en-US" dirty="0" smtClean="0"/>
          </a:p>
          <a:p>
            <a:r>
              <a:rPr lang="ru-RU" dirty="0" smtClean="0"/>
              <a:t>Вершина В дерева степени </a:t>
            </a:r>
            <a:r>
              <a:rPr lang="en-US" dirty="0" smtClean="0"/>
              <a:t>t </a:t>
            </a:r>
            <a:r>
              <a:rPr lang="ru-RU" dirty="0" smtClean="0"/>
              <a:t>называется полной, если у неё 2</a:t>
            </a:r>
            <a:r>
              <a:rPr lang="en-US" dirty="0" smtClean="0"/>
              <a:t>*t </a:t>
            </a:r>
            <a:r>
              <a:rPr lang="ru-RU" dirty="0" smtClean="0"/>
              <a:t>потомков</a:t>
            </a:r>
          </a:p>
          <a:p>
            <a:endParaRPr lang="ru-RU" dirty="0" smtClean="0"/>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p>
        </p:txBody>
      </p:sp>
    </p:spTree>
    <p:extLst>
      <p:ext uri="{BB962C8B-B14F-4D97-AF65-F5344CB8AC3E}">
        <p14:creationId xmlns:p14="http://schemas.microsoft.com/office/powerpoint/2010/main" val="348050732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корня </a:t>
            </a:r>
            <a:r>
              <a:rPr lang="en-US" dirty="0" smtClean="0"/>
              <a:t>B</a:t>
            </a:r>
            <a:r>
              <a:rPr lang="ru-RU" dirty="0" smtClean="0"/>
              <a:t> дерева </a:t>
            </a:r>
            <a:endParaRPr lang="ru-RU" dirty="0"/>
          </a:p>
        </p:txBody>
      </p:sp>
      <p:sp>
        <p:nvSpPr>
          <p:cNvPr id="32770" name="Rectangle 3"/>
          <p:cNvSpPr>
            <a:spLocks noGrp="1"/>
          </p:cNvSpPr>
          <p:nvPr>
            <p:ph idx="1"/>
          </p:nvPr>
        </p:nvSpPr>
        <p:spPr/>
        <p:txBody>
          <a:bodyPr/>
          <a:lstStyle/>
          <a:p>
            <a:pPr>
              <a:buFont typeface="Arial" charset="0"/>
              <a:buNone/>
            </a:pPr>
            <a:r>
              <a:rPr lang="en-US" sz="2400" dirty="0" err="1">
                <a:latin typeface="Consolas" pitchFamily="49" charset="0"/>
                <a:cs typeface="Consolas" pitchFamily="49" charset="0"/>
              </a:rPr>
              <a:t>B_tree</a:t>
            </a:r>
            <a:r>
              <a:rPr lang="en-US" sz="2400" dirty="0">
                <a:latin typeface="Consolas" pitchFamily="49" charset="0"/>
                <a:cs typeface="Consolas" pitchFamily="49" charset="0"/>
              </a:rPr>
              <a:t> *B</a:t>
            </a:r>
            <a:r>
              <a:rPr lang="ru-RU" sz="2400" dirty="0">
                <a:latin typeface="Consolas" pitchFamily="49" charset="0"/>
                <a:cs typeface="Consolas" pitchFamily="49" charset="0"/>
              </a:rPr>
              <a:t> = </a:t>
            </a:r>
            <a:r>
              <a:rPr lang="en-US" sz="2400" dirty="0">
                <a:latin typeface="Consolas" pitchFamily="49" charset="0"/>
                <a:cs typeface="Consolas" pitchFamily="49" charset="0"/>
              </a:rPr>
              <a:t>(</a:t>
            </a:r>
            <a:r>
              <a:rPr lang="en-US" sz="2400" dirty="0" err="1">
                <a:latin typeface="Consolas" pitchFamily="49" charset="0"/>
                <a:cs typeface="Consolas" pitchFamily="49" charset="0"/>
              </a:rPr>
              <a:t>B_tree</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ru-RU" sz="2400" dirty="0">
                <a:latin typeface="Consolas" pitchFamily="49" charset="0"/>
                <a:cs typeface="Consolas" pitchFamily="49" charset="0"/>
              </a:rPr>
              <a:t>*</a:t>
            </a:r>
            <a:r>
              <a:rPr lang="en-US" sz="2400" dirty="0">
                <a:latin typeface="Consolas" pitchFamily="49" charset="0"/>
                <a:cs typeface="Consolas" pitchFamily="49" charset="0"/>
              </a:rPr>
              <a:t>B));</a:t>
            </a:r>
          </a:p>
          <a:p>
            <a:pPr>
              <a:buNone/>
            </a:pPr>
            <a:r>
              <a:rPr lang="en-US" sz="2400" dirty="0">
                <a:latin typeface="Consolas" pitchFamily="49" charset="0"/>
                <a:cs typeface="Consolas" pitchFamily="49" charset="0"/>
              </a:rPr>
              <a:t>B-&gt;n = 1;</a:t>
            </a:r>
          </a:p>
          <a:p>
            <a:pPr>
              <a:buFont typeface="Arial" charset="0"/>
              <a:buNone/>
            </a:pPr>
            <a:r>
              <a:rPr lang="en-US" sz="2400" dirty="0">
                <a:latin typeface="Consolas" pitchFamily="49" charset="0"/>
                <a:cs typeface="Consolas" pitchFamily="49" charset="0"/>
              </a:rPr>
              <a:t>B-&gt;key =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(B-&gt;n*</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en-US" sz="2400" dirty="0" err="1">
                <a:latin typeface="Consolas" pitchFamily="49" charset="0"/>
                <a:cs typeface="Consolas" pitchFamily="49" charset="0"/>
              </a:rPr>
              <a:t>int</a:t>
            </a:r>
            <a:r>
              <a:rPr lang="en-US" sz="2400" dirty="0">
                <a:latin typeface="Consolas" pitchFamily="49" charset="0"/>
                <a:cs typeface="Consolas" pitchFamily="49" charset="0"/>
              </a:rPr>
              <a:t>));</a:t>
            </a:r>
          </a:p>
          <a:p>
            <a:pPr>
              <a:buFont typeface="Arial" charset="0"/>
              <a:buNone/>
            </a:pPr>
            <a:r>
              <a:rPr lang="en-US" sz="2400" dirty="0">
                <a:latin typeface="Consolas" pitchFamily="49" charset="0"/>
                <a:cs typeface="Consolas" pitchFamily="49" charset="0"/>
              </a:rPr>
              <a:t>B-&gt;key[0] = 'M';</a:t>
            </a:r>
          </a:p>
          <a:p>
            <a:pPr>
              <a:buFont typeface="Arial" charset="0"/>
              <a:buNone/>
            </a:pPr>
            <a:r>
              <a:rPr lang="en-US" sz="2400" dirty="0">
                <a:latin typeface="Consolas" pitchFamily="49" charset="0"/>
                <a:cs typeface="Consolas" pitchFamily="49" charset="0"/>
              </a:rPr>
              <a:t>B-&gt;child = NULL;</a:t>
            </a:r>
            <a:endParaRPr lang="ru-RU" sz="24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6" name="Группа 9"/>
          <p:cNvGrpSpPr>
            <a:grpSpLocks/>
          </p:cNvGrpSpPr>
          <p:nvPr/>
        </p:nvGrpSpPr>
        <p:grpSpPr bwMode="auto">
          <a:xfrm>
            <a:off x="6816081" y="188643"/>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smtClean="0"/>
              <a:t>B</a:t>
            </a:r>
            <a:r>
              <a:rPr lang="ru-RU" dirty="0" smtClean="0"/>
              <a:t> дерева</a:t>
            </a:r>
            <a:endParaRPr lang="ru-RU" dirty="0"/>
          </a:p>
        </p:txBody>
      </p:sp>
      <p:sp>
        <p:nvSpPr>
          <p:cNvPr id="34818" name="Rectangle 3"/>
          <p:cNvSpPr>
            <a:spLocks noGrp="1"/>
          </p:cNvSpPr>
          <p:nvPr>
            <p:ph idx="1"/>
          </p:nvPr>
        </p:nvSpPr>
        <p:spPr>
          <a:xfrm>
            <a:off x="1992313" y="2276475"/>
            <a:ext cx="8229600" cy="3887788"/>
          </a:xfrm>
        </p:spPr>
        <p:txBody>
          <a:bodyPr>
            <a:normAutofit lnSpcReduction="10000"/>
          </a:bodyPr>
          <a:lstStyle/>
          <a:p>
            <a:pPr>
              <a:buFont typeface="Arial" charset="0"/>
              <a:buNone/>
            </a:pPr>
            <a:r>
              <a:rPr lang="en-US" sz="2000" dirty="0">
                <a:latin typeface="Consolas" pitchFamily="49" charset="0"/>
                <a:cs typeface="Consolas" pitchFamily="49" charset="0"/>
              </a:rPr>
              <a:t>B-&gt;child</a:t>
            </a:r>
            <a:r>
              <a:rPr lang="ru-RU" sz="2000" dirty="0">
                <a:latin typeface="Consolas" pitchFamily="49" charset="0"/>
                <a:cs typeface="Consolas" pitchFamily="49" charset="0"/>
              </a:rPr>
              <a:t> </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ru-RU"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*)*2);</a:t>
            </a:r>
          </a:p>
          <a:p>
            <a:pPr>
              <a:buFont typeface="Arial" charset="0"/>
              <a:buNone/>
            </a:pPr>
            <a:r>
              <a:rPr lang="en-US" sz="2000" dirty="0">
                <a:latin typeface="Consolas" pitchFamily="49" charset="0"/>
                <a:cs typeface="Consolas" pitchFamily="49" charset="0"/>
              </a:rPr>
              <a:t>B-&gt;child[0]=(</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B-&gt;child[1]=(</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x=B-&gt;child[0];</a:t>
            </a:r>
          </a:p>
          <a:p>
            <a:pPr>
              <a:buFont typeface="Arial" charset="0"/>
              <a:buNone/>
            </a:pPr>
            <a:r>
              <a:rPr lang="en-US" sz="2000" dirty="0">
                <a:latin typeface="Consolas" pitchFamily="49" charset="0"/>
                <a:cs typeface="Consolas" pitchFamily="49" charset="0"/>
              </a:rPr>
              <a:t>x-&gt;n=2;</a:t>
            </a:r>
          </a:p>
          <a:p>
            <a:pPr>
              <a:buFont typeface="Arial" charset="0"/>
              <a:buNone/>
            </a:pPr>
            <a:r>
              <a:rPr lang="en-US" sz="2000" dirty="0">
                <a:latin typeface="Consolas" pitchFamily="49" charset="0"/>
                <a:cs typeface="Consolas" pitchFamily="49" charset="0"/>
              </a:rPr>
              <a:t>x-&gt;key=(</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(x-&gt;n*</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x-&gt;key[0]='D';</a:t>
            </a:r>
          </a:p>
          <a:p>
            <a:pPr>
              <a:buFont typeface="Arial" charset="0"/>
              <a:buNone/>
            </a:pPr>
            <a:r>
              <a:rPr lang="en-US" sz="2000" dirty="0">
                <a:latin typeface="Consolas" pitchFamily="49" charset="0"/>
                <a:cs typeface="Consolas" pitchFamily="49" charset="0"/>
              </a:rPr>
              <a:t>x-&gt;key[1]='H';</a:t>
            </a:r>
          </a:p>
          <a:p>
            <a:pPr>
              <a:buFont typeface="Arial" charset="0"/>
              <a:buNone/>
            </a:pPr>
            <a:r>
              <a:rPr lang="en-US" sz="2000" dirty="0">
                <a:latin typeface="Consolas" pitchFamily="49" charset="0"/>
                <a:cs typeface="Consolas" pitchFamily="49" charset="0"/>
              </a:rPr>
              <a:t>X-&gt;child=NULL;</a:t>
            </a:r>
          </a:p>
          <a:p>
            <a:pPr>
              <a:buFont typeface="Arial" charset="0"/>
              <a:buNone/>
            </a:pPr>
            <a:r>
              <a:rPr lang="ru-RU" sz="2000" dirty="0">
                <a:latin typeface="Consolas" pitchFamily="49" charset="0"/>
                <a:cs typeface="Consolas" pitchFamily="49" charset="0"/>
              </a:rPr>
              <a:t>// Аналогичные действия для вершины</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a:latin typeface="Consolas" pitchFamily="49" charset="0"/>
                <a:cs typeface="Consolas" pitchFamily="49" charset="0"/>
              </a:rPr>
              <a:t>QTX</a:t>
            </a:r>
          </a:p>
          <a:p>
            <a:pPr>
              <a:buFont typeface="Arial" charset="0"/>
              <a:buNone/>
            </a:pPr>
            <a:r>
              <a:rPr lang="en-US" sz="2000" dirty="0">
                <a:latin typeface="Consolas" pitchFamily="49" charset="0"/>
                <a:cs typeface="Consolas" pitchFamily="49" charset="0"/>
              </a:rPr>
              <a:t>// </a:t>
            </a:r>
            <a:r>
              <a:rPr lang="ru-RU" sz="2000" dirty="0">
                <a:latin typeface="Consolas" pitchFamily="49" charset="0"/>
                <a:cs typeface="Consolas" pitchFamily="49" charset="0"/>
              </a:rPr>
              <a:t>Как это сделать цивилизованно?</a:t>
            </a:r>
            <a:endParaRPr lang="en-US" sz="20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6845176"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a:t>Возможна реализация,</a:t>
            </a:r>
            <a:r>
              <a:rPr lang="en-US" sz="2800" dirty="0"/>
              <a:t>  </a:t>
            </a:r>
            <a:r>
              <a:rPr lang="ru-RU" sz="2800" dirty="0"/>
              <a:t>где каждая вершина является отдельным файлом</a:t>
            </a:r>
          </a:p>
          <a:p>
            <a:pPr>
              <a:buFont typeface="Arial" charset="0"/>
              <a:buNone/>
            </a:pPr>
            <a:r>
              <a:rPr lang="ru-RU" sz="2800" dirty="0"/>
              <a:t>	</a:t>
            </a:r>
          </a:p>
          <a:p>
            <a:r>
              <a:rPr lang="ru-RU" sz="2800" dirty="0"/>
              <a:t>В общем случае имеются операции</a:t>
            </a:r>
          </a:p>
          <a:p>
            <a:pPr lvl="1"/>
            <a:r>
              <a:rPr lang="en-US" sz="2400" dirty="0" err="1"/>
              <a:t>Disk_READ</a:t>
            </a:r>
            <a:r>
              <a:rPr lang="en-US" sz="2400" dirty="0"/>
              <a:t>(x) – </a:t>
            </a:r>
            <a:r>
              <a:rPr lang="ru-RU" sz="2400" dirty="0"/>
              <a:t>чтение с диска</a:t>
            </a:r>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2198886"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2198886" y="4091336"/>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дерева</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2062164"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2135189"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2062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внутренней вершины,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2062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en-US" sz="2000" dirty="0">
                <a:latin typeface="Calibri" pitchFamily="34" charset="0"/>
              </a:rPr>
              <a:t> </a:t>
            </a:r>
            <a:r>
              <a:rPr lang="ru-RU" sz="2000" dirty="0">
                <a:latin typeface="Calibri" pitchFamily="34" charset="0"/>
              </a:rPr>
              <a:t>поступаем аналогично (в)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2166939"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2483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2166939" y="3501009"/>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дети имеют 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2524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3062288" y="4437113"/>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2524125" y="3543400"/>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2095501"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350171" cy="369334"/>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2238376" y="3357564"/>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latin typeface="+mj-lt"/>
              </a:rPr>
              <a:t>Все листья находятся на одной глубине</a:t>
            </a:r>
            <a:endParaRPr lang="en-US" dirty="0" smtClean="0">
              <a:latin typeface="+mj-lt"/>
            </a:endParaRPr>
          </a:p>
          <a:p>
            <a:pPr lvl="1"/>
            <a:r>
              <a:rPr lang="ru-RU" dirty="0" smtClean="0">
                <a:latin typeface="+mj-lt"/>
              </a:rPr>
              <a:t>Внутренние вершины, кроме корня, имеют от t до 2*t потомков</a:t>
            </a:r>
          </a:p>
          <a:p>
            <a:pPr lvl="1"/>
            <a:r>
              <a:rPr lang="ru-RU" dirty="0" smtClean="0">
                <a:latin typeface="+mj-lt"/>
              </a:rPr>
              <a:t>Корень имеет от 2 до 2*t потомков</a:t>
            </a:r>
          </a:p>
          <a:p>
            <a:pPr lvl="1"/>
            <a:r>
              <a:rPr lang="ru-RU" dirty="0" smtClean="0">
                <a:latin typeface="+mj-lt"/>
              </a:rPr>
              <a:t>Ключи </a:t>
            </a:r>
            <a:r>
              <a:rPr lang="ru-RU" dirty="0" smtClean="0">
                <a:latin typeface="+mj-lt"/>
              </a:rPr>
              <a:t>внутренней вершины разделяют ключи в её поддеревьях</a:t>
            </a:r>
          </a:p>
          <a:p>
            <a:pPr lvl="2"/>
            <a:r>
              <a:rPr lang="ru-RU" dirty="0" smtClean="0">
                <a:latin typeface="+mj-lt"/>
              </a:rPr>
              <a:t>На </a:t>
            </a:r>
            <a:r>
              <a:rPr lang="ru-RU" dirty="0" smtClean="0">
                <a:latin typeface="+mj-lt"/>
              </a:rPr>
              <a:t>множестве ключей задан линейный порядок</a:t>
            </a:r>
          </a:p>
          <a:p>
            <a:pPr lvl="2"/>
            <a:r>
              <a:rPr lang="ru-RU" dirty="0" smtClean="0">
                <a:latin typeface="+mj-lt"/>
              </a:rPr>
              <a:t>Ключей </a:t>
            </a:r>
            <a:r>
              <a:rPr lang="ru-RU" dirty="0" smtClean="0">
                <a:latin typeface="+mj-lt"/>
              </a:rPr>
              <a:t>на 1 меньше, чем поддеревьев</a:t>
            </a:r>
          </a:p>
          <a:p>
            <a:endParaRPr lang="en-US" dirty="0" smtClean="0"/>
          </a:p>
          <a:p>
            <a:r>
              <a:rPr lang="ru-RU" dirty="0" smtClean="0"/>
              <a:t>Вершина </a:t>
            </a:r>
            <a:r>
              <a:rPr lang="ru-RU" dirty="0"/>
              <a:t>В дерева степени </a:t>
            </a:r>
            <a:r>
              <a:rPr lang="en-US" dirty="0"/>
              <a:t>t </a:t>
            </a:r>
            <a:r>
              <a:rPr lang="ru-RU" dirty="0"/>
              <a:t>называется полной, если </a:t>
            </a:r>
            <a:r>
              <a:rPr lang="ru-RU" dirty="0" smtClean="0"/>
              <a:t>у </a:t>
            </a:r>
            <a:r>
              <a:rPr lang="ru-RU" dirty="0"/>
              <a:t>неё 2</a:t>
            </a:r>
            <a:r>
              <a:rPr lang="en-US" dirty="0"/>
              <a:t>*t </a:t>
            </a:r>
            <a:r>
              <a:rPr lang="ru-RU" dirty="0" smtClean="0"/>
              <a:t>потомков</a:t>
            </a:r>
          </a:p>
          <a:p>
            <a:endParaRPr lang="ru-RU" dirty="0" smtClean="0"/>
          </a:p>
          <a:p>
            <a:r>
              <a:rPr lang="ru-RU" dirty="0" smtClean="0"/>
              <a:t>В дерево степени 2 называется 2-3-4 деревом</a:t>
            </a:r>
          </a:p>
          <a:p>
            <a:endParaRPr lang="en-US" dirty="0" smtClean="0"/>
          </a:p>
        </p:txBody>
      </p:sp>
    </p:spTree>
    <p:extLst>
      <p:ext uri="{BB962C8B-B14F-4D97-AF65-F5344CB8AC3E}">
        <p14:creationId xmlns:p14="http://schemas.microsoft.com/office/powerpoint/2010/main" val="4198803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Какой степени это В дерево</a:t>
            </a:r>
            <a:r>
              <a:rPr lang="en-US" dirty="0" smtClean="0">
                <a:latin typeface="+mj-lt"/>
              </a:rPr>
              <a:t>?</a:t>
            </a:r>
            <a:endParaRPr lang="ru-RU" dirty="0">
              <a:latin typeface="+mj-lt"/>
            </a:endParaRPr>
          </a:p>
        </p:txBody>
      </p:sp>
      <p:sp>
        <p:nvSpPr>
          <p:cNvPr id="7" name="Прямоугольник 6"/>
          <p:cNvSpPr/>
          <p:nvPr/>
        </p:nvSpPr>
        <p:spPr>
          <a:xfrm>
            <a:off x="2359572" y="466940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noFill/>
          <a:ln w="12700" algn="ctr">
            <a:solidFill>
              <a:schemeClr val="tx2"/>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51" idx="2"/>
            <a:endCxn id="32" idx="0"/>
          </p:cNvCxnSpPr>
          <p:nvPr/>
        </p:nvCxnSpPr>
        <p:spPr>
          <a:xfrm flipH="1">
            <a:off x="3966698" y="2381153"/>
            <a:ext cx="1860658" cy="737049"/>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stCxn id="52" idx="2"/>
            <a:endCxn id="41" idx="0"/>
          </p:cNvCxnSpPr>
          <p:nvPr/>
        </p:nvCxnSpPr>
        <p:spPr>
          <a:xfrm>
            <a:off x="6300983" y="2381153"/>
            <a:ext cx="1854569" cy="7623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stCxn id="31" idx="2"/>
            <a:endCxn id="7" idx="0"/>
          </p:cNvCxnSpPr>
          <p:nvPr/>
        </p:nvCxnSpPr>
        <p:spPr>
          <a:xfrm flipH="1">
            <a:off x="2859635" y="3546827"/>
            <a:ext cx="662175" cy="11225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32" idx="2"/>
            <a:endCxn id="8" idx="0"/>
          </p:cNvCxnSpPr>
          <p:nvPr/>
        </p:nvCxnSpPr>
        <p:spPr>
          <a:xfrm flipH="1">
            <a:off x="3931768" y="3546827"/>
            <a:ext cx="34930"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stCxn id="33" idx="2"/>
            <a:endCxn id="10" idx="0"/>
          </p:cNvCxnSpPr>
          <p:nvPr/>
        </p:nvCxnSpPr>
        <p:spPr>
          <a:xfrm>
            <a:off x="4412115" y="3546827"/>
            <a:ext cx="720845"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42" idx="2"/>
            <a:endCxn id="9" idx="0"/>
          </p:cNvCxnSpPr>
          <p:nvPr/>
        </p:nvCxnSpPr>
        <p:spPr>
          <a:xfrm flipH="1">
            <a:off x="6380040" y="3572154"/>
            <a:ext cx="1103500"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43" idx="2"/>
            <a:endCxn id="11" idx="0"/>
          </p:cNvCxnSpPr>
          <p:nvPr/>
        </p:nvCxnSpPr>
        <p:spPr bwMode="auto">
          <a:xfrm flipH="1">
            <a:off x="7523040" y="3572154"/>
            <a:ext cx="411103" cy="1095344"/>
          </a:xfrm>
          <a:prstGeom prst="straightConnector1">
            <a:avLst/>
          </a:prstGeom>
          <a:noFill/>
          <a:ln w="12700" algn="ctr">
            <a:solidFill>
              <a:schemeClr val="tx2"/>
            </a:solidFill>
            <a:round/>
            <a:headEnd/>
            <a:tailEnd type="triangle" w="lg" len="lg"/>
          </a:ln>
          <a:effectLst/>
        </p:spPr>
      </p:cxnSp>
      <p:cxnSp>
        <p:nvCxnSpPr>
          <p:cNvPr id="38" name="Прямая со стрелкой 37"/>
          <p:cNvCxnSpPr>
            <a:stCxn id="44" idx="2"/>
            <a:endCxn id="12" idx="0"/>
          </p:cNvCxnSpPr>
          <p:nvPr/>
        </p:nvCxnSpPr>
        <p:spPr>
          <a:xfrm>
            <a:off x="8376960" y="3572154"/>
            <a:ext cx="431955"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46" idx="2"/>
            <a:endCxn id="13" idx="0"/>
          </p:cNvCxnSpPr>
          <p:nvPr/>
        </p:nvCxnSpPr>
        <p:spPr>
          <a:xfrm>
            <a:off x="8829719" y="3572154"/>
            <a:ext cx="1162428" cy="1080983"/>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grpSp>
        <p:nvGrpSpPr>
          <p:cNvPr id="17" name="Group 16"/>
          <p:cNvGrpSpPr/>
          <p:nvPr/>
        </p:nvGrpSpPr>
        <p:grpSpPr>
          <a:xfrm>
            <a:off x="3422101" y="3118202"/>
            <a:ext cx="1089723" cy="428625"/>
            <a:chOff x="1821319" y="2431846"/>
            <a:chExt cx="1089723" cy="428625"/>
          </a:xfrm>
        </p:grpSpPr>
        <p:sp>
          <p:nvSpPr>
            <p:cNvPr id="28" name="Прямоугольник 4"/>
            <p:cNvSpPr/>
            <p:nvPr/>
          </p:nvSpPr>
          <p:spPr>
            <a:xfrm>
              <a:off x="2020224" y="2431846"/>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D</a:t>
              </a:r>
              <a:endParaRPr lang="ru-RU" sz="2400" dirty="0">
                <a:latin typeface="+mj-lt"/>
              </a:endParaRPr>
            </a:p>
          </p:txBody>
        </p:sp>
        <p:sp>
          <p:nvSpPr>
            <p:cNvPr id="30" name="Прямоугольник 4"/>
            <p:cNvSpPr/>
            <p:nvPr/>
          </p:nvSpPr>
          <p:spPr>
            <a:xfrm>
              <a:off x="2465112" y="2431846"/>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H</a:t>
              </a:r>
              <a:endParaRPr lang="ru-RU" sz="2400" dirty="0">
                <a:latin typeface="+mj-lt"/>
              </a:endParaRPr>
            </a:p>
          </p:txBody>
        </p:sp>
        <p:sp>
          <p:nvSpPr>
            <p:cNvPr id="31" name="Прямоугольник 4"/>
            <p:cNvSpPr/>
            <p:nvPr/>
          </p:nvSpPr>
          <p:spPr>
            <a:xfrm>
              <a:off x="1821319"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2" name="Прямоугольник 4"/>
            <p:cNvSpPr/>
            <p:nvPr/>
          </p:nvSpPr>
          <p:spPr>
            <a:xfrm>
              <a:off x="2266207"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3" name="Прямоугольник 4"/>
            <p:cNvSpPr/>
            <p:nvPr/>
          </p:nvSpPr>
          <p:spPr>
            <a:xfrm>
              <a:off x="2711624"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4" name="Group 53"/>
          <p:cNvGrpSpPr/>
          <p:nvPr/>
        </p:nvGrpSpPr>
        <p:grpSpPr>
          <a:xfrm>
            <a:off x="7383831" y="3143529"/>
            <a:ext cx="1545597" cy="428625"/>
            <a:chOff x="7383831" y="3143529"/>
            <a:chExt cx="1545597" cy="428625"/>
          </a:xfrm>
        </p:grpSpPr>
        <p:sp>
          <p:nvSpPr>
            <p:cNvPr id="39" name="Прямоугольник 4"/>
            <p:cNvSpPr/>
            <p:nvPr/>
          </p:nvSpPr>
          <p:spPr>
            <a:xfrm>
              <a:off x="7581437" y="3143529"/>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Q</a:t>
              </a:r>
              <a:endParaRPr lang="ru-RU" sz="2400" dirty="0">
                <a:latin typeface="+mj-lt"/>
              </a:endParaRPr>
            </a:p>
          </p:txBody>
        </p:sp>
        <p:sp>
          <p:nvSpPr>
            <p:cNvPr id="41" name="Прямоугольник 4"/>
            <p:cNvSpPr/>
            <p:nvPr/>
          </p:nvSpPr>
          <p:spPr>
            <a:xfrm>
              <a:off x="8032040"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T</a:t>
              </a:r>
              <a:endParaRPr lang="ru-RU" sz="2400" dirty="0">
                <a:latin typeface="+mj-lt"/>
              </a:endParaRPr>
            </a:p>
          </p:txBody>
        </p:sp>
        <p:sp>
          <p:nvSpPr>
            <p:cNvPr id="42" name="Прямоугольник 4"/>
            <p:cNvSpPr/>
            <p:nvPr/>
          </p:nvSpPr>
          <p:spPr>
            <a:xfrm>
              <a:off x="738383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3" name="Прямоугольник 4"/>
            <p:cNvSpPr/>
            <p:nvPr/>
          </p:nvSpPr>
          <p:spPr>
            <a:xfrm>
              <a:off x="7834434"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4" name="Прямоугольник 4"/>
            <p:cNvSpPr/>
            <p:nvPr/>
          </p:nvSpPr>
          <p:spPr>
            <a:xfrm>
              <a:off x="827725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5" name="Прямоугольник 4"/>
            <p:cNvSpPr/>
            <p:nvPr/>
          </p:nvSpPr>
          <p:spPr>
            <a:xfrm>
              <a:off x="8474857"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X</a:t>
              </a:r>
              <a:endParaRPr lang="ru-RU" sz="2400" dirty="0">
                <a:latin typeface="+mj-lt"/>
              </a:endParaRPr>
            </a:p>
          </p:txBody>
        </p:sp>
        <p:sp>
          <p:nvSpPr>
            <p:cNvPr id="46" name="Прямоугольник 4"/>
            <p:cNvSpPr/>
            <p:nvPr/>
          </p:nvSpPr>
          <p:spPr>
            <a:xfrm>
              <a:off x="8730010"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9" name="Group 58"/>
          <p:cNvGrpSpPr/>
          <p:nvPr/>
        </p:nvGrpSpPr>
        <p:grpSpPr>
          <a:xfrm>
            <a:off x="5727647" y="1952528"/>
            <a:ext cx="652393" cy="428626"/>
            <a:chOff x="5822039" y="1952528"/>
            <a:chExt cx="652393" cy="428626"/>
          </a:xfrm>
        </p:grpSpPr>
        <p:sp>
          <p:nvSpPr>
            <p:cNvPr id="4" name="Прямоугольник 3"/>
            <p:cNvSpPr>
              <a:spLocks noChangeArrowheads="1"/>
            </p:cNvSpPr>
            <p:nvPr/>
          </p:nvSpPr>
          <p:spPr bwMode="auto">
            <a:xfrm>
              <a:off x="6023992" y="1952528"/>
              <a:ext cx="288032" cy="428626"/>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1" name="Прямоугольник 4"/>
            <p:cNvSpPr/>
            <p:nvPr/>
          </p:nvSpPr>
          <p:spPr>
            <a:xfrm>
              <a:off x="5822039" y="1952528"/>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52" name="Прямоугольник 4"/>
            <p:cNvSpPr/>
            <p:nvPr/>
          </p:nvSpPr>
          <p:spPr>
            <a:xfrm>
              <a:off x="6316318" y="1952529"/>
              <a:ext cx="158114" cy="428624"/>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sp>
        <p:nvSpPr>
          <p:cNvPr id="64" name="Rectangle 63"/>
          <p:cNvSpPr/>
          <p:nvPr/>
        </p:nvSpPr>
        <p:spPr>
          <a:xfrm>
            <a:off x="609600" y="908720"/>
            <a:ext cx="11103024" cy="5400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solidFill>
                <a:schemeClr val="bg1"/>
              </a:solidFill>
              <a:latin typeface="+mj-lt"/>
            </a:endParaRPr>
          </a:p>
          <a:p>
            <a:endParaRPr lang="en-US" dirty="0">
              <a:solidFill>
                <a:schemeClr val="bg1"/>
              </a:solidFill>
              <a:latin typeface="+mj-lt"/>
            </a:endParaRPr>
          </a:p>
          <a:p>
            <a:endParaRPr lang="en-US" dirty="0" smtClean="0">
              <a:solidFill>
                <a:schemeClr val="bg1"/>
              </a:solidFill>
              <a:latin typeface="+mj-lt"/>
            </a:endParaRPr>
          </a:p>
          <a:p>
            <a:endParaRPr lang="en-US" dirty="0">
              <a:solidFill>
                <a:schemeClr val="bg1"/>
              </a:solidFill>
              <a:latin typeface="+mj-lt"/>
            </a:endParaRPr>
          </a:p>
          <a:p>
            <a:endParaRPr lang="en-US" dirty="0" smtClean="0">
              <a:solidFill>
                <a:schemeClr val="bg1"/>
              </a:solidFill>
              <a:latin typeface="+mj-lt"/>
            </a:endParaRPr>
          </a:p>
          <a:p>
            <a:endParaRPr lang="en-US" dirty="0">
              <a:solidFill>
                <a:schemeClr val="bg1"/>
              </a:solidFill>
              <a:latin typeface="+mj-lt"/>
            </a:endParaRPr>
          </a:p>
          <a:p>
            <a:endParaRPr lang="en-US" dirty="0" smtClean="0">
              <a:solidFill>
                <a:schemeClr val="bg1"/>
              </a:solidFill>
              <a:latin typeface="+mj-lt"/>
            </a:endParaRPr>
          </a:p>
          <a:p>
            <a:r>
              <a:rPr lang="ru-RU" dirty="0" smtClean="0">
                <a:solidFill>
                  <a:schemeClr val="bg1"/>
                </a:solidFill>
                <a:latin typeface="+mj-lt"/>
              </a:rPr>
              <a:t>Какой степени это В дерево</a:t>
            </a:r>
            <a:r>
              <a:rPr lang="en-US" dirty="0" smtClean="0">
                <a:solidFill>
                  <a:schemeClr val="bg1"/>
                </a:solidFill>
                <a:latin typeface="+mj-lt"/>
              </a:rPr>
              <a:t>?</a:t>
            </a:r>
            <a:endParaRPr lang="ru-RU" dirty="0">
              <a:solidFill>
                <a:schemeClr val="bg1"/>
              </a:solidFill>
              <a:latin typeface="+mj-lt"/>
            </a:endParaRPr>
          </a:p>
        </p:txBody>
      </p:sp>
      <p:sp>
        <p:nvSpPr>
          <p:cNvPr id="7" name="Прямоугольник 6"/>
          <p:cNvSpPr/>
          <p:nvPr/>
        </p:nvSpPr>
        <p:spPr>
          <a:xfrm>
            <a:off x="2359572" y="466940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noFill/>
          <a:ln w="12700" algn="ctr">
            <a:solidFill>
              <a:schemeClr val="tx2"/>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51" idx="2"/>
            <a:endCxn id="32" idx="0"/>
          </p:cNvCxnSpPr>
          <p:nvPr/>
        </p:nvCxnSpPr>
        <p:spPr>
          <a:xfrm flipH="1">
            <a:off x="3966698" y="2381153"/>
            <a:ext cx="1860658" cy="737049"/>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stCxn id="52" idx="2"/>
            <a:endCxn id="41" idx="0"/>
          </p:cNvCxnSpPr>
          <p:nvPr/>
        </p:nvCxnSpPr>
        <p:spPr>
          <a:xfrm>
            <a:off x="6300983" y="2381153"/>
            <a:ext cx="1854569" cy="7623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stCxn id="31" idx="2"/>
            <a:endCxn id="7" idx="0"/>
          </p:cNvCxnSpPr>
          <p:nvPr/>
        </p:nvCxnSpPr>
        <p:spPr>
          <a:xfrm flipH="1">
            <a:off x="2859635" y="3546827"/>
            <a:ext cx="662175" cy="11225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32" idx="2"/>
            <a:endCxn id="8" idx="0"/>
          </p:cNvCxnSpPr>
          <p:nvPr/>
        </p:nvCxnSpPr>
        <p:spPr>
          <a:xfrm flipH="1">
            <a:off x="3931768" y="3546827"/>
            <a:ext cx="34930"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stCxn id="33" idx="2"/>
            <a:endCxn id="10" idx="0"/>
          </p:cNvCxnSpPr>
          <p:nvPr/>
        </p:nvCxnSpPr>
        <p:spPr>
          <a:xfrm>
            <a:off x="4412115" y="3546827"/>
            <a:ext cx="720845"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42" idx="2"/>
            <a:endCxn id="9" idx="0"/>
          </p:cNvCxnSpPr>
          <p:nvPr/>
        </p:nvCxnSpPr>
        <p:spPr>
          <a:xfrm flipH="1">
            <a:off x="6380040" y="3572154"/>
            <a:ext cx="1103500"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43" idx="2"/>
            <a:endCxn id="11" idx="0"/>
          </p:cNvCxnSpPr>
          <p:nvPr/>
        </p:nvCxnSpPr>
        <p:spPr bwMode="auto">
          <a:xfrm flipH="1">
            <a:off x="7523040" y="3572154"/>
            <a:ext cx="411103" cy="1095344"/>
          </a:xfrm>
          <a:prstGeom prst="straightConnector1">
            <a:avLst/>
          </a:prstGeom>
          <a:noFill/>
          <a:ln w="12700" algn="ctr">
            <a:solidFill>
              <a:schemeClr val="tx2"/>
            </a:solidFill>
            <a:round/>
            <a:headEnd/>
            <a:tailEnd type="triangle" w="lg" len="lg"/>
          </a:ln>
          <a:effectLst/>
        </p:spPr>
      </p:cxnSp>
      <p:cxnSp>
        <p:nvCxnSpPr>
          <p:cNvPr id="38" name="Прямая со стрелкой 37"/>
          <p:cNvCxnSpPr>
            <a:stCxn id="44" idx="2"/>
            <a:endCxn id="12" idx="0"/>
          </p:cNvCxnSpPr>
          <p:nvPr/>
        </p:nvCxnSpPr>
        <p:spPr>
          <a:xfrm>
            <a:off x="8376960" y="3572154"/>
            <a:ext cx="431955"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46" idx="2"/>
            <a:endCxn id="13" idx="0"/>
          </p:cNvCxnSpPr>
          <p:nvPr/>
        </p:nvCxnSpPr>
        <p:spPr>
          <a:xfrm>
            <a:off x="8829719" y="3572154"/>
            <a:ext cx="1162428" cy="1080983"/>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grpSp>
        <p:nvGrpSpPr>
          <p:cNvPr id="17" name="Group 16"/>
          <p:cNvGrpSpPr/>
          <p:nvPr/>
        </p:nvGrpSpPr>
        <p:grpSpPr>
          <a:xfrm>
            <a:off x="3422101" y="3118202"/>
            <a:ext cx="1089723" cy="428625"/>
            <a:chOff x="1821319" y="2431846"/>
            <a:chExt cx="1089723" cy="428625"/>
          </a:xfrm>
        </p:grpSpPr>
        <p:sp>
          <p:nvSpPr>
            <p:cNvPr id="28" name="Прямоугольник 4"/>
            <p:cNvSpPr/>
            <p:nvPr/>
          </p:nvSpPr>
          <p:spPr>
            <a:xfrm>
              <a:off x="2020224" y="2431846"/>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D</a:t>
              </a:r>
              <a:endParaRPr lang="ru-RU" sz="2400" dirty="0">
                <a:latin typeface="+mj-lt"/>
              </a:endParaRPr>
            </a:p>
          </p:txBody>
        </p:sp>
        <p:sp>
          <p:nvSpPr>
            <p:cNvPr id="30" name="Прямоугольник 4"/>
            <p:cNvSpPr/>
            <p:nvPr/>
          </p:nvSpPr>
          <p:spPr>
            <a:xfrm>
              <a:off x="2465112" y="2431846"/>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H</a:t>
              </a:r>
              <a:endParaRPr lang="ru-RU" sz="2400" dirty="0">
                <a:latin typeface="+mj-lt"/>
              </a:endParaRPr>
            </a:p>
          </p:txBody>
        </p:sp>
        <p:sp>
          <p:nvSpPr>
            <p:cNvPr id="31" name="Прямоугольник 4"/>
            <p:cNvSpPr/>
            <p:nvPr/>
          </p:nvSpPr>
          <p:spPr>
            <a:xfrm>
              <a:off x="1821319"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2" name="Прямоугольник 4"/>
            <p:cNvSpPr/>
            <p:nvPr/>
          </p:nvSpPr>
          <p:spPr>
            <a:xfrm>
              <a:off x="2266207"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3" name="Прямоугольник 4"/>
            <p:cNvSpPr/>
            <p:nvPr/>
          </p:nvSpPr>
          <p:spPr>
            <a:xfrm>
              <a:off x="2711624"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4" name="Group 53"/>
          <p:cNvGrpSpPr/>
          <p:nvPr/>
        </p:nvGrpSpPr>
        <p:grpSpPr>
          <a:xfrm>
            <a:off x="7383831" y="3143529"/>
            <a:ext cx="1545597" cy="428625"/>
            <a:chOff x="7383831" y="3143529"/>
            <a:chExt cx="1545597" cy="428625"/>
          </a:xfrm>
        </p:grpSpPr>
        <p:sp>
          <p:nvSpPr>
            <p:cNvPr id="39" name="Прямоугольник 4"/>
            <p:cNvSpPr/>
            <p:nvPr/>
          </p:nvSpPr>
          <p:spPr>
            <a:xfrm>
              <a:off x="7581437" y="3143529"/>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Q</a:t>
              </a:r>
              <a:endParaRPr lang="ru-RU" sz="2400" dirty="0">
                <a:latin typeface="+mj-lt"/>
              </a:endParaRPr>
            </a:p>
          </p:txBody>
        </p:sp>
        <p:sp>
          <p:nvSpPr>
            <p:cNvPr id="41" name="Прямоугольник 4"/>
            <p:cNvSpPr/>
            <p:nvPr/>
          </p:nvSpPr>
          <p:spPr>
            <a:xfrm>
              <a:off x="8032040"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T</a:t>
              </a:r>
              <a:endParaRPr lang="ru-RU" sz="2400" dirty="0">
                <a:latin typeface="+mj-lt"/>
              </a:endParaRPr>
            </a:p>
          </p:txBody>
        </p:sp>
        <p:sp>
          <p:nvSpPr>
            <p:cNvPr id="42" name="Прямоугольник 4"/>
            <p:cNvSpPr/>
            <p:nvPr/>
          </p:nvSpPr>
          <p:spPr>
            <a:xfrm>
              <a:off x="738383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3" name="Прямоугольник 4"/>
            <p:cNvSpPr/>
            <p:nvPr/>
          </p:nvSpPr>
          <p:spPr>
            <a:xfrm>
              <a:off x="7834434"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4" name="Прямоугольник 4"/>
            <p:cNvSpPr/>
            <p:nvPr/>
          </p:nvSpPr>
          <p:spPr>
            <a:xfrm>
              <a:off x="827725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5" name="Прямоугольник 4"/>
            <p:cNvSpPr/>
            <p:nvPr/>
          </p:nvSpPr>
          <p:spPr>
            <a:xfrm>
              <a:off x="8474857"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X</a:t>
              </a:r>
              <a:endParaRPr lang="ru-RU" sz="2400" dirty="0">
                <a:latin typeface="+mj-lt"/>
              </a:endParaRPr>
            </a:p>
          </p:txBody>
        </p:sp>
        <p:sp>
          <p:nvSpPr>
            <p:cNvPr id="46" name="Прямоугольник 4"/>
            <p:cNvSpPr/>
            <p:nvPr/>
          </p:nvSpPr>
          <p:spPr>
            <a:xfrm>
              <a:off x="8730010"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9" name="Group 58"/>
          <p:cNvGrpSpPr/>
          <p:nvPr/>
        </p:nvGrpSpPr>
        <p:grpSpPr>
          <a:xfrm>
            <a:off x="5727647" y="1952528"/>
            <a:ext cx="652393" cy="428626"/>
            <a:chOff x="5822039" y="1952528"/>
            <a:chExt cx="652393" cy="428626"/>
          </a:xfrm>
        </p:grpSpPr>
        <p:sp>
          <p:nvSpPr>
            <p:cNvPr id="4" name="Прямоугольник 3"/>
            <p:cNvSpPr>
              <a:spLocks noChangeArrowheads="1"/>
            </p:cNvSpPr>
            <p:nvPr/>
          </p:nvSpPr>
          <p:spPr bwMode="auto">
            <a:xfrm>
              <a:off x="6023992" y="1952528"/>
              <a:ext cx="288032" cy="428626"/>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1" name="Прямоугольник 4"/>
            <p:cNvSpPr/>
            <p:nvPr/>
          </p:nvSpPr>
          <p:spPr>
            <a:xfrm>
              <a:off x="5822039" y="1952528"/>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52" name="Прямоугольник 4"/>
            <p:cNvSpPr/>
            <p:nvPr/>
          </p:nvSpPr>
          <p:spPr>
            <a:xfrm>
              <a:off x="6316318" y="1952529"/>
              <a:ext cx="158114" cy="428624"/>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spTree>
    <p:extLst>
      <p:ext uri="{BB962C8B-B14F-4D97-AF65-F5344CB8AC3E}">
        <p14:creationId xmlns:p14="http://schemas.microsoft.com/office/powerpoint/2010/main" val="676400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Какой степени это В дерево</a:t>
            </a:r>
            <a:r>
              <a:rPr lang="en-US" dirty="0" smtClean="0">
                <a:latin typeface="+mj-lt"/>
              </a:rPr>
              <a:t>?</a:t>
            </a:r>
            <a:endParaRPr lang="ru-RU" dirty="0">
              <a:latin typeface="+mj-lt"/>
            </a:endParaRPr>
          </a:p>
        </p:txBody>
      </p:sp>
      <p:sp>
        <p:nvSpPr>
          <p:cNvPr id="7" name="Прямоугольник 6"/>
          <p:cNvSpPr/>
          <p:nvPr/>
        </p:nvSpPr>
        <p:spPr>
          <a:xfrm>
            <a:off x="2359572" y="466940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noFill/>
          <a:ln w="12700" algn="ctr">
            <a:solidFill>
              <a:schemeClr val="tx2"/>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51" idx="2"/>
            <a:endCxn id="32" idx="0"/>
          </p:cNvCxnSpPr>
          <p:nvPr/>
        </p:nvCxnSpPr>
        <p:spPr>
          <a:xfrm flipH="1">
            <a:off x="3966698" y="2381153"/>
            <a:ext cx="1860658" cy="737049"/>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stCxn id="52" idx="2"/>
            <a:endCxn id="41" idx="0"/>
          </p:cNvCxnSpPr>
          <p:nvPr/>
        </p:nvCxnSpPr>
        <p:spPr>
          <a:xfrm>
            <a:off x="6300983" y="2381153"/>
            <a:ext cx="1854569" cy="7623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stCxn id="31" idx="2"/>
            <a:endCxn id="7" idx="0"/>
          </p:cNvCxnSpPr>
          <p:nvPr/>
        </p:nvCxnSpPr>
        <p:spPr>
          <a:xfrm flipH="1">
            <a:off x="2859635" y="3546827"/>
            <a:ext cx="662175" cy="1122576"/>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32" idx="2"/>
            <a:endCxn id="8" idx="0"/>
          </p:cNvCxnSpPr>
          <p:nvPr/>
        </p:nvCxnSpPr>
        <p:spPr>
          <a:xfrm flipH="1">
            <a:off x="3931768" y="3546827"/>
            <a:ext cx="34930"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stCxn id="33" idx="2"/>
            <a:endCxn id="10" idx="0"/>
          </p:cNvCxnSpPr>
          <p:nvPr/>
        </p:nvCxnSpPr>
        <p:spPr>
          <a:xfrm>
            <a:off x="4412115" y="3546827"/>
            <a:ext cx="720845" cy="1120671"/>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42" idx="2"/>
            <a:endCxn id="9" idx="0"/>
          </p:cNvCxnSpPr>
          <p:nvPr/>
        </p:nvCxnSpPr>
        <p:spPr>
          <a:xfrm flipH="1">
            <a:off x="6380040" y="3572154"/>
            <a:ext cx="1103500"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43" idx="2"/>
            <a:endCxn id="11" idx="0"/>
          </p:cNvCxnSpPr>
          <p:nvPr/>
        </p:nvCxnSpPr>
        <p:spPr bwMode="auto">
          <a:xfrm flipH="1">
            <a:off x="7523040" y="3572154"/>
            <a:ext cx="411103" cy="1095344"/>
          </a:xfrm>
          <a:prstGeom prst="straightConnector1">
            <a:avLst/>
          </a:prstGeom>
          <a:noFill/>
          <a:ln w="12700" algn="ctr">
            <a:solidFill>
              <a:schemeClr val="tx2"/>
            </a:solidFill>
            <a:round/>
            <a:headEnd/>
            <a:tailEnd type="triangle" w="lg" len="lg"/>
          </a:ln>
          <a:effectLst/>
        </p:spPr>
      </p:cxnSp>
      <p:cxnSp>
        <p:nvCxnSpPr>
          <p:cNvPr id="38" name="Прямая со стрелкой 37"/>
          <p:cNvCxnSpPr>
            <a:stCxn id="44" idx="2"/>
            <a:endCxn id="12" idx="0"/>
          </p:cNvCxnSpPr>
          <p:nvPr/>
        </p:nvCxnSpPr>
        <p:spPr>
          <a:xfrm>
            <a:off x="8376960" y="3572154"/>
            <a:ext cx="431955" cy="1095344"/>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46" idx="2"/>
            <a:endCxn id="13" idx="0"/>
          </p:cNvCxnSpPr>
          <p:nvPr/>
        </p:nvCxnSpPr>
        <p:spPr>
          <a:xfrm>
            <a:off x="8829719" y="3572154"/>
            <a:ext cx="1162428" cy="1080983"/>
          </a:xfrm>
          <a:prstGeom prst="straightConnector1">
            <a:avLst/>
          </a:prstGeom>
          <a:ln w="12700">
            <a:solidFill>
              <a:schemeClr val="tx2"/>
            </a:solidFill>
            <a:tailEnd type="triangle" w="lg" len="lg"/>
          </a:ln>
          <a:effectLst/>
        </p:spPr>
        <p:style>
          <a:lnRef idx="2">
            <a:schemeClr val="dk1"/>
          </a:lnRef>
          <a:fillRef idx="0">
            <a:schemeClr val="dk1"/>
          </a:fillRef>
          <a:effectRef idx="1">
            <a:schemeClr val="dk1"/>
          </a:effectRef>
          <a:fontRef idx="minor">
            <a:schemeClr val="tx1"/>
          </a:fontRef>
        </p:style>
      </p:cxnSp>
      <p:grpSp>
        <p:nvGrpSpPr>
          <p:cNvPr id="17" name="Group 16"/>
          <p:cNvGrpSpPr/>
          <p:nvPr/>
        </p:nvGrpSpPr>
        <p:grpSpPr>
          <a:xfrm>
            <a:off x="3422101" y="3118202"/>
            <a:ext cx="1089723" cy="428625"/>
            <a:chOff x="1821319" y="2431846"/>
            <a:chExt cx="1089723" cy="428625"/>
          </a:xfrm>
        </p:grpSpPr>
        <p:sp>
          <p:nvSpPr>
            <p:cNvPr id="28" name="Прямоугольник 4"/>
            <p:cNvSpPr/>
            <p:nvPr/>
          </p:nvSpPr>
          <p:spPr>
            <a:xfrm>
              <a:off x="2020224" y="2431846"/>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D</a:t>
              </a:r>
              <a:endParaRPr lang="ru-RU" sz="2400" dirty="0">
                <a:latin typeface="+mj-lt"/>
              </a:endParaRPr>
            </a:p>
          </p:txBody>
        </p:sp>
        <p:sp>
          <p:nvSpPr>
            <p:cNvPr id="30" name="Прямоугольник 4"/>
            <p:cNvSpPr/>
            <p:nvPr/>
          </p:nvSpPr>
          <p:spPr>
            <a:xfrm>
              <a:off x="2465112" y="2431846"/>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H</a:t>
              </a:r>
              <a:endParaRPr lang="ru-RU" sz="2400" dirty="0">
                <a:latin typeface="+mj-lt"/>
              </a:endParaRPr>
            </a:p>
          </p:txBody>
        </p:sp>
        <p:sp>
          <p:nvSpPr>
            <p:cNvPr id="31" name="Прямоугольник 4"/>
            <p:cNvSpPr/>
            <p:nvPr/>
          </p:nvSpPr>
          <p:spPr>
            <a:xfrm>
              <a:off x="1821319"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2" name="Прямоугольник 4"/>
            <p:cNvSpPr/>
            <p:nvPr/>
          </p:nvSpPr>
          <p:spPr>
            <a:xfrm>
              <a:off x="2266207"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33" name="Прямоугольник 4"/>
            <p:cNvSpPr/>
            <p:nvPr/>
          </p:nvSpPr>
          <p:spPr>
            <a:xfrm>
              <a:off x="2711624" y="2431846"/>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4" name="Group 53"/>
          <p:cNvGrpSpPr/>
          <p:nvPr/>
        </p:nvGrpSpPr>
        <p:grpSpPr>
          <a:xfrm>
            <a:off x="7383831" y="3143529"/>
            <a:ext cx="1545597" cy="428625"/>
            <a:chOff x="7383831" y="3143529"/>
            <a:chExt cx="1545597" cy="428625"/>
          </a:xfrm>
        </p:grpSpPr>
        <p:sp>
          <p:nvSpPr>
            <p:cNvPr id="39" name="Прямоугольник 4"/>
            <p:cNvSpPr/>
            <p:nvPr/>
          </p:nvSpPr>
          <p:spPr>
            <a:xfrm>
              <a:off x="7581437" y="3143529"/>
              <a:ext cx="246496"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Q</a:t>
              </a:r>
              <a:endParaRPr lang="ru-RU" sz="2400" dirty="0">
                <a:latin typeface="+mj-lt"/>
              </a:endParaRPr>
            </a:p>
          </p:txBody>
        </p:sp>
        <p:sp>
          <p:nvSpPr>
            <p:cNvPr id="41" name="Прямоугольник 4"/>
            <p:cNvSpPr/>
            <p:nvPr/>
          </p:nvSpPr>
          <p:spPr>
            <a:xfrm>
              <a:off x="8032040"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T</a:t>
              </a:r>
              <a:endParaRPr lang="ru-RU" sz="2400" dirty="0">
                <a:latin typeface="+mj-lt"/>
              </a:endParaRPr>
            </a:p>
          </p:txBody>
        </p:sp>
        <p:sp>
          <p:nvSpPr>
            <p:cNvPr id="42" name="Прямоугольник 4"/>
            <p:cNvSpPr/>
            <p:nvPr/>
          </p:nvSpPr>
          <p:spPr>
            <a:xfrm>
              <a:off x="738383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3" name="Прямоугольник 4"/>
            <p:cNvSpPr/>
            <p:nvPr/>
          </p:nvSpPr>
          <p:spPr>
            <a:xfrm>
              <a:off x="7834434"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4" name="Прямоугольник 4"/>
            <p:cNvSpPr/>
            <p:nvPr/>
          </p:nvSpPr>
          <p:spPr>
            <a:xfrm>
              <a:off x="8277251"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45" name="Прямоугольник 4"/>
            <p:cNvSpPr/>
            <p:nvPr/>
          </p:nvSpPr>
          <p:spPr>
            <a:xfrm>
              <a:off x="8474857" y="3143529"/>
              <a:ext cx="247023"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smtClean="0">
                  <a:latin typeface="+mj-lt"/>
                </a:rPr>
                <a:t>X</a:t>
              </a:r>
              <a:endParaRPr lang="ru-RU" sz="2400" dirty="0">
                <a:latin typeface="+mj-lt"/>
              </a:endParaRPr>
            </a:p>
          </p:txBody>
        </p:sp>
        <p:sp>
          <p:nvSpPr>
            <p:cNvPr id="46" name="Прямоугольник 4"/>
            <p:cNvSpPr/>
            <p:nvPr/>
          </p:nvSpPr>
          <p:spPr>
            <a:xfrm>
              <a:off x="8730010" y="3143529"/>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grpSp>
        <p:nvGrpSpPr>
          <p:cNvPr id="59" name="Group 58"/>
          <p:cNvGrpSpPr/>
          <p:nvPr/>
        </p:nvGrpSpPr>
        <p:grpSpPr>
          <a:xfrm>
            <a:off x="5727647" y="1952528"/>
            <a:ext cx="652393" cy="428626"/>
            <a:chOff x="5822039" y="1952528"/>
            <a:chExt cx="652393" cy="428626"/>
          </a:xfrm>
        </p:grpSpPr>
        <p:sp>
          <p:nvSpPr>
            <p:cNvPr id="4" name="Прямоугольник 3"/>
            <p:cNvSpPr>
              <a:spLocks noChangeArrowheads="1"/>
            </p:cNvSpPr>
            <p:nvPr/>
          </p:nvSpPr>
          <p:spPr bwMode="auto">
            <a:xfrm>
              <a:off x="6023992" y="1952528"/>
              <a:ext cx="288032" cy="428626"/>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1" name="Прямоугольник 4"/>
            <p:cNvSpPr/>
            <p:nvPr/>
          </p:nvSpPr>
          <p:spPr>
            <a:xfrm>
              <a:off x="5822039" y="1952528"/>
              <a:ext cx="199418"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sp>
          <p:nvSpPr>
            <p:cNvPr id="52" name="Прямоугольник 4"/>
            <p:cNvSpPr/>
            <p:nvPr/>
          </p:nvSpPr>
          <p:spPr>
            <a:xfrm>
              <a:off x="6316318" y="1952529"/>
              <a:ext cx="158114" cy="428624"/>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ru-RU" sz="2400" dirty="0">
                <a:latin typeface="+mj-lt"/>
              </a:endParaRPr>
            </a:p>
          </p:txBody>
        </p:sp>
      </p:grpSp>
    </p:spTree>
    <p:extLst>
      <p:ext uri="{BB962C8B-B14F-4D97-AF65-F5344CB8AC3E}">
        <p14:creationId xmlns:p14="http://schemas.microsoft.com/office/powerpoint/2010/main" val="4154274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solidFill>
                  <a:schemeClr val="bg1"/>
                </a:solidFill>
              </a:rPr>
              <a:t>Для любого </a:t>
            </a:r>
            <a:r>
              <a:rPr lang="en-US" dirty="0">
                <a:solidFill>
                  <a:schemeClr val="bg1"/>
                </a:solidFill>
              </a:rPr>
              <a:t>B</a:t>
            </a:r>
            <a:r>
              <a:rPr lang="ru-RU" dirty="0">
                <a:solidFill>
                  <a:schemeClr val="bg1"/>
                </a:solidFill>
              </a:rPr>
              <a:t> дерева </a:t>
            </a:r>
            <a:r>
              <a:rPr lang="ru-RU" dirty="0" smtClean="0">
                <a:solidFill>
                  <a:schemeClr val="bg1"/>
                </a:solidFill>
              </a:rPr>
              <a:t>степени </a:t>
            </a:r>
            <a:r>
              <a:rPr lang="en-US" dirty="0">
                <a:solidFill>
                  <a:schemeClr val="bg1"/>
                </a:solidFill>
              </a:rPr>
              <a:t>t ≥ </a:t>
            </a:r>
            <a:r>
              <a:rPr lang="en-US" dirty="0" smtClean="0">
                <a:solidFill>
                  <a:schemeClr val="bg1"/>
                </a:solidFill>
              </a:rPr>
              <a:t>2, </a:t>
            </a:r>
            <a:r>
              <a:rPr lang="ru-RU" dirty="0" smtClean="0">
                <a:solidFill>
                  <a:schemeClr val="bg1"/>
                </a:solidFill>
              </a:rPr>
              <a:t>имеющего высоту </a:t>
            </a:r>
            <a:r>
              <a:rPr lang="en-US" dirty="0" smtClean="0">
                <a:solidFill>
                  <a:schemeClr val="bg1"/>
                </a:solidFill>
              </a:rPr>
              <a:t>h</a:t>
            </a:r>
            <a:r>
              <a:rPr lang="ru-RU" dirty="0" smtClean="0">
                <a:solidFill>
                  <a:schemeClr val="bg1"/>
                </a:solidFill>
              </a:rPr>
              <a:t> и хранящего </a:t>
            </a:r>
            <a:r>
              <a:rPr lang="en-US" dirty="0">
                <a:solidFill>
                  <a:schemeClr val="bg1"/>
                </a:solidFill>
              </a:rPr>
              <a:t>n ≥ </a:t>
            </a:r>
            <a:r>
              <a:rPr lang="ru-RU" dirty="0">
                <a:solidFill>
                  <a:schemeClr val="bg1"/>
                </a:solidFill>
              </a:rPr>
              <a:t>1 ключей, выполнено неравенство</a:t>
            </a:r>
          </a:p>
          <a:p>
            <a:pPr>
              <a:buFont typeface="Arial" charset="0"/>
              <a:buNone/>
            </a:pPr>
            <a:endParaRPr lang="ru-RU" dirty="0">
              <a:solidFill>
                <a:schemeClr val="bg1"/>
              </a:solidFill>
            </a:endParaRPr>
          </a:p>
          <a:p>
            <a:pPr>
              <a:buFont typeface="Arial" charset="0"/>
              <a:buNone/>
            </a:pPr>
            <a:endParaRPr lang="ru-RU" dirty="0">
              <a:solidFill>
                <a:schemeClr val="bg1"/>
              </a:solidFill>
            </a:endParaRPr>
          </a:p>
          <a:p>
            <a:pPr>
              <a:buFont typeface="Arial" charset="0"/>
              <a:buNone/>
            </a:pPr>
            <a:r>
              <a:rPr lang="ru-RU" dirty="0">
                <a:solidFill>
                  <a:schemeClr val="bg1"/>
                </a:solidFill>
              </a:rPr>
              <a:t>	</a:t>
            </a:r>
          </a:p>
          <a:p>
            <a:r>
              <a:rPr lang="ru-RU" dirty="0" smtClean="0">
                <a:solidFill>
                  <a:schemeClr val="bg1"/>
                </a:solidFill>
              </a:rPr>
              <a:t>Высота В дерева </a:t>
            </a:r>
            <a:r>
              <a:rPr lang="ru-RU" dirty="0" smtClean="0">
                <a:solidFill>
                  <a:schemeClr val="bg1"/>
                </a:solidFill>
              </a:rPr>
              <a:t>степени </a:t>
            </a:r>
            <a:r>
              <a:rPr lang="en-US" dirty="0" smtClean="0">
                <a:solidFill>
                  <a:schemeClr val="bg1"/>
                </a:solidFill>
              </a:rPr>
              <a:t>t </a:t>
            </a:r>
            <a:r>
              <a:rPr lang="ru-RU" dirty="0" smtClean="0">
                <a:solidFill>
                  <a:schemeClr val="bg1"/>
                </a:solidFill>
              </a:rPr>
              <a:t>примерно </a:t>
            </a:r>
            <a:r>
              <a:rPr lang="ru-RU" dirty="0">
                <a:solidFill>
                  <a:schemeClr val="bg1"/>
                </a:solidFill>
              </a:rPr>
              <a:t>в </a:t>
            </a:r>
            <a:r>
              <a:rPr lang="en-US" dirty="0" smtClean="0">
                <a:solidFill>
                  <a:schemeClr val="bg1"/>
                </a:solidFill>
              </a:rPr>
              <a:t>log</a:t>
            </a:r>
            <a:r>
              <a:rPr lang="ru-RU" baseline="-25000" dirty="0" smtClean="0">
                <a:solidFill>
                  <a:schemeClr val="bg1"/>
                </a:solidFill>
              </a:rPr>
              <a:t>2</a:t>
            </a:r>
            <a:r>
              <a:rPr lang="ru-RU" dirty="0" smtClean="0">
                <a:solidFill>
                  <a:schemeClr val="bg1"/>
                </a:solidFill>
              </a:rPr>
              <a:t>(</a:t>
            </a:r>
            <a:r>
              <a:rPr lang="en-US" dirty="0" smtClean="0">
                <a:solidFill>
                  <a:schemeClr val="bg1"/>
                </a:solidFill>
              </a:rPr>
              <a:t>t</a:t>
            </a:r>
            <a:r>
              <a:rPr lang="ru-RU" dirty="0" smtClean="0">
                <a:solidFill>
                  <a:schemeClr val="bg1"/>
                </a:solidFill>
              </a:rPr>
              <a:t>) </a:t>
            </a:r>
            <a:r>
              <a:rPr lang="ru-RU" dirty="0">
                <a:solidFill>
                  <a:schemeClr val="bg1"/>
                </a:solidFill>
              </a:rPr>
              <a:t>раз </a:t>
            </a:r>
            <a:r>
              <a:rPr lang="ru-RU" dirty="0" smtClean="0">
                <a:solidFill>
                  <a:schemeClr val="bg1"/>
                </a:solidFill>
              </a:rPr>
              <a:t>меньше высоты двоичного деревьев при равном числе хранящихся ключей</a:t>
            </a:r>
            <a:endParaRPr lang="ru-RU"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t>Для любого </a:t>
            </a:r>
            <a:r>
              <a:rPr lang="en-US" dirty="0"/>
              <a:t>B</a:t>
            </a:r>
            <a:r>
              <a:rPr lang="ru-RU" dirty="0"/>
              <a:t> дерева </a:t>
            </a:r>
            <a:r>
              <a:rPr lang="ru-RU" dirty="0" smtClean="0"/>
              <a:t>степени </a:t>
            </a:r>
            <a:r>
              <a:rPr lang="en-US" dirty="0"/>
              <a:t>t ≥ </a:t>
            </a:r>
            <a:r>
              <a:rPr lang="en-US" dirty="0" smtClean="0"/>
              <a:t>2, </a:t>
            </a:r>
            <a:r>
              <a:rPr lang="ru-RU" dirty="0" smtClean="0"/>
              <a:t>имеющего высоту </a:t>
            </a:r>
            <a:r>
              <a:rPr lang="en-US" dirty="0" smtClean="0"/>
              <a:t>h</a:t>
            </a:r>
            <a:r>
              <a:rPr lang="ru-RU" dirty="0" smtClean="0"/>
              <a:t> и хранящего </a:t>
            </a:r>
            <a:r>
              <a:rPr lang="en-US" dirty="0"/>
              <a:t>n ≥ </a:t>
            </a:r>
            <a:r>
              <a:rPr lang="ru-RU" dirty="0"/>
              <a:t>1 ключей, выполнено неравенство</a:t>
            </a:r>
          </a:p>
          <a:p>
            <a:pPr>
              <a:buFont typeface="Arial" charset="0"/>
              <a:buNone/>
            </a:pPr>
            <a:endParaRPr lang="ru-RU" dirty="0"/>
          </a:p>
          <a:p>
            <a:pPr>
              <a:buFont typeface="Arial" charset="0"/>
              <a:buNone/>
            </a:pPr>
            <a:endParaRPr lang="ru-RU" dirty="0"/>
          </a:p>
          <a:p>
            <a:pPr>
              <a:buFont typeface="Arial" charset="0"/>
              <a:buNone/>
            </a:pPr>
            <a:r>
              <a:rPr lang="ru-RU" dirty="0"/>
              <a:t>	</a:t>
            </a:r>
          </a:p>
          <a:p>
            <a:r>
              <a:rPr lang="ru-RU" dirty="0" smtClean="0">
                <a:solidFill>
                  <a:schemeClr val="bg1"/>
                </a:solidFill>
              </a:rPr>
              <a:t>Высота В дерева </a:t>
            </a:r>
            <a:r>
              <a:rPr lang="ru-RU" dirty="0" smtClean="0">
                <a:solidFill>
                  <a:schemeClr val="bg1"/>
                </a:solidFill>
              </a:rPr>
              <a:t>степени </a:t>
            </a:r>
            <a:r>
              <a:rPr lang="en-US" dirty="0" smtClean="0">
                <a:solidFill>
                  <a:schemeClr val="bg1"/>
                </a:solidFill>
              </a:rPr>
              <a:t>t </a:t>
            </a:r>
            <a:r>
              <a:rPr lang="ru-RU" dirty="0" smtClean="0">
                <a:solidFill>
                  <a:schemeClr val="bg1"/>
                </a:solidFill>
              </a:rPr>
              <a:t>примерно </a:t>
            </a:r>
            <a:r>
              <a:rPr lang="ru-RU" dirty="0">
                <a:solidFill>
                  <a:schemeClr val="bg1"/>
                </a:solidFill>
              </a:rPr>
              <a:t>в </a:t>
            </a:r>
            <a:r>
              <a:rPr lang="en-US" dirty="0" smtClean="0">
                <a:solidFill>
                  <a:schemeClr val="bg1"/>
                </a:solidFill>
              </a:rPr>
              <a:t>log</a:t>
            </a:r>
            <a:r>
              <a:rPr lang="ru-RU" baseline="-25000" dirty="0" smtClean="0">
                <a:solidFill>
                  <a:schemeClr val="bg1"/>
                </a:solidFill>
              </a:rPr>
              <a:t>2</a:t>
            </a:r>
            <a:r>
              <a:rPr lang="ru-RU" dirty="0" smtClean="0">
                <a:solidFill>
                  <a:schemeClr val="bg1"/>
                </a:solidFill>
              </a:rPr>
              <a:t>(</a:t>
            </a:r>
            <a:r>
              <a:rPr lang="en-US" dirty="0" smtClean="0">
                <a:solidFill>
                  <a:schemeClr val="bg1"/>
                </a:solidFill>
              </a:rPr>
              <a:t>t</a:t>
            </a:r>
            <a:r>
              <a:rPr lang="ru-RU" dirty="0" smtClean="0">
                <a:solidFill>
                  <a:schemeClr val="bg1"/>
                </a:solidFill>
              </a:rPr>
              <a:t>) </a:t>
            </a:r>
            <a:r>
              <a:rPr lang="ru-RU" dirty="0">
                <a:solidFill>
                  <a:schemeClr val="bg1"/>
                </a:solidFill>
              </a:rPr>
              <a:t>раз </a:t>
            </a:r>
            <a:r>
              <a:rPr lang="ru-RU" dirty="0" smtClean="0">
                <a:solidFill>
                  <a:schemeClr val="bg1"/>
                </a:solidFill>
              </a:rPr>
              <a:t>меньше высоты двоичного деревьев при равном числе хранящихся ключей</a:t>
            </a:r>
            <a:endParaRPr lang="ru-RU" dirty="0">
              <a:solidFill>
                <a:schemeClr val="bg1"/>
              </a:solidFill>
            </a:endParaRPr>
          </a:p>
        </p:txBody>
      </p:sp>
      <p:graphicFrame>
        <p:nvGraphicFramePr>
          <p:cNvPr id="133124" name="Object 4"/>
          <p:cNvGraphicFramePr>
            <a:graphicFrameLocks noChangeAspect="1"/>
          </p:cNvGraphicFramePr>
          <p:nvPr>
            <p:extLst>
              <p:ext uri="{D42A27DB-BD31-4B8C-83A1-F6EECF244321}">
                <p14:modId xmlns:p14="http://schemas.microsoft.com/office/powerpoint/2010/main" val="2032593880"/>
              </p:ext>
            </p:extLst>
          </p:nvPr>
        </p:nvGraphicFramePr>
        <p:xfrm>
          <a:off x="4738687" y="2850770"/>
          <a:ext cx="2714625" cy="1041400"/>
        </p:xfrm>
        <a:graphic>
          <a:graphicData uri="http://schemas.openxmlformats.org/presentationml/2006/ole">
            <mc:AlternateContent xmlns:mc="http://schemas.openxmlformats.org/markup-compatibility/2006">
              <mc:Choice xmlns:v="urn:schemas-microsoft-com:vml" Requires="v">
                <p:oleObj spid="_x0000_s134171" name="Equation" r:id="rId4" imgW="863280" imgH="393480" progId="">
                  <p:embed/>
                </p:oleObj>
              </mc:Choice>
              <mc:Fallback>
                <p:oleObj name="Equation" r:id="rId4" imgW="863280" imgH="393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7" y="2850770"/>
                        <a:ext cx="2714625" cy="1041400"/>
                      </a:xfrm>
                      <a:prstGeom prst="rect">
                        <a:avLst/>
                      </a:prstGeom>
                      <a:noFill/>
                    </p:spPr>
                  </p:pic>
                </p:oleObj>
              </mc:Fallback>
            </mc:AlternateContent>
          </a:graphicData>
        </a:graphic>
      </p:graphicFrame>
    </p:spTree>
    <p:extLst>
      <p:ext uri="{BB962C8B-B14F-4D97-AF65-F5344CB8AC3E}">
        <p14:creationId xmlns:p14="http://schemas.microsoft.com/office/powerpoint/2010/main" val="3677776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t>Для любого </a:t>
            </a:r>
            <a:r>
              <a:rPr lang="en-US" dirty="0"/>
              <a:t>B</a:t>
            </a:r>
            <a:r>
              <a:rPr lang="ru-RU" dirty="0"/>
              <a:t> дерева </a:t>
            </a:r>
            <a:r>
              <a:rPr lang="ru-RU" dirty="0" smtClean="0"/>
              <a:t>степени </a:t>
            </a:r>
            <a:r>
              <a:rPr lang="en-US" dirty="0"/>
              <a:t>t ≥ </a:t>
            </a:r>
            <a:r>
              <a:rPr lang="en-US" dirty="0" smtClean="0"/>
              <a:t>2, </a:t>
            </a:r>
            <a:r>
              <a:rPr lang="ru-RU" dirty="0" smtClean="0"/>
              <a:t>имеющего высоту </a:t>
            </a:r>
            <a:r>
              <a:rPr lang="en-US" dirty="0" smtClean="0"/>
              <a:t>h</a:t>
            </a:r>
            <a:r>
              <a:rPr lang="ru-RU" dirty="0" smtClean="0"/>
              <a:t> и хранящего </a:t>
            </a:r>
            <a:r>
              <a:rPr lang="en-US" dirty="0"/>
              <a:t>n ≥ </a:t>
            </a:r>
            <a:r>
              <a:rPr lang="ru-RU" dirty="0"/>
              <a:t>1 ключей, выполнено неравенство</a:t>
            </a:r>
          </a:p>
          <a:p>
            <a:pPr>
              <a:buFont typeface="Arial" charset="0"/>
              <a:buNone/>
            </a:pPr>
            <a:endParaRPr lang="ru-RU" dirty="0"/>
          </a:p>
          <a:p>
            <a:pPr>
              <a:buFont typeface="Arial" charset="0"/>
              <a:buNone/>
            </a:pPr>
            <a:endParaRPr lang="ru-RU" dirty="0"/>
          </a:p>
          <a:p>
            <a:pPr>
              <a:buFont typeface="Arial" charset="0"/>
              <a:buNone/>
            </a:pPr>
            <a:r>
              <a:rPr lang="ru-RU" dirty="0"/>
              <a:t>	</a:t>
            </a:r>
          </a:p>
          <a:p>
            <a:r>
              <a:rPr lang="ru-RU" dirty="0" smtClean="0"/>
              <a:t>Высота В дерева </a:t>
            </a:r>
            <a:r>
              <a:rPr lang="ru-RU" dirty="0" smtClean="0"/>
              <a:t>степени </a:t>
            </a:r>
            <a:r>
              <a:rPr lang="en-US" dirty="0" smtClean="0"/>
              <a:t>t </a:t>
            </a:r>
            <a:r>
              <a:rPr lang="ru-RU" dirty="0" smtClean="0"/>
              <a:t>примерно </a:t>
            </a:r>
            <a:r>
              <a:rPr lang="ru-RU" dirty="0"/>
              <a:t>в </a:t>
            </a:r>
            <a:r>
              <a:rPr lang="en-US" dirty="0" smtClean="0"/>
              <a:t>log</a:t>
            </a:r>
            <a:r>
              <a:rPr lang="ru-RU" baseline="-25000" dirty="0" smtClean="0"/>
              <a:t>2</a:t>
            </a:r>
            <a:r>
              <a:rPr lang="ru-RU" dirty="0" smtClean="0"/>
              <a:t>(</a:t>
            </a:r>
            <a:r>
              <a:rPr lang="en-US" dirty="0" smtClean="0"/>
              <a:t>t</a:t>
            </a:r>
            <a:r>
              <a:rPr lang="ru-RU" dirty="0" smtClean="0"/>
              <a:t>) </a:t>
            </a:r>
            <a:r>
              <a:rPr lang="ru-RU" dirty="0"/>
              <a:t>раз </a:t>
            </a:r>
            <a:r>
              <a:rPr lang="ru-RU" dirty="0" smtClean="0"/>
              <a:t>меньше высоты двоичного деревьев при равном числе хранящихся ключей</a:t>
            </a:r>
            <a:endParaRPr lang="ru-RU" dirty="0"/>
          </a:p>
        </p:txBody>
      </p:sp>
      <p:graphicFrame>
        <p:nvGraphicFramePr>
          <p:cNvPr id="133124" name="Object 4"/>
          <p:cNvGraphicFramePr>
            <a:graphicFrameLocks noChangeAspect="1"/>
          </p:cNvGraphicFramePr>
          <p:nvPr>
            <p:extLst>
              <p:ext uri="{D42A27DB-BD31-4B8C-83A1-F6EECF244321}">
                <p14:modId xmlns:p14="http://schemas.microsoft.com/office/powerpoint/2010/main" val="2032593880"/>
              </p:ext>
            </p:extLst>
          </p:nvPr>
        </p:nvGraphicFramePr>
        <p:xfrm>
          <a:off x="4738687" y="2850770"/>
          <a:ext cx="2714625" cy="1041400"/>
        </p:xfrm>
        <a:graphic>
          <a:graphicData uri="http://schemas.openxmlformats.org/presentationml/2006/ole">
            <mc:AlternateContent xmlns:mc="http://schemas.openxmlformats.org/markup-compatibility/2006">
              <mc:Choice xmlns:v="urn:schemas-microsoft-com:vml" Requires="v">
                <p:oleObj spid="_x0000_s135195" name="Equation" r:id="rId4" imgW="863280" imgH="393480" progId="">
                  <p:embed/>
                </p:oleObj>
              </mc:Choice>
              <mc:Fallback>
                <p:oleObj name="Equation" r:id="rId4" imgW="863280" imgH="393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7" y="2850770"/>
                        <a:ext cx="2714625" cy="1041400"/>
                      </a:xfrm>
                      <a:prstGeom prst="rect">
                        <a:avLst/>
                      </a:prstGeom>
                      <a:noFill/>
                    </p:spPr>
                  </p:pic>
                </p:oleObj>
              </mc:Fallback>
            </mc:AlternateContent>
          </a:graphicData>
        </a:graphic>
      </p:graphicFrame>
    </p:spTree>
    <p:extLst>
      <p:ext uri="{BB962C8B-B14F-4D97-AF65-F5344CB8AC3E}">
        <p14:creationId xmlns:p14="http://schemas.microsoft.com/office/powerpoint/2010/main" val="3422639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solidFill>
                  <a:schemeClr val="bg1"/>
                </a:solidFill>
                <a:cs typeface="Times New Roman" pitchFamily="18" charset="0"/>
              </a:rPr>
              <a:t>Дано В дерево </a:t>
            </a:r>
            <a:r>
              <a:rPr lang="ru-RU" dirty="0" smtClean="0">
                <a:solidFill>
                  <a:schemeClr val="bg1"/>
                </a:solidFill>
                <a:cs typeface="Times New Roman" pitchFamily="18" charset="0"/>
              </a:rPr>
              <a:t>Д и </a:t>
            </a:r>
            <a:r>
              <a:rPr lang="ru-RU" dirty="0">
                <a:solidFill>
                  <a:schemeClr val="bg1"/>
                </a:solidFill>
                <a:cs typeface="Times New Roman" pitchFamily="18" charset="0"/>
              </a:rPr>
              <a:t>ключ К</a:t>
            </a:r>
          </a:p>
          <a:p>
            <a:r>
              <a:rPr lang="ru-RU" dirty="0">
                <a:solidFill>
                  <a:schemeClr val="bg1"/>
                </a:solidFill>
                <a:cs typeface="Times New Roman" pitchFamily="18" charset="0"/>
              </a:rPr>
              <a:t>Найти </a:t>
            </a:r>
            <a:r>
              <a:rPr lang="ru-RU" dirty="0" smtClean="0">
                <a:solidFill>
                  <a:schemeClr val="bg1"/>
                </a:solidFill>
                <a:cs typeface="Times New Roman" pitchFamily="18" charset="0"/>
              </a:rPr>
              <a:t>вершину в Д, </a:t>
            </a:r>
            <a:r>
              <a:rPr lang="ru-RU" dirty="0">
                <a:solidFill>
                  <a:schemeClr val="bg1"/>
                </a:solidFill>
                <a:cs typeface="Times New Roman" pitchFamily="18" charset="0"/>
              </a:rPr>
              <a:t>содержащую К</a:t>
            </a:r>
          </a:p>
          <a:p>
            <a:endParaRPr lang="ru-RU" dirty="0">
              <a:solidFill>
                <a:schemeClr val="bg1"/>
              </a:solidFill>
              <a:cs typeface="Times New Roman" pitchFamily="18" charset="0"/>
            </a:endParaRPr>
          </a:p>
          <a:p>
            <a:r>
              <a:rPr lang="ru-RU" dirty="0" smtClean="0">
                <a:solidFill>
                  <a:schemeClr val="bg1"/>
                </a:solidFill>
                <a:cs typeface="Times New Roman" pitchFamily="18" charset="0"/>
              </a:rPr>
              <a:t>Если Д пусто, то К в Д нет</a:t>
            </a:r>
          </a:p>
          <a:p>
            <a:r>
              <a:rPr lang="ru-RU" dirty="0" smtClean="0">
                <a:solidFill>
                  <a:schemeClr val="bg1"/>
                </a:solidFill>
                <a:cs typeface="Times New Roman" pitchFamily="18" charset="0"/>
              </a:rPr>
              <a:t>Иначе корень Д имеет поддеревья Д</a:t>
            </a:r>
            <a:r>
              <a:rPr lang="en-US" dirty="0" smtClean="0">
                <a:solidFill>
                  <a:schemeClr val="bg1"/>
                </a:solidFill>
                <a:cs typeface="Times New Roman" pitchFamily="18" charset="0"/>
              </a:rPr>
              <a:t>[1], …, </a:t>
            </a:r>
            <a:r>
              <a:rPr lang="ru-RU" dirty="0" smtClean="0">
                <a:solidFill>
                  <a:schemeClr val="bg1"/>
                </a:solidFill>
                <a:cs typeface="Times New Roman" pitchFamily="18" charset="0"/>
              </a:rPr>
              <a:t>Д</a:t>
            </a:r>
            <a:r>
              <a:rPr lang="en-US" dirty="0" smtClean="0">
                <a:solidFill>
                  <a:schemeClr val="bg1"/>
                </a:solidFill>
                <a:cs typeface="Times New Roman" pitchFamily="18" charset="0"/>
              </a:rPr>
              <a:t>[n+1] </a:t>
            </a:r>
            <a:r>
              <a:rPr lang="ru-RU" dirty="0" smtClean="0">
                <a:solidFill>
                  <a:schemeClr val="bg1"/>
                </a:solidFill>
                <a:cs typeface="Times New Roman" pitchFamily="18" charset="0"/>
              </a:rPr>
              <a:t>и хранит ключи К</a:t>
            </a:r>
            <a:r>
              <a:rPr lang="en-US" dirty="0" smtClean="0">
                <a:solidFill>
                  <a:schemeClr val="bg1"/>
                </a:solidFill>
                <a:cs typeface="Times New Roman" pitchFamily="18" charset="0"/>
              </a:rPr>
              <a:t>[</a:t>
            </a:r>
            <a:r>
              <a:rPr lang="ru-RU" dirty="0" smtClean="0">
                <a:solidFill>
                  <a:schemeClr val="bg1"/>
                </a:solidFill>
                <a:cs typeface="Times New Roman" pitchFamily="18" charset="0"/>
              </a:rPr>
              <a:t>1</a:t>
            </a:r>
            <a:r>
              <a:rPr lang="en-US" dirty="0" smtClean="0">
                <a:solidFill>
                  <a:schemeClr val="bg1"/>
                </a:solidFill>
                <a:cs typeface="Times New Roman" pitchFamily="18" charset="0"/>
              </a:rPr>
              <a:t>]</a:t>
            </a:r>
            <a:r>
              <a:rPr lang="ru-RU" dirty="0" smtClean="0">
                <a:solidFill>
                  <a:schemeClr val="bg1"/>
                </a:solidFill>
                <a:cs typeface="Times New Roman" pitchFamily="18" charset="0"/>
              </a:rPr>
              <a:t> </a:t>
            </a:r>
            <a:r>
              <a:rPr lang="en-US" dirty="0" smtClean="0">
                <a:solidFill>
                  <a:schemeClr val="bg1"/>
                </a:solidFill>
                <a:cs typeface="Times New Roman" pitchFamily="18" charset="0"/>
              </a:rPr>
              <a:t>… K[n]</a:t>
            </a:r>
            <a:endParaRPr lang="ru-RU" dirty="0" smtClean="0">
              <a:solidFill>
                <a:schemeClr val="bg1"/>
              </a:solidFill>
              <a:cs typeface="Times New Roman" pitchFamily="18" charset="0"/>
            </a:endParaRPr>
          </a:p>
          <a:p>
            <a:r>
              <a:rPr lang="ru-RU" dirty="0" smtClean="0">
                <a:solidFill>
                  <a:schemeClr val="bg1"/>
                </a:solidFill>
                <a:cs typeface="Times New Roman" pitchFamily="18" charset="0"/>
              </a:rPr>
              <a:t>Если </a:t>
            </a:r>
            <a:r>
              <a:rPr lang="en-US" dirty="0" smtClean="0">
                <a:solidFill>
                  <a:schemeClr val="bg1"/>
                </a:solidFill>
                <a:cs typeface="Times New Roman" pitchFamily="18" charset="0"/>
              </a:rPr>
              <a:t>K = K[c]</a:t>
            </a:r>
            <a:r>
              <a:rPr lang="ru-RU" dirty="0" smtClean="0">
                <a:solidFill>
                  <a:schemeClr val="bg1"/>
                </a:solidFill>
                <a:cs typeface="Times New Roman" pitchFamily="18" charset="0"/>
              </a:rPr>
              <a:t> для некоторого </a:t>
            </a:r>
            <a:r>
              <a:rPr lang="en-US" dirty="0" smtClean="0">
                <a:solidFill>
                  <a:schemeClr val="bg1"/>
                </a:solidFill>
                <a:cs typeface="Times New Roman" pitchFamily="18" charset="0"/>
              </a:rPr>
              <a:t>c</a:t>
            </a:r>
            <a:r>
              <a:rPr lang="ru-RU" dirty="0" smtClean="0">
                <a:solidFill>
                  <a:schemeClr val="bg1"/>
                </a:solidFill>
                <a:cs typeface="Times New Roman" pitchFamily="18" charset="0"/>
              </a:rPr>
              <a:t>, то нашли К</a:t>
            </a:r>
          </a:p>
          <a:p>
            <a:r>
              <a:rPr lang="ru-RU" dirty="0" smtClean="0">
                <a:solidFill>
                  <a:schemeClr val="bg1"/>
                </a:solidFill>
                <a:cs typeface="Times New Roman" pitchFamily="18" charset="0"/>
              </a:rPr>
              <a:t>Иначе ищем К в Д</a:t>
            </a:r>
            <a:r>
              <a:rPr lang="en-US" dirty="0" smtClean="0">
                <a:solidFill>
                  <a:schemeClr val="bg1"/>
                </a:solidFill>
                <a:cs typeface="Times New Roman" pitchFamily="18" charset="0"/>
              </a:rPr>
              <a:t>[c], </a:t>
            </a:r>
            <a:r>
              <a:rPr lang="ru-RU" dirty="0" err="1" smtClean="0">
                <a:solidFill>
                  <a:schemeClr val="bg1"/>
                </a:solidFill>
                <a:cs typeface="Times New Roman" pitchFamily="18" charset="0"/>
              </a:rPr>
              <a:t>т.ч</a:t>
            </a:r>
            <a:r>
              <a:rPr lang="ru-RU" dirty="0" smtClean="0">
                <a:solidFill>
                  <a:schemeClr val="bg1"/>
                </a:solidFill>
                <a:cs typeface="Times New Roman" pitchFamily="18" charset="0"/>
              </a:rPr>
              <a:t>. </a:t>
            </a:r>
            <a:r>
              <a:rPr lang="en-US" dirty="0" smtClean="0">
                <a:solidFill>
                  <a:schemeClr val="bg1"/>
                </a:solidFill>
                <a:cs typeface="Times New Roman" pitchFamily="18" charset="0"/>
              </a:rPr>
              <a:t>K[c-1</a:t>
            </a:r>
            <a:r>
              <a:rPr lang="en-US" dirty="0">
                <a:solidFill>
                  <a:schemeClr val="bg1"/>
                </a:solidFill>
                <a:cs typeface="Times New Roman" pitchFamily="18" charset="0"/>
              </a:rPr>
              <a:t>] </a:t>
            </a:r>
            <a:r>
              <a:rPr lang="en-US" dirty="0" smtClean="0">
                <a:solidFill>
                  <a:schemeClr val="bg1"/>
                </a:solidFill>
                <a:cs typeface="Times New Roman" pitchFamily="18" charset="0"/>
              </a:rPr>
              <a:t>&lt; </a:t>
            </a:r>
            <a:r>
              <a:rPr lang="ru-RU" dirty="0" smtClean="0">
                <a:solidFill>
                  <a:schemeClr val="bg1"/>
                </a:solidFill>
                <a:cs typeface="Times New Roman" pitchFamily="18" charset="0"/>
              </a:rPr>
              <a:t>К </a:t>
            </a:r>
            <a:r>
              <a:rPr lang="en-US" dirty="0" smtClean="0">
                <a:solidFill>
                  <a:schemeClr val="bg1"/>
                </a:solidFill>
                <a:cs typeface="Times New Roman" pitchFamily="18" charset="0"/>
              </a:rPr>
              <a:t>&lt; K[c]</a:t>
            </a:r>
          </a:p>
          <a:p>
            <a:pPr lvl="1"/>
            <a:r>
              <a:rPr lang="ru-RU" dirty="0" smtClean="0">
                <a:solidFill>
                  <a:schemeClr val="bg1"/>
                </a:solidFill>
                <a:cs typeface="Times New Roman" pitchFamily="18" charset="0"/>
              </a:rPr>
              <a:t>Считаем, что </a:t>
            </a:r>
            <a:r>
              <a:rPr lang="en-US" dirty="0" smtClean="0">
                <a:solidFill>
                  <a:schemeClr val="bg1"/>
                </a:solidFill>
                <a:cs typeface="Times New Roman" pitchFamily="18" charset="0"/>
              </a:rPr>
              <a:t>K[0] = -∞</a:t>
            </a:r>
            <a:endParaRPr lang="ru-RU" dirty="0" smtClean="0">
              <a:solidFill>
                <a:schemeClr val="bg1"/>
              </a:solidFill>
            </a:endParaRPr>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a:t>
            </a:r>
            <a:r>
              <a:rPr lang="en-US" dirty="0" smtClean="0">
                <a:cs typeface="Times New Roman" pitchFamily="18" charset="0"/>
              </a:rPr>
              <a:t>k</a:t>
            </a:r>
            <a:endParaRPr lang="ru-RU" dirty="0">
              <a:cs typeface="Times New Roman" pitchFamily="18" charset="0"/>
            </a:endParaRP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a:t>
            </a:r>
            <a:r>
              <a:rPr lang="en-US" dirty="0" smtClean="0">
                <a:cs typeface="Times New Roman" pitchFamily="18" charset="0"/>
              </a:rPr>
              <a:t>k</a:t>
            </a:r>
            <a:endParaRPr lang="ru-RU" dirty="0">
              <a:cs typeface="Times New Roman" pitchFamily="18" charset="0"/>
            </a:endParaRPr>
          </a:p>
          <a:p>
            <a:endParaRPr lang="ru-RU" dirty="0">
              <a:cs typeface="Times New Roman" pitchFamily="18" charset="0"/>
            </a:endParaRPr>
          </a:p>
          <a:p>
            <a:r>
              <a:rPr lang="ru-RU" dirty="0" smtClean="0">
                <a:solidFill>
                  <a:schemeClr val="bg1"/>
                </a:solidFill>
                <a:cs typeface="Times New Roman" pitchFamily="18" charset="0"/>
              </a:rPr>
              <a:t>Если Д пусто, то К в Д нет</a:t>
            </a:r>
          </a:p>
          <a:p>
            <a:r>
              <a:rPr lang="ru-RU" dirty="0" smtClean="0">
                <a:solidFill>
                  <a:schemeClr val="bg1"/>
                </a:solidFill>
                <a:cs typeface="Times New Roman" pitchFamily="18" charset="0"/>
              </a:rPr>
              <a:t>Иначе корень Д имеет поддеревья Д</a:t>
            </a:r>
            <a:r>
              <a:rPr lang="en-US" dirty="0" smtClean="0">
                <a:solidFill>
                  <a:schemeClr val="bg1"/>
                </a:solidFill>
                <a:cs typeface="Times New Roman" pitchFamily="18" charset="0"/>
              </a:rPr>
              <a:t>[1], …, </a:t>
            </a:r>
            <a:r>
              <a:rPr lang="ru-RU" dirty="0" smtClean="0">
                <a:solidFill>
                  <a:schemeClr val="bg1"/>
                </a:solidFill>
                <a:cs typeface="Times New Roman" pitchFamily="18" charset="0"/>
              </a:rPr>
              <a:t>Д</a:t>
            </a:r>
            <a:r>
              <a:rPr lang="en-US" dirty="0" smtClean="0">
                <a:solidFill>
                  <a:schemeClr val="bg1"/>
                </a:solidFill>
                <a:cs typeface="Times New Roman" pitchFamily="18" charset="0"/>
              </a:rPr>
              <a:t>[n+1] </a:t>
            </a:r>
            <a:r>
              <a:rPr lang="ru-RU" dirty="0" smtClean="0">
                <a:solidFill>
                  <a:schemeClr val="bg1"/>
                </a:solidFill>
                <a:cs typeface="Times New Roman" pitchFamily="18" charset="0"/>
              </a:rPr>
              <a:t>и хранит ключи К</a:t>
            </a:r>
            <a:r>
              <a:rPr lang="en-US" dirty="0" smtClean="0">
                <a:solidFill>
                  <a:schemeClr val="bg1"/>
                </a:solidFill>
                <a:cs typeface="Times New Roman" pitchFamily="18" charset="0"/>
              </a:rPr>
              <a:t>[</a:t>
            </a:r>
            <a:r>
              <a:rPr lang="ru-RU" dirty="0" smtClean="0">
                <a:solidFill>
                  <a:schemeClr val="bg1"/>
                </a:solidFill>
                <a:cs typeface="Times New Roman" pitchFamily="18" charset="0"/>
              </a:rPr>
              <a:t>1</a:t>
            </a:r>
            <a:r>
              <a:rPr lang="en-US" dirty="0" smtClean="0">
                <a:solidFill>
                  <a:schemeClr val="bg1"/>
                </a:solidFill>
                <a:cs typeface="Times New Roman" pitchFamily="18" charset="0"/>
              </a:rPr>
              <a:t>]</a:t>
            </a:r>
            <a:r>
              <a:rPr lang="ru-RU" dirty="0" smtClean="0">
                <a:solidFill>
                  <a:schemeClr val="bg1"/>
                </a:solidFill>
                <a:cs typeface="Times New Roman" pitchFamily="18" charset="0"/>
              </a:rPr>
              <a:t> </a:t>
            </a:r>
            <a:r>
              <a:rPr lang="en-US" dirty="0" smtClean="0">
                <a:solidFill>
                  <a:schemeClr val="bg1"/>
                </a:solidFill>
                <a:cs typeface="Times New Roman" pitchFamily="18" charset="0"/>
              </a:rPr>
              <a:t>… K[n]</a:t>
            </a:r>
            <a:endParaRPr lang="ru-RU" dirty="0" smtClean="0">
              <a:solidFill>
                <a:schemeClr val="bg1"/>
              </a:solidFill>
              <a:cs typeface="Times New Roman" pitchFamily="18" charset="0"/>
            </a:endParaRPr>
          </a:p>
          <a:p>
            <a:r>
              <a:rPr lang="ru-RU" dirty="0" smtClean="0">
                <a:solidFill>
                  <a:schemeClr val="bg1"/>
                </a:solidFill>
                <a:cs typeface="Times New Roman" pitchFamily="18" charset="0"/>
              </a:rPr>
              <a:t>Если </a:t>
            </a:r>
            <a:r>
              <a:rPr lang="en-US" dirty="0" smtClean="0">
                <a:solidFill>
                  <a:schemeClr val="bg1"/>
                </a:solidFill>
                <a:cs typeface="Times New Roman" pitchFamily="18" charset="0"/>
              </a:rPr>
              <a:t>K = K[c]</a:t>
            </a:r>
            <a:r>
              <a:rPr lang="ru-RU" dirty="0" smtClean="0">
                <a:solidFill>
                  <a:schemeClr val="bg1"/>
                </a:solidFill>
                <a:cs typeface="Times New Roman" pitchFamily="18" charset="0"/>
              </a:rPr>
              <a:t> для некоторого </a:t>
            </a:r>
            <a:r>
              <a:rPr lang="en-US" dirty="0" smtClean="0">
                <a:solidFill>
                  <a:schemeClr val="bg1"/>
                </a:solidFill>
                <a:cs typeface="Times New Roman" pitchFamily="18" charset="0"/>
              </a:rPr>
              <a:t>c</a:t>
            </a:r>
            <a:r>
              <a:rPr lang="ru-RU" dirty="0" smtClean="0">
                <a:solidFill>
                  <a:schemeClr val="bg1"/>
                </a:solidFill>
                <a:cs typeface="Times New Roman" pitchFamily="18" charset="0"/>
              </a:rPr>
              <a:t>, то нашли К</a:t>
            </a:r>
          </a:p>
          <a:p>
            <a:r>
              <a:rPr lang="ru-RU" dirty="0" smtClean="0">
                <a:solidFill>
                  <a:schemeClr val="bg1"/>
                </a:solidFill>
                <a:cs typeface="Times New Roman" pitchFamily="18" charset="0"/>
              </a:rPr>
              <a:t>Иначе ищем К в Д</a:t>
            </a:r>
            <a:r>
              <a:rPr lang="en-US" dirty="0" smtClean="0">
                <a:solidFill>
                  <a:schemeClr val="bg1"/>
                </a:solidFill>
                <a:cs typeface="Times New Roman" pitchFamily="18" charset="0"/>
              </a:rPr>
              <a:t>[c], </a:t>
            </a:r>
            <a:r>
              <a:rPr lang="ru-RU" dirty="0" err="1" smtClean="0">
                <a:solidFill>
                  <a:schemeClr val="bg1"/>
                </a:solidFill>
                <a:cs typeface="Times New Roman" pitchFamily="18" charset="0"/>
              </a:rPr>
              <a:t>т.ч</a:t>
            </a:r>
            <a:r>
              <a:rPr lang="ru-RU" dirty="0" smtClean="0">
                <a:solidFill>
                  <a:schemeClr val="bg1"/>
                </a:solidFill>
                <a:cs typeface="Times New Roman" pitchFamily="18" charset="0"/>
              </a:rPr>
              <a:t>. </a:t>
            </a:r>
            <a:r>
              <a:rPr lang="en-US" dirty="0" smtClean="0">
                <a:solidFill>
                  <a:schemeClr val="bg1"/>
                </a:solidFill>
                <a:cs typeface="Times New Roman" pitchFamily="18" charset="0"/>
              </a:rPr>
              <a:t>K[c-1</a:t>
            </a:r>
            <a:r>
              <a:rPr lang="en-US" dirty="0">
                <a:solidFill>
                  <a:schemeClr val="bg1"/>
                </a:solidFill>
                <a:cs typeface="Times New Roman" pitchFamily="18" charset="0"/>
              </a:rPr>
              <a:t>] </a:t>
            </a:r>
            <a:r>
              <a:rPr lang="en-US" dirty="0" smtClean="0">
                <a:solidFill>
                  <a:schemeClr val="bg1"/>
                </a:solidFill>
                <a:cs typeface="Times New Roman" pitchFamily="18" charset="0"/>
              </a:rPr>
              <a:t>&lt; </a:t>
            </a:r>
            <a:r>
              <a:rPr lang="ru-RU" dirty="0" smtClean="0">
                <a:solidFill>
                  <a:schemeClr val="bg1"/>
                </a:solidFill>
                <a:cs typeface="Times New Roman" pitchFamily="18" charset="0"/>
              </a:rPr>
              <a:t>К </a:t>
            </a:r>
            <a:r>
              <a:rPr lang="en-US" dirty="0" smtClean="0">
                <a:solidFill>
                  <a:schemeClr val="bg1"/>
                </a:solidFill>
                <a:cs typeface="Times New Roman" pitchFamily="18" charset="0"/>
              </a:rPr>
              <a:t>&lt; K[c]</a:t>
            </a:r>
          </a:p>
          <a:p>
            <a:pPr lvl="1"/>
            <a:r>
              <a:rPr lang="ru-RU" dirty="0" smtClean="0">
                <a:solidFill>
                  <a:schemeClr val="bg1"/>
                </a:solidFill>
                <a:cs typeface="Times New Roman" pitchFamily="18" charset="0"/>
              </a:rPr>
              <a:t>Считаем, что </a:t>
            </a:r>
            <a:r>
              <a:rPr lang="en-US" dirty="0" smtClean="0">
                <a:solidFill>
                  <a:schemeClr val="bg1"/>
                </a:solidFill>
                <a:cs typeface="Times New Roman" pitchFamily="18" charset="0"/>
              </a:rPr>
              <a:t>K[0] = -∞</a:t>
            </a:r>
            <a:endParaRPr lang="ru-RU" dirty="0" smtClean="0">
              <a:solidFill>
                <a:schemeClr val="bg1"/>
              </a:solidFill>
            </a:endParaRPr>
          </a:p>
        </p:txBody>
      </p:sp>
    </p:spTree>
    <p:extLst>
      <p:ext uri="{BB962C8B-B14F-4D97-AF65-F5344CB8AC3E}">
        <p14:creationId xmlns:p14="http://schemas.microsoft.com/office/powerpoint/2010/main" val="22069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a:t>
            </a:r>
            <a:r>
              <a:rPr lang="en-US" dirty="0">
                <a:cs typeface="Times New Roman" pitchFamily="18" charset="0"/>
              </a:rPr>
              <a:t>k</a:t>
            </a:r>
            <a:endParaRPr lang="ru-RU" dirty="0">
              <a:cs typeface="Times New Roman" pitchFamily="18" charset="0"/>
            </a:endParaRP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a:t>
            </a:r>
            <a:r>
              <a:rPr lang="en-US" dirty="0" smtClean="0">
                <a:cs typeface="Times New Roman" pitchFamily="18" charset="0"/>
              </a:rPr>
              <a:t>k</a:t>
            </a:r>
            <a:endParaRPr lang="ru-RU" dirty="0">
              <a:cs typeface="Times New Roman" pitchFamily="18" charset="0"/>
            </a:endParaRPr>
          </a:p>
          <a:p>
            <a:endParaRPr lang="ru-RU" dirty="0">
              <a:cs typeface="Times New Roman" pitchFamily="18" charset="0"/>
            </a:endParaRPr>
          </a:p>
          <a:p>
            <a:r>
              <a:rPr lang="ru-RU" dirty="0" smtClean="0">
                <a:cs typeface="Times New Roman" pitchFamily="18" charset="0"/>
              </a:rPr>
              <a:t>Если Д пусто, то </a:t>
            </a:r>
            <a:r>
              <a:rPr lang="en-US" dirty="0" smtClean="0">
                <a:cs typeface="Times New Roman" pitchFamily="18" charset="0"/>
              </a:rPr>
              <a:t>k</a:t>
            </a:r>
            <a:r>
              <a:rPr lang="ru-RU" dirty="0" smtClean="0">
                <a:cs typeface="Times New Roman" pitchFamily="18" charset="0"/>
              </a:rPr>
              <a:t> </a:t>
            </a:r>
            <a:r>
              <a:rPr lang="ru-RU" dirty="0" smtClean="0">
                <a:cs typeface="Times New Roman" pitchFamily="18" charset="0"/>
              </a:rPr>
              <a:t>в Д нет</a:t>
            </a:r>
          </a:p>
          <a:p>
            <a:r>
              <a:rPr lang="ru-RU" dirty="0" smtClean="0">
                <a:solidFill>
                  <a:schemeClr val="bg1"/>
                </a:solidFill>
                <a:cs typeface="Times New Roman" pitchFamily="18" charset="0"/>
              </a:rPr>
              <a:t>Иначе корень Д имеет поддеревья Д</a:t>
            </a:r>
            <a:r>
              <a:rPr lang="en-US" dirty="0" smtClean="0">
                <a:solidFill>
                  <a:schemeClr val="bg1"/>
                </a:solidFill>
                <a:cs typeface="Times New Roman" pitchFamily="18" charset="0"/>
              </a:rPr>
              <a:t>[1], …, </a:t>
            </a:r>
            <a:r>
              <a:rPr lang="ru-RU" dirty="0" smtClean="0">
                <a:solidFill>
                  <a:schemeClr val="bg1"/>
                </a:solidFill>
                <a:cs typeface="Times New Roman" pitchFamily="18" charset="0"/>
              </a:rPr>
              <a:t>Д</a:t>
            </a:r>
            <a:r>
              <a:rPr lang="en-US" dirty="0" smtClean="0">
                <a:solidFill>
                  <a:schemeClr val="bg1"/>
                </a:solidFill>
                <a:cs typeface="Times New Roman" pitchFamily="18" charset="0"/>
              </a:rPr>
              <a:t>[n+1] </a:t>
            </a:r>
            <a:r>
              <a:rPr lang="ru-RU" dirty="0" smtClean="0">
                <a:solidFill>
                  <a:schemeClr val="bg1"/>
                </a:solidFill>
                <a:cs typeface="Times New Roman" pitchFamily="18" charset="0"/>
              </a:rPr>
              <a:t>и хранит ключи К</a:t>
            </a:r>
            <a:r>
              <a:rPr lang="en-US" dirty="0" smtClean="0">
                <a:solidFill>
                  <a:schemeClr val="bg1"/>
                </a:solidFill>
                <a:cs typeface="Times New Roman" pitchFamily="18" charset="0"/>
              </a:rPr>
              <a:t>[</a:t>
            </a:r>
            <a:r>
              <a:rPr lang="ru-RU" dirty="0" smtClean="0">
                <a:solidFill>
                  <a:schemeClr val="bg1"/>
                </a:solidFill>
                <a:cs typeface="Times New Roman" pitchFamily="18" charset="0"/>
              </a:rPr>
              <a:t>1</a:t>
            </a:r>
            <a:r>
              <a:rPr lang="en-US" dirty="0" smtClean="0">
                <a:solidFill>
                  <a:schemeClr val="bg1"/>
                </a:solidFill>
                <a:cs typeface="Times New Roman" pitchFamily="18" charset="0"/>
              </a:rPr>
              <a:t>]</a:t>
            </a:r>
            <a:r>
              <a:rPr lang="ru-RU" dirty="0" smtClean="0">
                <a:solidFill>
                  <a:schemeClr val="bg1"/>
                </a:solidFill>
                <a:cs typeface="Times New Roman" pitchFamily="18" charset="0"/>
              </a:rPr>
              <a:t> </a:t>
            </a:r>
            <a:r>
              <a:rPr lang="en-US" dirty="0" smtClean="0">
                <a:solidFill>
                  <a:schemeClr val="bg1"/>
                </a:solidFill>
                <a:cs typeface="Times New Roman" pitchFamily="18" charset="0"/>
              </a:rPr>
              <a:t>… K[n]</a:t>
            </a:r>
            <a:endParaRPr lang="ru-RU" dirty="0" smtClean="0">
              <a:solidFill>
                <a:schemeClr val="bg1"/>
              </a:solidFill>
              <a:cs typeface="Times New Roman" pitchFamily="18" charset="0"/>
            </a:endParaRPr>
          </a:p>
          <a:p>
            <a:r>
              <a:rPr lang="ru-RU" dirty="0" smtClean="0">
                <a:solidFill>
                  <a:schemeClr val="bg1"/>
                </a:solidFill>
                <a:cs typeface="Times New Roman" pitchFamily="18" charset="0"/>
              </a:rPr>
              <a:t>Если </a:t>
            </a:r>
            <a:r>
              <a:rPr lang="en-US" dirty="0" smtClean="0">
                <a:solidFill>
                  <a:schemeClr val="bg1"/>
                </a:solidFill>
                <a:cs typeface="Times New Roman" pitchFamily="18" charset="0"/>
              </a:rPr>
              <a:t>K = K[c]</a:t>
            </a:r>
            <a:r>
              <a:rPr lang="ru-RU" dirty="0" smtClean="0">
                <a:solidFill>
                  <a:schemeClr val="bg1"/>
                </a:solidFill>
                <a:cs typeface="Times New Roman" pitchFamily="18" charset="0"/>
              </a:rPr>
              <a:t> для некоторого </a:t>
            </a:r>
            <a:r>
              <a:rPr lang="en-US" dirty="0" smtClean="0">
                <a:solidFill>
                  <a:schemeClr val="bg1"/>
                </a:solidFill>
                <a:cs typeface="Times New Roman" pitchFamily="18" charset="0"/>
              </a:rPr>
              <a:t>c</a:t>
            </a:r>
            <a:r>
              <a:rPr lang="ru-RU" dirty="0" smtClean="0">
                <a:solidFill>
                  <a:schemeClr val="bg1"/>
                </a:solidFill>
                <a:cs typeface="Times New Roman" pitchFamily="18" charset="0"/>
              </a:rPr>
              <a:t>, то нашли К</a:t>
            </a:r>
          </a:p>
          <a:p>
            <a:r>
              <a:rPr lang="ru-RU" dirty="0" smtClean="0">
                <a:solidFill>
                  <a:schemeClr val="bg1"/>
                </a:solidFill>
                <a:cs typeface="Times New Roman" pitchFamily="18" charset="0"/>
              </a:rPr>
              <a:t>Иначе ищем К в Д</a:t>
            </a:r>
            <a:r>
              <a:rPr lang="en-US" dirty="0" smtClean="0">
                <a:solidFill>
                  <a:schemeClr val="bg1"/>
                </a:solidFill>
                <a:cs typeface="Times New Roman" pitchFamily="18" charset="0"/>
              </a:rPr>
              <a:t>[c], </a:t>
            </a:r>
            <a:r>
              <a:rPr lang="ru-RU" dirty="0" err="1" smtClean="0">
                <a:solidFill>
                  <a:schemeClr val="bg1"/>
                </a:solidFill>
                <a:cs typeface="Times New Roman" pitchFamily="18" charset="0"/>
              </a:rPr>
              <a:t>т.ч</a:t>
            </a:r>
            <a:r>
              <a:rPr lang="ru-RU" dirty="0" smtClean="0">
                <a:solidFill>
                  <a:schemeClr val="bg1"/>
                </a:solidFill>
                <a:cs typeface="Times New Roman" pitchFamily="18" charset="0"/>
              </a:rPr>
              <a:t>. </a:t>
            </a:r>
            <a:r>
              <a:rPr lang="en-US" dirty="0" smtClean="0">
                <a:solidFill>
                  <a:schemeClr val="bg1"/>
                </a:solidFill>
                <a:cs typeface="Times New Roman" pitchFamily="18" charset="0"/>
              </a:rPr>
              <a:t>K[c-1</a:t>
            </a:r>
            <a:r>
              <a:rPr lang="en-US" dirty="0">
                <a:solidFill>
                  <a:schemeClr val="bg1"/>
                </a:solidFill>
                <a:cs typeface="Times New Roman" pitchFamily="18" charset="0"/>
              </a:rPr>
              <a:t>] </a:t>
            </a:r>
            <a:r>
              <a:rPr lang="en-US" dirty="0" smtClean="0">
                <a:solidFill>
                  <a:schemeClr val="bg1"/>
                </a:solidFill>
                <a:cs typeface="Times New Roman" pitchFamily="18" charset="0"/>
              </a:rPr>
              <a:t>&lt; </a:t>
            </a:r>
            <a:r>
              <a:rPr lang="ru-RU" dirty="0" smtClean="0">
                <a:solidFill>
                  <a:schemeClr val="bg1"/>
                </a:solidFill>
                <a:cs typeface="Times New Roman" pitchFamily="18" charset="0"/>
              </a:rPr>
              <a:t>К </a:t>
            </a:r>
            <a:r>
              <a:rPr lang="en-US" dirty="0" smtClean="0">
                <a:solidFill>
                  <a:schemeClr val="bg1"/>
                </a:solidFill>
                <a:cs typeface="Times New Roman" pitchFamily="18" charset="0"/>
              </a:rPr>
              <a:t>&lt; K[c]</a:t>
            </a:r>
          </a:p>
          <a:p>
            <a:pPr lvl="1"/>
            <a:r>
              <a:rPr lang="ru-RU" dirty="0" smtClean="0">
                <a:solidFill>
                  <a:schemeClr val="bg1"/>
                </a:solidFill>
                <a:cs typeface="Times New Roman" pitchFamily="18" charset="0"/>
              </a:rPr>
              <a:t>Считаем, что </a:t>
            </a:r>
            <a:r>
              <a:rPr lang="en-US" dirty="0" smtClean="0">
                <a:solidFill>
                  <a:schemeClr val="bg1"/>
                </a:solidFill>
                <a:cs typeface="Times New Roman" pitchFamily="18" charset="0"/>
              </a:rPr>
              <a:t>K[0] = -∞</a:t>
            </a:r>
            <a:endParaRPr lang="ru-RU" dirty="0" smtClean="0">
              <a:solidFill>
                <a:schemeClr val="bg1"/>
              </a:solidFill>
            </a:endParaRPr>
          </a:p>
        </p:txBody>
      </p:sp>
    </p:spTree>
    <p:extLst>
      <p:ext uri="{BB962C8B-B14F-4D97-AF65-F5344CB8AC3E}">
        <p14:creationId xmlns:p14="http://schemas.microsoft.com/office/powerpoint/2010/main" val="379134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a:t>
            </a:r>
            <a:r>
              <a:rPr lang="en-US" dirty="0" smtClean="0">
                <a:cs typeface="Times New Roman" pitchFamily="18" charset="0"/>
              </a:rPr>
              <a:t>k</a:t>
            </a:r>
            <a:endParaRPr lang="ru-RU" dirty="0">
              <a:cs typeface="Times New Roman" pitchFamily="18" charset="0"/>
            </a:endParaRP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a:t>
            </a:r>
            <a:r>
              <a:rPr lang="en-US" dirty="0" smtClean="0">
                <a:cs typeface="Times New Roman" pitchFamily="18" charset="0"/>
              </a:rPr>
              <a:t>k</a:t>
            </a:r>
            <a:endParaRPr lang="ru-RU" dirty="0">
              <a:cs typeface="Times New Roman" pitchFamily="18" charset="0"/>
            </a:endParaRPr>
          </a:p>
          <a:p>
            <a:endParaRPr lang="ru-RU" dirty="0">
              <a:cs typeface="Times New Roman" pitchFamily="18" charset="0"/>
            </a:endParaRPr>
          </a:p>
          <a:p>
            <a:r>
              <a:rPr lang="ru-RU" dirty="0" smtClean="0">
                <a:cs typeface="Times New Roman" pitchFamily="18" charset="0"/>
              </a:rPr>
              <a:t>Если Д пусто, то </a:t>
            </a:r>
            <a:r>
              <a:rPr lang="en-US" dirty="0" smtClean="0">
                <a:cs typeface="Times New Roman" pitchFamily="18" charset="0"/>
              </a:rPr>
              <a:t>k</a:t>
            </a:r>
            <a:r>
              <a:rPr lang="ru-RU" dirty="0" smtClean="0">
                <a:cs typeface="Times New Roman" pitchFamily="18" charset="0"/>
              </a:rPr>
              <a:t> </a:t>
            </a:r>
            <a:r>
              <a:rPr lang="ru-RU" dirty="0" smtClean="0">
                <a:cs typeface="Times New Roman" pitchFamily="18" charset="0"/>
              </a:rPr>
              <a:t>в Д нет</a:t>
            </a: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r>
              <a:rPr lang="ru-RU" dirty="0" smtClean="0">
                <a:solidFill>
                  <a:schemeClr val="bg1"/>
                </a:solidFill>
                <a:cs typeface="Times New Roman" pitchFamily="18" charset="0"/>
              </a:rPr>
              <a:t>Если </a:t>
            </a:r>
            <a:r>
              <a:rPr lang="en-US" dirty="0" smtClean="0">
                <a:solidFill>
                  <a:schemeClr val="bg1"/>
                </a:solidFill>
                <a:cs typeface="Times New Roman" pitchFamily="18" charset="0"/>
              </a:rPr>
              <a:t>K = K[c]</a:t>
            </a:r>
            <a:r>
              <a:rPr lang="ru-RU" dirty="0" smtClean="0">
                <a:solidFill>
                  <a:schemeClr val="bg1"/>
                </a:solidFill>
                <a:cs typeface="Times New Roman" pitchFamily="18" charset="0"/>
              </a:rPr>
              <a:t> для некоторого </a:t>
            </a:r>
            <a:r>
              <a:rPr lang="en-US" dirty="0" smtClean="0">
                <a:solidFill>
                  <a:schemeClr val="bg1"/>
                </a:solidFill>
                <a:cs typeface="Times New Roman" pitchFamily="18" charset="0"/>
              </a:rPr>
              <a:t>c</a:t>
            </a:r>
            <a:r>
              <a:rPr lang="ru-RU" dirty="0" smtClean="0">
                <a:solidFill>
                  <a:schemeClr val="bg1"/>
                </a:solidFill>
                <a:cs typeface="Times New Roman" pitchFamily="18" charset="0"/>
              </a:rPr>
              <a:t>, то нашли К</a:t>
            </a:r>
          </a:p>
          <a:p>
            <a:r>
              <a:rPr lang="ru-RU" dirty="0" smtClean="0">
                <a:solidFill>
                  <a:schemeClr val="bg1"/>
                </a:solidFill>
                <a:cs typeface="Times New Roman" pitchFamily="18" charset="0"/>
              </a:rPr>
              <a:t>Иначе ищем К в Д</a:t>
            </a:r>
            <a:r>
              <a:rPr lang="en-US" dirty="0" smtClean="0">
                <a:solidFill>
                  <a:schemeClr val="bg1"/>
                </a:solidFill>
                <a:cs typeface="Times New Roman" pitchFamily="18" charset="0"/>
              </a:rPr>
              <a:t>[c], </a:t>
            </a:r>
            <a:r>
              <a:rPr lang="ru-RU" dirty="0" err="1" smtClean="0">
                <a:solidFill>
                  <a:schemeClr val="bg1"/>
                </a:solidFill>
                <a:cs typeface="Times New Roman" pitchFamily="18" charset="0"/>
              </a:rPr>
              <a:t>т.ч</a:t>
            </a:r>
            <a:r>
              <a:rPr lang="ru-RU" dirty="0" smtClean="0">
                <a:solidFill>
                  <a:schemeClr val="bg1"/>
                </a:solidFill>
                <a:cs typeface="Times New Roman" pitchFamily="18" charset="0"/>
              </a:rPr>
              <a:t>. </a:t>
            </a:r>
            <a:r>
              <a:rPr lang="en-US" dirty="0" smtClean="0">
                <a:solidFill>
                  <a:schemeClr val="bg1"/>
                </a:solidFill>
                <a:cs typeface="Times New Roman" pitchFamily="18" charset="0"/>
              </a:rPr>
              <a:t>K[c-1</a:t>
            </a:r>
            <a:r>
              <a:rPr lang="en-US" dirty="0">
                <a:solidFill>
                  <a:schemeClr val="bg1"/>
                </a:solidFill>
                <a:cs typeface="Times New Roman" pitchFamily="18" charset="0"/>
              </a:rPr>
              <a:t>] </a:t>
            </a:r>
            <a:r>
              <a:rPr lang="en-US" dirty="0" smtClean="0">
                <a:solidFill>
                  <a:schemeClr val="bg1"/>
                </a:solidFill>
                <a:cs typeface="Times New Roman" pitchFamily="18" charset="0"/>
              </a:rPr>
              <a:t>&lt; </a:t>
            </a:r>
            <a:r>
              <a:rPr lang="ru-RU" dirty="0" smtClean="0">
                <a:solidFill>
                  <a:schemeClr val="bg1"/>
                </a:solidFill>
                <a:cs typeface="Times New Roman" pitchFamily="18" charset="0"/>
              </a:rPr>
              <a:t>К </a:t>
            </a:r>
            <a:r>
              <a:rPr lang="en-US" dirty="0" smtClean="0">
                <a:solidFill>
                  <a:schemeClr val="bg1"/>
                </a:solidFill>
                <a:cs typeface="Times New Roman" pitchFamily="18" charset="0"/>
              </a:rPr>
              <a:t>&lt; K[c]</a:t>
            </a:r>
          </a:p>
          <a:p>
            <a:pPr lvl="1"/>
            <a:r>
              <a:rPr lang="ru-RU" dirty="0" smtClean="0">
                <a:solidFill>
                  <a:schemeClr val="bg1"/>
                </a:solidFill>
                <a:cs typeface="Times New Roman" pitchFamily="18" charset="0"/>
              </a:rPr>
              <a:t>Считаем, что </a:t>
            </a:r>
            <a:r>
              <a:rPr lang="en-US" dirty="0" smtClean="0">
                <a:solidFill>
                  <a:schemeClr val="bg1"/>
                </a:solidFill>
                <a:cs typeface="Times New Roman" pitchFamily="18" charset="0"/>
              </a:rPr>
              <a:t>K[0] = -∞</a:t>
            </a:r>
            <a:endParaRPr lang="ru-RU" dirty="0" smtClean="0">
              <a:solidFill>
                <a:schemeClr val="bg1"/>
              </a:solidFill>
            </a:endParaRPr>
          </a:p>
        </p:txBody>
      </p:sp>
    </p:spTree>
    <p:extLst>
      <p:ext uri="{BB962C8B-B14F-4D97-AF65-F5344CB8AC3E}">
        <p14:creationId xmlns:p14="http://schemas.microsoft.com/office/powerpoint/2010/main" val="1496236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a:t>
            </a:r>
            <a:r>
              <a:rPr lang="en-US" dirty="0" smtClean="0">
                <a:cs typeface="Times New Roman" pitchFamily="18" charset="0"/>
              </a:rPr>
              <a:t>k</a:t>
            </a:r>
            <a:endParaRPr lang="ru-RU" dirty="0">
              <a:cs typeface="Times New Roman" pitchFamily="18" charset="0"/>
            </a:endParaRP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a:t>
            </a:r>
            <a:r>
              <a:rPr lang="en-US" dirty="0" smtClean="0">
                <a:cs typeface="Times New Roman" pitchFamily="18" charset="0"/>
              </a:rPr>
              <a:t>k</a:t>
            </a:r>
            <a:endParaRPr lang="ru-RU" dirty="0">
              <a:cs typeface="Times New Roman" pitchFamily="18" charset="0"/>
            </a:endParaRPr>
          </a:p>
          <a:p>
            <a:endParaRPr lang="ru-RU" dirty="0">
              <a:cs typeface="Times New Roman" pitchFamily="18" charset="0"/>
            </a:endParaRPr>
          </a:p>
          <a:p>
            <a:r>
              <a:rPr lang="ru-RU" dirty="0" smtClean="0">
                <a:cs typeface="Times New Roman" pitchFamily="18" charset="0"/>
              </a:rPr>
              <a:t>Если Д пусто, то </a:t>
            </a:r>
            <a:r>
              <a:rPr lang="en-US" dirty="0" smtClean="0">
                <a:cs typeface="Times New Roman" pitchFamily="18" charset="0"/>
              </a:rPr>
              <a:t>k</a:t>
            </a:r>
            <a:r>
              <a:rPr lang="ru-RU" dirty="0" smtClean="0">
                <a:cs typeface="Times New Roman" pitchFamily="18" charset="0"/>
              </a:rPr>
              <a:t> </a:t>
            </a:r>
            <a:r>
              <a:rPr lang="ru-RU" dirty="0" smtClean="0">
                <a:cs typeface="Times New Roman" pitchFamily="18" charset="0"/>
              </a:rPr>
              <a:t>в Д нет</a:t>
            </a: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r>
              <a:rPr lang="ru-RU" dirty="0" smtClean="0">
                <a:cs typeface="Times New Roman" pitchFamily="18" charset="0"/>
              </a:rPr>
              <a:t>Если </a:t>
            </a:r>
            <a:r>
              <a:rPr lang="en-US" dirty="0">
                <a:cs typeface="Times New Roman" pitchFamily="18" charset="0"/>
              </a:rPr>
              <a:t>k</a:t>
            </a:r>
            <a:r>
              <a:rPr lang="en-US" dirty="0" smtClean="0">
                <a:cs typeface="Times New Roman" pitchFamily="18" charset="0"/>
              </a:rPr>
              <a:t> </a:t>
            </a:r>
            <a:r>
              <a:rPr lang="en-US" dirty="0" smtClean="0">
                <a:cs typeface="Times New Roman" pitchFamily="18" charset="0"/>
              </a:rPr>
              <a:t>= K[c]</a:t>
            </a:r>
            <a:r>
              <a:rPr lang="ru-RU" dirty="0" smtClean="0">
                <a:cs typeface="Times New Roman" pitchFamily="18" charset="0"/>
              </a:rPr>
              <a:t> для некоторого </a:t>
            </a:r>
            <a:r>
              <a:rPr lang="en-US" dirty="0" smtClean="0">
                <a:cs typeface="Times New Roman" pitchFamily="18" charset="0"/>
              </a:rPr>
              <a:t>c</a:t>
            </a:r>
            <a:r>
              <a:rPr lang="ru-RU" dirty="0" smtClean="0">
                <a:cs typeface="Times New Roman" pitchFamily="18" charset="0"/>
              </a:rPr>
              <a:t>, то нашли </a:t>
            </a:r>
            <a:r>
              <a:rPr lang="en-US" dirty="0" smtClean="0">
                <a:cs typeface="Times New Roman" pitchFamily="18" charset="0"/>
              </a:rPr>
              <a:t>k</a:t>
            </a:r>
            <a:endParaRPr lang="ru-RU" dirty="0" smtClean="0">
              <a:cs typeface="Times New Roman" pitchFamily="18" charset="0"/>
            </a:endParaRPr>
          </a:p>
          <a:p>
            <a:r>
              <a:rPr lang="ru-RU" dirty="0" smtClean="0">
                <a:solidFill>
                  <a:schemeClr val="bg1"/>
                </a:solidFill>
                <a:cs typeface="Times New Roman" pitchFamily="18" charset="0"/>
              </a:rPr>
              <a:t>Иначе ищем К в Д</a:t>
            </a:r>
            <a:r>
              <a:rPr lang="en-US" dirty="0" smtClean="0">
                <a:solidFill>
                  <a:schemeClr val="bg1"/>
                </a:solidFill>
                <a:cs typeface="Times New Roman" pitchFamily="18" charset="0"/>
              </a:rPr>
              <a:t>[c], </a:t>
            </a:r>
            <a:r>
              <a:rPr lang="ru-RU" dirty="0" err="1" smtClean="0">
                <a:solidFill>
                  <a:schemeClr val="bg1"/>
                </a:solidFill>
                <a:cs typeface="Times New Roman" pitchFamily="18" charset="0"/>
              </a:rPr>
              <a:t>т.ч</a:t>
            </a:r>
            <a:r>
              <a:rPr lang="ru-RU" dirty="0" smtClean="0">
                <a:solidFill>
                  <a:schemeClr val="bg1"/>
                </a:solidFill>
                <a:cs typeface="Times New Roman" pitchFamily="18" charset="0"/>
              </a:rPr>
              <a:t>. </a:t>
            </a:r>
            <a:r>
              <a:rPr lang="en-US" dirty="0" smtClean="0">
                <a:solidFill>
                  <a:schemeClr val="bg1"/>
                </a:solidFill>
                <a:cs typeface="Times New Roman" pitchFamily="18" charset="0"/>
              </a:rPr>
              <a:t>K[c-1</a:t>
            </a:r>
            <a:r>
              <a:rPr lang="en-US" dirty="0">
                <a:solidFill>
                  <a:schemeClr val="bg1"/>
                </a:solidFill>
                <a:cs typeface="Times New Roman" pitchFamily="18" charset="0"/>
              </a:rPr>
              <a:t>] </a:t>
            </a:r>
            <a:r>
              <a:rPr lang="en-US" dirty="0" smtClean="0">
                <a:solidFill>
                  <a:schemeClr val="bg1"/>
                </a:solidFill>
                <a:cs typeface="Times New Roman" pitchFamily="18" charset="0"/>
              </a:rPr>
              <a:t>&lt; </a:t>
            </a:r>
            <a:r>
              <a:rPr lang="ru-RU" dirty="0" smtClean="0">
                <a:solidFill>
                  <a:schemeClr val="bg1"/>
                </a:solidFill>
                <a:cs typeface="Times New Roman" pitchFamily="18" charset="0"/>
              </a:rPr>
              <a:t>К </a:t>
            </a:r>
            <a:r>
              <a:rPr lang="en-US" dirty="0" smtClean="0">
                <a:solidFill>
                  <a:schemeClr val="bg1"/>
                </a:solidFill>
                <a:cs typeface="Times New Roman" pitchFamily="18" charset="0"/>
              </a:rPr>
              <a:t>&lt; K[c]</a:t>
            </a:r>
          </a:p>
          <a:p>
            <a:pPr lvl="1"/>
            <a:r>
              <a:rPr lang="ru-RU" dirty="0" smtClean="0">
                <a:solidFill>
                  <a:schemeClr val="bg1"/>
                </a:solidFill>
                <a:cs typeface="Times New Roman" pitchFamily="18" charset="0"/>
              </a:rPr>
              <a:t>Считаем, что </a:t>
            </a:r>
            <a:r>
              <a:rPr lang="en-US" dirty="0" smtClean="0">
                <a:solidFill>
                  <a:schemeClr val="bg1"/>
                </a:solidFill>
                <a:cs typeface="Times New Roman" pitchFamily="18" charset="0"/>
              </a:rPr>
              <a:t>K[0] = -∞</a:t>
            </a:r>
            <a:endParaRPr lang="ru-RU" dirty="0" smtClean="0">
              <a:solidFill>
                <a:schemeClr val="bg1"/>
              </a:solidFill>
            </a:endParaRPr>
          </a:p>
        </p:txBody>
      </p:sp>
    </p:spTree>
    <p:extLst>
      <p:ext uri="{BB962C8B-B14F-4D97-AF65-F5344CB8AC3E}">
        <p14:creationId xmlns:p14="http://schemas.microsoft.com/office/powerpoint/2010/main" val="1457052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a:t>
            </a:r>
            <a:r>
              <a:rPr lang="en-US" dirty="0" smtClean="0">
                <a:cs typeface="Times New Roman" pitchFamily="18" charset="0"/>
              </a:rPr>
              <a:t>k</a:t>
            </a:r>
            <a:endParaRPr lang="ru-RU" dirty="0">
              <a:cs typeface="Times New Roman" pitchFamily="18" charset="0"/>
            </a:endParaRP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a:t>
            </a:r>
            <a:r>
              <a:rPr lang="en-US" dirty="0" smtClean="0">
                <a:cs typeface="Times New Roman" pitchFamily="18" charset="0"/>
              </a:rPr>
              <a:t>k</a:t>
            </a:r>
            <a:endParaRPr lang="ru-RU" dirty="0">
              <a:cs typeface="Times New Roman" pitchFamily="18" charset="0"/>
            </a:endParaRPr>
          </a:p>
          <a:p>
            <a:endParaRPr lang="ru-RU" dirty="0">
              <a:cs typeface="Times New Roman" pitchFamily="18" charset="0"/>
            </a:endParaRPr>
          </a:p>
          <a:p>
            <a:r>
              <a:rPr lang="ru-RU" dirty="0" smtClean="0">
                <a:cs typeface="Times New Roman" pitchFamily="18" charset="0"/>
              </a:rPr>
              <a:t>Если Д пусто, то </a:t>
            </a:r>
            <a:r>
              <a:rPr lang="en-US" dirty="0" smtClean="0">
                <a:cs typeface="Times New Roman" pitchFamily="18" charset="0"/>
              </a:rPr>
              <a:t>k</a:t>
            </a:r>
            <a:r>
              <a:rPr lang="ru-RU" dirty="0" smtClean="0">
                <a:cs typeface="Times New Roman" pitchFamily="18" charset="0"/>
              </a:rPr>
              <a:t> </a:t>
            </a:r>
            <a:r>
              <a:rPr lang="ru-RU" dirty="0" smtClean="0">
                <a:cs typeface="Times New Roman" pitchFamily="18" charset="0"/>
              </a:rPr>
              <a:t>в Д нет</a:t>
            </a: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r>
              <a:rPr lang="ru-RU" dirty="0" smtClean="0">
                <a:cs typeface="Times New Roman" pitchFamily="18" charset="0"/>
              </a:rPr>
              <a:t>Если </a:t>
            </a:r>
            <a:r>
              <a:rPr lang="en-US" dirty="0">
                <a:cs typeface="Times New Roman" pitchFamily="18" charset="0"/>
              </a:rPr>
              <a:t>k</a:t>
            </a:r>
            <a:r>
              <a:rPr lang="en-US" dirty="0" smtClean="0">
                <a:cs typeface="Times New Roman" pitchFamily="18" charset="0"/>
              </a:rPr>
              <a:t> </a:t>
            </a:r>
            <a:r>
              <a:rPr lang="en-US" dirty="0" smtClean="0">
                <a:cs typeface="Times New Roman" pitchFamily="18" charset="0"/>
              </a:rPr>
              <a:t>= K[c]</a:t>
            </a:r>
            <a:r>
              <a:rPr lang="ru-RU" dirty="0" smtClean="0">
                <a:cs typeface="Times New Roman" pitchFamily="18" charset="0"/>
              </a:rPr>
              <a:t> для некоторого </a:t>
            </a:r>
            <a:r>
              <a:rPr lang="en-US" dirty="0" smtClean="0">
                <a:cs typeface="Times New Roman" pitchFamily="18" charset="0"/>
              </a:rPr>
              <a:t>c</a:t>
            </a:r>
            <a:r>
              <a:rPr lang="ru-RU" dirty="0" smtClean="0">
                <a:cs typeface="Times New Roman" pitchFamily="18" charset="0"/>
              </a:rPr>
              <a:t>, то нашли </a:t>
            </a:r>
            <a:r>
              <a:rPr lang="en-US" dirty="0" smtClean="0">
                <a:cs typeface="Times New Roman" pitchFamily="18" charset="0"/>
              </a:rPr>
              <a:t>k</a:t>
            </a:r>
            <a:endParaRPr lang="ru-RU" dirty="0" smtClean="0">
              <a:cs typeface="Times New Roman" pitchFamily="18" charset="0"/>
            </a:endParaRPr>
          </a:p>
          <a:p>
            <a:r>
              <a:rPr lang="ru-RU" dirty="0" smtClean="0">
                <a:cs typeface="Times New Roman" pitchFamily="18" charset="0"/>
              </a:rPr>
              <a:t>Иначе ищем </a:t>
            </a:r>
            <a:r>
              <a:rPr lang="en-US" dirty="0" smtClean="0">
                <a:cs typeface="Times New Roman" pitchFamily="18" charset="0"/>
              </a:rPr>
              <a:t>k</a:t>
            </a:r>
            <a:r>
              <a:rPr lang="ru-RU" dirty="0" smtClean="0">
                <a:cs typeface="Times New Roman" pitchFamily="18" charset="0"/>
              </a:rPr>
              <a:t> </a:t>
            </a:r>
            <a:r>
              <a:rPr lang="ru-RU" dirty="0" smtClean="0">
                <a:cs typeface="Times New Roman" pitchFamily="18" charset="0"/>
              </a:rPr>
              <a:t>в Д</a:t>
            </a:r>
            <a:r>
              <a:rPr lang="en-US" dirty="0" smtClean="0">
                <a:cs typeface="Times New Roman" pitchFamily="18" charset="0"/>
              </a:rPr>
              <a:t>[c], </a:t>
            </a:r>
            <a:r>
              <a:rPr lang="ru-RU" dirty="0" err="1" smtClean="0">
                <a:cs typeface="Times New Roman" pitchFamily="18" charset="0"/>
              </a:rPr>
              <a:t>т.ч</a:t>
            </a:r>
            <a:r>
              <a:rPr lang="ru-RU" dirty="0" smtClean="0">
                <a:cs typeface="Times New Roman" pitchFamily="18" charset="0"/>
              </a:rPr>
              <a:t>. </a:t>
            </a:r>
            <a:r>
              <a:rPr lang="en-US" dirty="0" smtClean="0">
                <a:cs typeface="Times New Roman" pitchFamily="18" charset="0"/>
              </a:rPr>
              <a:t>K[c-1</a:t>
            </a:r>
            <a:r>
              <a:rPr lang="en-US" dirty="0">
                <a:cs typeface="Times New Roman" pitchFamily="18" charset="0"/>
              </a:rPr>
              <a:t>] </a:t>
            </a:r>
            <a:r>
              <a:rPr lang="en-US" dirty="0" smtClean="0">
                <a:cs typeface="Times New Roman" pitchFamily="18" charset="0"/>
              </a:rPr>
              <a:t>&lt; </a:t>
            </a:r>
            <a:r>
              <a:rPr lang="en-US" dirty="0">
                <a:cs typeface="Times New Roman" pitchFamily="18" charset="0"/>
              </a:rPr>
              <a:t>k</a:t>
            </a:r>
            <a:r>
              <a:rPr lang="ru-RU" dirty="0" smtClean="0">
                <a:cs typeface="Times New Roman" pitchFamily="18" charset="0"/>
              </a:rPr>
              <a:t> </a:t>
            </a:r>
            <a:r>
              <a:rPr lang="en-US" dirty="0" smtClean="0">
                <a:cs typeface="Times New Roman" pitchFamily="18" charset="0"/>
              </a:rPr>
              <a:t>&lt; K[c]</a:t>
            </a:r>
          </a:p>
          <a:p>
            <a:pPr lvl="1"/>
            <a:r>
              <a:rPr lang="ru-RU" dirty="0" smtClean="0">
                <a:cs typeface="Times New Roman" pitchFamily="18" charset="0"/>
              </a:rPr>
              <a:t>Считаем, что </a:t>
            </a:r>
            <a:r>
              <a:rPr lang="en-US" dirty="0" smtClean="0">
                <a:cs typeface="Times New Roman" pitchFamily="18" charset="0"/>
              </a:rPr>
              <a:t>K[0] = -∞</a:t>
            </a:r>
            <a:endParaRPr lang="ru-RU" dirty="0" smtClean="0">
              <a:solidFill>
                <a:srgbClr val="FF0000"/>
              </a:solidFill>
            </a:endParaRPr>
          </a:p>
        </p:txBody>
      </p:sp>
    </p:spTree>
    <p:extLst>
      <p:ext uri="{BB962C8B-B14F-4D97-AF65-F5344CB8AC3E}">
        <p14:creationId xmlns:p14="http://schemas.microsoft.com/office/powerpoint/2010/main" val="1458829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chemeClr val="bg1"/>
                </a:solidFill>
                <a:latin typeface="Consolas" panose="020B0609020204030204" pitchFamily="49" charset="0"/>
              </a:rPr>
              <a:t>typedef</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struct</a:t>
            </a:r>
            <a:r>
              <a:rPr lang="en-US" sz="1800" dirty="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p>
          <a:p>
            <a:pPr marL="0" indent="0">
              <a:buNone/>
            </a:pPr>
            <a:r>
              <a:rPr lang="ru-RU" sz="1800" dirty="0" smtClean="0">
                <a:solidFill>
                  <a:schemeClr val="bg1"/>
                </a:solidFill>
                <a:latin typeface="Consolas" panose="020B0609020204030204" pitchFamily="49" charset="0"/>
              </a:rPr>
              <a:t>    // фактическое число ключей</a:t>
            </a:r>
            <a:endParaRPr lang="ru-RU"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    </a:t>
            </a:r>
            <a:r>
              <a:rPr lang="ru-RU" sz="1800" dirty="0" err="1" smtClean="0">
                <a:solidFill>
                  <a:schemeClr val="bg1"/>
                </a:solidFill>
                <a:latin typeface="Consolas" panose="020B0609020204030204" pitchFamily="49" charset="0"/>
              </a:rPr>
              <a:t>int</a:t>
            </a:r>
            <a:r>
              <a:rPr lang="ru-RU" sz="1800" dirty="0" smtClean="0">
                <a:solidFill>
                  <a:schemeClr val="bg1"/>
                </a:solidFill>
                <a:latin typeface="Consolas" panose="020B0609020204030204" pitchFamily="49" charset="0"/>
              </a:rPr>
              <a:t> </a:t>
            </a:r>
            <a:r>
              <a:rPr lang="ru-RU" sz="1800" dirty="0">
                <a:solidFill>
                  <a:schemeClr val="bg1"/>
                </a:solidFill>
                <a:latin typeface="Consolas" panose="020B0609020204030204" pitchFamily="49" charset="0"/>
              </a:rPr>
              <a:t>n;</a:t>
            </a:r>
          </a:p>
          <a:p>
            <a:pPr marL="0" indent="0">
              <a:buNone/>
            </a:pP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n</a:t>
            </a:r>
            <a:r>
              <a:rPr lang="ru-RU"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ключ</a:t>
            </a:r>
            <a:r>
              <a:rPr lang="ru-RU" sz="1800" dirty="0" smtClean="0">
                <a:solidFill>
                  <a:schemeClr val="bg1"/>
                </a:solidFill>
                <a:latin typeface="Consolas" panose="020B0609020204030204" pitchFamily="49" charset="0"/>
              </a:rPr>
              <a:t>ей</a:t>
            </a:r>
            <a:r>
              <a:rPr lang="en-US" sz="1800" dirty="0" smtClean="0">
                <a:solidFill>
                  <a:schemeClr val="bg1"/>
                </a:solidFill>
                <a:latin typeface="Consolas" panose="020B0609020204030204" pitchFamily="49" charset="0"/>
              </a:rPr>
              <a:t> </a:t>
            </a:r>
            <a:r>
              <a:rPr lang="ru-RU" sz="1800" dirty="0">
                <a:solidFill>
                  <a:schemeClr val="bg1"/>
                </a:solidFill>
                <a:latin typeface="Consolas" panose="020B0609020204030204" pitchFamily="49" charset="0"/>
              </a:rPr>
              <a:t>по возрастанию</a:t>
            </a:r>
            <a:endParaRPr lang="en-US"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key[2*t-1];</a:t>
            </a:r>
            <a:endParaRPr lang="ru-RU" sz="1800" dirty="0">
              <a:solidFill>
                <a:schemeClr val="bg1"/>
              </a:solidFill>
              <a:latin typeface="Consolas" panose="020B0609020204030204" pitchFamily="49" charset="0"/>
            </a:endParaRPr>
          </a:p>
          <a:p>
            <a:pPr marL="0" indent="0">
              <a:buNone/>
            </a:pPr>
            <a:r>
              <a:rPr lang="ru-RU" sz="1800" dirty="0">
                <a:solidFill>
                  <a:schemeClr val="bg1"/>
                </a:solidFill>
                <a:latin typeface="Consolas" panose="020B0609020204030204" pitchFamily="49" charset="0"/>
              </a:rPr>
              <a:t> </a:t>
            </a: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n+1 </a:t>
            </a:r>
            <a:r>
              <a:rPr lang="en-US" sz="1800" dirty="0" err="1">
                <a:solidFill>
                  <a:schemeClr val="bg1"/>
                </a:solidFill>
                <a:latin typeface="Consolas" panose="020B0609020204030204" pitchFamily="49" charset="0"/>
              </a:rPr>
              <a:t>потомк</a:t>
            </a:r>
            <a:r>
              <a:rPr lang="ru-RU" sz="1800" dirty="0" err="1" smtClean="0">
                <a:solidFill>
                  <a:schemeClr val="bg1"/>
                </a:solidFill>
                <a:latin typeface="Consolas" panose="020B0609020204030204" pitchFamily="49" charset="0"/>
              </a:rPr>
              <a:t>ов</a:t>
            </a:r>
            <a:endParaRPr lang="ru-RU" sz="1800" dirty="0" smtClean="0">
              <a:solidFill>
                <a:schemeClr val="bg1"/>
              </a:solidFill>
              <a:latin typeface="Consolas" panose="020B0609020204030204" pitchFamily="49" charset="0"/>
            </a:endParaRPr>
          </a:p>
          <a:p>
            <a:pPr marL="0" indent="0">
              <a:buNone/>
            </a:pPr>
            <a:r>
              <a:rPr lang="ru-RU" sz="1800" dirty="0">
                <a:solidFill>
                  <a:schemeClr val="bg1"/>
                </a:solidFill>
                <a:latin typeface="Consolas" panose="020B0609020204030204" pitchFamily="49" charset="0"/>
              </a:rPr>
              <a:t> </a:t>
            </a:r>
            <a:r>
              <a:rPr lang="ru-RU" sz="1800" dirty="0" smtClean="0">
                <a:solidFill>
                  <a:schemeClr val="bg1"/>
                </a:solidFill>
                <a:latin typeface="Consolas" panose="020B0609020204030204" pitchFamily="49" charset="0"/>
              </a:rPr>
              <a:t>   // все </a:t>
            </a:r>
            <a:r>
              <a:rPr lang="en-US" sz="1800" dirty="0" smtClean="0">
                <a:solidFill>
                  <a:schemeClr val="bg1"/>
                </a:solidFill>
                <a:latin typeface="Consolas" panose="020B0609020204030204" pitchFamily="49" charset="0"/>
              </a:rPr>
              <a:t>NULL </a:t>
            </a:r>
            <a:r>
              <a:rPr lang="ru-RU" sz="1800" dirty="0" smtClean="0">
                <a:solidFill>
                  <a:schemeClr val="bg1"/>
                </a:solidFill>
                <a:latin typeface="Consolas" panose="020B0609020204030204" pitchFamily="49" charset="0"/>
              </a:rPr>
              <a:t>или все не </a:t>
            </a:r>
            <a:r>
              <a:rPr lang="en-US" sz="1800" dirty="0" smtClean="0">
                <a:solidFill>
                  <a:schemeClr val="bg1"/>
                </a:solidFill>
                <a:latin typeface="Consolas" panose="020B0609020204030204" pitchFamily="49" charset="0"/>
              </a:rPr>
              <a:t>NULL</a:t>
            </a:r>
            <a:endParaRPr lang="en-US"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struct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*child[2*t];</a:t>
            </a:r>
            <a:endParaRPr lang="ru-RU"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endParaRPr lang="ru-RU" sz="1800" dirty="0" smtClean="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TODO: </a:t>
            </a:r>
            <a:r>
              <a:rPr lang="ru-RU" sz="1800" dirty="0">
                <a:solidFill>
                  <a:schemeClr val="bg1"/>
                </a:solidFill>
                <a:latin typeface="Consolas" panose="020B0609020204030204" pitchFamily="49" charset="0"/>
              </a:rPr>
              <a:t>как ускорить?</a:t>
            </a:r>
          </a:p>
        </p:txBody>
      </p:sp>
      <p:sp>
        <p:nvSpPr>
          <p:cNvPr id="4" name="Объект 3"/>
          <p:cNvSpPr>
            <a:spLocks noGrp="1"/>
          </p:cNvSpPr>
          <p:nvPr>
            <p:ph sz="half" idx="2"/>
          </p:nvPr>
        </p:nvSpPr>
        <p:spPr/>
        <p:txBody>
          <a:bodyPr>
            <a:noAutofit/>
          </a:bodyPr>
          <a:lstStyle/>
          <a:p>
            <a:pPr marL="0" indent="0">
              <a:buNone/>
            </a:pPr>
            <a:r>
              <a:rPr lang="en-US" sz="1800" dirty="0" err="1">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GetChildIdx</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const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k</a:t>
            </a:r>
            <a:r>
              <a:rPr lang="en-US" sz="1800" dirty="0" smtClean="0">
                <a:solidFill>
                  <a:schemeClr val="bg1"/>
                </a:solidFill>
                <a:latin typeface="Consolas" panose="020B0609020204030204" pitchFamily="49" charset="0"/>
              </a:rPr>
              <a:t>) {</a:t>
            </a:r>
          </a:p>
          <a:p>
            <a:pPr marL="0" indent="0">
              <a:buNone/>
            </a:pPr>
            <a:r>
              <a:rPr lang="en-US" sz="1800" dirty="0" smtClean="0">
                <a:solidFill>
                  <a:schemeClr val="bg1"/>
                </a:solidFill>
                <a:latin typeface="Consolas" panose="020B0609020204030204" pitchFamily="49" charset="0"/>
              </a:rPr>
              <a:t>    for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c = 0; c &lt;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-&gt;n; ++c</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ru-RU" sz="1800" dirty="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if (k </a:t>
            </a:r>
            <a:r>
              <a:rPr lang="en-US" sz="1800" dirty="0" smtClean="0">
                <a:solidFill>
                  <a:schemeClr val="bg1"/>
                </a:solidFill>
                <a:latin typeface="Consolas" panose="020B0609020204030204" pitchFamily="49" charset="0"/>
              </a:rPr>
              <a:t>&lt;=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-&gt;key[c</a:t>
            </a:r>
            <a:r>
              <a:rPr lang="en-US" sz="1800" dirty="0" smtClean="0">
                <a:solidFill>
                  <a:schemeClr val="bg1"/>
                </a:solidFill>
                <a:latin typeface="Consolas" panose="020B0609020204030204" pitchFamily="49" charset="0"/>
              </a:rPr>
              <a:t>]) return c;</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a:t>
            </a:r>
            <a:r>
              <a:rPr lang="en-US" sz="1800" dirty="0" err="1" smtClean="0">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a:t>
            </a:r>
            <a:r>
              <a:rPr lang="en-US" sz="1800" dirty="0">
                <a:solidFill>
                  <a:schemeClr val="bg1"/>
                </a:solidFill>
                <a:latin typeface="Consolas" panose="020B0609020204030204" pitchFamily="49" charset="0"/>
              </a:rPr>
              <a:t>&gt;</a:t>
            </a:r>
            <a:r>
              <a:rPr lang="en-US" sz="1800" dirty="0" smtClean="0">
                <a:solidFill>
                  <a:schemeClr val="bg1"/>
                </a:solidFill>
                <a:latin typeface="Consolas" panose="020B0609020204030204" pitchFamily="49" charset="0"/>
              </a:rPr>
              <a:t>n;</a:t>
            </a:r>
          </a:p>
          <a:p>
            <a:pPr marL="0" indent="0">
              <a:buNone/>
            </a:pPr>
            <a:r>
              <a:rPr lang="en-US" sz="1800" dirty="0" smtClean="0">
                <a:solidFill>
                  <a:schemeClr val="bg1"/>
                </a:solidFill>
                <a:latin typeface="Consolas" panose="020B0609020204030204" pitchFamily="49" charset="0"/>
              </a:rPr>
              <a:t>}</a:t>
            </a:r>
          </a:p>
          <a:p>
            <a:pPr marL="0" indent="0">
              <a:buNone/>
            </a:pPr>
            <a:endParaRPr lang="en-US" sz="1800" dirty="0" smtClean="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bool Find(</a:t>
            </a:r>
            <a:r>
              <a:rPr lang="en-US" sz="1800" dirty="0" err="1" smtClean="0">
                <a:solidFill>
                  <a:schemeClr val="bg1"/>
                </a:solidFill>
                <a:latin typeface="Consolas" panose="020B0609020204030204" pitchFamily="49" charset="0"/>
              </a:rPr>
              <a:t>const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k)</a:t>
            </a: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if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 NULL</a:t>
            </a:r>
            <a:r>
              <a:rPr lang="en-US" sz="1800" dirty="0" smtClean="0">
                <a:solidFill>
                  <a:schemeClr val="bg1"/>
                </a:solidFill>
                <a:latin typeface="Consolas" panose="020B0609020204030204" pitchFamily="49" charset="0"/>
              </a:rPr>
              <a:t>) return </a:t>
            </a:r>
            <a:r>
              <a:rPr lang="en-US" sz="1800" dirty="0">
                <a:solidFill>
                  <a:schemeClr val="bg1"/>
                </a:solidFill>
                <a:latin typeface="Consolas" panose="020B0609020204030204" pitchFamily="49" charset="0"/>
              </a:rPr>
              <a:t>false</a:t>
            </a:r>
            <a:r>
              <a:rPr lang="en-US" sz="1800" dirty="0" smtClean="0">
                <a:solidFill>
                  <a:schemeClr val="bg1"/>
                </a:solidFill>
                <a:latin typeface="Consolas" panose="020B0609020204030204" pitchFamily="49" charset="0"/>
              </a:rPr>
              <a:t>;</a:t>
            </a:r>
          </a:p>
          <a:p>
            <a:pPr marL="0" indent="0">
              <a:buNone/>
            </a:pPr>
            <a:r>
              <a:rPr lang="en-US" sz="1800" dirty="0" smtClean="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 </a:t>
            </a:r>
            <a:r>
              <a:rPr lang="en-US" sz="1800" dirty="0" err="1" smtClean="0">
                <a:solidFill>
                  <a:schemeClr val="bg1"/>
                </a:solidFill>
                <a:latin typeface="Consolas" panose="020B0609020204030204" pitchFamily="49" charset="0"/>
              </a:rPr>
              <a:t>GetChildIdx</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if</a:t>
            </a:r>
            <a:r>
              <a:rPr lang="en-US" sz="1800" dirty="0" smtClean="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-&gt;key[</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return</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true</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Find(</a:t>
            </a:r>
            <a:r>
              <a:rPr lang="en-US" sz="1800" dirty="0" err="1" smtClean="0">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a:t>
            </a:r>
            <a:r>
              <a:rPr lang="en-US" sz="1800" dirty="0" smtClean="0">
                <a:solidFill>
                  <a:schemeClr val="bg1"/>
                </a:solidFill>
                <a:latin typeface="Consolas" panose="020B0609020204030204" pitchFamily="49" charset="0"/>
              </a:rPr>
              <a:t>&gt;child[</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ru-RU" sz="1800" dirty="0" smtClean="0">
                <a:solidFill>
                  <a:schemeClr val="bg1"/>
                </a:solidFill>
                <a:latin typeface="Consolas" panose="020B0609020204030204" pitchFamily="49" charset="0"/>
              </a:rPr>
              <a:t>}</a:t>
            </a:r>
            <a:endParaRPr lang="ru-RU" sz="1800" dirty="0">
              <a:solidFill>
                <a:schemeClr val="bg1"/>
              </a:solidFill>
              <a:latin typeface="Consolas" panose="020B0609020204030204" pitchFamily="49" charset="0"/>
            </a:endParaRPr>
          </a:p>
          <a:p>
            <a:pPr marL="0" indent="0">
              <a:buNone/>
            </a:pPr>
            <a:endParaRPr lang="ru-RU" sz="18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TODO: </a:t>
            </a:r>
            <a:r>
              <a:rPr lang="ru-RU" sz="1800" dirty="0">
                <a:solidFill>
                  <a:schemeClr val="bg1"/>
                </a:solidFill>
                <a:latin typeface="Consolas" panose="020B0609020204030204" pitchFamily="49" charset="0"/>
              </a:rPr>
              <a:t>как ускорить?</a:t>
            </a:r>
          </a:p>
        </p:txBody>
      </p:sp>
      <p:sp>
        <p:nvSpPr>
          <p:cNvPr id="4" name="Объект 3"/>
          <p:cNvSpPr>
            <a:spLocks noGrp="1"/>
          </p:cNvSpPr>
          <p:nvPr>
            <p:ph sz="half" idx="2"/>
          </p:nvPr>
        </p:nvSpPr>
        <p:spPr/>
        <p:txBody>
          <a:bodyPr>
            <a:noAutofit/>
          </a:bodyPr>
          <a:lstStyle/>
          <a:p>
            <a:pPr marL="0" indent="0">
              <a:buNone/>
            </a:pPr>
            <a:r>
              <a:rPr lang="en-US" sz="1800" dirty="0" err="1">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GetChildIdx</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const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k</a:t>
            </a:r>
            <a:r>
              <a:rPr lang="en-US" sz="1800" dirty="0" smtClean="0">
                <a:solidFill>
                  <a:schemeClr val="bg1"/>
                </a:solidFill>
                <a:latin typeface="Consolas" panose="020B0609020204030204" pitchFamily="49" charset="0"/>
              </a:rPr>
              <a:t>) {</a:t>
            </a:r>
          </a:p>
          <a:p>
            <a:pPr marL="0" indent="0">
              <a:buNone/>
            </a:pPr>
            <a:r>
              <a:rPr lang="en-US" sz="1800" dirty="0" smtClean="0">
                <a:solidFill>
                  <a:schemeClr val="bg1"/>
                </a:solidFill>
                <a:latin typeface="Consolas" panose="020B0609020204030204" pitchFamily="49" charset="0"/>
              </a:rPr>
              <a:t>    for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c = 0; c &lt;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-&gt;n; ++c</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ru-RU" sz="1800" dirty="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if (k </a:t>
            </a:r>
            <a:r>
              <a:rPr lang="en-US" sz="1800" dirty="0" smtClean="0">
                <a:solidFill>
                  <a:schemeClr val="bg1"/>
                </a:solidFill>
                <a:latin typeface="Consolas" panose="020B0609020204030204" pitchFamily="49" charset="0"/>
              </a:rPr>
              <a:t>&lt;=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-&gt;key[c</a:t>
            </a:r>
            <a:r>
              <a:rPr lang="en-US" sz="1800" dirty="0" smtClean="0">
                <a:solidFill>
                  <a:schemeClr val="bg1"/>
                </a:solidFill>
                <a:latin typeface="Consolas" panose="020B0609020204030204" pitchFamily="49" charset="0"/>
              </a:rPr>
              <a:t>]) return c;</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a:t>
            </a:r>
            <a:r>
              <a:rPr lang="en-US" sz="1800" dirty="0" err="1" smtClean="0">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a:t>
            </a:r>
            <a:r>
              <a:rPr lang="en-US" sz="1800" dirty="0">
                <a:solidFill>
                  <a:schemeClr val="bg1"/>
                </a:solidFill>
                <a:latin typeface="Consolas" panose="020B0609020204030204" pitchFamily="49" charset="0"/>
              </a:rPr>
              <a:t>&gt;</a:t>
            </a:r>
            <a:r>
              <a:rPr lang="en-US" sz="1800" dirty="0" smtClean="0">
                <a:solidFill>
                  <a:schemeClr val="bg1"/>
                </a:solidFill>
                <a:latin typeface="Consolas" panose="020B0609020204030204" pitchFamily="49" charset="0"/>
              </a:rPr>
              <a:t>n;</a:t>
            </a:r>
          </a:p>
          <a:p>
            <a:pPr marL="0" indent="0">
              <a:buNone/>
            </a:pPr>
            <a:r>
              <a:rPr lang="en-US" sz="1800" dirty="0" smtClean="0">
                <a:solidFill>
                  <a:schemeClr val="bg1"/>
                </a:solidFill>
                <a:latin typeface="Consolas" panose="020B0609020204030204" pitchFamily="49" charset="0"/>
              </a:rPr>
              <a:t>}</a:t>
            </a:r>
          </a:p>
          <a:p>
            <a:pPr marL="0" indent="0">
              <a:buNone/>
            </a:pPr>
            <a:endParaRPr lang="en-US" sz="1800" dirty="0" smtClean="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bool Find(</a:t>
            </a:r>
            <a:r>
              <a:rPr lang="en-US" sz="1800" dirty="0" err="1" smtClean="0">
                <a:solidFill>
                  <a:schemeClr val="bg1"/>
                </a:solidFill>
                <a:latin typeface="Consolas" panose="020B0609020204030204" pitchFamily="49" charset="0"/>
              </a:rPr>
              <a:t>const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k)</a:t>
            </a: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if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 NULL</a:t>
            </a:r>
            <a:r>
              <a:rPr lang="en-US" sz="1800" dirty="0" smtClean="0">
                <a:solidFill>
                  <a:schemeClr val="bg1"/>
                </a:solidFill>
                <a:latin typeface="Consolas" panose="020B0609020204030204" pitchFamily="49" charset="0"/>
              </a:rPr>
              <a:t>) return </a:t>
            </a:r>
            <a:r>
              <a:rPr lang="en-US" sz="1800" dirty="0">
                <a:solidFill>
                  <a:schemeClr val="bg1"/>
                </a:solidFill>
                <a:latin typeface="Consolas" panose="020B0609020204030204" pitchFamily="49" charset="0"/>
              </a:rPr>
              <a:t>false</a:t>
            </a:r>
            <a:r>
              <a:rPr lang="en-US" sz="1800" dirty="0" smtClean="0">
                <a:solidFill>
                  <a:schemeClr val="bg1"/>
                </a:solidFill>
                <a:latin typeface="Consolas" panose="020B0609020204030204" pitchFamily="49" charset="0"/>
              </a:rPr>
              <a:t>;</a:t>
            </a:r>
          </a:p>
          <a:p>
            <a:pPr marL="0" indent="0">
              <a:buNone/>
            </a:pPr>
            <a:r>
              <a:rPr lang="en-US" sz="1800" dirty="0" smtClean="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 </a:t>
            </a:r>
            <a:r>
              <a:rPr lang="en-US" sz="1800" dirty="0" err="1" smtClean="0">
                <a:solidFill>
                  <a:schemeClr val="bg1"/>
                </a:solidFill>
                <a:latin typeface="Consolas" panose="020B0609020204030204" pitchFamily="49" charset="0"/>
              </a:rPr>
              <a:t>GetChildIdx</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if</a:t>
            </a:r>
            <a:r>
              <a:rPr lang="en-US" sz="1800" dirty="0" smtClean="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-&gt;key[</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return</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true</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Find(</a:t>
            </a:r>
            <a:r>
              <a:rPr lang="en-US" sz="1800" dirty="0" err="1" smtClean="0">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a:t>
            </a:r>
            <a:r>
              <a:rPr lang="en-US" sz="1800" dirty="0" smtClean="0">
                <a:solidFill>
                  <a:schemeClr val="bg1"/>
                </a:solidFill>
                <a:latin typeface="Consolas" panose="020B0609020204030204" pitchFamily="49" charset="0"/>
              </a:rPr>
              <a:t>&gt;child[</a:t>
            </a:r>
            <a:r>
              <a:rPr lang="en-US" sz="1800" dirty="0" err="1" smtClean="0">
                <a:solidFill>
                  <a:schemeClr val="bg1"/>
                </a:solidFill>
                <a:latin typeface="Consolas" panose="020B0609020204030204" pitchFamily="49" charset="0"/>
              </a:rPr>
              <a:t>childIdx</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k</a:t>
            </a:r>
            <a:r>
              <a:rPr lang="en-US" sz="1800" dirty="0" smtClean="0">
                <a:solidFill>
                  <a:schemeClr val="bg1"/>
                </a:solidFill>
                <a:latin typeface="Consolas" panose="020B0609020204030204" pitchFamily="49" charset="0"/>
              </a:rPr>
              <a:t>);</a:t>
            </a:r>
          </a:p>
          <a:p>
            <a:pPr marL="0" indent="0">
              <a:buNone/>
            </a:pPr>
            <a:r>
              <a:rPr lang="ru-RU" sz="1800" dirty="0" smtClean="0">
                <a:solidFill>
                  <a:schemeClr val="bg1"/>
                </a:solidFill>
                <a:latin typeface="Consolas" panose="020B0609020204030204" pitchFamily="49" charset="0"/>
              </a:rPr>
              <a:t>}</a:t>
            </a:r>
            <a:endParaRPr lang="ru-RU" sz="1800" dirty="0">
              <a:solidFill>
                <a:schemeClr val="bg1"/>
              </a:solidFill>
              <a:latin typeface="Consolas" panose="020B0609020204030204" pitchFamily="49" charset="0"/>
            </a:endParaRPr>
          </a:p>
          <a:p>
            <a:pPr marL="0" indent="0">
              <a:buNone/>
            </a:pPr>
            <a:endParaRPr lang="ru-RU" sz="1800" dirty="0">
              <a:solidFill>
                <a:schemeClr val="bg1"/>
              </a:solidFill>
            </a:endParaRPr>
          </a:p>
        </p:txBody>
      </p:sp>
    </p:spTree>
    <p:extLst>
      <p:ext uri="{BB962C8B-B14F-4D97-AF65-F5344CB8AC3E}">
        <p14:creationId xmlns:p14="http://schemas.microsoft.com/office/powerpoint/2010/main" val="37734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2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smtClean="0">
                <a:latin typeface="+mj-lt"/>
              </a:rPr>
              <a:t>системы</a:t>
            </a:r>
          </a:p>
          <a:p>
            <a:pPr lvl="2"/>
            <a:r>
              <a:rPr lang="ru-RU" sz="1600" dirty="0" smtClean="0">
                <a:latin typeface="+mj-lt"/>
              </a:rPr>
              <a:t>Например</a:t>
            </a:r>
            <a:r>
              <a:rPr lang="ru-RU" sz="1600" dirty="0">
                <a:latin typeface="+mj-lt"/>
              </a:rPr>
              <a:t>, </a:t>
            </a:r>
            <a:r>
              <a:rPr lang="en-US" sz="1600" dirty="0">
                <a:latin typeface="+mj-lt"/>
              </a:rPr>
              <a:t>Windows </a:t>
            </a:r>
            <a:r>
              <a:rPr lang="en-US" sz="1600" dirty="0" smtClean="0">
                <a:latin typeface="+mj-lt"/>
              </a:rPr>
              <a:t>NTFS</a:t>
            </a:r>
          </a:p>
          <a:p>
            <a:endParaRPr lang="ru-RU" sz="2400" dirty="0" smtClean="0"/>
          </a:p>
          <a:p>
            <a:r>
              <a:rPr lang="en-US" sz="2400" dirty="0" smtClean="0"/>
              <a:t>Bayer</a:t>
            </a:r>
            <a:r>
              <a:rPr lang="en-US" sz="2400" dirty="0"/>
              <a:t>,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a:t>
            </a:r>
            <a:r>
              <a:rPr lang="en-US" sz="2400" dirty="0" smtClean="0"/>
              <a:t>doi:10.1007/bf00288683</a:t>
            </a:r>
            <a:endParaRPr lang="ru-RU" sz="2400" dirty="0" smtClean="0"/>
          </a:p>
          <a:p>
            <a:pPr lvl="1"/>
            <a:r>
              <a:rPr lang="en-US" sz="2000" dirty="0" smtClean="0">
                <a:hlinkClick r:id="rId3"/>
              </a:rPr>
              <a:t>https</a:t>
            </a:r>
            <a:r>
              <a:rPr lang="en-US" sz="2000" dirty="0">
                <a:hlinkClick r:id="rId3"/>
              </a:rPr>
              <a:t>://</a:t>
            </a:r>
            <a:r>
              <a:rPr lang="en-US" sz="2000" dirty="0" smtClean="0">
                <a:hlinkClick r:id="rId3"/>
              </a:rPr>
              <a:t>infolab.usc.edu/csci585/Spring2010/den_ar/indexing.pdf</a:t>
            </a:r>
            <a:endParaRPr lang="ru-RU" sz="2000" dirty="0"/>
          </a:p>
        </p:txBody>
      </p:sp>
      <p:sp>
        <p:nvSpPr>
          <p:cNvPr id="2" name="Объект 1"/>
          <p:cNvSpPr>
            <a:spLocks noGrp="1"/>
          </p:cNvSpPr>
          <p:nvPr>
            <p:ph sz="half" idx="2"/>
          </p:nvPr>
        </p:nvSpPr>
        <p:spPr/>
        <p:txBody>
          <a:bodyPr>
            <a:normAutofit fontScale="92500" lnSpcReduction="2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
        <p:nvSpPr>
          <p:cNvPr id="4" name="Rectangle 3"/>
          <p:cNvSpPr/>
          <p:nvPr/>
        </p:nvSpPr>
        <p:spPr>
          <a:xfrm>
            <a:off x="609600" y="1417638"/>
            <a:ext cx="11175032"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TODO: </a:t>
            </a:r>
            <a:r>
              <a:rPr lang="ru-RU" sz="1800" dirty="0">
                <a:solidFill>
                  <a:schemeClr val="bg1"/>
                </a:solidFill>
                <a:latin typeface="Consolas" panose="020B0609020204030204" pitchFamily="49" charset="0"/>
              </a:rPr>
              <a:t>как ускорить?</a:t>
            </a:r>
          </a:p>
        </p:txBody>
      </p:sp>
      <p:sp>
        <p:nvSpPr>
          <p:cNvPr id="4" name="Объект 3"/>
          <p:cNvSpPr>
            <a:spLocks noGrp="1"/>
          </p:cNvSpPr>
          <p:nvPr>
            <p:ph sz="half" idx="2"/>
          </p:nvPr>
        </p:nvSpPr>
        <p:spPr/>
        <p:txBody>
          <a:bodyPr>
            <a:noAutofit/>
          </a:bodyPr>
          <a:lstStyle/>
          <a:p>
            <a:pPr marL="0" indent="0">
              <a:buNone/>
            </a:pPr>
            <a:r>
              <a:rPr lang="en-US" sz="1800" dirty="0" err="1">
                <a:solidFill>
                  <a:schemeClr val="bg1"/>
                </a:solidFill>
                <a:latin typeface="Consolas" panose="020B0609020204030204" pitchFamily="49" charset="0"/>
              </a:rPr>
              <a:t>int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GetChildIdx</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const</a:t>
            </a:r>
            <a:r>
              <a:rPr lang="en-US" sz="1800" dirty="0" smtClean="0">
                <a:solidFill>
                  <a:schemeClr val="bg1"/>
                </a:solidFill>
                <a:latin typeface="Consolas" panose="020B0609020204030204" pitchFamily="49" charset="0"/>
              </a:rPr>
              <a:t> </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k</a:t>
            </a:r>
            <a:r>
              <a:rPr lang="en-US" sz="1800" dirty="0" smtClean="0">
                <a:solidFill>
                  <a:schemeClr val="bg1"/>
                </a:solidFill>
                <a:latin typeface="Consolas" panose="020B0609020204030204" pitchFamily="49" charset="0"/>
              </a:rPr>
              <a:t>) {</a:t>
            </a:r>
          </a:p>
          <a:p>
            <a:pPr marL="0" indent="0">
              <a:buNone/>
            </a:pPr>
            <a:r>
              <a:rPr lang="en-US" sz="1800" dirty="0" smtClean="0">
                <a:solidFill>
                  <a:schemeClr val="bg1"/>
                </a:solidFill>
                <a:latin typeface="Consolas" panose="020B0609020204030204" pitchFamily="49" charset="0"/>
              </a:rPr>
              <a:t>    for </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c = 0; c &lt;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-&gt;n; ++c</a:t>
            </a:r>
            <a:r>
              <a:rPr lang="en-US" sz="1800" dirty="0" smtClean="0">
                <a:solidFill>
                  <a:schemeClr val="bg1"/>
                </a:solidFill>
                <a:latin typeface="Consolas" panose="020B0609020204030204" pitchFamily="49" charset="0"/>
              </a:rPr>
              <a:t>)</a:t>
            </a:r>
            <a:endParaRPr lang="en-US" sz="1800" dirty="0">
              <a:solidFill>
                <a:schemeClr val="bg1"/>
              </a:solidFill>
              <a:latin typeface="Consolas" panose="020B0609020204030204" pitchFamily="49" charset="0"/>
            </a:endParaRPr>
          </a:p>
          <a:p>
            <a:pPr marL="0" indent="0">
              <a:buNone/>
            </a:pPr>
            <a:r>
              <a:rPr lang="ru-RU" sz="1800" dirty="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if (k </a:t>
            </a:r>
            <a:r>
              <a:rPr lang="en-US" sz="1800" dirty="0" smtClean="0">
                <a:solidFill>
                  <a:schemeClr val="bg1"/>
                </a:solidFill>
                <a:latin typeface="Consolas" panose="020B0609020204030204" pitchFamily="49" charset="0"/>
              </a:rPr>
              <a:t>&lt;= </a:t>
            </a:r>
            <a:r>
              <a:rPr lang="en-US" sz="1800" dirty="0" err="1">
                <a:solidFill>
                  <a:schemeClr val="bg1"/>
                </a:solidFill>
                <a:latin typeface="Consolas" panose="020B0609020204030204" pitchFamily="49" charset="0"/>
              </a:rPr>
              <a:t>bT</a:t>
            </a:r>
            <a:r>
              <a:rPr lang="en-US" sz="1800" dirty="0">
                <a:solidFill>
                  <a:schemeClr val="bg1"/>
                </a:solidFill>
                <a:latin typeface="Consolas" panose="020B0609020204030204" pitchFamily="49" charset="0"/>
              </a:rPr>
              <a:t>-&gt;key[c</a:t>
            </a:r>
            <a:r>
              <a:rPr lang="en-US" sz="1800" dirty="0" smtClean="0">
                <a:solidFill>
                  <a:schemeClr val="bg1"/>
                </a:solidFill>
                <a:latin typeface="Consolas" panose="020B0609020204030204" pitchFamily="49" charset="0"/>
              </a:rPr>
              <a:t>]) return c;</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a:t>
            </a:r>
            <a:r>
              <a:rPr lang="en-US" sz="1800" dirty="0" err="1" smtClean="0">
                <a:solidFill>
                  <a:schemeClr val="bg1"/>
                </a:solidFill>
                <a:latin typeface="Consolas" panose="020B0609020204030204" pitchFamily="49" charset="0"/>
              </a:rPr>
              <a:t>bT</a:t>
            </a:r>
            <a:r>
              <a:rPr lang="en-US" sz="1800" dirty="0" smtClean="0">
                <a:solidFill>
                  <a:schemeClr val="bg1"/>
                </a:solidFill>
                <a:latin typeface="Consolas" panose="020B0609020204030204" pitchFamily="49" charset="0"/>
              </a:rPr>
              <a:t>-</a:t>
            </a:r>
            <a:r>
              <a:rPr lang="en-US" sz="1800" dirty="0">
                <a:solidFill>
                  <a:schemeClr val="bg1"/>
                </a:solidFill>
                <a:latin typeface="Consolas" panose="020B0609020204030204" pitchFamily="49" charset="0"/>
              </a:rPr>
              <a:t>&gt;</a:t>
            </a:r>
            <a:r>
              <a:rPr lang="en-US" sz="1800" dirty="0" smtClean="0">
                <a:solidFill>
                  <a:schemeClr val="bg1"/>
                </a:solidFill>
                <a:latin typeface="Consolas" panose="020B0609020204030204" pitchFamily="49" charset="0"/>
              </a:rPr>
              <a:t>n;</a:t>
            </a:r>
          </a:p>
          <a:p>
            <a:pPr marL="0" indent="0">
              <a:buNone/>
            </a:pPr>
            <a:r>
              <a:rPr lang="en-US" sz="1800" dirty="0" smtClean="0">
                <a:solidFill>
                  <a:schemeClr val="bg1"/>
                </a:solidFill>
                <a:latin typeface="Consolas" panose="020B0609020204030204" pitchFamily="49" charset="0"/>
              </a:rPr>
              <a:t>}</a:t>
            </a: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extLst>
      <p:ext uri="{BB962C8B-B14F-4D97-AF65-F5344CB8AC3E}">
        <p14:creationId xmlns:p14="http://schemas.microsoft.com/office/powerpoint/2010/main" val="4197441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TODO: </a:t>
            </a:r>
            <a:r>
              <a:rPr lang="ru-RU" sz="1800" dirty="0">
                <a:solidFill>
                  <a:schemeClr val="bg1"/>
                </a:solidFill>
                <a:latin typeface="Consolas" panose="020B0609020204030204" pitchFamily="49" charset="0"/>
              </a:rPr>
              <a:t>как ускорить?</a:t>
            </a:r>
          </a:p>
        </p:txBody>
      </p:sp>
      <p:sp>
        <p:nvSpPr>
          <p:cNvPr id="4" name="Объект 3"/>
          <p:cNvSpPr>
            <a:spLocks noGrp="1"/>
          </p:cNvSpPr>
          <p:nvPr>
            <p:ph sz="half" idx="2"/>
          </p:nvPr>
        </p:nvSpPr>
        <p:spPr/>
        <p:txBody>
          <a:bodyPr>
            <a:noAutofit/>
          </a:bodyPr>
          <a:lstStyle/>
          <a:p>
            <a:pPr marL="0" indent="0">
              <a:buNone/>
            </a:pP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 {</a:t>
            </a:r>
          </a:p>
          <a:p>
            <a:pPr marL="0" indent="0">
              <a:buNone/>
            </a:pPr>
            <a:r>
              <a:rPr lang="en-US" sz="1800" dirty="0" smtClean="0">
                <a:solidFill>
                  <a:srgbClr val="0000FF"/>
                </a:solidFill>
                <a:latin typeface="Consolas" panose="020B0609020204030204" pitchFamily="49" charset="0"/>
              </a:rPr>
              <a:t>    for</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 = 0; c &lt;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-&gt;n; ++c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-&gt;key[c</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c;</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&gt;</a:t>
            </a:r>
            <a:r>
              <a:rPr lang="en-US" sz="1800" dirty="0" smtClean="0">
                <a:solidFill>
                  <a:srgbClr val="000000"/>
                </a:solidFill>
                <a:latin typeface="Consolas" panose="020B0609020204030204" pitchFamily="49" charset="0"/>
              </a:rPr>
              <a:t>n;</a:t>
            </a:r>
          </a:p>
          <a:p>
            <a:pPr marL="0" indent="0">
              <a:buNone/>
            </a:pPr>
            <a:r>
              <a:rPr lang="en-US" sz="1800" dirty="0" smtClean="0">
                <a:solidFill>
                  <a:srgbClr val="000000"/>
                </a:solidFill>
                <a:latin typeface="Consolas" panose="020B0609020204030204" pitchFamily="49" charset="0"/>
              </a:rPr>
              <a:t>}</a:t>
            </a:r>
            <a:endParaRPr lang="en-US" sz="1800" dirty="0" smtClean="0">
              <a:solidFill>
                <a:srgbClr val="0000FF"/>
              </a:solidFill>
              <a:latin typeface="Consolas" panose="020B0609020204030204" pitchFamily="49" charset="0"/>
            </a:endParaRP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extLst>
      <p:ext uri="{BB962C8B-B14F-4D97-AF65-F5344CB8AC3E}">
        <p14:creationId xmlns:p14="http://schemas.microsoft.com/office/powerpoint/2010/main" val="3038149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TODO: </a:t>
            </a:r>
            <a:r>
              <a:rPr lang="ru-RU" sz="1800" dirty="0">
                <a:solidFill>
                  <a:srgbClr val="008000"/>
                </a:solidFill>
                <a:latin typeface="Consolas" panose="020B0609020204030204" pitchFamily="49" charset="0"/>
              </a:rPr>
              <a:t>как </a:t>
            </a:r>
            <a:r>
              <a:rPr lang="ru-RU" sz="1800" dirty="0" smtClean="0">
                <a:solidFill>
                  <a:srgbClr val="008000"/>
                </a:solidFill>
                <a:latin typeface="Consolas" panose="020B0609020204030204" pitchFamily="49" charset="0"/>
              </a:rPr>
              <a:t>ускорить</a:t>
            </a:r>
            <a:r>
              <a:rPr lang="en-US"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GetChildIdx</a:t>
            </a:r>
            <a:r>
              <a:rPr lang="ru-RU" sz="1800" dirty="0" smtClean="0">
                <a:solidFill>
                  <a:srgbClr val="008000"/>
                </a:solidFill>
                <a:latin typeface="Consolas" panose="020B0609020204030204" pitchFamily="49" charset="0"/>
              </a:rPr>
              <a:t>?</a:t>
            </a:r>
            <a:endParaRPr lang="ru-RU" sz="1800" dirty="0">
              <a:solidFill>
                <a:srgbClr val="000000"/>
              </a:solidFill>
              <a:latin typeface="Consolas" panose="020B0609020204030204" pitchFamily="49" charset="0"/>
            </a:endParaRPr>
          </a:p>
        </p:txBody>
      </p:sp>
      <p:sp>
        <p:nvSpPr>
          <p:cNvPr id="4" name="Объект 3"/>
          <p:cNvSpPr>
            <a:spLocks noGrp="1"/>
          </p:cNvSpPr>
          <p:nvPr>
            <p:ph sz="half" idx="2"/>
          </p:nvPr>
        </p:nvSpPr>
        <p:spPr/>
        <p:txBody>
          <a:bodyPr>
            <a:noAutofit/>
          </a:bodyPr>
          <a:lstStyle/>
          <a:p>
            <a:pPr marL="0" indent="0">
              <a:buNone/>
            </a:pP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 {</a:t>
            </a:r>
          </a:p>
          <a:p>
            <a:pPr marL="0" indent="0">
              <a:buNone/>
            </a:pPr>
            <a:r>
              <a:rPr lang="en-US" sz="1800" dirty="0" smtClean="0">
                <a:solidFill>
                  <a:srgbClr val="0000FF"/>
                </a:solidFill>
                <a:latin typeface="Consolas" panose="020B0609020204030204" pitchFamily="49" charset="0"/>
              </a:rPr>
              <a:t>    for</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 = 0; c &lt;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-&gt;n; ++c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-&gt;key[c</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c;</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&gt;</a:t>
            </a:r>
            <a:r>
              <a:rPr lang="en-US" sz="1800" dirty="0" smtClean="0">
                <a:solidFill>
                  <a:srgbClr val="000000"/>
                </a:solidFill>
                <a:latin typeface="Consolas" panose="020B0609020204030204" pitchFamily="49" charset="0"/>
              </a:rPr>
              <a:t>n;</a:t>
            </a:r>
          </a:p>
          <a:p>
            <a:pPr marL="0" indent="0">
              <a:buNone/>
            </a:pPr>
            <a:r>
              <a:rPr lang="en-US" sz="1800" dirty="0" smtClean="0">
                <a:solidFill>
                  <a:srgbClr val="000000"/>
                </a:solidFill>
                <a:latin typeface="Consolas" panose="020B0609020204030204" pitchFamily="49" charset="0"/>
              </a:rPr>
              <a:t>}</a:t>
            </a:r>
            <a:endParaRPr lang="en-US" sz="1800" dirty="0" smtClean="0">
              <a:solidFill>
                <a:srgbClr val="0000FF"/>
              </a:solidFill>
              <a:latin typeface="Consolas" panose="020B0609020204030204" pitchFamily="49" charset="0"/>
            </a:endParaRP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extLst>
      <p:ext uri="{BB962C8B-B14F-4D97-AF65-F5344CB8AC3E}">
        <p14:creationId xmlns:p14="http://schemas.microsoft.com/office/powerpoint/2010/main" val="1186659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t>Вставить К в Д</a:t>
            </a:r>
            <a:r>
              <a:rPr lang="en-US" sz="2800" dirty="0" smtClean="0"/>
              <a:t>[c]</a:t>
            </a:r>
            <a:endParaRPr lang="ru-RU" sz="2800" dirty="0"/>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609600" y="1556792"/>
            <a:ext cx="10972800" cy="475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solidFill>
                  <a:schemeClr val="bg1"/>
                </a:solidFill>
              </a:rPr>
              <a:t>Если Д – это лист, то вставить К в массив ключей</a:t>
            </a:r>
            <a:r>
              <a:rPr lang="en-US" sz="2800" dirty="0" smtClean="0">
                <a:solidFill>
                  <a:schemeClr val="bg1"/>
                </a:solidFill>
              </a:rPr>
              <a:t> </a:t>
            </a:r>
            <a:r>
              <a:rPr lang="ru-RU" sz="2800" dirty="0" smtClean="0">
                <a:solidFill>
                  <a:schemeClr val="bg1"/>
                </a:solidFill>
              </a:rPr>
              <a:t>и все</a:t>
            </a:r>
            <a:endParaRPr lang="ru-RU" sz="2800" dirty="0">
              <a:solidFill>
                <a:schemeClr val="bg1"/>
              </a:solidFill>
            </a:endParaRPr>
          </a:p>
          <a:p>
            <a:r>
              <a:rPr lang="ru-RU" sz="2800" dirty="0" smtClean="0">
                <a:solidFill>
                  <a:schemeClr val="bg1"/>
                </a:solidFill>
              </a:rPr>
              <a:t>Пусть </a:t>
            </a:r>
            <a:r>
              <a:rPr lang="en-US" sz="2800" dirty="0" smtClean="0">
                <a:solidFill>
                  <a:schemeClr val="bg1"/>
                </a:solidFill>
              </a:rPr>
              <a:t>c – </a:t>
            </a:r>
            <a:r>
              <a:rPr lang="ru-RU" sz="2800" dirty="0" smtClean="0">
                <a:solidFill>
                  <a:schemeClr val="bg1"/>
                </a:solidFill>
              </a:rPr>
              <a:t>это номер поддерева, в которое должен попасть ключ К </a:t>
            </a:r>
            <a:endParaRPr lang="en-US" sz="2800" dirty="0">
              <a:solidFill>
                <a:schemeClr val="bg1"/>
              </a:solidFill>
            </a:endParaRPr>
          </a:p>
          <a:p>
            <a:r>
              <a:rPr lang="ru-RU" sz="2800" dirty="0" smtClean="0">
                <a:solidFill>
                  <a:schemeClr val="bg1"/>
                </a:solidFill>
              </a:rPr>
              <a:t>Если Д</a:t>
            </a:r>
            <a:r>
              <a:rPr lang="en-US" sz="2800" dirty="0" smtClean="0">
                <a:solidFill>
                  <a:schemeClr val="bg1"/>
                </a:solidFill>
              </a:rPr>
              <a:t>[</a:t>
            </a:r>
            <a:r>
              <a:rPr lang="ru-RU" sz="2800" dirty="0" smtClean="0">
                <a:solidFill>
                  <a:schemeClr val="bg1"/>
                </a:solidFill>
              </a:rPr>
              <a:t>с</a:t>
            </a:r>
            <a:r>
              <a:rPr lang="en-US" sz="2800" dirty="0" smtClean="0">
                <a:solidFill>
                  <a:schemeClr val="bg1"/>
                </a:solidFill>
              </a:rPr>
              <a:t>]</a:t>
            </a:r>
            <a:r>
              <a:rPr lang="ru-RU" sz="2800" dirty="0" smtClean="0">
                <a:solidFill>
                  <a:schemeClr val="bg1"/>
                </a:solidFill>
              </a:rPr>
              <a:t> полное, то</a:t>
            </a:r>
          </a:p>
          <a:p>
            <a:pPr lvl="1"/>
            <a:r>
              <a:rPr lang="ru-RU" sz="2400" dirty="0" smtClean="0">
                <a:solidFill>
                  <a:schemeClr val="bg1"/>
                </a:solidFill>
              </a:rPr>
              <a:t>Вынести </a:t>
            </a:r>
            <a:r>
              <a:rPr lang="en-US" sz="2400" dirty="0" smtClean="0">
                <a:solidFill>
                  <a:schemeClr val="bg1"/>
                </a:solidFill>
              </a:rPr>
              <a:t>t-</a:t>
            </a:r>
            <a:r>
              <a:rPr lang="ru-RU" sz="2400" dirty="0" smtClean="0">
                <a:solidFill>
                  <a:schemeClr val="bg1"/>
                </a:solidFill>
              </a:rPr>
              <a:t>й ключ из Д</a:t>
            </a:r>
            <a:r>
              <a:rPr lang="en-US" sz="2400" dirty="0" smtClean="0">
                <a:solidFill>
                  <a:schemeClr val="bg1"/>
                </a:solidFill>
              </a:rPr>
              <a:t>[c] </a:t>
            </a:r>
            <a:r>
              <a:rPr lang="ru-RU" sz="2400" dirty="0" smtClean="0">
                <a:solidFill>
                  <a:schemeClr val="bg1"/>
                </a:solidFill>
              </a:rPr>
              <a:t>в корень Д</a:t>
            </a:r>
          </a:p>
          <a:p>
            <a:pPr lvl="1"/>
            <a:r>
              <a:rPr lang="ru-RU" sz="2400" dirty="0" smtClean="0">
                <a:solidFill>
                  <a:schemeClr val="bg1"/>
                </a:solidFill>
              </a:rPr>
              <a:t>Разбить Д</a:t>
            </a:r>
            <a:r>
              <a:rPr lang="en-US" sz="2400" dirty="0" smtClean="0">
                <a:solidFill>
                  <a:schemeClr val="bg1"/>
                </a:solidFill>
              </a:rPr>
              <a:t>[</a:t>
            </a:r>
            <a:r>
              <a:rPr lang="ru-RU" sz="2400" dirty="0" smtClean="0">
                <a:solidFill>
                  <a:schemeClr val="bg1"/>
                </a:solidFill>
              </a:rPr>
              <a:t>с</a:t>
            </a:r>
            <a:r>
              <a:rPr lang="en-US" sz="2400" dirty="0" smtClean="0">
                <a:solidFill>
                  <a:schemeClr val="bg1"/>
                </a:solidFill>
              </a:rPr>
              <a:t>]</a:t>
            </a:r>
            <a:r>
              <a:rPr lang="ru-RU" sz="2400" dirty="0" smtClean="0">
                <a:solidFill>
                  <a:schemeClr val="bg1"/>
                </a:solidFill>
              </a:rPr>
              <a:t> на два поддерева</a:t>
            </a:r>
          </a:p>
          <a:p>
            <a:pPr lvl="1"/>
            <a:r>
              <a:rPr lang="ru-RU" sz="2400" dirty="0" smtClean="0">
                <a:solidFill>
                  <a:schemeClr val="bg1"/>
                </a:solidFill>
              </a:rPr>
              <a:t>Заменить </a:t>
            </a:r>
            <a:r>
              <a:rPr lang="ru-RU" dirty="0">
                <a:solidFill>
                  <a:schemeClr val="bg1"/>
                </a:solidFill>
              </a:rPr>
              <a:t>Д</a:t>
            </a:r>
            <a:r>
              <a:rPr lang="en-US" dirty="0">
                <a:solidFill>
                  <a:schemeClr val="bg1"/>
                </a:solidFill>
              </a:rPr>
              <a:t>[</a:t>
            </a:r>
            <a:r>
              <a:rPr lang="ru-RU" dirty="0">
                <a:solidFill>
                  <a:schemeClr val="bg1"/>
                </a:solidFill>
              </a:rPr>
              <a:t>с</a:t>
            </a:r>
            <a:r>
              <a:rPr lang="en-US" dirty="0">
                <a:solidFill>
                  <a:schemeClr val="bg1"/>
                </a:solidFill>
              </a:rPr>
              <a:t>] </a:t>
            </a:r>
            <a:r>
              <a:rPr lang="ru-RU" dirty="0" smtClean="0">
                <a:solidFill>
                  <a:schemeClr val="bg1"/>
                </a:solidFill>
              </a:rPr>
              <a:t>на них</a:t>
            </a:r>
            <a:endParaRPr lang="ru-RU" sz="2400" dirty="0" smtClean="0">
              <a:solidFill>
                <a:schemeClr val="bg1"/>
              </a:solidFill>
            </a:endParaRPr>
          </a:p>
          <a:p>
            <a:pPr lvl="1"/>
            <a:r>
              <a:rPr lang="ru-RU" sz="2400" dirty="0" smtClean="0">
                <a:solidFill>
                  <a:schemeClr val="bg1"/>
                </a:solidFill>
              </a:rPr>
              <a:t>Обновить </a:t>
            </a:r>
            <a:r>
              <a:rPr lang="en-US" sz="2400" dirty="0" smtClean="0">
                <a:solidFill>
                  <a:schemeClr val="bg1"/>
                </a:solidFill>
              </a:rPr>
              <a:t>c</a:t>
            </a:r>
            <a:endParaRPr lang="ru-RU" sz="2400" dirty="0" smtClean="0">
              <a:solidFill>
                <a:schemeClr val="bg1"/>
              </a:solidFill>
            </a:endParaRPr>
          </a:p>
          <a:p>
            <a:r>
              <a:rPr lang="ru-RU" sz="2800" dirty="0" smtClean="0">
                <a:solidFill>
                  <a:schemeClr val="bg1"/>
                </a:solidFill>
              </a:rPr>
              <a:t>Вставить К в Д</a:t>
            </a:r>
            <a:r>
              <a:rPr lang="en-US" sz="2800" dirty="0" smtClean="0">
                <a:solidFill>
                  <a:schemeClr val="bg1"/>
                </a:solidFill>
              </a:rPr>
              <a:t>[c]</a:t>
            </a:r>
            <a:endParaRPr lang="ru-RU" sz="2800" dirty="0">
              <a:solidFill>
                <a:schemeClr val="bg1"/>
              </a:solidFill>
            </a:endParaRPr>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25834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solidFill>
                  <a:schemeClr val="bg1"/>
                </a:solidFill>
              </a:rPr>
              <a:t>Пусть </a:t>
            </a:r>
            <a:r>
              <a:rPr lang="en-US" sz="2800" dirty="0" smtClean="0">
                <a:solidFill>
                  <a:schemeClr val="bg1"/>
                </a:solidFill>
              </a:rPr>
              <a:t>c – </a:t>
            </a:r>
            <a:r>
              <a:rPr lang="ru-RU" sz="2800" dirty="0" smtClean="0">
                <a:solidFill>
                  <a:schemeClr val="bg1"/>
                </a:solidFill>
              </a:rPr>
              <a:t>это номер поддерева, в которое должен попасть ключ К </a:t>
            </a:r>
            <a:endParaRPr lang="en-US" sz="2800" dirty="0">
              <a:solidFill>
                <a:schemeClr val="bg1"/>
              </a:solidFill>
            </a:endParaRPr>
          </a:p>
          <a:p>
            <a:r>
              <a:rPr lang="ru-RU" sz="2800" dirty="0" smtClean="0">
                <a:solidFill>
                  <a:schemeClr val="bg1"/>
                </a:solidFill>
              </a:rPr>
              <a:t>Если Д</a:t>
            </a:r>
            <a:r>
              <a:rPr lang="en-US" sz="2800" dirty="0" smtClean="0">
                <a:solidFill>
                  <a:schemeClr val="bg1"/>
                </a:solidFill>
              </a:rPr>
              <a:t>[</a:t>
            </a:r>
            <a:r>
              <a:rPr lang="ru-RU" sz="2800" dirty="0" smtClean="0">
                <a:solidFill>
                  <a:schemeClr val="bg1"/>
                </a:solidFill>
              </a:rPr>
              <a:t>с</a:t>
            </a:r>
            <a:r>
              <a:rPr lang="en-US" sz="2800" dirty="0" smtClean="0">
                <a:solidFill>
                  <a:schemeClr val="bg1"/>
                </a:solidFill>
              </a:rPr>
              <a:t>]</a:t>
            </a:r>
            <a:r>
              <a:rPr lang="ru-RU" sz="2800" dirty="0" smtClean="0">
                <a:solidFill>
                  <a:schemeClr val="bg1"/>
                </a:solidFill>
              </a:rPr>
              <a:t> полное, то</a:t>
            </a:r>
          </a:p>
          <a:p>
            <a:pPr lvl="1"/>
            <a:r>
              <a:rPr lang="ru-RU" sz="2400" dirty="0" smtClean="0">
                <a:solidFill>
                  <a:schemeClr val="bg1"/>
                </a:solidFill>
              </a:rPr>
              <a:t>Вынести </a:t>
            </a:r>
            <a:r>
              <a:rPr lang="en-US" sz="2400" dirty="0" smtClean="0">
                <a:solidFill>
                  <a:schemeClr val="bg1"/>
                </a:solidFill>
              </a:rPr>
              <a:t>t-</a:t>
            </a:r>
            <a:r>
              <a:rPr lang="ru-RU" sz="2400" dirty="0" smtClean="0">
                <a:solidFill>
                  <a:schemeClr val="bg1"/>
                </a:solidFill>
              </a:rPr>
              <a:t>й ключ из Д</a:t>
            </a:r>
            <a:r>
              <a:rPr lang="en-US" sz="2400" dirty="0" smtClean="0">
                <a:solidFill>
                  <a:schemeClr val="bg1"/>
                </a:solidFill>
              </a:rPr>
              <a:t>[c] </a:t>
            </a:r>
            <a:r>
              <a:rPr lang="ru-RU" sz="2400" dirty="0" smtClean="0">
                <a:solidFill>
                  <a:schemeClr val="bg1"/>
                </a:solidFill>
              </a:rPr>
              <a:t>в корень Д</a:t>
            </a:r>
          </a:p>
          <a:p>
            <a:pPr lvl="1"/>
            <a:r>
              <a:rPr lang="ru-RU" sz="2400" dirty="0" smtClean="0">
                <a:solidFill>
                  <a:schemeClr val="bg1"/>
                </a:solidFill>
              </a:rPr>
              <a:t>Разбить Д</a:t>
            </a:r>
            <a:r>
              <a:rPr lang="en-US" sz="2400" dirty="0" smtClean="0">
                <a:solidFill>
                  <a:schemeClr val="bg1"/>
                </a:solidFill>
              </a:rPr>
              <a:t>[</a:t>
            </a:r>
            <a:r>
              <a:rPr lang="ru-RU" sz="2400" dirty="0" smtClean="0">
                <a:solidFill>
                  <a:schemeClr val="bg1"/>
                </a:solidFill>
              </a:rPr>
              <a:t>с</a:t>
            </a:r>
            <a:r>
              <a:rPr lang="en-US" sz="2400" dirty="0" smtClean="0">
                <a:solidFill>
                  <a:schemeClr val="bg1"/>
                </a:solidFill>
              </a:rPr>
              <a:t>]</a:t>
            </a:r>
            <a:r>
              <a:rPr lang="ru-RU" sz="2400" dirty="0" smtClean="0">
                <a:solidFill>
                  <a:schemeClr val="bg1"/>
                </a:solidFill>
              </a:rPr>
              <a:t> на два поддерева</a:t>
            </a:r>
          </a:p>
          <a:p>
            <a:pPr lvl="1"/>
            <a:r>
              <a:rPr lang="ru-RU" sz="2400" dirty="0" smtClean="0">
                <a:solidFill>
                  <a:schemeClr val="bg1"/>
                </a:solidFill>
              </a:rPr>
              <a:t>Заменить </a:t>
            </a:r>
            <a:r>
              <a:rPr lang="ru-RU" dirty="0">
                <a:solidFill>
                  <a:schemeClr val="bg1"/>
                </a:solidFill>
              </a:rPr>
              <a:t>Д</a:t>
            </a:r>
            <a:r>
              <a:rPr lang="en-US" dirty="0">
                <a:solidFill>
                  <a:schemeClr val="bg1"/>
                </a:solidFill>
              </a:rPr>
              <a:t>[</a:t>
            </a:r>
            <a:r>
              <a:rPr lang="ru-RU" dirty="0">
                <a:solidFill>
                  <a:schemeClr val="bg1"/>
                </a:solidFill>
              </a:rPr>
              <a:t>с</a:t>
            </a:r>
            <a:r>
              <a:rPr lang="en-US" dirty="0">
                <a:solidFill>
                  <a:schemeClr val="bg1"/>
                </a:solidFill>
              </a:rPr>
              <a:t>] </a:t>
            </a:r>
            <a:r>
              <a:rPr lang="ru-RU" dirty="0" smtClean="0">
                <a:solidFill>
                  <a:schemeClr val="bg1"/>
                </a:solidFill>
              </a:rPr>
              <a:t>на них</a:t>
            </a:r>
            <a:endParaRPr lang="ru-RU" sz="2400" dirty="0" smtClean="0">
              <a:solidFill>
                <a:schemeClr val="bg1"/>
              </a:solidFill>
            </a:endParaRPr>
          </a:p>
          <a:p>
            <a:pPr lvl="1"/>
            <a:r>
              <a:rPr lang="ru-RU" sz="2400" dirty="0" smtClean="0">
                <a:solidFill>
                  <a:schemeClr val="bg1"/>
                </a:solidFill>
              </a:rPr>
              <a:t>Обновить </a:t>
            </a:r>
            <a:r>
              <a:rPr lang="en-US" sz="2400" dirty="0" smtClean="0">
                <a:solidFill>
                  <a:schemeClr val="bg1"/>
                </a:solidFill>
              </a:rPr>
              <a:t>c</a:t>
            </a:r>
            <a:endParaRPr lang="ru-RU" sz="2400" dirty="0" smtClean="0">
              <a:solidFill>
                <a:schemeClr val="bg1"/>
              </a:solidFill>
            </a:endParaRPr>
          </a:p>
          <a:p>
            <a:r>
              <a:rPr lang="ru-RU" sz="2800" dirty="0" smtClean="0">
                <a:solidFill>
                  <a:schemeClr val="bg1"/>
                </a:solidFill>
              </a:rPr>
              <a:t>Вставить К в Д</a:t>
            </a:r>
            <a:r>
              <a:rPr lang="en-US" sz="2800" dirty="0" smtClean="0">
                <a:solidFill>
                  <a:schemeClr val="bg1"/>
                </a:solidFill>
              </a:rPr>
              <a:t>[c]</a:t>
            </a:r>
            <a:endParaRPr lang="ru-RU" sz="2800" dirty="0">
              <a:solidFill>
                <a:schemeClr val="bg1"/>
              </a:solidFill>
            </a:endParaRPr>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75191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solidFill>
                  <a:schemeClr val="bg1"/>
                </a:solidFill>
              </a:rPr>
              <a:t>Если Д</a:t>
            </a:r>
            <a:r>
              <a:rPr lang="en-US" sz="2800" dirty="0" smtClean="0">
                <a:solidFill>
                  <a:schemeClr val="bg1"/>
                </a:solidFill>
              </a:rPr>
              <a:t>[</a:t>
            </a:r>
            <a:r>
              <a:rPr lang="ru-RU" sz="2800" dirty="0" smtClean="0">
                <a:solidFill>
                  <a:schemeClr val="bg1"/>
                </a:solidFill>
              </a:rPr>
              <a:t>с</a:t>
            </a:r>
            <a:r>
              <a:rPr lang="en-US" sz="2800" dirty="0" smtClean="0">
                <a:solidFill>
                  <a:schemeClr val="bg1"/>
                </a:solidFill>
              </a:rPr>
              <a:t>]</a:t>
            </a:r>
            <a:r>
              <a:rPr lang="ru-RU" sz="2800" dirty="0" smtClean="0">
                <a:solidFill>
                  <a:schemeClr val="bg1"/>
                </a:solidFill>
              </a:rPr>
              <a:t> полное, то</a:t>
            </a:r>
          </a:p>
          <a:p>
            <a:pPr lvl="1"/>
            <a:r>
              <a:rPr lang="ru-RU" sz="2400" dirty="0" smtClean="0">
                <a:solidFill>
                  <a:schemeClr val="bg1"/>
                </a:solidFill>
              </a:rPr>
              <a:t>Вынести </a:t>
            </a:r>
            <a:r>
              <a:rPr lang="en-US" sz="2400" dirty="0" smtClean="0">
                <a:solidFill>
                  <a:schemeClr val="bg1"/>
                </a:solidFill>
              </a:rPr>
              <a:t>t-</a:t>
            </a:r>
            <a:r>
              <a:rPr lang="ru-RU" sz="2400" dirty="0" smtClean="0">
                <a:solidFill>
                  <a:schemeClr val="bg1"/>
                </a:solidFill>
              </a:rPr>
              <a:t>й ключ из Д</a:t>
            </a:r>
            <a:r>
              <a:rPr lang="en-US" sz="2400" dirty="0" smtClean="0">
                <a:solidFill>
                  <a:schemeClr val="bg1"/>
                </a:solidFill>
              </a:rPr>
              <a:t>[c] </a:t>
            </a:r>
            <a:r>
              <a:rPr lang="ru-RU" sz="2400" dirty="0" smtClean="0">
                <a:solidFill>
                  <a:schemeClr val="bg1"/>
                </a:solidFill>
              </a:rPr>
              <a:t>в корень Д</a:t>
            </a:r>
          </a:p>
          <a:p>
            <a:pPr lvl="1"/>
            <a:r>
              <a:rPr lang="ru-RU" sz="2400" dirty="0" smtClean="0">
                <a:solidFill>
                  <a:schemeClr val="bg1"/>
                </a:solidFill>
              </a:rPr>
              <a:t>Разбить Д</a:t>
            </a:r>
            <a:r>
              <a:rPr lang="en-US" sz="2400" dirty="0" smtClean="0">
                <a:solidFill>
                  <a:schemeClr val="bg1"/>
                </a:solidFill>
              </a:rPr>
              <a:t>[</a:t>
            </a:r>
            <a:r>
              <a:rPr lang="ru-RU" sz="2400" dirty="0" smtClean="0">
                <a:solidFill>
                  <a:schemeClr val="bg1"/>
                </a:solidFill>
              </a:rPr>
              <a:t>с</a:t>
            </a:r>
            <a:r>
              <a:rPr lang="en-US" sz="2400" dirty="0" smtClean="0">
                <a:solidFill>
                  <a:schemeClr val="bg1"/>
                </a:solidFill>
              </a:rPr>
              <a:t>]</a:t>
            </a:r>
            <a:r>
              <a:rPr lang="ru-RU" sz="2400" dirty="0" smtClean="0">
                <a:solidFill>
                  <a:schemeClr val="bg1"/>
                </a:solidFill>
              </a:rPr>
              <a:t> на два поддерева</a:t>
            </a:r>
          </a:p>
          <a:p>
            <a:pPr lvl="1"/>
            <a:r>
              <a:rPr lang="ru-RU" sz="2400" dirty="0" smtClean="0">
                <a:solidFill>
                  <a:schemeClr val="bg1"/>
                </a:solidFill>
              </a:rPr>
              <a:t>Заменить </a:t>
            </a:r>
            <a:r>
              <a:rPr lang="ru-RU" dirty="0">
                <a:solidFill>
                  <a:schemeClr val="bg1"/>
                </a:solidFill>
              </a:rPr>
              <a:t>Д</a:t>
            </a:r>
            <a:r>
              <a:rPr lang="en-US" dirty="0">
                <a:solidFill>
                  <a:schemeClr val="bg1"/>
                </a:solidFill>
              </a:rPr>
              <a:t>[</a:t>
            </a:r>
            <a:r>
              <a:rPr lang="ru-RU" dirty="0">
                <a:solidFill>
                  <a:schemeClr val="bg1"/>
                </a:solidFill>
              </a:rPr>
              <a:t>с</a:t>
            </a:r>
            <a:r>
              <a:rPr lang="en-US" dirty="0">
                <a:solidFill>
                  <a:schemeClr val="bg1"/>
                </a:solidFill>
              </a:rPr>
              <a:t>] </a:t>
            </a:r>
            <a:r>
              <a:rPr lang="ru-RU" dirty="0" smtClean="0">
                <a:solidFill>
                  <a:schemeClr val="bg1"/>
                </a:solidFill>
              </a:rPr>
              <a:t>на них</a:t>
            </a:r>
            <a:endParaRPr lang="ru-RU" sz="2400" dirty="0" smtClean="0">
              <a:solidFill>
                <a:schemeClr val="bg1"/>
              </a:solidFill>
            </a:endParaRPr>
          </a:p>
          <a:p>
            <a:pPr lvl="1"/>
            <a:r>
              <a:rPr lang="ru-RU" sz="2400" dirty="0" smtClean="0">
                <a:solidFill>
                  <a:schemeClr val="bg1"/>
                </a:solidFill>
              </a:rPr>
              <a:t>Обновить </a:t>
            </a:r>
            <a:r>
              <a:rPr lang="en-US" sz="2400" dirty="0" smtClean="0">
                <a:solidFill>
                  <a:schemeClr val="bg1"/>
                </a:solidFill>
              </a:rPr>
              <a:t>c</a:t>
            </a:r>
            <a:endParaRPr lang="ru-RU" sz="2400" dirty="0" smtClean="0">
              <a:solidFill>
                <a:schemeClr val="bg1"/>
              </a:solidFill>
            </a:endParaRPr>
          </a:p>
          <a:p>
            <a:r>
              <a:rPr lang="ru-RU" sz="2800" dirty="0" smtClean="0">
                <a:solidFill>
                  <a:schemeClr val="bg1"/>
                </a:solidFill>
              </a:rPr>
              <a:t>Вставить К в Д</a:t>
            </a:r>
            <a:r>
              <a:rPr lang="en-US" sz="2800" dirty="0" smtClean="0">
                <a:solidFill>
                  <a:schemeClr val="bg1"/>
                </a:solidFill>
              </a:rPr>
              <a:t>[c]</a:t>
            </a:r>
            <a:endParaRPr lang="ru-RU" sz="2800" dirty="0">
              <a:solidFill>
                <a:schemeClr val="bg1"/>
              </a:solidFill>
            </a:endParaRPr>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68645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solidFill>
                  <a:schemeClr val="bg1"/>
                </a:solidFill>
              </a:rPr>
              <a:t>Вставить К в Д</a:t>
            </a:r>
            <a:r>
              <a:rPr lang="en-US" sz="2800" dirty="0" smtClean="0">
                <a:solidFill>
                  <a:schemeClr val="bg1"/>
                </a:solidFill>
              </a:rPr>
              <a:t>[c]</a:t>
            </a:r>
            <a:endParaRPr lang="ru-RU" sz="2800" dirty="0">
              <a:solidFill>
                <a:schemeClr val="bg1"/>
              </a:solidFill>
            </a:endParaRPr>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81271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solidFill>
                  <a:schemeClr val="bg1"/>
                </a:solidFill>
              </a:rPr>
              <a:t>Вставить К в Д</a:t>
            </a:r>
            <a:r>
              <a:rPr lang="en-US" sz="2800" dirty="0" smtClean="0">
                <a:solidFill>
                  <a:schemeClr val="bg1"/>
                </a:solidFill>
              </a:rPr>
              <a:t>[c]</a:t>
            </a:r>
            <a:endParaRPr lang="ru-RU" sz="2800" dirty="0">
              <a:solidFill>
                <a:schemeClr val="bg1"/>
              </a:solidFill>
            </a:endParaRPr>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4096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t>Вставить К в Д</a:t>
            </a:r>
            <a:r>
              <a:rPr lang="en-US" sz="2800" dirty="0" smtClean="0"/>
              <a:t>[c]</a:t>
            </a:r>
            <a:endParaRPr lang="ru-RU" sz="2800" dirty="0"/>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8755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2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smtClean="0">
                <a:latin typeface="+mj-lt"/>
              </a:rPr>
              <a:t>системы</a:t>
            </a:r>
          </a:p>
          <a:p>
            <a:pPr lvl="2"/>
            <a:r>
              <a:rPr lang="ru-RU" sz="1600" dirty="0" smtClean="0">
                <a:latin typeface="+mj-lt"/>
              </a:rPr>
              <a:t>Например</a:t>
            </a:r>
            <a:r>
              <a:rPr lang="ru-RU" sz="1600" dirty="0">
                <a:latin typeface="+mj-lt"/>
              </a:rPr>
              <a:t>, </a:t>
            </a:r>
            <a:r>
              <a:rPr lang="en-US" sz="1600" dirty="0">
                <a:latin typeface="+mj-lt"/>
              </a:rPr>
              <a:t>Windows </a:t>
            </a:r>
            <a:r>
              <a:rPr lang="en-US" sz="1600" dirty="0" smtClean="0">
                <a:latin typeface="+mj-lt"/>
              </a:rPr>
              <a:t>NTFS</a:t>
            </a:r>
          </a:p>
          <a:p>
            <a:endParaRPr lang="ru-RU" sz="2400" dirty="0" smtClean="0"/>
          </a:p>
          <a:p>
            <a:r>
              <a:rPr lang="en-US" sz="2400" dirty="0" smtClean="0"/>
              <a:t>Bayer</a:t>
            </a:r>
            <a:r>
              <a:rPr lang="en-US" sz="2400" dirty="0"/>
              <a:t>,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a:t>
            </a:r>
            <a:r>
              <a:rPr lang="en-US" sz="2400" dirty="0" smtClean="0"/>
              <a:t>doi:10.1007/bf00288683</a:t>
            </a:r>
            <a:endParaRPr lang="ru-RU" sz="2400" dirty="0" smtClean="0"/>
          </a:p>
          <a:p>
            <a:pPr lvl="1"/>
            <a:r>
              <a:rPr lang="en-US" sz="2000" dirty="0" smtClean="0">
                <a:hlinkClick r:id="rId3"/>
              </a:rPr>
              <a:t>https</a:t>
            </a:r>
            <a:r>
              <a:rPr lang="en-US" sz="2000" dirty="0">
                <a:hlinkClick r:id="rId3"/>
              </a:rPr>
              <a:t>://</a:t>
            </a:r>
            <a:r>
              <a:rPr lang="en-US" sz="2000" dirty="0" smtClean="0">
                <a:hlinkClick r:id="rId3"/>
              </a:rPr>
              <a:t>infolab.usc.edu/csci585/Spring2010/den_ar/indexing.pdf</a:t>
            </a:r>
            <a:endParaRPr lang="ru-RU" sz="2000" dirty="0"/>
          </a:p>
        </p:txBody>
      </p:sp>
      <p:sp>
        <p:nvSpPr>
          <p:cNvPr id="2" name="Объект 1"/>
          <p:cNvSpPr>
            <a:spLocks noGrp="1"/>
          </p:cNvSpPr>
          <p:nvPr>
            <p:ph sz="half" idx="2"/>
          </p:nvPr>
        </p:nvSpPr>
        <p:spPr/>
        <p:txBody>
          <a:bodyPr>
            <a:normAutofit fontScale="92500" lnSpcReduction="2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
        <p:nvSpPr>
          <p:cNvPr id="9" name="Rectangle 8"/>
          <p:cNvSpPr/>
          <p:nvPr/>
        </p:nvSpPr>
        <p:spPr>
          <a:xfrm>
            <a:off x="609600" y="1417638"/>
            <a:ext cx="5384800"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74706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solidFill>
                  <a:schemeClr val="bg1"/>
                </a:solidFill>
              </a:rPr>
              <a:t>Дано В дерево Д и ключ К </a:t>
            </a:r>
            <a:endParaRPr lang="ru-RU" dirty="0" smtClean="0">
              <a:solidFill>
                <a:schemeClr val="bg1"/>
              </a:solidFill>
            </a:endParaRPr>
          </a:p>
          <a:p>
            <a:r>
              <a:rPr lang="ru-RU" dirty="0" smtClean="0">
                <a:solidFill>
                  <a:schemeClr val="bg1"/>
                </a:solidFill>
              </a:rPr>
              <a:t>Создать новую вершину Х</a:t>
            </a:r>
          </a:p>
          <a:p>
            <a:pPr lvl="1"/>
            <a:r>
              <a:rPr lang="ru-RU" dirty="0" smtClean="0">
                <a:solidFill>
                  <a:schemeClr val="bg1"/>
                </a:solidFill>
              </a:rPr>
              <a:t>Вынести </a:t>
            </a:r>
            <a:r>
              <a:rPr lang="en-US" dirty="0" smtClean="0">
                <a:solidFill>
                  <a:schemeClr val="bg1"/>
                </a:solidFill>
              </a:rPr>
              <a:t>t-</a:t>
            </a:r>
            <a:r>
              <a:rPr lang="ru-RU" dirty="0" smtClean="0">
                <a:solidFill>
                  <a:schemeClr val="bg1"/>
                </a:solidFill>
              </a:rPr>
              <a:t>й ключ из корня Д в Х </a:t>
            </a:r>
          </a:p>
          <a:p>
            <a:pPr lvl="1"/>
            <a:r>
              <a:rPr lang="ru-RU" dirty="0" smtClean="0">
                <a:solidFill>
                  <a:schemeClr val="bg1"/>
                </a:solidFill>
              </a:rPr>
              <a:t>Разбить Д на два поддерева и присоединить их к Х</a:t>
            </a:r>
          </a:p>
          <a:p>
            <a:r>
              <a:rPr lang="ru-RU" dirty="0" smtClean="0">
                <a:solidFill>
                  <a:schemeClr val="bg1"/>
                </a:solidFill>
              </a:rPr>
              <a:t>Вставить К в </a:t>
            </a:r>
            <a:r>
              <a:rPr lang="ru-RU" dirty="0" err="1" smtClean="0">
                <a:solidFill>
                  <a:schemeClr val="bg1"/>
                </a:solidFill>
              </a:rPr>
              <a:t>В</a:t>
            </a:r>
            <a:r>
              <a:rPr lang="ru-RU" dirty="0" smtClean="0">
                <a:solidFill>
                  <a:schemeClr val="bg1"/>
                </a:solidFill>
              </a:rPr>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solidFill>
                  <a:schemeClr val="bg1"/>
                </a:solidFill>
              </a:rPr>
              <a:t>Создать новую вершину Х</a:t>
            </a:r>
          </a:p>
          <a:p>
            <a:pPr lvl="1"/>
            <a:r>
              <a:rPr lang="ru-RU" dirty="0" smtClean="0">
                <a:solidFill>
                  <a:schemeClr val="bg1"/>
                </a:solidFill>
              </a:rPr>
              <a:t>Вынести </a:t>
            </a:r>
            <a:r>
              <a:rPr lang="en-US" dirty="0" smtClean="0">
                <a:solidFill>
                  <a:schemeClr val="bg1"/>
                </a:solidFill>
              </a:rPr>
              <a:t>t-</a:t>
            </a:r>
            <a:r>
              <a:rPr lang="ru-RU" dirty="0" smtClean="0">
                <a:solidFill>
                  <a:schemeClr val="bg1"/>
                </a:solidFill>
              </a:rPr>
              <a:t>й ключ из корня Д в Х </a:t>
            </a:r>
          </a:p>
          <a:p>
            <a:pPr lvl="1"/>
            <a:r>
              <a:rPr lang="ru-RU" dirty="0" smtClean="0">
                <a:solidFill>
                  <a:schemeClr val="bg1"/>
                </a:solidFill>
              </a:rPr>
              <a:t>Разбить Д на два поддерева и присоединить их к Х</a:t>
            </a:r>
          </a:p>
          <a:p>
            <a:r>
              <a:rPr lang="ru-RU" dirty="0" smtClean="0">
                <a:solidFill>
                  <a:schemeClr val="bg1"/>
                </a:solidFill>
              </a:rPr>
              <a:t>Вставить К в </a:t>
            </a:r>
            <a:r>
              <a:rPr lang="ru-RU" dirty="0" err="1" smtClean="0">
                <a:solidFill>
                  <a:schemeClr val="bg1"/>
                </a:solidFill>
              </a:rPr>
              <a:t>В</a:t>
            </a:r>
            <a:r>
              <a:rPr lang="ru-RU" dirty="0" smtClean="0">
                <a:solidFill>
                  <a:schemeClr val="bg1"/>
                </a:solidFill>
              </a:rPr>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51555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solidFill>
                  <a:schemeClr val="bg1"/>
                </a:solidFill>
              </a:rPr>
              <a:t>Создать новую вершину Х</a:t>
            </a:r>
          </a:p>
          <a:p>
            <a:pPr lvl="1"/>
            <a:r>
              <a:rPr lang="ru-RU" dirty="0" smtClean="0">
                <a:solidFill>
                  <a:schemeClr val="bg1"/>
                </a:solidFill>
              </a:rPr>
              <a:t>Вынести </a:t>
            </a:r>
            <a:r>
              <a:rPr lang="en-US" dirty="0" smtClean="0">
                <a:solidFill>
                  <a:schemeClr val="bg1"/>
                </a:solidFill>
              </a:rPr>
              <a:t>t-</a:t>
            </a:r>
            <a:r>
              <a:rPr lang="ru-RU" dirty="0" smtClean="0">
                <a:solidFill>
                  <a:schemeClr val="bg1"/>
                </a:solidFill>
              </a:rPr>
              <a:t>й ключ из корня Д в Х </a:t>
            </a:r>
          </a:p>
          <a:p>
            <a:pPr lvl="1"/>
            <a:r>
              <a:rPr lang="ru-RU" dirty="0" smtClean="0">
                <a:solidFill>
                  <a:schemeClr val="bg1"/>
                </a:solidFill>
              </a:rPr>
              <a:t>Разбить Д на два поддерева и присоединить их к Х</a:t>
            </a:r>
          </a:p>
          <a:p>
            <a:r>
              <a:rPr lang="ru-RU" dirty="0" smtClean="0">
                <a:solidFill>
                  <a:schemeClr val="bg1"/>
                </a:solidFill>
              </a:rPr>
              <a:t>Вставить К в </a:t>
            </a:r>
            <a:r>
              <a:rPr lang="ru-RU" dirty="0" err="1" smtClean="0">
                <a:solidFill>
                  <a:schemeClr val="bg1"/>
                </a:solidFill>
              </a:rPr>
              <a:t>В</a:t>
            </a:r>
            <a:r>
              <a:rPr lang="ru-RU" dirty="0" smtClean="0">
                <a:solidFill>
                  <a:schemeClr val="bg1"/>
                </a:solidFill>
              </a:rPr>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5879976" y="2888886"/>
            <a:ext cx="5832648" cy="342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11322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pPr lvl="1"/>
            <a:r>
              <a:rPr lang="ru-RU" dirty="0" smtClean="0"/>
              <a:t>Вынести </a:t>
            </a:r>
            <a:r>
              <a:rPr lang="en-US" dirty="0" smtClean="0"/>
              <a:t>t-</a:t>
            </a:r>
            <a:r>
              <a:rPr lang="ru-RU" dirty="0" smtClean="0"/>
              <a:t>й ключ из корня Д в Х </a:t>
            </a:r>
          </a:p>
          <a:p>
            <a:pPr lvl="1"/>
            <a:r>
              <a:rPr lang="ru-RU" dirty="0" smtClean="0"/>
              <a:t>Разбить Д на два поддерева и присоединить их к Х</a:t>
            </a:r>
          </a:p>
          <a:p>
            <a:r>
              <a:rPr lang="ru-RU" dirty="0" smtClean="0">
                <a:solidFill>
                  <a:schemeClr val="bg1"/>
                </a:solidFill>
              </a:rPr>
              <a:t>Вставить К в </a:t>
            </a:r>
            <a:r>
              <a:rPr lang="ru-RU" dirty="0" err="1" smtClean="0">
                <a:solidFill>
                  <a:schemeClr val="bg1"/>
                </a:solidFill>
              </a:rPr>
              <a:t>В</a:t>
            </a:r>
            <a:r>
              <a:rPr lang="ru-RU" dirty="0" smtClean="0">
                <a:solidFill>
                  <a:schemeClr val="bg1"/>
                </a:solidFill>
              </a:rPr>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5879976" y="2888886"/>
            <a:ext cx="5832648" cy="342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7341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pPr lvl="1"/>
            <a:r>
              <a:rPr lang="ru-RU" dirty="0" smtClean="0"/>
              <a:t>Вынести </a:t>
            </a:r>
            <a:r>
              <a:rPr lang="en-US" dirty="0" smtClean="0"/>
              <a:t>t-</a:t>
            </a:r>
            <a:r>
              <a:rPr lang="ru-RU" dirty="0" smtClean="0"/>
              <a:t>й ключ из корня Д в Х </a:t>
            </a:r>
          </a:p>
          <a:p>
            <a:pPr lvl="1"/>
            <a:r>
              <a:rPr lang="ru-RU" dirty="0" smtClean="0"/>
              <a:t>Разбить Д на два поддерева и присоединить их к Х</a:t>
            </a:r>
          </a:p>
          <a:p>
            <a:r>
              <a:rPr lang="ru-RU" dirty="0" smtClean="0">
                <a:solidFill>
                  <a:schemeClr val="bg1"/>
                </a:solidFill>
              </a:rPr>
              <a:t>Вставить К в </a:t>
            </a:r>
            <a:r>
              <a:rPr lang="ru-RU" dirty="0" err="1" smtClean="0">
                <a:solidFill>
                  <a:schemeClr val="bg1"/>
                </a:solidFill>
              </a:rPr>
              <a:t>В</a:t>
            </a:r>
            <a:r>
              <a:rPr lang="ru-RU" dirty="0" smtClean="0">
                <a:solidFill>
                  <a:schemeClr val="bg1"/>
                </a:solidFill>
              </a:rPr>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67903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pPr lvl="1"/>
            <a:r>
              <a:rPr lang="ru-RU" dirty="0" smtClean="0"/>
              <a:t>Вынести </a:t>
            </a:r>
            <a:r>
              <a:rPr lang="en-US" dirty="0" smtClean="0"/>
              <a:t>t-</a:t>
            </a:r>
            <a:r>
              <a:rPr lang="ru-RU" dirty="0" smtClean="0"/>
              <a:t>й ключ из корня Д в Х </a:t>
            </a:r>
          </a:p>
          <a:p>
            <a:pPr lvl="1"/>
            <a:r>
              <a:rPr lang="ru-RU" dirty="0" smtClean="0"/>
              <a:t>Разбить Д на два поддерева и присоединить их к Х</a:t>
            </a:r>
          </a:p>
          <a:p>
            <a:r>
              <a:rPr lang="ru-RU" dirty="0" smtClean="0"/>
              <a:t>Вставить К в </a:t>
            </a:r>
            <a:r>
              <a:rPr lang="ru-RU" dirty="0" err="1" smtClean="0"/>
              <a:t>В</a:t>
            </a:r>
            <a:r>
              <a:rPr lang="ru-RU" dirty="0" smtClean="0"/>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28153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noFill/>
          </a:ln>
        </p:spPr>
        <p:txBody>
          <a:bodyPr>
            <a:normAutofit fontScale="85000" lnSpcReduction="20000"/>
          </a:bodyPr>
          <a:lstStyle/>
          <a:p>
            <a:pPr marL="0" indent="0">
              <a:buNone/>
            </a:pPr>
            <a:r>
              <a:rPr lang="en-US" sz="2000" dirty="0">
                <a:solidFill>
                  <a:schemeClr val="bg1"/>
                </a:solidFill>
                <a:latin typeface="Consolas" panose="020B0609020204030204" pitchFamily="49" charset="0"/>
              </a:rPr>
              <a:t>void </a:t>
            </a:r>
            <a:r>
              <a:rPr lang="en-US" sz="2000" dirty="0" err="1">
                <a:solidFill>
                  <a:schemeClr val="bg1"/>
                </a:solidFill>
                <a:latin typeface="Consolas" panose="020B0609020204030204" pitchFamily="49" charset="0"/>
              </a:rPr>
              <a:t>InsertNonFull</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BTree</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int</a:t>
            </a:r>
            <a:r>
              <a:rPr lang="en-US" sz="2000" dirty="0">
                <a:solidFill>
                  <a:schemeClr val="bg1"/>
                </a:solidFill>
                <a:latin typeface="Consolas" panose="020B0609020204030204" pitchFamily="49" charset="0"/>
              </a:rPr>
              <a:t> k) {</a:t>
            </a:r>
          </a:p>
          <a:p>
            <a:pPr marL="0" indent="0">
              <a:buNone/>
            </a:pP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if </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IsLeaf</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a:t>
            </a:r>
          </a:p>
          <a:p>
            <a:pPr marL="0" indent="0">
              <a:buNone/>
            </a:pPr>
            <a:r>
              <a:rPr lang="ru-RU" sz="2000" dirty="0" smtClean="0">
                <a:solidFill>
                  <a:schemeClr val="bg1"/>
                </a:solidFill>
                <a:latin typeface="Consolas" panose="020B0609020204030204" pitchFamily="49" charset="0"/>
              </a:rPr>
              <a:t>        </a:t>
            </a:r>
            <a:r>
              <a:rPr lang="en-US" sz="2000" dirty="0" err="1" smtClean="0">
                <a:solidFill>
                  <a:schemeClr val="bg1"/>
                </a:solidFill>
                <a:latin typeface="Consolas" panose="020B0609020204030204" pitchFamily="49" charset="0"/>
              </a:rPr>
              <a:t>AddKey</a:t>
            </a:r>
            <a:r>
              <a:rPr lang="en-US" sz="2000" dirty="0" smtClean="0">
                <a:solidFill>
                  <a:schemeClr val="bg1"/>
                </a:solidFill>
                <a:latin typeface="Consolas" panose="020B0609020204030204" pitchFamily="49" charset="0"/>
              </a:rPr>
              <a:t>(</a:t>
            </a:r>
            <a:r>
              <a:rPr lang="en-US" sz="2000" dirty="0" err="1" smtClean="0">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 k);</a:t>
            </a:r>
          </a:p>
          <a:p>
            <a:pPr marL="0" indent="0">
              <a:buNone/>
            </a:pP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else </a:t>
            </a:r>
            <a:r>
              <a:rPr lang="en-US" sz="2000" dirty="0">
                <a:solidFill>
                  <a:schemeClr val="bg1"/>
                </a:solidFill>
                <a:latin typeface="Consolas" panose="020B0609020204030204" pitchFamily="49" charset="0"/>
              </a:rPr>
              <a:t>{</a:t>
            </a:r>
          </a:p>
          <a:p>
            <a:pPr marL="0" indent="0">
              <a:buNone/>
            </a:pPr>
            <a:r>
              <a:rPr lang="ru-RU" sz="2000" dirty="0" smtClean="0">
                <a:solidFill>
                  <a:schemeClr val="bg1"/>
                </a:solidFill>
                <a:latin typeface="Consolas" panose="020B0609020204030204" pitchFamily="49" charset="0"/>
              </a:rPr>
              <a:t>        </a:t>
            </a:r>
            <a:r>
              <a:rPr lang="en-US" sz="2000" dirty="0" err="1" smtClean="0">
                <a:solidFill>
                  <a:schemeClr val="bg1"/>
                </a:solidFill>
                <a:latin typeface="Consolas" panose="020B0609020204030204" pitchFamily="49" charset="0"/>
              </a:rPr>
              <a:t>int</a:t>
            </a:r>
            <a:r>
              <a:rPr lang="en-US" sz="2000" dirty="0" smtClean="0">
                <a:solidFill>
                  <a:schemeClr val="bg1"/>
                </a:solidFill>
                <a:latin typeface="Consolas" panose="020B0609020204030204" pitchFamily="49" charset="0"/>
              </a:rPr>
              <a:t> c</a:t>
            </a: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GetChildIdx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 k);</a:t>
            </a:r>
          </a:p>
          <a:p>
            <a:pPr marL="0" indent="0">
              <a:buNone/>
            </a:pPr>
            <a:r>
              <a:rPr lang="ru-RU" sz="2000" dirty="0">
                <a:solidFill>
                  <a:schemeClr val="bg1"/>
                </a:solidFill>
                <a:latin typeface="Consolas" panose="020B0609020204030204" pitchFamily="49" charset="0"/>
              </a:rPr>
              <a:t> </a:t>
            </a: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if </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IsFull</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-&gt;</a:t>
            </a:r>
            <a:r>
              <a:rPr lang="en-US" sz="2000" dirty="0" smtClean="0">
                <a:solidFill>
                  <a:schemeClr val="bg1"/>
                </a:solidFill>
                <a:latin typeface="Consolas" panose="020B0609020204030204" pitchFamily="49" charset="0"/>
              </a:rPr>
              <a:t>child[c]))</a:t>
            </a: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a:t>
            </a:r>
            <a:endParaRPr lang="en-US" sz="2000" dirty="0">
              <a:solidFill>
                <a:schemeClr val="bg1"/>
              </a:solidFill>
              <a:latin typeface="Consolas" panose="020B0609020204030204" pitchFamily="49" charset="0"/>
            </a:endParaRPr>
          </a:p>
          <a:p>
            <a:pPr marL="0" indent="0">
              <a:buNone/>
            </a:pPr>
            <a:r>
              <a:rPr lang="ru-RU" sz="2000" dirty="0" smtClean="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Split(c, </a:t>
            </a:r>
            <a:r>
              <a:rPr lang="en-US" sz="2000" dirty="0" err="1">
                <a:solidFill>
                  <a:schemeClr val="bg1"/>
                </a:solidFill>
                <a:latin typeface="Consolas" panose="020B0609020204030204" pitchFamily="49" charset="0"/>
              </a:rPr>
              <a:t>bT</a:t>
            </a:r>
            <a:r>
              <a:rPr lang="en-US" sz="2000" dirty="0" smtClean="0">
                <a:solidFill>
                  <a:schemeClr val="bg1"/>
                </a:solidFill>
                <a:latin typeface="Consolas" panose="020B0609020204030204" pitchFamily="49" charset="0"/>
              </a:rPr>
              <a:t>);</a:t>
            </a:r>
          </a:p>
          <a:p>
            <a:pPr marL="0" indent="0">
              <a:buNone/>
            </a:pPr>
            <a:r>
              <a:rPr lang="en-US" sz="2000" dirty="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           c = </a:t>
            </a:r>
            <a:r>
              <a:rPr lang="en-US" sz="2000" dirty="0" err="1">
                <a:solidFill>
                  <a:schemeClr val="bg1"/>
                </a:solidFill>
                <a:latin typeface="Consolas" panose="020B0609020204030204" pitchFamily="49" charset="0"/>
              </a:rPr>
              <a:t>GetChildIdx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bT</a:t>
            </a:r>
            <a:r>
              <a:rPr lang="en-US" sz="2000" dirty="0">
                <a:solidFill>
                  <a:schemeClr val="bg1"/>
                </a:solidFill>
                <a:latin typeface="Consolas" panose="020B0609020204030204" pitchFamily="49" charset="0"/>
              </a:rPr>
              <a:t>, k</a:t>
            </a:r>
            <a:r>
              <a:rPr lang="en-US" sz="2000" dirty="0" smtClean="0">
                <a:solidFill>
                  <a:schemeClr val="bg1"/>
                </a:solidFill>
                <a:latin typeface="Consolas" panose="020B0609020204030204" pitchFamily="49" charset="0"/>
              </a:rPr>
              <a:t>);</a:t>
            </a:r>
          </a:p>
          <a:p>
            <a:pPr marL="0" indent="0">
              <a:buNone/>
            </a:pPr>
            <a:r>
              <a:rPr lang="en-US" sz="2000" dirty="0">
                <a:solidFill>
                  <a:schemeClr val="bg1"/>
                </a:solidFill>
                <a:latin typeface="Consolas" panose="020B0609020204030204" pitchFamily="49" charset="0"/>
              </a:rPr>
              <a:t> </a:t>
            </a:r>
            <a:r>
              <a:rPr lang="en-US" sz="2000" dirty="0" smtClean="0">
                <a:solidFill>
                  <a:schemeClr val="bg1"/>
                </a:solidFill>
                <a:latin typeface="Consolas" panose="020B0609020204030204" pitchFamily="49" charset="0"/>
              </a:rPr>
              <a:t>       }</a:t>
            </a:r>
            <a:endParaRPr lang="en-US" sz="2000" dirty="0">
              <a:solidFill>
                <a:schemeClr val="bg1"/>
              </a:solidFill>
              <a:latin typeface="Consolas" panose="020B0609020204030204" pitchFamily="49" charset="0"/>
            </a:endParaRPr>
          </a:p>
          <a:p>
            <a:pPr marL="0" indent="0">
              <a:buNone/>
            </a:pPr>
            <a:r>
              <a:rPr lang="ru-RU" sz="2000" dirty="0" smtClean="0">
                <a:solidFill>
                  <a:schemeClr val="bg1"/>
                </a:solidFill>
                <a:latin typeface="Consolas" panose="020B0609020204030204" pitchFamily="49" charset="0"/>
              </a:rPr>
              <a:t>        </a:t>
            </a:r>
            <a:r>
              <a:rPr lang="en-US" sz="2000" dirty="0" err="1" smtClean="0">
                <a:solidFill>
                  <a:schemeClr val="bg1"/>
                </a:solidFill>
                <a:latin typeface="Consolas" panose="020B0609020204030204" pitchFamily="49" charset="0"/>
              </a:rPr>
              <a:t>InsertNonFull</a:t>
            </a:r>
            <a:r>
              <a:rPr lang="en-US" sz="2000" dirty="0" smtClean="0">
                <a:solidFill>
                  <a:schemeClr val="bg1"/>
                </a:solidFill>
                <a:latin typeface="Consolas" panose="020B0609020204030204" pitchFamily="49" charset="0"/>
              </a:rPr>
              <a:t>(</a:t>
            </a:r>
            <a:r>
              <a:rPr lang="en-US" sz="2000" dirty="0" err="1" smtClean="0">
                <a:solidFill>
                  <a:schemeClr val="bg1"/>
                </a:solidFill>
                <a:latin typeface="Consolas" panose="020B0609020204030204" pitchFamily="49" charset="0"/>
              </a:rPr>
              <a:t>bT</a:t>
            </a:r>
            <a:r>
              <a:rPr lang="en-US" sz="2000" dirty="0" smtClean="0">
                <a:solidFill>
                  <a:schemeClr val="bg1"/>
                </a:solidFill>
                <a:latin typeface="Consolas" panose="020B0609020204030204" pitchFamily="49" charset="0"/>
              </a:rPr>
              <a:t>-</a:t>
            </a:r>
            <a:r>
              <a:rPr lang="en-US" sz="2000" dirty="0">
                <a:solidFill>
                  <a:schemeClr val="bg1"/>
                </a:solidFill>
                <a:latin typeface="Consolas" panose="020B0609020204030204" pitchFamily="49" charset="0"/>
              </a:rPr>
              <a:t>&gt;</a:t>
            </a:r>
            <a:r>
              <a:rPr lang="en-US" sz="2000" dirty="0" smtClean="0">
                <a:solidFill>
                  <a:schemeClr val="bg1"/>
                </a:solidFill>
                <a:latin typeface="Consolas" panose="020B0609020204030204" pitchFamily="49" charset="0"/>
              </a:rPr>
              <a:t>child[c], </a:t>
            </a:r>
            <a:r>
              <a:rPr lang="en-US" sz="2000" dirty="0">
                <a:solidFill>
                  <a:schemeClr val="bg1"/>
                </a:solidFill>
                <a:latin typeface="Consolas" panose="020B0609020204030204" pitchFamily="49" charset="0"/>
              </a:rPr>
              <a:t>k);</a:t>
            </a:r>
          </a:p>
          <a:p>
            <a:pPr marL="0" indent="0">
              <a:buNone/>
            </a:pPr>
            <a:r>
              <a:rPr lang="ru-RU" sz="2000" dirty="0" smtClean="0">
                <a:solidFill>
                  <a:schemeClr val="bg1"/>
                </a:solidFill>
                <a:latin typeface="Consolas" panose="020B0609020204030204" pitchFamily="49" charset="0"/>
              </a:rPr>
              <a:t>    }</a:t>
            </a:r>
            <a:endParaRPr lang="ru-RU" sz="2000" dirty="0">
              <a:solidFill>
                <a:schemeClr val="bg1"/>
              </a:solidFill>
              <a:latin typeface="Consolas" panose="020B0609020204030204" pitchFamily="49" charset="0"/>
            </a:endParaRPr>
          </a:p>
          <a:p>
            <a:pPr marL="0" indent="0">
              <a:buNone/>
            </a:pPr>
            <a:r>
              <a:rPr lang="ru-RU" sz="2000" dirty="0">
                <a:solidFill>
                  <a:schemeClr val="bg1"/>
                </a:solidFill>
                <a:latin typeface="Consolas" panose="020B0609020204030204" pitchFamily="49" charset="0"/>
              </a:rPr>
              <a:t>}</a:t>
            </a:r>
          </a:p>
          <a:p>
            <a:pPr marL="68580" indent="0">
              <a:buNone/>
            </a:pPr>
            <a:endParaRPr lang="ru-RU" sz="2000" dirty="0" smtClean="0">
              <a:solidFill>
                <a:schemeClr val="bg1"/>
              </a:solidFill>
              <a:latin typeface="Consolas" pitchFamily="49" charset="0"/>
              <a:cs typeface="Consolas" pitchFamily="49" charset="0"/>
            </a:endParaRPr>
          </a:p>
        </p:txBody>
      </p:sp>
      <p:sp>
        <p:nvSpPr>
          <p:cNvPr id="3" name="Объект 2"/>
          <p:cNvSpPr>
            <a:spLocks noGrp="1"/>
          </p:cNvSpPr>
          <p:nvPr>
            <p:ph sz="half" idx="2"/>
          </p:nvPr>
        </p:nvSpPr>
        <p:spPr>
          <a:ln>
            <a:noFill/>
          </a:ln>
        </p:spPr>
        <p:txBody>
          <a:bodyPr>
            <a:normAutofit fontScale="85000" lnSpcReduction="20000"/>
          </a:bodyPr>
          <a:lstStyle/>
          <a:p>
            <a:pPr marL="0" indent="0">
              <a:buNone/>
            </a:pPr>
            <a:r>
              <a:rPr lang="en-US" sz="1900" dirty="0">
                <a:solidFill>
                  <a:schemeClr val="bg1"/>
                </a:solidFill>
                <a:latin typeface="Consolas" panose="020B0609020204030204" pitchFamily="49" charset="0"/>
              </a:rPr>
              <a:t>void Insert(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k) {</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 = Create();</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&gt;child[0] =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InsertNonFull</a:t>
            </a:r>
            <a:r>
              <a:rPr lang="en-US" sz="1900" dirty="0" smtClean="0">
                <a:solidFill>
                  <a:schemeClr val="bg1"/>
                </a:solidFill>
                <a:latin typeface="Consolas" panose="020B0609020204030204" pitchFamily="49" charset="0"/>
              </a:rPr>
              <a:t>(</a:t>
            </a:r>
            <a:r>
              <a:rPr lang="en-US" sz="1900" dirty="0" err="1" smtClean="0">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 k);</a:t>
            </a:r>
          </a:p>
          <a:p>
            <a:pPr marL="0" indent="0">
              <a:buNone/>
            </a:pPr>
            <a:r>
              <a:rPr lang="en-US" sz="1900" dirty="0" smtClean="0">
                <a:solidFill>
                  <a:schemeClr val="bg1"/>
                </a:solidFill>
                <a:latin typeface="Consolas" panose="020B0609020204030204" pitchFamily="49" charset="0"/>
              </a:rPr>
              <a:t>    if </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-&gt;n &gt; 0)</a:t>
            </a:r>
          </a:p>
          <a:p>
            <a:pPr marL="0" indent="0">
              <a:buNone/>
            </a:pPr>
            <a:r>
              <a:rPr lang="en-US" sz="1900" dirty="0" smtClean="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 </a:t>
            </a:r>
            <a:r>
              <a:rPr lang="en-US" sz="1900" dirty="0" err="1">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smtClean="0">
                <a:solidFill>
                  <a:schemeClr val="bg1"/>
                </a:solidFill>
                <a:latin typeface="Consolas" panose="020B0609020204030204" pitchFamily="49" charset="0"/>
              </a:rPr>
              <a:t>   else </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-&gt;child[0] = NULL;</a:t>
            </a:r>
          </a:p>
          <a:p>
            <a:pPr marL="0" indent="0">
              <a:buNone/>
            </a:pPr>
            <a:r>
              <a:rPr lang="en-US" sz="1900" dirty="0" smtClean="0">
                <a:solidFill>
                  <a:schemeClr val="bg1"/>
                </a:solidFill>
                <a:latin typeface="Consolas" panose="020B0609020204030204" pitchFamily="49" charset="0"/>
              </a:rPr>
              <a:t>        Destroy(</a:t>
            </a:r>
            <a:r>
              <a:rPr lang="en-US" sz="1900" dirty="0" err="1" smtClean="0">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IsLeaf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smtClean="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 </a:t>
            </a:r>
            <a:r>
              <a:rPr lang="ru-RU" sz="1900" dirty="0">
                <a:solidFill>
                  <a:schemeClr val="bg1"/>
                </a:solidFill>
                <a:latin typeface="Consolas" panose="020B0609020204030204" pitchFamily="49" charset="0"/>
              </a:rPr>
              <a:t>все </a:t>
            </a:r>
            <a:r>
              <a:rPr lang="en-US" sz="1900" dirty="0">
                <a:solidFill>
                  <a:schemeClr val="bg1"/>
                </a:solidFill>
                <a:latin typeface="Consolas" panose="020B0609020204030204" pitchFamily="49" charset="0"/>
              </a:rPr>
              <a:t>NULL </a:t>
            </a:r>
            <a:r>
              <a:rPr lang="ru-RU" sz="1900" dirty="0">
                <a:solidFill>
                  <a:schemeClr val="bg1"/>
                </a:solidFill>
                <a:latin typeface="Consolas" panose="020B0609020204030204" pitchFamily="49" charset="0"/>
              </a:rPr>
              <a:t>или все не </a:t>
            </a:r>
            <a:r>
              <a:rPr lang="en-US" sz="1900" dirty="0">
                <a:solidFill>
                  <a:schemeClr val="bg1"/>
                </a:solidFill>
                <a:latin typeface="Consolas" panose="020B0609020204030204" pitchFamily="49" charset="0"/>
              </a:rPr>
              <a:t>NULL</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-&gt;child[0] == NULL</a:t>
            </a:r>
            <a:r>
              <a:rPr lang="en-US" sz="1900" dirty="0" smtClean="0">
                <a:solidFill>
                  <a:schemeClr val="bg1"/>
                </a:solidFill>
                <a:latin typeface="Consolas" panose="020B0609020204030204" pitchFamily="49" charset="0"/>
              </a:rPr>
              <a:t>;</a:t>
            </a:r>
            <a:endParaRPr lang="en-US" sz="1900" dirty="0">
              <a:solidFill>
                <a:schemeClr val="bg1"/>
              </a:solidFill>
              <a:latin typeface="Consolas" panose="020B0609020204030204" pitchFamily="49" charset="0"/>
            </a:endParaRPr>
          </a:p>
          <a:p>
            <a:pPr marL="0" indent="0">
              <a:buNone/>
            </a:pPr>
            <a:r>
              <a:rPr lang="ru-RU"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IsFull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-&gt;n == 2 * T - 1;</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no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noFill/>
          </a:ln>
        </p:spPr>
        <p:txBody>
          <a:bodyPr>
            <a:normAutofit fontScale="85000" lnSpcReduction="20000"/>
          </a:bodyPr>
          <a:lstStyle/>
          <a:p>
            <a:pPr marL="0" indent="0">
              <a:buNone/>
            </a:pPr>
            <a:r>
              <a:rPr lang="en-US" sz="1900" dirty="0">
                <a:solidFill>
                  <a:schemeClr val="bg1"/>
                </a:solidFill>
                <a:latin typeface="Consolas" panose="020B0609020204030204" pitchFamily="49" charset="0"/>
              </a:rPr>
              <a:t>void Insert(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k) {</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 = Create();</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&gt;child[0] =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InsertNonFull</a:t>
            </a:r>
            <a:r>
              <a:rPr lang="en-US" sz="1900" dirty="0" smtClean="0">
                <a:solidFill>
                  <a:schemeClr val="bg1"/>
                </a:solidFill>
                <a:latin typeface="Consolas" panose="020B0609020204030204" pitchFamily="49" charset="0"/>
              </a:rPr>
              <a:t>(</a:t>
            </a:r>
            <a:r>
              <a:rPr lang="en-US" sz="1900" dirty="0" err="1" smtClean="0">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 k);</a:t>
            </a:r>
          </a:p>
          <a:p>
            <a:pPr marL="0" indent="0">
              <a:buNone/>
            </a:pPr>
            <a:r>
              <a:rPr lang="en-US" sz="1900" dirty="0" smtClean="0">
                <a:solidFill>
                  <a:schemeClr val="bg1"/>
                </a:solidFill>
                <a:latin typeface="Consolas" panose="020B0609020204030204" pitchFamily="49" charset="0"/>
              </a:rPr>
              <a:t>    if </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-&gt;n &gt; 0)</a:t>
            </a:r>
          </a:p>
          <a:p>
            <a:pPr marL="0" indent="0">
              <a:buNone/>
            </a:pPr>
            <a:r>
              <a:rPr lang="en-US" sz="1900" dirty="0" smtClean="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 </a:t>
            </a:r>
            <a:r>
              <a:rPr lang="en-US" sz="1900" dirty="0" err="1">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smtClean="0">
                <a:solidFill>
                  <a:schemeClr val="bg1"/>
                </a:solidFill>
                <a:latin typeface="Consolas" panose="020B0609020204030204" pitchFamily="49" charset="0"/>
              </a:rPr>
              <a:t>   else </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nonFull</a:t>
            </a:r>
            <a:r>
              <a:rPr lang="en-US" sz="1900" dirty="0">
                <a:solidFill>
                  <a:schemeClr val="bg1"/>
                </a:solidFill>
                <a:latin typeface="Consolas" panose="020B0609020204030204" pitchFamily="49" charset="0"/>
              </a:rPr>
              <a:t>-&gt;child[0] = NULL;</a:t>
            </a:r>
          </a:p>
          <a:p>
            <a:pPr marL="0" indent="0">
              <a:buNone/>
            </a:pPr>
            <a:r>
              <a:rPr lang="en-US" sz="1900" dirty="0" smtClean="0">
                <a:solidFill>
                  <a:schemeClr val="bg1"/>
                </a:solidFill>
                <a:latin typeface="Consolas" panose="020B0609020204030204" pitchFamily="49" charset="0"/>
              </a:rPr>
              <a:t>        Destroy(</a:t>
            </a:r>
            <a:r>
              <a:rPr lang="en-US" sz="1900" dirty="0" err="1" smtClean="0">
                <a:solidFill>
                  <a:schemeClr val="bg1"/>
                </a:solidFill>
                <a:latin typeface="Consolas" panose="020B0609020204030204" pitchFamily="49" charset="0"/>
              </a:rPr>
              <a:t>nonFull</a:t>
            </a:r>
            <a:r>
              <a:rPr lang="en-US" sz="1900" dirty="0" smtClean="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IsLeaf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smtClean="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 </a:t>
            </a:r>
            <a:r>
              <a:rPr lang="ru-RU" sz="1900" dirty="0">
                <a:solidFill>
                  <a:schemeClr val="bg1"/>
                </a:solidFill>
                <a:latin typeface="Consolas" panose="020B0609020204030204" pitchFamily="49" charset="0"/>
              </a:rPr>
              <a:t>все </a:t>
            </a:r>
            <a:r>
              <a:rPr lang="en-US" sz="1900" dirty="0">
                <a:solidFill>
                  <a:schemeClr val="bg1"/>
                </a:solidFill>
                <a:latin typeface="Consolas" panose="020B0609020204030204" pitchFamily="49" charset="0"/>
              </a:rPr>
              <a:t>NULL </a:t>
            </a:r>
            <a:r>
              <a:rPr lang="ru-RU" sz="1900" dirty="0">
                <a:solidFill>
                  <a:schemeClr val="bg1"/>
                </a:solidFill>
                <a:latin typeface="Consolas" panose="020B0609020204030204" pitchFamily="49" charset="0"/>
              </a:rPr>
              <a:t>или все не </a:t>
            </a:r>
            <a:r>
              <a:rPr lang="en-US" sz="1900" dirty="0">
                <a:solidFill>
                  <a:schemeClr val="bg1"/>
                </a:solidFill>
                <a:latin typeface="Consolas" panose="020B0609020204030204" pitchFamily="49" charset="0"/>
              </a:rPr>
              <a:t>NULL</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-&gt;child[0] == NULL</a:t>
            </a:r>
            <a:r>
              <a:rPr lang="en-US" sz="1900" dirty="0" smtClean="0">
                <a:solidFill>
                  <a:schemeClr val="bg1"/>
                </a:solidFill>
                <a:latin typeface="Consolas" panose="020B0609020204030204" pitchFamily="49" charset="0"/>
              </a:rPr>
              <a:t>;</a:t>
            </a:r>
            <a:endParaRPr lang="en-US" sz="1900" dirty="0">
              <a:solidFill>
                <a:schemeClr val="bg1"/>
              </a:solidFill>
              <a:latin typeface="Consolas" panose="020B0609020204030204" pitchFamily="49" charset="0"/>
            </a:endParaRPr>
          </a:p>
          <a:p>
            <a:pPr marL="0" indent="0">
              <a:buNone/>
            </a:pPr>
            <a:r>
              <a:rPr lang="ru-RU"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IsFull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-&gt;n == 2 * T - 1;</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4044941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no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noFill/>
          </a:ln>
        </p:spPr>
        <p:txBody>
          <a:bodyPr>
            <a:normAutofit fontScale="850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   </a:t>
            </a:r>
            <a:r>
              <a:rPr lang="en-US" sz="1900" dirty="0" smtClean="0">
                <a:solidFill>
                  <a:srgbClr val="0000FF"/>
                </a:solidFill>
                <a:latin typeface="Consolas" panose="020B0609020204030204" pitchFamily="49" charset="0"/>
              </a:rPr>
              <a:t>else </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-&gt;child[0] = NULL;</a:t>
            </a:r>
          </a:p>
          <a:p>
            <a:pPr marL="0" indent="0">
              <a:buNone/>
            </a:pPr>
            <a:r>
              <a:rPr lang="en-US" sz="1900" dirty="0" smtClean="0">
                <a:solidFill>
                  <a:srgbClr val="000000"/>
                </a:solidFill>
                <a:latin typeface="Consolas" panose="020B0609020204030204" pitchFamily="49" charset="0"/>
              </a:rPr>
              <a:t>        Destroy(</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IsLeaf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smtClean="0">
                <a:solidFill>
                  <a:schemeClr val="bg1"/>
                </a:solidFill>
                <a:latin typeface="Consolas" panose="020B0609020204030204" pitchFamily="49" charset="0"/>
              </a:rPr>
              <a:t>{</a:t>
            </a:r>
          </a:p>
          <a:p>
            <a:pPr marL="0" indent="0">
              <a:buNone/>
            </a:pP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 </a:t>
            </a:r>
            <a:r>
              <a:rPr lang="ru-RU" sz="1900" dirty="0">
                <a:solidFill>
                  <a:schemeClr val="bg1"/>
                </a:solidFill>
                <a:latin typeface="Consolas" panose="020B0609020204030204" pitchFamily="49" charset="0"/>
              </a:rPr>
              <a:t>все </a:t>
            </a:r>
            <a:r>
              <a:rPr lang="en-US" sz="1900" dirty="0">
                <a:solidFill>
                  <a:schemeClr val="bg1"/>
                </a:solidFill>
                <a:latin typeface="Consolas" panose="020B0609020204030204" pitchFamily="49" charset="0"/>
              </a:rPr>
              <a:t>NULL </a:t>
            </a:r>
            <a:r>
              <a:rPr lang="ru-RU" sz="1900" dirty="0">
                <a:solidFill>
                  <a:schemeClr val="bg1"/>
                </a:solidFill>
                <a:latin typeface="Consolas" panose="020B0609020204030204" pitchFamily="49" charset="0"/>
              </a:rPr>
              <a:t>или все не </a:t>
            </a:r>
            <a:r>
              <a:rPr lang="en-US" sz="1900" dirty="0">
                <a:solidFill>
                  <a:schemeClr val="bg1"/>
                </a:solidFill>
                <a:latin typeface="Consolas" panose="020B0609020204030204" pitchFamily="49" charset="0"/>
              </a:rPr>
              <a:t>NULL</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-&gt;child[0] == NULL</a:t>
            </a:r>
            <a:r>
              <a:rPr lang="en-US" sz="1900" dirty="0" smtClean="0">
                <a:solidFill>
                  <a:schemeClr val="bg1"/>
                </a:solidFill>
                <a:latin typeface="Consolas" panose="020B0609020204030204" pitchFamily="49" charset="0"/>
              </a:rPr>
              <a:t>;</a:t>
            </a:r>
            <a:endParaRPr lang="en-US" sz="1900" dirty="0">
              <a:solidFill>
                <a:schemeClr val="bg1"/>
              </a:solidFill>
              <a:latin typeface="Consolas" panose="020B0609020204030204" pitchFamily="49" charset="0"/>
            </a:endParaRPr>
          </a:p>
          <a:p>
            <a:pPr marL="0" indent="0">
              <a:buNone/>
            </a:pPr>
            <a:r>
              <a:rPr lang="ru-RU"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IsFull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-&gt;n == 2 * T - 1;</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99658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no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noFill/>
          </a:ln>
        </p:spPr>
        <p:txBody>
          <a:bodyPr>
            <a:normAutofit fontScale="850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   </a:t>
            </a:r>
            <a:r>
              <a:rPr lang="en-US" sz="1900" dirty="0" smtClean="0">
                <a:solidFill>
                  <a:srgbClr val="0000FF"/>
                </a:solidFill>
                <a:latin typeface="Consolas" panose="020B0609020204030204" pitchFamily="49" charset="0"/>
              </a:rPr>
              <a:t>else </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-&gt;child[0] = NULL;</a:t>
            </a:r>
          </a:p>
          <a:p>
            <a:pPr marL="0" indent="0">
              <a:buNone/>
            </a:pPr>
            <a:r>
              <a:rPr lang="en-US" sz="1900" dirty="0" smtClean="0">
                <a:solidFill>
                  <a:srgbClr val="000000"/>
                </a:solidFill>
                <a:latin typeface="Consolas" panose="020B0609020204030204" pitchFamily="49" charset="0"/>
              </a:rPr>
              <a:t>        Destroy(</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IsLeaf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a:solidFill>
                  <a:srgbClr val="008000"/>
                </a:solidFill>
                <a:latin typeface="Consolas" panose="020B0609020204030204" pitchFamily="49" charset="0"/>
              </a:rPr>
              <a:t>// </a:t>
            </a:r>
            <a:r>
              <a:rPr lang="ru-RU" sz="1900" dirty="0">
                <a:solidFill>
                  <a:srgbClr val="008000"/>
                </a:solidFill>
                <a:latin typeface="Consolas" panose="020B0609020204030204" pitchFamily="49" charset="0"/>
              </a:rPr>
              <a:t>все </a:t>
            </a:r>
            <a:r>
              <a:rPr lang="en-US" sz="1900" dirty="0">
                <a:solidFill>
                  <a:srgbClr val="008000"/>
                </a:solidFill>
                <a:latin typeface="Consolas" panose="020B0609020204030204" pitchFamily="49" charset="0"/>
              </a:rPr>
              <a:t>NULL </a:t>
            </a:r>
            <a:r>
              <a:rPr lang="ru-RU" sz="1900" dirty="0">
                <a:solidFill>
                  <a:srgbClr val="008000"/>
                </a:solidFill>
                <a:latin typeface="Consolas" panose="020B0609020204030204" pitchFamily="49" charset="0"/>
              </a:rPr>
              <a:t>или все не </a:t>
            </a:r>
            <a:r>
              <a:rPr lang="en-US" sz="1900" dirty="0">
                <a:solidFill>
                  <a:srgbClr val="008000"/>
                </a:solidFill>
                <a:latin typeface="Consolas" panose="020B0609020204030204" pitchFamily="49" charset="0"/>
              </a:rPr>
              <a:t>NULL</a:t>
            </a:r>
            <a:endParaRPr lang="en-US" sz="1900" dirty="0">
              <a:solidFill>
                <a:srgbClr val="000000"/>
              </a:solidFill>
              <a:latin typeface="Consolas" panose="020B0609020204030204" pitchFamily="49" charset="0"/>
            </a:endParaRP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-&gt;child[0] == </a:t>
            </a:r>
            <a:r>
              <a:rPr lang="en-US" sz="1900" dirty="0">
                <a:solidFill>
                  <a:srgbClr val="6F008A"/>
                </a:solidFill>
                <a:latin typeface="Consolas" panose="020B0609020204030204" pitchFamily="49" charset="0"/>
              </a:rPr>
              <a:t>NULL</a:t>
            </a:r>
            <a:r>
              <a:rPr lang="en-US" sz="1900" dirty="0" smtClean="0">
                <a:solidFill>
                  <a:srgbClr val="000000"/>
                </a:solidFill>
                <a:latin typeface="Consolas" panose="020B0609020204030204" pitchFamily="49" charset="0"/>
              </a:rPr>
              <a:t>;</a:t>
            </a:r>
            <a:endParaRPr lang="en-US" sz="1900" dirty="0">
              <a:solidFill>
                <a:srgbClr val="000000"/>
              </a:solidFill>
              <a:latin typeface="Consolas" panose="020B0609020204030204" pitchFamily="49" charset="0"/>
            </a:endParaRP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bool </a:t>
            </a:r>
            <a:r>
              <a:rPr lang="en-US" sz="1900" dirty="0" err="1">
                <a:solidFill>
                  <a:schemeClr val="bg1"/>
                </a:solidFill>
                <a:latin typeface="Consolas" panose="020B0609020204030204" pitchFamily="49" charset="0"/>
              </a:rPr>
              <a:t>IsFull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p>
          <a:p>
            <a:pPr marL="0" indent="0">
              <a:buNone/>
            </a:pPr>
            <a:r>
              <a:rPr lang="en-US" sz="1900" dirty="0" smtClean="0">
                <a:solidFill>
                  <a:schemeClr val="bg1"/>
                </a:solidFill>
                <a:latin typeface="Consolas" panose="020B0609020204030204" pitchFamily="49" charset="0"/>
              </a:rPr>
              <a:t>    return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-&gt;n == 2 * T - 1;</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43328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2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smtClean="0">
                <a:latin typeface="+mj-lt"/>
              </a:rPr>
              <a:t>системы</a:t>
            </a:r>
          </a:p>
          <a:p>
            <a:pPr lvl="2"/>
            <a:r>
              <a:rPr lang="ru-RU" sz="1600" dirty="0" smtClean="0">
                <a:latin typeface="+mj-lt"/>
              </a:rPr>
              <a:t>Например</a:t>
            </a:r>
            <a:r>
              <a:rPr lang="ru-RU" sz="1600" dirty="0">
                <a:latin typeface="+mj-lt"/>
              </a:rPr>
              <a:t>, </a:t>
            </a:r>
            <a:r>
              <a:rPr lang="en-US" sz="1600" dirty="0">
                <a:latin typeface="+mj-lt"/>
              </a:rPr>
              <a:t>Windows </a:t>
            </a:r>
            <a:r>
              <a:rPr lang="en-US" sz="1600" dirty="0" smtClean="0">
                <a:latin typeface="+mj-lt"/>
              </a:rPr>
              <a:t>NTFS</a:t>
            </a:r>
          </a:p>
          <a:p>
            <a:endParaRPr lang="ru-RU" sz="2400" dirty="0" smtClean="0"/>
          </a:p>
          <a:p>
            <a:r>
              <a:rPr lang="en-US" sz="2400" dirty="0" smtClean="0"/>
              <a:t>Bayer</a:t>
            </a:r>
            <a:r>
              <a:rPr lang="en-US" sz="2400" dirty="0"/>
              <a:t>,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a:t>
            </a:r>
            <a:r>
              <a:rPr lang="en-US" sz="2400" dirty="0" smtClean="0"/>
              <a:t>doi:10.1007/bf00288683</a:t>
            </a:r>
            <a:endParaRPr lang="ru-RU" sz="2400" dirty="0" smtClean="0"/>
          </a:p>
          <a:p>
            <a:pPr lvl="1"/>
            <a:r>
              <a:rPr lang="en-US" sz="2000" dirty="0" smtClean="0">
                <a:hlinkClick r:id="rId3"/>
              </a:rPr>
              <a:t>https</a:t>
            </a:r>
            <a:r>
              <a:rPr lang="en-US" sz="2000" dirty="0">
                <a:hlinkClick r:id="rId3"/>
              </a:rPr>
              <a:t>://</a:t>
            </a:r>
            <a:r>
              <a:rPr lang="en-US" sz="2000" dirty="0" smtClean="0">
                <a:hlinkClick r:id="rId3"/>
              </a:rPr>
              <a:t>infolab.usc.edu/csci585/Spring2010/den_ar/indexing.pdf</a:t>
            </a:r>
            <a:endParaRPr lang="ru-RU" sz="2000" dirty="0"/>
          </a:p>
        </p:txBody>
      </p:sp>
      <p:sp>
        <p:nvSpPr>
          <p:cNvPr id="2" name="Объект 1"/>
          <p:cNvSpPr>
            <a:spLocks noGrp="1"/>
          </p:cNvSpPr>
          <p:nvPr>
            <p:ph sz="half" idx="2"/>
          </p:nvPr>
        </p:nvSpPr>
        <p:spPr/>
        <p:txBody>
          <a:bodyPr>
            <a:normAutofit fontScale="92500" lnSpcReduction="2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
        <p:nvSpPr>
          <p:cNvPr id="9" name="Rectangle 8"/>
          <p:cNvSpPr/>
          <p:nvPr/>
        </p:nvSpPr>
        <p:spPr>
          <a:xfrm>
            <a:off x="609600" y="2420888"/>
            <a:ext cx="5384800" cy="388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9597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noFill/>
          </a:ln>
        </p:spPr>
        <p:txBody>
          <a:bodyPr>
            <a:normAutofit fontScale="85000" lnSpcReduction="2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noFill/>
          </a:ln>
        </p:spPr>
        <p:txBody>
          <a:bodyPr>
            <a:normAutofit fontScale="850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   </a:t>
            </a:r>
            <a:r>
              <a:rPr lang="en-US" sz="1900" dirty="0" smtClean="0">
                <a:solidFill>
                  <a:srgbClr val="0000FF"/>
                </a:solidFill>
                <a:latin typeface="Consolas" panose="020B0609020204030204" pitchFamily="49" charset="0"/>
              </a:rPr>
              <a:t>else </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-&gt;child[0] = NULL;</a:t>
            </a:r>
          </a:p>
          <a:p>
            <a:pPr marL="0" indent="0">
              <a:buNone/>
            </a:pPr>
            <a:r>
              <a:rPr lang="en-US" sz="1900" dirty="0" smtClean="0">
                <a:solidFill>
                  <a:srgbClr val="000000"/>
                </a:solidFill>
                <a:latin typeface="Consolas" panose="020B0609020204030204" pitchFamily="49" charset="0"/>
              </a:rPr>
              <a:t>        Destroy(</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IsLeaf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a:solidFill>
                  <a:srgbClr val="008000"/>
                </a:solidFill>
                <a:latin typeface="Consolas" panose="020B0609020204030204" pitchFamily="49" charset="0"/>
              </a:rPr>
              <a:t>// </a:t>
            </a:r>
            <a:r>
              <a:rPr lang="ru-RU" sz="1900" dirty="0">
                <a:solidFill>
                  <a:srgbClr val="008000"/>
                </a:solidFill>
                <a:latin typeface="Consolas" panose="020B0609020204030204" pitchFamily="49" charset="0"/>
              </a:rPr>
              <a:t>все </a:t>
            </a:r>
            <a:r>
              <a:rPr lang="en-US" sz="1900" dirty="0">
                <a:solidFill>
                  <a:srgbClr val="008000"/>
                </a:solidFill>
                <a:latin typeface="Consolas" panose="020B0609020204030204" pitchFamily="49" charset="0"/>
              </a:rPr>
              <a:t>NULL </a:t>
            </a:r>
            <a:r>
              <a:rPr lang="ru-RU" sz="1900" dirty="0">
                <a:solidFill>
                  <a:srgbClr val="008000"/>
                </a:solidFill>
                <a:latin typeface="Consolas" panose="020B0609020204030204" pitchFamily="49" charset="0"/>
              </a:rPr>
              <a:t>или все не </a:t>
            </a:r>
            <a:r>
              <a:rPr lang="en-US" sz="1900" dirty="0">
                <a:solidFill>
                  <a:srgbClr val="008000"/>
                </a:solidFill>
                <a:latin typeface="Consolas" panose="020B0609020204030204" pitchFamily="49" charset="0"/>
              </a:rPr>
              <a:t>NULL</a:t>
            </a:r>
            <a:endParaRPr lang="en-US" sz="1900" dirty="0">
              <a:solidFill>
                <a:srgbClr val="000000"/>
              </a:solidFill>
              <a:latin typeface="Consolas" panose="020B0609020204030204" pitchFamily="49" charset="0"/>
            </a:endParaRP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-&gt;child[0] == </a:t>
            </a:r>
            <a:r>
              <a:rPr lang="en-US" sz="1900" dirty="0">
                <a:solidFill>
                  <a:srgbClr val="6F008A"/>
                </a:solidFill>
                <a:latin typeface="Consolas" panose="020B0609020204030204" pitchFamily="49" charset="0"/>
              </a:rPr>
              <a:t>NULL</a:t>
            </a:r>
            <a:r>
              <a:rPr lang="en-US" sz="1900" dirty="0" smtClean="0">
                <a:solidFill>
                  <a:srgbClr val="000000"/>
                </a:solidFill>
                <a:latin typeface="Consolas" panose="020B0609020204030204" pitchFamily="49" charset="0"/>
              </a:rPr>
              <a:t>;</a:t>
            </a:r>
            <a:endParaRPr lang="en-US" sz="1900" dirty="0">
              <a:solidFill>
                <a:srgbClr val="000000"/>
              </a:solidFill>
              <a:latin typeface="Consolas" panose="020B0609020204030204" pitchFamily="49" charset="0"/>
            </a:endParaRP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IsFull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-&gt;n == 2 * </a:t>
            </a:r>
            <a:r>
              <a:rPr lang="en-US" sz="1900" dirty="0">
                <a:solidFill>
                  <a:srgbClr val="2F4F4F"/>
                </a:solidFill>
                <a:latin typeface="Consolas" panose="020B0609020204030204" pitchFamily="49" charset="0"/>
              </a:rPr>
              <a:t>T</a:t>
            </a:r>
            <a:r>
              <a:rPr lang="en-US" sz="1900" dirty="0">
                <a:solidFill>
                  <a:srgbClr val="000000"/>
                </a:solidFill>
                <a:latin typeface="Consolas" panose="020B0609020204030204" pitchFamily="49" charset="0"/>
              </a:rPr>
              <a:t> - 1;</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632585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noFill/>
          </a:ln>
        </p:spPr>
        <p:txBody>
          <a:bodyPr>
            <a:noAutofit/>
          </a:bodyPr>
          <a:lstStyle/>
          <a:p>
            <a:pPr marL="0" indent="0">
              <a:buNone/>
            </a:pPr>
            <a:r>
              <a:rPr lang="en-US" sz="1800" dirty="0" err="1">
                <a:solidFill>
                  <a:schemeClr val="bg1"/>
                </a:solidFill>
                <a:latin typeface="Consolas" panose="020B0609020204030204" pitchFamily="49" charset="0"/>
              </a:rPr>
              <a:t>BTree</a:t>
            </a:r>
            <a:r>
              <a:rPr lang="en-US" sz="1800" dirty="0">
                <a:solidFill>
                  <a:schemeClr val="bg1"/>
                </a:solidFill>
                <a:latin typeface="Consolas" panose="020B0609020204030204" pitchFamily="49" charset="0"/>
              </a:rPr>
              <a:t>* Create() </a:t>
            </a:r>
            <a:r>
              <a:rPr lang="en-US" sz="1800" dirty="0" smtClean="0">
                <a:solidFill>
                  <a:schemeClr val="bg1"/>
                </a:solidFill>
                <a:latin typeface="Consolas" panose="020B0609020204030204" pitchFamily="49" charset="0"/>
              </a:rPr>
              <a:t>{</a:t>
            </a:r>
          </a:p>
          <a:p>
            <a:pPr marL="0" indent="0">
              <a:buNone/>
            </a:pPr>
            <a:r>
              <a:rPr lang="en-US" sz="1800" dirty="0" smtClean="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 </a:t>
            </a:r>
            <a:r>
              <a:rPr lang="ru-RU" sz="1800" dirty="0">
                <a:solidFill>
                  <a:schemeClr val="bg1"/>
                </a:solidFill>
                <a:latin typeface="Consolas" panose="020B0609020204030204" pitchFamily="49" charset="0"/>
              </a:rPr>
              <a:t>заполним нулями</a:t>
            </a:r>
            <a:endParaRPr lang="en-US" sz="1800" dirty="0">
              <a:solidFill>
                <a:schemeClr val="bg1"/>
              </a:solidFill>
              <a:latin typeface="Consolas" panose="020B0609020204030204" pitchFamily="49" charset="0"/>
            </a:endParaRPr>
          </a:p>
          <a:p>
            <a:pPr marL="0" indent="0">
              <a:buNone/>
            </a:pPr>
            <a:r>
              <a:rPr lang="en-US" sz="1800" dirty="0" smtClean="0">
                <a:solidFill>
                  <a:schemeClr val="bg1"/>
                </a:solidFill>
                <a:latin typeface="Consolas" panose="020B0609020204030204" pitchFamily="49" charset="0"/>
              </a:rPr>
              <a:t>    return </a:t>
            </a:r>
            <a:r>
              <a:rPr lang="en-US" sz="1800" dirty="0" err="1" smtClean="0">
                <a:solidFill>
                  <a:schemeClr val="bg1"/>
                </a:solidFill>
                <a:latin typeface="Consolas" panose="020B0609020204030204" pitchFamily="49" charset="0"/>
              </a:rPr>
              <a:t>calloc</a:t>
            </a:r>
            <a:r>
              <a:rPr lang="en-US" sz="1800" dirty="0" smtClean="0">
                <a:solidFill>
                  <a:schemeClr val="bg1"/>
                </a:solidFill>
                <a:latin typeface="Consolas" panose="020B0609020204030204" pitchFamily="49" charset="0"/>
              </a:rPr>
              <a:t>(1, </a:t>
            </a:r>
            <a:r>
              <a:rPr lang="en-US" sz="1800" dirty="0" err="1" smtClean="0">
                <a:solidFill>
                  <a:schemeClr val="bg1"/>
                </a:solidFill>
                <a:latin typeface="Consolas" panose="020B0609020204030204" pitchFamily="49" charset="0"/>
              </a:rPr>
              <a:t>sizeof</a:t>
            </a:r>
            <a:r>
              <a:rPr lang="en-US" sz="1800" dirty="0" smtClean="0">
                <a:solidFill>
                  <a:schemeClr val="bg1"/>
                </a:solidFill>
                <a:latin typeface="Consolas" panose="020B0609020204030204" pitchFamily="49" charset="0"/>
              </a:rPr>
              <a:t>(</a:t>
            </a:r>
            <a:r>
              <a:rPr lang="en-US" sz="1800" dirty="0" err="1" smtClean="0">
                <a:solidFill>
                  <a:schemeClr val="bg1"/>
                </a:solidFill>
                <a:latin typeface="Consolas" panose="020B0609020204030204" pitchFamily="49" charset="0"/>
              </a:rPr>
              <a:t>BTree</a:t>
            </a:r>
            <a:r>
              <a:rPr lang="en-US" sz="1800" dirty="0" smtClean="0">
                <a:solidFill>
                  <a:schemeClr val="bg1"/>
                </a:solidFill>
                <a:latin typeface="Consolas" panose="020B0609020204030204" pitchFamily="49" charset="0"/>
              </a:rPr>
              <a:t>));</a:t>
            </a:r>
            <a:endParaRPr lang="ru-RU" sz="1800" dirty="0">
              <a:solidFill>
                <a:schemeClr val="bg1"/>
              </a:solidFill>
              <a:latin typeface="Consolas" panose="020B0609020204030204" pitchFamily="49" charset="0"/>
            </a:endParaRPr>
          </a:p>
          <a:p>
            <a:pPr marL="0" indent="0">
              <a:buNone/>
            </a:pPr>
            <a:r>
              <a:rPr lang="ru-RU" sz="1800" dirty="0" smtClean="0">
                <a:solidFill>
                  <a:schemeClr val="bg1"/>
                </a:solidFill>
                <a:latin typeface="Consolas" panose="020B0609020204030204" pitchFamily="49" charset="0"/>
              </a:rPr>
              <a:t>}</a:t>
            </a:r>
            <a:endParaRPr lang="en-US" sz="1800" dirty="0" smtClean="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void Split(</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c, </a:t>
            </a:r>
            <a:r>
              <a:rPr lang="en-US" sz="1800" dirty="0" err="1">
                <a:solidFill>
                  <a:schemeClr val="bg1"/>
                </a:solidFill>
                <a:latin typeface="Consolas" panose="020B0609020204030204" pitchFamily="49" charset="0"/>
              </a:rPr>
              <a:t>BTree</a:t>
            </a:r>
            <a:r>
              <a:rPr lang="en-US" sz="1800" dirty="0">
                <a:solidFill>
                  <a:schemeClr val="bg1"/>
                </a:solidFill>
                <a:latin typeface="Consolas" panose="020B0609020204030204" pitchFamily="49" charset="0"/>
              </a:rPr>
              <a:t> *p) {</a:t>
            </a:r>
          </a:p>
          <a:p>
            <a:pPr marL="0" indent="0">
              <a:buNone/>
            </a:pPr>
            <a:r>
              <a:rPr lang="en-US" sz="18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BTree</a:t>
            </a:r>
            <a:r>
              <a:rPr lang="en-US" sz="1600" dirty="0">
                <a:solidFill>
                  <a:schemeClr val="bg1"/>
                </a:solidFill>
                <a:latin typeface="Consolas" panose="020B0609020204030204" pitchFamily="49" charset="0"/>
              </a:rPr>
              <a:t> *fc = p-&gt;child[c], *</a:t>
            </a:r>
            <a:r>
              <a:rPr lang="en-US" sz="1600" dirty="0" err="1">
                <a:solidFill>
                  <a:schemeClr val="bg1"/>
                </a:solidFill>
                <a:latin typeface="Consolas" panose="020B0609020204030204" pitchFamily="49" charset="0"/>
              </a:rPr>
              <a:t>nc</a:t>
            </a:r>
            <a:r>
              <a:rPr lang="en-US" sz="1600" dirty="0">
                <a:solidFill>
                  <a:schemeClr val="bg1"/>
                </a:solidFill>
                <a:latin typeface="Consolas" panose="020B0609020204030204" pitchFamily="49" charset="0"/>
              </a:rPr>
              <a:t> = Create();</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-&gt;n = T - 1; // </a:t>
            </a:r>
            <a:r>
              <a:rPr lang="ru-RU" sz="1800" dirty="0">
                <a:solidFill>
                  <a:schemeClr val="bg1"/>
                </a:solidFill>
                <a:latin typeface="Consolas" panose="020B0609020204030204" pitchFamily="49" charset="0"/>
              </a:rPr>
              <a:t>степень минус 1</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MoveTail</a:t>
            </a:r>
            <a:r>
              <a:rPr lang="en-US" sz="1800" dirty="0">
                <a:solidFill>
                  <a:schemeClr val="bg1"/>
                </a:solidFill>
                <a:latin typeface="Consolas" panose="020B0609020204030204" pitchFamily="49" charset="0"/>
              </a:rPr>
              <a:t>(fc, T,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 0);</a:t>
            </a:r>
          </a:p>
          <a:p>
            <a:pPr marL="0" indent="0">
              <a:buNone/>
            </a:pPr>
            <a:r>
              <a:rPr lang="en-US" sz="1800" dirty="0">
                <a:solidFill>
                  <a:schemeClr val="bg1"/>
                </a:solidFill>
                <a:latin typeface="Consolas" panose="020B0609020204030204" pitchFamily="49" charset="0"/>
              </a:rPr>
              <a:t>    fc-&gt;n = T - 1;</a:t>
            </a:r>
          </a:p>
          <a:p>
            <a:pPr marL="0" indent="0">
              <a:buNone/>
            </a:pPr>
            <a:r>
              <a:rPr lang="en-US" sz="1800" dirty="0">
                <a:solidFill>
                  <a:schemeClr val="bg1"/>
                </a:solidFill>
                <a:latin typeface="Consolas" panose="020B0609020204030204" pitchFamily="49" charset="0"/>
              </a:rPr>
              <a:t>    p-&gt;n += 1;</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MoveTail</a:t>
            </a:r>
            <a:r>
              <a:rPr lang="en-US" sz="1800" dirty="0">
                <a:solidFill>
                  <a:schemeClr val="bg1"/>
                </a:solidFill>
                <a:latin typeface="Consolas" panose="020B0609020204030204" pitchFamily="49" charset="0"/>
              </a:rPr>
              <a:t>(p, c, p, c + 1);</a:t>
            </a:r>
          </a:p>
          <a:p>
            <a:pPr marL="0" indent="0">
              <a:buNone/>
            </a:pPr>
            <a:r>
              <a:rPr lang="en-US" sz="1800" dirty="0">
                <a:solidFill>
                  <a:schemeClr val="bg1"/>
                </a:solidFill>
                <a:latin typeface="Consolas" panose="020B0609020204030204" pitchFamily="49" charset="0"/>
              </a:rPr>
              <a:t>    p-&gt;key[c] = fc-&gt;key[T - 1];</a:t>
            </a:r>
          </a:p>
          <a:p>
            <a:pPr marL="0" indent="0">
              <a:buNone/>
            </a:pPr>
            <a:r>
              <a:rPr lang="en-US" sz="1800" dirty="0">
                <a:solidFill>
                  <a:schemeClr val="bg1"/>
                </a:solidFill>
                <a:latin typeface="Consolas" panose="020B0609020204030204" pitchFamily="49" charset="0"/>
              </a:rPr>
              <a:t>    p-&gt;child[c + 1] =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a:t>
            </a:r>
          </a:p>
          <a:p>
            <a:pPr marL="0" indent="0">
              <a:buNone/>
            </a:pPr>
            <a:r>
              <a:rPr lang="ru-RU" sz="1800" dirty="0" smtClean="0">
                <a:solidFill>
                  <a:schemeClr val="bg1"/>
                </a:solidFill>
                <a:latin typeface="Consolas" panose="020B0609020204030204" pitchFamily="49" charset="0"/>
              </a:rPr>
              <a:t>}</a:t>
            </a:r>
            <a:endParaRPr lang="ru-RU" sz="1800" dirty="0">
              <a:solidFill>
                <a:schemeClr val="bg1"/>
              </a:solidFill>
            </a:endParaRPr>
          </a:p>
        </p:txBody>
      </p:sp>
      <p:sp>
        <p:nvSpPr>
          <p:cNvPr id="4" name="Объект 3"/>
          <p:cNvSpPr>
            <a:spLocks noGrp="1"/>
          </p:cNvSpPr>
          <p:nvPr>
            <p:ph sz="half" idx="2"/>
          </p:nvPr>
        </p:nvSpPr>
        <p:spPr>
          <a:ln>
            <a:noFill/>
          </a:ln>
        </p:spPr>
        <p:txBody>
          <a:bodyPr>
            <a:normAutofit fontScale="92500" lnSpcReduction="20000"/>
          </a:bodyPr>
          <a:lstStyle/>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AddKey</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k) {</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int</a:t>
            </a: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c = </a:t>
            </a:r>
            <a:r>
              <a:rPr lang="en-US" sz="1900" dirty="0" err="1">
                <a:solidFill>
                  <a:schemeClr val="bg1"/>
                </a:solidFill>
                <a:latin typeface="Consolas" panose="020B0609020204030204" pitchFamily="49" charset="0"/>
              </a:rPr>
              <a:t>GetChildIdx</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k);</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&gt;n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MoveTail</a:t>
            </a:r>
            <a:r>
              <a:rPr lang="en-US" sz="1900" dirty="0" smtClean="0">
                <a:solidFill>
                  <a:schemeClr val="bg1"/>
                </a:solidFill>
                <a:latin typeface="Consolas" panose="020B0609020204030204" pitchFamily="49" charset="0"/>
              </a:rPr>
              <a:t>(</a:t>
            </a:r>
            <a:r>
              <a:rPr lang="en-US" sz="1900" dirty="0" err="1" smtClean="0">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&gt;key[c] = k;</a:t>
            </a:r>
          </a:p>
          <a:p>
            <a:pPr marL="0" indent="0">
              <a:buNone/>
            </a:pPr>
            <a:r>
              <a:rPr lang="ru-RU" sz="1900" dirty="0" smtClean="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MoveTail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j) {</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-&gt;n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-&gt;key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-&gt;key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-&gt;child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-&gt;child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+ 1)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no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void Split(</a:t>
            </a:r>
            <a:r>
              <a:rPr lang="en-US" sz="1800" dirty="0" err="1">
                <a:solidFill>
                  <a:schemeClr val="bg1"/>
                </a:solidFill>
                <a:latin typeface="Consolas" panose="020B0609020204030204" pitchFamily="49" charset="0"/>
              </a:rPr>
              <a:t>int</a:t>
            </a:r>
            <a:r>
              <a:rPr lang="en-US" sz="1800" dirty="0">
                <a:solidFill>
                  <a:schemeClr val="bg1"/>
                </a:solidFill>
                <a:latin typeface="Consolas" panose="020B0609020204030204" pitchFamily="49" charset="0"/>
              </a:rPr>
              <a:t> c, </a:t>
            </a:r>
            <a:r>
              <a:rPr lang="en-US" sz="1800" dirty="0" err="1">
                <a:solidFill>
                  <a:schemeClr val="bg1"/>
                </a:solidFill>
                <a:latin typeface="Consolas" panose="020B0609020204030204" pitchFamily="49" charset="0"/>
              </a:rPr>
              <a:t>BTree</a:t>
            </a:r>
            <a:r>
              <a:rPr lang="en-US" sz="1800" dirty="0">
                <a:solidFill>
                  <a:schemeClr val="bg1"/>
                </a:solidFill>
                <a:latin typeface="Consolas" panose="020B0609020204030204" pitchFamily="49" charset="0"/>
              </a:rPr>
              <a:t> *p) {</a:t>
            </a:r>
          </a:p>
          <a:p>
            <a:pPr marL="0" indent="0">
              <a:buNone/>
            </a:pPr>
            <a:r>
              <a:rPr lang="en-US" sz="18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BTree</a:t>
            </a:r>
            <a:r>
              <a:rPr lang="en-US" sz="1600" dirty="0">
                <a:solidFill>
                  <a:schemeClr val="bg1"/>
                </a:solidFill>
                <a:latin typeface="Consolas" panose="020B0609020204030204" pitchFamily="49" charset="0"/>
              </a:rPr>
              <a:t> *fc = p-&gt;child[c], *</a:t>
            </a:r>
            <a:r>
              <a:rPr lang="en-US" sz="1600" dirty="0" err="1">
                <a:solidFill>
                  <a:schemeClr val="bg1"/>
                </a:solidFill>
                <a:latin typeface="Consolas" panose="020B0609020204030204" pitchFamily="49" charset="0"/>
              </a:rPr>
              <a:t>nc</a:t>
            </a:r>
            <a:r>
              <a:rPr lang="en-US" sz="1600" dirty="0">
                <a:solidFill>
                  <a:schemeClr val="bg1"/>
                </a:solidFill>
                <a:latin typeface="Consolas" panose="020B0609020204030204" pitchFamily="49" charset="0"/>
              </a:rPr>
              <a:t> = Create();</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-&gt;n = T - 1; // </a:t>
            </a:r>
            <a:r>
              <a:rPr lang="ru-RU" sz="1800" dirty="0">
                <a:solidFill>
                  <a:schemeClr val="bg1"/>
                </a:solidFill>
                <a:latin typeface="Consolas" panose="020B0609020204030204" pitchFamily="49" charset="0"/>
              </a:rPr>
              <a:t>степень минус 1</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MoveTail</a:t>
            </a:r>
            <a:r>
              <a:rPr lang="en-US" sz="1800" dirty="0">
                <a:solidFill>
                  <a:schemeClr val="bg1"/>
                </a:solidFill>
                <a:latin typeface="Consolas" panose="020B0609020204030204" pitchFamily="49" charset="0"/>
              </a:rPr>
              <a:t>(fc, T,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 0);</a:t>
            </a:r>
          </a:p>
          <a:p>
            <a:pPr marL="0" indent="0">
              <a:buNone/>
            </a:pPr>
            <a:r>
              <a:rPr lang="en-US" sz="1800" dirty="0">
                <a:solidFill>
                  <a:schemeClr val="bg1"/>
                </a:solidFill>
                <a:latin typeface="Consolas" panose="020B0609020204030204" pitchFamily="49" charset="0"/>
              </a:rPr>
              <a:t>    fc-&gt;n = T - 1;</a:t>
            </a:r>
          </a:p>
          <a:p>
            <a:pPr marL="0" indent="0">
              <a:buNone/>
            </a:pPr>
            <a:r>
              <a:rPr lang="en-US" sz="1800" dirty="0">
                <a:solidFill>
                  <a:schemeClr val="bg1"/>
                </a:solidFill>
                <a:latin typeface="Consolas" panose="020B0609020204030204" pitchFamily="49" charset="0"/>
              </a:rPr>
              <a:t>    p-&gt;n += 1;</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MoveTail</a:t>
            </a:r>
            <a:r>
              <a:rPr lang="en-US" sz="1800" dirty="0">
                <a:solidFill>
                  <a:schemeClr val="bg1"/>
                </a:solidFill>
                <a:latin typeface="Consolas" panose="020B0609020204030204" pitchFamily="49" charset="0"/>
              </a:rPr>
              <a:t>(p, c, p, c + 1);</a:t>
            </a:r>
          </a:p>
          <a:p>
            <a:pPr marL="0" indent="0">
              <a:buNone/>
            </a:pPr>
            <a:r>
              <a:rPr lang="en-US" sz="1800" dirty="0">
                <a:solidFill>
                  <a:schemeClr val="bg1"/>
                </a:solidFill>
                <a:latin typeface="Consolas" panose="020B0609020204030204" pitchFamily="49" charset="0"/>
              </a:rPr>
              <a:t>    p-&gt;key[c] = fc-&gt;key[T - 1];</a:t>
            </a:r>
          </a:p>
          <a:p>
            <a:pPr marL="0" indent="0">
              <a:buNone/>
            </a:pPr>
            <a:r>
              <a:rPr lang="en-US" sz="1800" dirty="0">
                <a:solidFill>
                  <a:schemeClr val="bg1"/>
                </a:solidFill>
                <a:latin typeface="Consolas" panose="020B0609020204030204" pitchFamily="49" charset="0"/>
              </a:rPr>
              <a:t>    p-&gt;child[c + 1] = </a:t>
            </a:r>
            <a:r>
              <a:rPr lang="en-US" sz="1800" dirty="0" err="1">
                <a:solidFill>
                  <a:schemeClr val="bg1"/>
                </a:solidFill>
                <a:latin typeface="Consolas" panose="020B0609020204030204" pitchFamily="49" charset="0"/>
              </a:rPr>
              <a:t>nc</a:t>
            </a:r>
            <a:r>
              <a:rPr lang="en-US" sz="1800" dirty="0">
                <a:solidFill>
                  <a:schemeClr val="bg1"/>
                </a:solidFill>
                <a:latin typeface="Consolas" panose="020B0609020204030204" pitchFamily="49" charset="0"/>
              </a:rPr>
              <a:t>;</a:t>
            </a:r>
          </a:p>
          <a:p>
            <a:pPr marL="0" indent="0">
              <a:buNone/>
            </a:pPr>
            <a:r>
              <a:rPr lang="ru-RU" sz="1800" dirty="0" smtClean="0">
                <a:solidFill>
                  <a:schemeClr val="bg1"/>
                </a:solidFill>
                <a:latin typeface="Consolas" panose="020B0609020204030204" pitchFamily="49" charset="0"/>
              </a:rPr>
              <a:t>}</a:t>
            </a:r>
            <a:endParaRPr lang="ru-RU" sz="1800" dirty="0">
              <a:solidFill>
                <a:schemeClr val="bg1"/>
              </a:solidFill>
            </a:endParaRPr>
          </a:p>
        </p:txBody>
      </p:sp>
      <p:sp>
        <p:nvSpPr>
          <p:cNvPr id="4" name="Объект 3"/>
          <p:cNvSpPr>
            <a:spLocks noGrp="1"/>
          </p:cNvSpPr>
          <p:nvPr>
            <p:ph sz="half" idx="2"/>
          </p:nvPr>
        </p:nvSpPr>
        <p:spPr>
          <a:ln>
            <a:noFill/>
          </a:ln>
        </p:spPr>
        <p:txBody>
          <a:bodyPr>
            <a:normAutofit fontScale="92500" lnSpcReduction="20000"/>
          </a:bodyPr>
          <a:lstStyle/>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AddKey</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k) {</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int</a:t>
            </a: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c = </a:t>
            </a:r>
            <a:r>
              <a:rPr lang="en-US" sz="1900" dirty="0" err="1">
                <a:solidFill>
                  <a:schemeClr val="bg1"/>
                </a:solidFill>
                <a:latin typeface="Consolas" panose="020B0609020204030204" pitchFamily="49" charset="0"/>
              </a:rPr>
              <a:t>GetChildIdx</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k);</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&gt;n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MoveTail</a:t>
            </a:r>
            <a:r>
              <a:rPr lang="en-US" sz="1900" dirty="0" smtClean="0">
                <a:solidFill>
                  <a:schemeClr val="bg1"/>
                </a:solidFill>
                <a:latin typeface="Consolas" panose="020B0609020204030204" pitchFamily="49" charset="0"/>
              </a:rPr>
              <a:t>(</a:t>
            </a:r>
            <a:r>
              <a:rPr lang="en-US" sz="1900" dirty="0" err="1" smtClean="0">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&gt;key[c] = k;</a:t>
            </a:r>
          </a:p>
          <a:p>
            <a:pPr marL="0" indent="0">
              <a:buNone/>
            </a:pPr>
            <a:r>
              <a:rPr lang="ru-RU" sz="1900" dirty="0" smtClean="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MoveTail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j) {</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-&gt;n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-&gt;key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-&gt;key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-&gt;child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-&gt;child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+ 1)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488535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no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noFill/>
          </a:ln>
        </p:spPr>
        <p:txBody>
          <a:bodyPr>
            <a:normAutofit fontScale="92500" lnSpcReduction="20000"/>
          </a:bodyPr>
          <a:lstStyle/>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AddKey</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k) {</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int</a:t>
            </a:r>
            <a:r>
              <a:rPr lang="en-US" sz="1900" dirty="0" smtClean="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c = </a:t>
            </a:r>
            <a:r>
              <a:rPr lang="en-US" sz="1900" dirty="0" err="1">
                <a:solidFill>
                  <a:schemeClr val="bg1"/>
                </a:solidFill>
                <a:latin typeface="Consolas" panose="020B0609020204030204" pitchFamily="49" charset="0"/>
              </a:rPr>
              <a:t>GetChildIdx</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k);</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&gt;n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MoveTail</a:t>
            </a:r>
            <a:r>
              <a:rPr lang="en-US" sz="1900" dirty="0" smtClean="0">
                <a:solidFill>
                  <a:schemeClr val="bg1"/>
                </a:solidFill>
                <a:latin typeface="Consolas" panose="020B0609020204030204" pitchFamily="49" charset="0"/>
              </a:rPr>
              <a:t>(</a:t>
            </a:r>
            <a:r>
              <a:rPr lang="en-US" sz="1900" dirty="0" err="1" smtClean="0">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a:t>
            </a:r>
            <a:r>
              <a:rPr lang="en-US" sz="1900" dirty="0" err="1">
                <a:solidFill>
                  <a:schemeClr val="bg1"/>
                </a:solidFill>
                <a:latin typeface="Consolas" panose="020B0609020204030204" pitchFamily="49" charset="0"/>
              </a:rPr>
              <a:t>bT</a:t>
            </a:r>
            <a:r>
              <a:rPr lang="en-US" sz="1900" dirty="0">
                <a:solidFill>
                  <a:schemeClr val="bg1"/>
                </a:solidFill>
                <a:latin typeface="Consolas" panose="020B0609020204030204" pitchFamily="49" charset="0"/>
              </a:rPr>
              <a:t>, c + 1);</a:t>
            </a:r>
          </a:p>
          <a:p>
            <a:pPr marL="0" indent="0">
              <a:buNone/>
            </a:pPr>
            <a:r>
              <a:rPr lang="en-US" sz="1900" dirty="0" smtClean="0">
                <a:solidFill>
                  <a:schemeClr val="bg1"/>
                </a:solidFill>
                <a:latin typeface="Consolas" panose="020B0609020204030204" pitchFamily="49" charset="0"/>
              </a:rPr>
              <a:t>    </a:t>
            </a:r>
            <a:r>
              <a:rPr lang="en-US" sz="1900" dirty="0" err="1" smtClean="0">
                <a:solidFill>
                  <a:schemeClr val="bg1"/>
                </a:solidFill>
                <a:latin typeface="Consolas" panose="020B0609020204030204" pitchFamily="49" charset="0"/>
              </a:rPr>
              <a:t>bT</a:t>
            </a:r>
            <a:r>
              <a:rPr lang="en-US" sz="1900" dirty="0" smtClean="0">
                <a:solidFill>
                  <a:schemeClr val="bg1"/>
                </a:solidFill>
                <a:latin typeface="Consolas" panose="020B0609020204030204" pitchFamily="49" charset="0"/>
              </a:rPr>
              <a:t>-</a:t>
            </a:r>
            <a:r>
              <a:rPr lang="en-US" sz="1900" dirty="0">
                <a:solidFill>
                  <a:schemeClr val="bg1"/>
                </a:solidFill>
                <a:latin typeface="Consolas" panose="020B0609020204030204" pitchFamily="49" charset="0"/>
              </a:rPr>
              <a:t>&gt;key[c] = k;</a:t>
            </a:r>
          </a:p>
          <a:p>
            <a:pPr marL="0" indent="0">
              <a:buNone/>
            </a:pPr>
            <a:r>
              <a:rPr lang="ru-RU" sz="1900" dirty="0" smtClean="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MoveTail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j) {</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-&gt;n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-&gt;key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-&gt;key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-&gt;child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-&gt;child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+ 1)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478833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no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noFill/>
          </a:ln>
        </p:spPr>
        <p:txBody>
          <a:bodyPr>
            <a:normAutofit fontScale="925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AddKey</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c = </a:t>
            </a:r>
            <a:r>
              <a:rPr lang="en-US" sz="1900" dirty="0" err="1">
                <a:solidFill>
                  <a:srgbClr val="000000"/>
                </a:solidFill>
                <a:latin typeface="Consolas" panose="020B0609020204030204" pitchFamily="49" charset="0"/>
              </a:rPr>
              <a:t>GetChildIdx</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&gt;n += 1;</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MoveTail</a:t>
            </a:r>
            <a:r>
              <a:rPr lang="en-US" sz="1900" dirty="0" smtClean="0">
                <a:solidFill>
                  <a:srgbClr val="000000"/>
                </a:solidFill>
                <a:latin typeface="Consolas" panose="020B0609020204030204" pitchFamily="49" charset="0"/>
              </a:rPr>
              <a:t>(</a:t>
            </a:r>
            <a:r>
              <a:rPr lang="en-US" sz="1900" dirty="0" err="1" smtClean="0">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+ 1);</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&gt;key[c] =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void </a:t>
            </a:r>
            <a:r>
              <a:rPr lang="en-US" sz="1900" dirty="0" err="1">
                <a:solidFill>
                  <a:schemeClr val="bg1"/>
                </a:solidFill>
                <a:latin typeface="Consolas" panose="020B0609020204030204" pitchFamily="49" charset="0"/>
              </a:rPr>
              <a:t>MoveTail</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j) {</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-&gt;n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-&gt;key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-&gt;key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int</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memmove</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dst</a:t>
            </a:r>
            <a:r>
              <a:rPr lang="en-US" sz="1900" dirty="0">
                <a:solidFill>
                  <a:schemeClr val="bg1"/>
                </a:solidFill>
                <a:latin typeface="Consolas" panose="020B0609020204030204" pitchFamily="49" charset="0"/>
              </a:rPr>
              <a:t>-&gt;child + j,</a:t>
            </a:r>
          </a:p>
          <a:p>
            <a:pPr marL="0" indent="0">
              <a:buNone/>
            </a:pPr>
            <a:r>
              <a:rPr lang="en-US" sz="1900" dirty="0">
                <a:solidFill>
                  <a:schemeClr val="bg1"/>
                </a:solidFill>
                <a:latin typeface="Consolas" panose="020B0609020204030204" pitchFamily="49" charset="0"/>
              </a:rPr>
              <a:t>            </a:t>
            </a:r>
            <a:r>
              <a:rPr lang="en-US" sz="1900" dirty="0" err="1">
                <a:solidFill>
                  <a:schemeClr val="bg1"/>
                </a:solidFill>
                <a:latin typeface="Consolas" panose="020B0609020204030204" pitchFamily="49" charset="0"/>
              </a:rPr>
              <a:t>src</a:t>
            </a:r>
            <a:r>
              <a:rPr lang="en-US" sz="1900" dirty="0">
                <a:solidFill>
                  <a:schemeClr val="bg1"/>
                </a:solidFill>
                <a:latin typeface="Consolas" panose="020B0609020204030204" pitchFamily="49" charset="0"/>
              </a:rPr>
              <a:t>-&gt;child + </a:t>
            </a:r>
            <a:r>
              <a:rPr lang="en-US" sz="1900" dirty="0" err="1">
                <a:solidFill>
                  <a:schemeClr val="bg1"/>
                </a:solidFill>
                <a:latin typeface="Consolas" panose="020B0609020204030204" pitchFamily="49" charset="0"/>
              </a:rPr>
              <a:t>i</a:t>
            </a:r>
            <a:r>
              <a:rPr lang="en-US" sz="1900" dirty="0">
                <a:solidFill>
                  <a:schemeClr val="bg1"/>
                </a:solidFill>
                <a:latin typeface="Consolas" panose="020B0609020204030204" pitchFamily="49" charset="0"/>
              </a:rPr>
              <a:t>,</a:t>
            </a:r>
          </a:p>
          <a:p>
            <a:pPr marL="0" indent="0">
              <a:buNone/>
            </a:pPr>
            <a:r>
              <a:rPr lang="en-US" sz="1900" dirty="0">
                <a:solidFill>
                  <a:schemeClr val="bg1"/>
                </a:solidFill>
                <a:latin typeface="Consolas" panose="020B0609020204030204" pitchFamily="49" charset="0"/>
              </a:rPr>
              <a:t>            (t + 1) * </a:t>
            </a:r>
            <a:r>
              <a:rPr lang="en-US" sz="1900" dirty="0" err="1">
                <a:solidFill>
                  <a:schemeClr val="bg1"/>
                </a:solidFill>
                <a:latin typeface="Consolas" panose="020B0609020204030204" pitchFamily="49" charset="0"/>
              </a:rPr>
              <a:t>sizeof</a:t>
            </a:r>
            <a:r>
              <a:rPr lang="en-US" sz="1900" dirty="0">
                <a:solidFill>
                  <a:schemeClr val="bg1"/>
                </a:solidFill>
                <a:latin typeface="Consolas" panose="020B0609020204030204" pitchFamily="49" charset="0"/>
              </a:rPr>
              <a:t>(</a:t>
            </a:r>
            <a:r>
              <a:rPr lang="en-US" sz="1900" dirty="0" err="1">
                <a:solidFill>
                  <a:schemeClr val="bg1"/>
                </a:solidFill>
                <a:latin typeface="Consolas" panose="020B0609020204030204" pitchFamily="49" charset="0"/>
              </a:rPr>
              <a:t>BTree</a:t>
            </a:r>
            <a:r>
              <a:rPr lang="en-US" sz="1900" dirty="0">
                <a:solidFill>
                  <a:schemeClr val="bg1"/>
                </a:solidFill>
                <a:latin typeface="Consolas" panose="020B0609020204030204" pitchFamily="49" charset="0"/>
              </a:rPr>
              <a:t>*));</a:t>
            </a:r>
          </a:p>
          <a:p>
            <a:pPr marL="0" indent="0">
              <a:buNone/>
            </a:pPr>
            <a:r>
              <a:rPr lang="ru-RU" sz="1900" dirty="0" smtClean="0">
                <a:solidFill>
                  <a:schemeClr val="bg1"/>
                </a:solidFill>
                <a:latin typeface="Consolas" panose="020B0609020204030204" pitchFamily="49" charset="0"/>
              </a:rPr>
              <a:t>}</a:t>
            </a:r>
            <a:endParaRPr lang="ru-RU" sz="1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0860807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no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noFill/>
          </a:ln>
        </p:spPr>
        <p:txBody>
          <a:bodyPr>
            <a:normAutofit fontScale="925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AddKey</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c = </a:t>
            </a:r>
            <a:r>
              <a:rPr lang="en-US" sz="1900" dirty="0" err="1">
                <a:solidFill>
                  <a:srgbClr val="000000"/>
                </a:solidFill>
                <a:latin typeface="Consolas" panose="020B0609020204030204" pitchFamily="49" charset="0"/>
              </a:rPr>
              <a:t>GetChildIdx</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&gt;n += 1;</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MoveTail</a:t>
            </a:r>
            <a:r>
              <a:rPr lang="en-US" sz="1900" dirty="0" smtClean="0">
                <a:solidFill>
                  <a:srgbClr val="000000"/>
                </a:solidFill>
                <a:latin typeface="Consolas" panose="020B0609020204030204" pitchFamily="49" charset="0"/>
              </a:rPr>
              <a:t>(</a:t>
            </a:r>
            <a:r>
              <a:rPr lang="en-US" sz="1900" dirty="0" err="1" smtClean="0">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+ 1);</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&gt;key[c] =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MoveTail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2B91AF"/>
                </a:solidFill>
                <a:latin typeface="Consolas" panose="020B0609020204030204" pitchFamily="49" charset="0"/>
              </a:rPr>
              <a:t>              </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 {</a:t>
            </a:r>
          </a:p>
          <a:p>
            <a:pPr marL="0" indent="0">
              <a:buNone/>
            </a:pPr>
            <a:r>
              <a:rPr lang="en-US" sz="1900" dirty="0">
                <a:solidFill>
                  <a:srgbClr val="0000FF"/>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t =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-&gt;n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-&gt;key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-&gt;key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-&gt;child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-&gt;child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+ 1)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4688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hlinkClick r:id="rId2"/>
              </a:rPr>
              <a:t>Работающий пример на </a:t>
            </a:r>
            <a:r>
              <a:rPr lang="en-US" dirty="0" smtClean="0">
                <a:hlinkClick r:id="rId2"/>
              </a:rPr>
              <a:t>ideone.com</a:t>
            </a:r>
            <a:endParaRPr lang="ru-RU" dirty="0"/>
          </a:p>
        </p:txBody>
      </p:sp>
      <p:sp>
        <p:nvSpPr>
          <p:cNvPr id="3" name="Объект 2"/>
          <p:cNvSpPr>
            <a:spLocks noGrp="1"/>
          </p:cNvSpPr>
          <p:nvPr>
            <p:ph idx="1"/>
          </p:nvPr>
        </p:nvSpPr>
        <p:spPr/>
        <p:txBody>
          <a:bodyPr>
            <a:normAutofit/>
          </a:bodyPr>
          <a:lstStyle/>
          <a:p>
            <a:r>
              <a:rPr lang="ru-RU" sz="6600" dirty="0" smtClean="0"/>
              <a:t>Проверял ссылку </a:t>
            </a:r>
            <a:r>
              <a:rPr lang="en-US" sz="6600" dirty="0" smtClean="0"/>
              <a:t>17</a:t>
            </a:r>
            <a:r>
              <a:rPr lang="ru-RU" sz="6600" dirty="0" smtClean="0"/>
              <a:t>.</a:t>
            </a:r>
            <a:r>
              <a:rPr lang="en-US" sz="6600" dirty="0" smtClean="0"/>
              <a:t>12</a:t>
            </a:r>
            <a:r>
              <a:rPr lang="ru-RU" sz="6600" dirty="0" smtClean="0"/>
              <a:t>.</a:t>
            </a:r>
            <a:r>
              <a:rPr lang="en-US" sz="6600" dirty="0" smtClean="0"/>
              <a:t>20</a:t>
            </a:r>
          </a:p>
          <a:p>
            <a:r>
              <a:rPr lang="en-US" sz="6600" dirty="0">
                <a:hlinkClick r:id="rId2"/>
              </a:rPr>
              <a:t>https://</a:t>
            </a:r>
            <a:r>
              <a:rPr lang="en-US" sz="6600" dirty="0" smtClean="0">
                <a:hlinkClick r:id="rId2"/>
              </a:rPr>
              <a:t>ideone.com/k2u86f</a:t>
            </a:r>
            <a:endParaRPr lang="en-US" sz="6600" dirty="0" smtClean="0"/>
          </a:p>
          <a:p>
            <a:endParaRPr lang="en-US" sz="6600" dirty="0"/>
          </a:p>
        </p:txBody>
      </p:sp>
    </p:spTree>
    <p:extLst>
      <p:ext uri="{BB962C8B-B14F-4D97-AF65-F5344CB8AC3E}">
        <p14:creationId xmlns:p14="http://schemas.microsoft.com/office/powerpoint/2010/main" val="35859257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Кто придумал красно-чёрное </a:t>
            </a:r>
            <a:r>
              <a:rPr lang="ru-RU" dirty="0" smtClean="0"/>
              <a:t>дерево</a:t>
            </a:r>
            <a:endParaRPr lang="ru-RU" dirty="0"/>
          </a:p>
        </p:txBody>
      </p:sp>
      <p:sp>
        <p:nvSpPr>
          <p:cNvPr id="96259" name="Rectangle 3"/>
          <p:cNvSpPr>
            <a:spLocks noGrp="1"/>
          </p:cNvSpPr>
          <p:nvPr>
            <p:ph sz="half" idx="1"/>
          </p:nvPr>
        </p:nvSpPr>
        <p:spPr/>
        <p:txBody>
          <a:bodyPr>
            <a:normAutofit/>
          </a:bodyPr>
          <a:lstStyle/>
          <a:p>
            <a:pPr marL="0" indent="0">
              <a:lnSpc>
                <a:spcPct val="120000"/>
              </a:lnSpc>
              <a:buNone/>
            </a:pPr>
            <a:r>
              <a:rPr lang="en-US" sz="2400" dirty="0" smtClean="0">
                <a:solidFill>
                  <a:schemeClr val="bg1"/>
                </a:solidFill>
              </a:rPr>
              <a:t>Leonidas </a:t>
            </a:r>
            <a:r>
              <a:rPr lang="en-US" sz="2400" dirty="0">
                <a:solidFill>
                  <a:schemeClr val="bg1"/>
                </a:solidFill>
              </a:rPr>
              <a:t>J. </a:t>
            </a:r>
            <a:r>
              <a:rPr lang="en-US" sz="2400" dirty="0" err="1">
                <a:solidFill>
                  <a:schemeClr val="bg1"/>
                </a:solidFill>
              </a:rPr>
              <a:t>Guibas</a:t>
            </a:r>
            <a:r>
              <a:rPr lang="en-US" sz="2400" dirty="0">
                <a:solidFill>
                  <a:schemeClr val="bg1"/>
                </a:solidFill>
              </a:rPr>
              <a:t> and Robert Sedgewick (1978). "A Dichromatic Framework for Balanced Trees". Proceedings of the 19th Annual Symposium on Foundations of Computer Science. pp. 8–21. doi:10.1109/SFCS.1978.3</a:t>
            </a:r>
            <a:endParaRPr lang="ru-RU" sz="2400" dirty="0">
              <a:solidFill>
                <a:schemeClr val="bg1"/>
              </a:solidFill>
            </a:endParaRPr>
          </a:p>
          <a:p>
            <a:pPr marL="400050" lvl="1" indent="0">
              <a:lnSpc>
                <a:spcPct val="120000"/>
              </a:lnSpc>
              <a:buNone/>
            </a:pPr>
            <a:r>
              <a:rPr lang="ru-RU" sz="2000" dirty="0" smtClean="0">
                <a:solidFill>
                  <a:schemeClr val="bg1"/>
                </a:solidFill>
              </a:rPr>
              <a:t>На основе </a:t>
            </a:r>
            <a:r>
              <a:rPr lang="en-US" sz="2000" dirty="0" smtClean="0">
                <a:solidFill>
                  <a:schemeClr val="bg1"/>
                </a:solidFill>
              </a:rPr>
              <a:t>B</a:t>
            </a:r>
            <a:r>
              <a:rPr lang="ru-RU" sz="2000" dirty="0" smtClean="0">
                <a:solidFill>
                  <a:schemeClr val="bg1"/>
                </a:solidFill>
              </a:rPr>
              <a:t> деревьев</a:t>
            </a:r>
          </a:p>
          <a:p>
            <a:pPr marL="0" indent="0">
              <a:lnSpc>
                <a:spcPct val="120000"/>
              </a:lnSpc>
              <a:buNone/>
            </a:pPr>
            <a:endParaRPr lang="ru-RU" sz="2400" dirty="0" smtClean="0">
              <a:solidFill>
                <a:schemeClr val="bg1"/>
              </a:solidFill>
            </a:endParaRPr>
          </a:p>
        </p:txBody>
      </p:sp>
      <p:sp>
        <p:nvSpPr>
          <p:cNvPr id="3" name="Объект 2"/>
          <p:cNvSpPr>
            <a:spLocks noGrp="1"/>
          </p:cNvSpPr>
          <p:nvPr>
            <p:ph sz="half" idx="2"/>
          </p:nvPr>
        </p:nvSpPr>
        <p:spPr/>
        <p:txBody>
          <a:bodyPr>
            <a:normAutofit/>
          </a:bodyPr>
          <a:lstStyle/>
          <a:p>
            <a:endParaRPr lang="ru-RU" dirty="0"/>
          </a:p>
        </p:txBody>
      </p:sp>
      <p:sp>
        <p:nvSpPr>
          <p:cNvPr id="4" name="TextBox 3"/>
          <p:cNvSpPr txBox="1"/>
          <p:nvPr/>
        </p:nvSpPr>
        <p:spPr>
          <a:xfrm>
            <a:off x="9464169" y="4509120"/>
            <a:ext cx="2102024" cy="677108"/>
          </a:xfrm>
          <a:prstGeom prst="rect">
            <a:avLst/>
          </a:prstGeom>
          <a:noFill/>
        </p:spPr>
        <p:txBody>
          <a:bodyPr wrap="square" rtlCol="0">
            <a:spAutoFit/>
          </a:bodyPr>
          <a:lstStyle/>
          <a:p>
            <a:r>
              <a:rPr lang="en-US" dirty="0" smtClean="0">
                <a:latin typeface="+mn-lt"/>
              </a:rPr>
              <a:t>Leo </a:t>
            </a:r>
            <a:r>
              <a:rPr lang="en-US" dirty="0" err="1" smtClean="0">
                <a:latin typeface="+mn-lt"/>
              </a:rPr>
              <a:t>Guibas</a:t>
            </a:r>
            <a:endParaRPr lang="en-US" dirty="0" smtClean="0">
              <a:latin typeface="+mn-lt"/>
            </a:endParaRPr>
          </a:p>
          <a:p>
            <a:r>
              <a:rPr lang="en-US" sz="1000" dirty="0">
                <a:latin typeface="+mn-lt"/>
                <a:hlinkClick r:id="rId3"/>
              </a:rPr>
              <a:t>https://profiles.stanford.edu/leonidas-guibas</a:t>
            </a:r>
            <a:endParaRPr lang="ru-RU" sz="1000" dirty="0">
              <a:latin typeface="+mn-lt"/>
            </a:endParaRPr>
          </a:p>
        </p:txBody>
      </p:sp>
      <p:sp>
        <p:nvSpPr>
          <p:cNvPr id="5" name="TextBox 4"/>
          <p:cNvSpPr txBox="1"/>
          <p:nvPr/>
        </p:nvSpPr>
        <p:spPr>
          <a:xfrm>
            <a:off x="6191355" y="2626976"/>
            <a:ext cx="1975221" cy="523220"/>
          </a:xfrm>
          <a:prstGeom prst="rect">
            <a:avLst/>
          </a:prstGeom>
          <a:noFill/>
        </p:spPr>
        <p:txBody>
          <a:bodyPr wrap="none" rtlCol="0">
            <a:spAutoFit/>
          </a:bodyPr>
          <a:lstStyle/>
          <a:p>
            <a:r>
              <a:rPr lang="en-US" dirty="0" smtClean="0">
                <a:latin typeface="+mn-lt"/>
              </a:rPr>
              <a:t>Robert Sedgewick</a:t>
            </a:r>
          </a:p>
          <a:p>
            <a:r>
              <a:rPr lang="en-US" sz="1000" dirty="0">
                <a:latin typeface="+mn-lt"/>
                <a:hlinkClick r:id="rId4"/>
              </a:rPr>
              <a:t>http://www.cs.princeton.edu/~rs/</a:t>
            </a:r>
            <a:endParaRPr lang="ru-RU" sz="1000" dirty="0">
              <a:latin typeface="+mn-lt"/>
            </a:endParaRPr>
          </a:p>
        </p:txBody>
      </p:sp>
      <p:pic>
        <p:nvPicPr>
          <p:cNvPr id="134148" name="Picture 4" descr="Leonidas Guib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26" y="1600201"/>
            <a:ext cx="2908919"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34146" name="Picture 2" descr="ÐÐ°ÑÑÐ¸Ð½ÐºÐ¸ Ð¿Ð¾ Ð·Ð°Ð¿ÑÐ¾ÑÑ Robert Sedgewick  red black"/>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17" r="18940"/>
          <a:stretch/>
        </p:blipFill>
        <p:spPr bwMode="auto">
          <a:xfrm>
            <a:off x="6197600" y="3150196"/>
            <a:ext cx="3187217" cy="29759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10412786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Кто придумал красно-чёрное </a:t>
            </a:r>
            <a:r>
              <a:rPr lang="ru-RU" dirty="0" smtClean="0"/>
              <a:t>дерево</a:t>
            </a:r>
            <a:endParaRPr lang="ru-RU" dirty="0"/>
          </a:p>
        </p:txBody>
      </p:sp>
      <p:sp>
        <p:nvSpPr>
          <p:cNvPr id="96259" name="Rectangle 3"/>
          <p:cNvSpPr>
            <a:spLocks noGrp="1"/>
          </p:cNvSpPr>
          <p:nvPr>
            <p:ph sz="half" idx="1"/>
          </p:nvPr>
        </p:nvSpPr>
        <p:spPr/>
        <p:txBody>
          <a:bodyPr>
            <a:normAutofit/>
          </a:bodyPr>
          <a:lstStyle/>
          <a:p>
            <a:pPr marL="0" indent="0">
              <a:lnSpc>
                <a:spcPct val="120000"/>
              </a:lnSpc>
              <a:buNone/>
            </a:pPr>
            <a:r>
              <a:rPr lang="en-US" sz="2400" dirty="0" smtClean="0">
                <a:solidFill>
                  <a:schemeClr val="bg1"/>
                </a:solidFill>
              </a:rPr>
              <a:t>Leonidas </a:t>
            </a:r>
            <a:r>
              <a:rPr lang="en-US" sz="2400" dirty="0">
                <a:solidFill>
                  <a:schemeClr val="bg1"/>
                </a:solidFill>
              </a:rPr>
              <a:t>J. </a:t>
            </a:r>
            <a:r>
              <a:rPr lang="en-US" sz="2400" dirty="0" err="1">
                <a:solidFill>
                  <a:schemeClr val="bg1"/>
                </a:solidFill>
              </a:rPr>
              <a:t>Guibas</a:t>
            </a:r>
            <a:r>
              <a:rPr lang="en-US" sz="2400" dirty="0">
                <a:solidFill>
                  <a:schemeClr val="bg1"/>
                </a:solidFill>
              </a:rPr>
              <a:t> and Robert Sedgewick (1978). "A Dichromatic Framework for Balanced Trees". Proceedings of the 19th Annual Symposium on Foundations of Computer Science. pp. 8–21. doi:10.1109/SFCS.1978.3</a:t>
            </a:r>
            <a:endParaRPr lang="ru-RU" sz="2400" dirty="0">
              <a:solidFill>
                <a:schemeClr val="bg1"/>
              </a:solidFill>
            </a:endParaRPr>
          </a:p>
          <a:p>
            <a:pPr marL="400050" lvl="1" indent="0">
              <a:lnSpc>
                <a:spcPct val="120000"/>
              </a:lnSpc>
              <a:buNone/>
            </a:pPr>
            <a:r>
              <a:rPr lang="ru-RU" sz="2000" dirty="0" smtClean="0">
                <a:solidFill>
                  <a:schemeClr val="bg1"/>
                </a:solidFill>
              </a:rPr>
              <a:t>На основе </a:t>
            </a:r>
            <a:r>
              <a:rPr lang="en-US" sz="2000" dirty="0" smtClean="0">
                <a:solidFill>
                  <a:schemeClr val="bg1"/>
                </a:solidFill>
              </a:rPr>
              <a:t>B</a:t>
            </a:r>
            <a:r>
              <a:rPr lang="ru-RU" sz="2000" dirty="0" smtClean="0">
                <a:solidFill>
                  <a:schemeClr val="bg1"/>
                </a:solidFill>
              </a:rPr>
              <a:t> деревьев</a:t>
            </a:r>
          </a:p>
          <a:p>
            <a:pPr marL="0" indent="0">
              <a:lnSpc>
                <a:spcPct val="120000"/>
              </a:lnSpc>
              <a:buNone/>
            </a:pPr>
            <a:endParaRPr lang="ru-RU" sz="2400" dirty="0" smtClean="0">
              <a:solidFill>
                <a:schemeClr val="bg1"/>
              </a:solidFill>
            </a:endParaRPr>
          </a:p>
        </p:txBody>
      </p:sp>
      <p:sp>
        <p:nvSpPr>
          <p:cNvPr id="3" name="Объект 2"/>
          <p:cNvSpPr>
            <a:spLocks noGrp="1"/>
          </p:cNvSpPr>
          <p:nvPr>
            <p:ph sz="half" idx="2"/>
          </p:nvPr>
        </p:nvSpPr>
        <p:spPr/>
        <p:txBody>
          <a:bodyPr>
            <a:normAutofit/>
          </a:bodyPr>
          <a:lstStyle/>
          <a:p>
            <a:endParaRPr lang="ru-RU" dirty="0"/>
          </a:p>
        </p:txBody>
      </p:sp>
      <p:sp>
        <p:nvSpPr>
          <p:cNvPr id="4" name="TextBox 3"/>
          <p:cNvSpPr txBox="1"/>
          <p:nvPr/>
        </p:nvSpPr>
        <p:spPr>
          <a:xfrm>
            <a:off x="9464169" y="4509120"/>
            <a:ext cx="2102024" cy="677108"/>
          </a:xfrm>
          <a:prstGeom prst="rect">
            <a:avLst/>
          </a:prstGeom>
          <a:noFill/>
        </p:spPr>
        <p:txBody>
          <a:bodyPr wrap="square" rtlCol="0">
            <a:spAutoFit/>
          </a:bodyPr>
          <a:lstStyle/>
          <a:p>
            <a:r>
              <a:rPr lang="en-US" dirty="0" smtClean="0">
                <a:latin typeface="+mn-lt"/>
              </a:rPr>
              <a:t>Leo </a:t>
            </a:r>
            <a:r>
              <a:rPr lang="en-US" dirty="0" err="1" smtClean="0">
                <a:latin typeface="+mn-lt"/>
              </a:rPr>
              <a:t>Guibas</a:t>
            </a:r>
            <a:endParaRPr lang="en-US" dirty="0" smtClean="0">
              <a:latin typeface="+mn-lt"/>
            </a:endParaRPr>
          </a:p>
          <a:p>
            <a:r>
              <a:rPr lang="en-US" sz="1000" dirty="0">
                <a:latin typeface="+mn-lt"/>
                <a:hlinkClick r:id="rId3"/>
              </a:rPr>
              <a:t>https://profiles.stanford.edu/leonidas-guibas</a:t>
            </a:r>
            <a:endParaRPr lang="ru-RU" sz="1000" dirty="0">
              <a:latin typeface="+mn-lt"/>
            </a:endParaRPr>
          </a:p>
        </p:txBody>
      </p:sp>
      <p:sp>
        <p:nvSpPr>
          <p:cNvPr id="5" name="TextBox 4"/>
          <p:cNvSpPr txBox="1"/>
          <p:nvPr/>
        </p:nvSpPr>
        <p:spPr>
          <a:xfrm>
            <a:off x="6191355" y="2626976"/>
            <a:ext cx="1975221" cy="523220"/>
          </a:xfrm>
          <a:prstGeom prst="rect">
            <a:avLst/>
          </a:prstGeom>
          <a:noFill/>
        </p:spPr>
        <p:txBody>
          <a:bodyPr wrap="none" rtlCol="0">
            <a:spAutoFit/>
          </a:bodyPr>
          <a:lstStyle/>
          <a:p>
            <a:r>
              <a:rPr lang="en-US" dirty="0" smtClean="0">
                <a:latin typeface="+mn-lt"/>
              </a:rPr>
              <a:t>Robert Sedgewick</a:t>
            </a:r>
          </a:p>
          <a:p>
            <a:r>
              <a:rPr lang="en-US" sz="1000" dirty="0">
                <a:latin typeface="+mn-lt"/>
                <a:hlinkClick r:id="rId4"/>
              </a:rPr>
              <a:t>http://www.cs.princeton.edu/~rs/</a:t>
            </a:r>
            <a:endParaRPr lang="ru-RU" sz="1000" dirty="0">
              <a:latin typeface="+mn-lt"/>
            </a:endParaRPr>
          </a:p>
        </p:txBody>
      </p:sp>
      <p:pic>
        <p:nvPicPr>
          <p:cNvPr id="134148" name="Picture 4" descr="Leonidas Guib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26" y="1600201"/>
            <a:ext cx="2908919"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34146" name="Picture 2" descr="ÐÐ°ÑÑÐ¸Ð½ÐºÐ¸ Ð¿Ð¾ Ð·Ð°Ð¿ÑÐ¾ÑÑ Robert Sedgewick  red black"/>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17" r="18940"/>
          <a:stretch/>
        </p:blipFill>
        <p:spPr bwMode="auto">
          <a:xfrm>
            <a:off x="6197600" y="3150196"/>
            <a:ext cx="3187217" cy="29759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2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smtClean="0">
                <a:latin typeface="+mj-lt"/>
              </a:rPr>
              <a:t>системы</a:t>
            </a:r>
          </a:p>
          <a:p>
            <a:pPr lvl="2"/>
            <a:r>
              <a:rPr lang="ru-RU" sz="1600" dirty="0" smtClean="0">
                <a:latin typeface="+mj-lt"/>
              </a:rPr>
              <a:t>Например</a:t>
            </a:r>
            <a:r>
              <a:rPr lang="ru-RU" sz="1600" dirty="0">
                <a:latin typeface="+mj-lt"/>
              </a:rPr>
              <a:t>, </a:t>
            </a:r>
            <a:r>
              <a:rPr lang="en-US" sz="1600" dirty="0">
                <a:latin typeface="+mj-lt"/>
              </a:rPr>
              <a:t>Windows </a:t>
            </a:r>
            <a:r>
              <a:rPr lang="en-US" sz="1600" dirty="0" smtClean="0">
                <a:latin typeface="+mj-lt"/>
              </a:rPr>
              <a:t>NTFS</a:t>
            </a:r>
          </a:p>
          <a:p>
            <a:endParaRPr lang="ru-RU" sz="2400" dirty="0" smtClean="0"/>
          </a:p>
          <a:p>
            <a:r>
              <a:rPr lang="en-US" sz="2400" dirty="0" smtClean="0"/>
              <a:t>Bayer</a:t>
            </a:r>
            <a:r>
              <a:rPr lang="en-US" sz="2400" dirty="0"/>
              <a:t>,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a:t>
            </a:r>
            <a:r>
              <a:rPr lang="en-US" sz="2400" dirty="0" smtClean="0"/>
              <a:t>doi:10.1007/bf00288683</a:t>
            </a:r>
            <a:endParaRPr lang="ru-RU" sz="2400" dirty="0" smtClean="0"/>
          </a:p>
          <a:p>
            <a:pPr lvl="1"/>
            <a:r>
              <a:rPr lang="en-US" sz="2000" dirty="0" smtClean="0">
                <a:hlinkClick r:id="rId3"/>
              </a:rPr>
              <a:t>https</a:t>
            </a:r>
            <a:r>
              <a:rPr lang="en-US" sz="2000" dirty="0">
                <a:hlinkClick r:id="rId3"/>
              </a:rPr>
              <a:t>://</a:t>
            </a:r>
            <a:r>
              <a:rPr lang="en-US" sz="2000" dirty="0" smtClean="0">
                <a:hlinkClick r:id="rId3"/>
              </a:rPr>
              <a:t>infolab.usc.edu/csci585/Spring2010/den_ar/indexing.pdf</a:t>
            </a:r>
            <a:endParaRPr lang="ru-RU" sz="2000" dirty="0"/>
          </a:p>
        </p:txBody>
      </p:sp>
      <p:sp>
        <p:nvSpPr>
          <p:cNvPr id="2" name="Объект 1"/>
          <p:cNvSpPr>
            <a:spLocks noGrp="1"/>
          </p:cNvSpPr>
          <p:nvPr>
            <p:ph sz="half" idx="2"/>
          </p:nvPr>
        </p:nvSpPr>
        <p:spPr/>
        <p:txBody>
          <a:bodyPr>
            <a:normAutofit fontScale="92500" lnSpcReduction="2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
        <p:nvSpPr>
          <p:cNvPr id="9" name="Rectangle 8"/>
          <p:cNvSpPr/>
          <p:nvPr/>
        </p:nvSpPr>
        <p:spPr>
          <a:xfrm>
            <a:off x="609600" y="4221088"/>
            <a:ext cx="5384800" cy="2088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931538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Кто придумал красно-чёрное </a:t>
            </a:r>
            <a:r>
              <a:rPr lang="ru-RU" dirty="0" smtClean="0"/>
              <a:t>дерево</a:t>
            </a:r>
            <a:endParaRPr lang="ru-RU" dirty="0"/>
          </a:p>
        </p:txBody>
      </p:sp>
      <p:sp>
        <p:nvSpPr>
          <p:cNvPr id="96259" name="Rectangle 3"/>
          <p:cNvSpPr>
            <a:spLocks noGrp="1"/>
          </p:cNvSpPr>
          <p:nvPr>
            <p:ph sz="half" idx="1"/>
          </p:nvPr>
        </p:nvSpPr>
        <p:spPr/>
        <p:txBody>
          <a:bodyPr>
            <a:normAutofit/>
          </a:bodyPr>
          <a:lstStyle/>
          <a:p>
            <a:pPr marL="0" indent="0">
              <a:lnSpc>
                <a:spcPct val="120000"/>
              </a:lnSpc>
              <a:buNone/>
            </a:pPr>
            <a:r>
              <a:rPr lang="en-US" sz="2400" dirty="0" smtClean="0"/>
              <a:t>Leonidas </a:t>
            </a:r>
            <a:r>
              <a:rPr lang="en-US" sz="2400" dirty="0"/>
              <a:t>J. </a:t>
            </a:r>
            <a:r>
              <a:rPr lang="en-US" sz="2400" dirty="0" err="1"/>
              <a:t>Guibas</a:t>
            </a:r>
            <a:r>
              <a:rPr lang="en-US" sz="2400" dirty="0"/>
              <a:t> and Robert Sedgewick (1978). "A Dichromatic Framework for Balanced Trees". Proceedings of the 19th Annual Symposium on Foundations of Computer Science. pp. 8–21. doi:10.1109/SFCS.1978.3</a:t>
            </a:r>
            <a:endParaRPr lang="ru-RU" sz="2400" dirty="0"/>
          </a:p>
          <a:p>
            <a:pPr marL="400050" lvl="1" indent="0">
              <a:lnSpc>
                <a:spcPct val="120000"/>
              </a:lnSpc>
              <a:buNone/>
            </a:pPr>
            <a:r>
              <a:rPr lang="ru-RU" sz="2000" dirty="0" smtClean="0"/>
              <a:t>На основе </a:t>
            </a:r>
            <a:r>
              <a:rPr lang="en-US" sz="2000" dirty="0" smtClean="0"/>
              <a:t>B</a:t>
            </a:r>
            <a:r>
              <a:rPr lang="ru-RU" sz="2000" dirty="0" smtClean="0"/>
              <a:t> деревьев</a:t>
            </a:r>
          </a:p>
          <a:p>
            <a:pPr marL="0" indent="0">
              <a:lnSpc>
                <a:spcPct val="120000"/>
              </a:lnSpc>
              <a:buNone/>
            </a:pPr>
            <a:endParaRPr lang="ru-RU" sz="2400" dirty="0" smtClean="0"/>
          </a:p>
        </p:txBody>
      </p:sp>
      <p:sp>
        <p:nvSpPr>
          <p:cNvPr id="3" name="Объект 2"/>
          <p:cNvSpPr>
            <a:spLocks noGrp="1"/>
          </p:cNvSpPr>
          <p:nvPr>
            <p:ph sz="half" idx="2"/>
          </p:nvPr>
        </p:nvSpPr>
        <p:spPr/>
        <p:txBody>
          <a:bodyPr>
            <a:normAutofit/>
          </a:bodyPr>
          <a:lstStyle/>
          <a:p>
            <a:endParaRPr lang="ru-RU" dirty="0"/>
          </a:p>
        </p:txBody>
      </p:sp>
      <p:sp>
        <p:nvSpPr>
          <p:cNvPr id="4" name="TextBox 3"/>
          <p:cNvSpPr txBox="1"/>
          <p:nvPr/>
        </p:nvSpPr>
        <p:spPr>
          <a:xfrm>
            <a:off x="9464169" y="4509120"/>
            <a:ext cx="2102024" cy="677108"/>
          </a:xfrm>
          <a:prstGeom prst="rect">
            <a:avLst/>
          </a:prstGeom>
          <a:noFill/>
        </p:spPr>
        <p:txBody>
          <a:bodyPr wrap="square" rtlCol="0">
            <a:spAutoFit/>
          </a:bodyPr>
          <a:lstStyle/>
          <a:p>
            <a:r>
              <a:rPr lang="en-US" dirty="0" smtClean="0">
                <a:latin typeface="+mn-lt"/>
              </a:rPr>
              <a:t>Leo </a:t>
            </a:r>
            <a:r>
              <a:rPr lang="en-US" dirty="0" err="1" smtClean="0">
                <a:latin typeface="+mn-lt"/>
              </a:rPr>
              <a:t>Guibas</a:t>
            </a:r>
            <a:endParaRPr lang="en-US" dirty="0" smtClean="0">
              <a:latin typeface="+mn-lt"/>
            </a:endParaRPr>
          </a:p>
          <a:p>
            <a:r>
              <a:rPr lang="en-US" sz="1000" dirty="0">
                <a:latin typeface="+mn-lt"/>
                <a:hlinkClick r:id="rId3"/>
              </a:rPr>
              <a:t>https://profiles.stanford.edu/leonidas-guibas</a:t>
            </a:r>
            <a:endParaRPr lang="ru-RU" sz="1000" dirty="0">
              <a:latin typeface="+mn-lt"/>
            </a:endParaRPr>
          </a:p>
        </p:txBody>
      </p:sp>
      <p:sp>
        <p:nvSpPr>
          <p:cNvPr id="5" name="TextBox 4"/>
          <p:cNvSpPr txBox="1"/>
          <p:nvPr/>
        </p:nvSpPr>
        <p:spPr>
          <a:xfrm>
            <a:off x="6191355" y="2626976"/>
            <a:ext cx="1975221" cy="523220"/>
          </a:xfrm>
          <a:prstGeom prst="rect">
            <a:avLst/>
          </a:prstGeom>
          <a:noFill/>
        </p:spPr>
        <p:txBody>
          <a:bodyPr wrap="none" rtlCol="0">
            <a:spAutoFit/>
          </a:bodyPr>
          <a:lstStyle/>
          <a:p>
            <a:r>
              <a:rPr lang="en-US" dirty="0" smtClean="0">
                <a:latin typeface="+mn-lt"/>
              </a:rPr>
              <a:t>Robert Sedgewick</a:t>
            </a:r>
          </a:p>
          <a:p>
            <a:r>
              <a:rPr lang="en-US" sz="1000" dirty="0">
                <a:latin typeface="+mn-lt"/>
                <a:hlinkClick r:id="rId4"/>
              </a:rPr>
              <a:t>http://www.cs.princeton.edu/~rs/</a:t>
            </a:r>
            <a:endParaRPr lang="ru-RU" sz="1000" dirty="0">
              <a:latin typeface="+mn-lt"/>
            </a:endParaRPr>
          </a:p>
        </p:txBody>
      </p:sp>
      <p:pic>
        <p:nvPicPr>
          <p:cNvPr id="134148" name="Picture 4" descr="Leonidas Guib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26" y="1600201"/>
            <a:ext cx="2908919"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34146" name="Picture 2" descr="ÐÐ°ÑÑÐ¸Ð½ÐºÐ¸ Ð¿Ð¾ Ð·Ð°Ð¿ÑÐ¾ÑÑ Robert Sedgewick  red black"/>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17" r="18940"/>
          <a:stretch/>
        </p:blipFill>
        <p:spPr bwMode="auto">
          <a:xfrm>
            <a:off x="6197600" y="3150196"/>
            <a:ext cx="3187217" cy="29759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64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красно-чёрного дерева</a:t>
            </a:r>
            <a:endParaRPr lang="ru-RU" dirty="0"/>
          </a:p>
        </p:txBody>
      </p:sp>
      <p:sp>
        <p:nvSpPr>
          <p:cNvPr id="96259" name="Rectangle 3"/>
          <p:cNvSpPr>
            <a:spLocks noGrp="1"/>
          </p:cNvSpPr>
          <p:nvPr>
            <p:ph idx="1"/>
          </p:nvPr>
        </p:nvSpPr>
        <p:spPr/>
        <p:txBody>
          <a:bodyPr>
            <a:normAutofit/>
          </a:bodyPr>
          <a:lstStyle/>
          <a:p>
            <a:pPr marL="0" indent="0">
              <a:lnSpc>
                <a:spcPct val="120000"/>
              </a:lnSpc>
              <a:buNone/>
            </a:pPr>
            <a:r>
              <a:rPr lang="ru-RU" sz="2400" dirty="0" smtClean="0">
                <a:solidFill>
                  <a:schemeClr val="bg1"/>
                </a:solidFill>
              </a:rPr>
              <a:t>Красно-чёрным </a:t>
            </a:r>
            <a:r>
              <a:rPr lang="ru-RU" sz="2400" dirty="0" smtClean="0">
                <a:solidFill>
                  <a:schemeClr val="bg1"/>
                </a:solidFill>
              </a:rPr>
              <a:t>деревом называется Д.Д.П., каждой вершине которого назначен красный или черный цвет так, что выполняются следующие</a:t>
            </a:r>
            <a:r>
              <a:rPr lang="en-US" sz="2400" dirty="0" smtClean="0">
                <a:solidFill>
                  <a:schemeClr val="bg1"/>
                </a:solidFill>
              </a:rPr>
              <a:t> </a:t>
            </a:r>
            <a:r>
              <a:rPr lang="ru-RU" sz="2400" dirty="0" smtClean="0">
                <a:solidFill>
                  <a:schemeClr val="bg1"/>
                </a:solidFill>
              </a:rPr>
              <a:t>КЧ свойства</a:t>
            </a:r>
            <a:endParaRPr lang="ru-RU" sz="2400" dirty="0">
              <a:solidFill>
                <a:schemeClr val="bg1"/>
              </a:solidFill>
            </a:endParaRPr>
          </a:p>
          <a:p>
            <a:pPr marL="68580" indent="0">
              <a:lnSpc>
                <a:spcPct val="120000"/>
              </a:lnSpc>
              <a:buNone/>
            </a:pPr>
            <a:endParaRPr lang="ru-RU" sz="2400" dirty="0">
              <a:solidFill>
                <a:schemeClr val="bg1"/>
              </a:solidFill>
            </a:endParaRPr>
          </a:p>
          <a:p>
            <a:pPr marL="411480">
              <a:lnSpc>
                <a:spcPct val="120000"/>
              </a:lnSpc>
            </a:pPr>
            <a:r>
              <a:rPr lang="ru-RU" sz="2400" dirty="0">
                <a:solidFill>
                  <a:schemeClr val="bg1"/>
                </a:solidFill>
              </a:rPr>
              <a:t>Все листья чёрные и не содержат данных</a:t>
            </a:r>
          </a:p>
          <a:p>
            <a:pPr marL="411480">
              <a:lnSpc>
                <a:spcPct val="120000"/>
              </a:lnSpc>
            </a:pPr>
            <a:r>
              <a:rPr lang="ru-RU" sz="2400" dirty="0">
                <a:solidFill>
                  <a:schemeClr val="bg1"/>
                </a:solidFill>
              </a:rPr>
              <a:t>Все потомки красных узлов </a:t>
            </a:r>
            <a:r>
              <a:rPr lang="ru-RU" sz="2400" dirty="0" smtClean="0">
                <a:solidFill>
                  <a:schemeClr val="bg1"/>
                </a:solidFill>
              </a:rPr>
              <a:t>чёрные </a:t>
            </a:r>
            <a:r>
              <a:rPr lang="ru-RU" sz="2400" dirty="0">
                <a:solidFill>
                  <a:schemeClr val="bg1"/>
                </a:solidFill>
              </a:rPr>
              <a:t>– </a:t>
            </a:r>
            <a:br>
              <a:rPr lang="ru-RU" sz="2400" dirty="0">
                <a:solidFill>
                  <a:schemeClr val="bg1"/>
                </a:solidFill>
              </a:rPr>
            </a:br>
            <a:r>
              <a:rPr lang="ru-RU" sz="2400" dirty="0">
                <a:solidFill>
                  <a:schemeClr val="bg1"/>
                </a:solidFill>
              </a:rPr>
              <a:t>нет двух красных узлов подряд</a:t>
            </a:r>
          </a:p>
          <a:p>
            <a:pPr marL="411480">
              <a:lnSpc>
                <a:spcPct val="120000"/>
              </a:lnSpc>
            </a:pPr>
            <a:r>
              <a:rPr lang="ru-RU" sz="2400" dirty="0">
                <a:solidFill>
                  <a:schemeClr val="bg1"/>
                </a:solidFill>
              </a:rPr>
              <a:t>На всех путях от корня к листьям число </a:t>
            </a:r>
            <a:r>
              <a:rPr lang="ru-RU" sz="2400" dirty="0" smtClean="0">
                <a:solidFill>
                  <a:schemeClr val="bg1"/>
                </a:solidFill>
              </a:rPr>
              <a:t>чёрных вершин одинаково </a:t>
            </a:r>
            <a:r>
              <a:rPr lang="ru-RU" sz="2400" dirty="0">
                <a:solidFill>
                  <a:schemeClr val="bg1"/>
                </a:solidFill>
              </a:rPr>
              <a:t>и равно </a:t>
            </a:r>
            <a:r>
              <a:rPr lang="ru-RU" sz="2400" dirty="0" smtClean="0">
                <a:solidFill>
                  <a:schemeClr val="bg1"/>
                </a:solidFill>
              </a:rPr>
              <a:t>чёрной</a:t>
            </a:r>
            <a:r>
              <a:rPr lang="en-US" sz="2400" dirty="0" smtClean="0">
                <a:solidFill>
                  <a:schemeClr val="bg1"/>
                </a:solidFill>
              </a:rPr>
              <a:t> </a:t>
            </a:r>
            <a:r>
              <a:rPr lang="ru-RU" sz="2400" dirty="0" smtClean="0">
                <a:solidFill>
                  <a:schemeClr val="bg1"/>
                </a:solidFill>
              </a:rPr>
              <a:t>высоте дерева</a:t>
            </a:r>
            <a:endParaRPr lang="ru-RU" sz="2400" dirty="0">
              <a:solidFill>
                <a:schemeClr val="bg1"/>
              </a:solidFill>
            </a:endParaRPr>
          </a:p>
        </p:txBody>
      </p:sp>
    </p:spTree>
    <p:extLst>
      <p:ext uri="{BB962C8B-B14F-4D97-AF65-F5344CB8AC3E}">
        <p14:creationId xmlns:p14="http://schemas.microsoft.com/office/powerpoint/2010/main" val="38760908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красно-чёрного дерева</a:t>
            </a:r>
            <a:endParaRPr lang="ru-RU" dirty="0"/>
          </a:p>
        </p:txBody>
      </p:sp>
      <p:sp>
        <p:nvSpPr>
          <p:cNvPr id="96259" name="Rectangle 3"/>
          <p:cNvSpPr>
            <a:spLocks noGrp="1"/>
          </p:cNvSpPr>
          <p:nvPr>
            <p:ph idx="1"/>
          </p:nvPr>
        </p:nvSpPr>
        <p:spPr/>
        <p:txBody>
          <a:bodyPr>
            <a:normAutofit/>
          </a:bodyPr>
          <a:lstStyle/>
          <a:p>
            <a:pPr marL="0" indent="0">
              <a:lnSpc>
                <a:spcPct val="120000"/>
              </a:lnSpc>
              <a:buNone/>
            </a:pPr>
            <a:r>
              <a:rPr lang="ru-RU" sz="2400" dirty="0" smtClean="0"/>
              <a:t>Красно-чёрным </a:t>
            </a:r>
            <a:r>
              <a:rPr lang="ru-RU" sz="2400" dirty="0" smtClean="0"/>
              <a:t>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solidFill>
                  <a:schemeClr val="bg1"/>
                </a:solidFill>
              </a:rPr>
              <a:t>Все листья чёрные и не содержат данных</a:t>
            </a:r>
          </a:p>
          <a:p>
            <a:pPr marL="411480">
              <a:lnSpc>
                <a:spcPct val="120000"/>
              </a:lnSpc>
            </a:pPr>
            <a:r>
              <a:rPr lang="ru-RU" sz="2400" dirty="0">
                <a:solidFill>
                  <a:schemeClr val="bg1"/>
                </a:solidFill>
              </a:rPr>
              <a:t>Все потомки красных узлов </a:t>
            </a:r>
            <a:r>
              <a:rPr lang="ru-RU" sz="2400" dirty="0" smtClean="0">
                <a:solidFill>
                  <a:schemeClr val="bg1"/>
                </a:solidFill>
              </a:rPr>
              <a:t>чёрные </a:t>
            </a:r>
            <a:r>
              <a:rPr lang="ru-RU" sz="2400" dirty="0">
                <a:solidFill>
                  <a:schemeClr val="bg1"/>
                </a:solidFill>
              </a:rPr>
              <a:t>– </a:t>
            </a:r>
            <a:br>
              <a:rPr lang="ru-RU" sz="2400" dirty="0">
                <a:solidFill>
                  <a:schemeClr val="bg1"/>
                </a:solidFill>
              </a:rPr>
            </a:br>
            <a:r>
              <a:rPr lang="ru-RU" sz="2400" dirty="0">
                <a:solidFill>
                  <a:schemeClr val="bg1"/>
                </a:solidFill>
              </a:rPr>
              <a:t>нет двух красных узлов подряд</a:t>
            </a:r>
          </a:p>
          <a:p>
            <a:pPr marL="411480">
              <a:lnSpc>
                <a:spcPct val="120000"/>
              </a:lnSpc>
            </a:pPr>
            <a:r>
              <a:rPr lang="ru-RU" sz="2400" dirty="0">
                <a:solidFill>
                  <a:schemeClr val="bg1"/>
                </a:solidFill>
              </a:rPr>
              <a:t>На всех путях от корня к листьям число </a:t>
            </a:r>
            <a:r>
              <a:rPr lang="ru-RU" sz="2400" dirty="0" smtClean="0">
                <a:solidFill>
                  <a:schemeClr val="bg1"/>
                </a:solidFill>
              </a:rPr>
              <a:t>чёрных вершин одинаково </a:t>
            </a:r>
            <a:r>
              <a:rPr lang="ru-RU" sz="2400" dirty="0">
                <a:solidFill>
                  <a:schemeClr val="bg1"/>
                </a:solidFill>
              </a:rPr>
              <a:t>и равно </a:t>
            </a:r>
            <a:r>
              <a:rPr lang="ru-RU" sz="2400" dirty="0" smtClean="0">
                <a:solidFill>
                  <a:schemeClr val="bg1"/>
                </a:solidFill>
              </a:rPr>
              <a:t>чёрной</a:t>
            </a:r>
            <a:r>
              <a:rPr lang="en-US" sz="2400" dirty="0" smtClean="0">
                <a:solidFill>
                  <a:schemeClr val="bg1"/>
                </a:solidFill>
              </a:rPr>
              <a:t> </a:t>
            </a:r>
            <a:r>
              <a:rPr lang="ru-RU" sz="2400" dirty="0" smtClean="0">
                <a:solidFill>
                  <a:schemeClr val="bg1"/>
                </a:solidFill>
              </a:rPr>
              <a:t>высоте дерева</a:t>
            </a:r>
            <a:endParaRPr lang="ru-RU" sz="2400" dirty="0">
              <a:solidFill>
                <a:schemeClr val="bg1"/>
              </a:solidFill>
            </a:endParaRPr>
          </a:p>
        </p:txBody>
      </p:sp>
    </p:spTree>
    <p:extLst>
      <p:ext uri="{BB962C8B-B14F-4D97-AF65-F5344CB8AC3E}">
        <p14:creationId xmlns:p14="http://schemas.microsoft.com/office/powerpoint/2010/main" val="34853629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красно-чёрного дерева</a:t>
            </a:r>
            <a:endParaRPr lang="ru-RU" dirty="0"/>
          </a:p>
        </p:txBody>
      </p:sp>
      <p:sp>
        <p:nvSpPr>
          <p:cNvPr id="96259" name="Rectangle 3"/>
          <p:cNvSpPr>
            <a:spLocks noGrp="1"/>
          </p:cNvSpPr>
          <p:nvPr>
            <p:ph idx="1"/>
          </p:nvPr>
        </p:nvSpPr>
        <p:spPr/>
        <p:txBody>
          <a:bodyPr>
            <a:normAutofit/>
          </a:bodyPr>
          <a:lstStyle/>
          <a:p>
            <a:pPr marL="0" indent="0">
              <a:lnSpc>
                <a:spcPct val="120000"/>
              </a:lnSpc>
              <a:buNone/>
            </a:pPr>
            <a:r>
              <a:rPr lang="ru-RU" sz="2400" dirty="0" smtClean="0"/>
              <a:t>Красно-чёрным </a:t>
            </a:r>
            <a:r>
              <a:rPr lang="ru-RU" sz="2400" dirty="0" smtClean="0"/>
              <a:t>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t>Все листья чёрные и не содержат данных</a:t>
            </a:r>
          </a:p>
          <a:p>
            <a:pPr marL="411480">
              <a:lnSpc>
                <a:spcPct val="120000"/>
              </a:lnSpc>
            </a:pPr>
            <a:r>
              <a:rPr lang="ru-RU" sz="2400" dirty="0">
                <a:solidFill>
                  <a:schemeClr val="bg1"/>
                </a:solidFill>
              </a:rPr>
              <a:t>Все потомки красных узлов </a:t>
            </a:r>
            <a:r>
              <a:rPr lang="ru-RU" sz="2400" dirty="0" smtClean="0">
                <a:solidFill>
                  <a:schemeClr val="bg1"/>
                </a:solidFill>
              </a:rPr>
              <a:t>чёрные </a:t>
            </a:r>
            <a:r>
              <a:rPr lang="ru-RU" sz="2400" dirty="0">
                <a:solidFill>
                  <a:schemeClr val="bg1"/>
                </a:solidFill>
              </a:rPr>
              <a:t>– </a:t>
            </a:r>
            <a:br>
              <a:rPr lang="ru-RU" sz="2400" dirty="0">
                <a:solidFill>
                  <a:schemeClr val="bg1"/>
                </a:solidFill>
              </a:rPr>
            </a:br>
            <a:r>
              <a:rPr lang="ru-RU" sz="2400" dirty="0">
                <a:solidFill>
                  <a:schemeClr val="bg1"/>
                </a:solidFill>
              </a:rPr>
              <a:t>нет двух красных узлов подряд</a:t>
            </a:r>
          </a:p>
          <a:p>
            <a:pPr marL="411480">
              <a:lnSpc>
                <a:spcPct val="120000"/>
              </a:lnSpc>
            </a:pPr>
            <a:r>
              <a:rPr lang="ru-RU" sz="2400" dirty="0">
                <a:solidFill>
                  <a:schemeClr val="bg1"/>
                </a:solidFill>
              </a:rPr>
              <a:t>На всех путях от корня к листьям число </a:t>
            </a:r>
            <a:r>
              <a:rPr lang="ru-RU" sz="2400" dirty="0" smtClean="0">
                <a:solidFill>
                  <a:schemeClr val="bg1"/>
                </a:solidFill>
              </a:rPr>
              <a:t>чёрных вершин одинаково </a:t>
            </a:r>
            <a:r>
              <a:rPr lang="ru-RU" sz="2400" dirty="0">
                <a:solidFill>
                  <a:schemeClr val="bg1"/>
                </a:solidFill>
              </a:rPr>
              <a:t>и равно </a:t>
            </a:r>
            <a:r>
              <a:rPr lang="ru-RU" sz="2400" dirty="0" smtClean="0">
                <a:solidFill>
                  <a:schemeClr val="bg1"/>
                </a:solidFill>
              </a:rPr>
              <a:t>чёрной</a:t>
            </a:r>
            <a:r>
              <a:rPr lang="en-US" sz="2400" dirty="0" smtClean="0">
                <a:solidFill>
                  <a:schemeClr val="bg1"/>
                </a:solidFill>
              </a:rPr>
              <a:t> </a:t>
            </a:r>
            <a:r>
              <a:rPr lang="ru-RU" sz="2400" dirty="0" smtClean="0">
                <a:solidFill>
                  <a:schemeClr val="bg1"/>
                </a:solidFill>
              </a:rPr>
              <a:t>высоте дерева</a:t>
            </a:r>
            <a:endParaRPr lang="ru-RU" sz="2400" dirty="0">
              <a:solidFill>
                <a:schemeClr val="bg1"/>
              </a:solidFill>
            </a:endParaRPr>
          </a:p>
        </p:txBody>
      </p:sp>
    </p:spTree>
    <p:extLst>
      <p:ext uri="{BB962C8B-B14F-4D97-AF65-F5344CB8AC3E}">
        <p14:creationId xmlns:p14="http://schemas.microsoft.com/office/powerpoint/2010/main" val="23432789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красно-чёрного дерева</a:t>
            </a:r>
            <a:endParaRPr lang="ru-RU" dirty="0"/>
          </a:p>
        </p:txBody>
      </p:sp>
      <p:sp>
        <p:nvSpPr>
          <p:cNvPr id="96259" name="Rectangle 3"/>
          <p:cNvSpPr>
            <a:spLocks noGrp="1"/>
          </p:cNvSpPr>
          <p:nvPr>
            <p:ph idx="1"/>
          </p:nvPr>
        </p:nvSpPr>
        <p:spPr/>
        <p:txBody>
          <a:bodyPr>
            <a:normAutofit/>
          </a:bodyPr>
          <a:lstStyle/>
          <a:p>
            <a:pPr marL="0" indent="0">
              <a:lnSpc>
                <a:spcPct val="120000"/>
              </a:lnSpc>
              <a:buNone/>
            </a:pPr>
            <a:r>
              <a:rPr lang="ru-RU" sz="2400" dirty="0" smtClean="0"/>
              <a:t>Красно-чёрным </a:t>
            </a:r>
            <a:r>
              <a:rPr lang="ru-RU" sz="2400" dirty="0" smtClean="0"/>
              <a:t>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t>Все листья чёрные и не содержат данных</a:t>
            </a:r>
          </a:p>
          <a:p>
            <a:pPr marL="411480">
              <a:lnSpc>
                <a:spcPct val="120000"/>
              </a:lnSpc>
            </a:pPr>
            <a:r>
              <a:rPr lang="ru-RU" sz="2400" dirty="0"/>
              <a:t>Все потомки красных узлов </a:t>
            </a:r>
            <a:r>
              <a:rPr lang="ru-RU" sz="2400" dirty="0" smtClean="0"/>
              <a:t>чёрные </a:t>
            </a:r>
            <a:r>
              <a:rPr lang="ru-RU" sz="2400" dirty="0"/>
              <a:t>– </a:t>
            </a:r>
            <a:br>
              <a:rPr lang="ru-RU" sz="2400" dirty="0"/>
            </a:br>
            <a:r>
              <a:rPr lang="ru-RU" sz="2400" dirty="0"/>
              <a:t>нет двух красных узлов подряд</a:t>
            </a:r>
          </a:p>
          <a:p>
            <a:pPr marL="411480">
              <a:lnSpc>
                <a:spcPct val="120000"/>
              </a:lnSpc>
            </a:pPr>
            <a:r>
              <a:rPr lang="ru-RU" sz="2400" dirty="0">
                <a:solidFill>
                  <a:schemeClr val="bg1"/>
                </a:solidFill>
              </a:rPr>
              <a:t>На всех путях от корня к листьям число </a:t>
            </a:r>
            <a:r>
              <a:rPr lang="ru-RU" sz="2400" dirty="0" smtClean="0">
                <a:solidFill>
                  <a:schemeClr val="bg1"/>
                </a:solidFill>
              </a:rPr>
              <a:t>чёрных вершин одинаково </a:t>
            </a:r>
            <a:r>
              <a:rPr lang="ru-RU" sz="2400" dirty="0">
                <a:solidFill>
                  <a:schemeClr val="bg1"/>
                </a:solidFill>
              </a:rPr>
              <a:t>и равно </a:t>
            </a:r>
            <a:r>
              <a:rPr lang="ru-RU" sz="2400" dirty="0" smtClean="0">
                <a:solidFill>
                  <a:schemeClr val="bg1"/>
                </a:solidFill>
              </a:rPr>
              <a:t>чёрной</a:t>
            </a:r>
            <a:r>
              <a:rPr lang="en-US" sz="2400" dirty="0" smtClean="0">
                <a:solidFill>
                  <a:schemeClr val="bg1"/>
                </a:solidFill>
              </a:rPr>
              <a:t> </a:t>
            </a:r>
            <a:r>
              <a:rPr lang="ru-RU" sz="2400" dirty="0" smtClean="0">
                <a:solidFill>
                  <a:schemeClr val="bg1"/>
                </a:solidFill>
              </a:rPr>
              <a:t>высоте дерева</a:t>
            </a:r>
            <a:endParaRPr lang="ru-RU" sz="2400" dirty="0">
              <a:solidFill>
                <a:schemeClr val="bg1"/>
              </a:solidFill>
            </a:endParaRPr>
          </a:p>
        </p:txBody>
      </p:sp>
    </p:spTree>
    <p:extLst>
      <p:ext uri="{BB962C8B-B14F-4D97-AF65-F5344CB8AC3E}">
        <p14:creationId xmlns:p14="http://schemas.microsoft.com/office/powerpoint/2010/main" val="17890720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красно-чёрного дерева</a:t>
            </a:r>
            <a:endParaRPr lang="ru-RU" dirty="0"/>
          </a:p>
        </p:txBody>
      </p:sp>
      <p:sp>
        <p:nvSpPr>
          <p:cNvPr id="96259" name="Rectangle 3"/>
          <p:cNvSpPr>
            <a:spLocks noGrp="1"/>
          </p:cNvSpPr>
          <p:nvPr>
            <p:ph idx="1"/>
          </p:nvPr>
        </p:nvSpPr>
        <p:spPr/>
        <p:txBody>
          <a:bodyPr>
            <a:normAutofit/>
          </a:bodyPr>
          <a:lstStyle/>
          <a:p>
            <a:pPr marL="0" indent="0">
              <a:lnSpc>
                <a:spcPct val="120000"/>
              </a:lnSpc>
              <a:buNone/>
            </a:pPr>
            <a:r>
              <a:rPr lang="ru-RU" sz="2400" dirty="0" smtClean="0"/>
              <a:t>Красно-чёрным </a:t>
            </a:r>
            <a:r>
              <a:rPr lang="ru-RU" sz="2400" dirty="0" smtClean="0"/>
              <a:t>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t>Все листья чёрные и не содержат данных</a:t>
            </a:r>
          </a:p>
          <a:p>
            <a:pPr marL="411480">
              <a:lnSpc>
                <a:spcPct val="120000"/>
              </a:lnSpc>
            </a:pPr>
            <a:r>
              <a:rPr lang="ru-RU" sz="2400" dirty="0"/>
              <a:t>Все потомки красных узлов </a:t>
            </a:r>
            <a:r>
              <a:rPr lang="ru-RU" sz="2400" dirty="0" smtClean="0"/>
              <a:t>чёрные </a:t>
            </a:r>
            <a:r>
              <a:rPr lang="ru-RU" sz="2400" dirty="0"/>
              <a:t>– </a:t>
            </a:r>
            <a:br>
              <a:rPr lang="ru-RU" sz="2400" dirty="0"/>
            </a:br>
            <a:r>
              <a:rPr lang="ru-RU" sz="2400" dirty="0"/>
              <a:t>нет двух красных узлов подряд</a:t>
            </a:r>
          </a:p>
          <a:p>
            <a:pPr marL="411480">
              <a:lnSpc>
                <a:spcPct val="120000"/>
              </a:lnSpc>
            </a:pPr>
            <a:r>
              <a:rPr lang="ru-RU" sz="2400" dirty="0"/>
              <a:t>На всех путях от корня к листьям число </a:t>
            </a:r>
            <a:r>
              <a:rPr lang="ru-RU" sz="2400" dirty="0" smtClean="0"/>
              <a:t>чёрных вершин одинаково </a:t>
            </a:r>
            <a:r>
              <a:rPr lang="ru-RU" sz="2400" dirty="0"/>
              <a:t>и равно </a:t>
            </a:r>
            <a:r>
              <a:rPr lang="ru-RU" sz="2400" dirty="0" smtClean="0"/>
              <a:t>чёрной</a:t>
            </a:r>
            <a:r>
              <a:rPr lang="en-US" sz="2400" dirty="0" smtClean="0"/>
              <a:t> </a:t>
            </a:r>
            <a:r>
              <a:rPr lang="ru-RU" sz="2400" dirty="0" smtClean="0"/>
              <a:t>высоте дерева</a:t>
            </a:r>
            <a:endParaRPr lang="ru-RU" sz="2400" dirty="0"/>
          </a:p>
        </p:txBody>
      </p:sp>
    </p:spTree>
    <p:extLst>
      <p:ext uri="{BB962C8B-B14F-4D97-AF65-F5344CB8AC3E}">
        <p14:creationId xmlns:p14="http://schemas.microsoft.com/office/powerpoint/2010/main" val="42226838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2929" y="1811466"/>
            <a:ext cx="7703438" cy="3705354"/>
          </a:xfrm>
          <a:prstGeom prst="rect">
            <a:avLst/>
          </a:prstGeom>
          <a:noFill/>
        </p:spPr>
      </p:pic>
      <p:sp>
        <p:nvSpPr>
          <p:cNvPr id="5" name="Rectangle 4"/>
          <p:cNvSpPr/>
          <p:nvPr/>
        </p:nvSpPr>
        <p:spPr>
          <a:xfrm>
            <a:off x="479376" y="1417638"/>
            <a:ext cx="112332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2929" y="1811466"/>
            <a:ext cx="7703438" cy="3705354"/>
          </a:xfrm>
          <a:prstGeom prst="rect">
            <a:avLst/>
          </a:prstGeom>
          <a:noFill/>
        </p:spPr>
      </p:pic>
    </p:spTree>
    <p:extLst>
      <p:ext uri="{BB962C8B-B14F-4D97-AF65-F5344CB8AC3E}">
        <p14:creationId xmlns:p14="http://schemas.microsoft.com/office/powerpoint/2010/main" val="23918123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solidFill>
                  <a:schemeClr val="bg1"/>
                </a:solidFill>
              </a:rPr>
              <a:t>Если h – это чёрная высота, то число вершин </a:t>
            </a:r>
            <a:r>
              <a:rPr lang="en-US" dirty="0" smtClean="0">
                <a:solidFill>
                  <a:schemeClr val="bg1"/>
                </a:solidFill>
              </a:rPr>
              <a:t>&gt;=</a:t>
            </a:r>
            <a:r>
              <a:rPr lang="ru-RU" dirty="0" smtClean="0">
                <a:solidFill>
                  <a:schemeClr val="bg1"/>
                </a:solidFill>
              </a:rPr>
              <a:t> число черных вершин </a:t>
            </a:r>
            <a:r>
              <a:rPr lang="en-US" dirty="0">
                <a:solidFill>
                  <a:schemeClr val="bg1"/>
                </a:solidFill>
              </a:rPr>
              <a:t>&gt;</a:t>
            </a:r>
            <a:r>
              <a:rPr lang="ru-RU" dirty="0" smtClean="0">
                <a:solidFill>
                  <a:schemeClr val="bg1"/>
                </a:solidFill>
              </a:rPr>
              <a:t>= 2</a:t>
            </a:r>
            <a:r>
              <a:rPr lang="ru-RU" baseline="30000" dirty="0" smtClean="0">
                <a:solidFill>
                  <a:schemeClr val="bg1"/>
                </a:solidFill>
              </a:rPr>
              <a:t>h </a:t>
            </a:r>
            <a:r>
              <a:rPr lang="ru-RU" dirty="0" smtClean="0">
                <a:solidFill>
                  <a:schemeClr val="bg1"/>
                </a:solidFill>
              </a:rPr>
              <a:t>− 1</a:t>
            </a:r>
          </a:p>
          <a:p>
            <a:pPr marL="582930" indent="-514350"/>
            <a:endParaRPr lang="ru-RU" dirty="0" smtClean="0">
              <a:solidFill>
                <a:schemeClr val="bg1"/>
              </a:solidFill>
            </a:endParaRPr>
          </a:p>
          <a:p>
            <a:pPr marL="582930" indent="-514350"/>
            <a:r>
              <a:rPr lang="ru-RU" dirty="0" smtClean="0">
                <a:solidFill>
                  <a:schemeClr val="bg1"/>
                </a:solidFill>
              </a:rPr>
              <a:t>Если </a:t>
            </a:r>
            <a:r>
              <a:rPr lang="en-US" dirty="0" smtClean="0">
                <a:solidFill>
                  <a:schemeClr val="bg1"/>
                </a:solidFill>
              </a:rPr>
              <a:t>H</a:t>
            </a:r>
            <a:r>
              <a:rPr lang="ru-RU" dirty="0" smtClean="0">
                <a:solidFill>
                  <a:schemeClr val="bg1"/>
                </a:solidFill>
              </a:rPr>
              <a:t> – это обычная высота, то число вершин </a:t>
            </a:r>
            <a:r>
              <a:rPr lang="ru-RU" dirty="0">
                <a:solidFill>
                  <a:schemeClr val="bg1"/>
                </a:solidFill>
              </a:rPr>
              <a:t>N </a:t>
            </a:r>
            <a:r>
              <a:rPr lang="en-US" dirty="0" smtClean="0">
                <a:solidFill>
                  <a:schemeClr val="bg1"/>
                </a:solidFill>
              </a:rPr>
              <a:t>&gt;= </a:t>
            </a:r>
            <a:r>
              <a:rPr lang="ru-RU" dirty="0" smtClean="0">
                <a:solidFill>
                  <a:schemeClr val="bg1"/>
                </a:solidFill>
              </a:rPr>
              <a:t>2</a:t>
            </a:r>
            <a:r>
              <a:rPr lang="en-US" baseline="30000" dirty="0" smtClean="0">
                <a:solidFill>
                  <a:schemeClr val="bg1"/>
                </a:solidFill>
              </a:rPr>
              <a:t>H</a:t>
            </a:r>
            <a:r>
              <a:rPr lang="ru-RU" baseline="30000" dirty="0" smtClean="0">
                <a:solidFill>
                  <a:schemeClr val="bg1"/>
                </a:solidFill>
              </a:rPr>
              <a:t>/2</a:t>
            </a:r>
            <a:r>
              <a:rPr lang="ru-RU" dirty="0">
                <a:solidFill>
                  <a:schemeClr val="bg1"/>
                </a:solidFill>
              </a:rPr>
              <a:t> − 1</a:t>
            </a:r>
            <a:endParaRPr lang="ru-RU" dirty="0" smtClean="0">
              <a:solidFill>
                <a:schemeClr val="bg1"/>
              </a:solidFill>
            </a:endParaRPr>
          </a:p>
          <a:p>
            <a:pPr marL="982980" lvl="1" indent="-514350"/>
            <a:r>
              <a:rPr lang="ru-RU" dirty="0" smtClean="0">
                <a:solidFill>
                  <a:schemeClr val="bg1"/>
                </a:solidFill>
              </a:rPr>
              <a:t>черная высота </a:t>
            </a:r>
            <a:r>
              <a:rPr lang="en-US" dirty="0" smtClean="0">
                <a:solidFill>
                  <a:schemeClr val="bg1"/>
                </a:solidFill>
              </a:rPr>
              <a:t>h &gt;= H/2</a:t>
            </a:r>
            <a:endParaRPr lang="ru-RU" dirty="0" smtClean="0">
              <a:solidFill>
                <a:schemeClr val="bg1"/>
              </a:solidFill>
            </a:endParaRPr>
          </a:p>
          <a:p>
            <a:pPr marL="582930" indent="-514350"/>
            <a:endParaRPr lang="ru-RU" dirty="0" smtClean="0">
              <a:solidFill>
                <a:schemeClr val="bg1"/>
              </a:solidFill>
            </a:endParaRPr>
          </a:p>
          <a:p>
            <a:pPr marL="582930" indent="-514350"/>
            <a:r>
              <a:rPr lang="ru-RU" dirty="0" smtClean="0">
                <a:solidFill>
                  <a:schemeClr val="bg1"/>
                </a:solidFill>
              </a:rPr>
              <a:t>После логарифмирования: </a:t>
            </a:r>
            <a:r>
              <a:rPr lang="en-US" dirty="0" smtClean="0">
                <a:solidFill>
                  <a:schemeClr val="bg1"/>
                </a:solidFill>
              </a:rPr>
              <a:t>H &lt;= </a:t>
            </a:r>
            <a:r>
              <a:rPr lang="ru-RU" dirty="0" smtClean="0">
                <a:solidFill>
                  <a:schemeClr val="bg1"/>
                </a:solidFill>
              </a:rPr>
              <a:t>2 * log</a:t>
            </a:r>
            <a:r>
              <a:rPr lang="ru-RU" baseline="-25000" dirty="0" smtClean="0">
                <a:solidFill>
                  <a:schemeClr val="bg1"/>
                </a:solidFill>
              </a:rPr>
              <a:t>2</a:t>
            </a:r>
            <a:r>
              <a:rPr lang="ru-RU" dirty="0" smtClean="0">
                <a:solidFill>
                  <a:schemeClr val="bg1"/>
                </a:solidFill>
              </a:rPr>
              <a:t>(N </a:t>
            </a:r>
            <a:r>
              <a:rPr lang="ru-RU" dirty="0">
                <a:solidFill>
                  <a:schemeClr val="bg1"/>
                </a:solidFill>
              </a:rPr>
              <a:t>+ </a:t>
            </a:r>
            <a:r>
              <a:rPr lang="ru-RU" dirty="0" smtClean="0">
                <a:solidFill>
                  <a:schemeClr val="bg1"/>
                </a:solidFill>
              </a:rPr>
              <a:t>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t>Если h – это чёрная высота, то число вершин </a:t>
            </a:r>
            <a:r>
              <a:rPr lang="en-US" dirty="0" smtClean="0"/>
              <a:t>&gt;=</a:t>
            </a:r>
            <a:r>
              <a:rPr lang="ru-RU" dirty="0" smtClean="0"/>
              <a:t> число черных вершин </a:t>
            </a:r>
            <a:r>
              <a:rPr lang="en-US" dirty="0"/>
              <a:t>&gt;</a:t>
            </a:r>
            <a:r>
              <a:rPr lang="ru-RU" dirty="0" smtClean="0"/>
              <a:t>= 2</a:t>
            </a:r>
            <a:r>
              <a:rPr lang="ru-RU" baseline="30000" dirty="0" smtClean="0"/>
              <a:t>h </a:t>
            </a:r>
            <a:r>
              <a:rPr lang="ru-RU" dirty="0" smtClean="0"/>
              <a:t>− 1</a:t>
            </a:r>
          </a:p>
          <a:p>
            <a:pPr marL="582930" indent="-514350"/>
            <a:endParaRPr lang="ru-RU" dirty="0" smtClean="0"/>
          </a:p>
          <a:p>
            <a:pPr marL="582930" indent="-514350"/>
            <a:r>
              <a:rPr lang="ru-RU" dirty="0" smtClean="0">
                <a:solidFill>
                  <a:schemeClr val="bg1"/>
                </a:solidFill>
              </a:rPr>
              <a:t>Если </a:t>
            </a:r>
            <a:r>
              <a:rPr lang="en-US" dirty="0" smtClean="0">
                <a:solidFill>
                  <a:schemeClr val="bg1"/>
                </a:solidFill>
              </a:rPr>
              <a:t>H</a:t>
            </a:r>
            <a:r>
              <a:rPr lang="ru-RU" dirty="0" smtClean="0">
                <a:solidFill>
                  <a:schemeClr val="bg1"/>
                </a:solidFill>
              </a:rPr>
              <a:t> – это обычная высота, то число вершин </a:t>
            </a:r>
            <a:r>
              <a:rPr lang="ru-RU" dirty="0">
                <a:solidFill>
                  <a:schemeClr val="bg1"/>
                </a:solidFill>
              </a:rPr>
              <a:t>N </a:t>
            </a:r>
            <a:r>
              <a:rPr lang="en-US" dirty="0" smtClean="0">
                <a:solidFill>
                  <a:schemeClr val="bg1"/>
                </a:solidFill>
              </a:rPr>
              <a:t>&gt;= </a:t>
            </a:r>
            <a:r>
              <a:rPr lang="ru-RU" dirty="0" smtClean="0">
                <a:solidFill>
                  <a:schemeClr val="bg1"/>
                </a:solidFill>
              </a:rPr>
              <a:t>2</a:t>
            </a:r>
            <a:r>
              <a:rPr lang="en-US" baseline="30000" dirty="0" smtClean="0">
                <a:solidFill>
                  <a:schemeClr val="bg1"/>
                </a:solidFill>
              </a:rPr>
              <a:t>H</a:t>
            </a:r>
            <a:r>
              <a:rPr lang="ru-RU" baseline="30000" dirty="0" smtClean="0">
                <a:solidFill>
                  <a:schemeClr val="bg1"/>
                </a:solidFill>
              </a:rPr>
              <a:t>/2</a:t>
            </a:r>
            <a:r>
              <a:rPr lang="ru-RU" dirty="0">
                <a:solidFill>
                  <a:schemeClr val="bg1"/>
                </a:solidFill>
              </a:rPr>
              <a:t> − 1</a:t>
            </a:r>
            <a:endParaRPr lang="ru-RU" dirty="0" smtClean="0">
              <a:solidFill>
                <a:schemeClr val="bg1"/>
              </a:solidFill>
            </a:endParaRPr>
          </a:p>
          <a:p>
            <a:pPr marL="982980" lvl="1" indent="-514350"/>
            <a:r>
              <a:rPr lang="ru-RU" dirty="0" smtClean="0">
                <a:solidFill>
                  <a:schemeClr val="bg1"/>
                </a:solidFill>
              </a:rPr>
              <a:t>черная высота </a:t>
            </a:r>
            <a:r>
              <a:rPr lang="en-US" dirty="0" smtClean="0">
                <a:solidFill>
                  <a:schemeClr val="bg1"/>
                </a:solidFill>
              </a:rPr>
              <a:t>h &gt;= H/2</a:t>
            </a:r>
            <a:endParaRPr lang="ru-RU" dirty="0" smtClean="0">
              <a:solidFill>
                <a:schemeClr val="bg1"/>
              </a:solidFill>
            </a:endParaRPr>
          </a:p>
          <a:p>
            <a:pPr marL="582930" indent="-514350"/>
            <a:endParaRPr lang="ru-RU" dirty="0" smtClean="0">
              <a:solidFill>
                <a:schemeClr val="bg1"/>
              </a:solidFill>
            </a:endParaRPr>
          </a:p>
          <a:p>
            <a:pPr marL="582930" indent="-514350"/>
            <a:r>
              <a:rPr lang="ru-RU" dirty="0" smtClean="0">
                <a:solidFill>
                  <a:schemeClr val="bg1"/>
                </a:solidFill>
              </a:rPr>
              <a:t>После логарифмирования: </a:t>
            </a:r>
            <a:r>
              <a:rPr lang="en-US" dirty="0" smtClean="0">
                <a:solidFill>
                  <a:schemeClr val="bg1"/>
                </a:solidFill>
              </a:rPr>
              <a:t>H &lt;= </a:t>
            </a:r>
            <a:r>
              <a:rPr lang="ru-RU" dirty="0" smtClean="0">
                <a:solidFill>
                  <a:schemeClr val="bg1"/>
                </a:solidFill>
              </a:rPr>
              <a:t>2 * log</a:t>
            </a:r>
            <a:r>
              <a:rPr lang="ru-RU" baseline="-25000" dirty="0" smtClean="0">
                <a:solidFill>
                  <a:schemeClr val="bg1"/>
                </a:solidFill>
              </a:rPr>
              <a:t>2</a:t>
            </a:r>
            <a:r>
              <a:rPr lang="ru-RU" dirty="0" smtClean="0">
                <a:solidFill>
                  <a:schemeClr val="bg1"/>
                </a:solidFill>
              </a:rPr>
              <a:t>(N </a:t>
            </a:r>
            <a:r>
              <a:rPr lang="ru-RU" dirty="0">
                <a:solidFill>
                  <a:schemeClr val="bg1"/>
                </a:solidFill>
              </a:rPr>
              <a:t>+ </a:t>
            </a:r>
            <a:r>
              <a:rPr lang="ru-RU" dirty="0" smtClean="0">
                <a:solidFill>
                  <a:schemeClr val="bg1"/>
                </a:solidFill>
              </a:rPr>
              <a:t>1)</a:t>
            </a:r>
          </a:p>
        </p:txBody>
      </p:sp>
    </p:spTree>
    <p:extLst>
      <p:ext uri="{BB962C8B-B14F-4D97-AF65-F5344CB8AC3E}">
        <p14:creationId xmlns:p14="http://schemas.microsoft.com/office/powerpoint/2010/main" val="387120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2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smtClean="0">
                <a:latin typeface="+mj-lt"/>
              </a:rPr>
              <a:t>системы</a:t>
            </a:r>
          </a:p>
          <a:p>
            <a:pPr lvl="2"/>
            <a:r>
              <a:rPr lang="ru-RU" sz="1600" dirty="0" smtClean="0">
                <a:latin typeface="+mj-lt"/>
              </a:rPr>
              <a:t>Например</a:t>
            </a:r>
            <a:r>
              <a:rPr lang="ru-RU" sz="1600" dirty="0">
                <a:latin typeface="+mj-lt"/>
              </a:rPr>
              <a:t>, </a:t>
            </a:r>
            <a:r>
              <a:rPr lang="en-US" sz="1600" dirty="0">
                <a:latin typeface="+mj-lt"/>
              </a:rPr>
              <a:t>Windows </a:t>
            </a:r>
            <a:r>
              <a:rPr lang="en-US" sz="1600" dirty="0" smtClean="0">
                <a:latin typeface="+mj-lt"/>
              </a:rPr>
              <a:t>NTFS</a:t>
            </a:r>
          </a:p>
          <a:p>
            <a:endParaRPr lang="ru-RU" sz="2400" dirty="0" smtClean="0"/>
          </a:p>
          <a:p>
            <a:r>
              <a:rPr lang="en-US" sz="2400" dirty="0" smtClean="0"/>
              <a:t>Bayer</a:t>
            </a:r>
            <a:r>
              <a:rPr lang="en-US" sz="2400" dirty="0"/>
              <a:t>,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a:t>
            </a:r>
            <a:r>
              <a:rPr lang="en-US" sz="2400" dirty="0" smtClean="0"/>
              <a:t>doi:10.1007/bf00288683</a:t>
            </a:r>
            <a:endParaRPr lang="ru-RU" sz="2400" dirty="0" smtClean="0"/>
          </a:p>
          <a:p>
            <a:pPr lvl="1"/>
            <a:r>
              <a:rPr lang="en-US" sz="2000" dirty="0" smtClean="0">
                <a:hlinkClick r:id="rId3"/>
              </a:rPr>
              <a:t>https</a:t>
            </a:r>
            <a:r>
              <a:rPr lang="en-US" sz="2000" dirty="0">
                <a:hlinkClick r:id="rId3"/>
              </a:rPr>
              <a:t>://</a:t>
            </a:r>
            <a:r>
              <a:rPr lang="en-US" sz="2000" dirty="0" smtClean="0">
                <a:hlinkClick r:id="rId3"/>
              </a:rPr>
              <a:t>infolab.usc.edu/csci585/Spring2010/den_ar/indexing.pdf</a:t>
            </a:r>
            <a:endParaRPr lang="ru-RU" sz="2000" dirty="0"/>
          </a:p>
        </p:txBody>
      </p:sp>
      <p:sp>
        <p:nvSpPr>
          <p:cNvPr id="2" name="Объект 1"/>
          <p:cNvSpPr>
            <a:spLocks noGrp="1"/>
          </p:cNvSpPr>
          <p:nvPr>
            <p:ph sz="half" idx="2"/>
          </p:nvPr>
        </p:nvSpPr>
        <p:spPr/>
        <p:txBody>
          <a:bodyPr>
            <a:normAutofit fontScale="92500" lnSpcReduction="2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Tree>
    <p:extLst>
      <p:ext uri="{BB962C8B-B14F-4D97-AF65-F5344CB8AC3E}">
        <p14:creationId xmlns:p14="http://schemas.microsoft.com/office/powerpoint/2010/main" val="18656032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t>Если h – это чёрная высота, то число вершин </a:t>
            </a:r>
            <a:r>
              <a:rPr lang="en-US" dirty="0" smtClean="0"/>
              <a:t>&gt;=</a:t>
            </a:r>
            <a:r>
              <a:rPr lang="ru-RU" dirty="0" smtClean="0"/>
              <a:t> число черных вершин </a:t>
            </a:r>
            <a:r>
              <a:rPr lang="en-US" dirty="0"/>
              <a:t>&gt;</a:t>
            </a:r>
            <a:r>
              <a:rPr lang="ru-RU" dirty="0" smtClean="0"/>
              <a:t>= 2</a:t>
            </a:r>
            <a:r>
              <a:rPr lang="ru-RU" baseline="30000" dirty="0" smtClean="0"/>
              <a:t>h </a:t>
            </a:r>
            <a:r>
              <a:rPr lang="ru-RU" dirty="0" smtClean="0"/>
              <a:t>− 1</a:t>
            </a:r>
          </a:p>
          <a:p>
            <a:pPr marL="582930" indent="-514350"/>
            <a:endParaRPr lang="ru-RU" dirty="0" smtClean="0"/>
          </a:p>
          <a:p>
            <a:pPr marL="582930" indent="-514350"/>
            <a:r>
              <a:rPr lang="ru-RU" dirty="0" smtClean="0"/>
              <a:t>Если </a:t>
            </a:r>
            <a:r>
              <a:rPr lang="en-US" dirty="0" smtClean="0"/>
              <a:t>H</a:t>
            </a:r>
            <a:r>
              <a:rPr lang="ru-RU" dirty="0" smtClean="0"/>
              <a:t> – это обычная высота, то число вершин </a:t>
            </a:r>
            <a:r>
              <a:rPr lang="ru-RU" dirty="0"/>
              <a:t>N </a:t>
            </a:r>
            <a:r>
              <a:rPr lang="en-US" dirty="0" smtClean="0"/>
              <a:t>&gt;= </a:t>
            </a:r>
            <a:r>
              <a:rPr lang="ru-RU" dirty="0" smtClean="0"/>
              <a:t>2</a:t>
            </a:r>
            <a:r>
              <a:rPr lang="en-US" baseline="30000" dirty="0" smtClean="0"/>
              <a:t>H</a:t>
            </a:r>
            <a:r>
              <a:rPr lang="ru-RU" baseline="30000" dirty="0" smtClean="0"/>
              <a:t>/2</a:t>
            </a:r>
            <a:r>
              <a:rPr lang="ru-RU" dirty="0"/>
              <a:t> − 1</a:t>
            </a:r>
            <a:endParaRPr lang="ru-RU" dirty="0" smtClean="0"/>
          </a:p>
          <a:p>
            <a:pPr marL="982980" lvl="1" indent="-514350"/>
            <a:r>
              <a:rPr lang="ru-RU" dirty="0" smtClean="0"/>
              <a:t>черная высота </a:t>
            </a:r>
            <a:r>
              <a:rPr lang="en-US" dirty="0" smtClean="0"/>
              <a:t>h &gt;= H/2</a:t>
            </a:r>
            <a:endParaRPr lang="ru-RU" dirty="0" smtClean="0"/>
          </a:p>
          <a:p>
            <a:pPr marL="582930" indent="-514350"/>
            <a:endParaRPr lang="ru-RU" dirty="0" smtClean="0"/>
          </a:p>
          <a:p>
            <a:pPr marL="582930" indent="-514350"/>
            <a:r>
              <a:rPr lang="ru-RU" dirty="0" smtClean="0">
                <a:solidFill>
                  <a:schemeClr val="bg1"/>
                </a:solidFill>
              </a:rPr>
              <a:t>После логарифмирования: </a:t>
            </a:r>
            <a:r>
              <a:rPr lang="en-US" dirty="0" smtClean="0">
                <a:solidFill>
                  <a:schemeClr val="bg1"/>
                </a:solidFill>
              </a:rPr>
              <a:t>H &lt;= </a:t>
            </a:r>
            <a:r>
              <a:rPr lang="ru-RU" dirty="0" smtClean="0">
                <a:solidFill>
                  <a:schemeClr val="bg1"/>
                </a:solidFill>
              </a:rPr>
              <a:t>2 * log</a:t>
            </a:r>
            <a:r>
              <a:rPr lang="ru-RU" baseline="-25000" dirty="0" smtClean="0">
                <a:solidFill>
                  <a:schemeClr val="bg1"/>
                </a:solidFill>
              </a:rPr>
              <a:t>2</a:t>
            </a:r>
            <a:r>
              <a:rPr lang="ru-RU" dirty="0" smtClean="0">
                <a:solidFill>
                  <a:schemeClr val="bg1"/>
                </a:solidFill>
              </a:rPr>
              <a:t>(N </a:t>
            </a:r>
            <a:r>
              <a:rPr lang="ru-RU" dirty="0">
                <a:solidFill>
                  <a:schemeClr val="bg1"/>
                </a:solidFill>
              </a:rPr>
              <a:t>+ </a:t>
            </a:r>
            <a:r>
              <a:rPr lang="ru-RU" dirty="0" smtClean="0">
                <a:solidFill>
                  <a:schemeClr val="bg1"/>
                </a:solidFill>
              </a:rPr>
              <a:t>1)</a:t>
            </a:r>
          </a:p>
        </p:txBody>
      </p:sp>
    </p:spTree>
    <p:extLst>
      <p:ext uri="{BB962C8B-B14F-4D97-AF65-F5344CB8AC3E}">
        <p14:creationId xmlns:p14="http://schemas.microsoft.com/office/powerpoint/2010/main" val="41611175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t>Если h – это чёрная высота, то число вершин </a:t>
            </a:r>
            <a:r>
              <a:rPr lang="en-US" dirty="0" smtClean="0"/>
              <a:t>&gt;=</a:t>
            </a:r>
            <a:r>
              <a:rPr lang="ru-RU" dirty="0" smtClean="0"/>
              <a:t> число черных вершин </a:t>
            </a:r>
            <a:r>
              <a:rPr lang="en-US" dirty="0"/>
              <a:t>&gt;</a:t>
            </a:r>
            <a:r>
              <a:rPr lang="ru-RU" dirty="0" smtClean="0"/>
              <a:t>= 2</a:t>
            </a:r>
            <a:r>
              <a:rPr lang="ru-RU" baseline="30000" dirty="0" smtClean="0"/>
              <a:t>h </a:t>
            </a:r>
            <a:r>
              <a:rPr lang="ru-RU" dirty="0" smtClean="0"/>
              <a:t>− 1</a:t>
            </a:r>
          </a:p>
          <a:p>
            <a:pPr marL="582930" indent="-514350"/>
            <a:endParaRPr lang="ru-RU" dirty="0" smtClean="0"/>
          </a:p>
          <a:p>
            <a:pPr marL="582930" indent="-514350"/>
            <a:r>
              <a:rPr lang="ru-RU" dirty="0" smtClean="0"/>
              <a:t>Если </a:t>
            </a:r>
            <a:r>
              <a:rPr lang="en-US" dirty="0" smtClean="0"/>
              <a:t>H</a:t>
            </a:r>
            <a:r>
              <a:rPr lang="ru-RU" dirty="0" smtClean="0"/>
              <a:t> – это обычная высота, то число вершин </a:t>
            </a:r>
            <a:r>
              <a:rPr lang="ru-RU" dirty="0"/>
              <a:t>N </a:t>
            </a:r>
            <a:r>
              <a:rPr lang="en-US" dirty="0" smtClean="0"/>
              <a:t>&gt;= </a:t>
            </a:r>
            <a:r>
              <a:rPr lang="ru-RU" dirty="0" smtClean="0"/>
              <a:t>2</a:t>
            </a:r>
            <a:r>
              <a:rPr lang="en-US" baseline="30000" dirty="0" smtClean="0"/>
              <a:t>H</a:t>
            </a:r>
            <a:r>
              <a:rPr lang="ru-RU" baseline="30000" dirty="0" smtClean="0"/>
              <a:t>/2</a:t>
            </a:r>
            <a:r>
              <a:rPr lang="ru-RU" dirty="0"/>
              <a:t> − 1</a:t>
            </a:r>
            <a:endParaRPr lang="ru-RU" dirty="0" smtClean="0"/>
          </a:p>
          <a:p>
            <a:pPr marL="982980" lvl="1" indent="-514350"/>
            <a:r>
              <a:rPr lang="ru-RU" dirty="0" smtClean="0"/>
              <a:t>черная высота </a:t>
            </a:r>
            <a:r>
              <a:rPr lang="en-US" dirty="0" smtClean="0"/>
              <a:t>h &gt;= H/2</a:t>
            </a:r>
            <a:endParaRPr lang="ru-RU" dirty="0" smtClean="0"/>
          </a:p>
          <a:p>
            <a:pPr marL="582930" indent="-514350"/>
            <a:endParaRPr lang="ru-RU" dirty="0" smtClean="0"/>
          </a:p>
          <a:p>
            <a:pPr marL="582930" indent="-514350"/>
            <a:r>
              <a:rPr lang="ru-RU" dirty="0" smtClean="0"/>
              <a:t>После логарифмирования: </a:t>
            </a:r>
            <a:r>
              <a:rPr lang="en-US" dirty="0" smtClean="0"/>
              <a:t>H &lt;= </a:t>
            </a:r>
            <a:r>
              <a:rPr lang="ru-RU" dirty="0" smtClean="0"/>
              <a:t>2 * log</a:t>
            </a:r>
            <a:r>
              <a:rPr lang="ru-RU" baseline="-25000" dirty="0" smtClean="0"/>
              <a:t>2</a:t>
            </a:r>
            <a:r>
              <a:rPr lang="ru-RU" dirty="0" smtClean="0"/>
              <a:t>(N </a:t>
            </a:r>
            <a:r>
              <a:rPr lang="ru-RU" dirty="0"/>
              <a:t>+ </a:t>
            </a:r>
            <a:r>
              <a:rPr lang="ru-RU" dirty="0" smtClean="0"/>
              <a:t>1)</a:t>
            </a:r>
          </a:p>
        </p:txBody>
      </p:sp>
    </p:spTree>
    <p:extLst>
      <p:ext uri="{BB962C8B-B14F-4D97-AF65-F5344CB8AC3E}">
        <p14:creationId xmlns:p14="http://schemas.microsoft.com/office/powerpoint/2010/main" val="9322093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solidFill>
                  <a:schemeClr val="bg1"/>
                </a:solidFill>
              </a:rPr>
              <a:t>Находим лист, на месте которого должна быть вершина с добавляемым ключом</a:t>
            </a:r>
            <a:endParaRPr lang="ru-RU" dirty="0">
              <a:solidFill>
                <a:schemeClr val="bg1"/>
              </a:solidFill>
            </a:endParaRPr>
          </a:p>
          <a:p>
            <a:pPr>
              <a:lnSpc>
                <a:spcPct val="80000"/>
              </a:lnSpc>
            </a:pPr>
            <a:endParaRPr lang="ru-RU" dirty="0">
              <a:solidFill>
                <a:schemeClr val="bg1"/>
              </a:solidFill>
            </a:endParaRPr>
          </a:p>
          <a:p>
            <a:pPr>
              <a:lnSpc>
                <a:spcPct val="80000"/>
              </a:lnSpc>
            </a:pPr>
            <a:r>
              <a:rPr lang="ru-RU" dirty="0" smtClean="0">
                <a:solidFill>
                  <a:schemeClr val="bg1"/>
                </a:solidFill>
              </a:rPr>
              <a:t>Заменяем этот лист на новую красную вершину с </a:t>
            </a:r>
            <a:r>
              <a:rPr lang="ru-RU" dirty="0">
                <a:solidFill>
                  <a:schemeClr val="bg1"/>
                </a:solidFill>
              </a:rPr>
              <a:t>двумя чёрными листьями</a:t>
            </a:r>
          </a:p>
          <a:p>
            <a:pPr>
              <a:lnSpc>
                <a:spcPct val="80000"/>
              </a:lnSpc>
            </a:pPr>
            <a:endParaRPr lang="ru-RU" dirty="0">
              <a:solidFill>
                <a:schemeClr val="bg1"/>
              </a:solidFill>
            </a:endParaRPr>
          </a:p>
          <a:p>
            <a:pPr>
              <a:lnSpc>
                <a:spcPct val="80000"/>
              </a:lnSpc>
            </a:pPr>
            <a:r>
              <a:rPr lang="ru-RU" dirty="0" smtClean="0">
                <a:solidFill>
                  <a:schemeClr val="bg1"/>
                </a:solidFill>
              </a:rPr>
              <a:t>«Чиним» КЧ свойства, если они нарушились</a:t>
            </a:r>
          </a:p>
          <a:p>
            <a:pPr lvl="1">
              <a:lnSpc>
                <a:spcPct val="80000"/>
              </a:lnSpc>
            </a:pPr>
            <a:r>
              <a:rPr lang="ru-RU" dirty="0" smtClean="0">
                <a:solidFill>
                  <a:schemeClr val="bg1"/>
                </a:solidFill>
              </a:rPr>
              <a:t>Перекрашиваем вершины, </a:t>
            </a:r>
            <a:r>
              <a:rPr lang="ru-RU" dirty="0">
                <a:solidFill>
                  <a:schemeClr val="bg1"/>
                </a:solidFill>
              </a:rPr>
              <a:t>поворачиваем </a:t>
            </a:r>
            <a:r>
              <a:rPr lang="ru-RU" dirty="0" smtClean="0">
                <a:solidFill>
                  <a:schemeClr val="bg1"/>
                </a:solidFill>
              </a:rPr>
              <a:t>поддеревья</a:t>
            </a:r>
            <a:endParaRPr lang="ru-RU" dirty="0">
              <a:solidFill>
                <a:schemeClr val="bg1"/>
              </a:solidFill>
            </a:endParaRPr>
          </a:p>
          <a:p>
            <a:pPr marL="68580" indent="0">
              <a:lnSpc>
                <a:spcPct val="80000"/>
              </a:lnSpc>
              <a:buNone/>
            </a:pPr>
            <a:endParaRPr lang="ru-RU" dirty="0">
              <a:solidFill>
                <a:schemeClr val="bg1"/>
              </a:solidFill>
            </a:endParaRPr>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solidFill>
                  <a:schemeClr val="bg1"/>
                </a:solidFill>
              </a:rPr>
              <a:t>Заменяем этот лист на новую красную вершину с </a:t>
            </a:r>
            <a:r>
              <a:rPr lang="ru-RU" dirty="0">
                <a:solidFill>
                  <a:schemeClr val="bg1"/>
                </a:solidFill>
              </a:rPr>
              <a:t>двумя чёрными листьями</a:t>
            </a:r>
          </a:p>
          <a:p>
            <a:pPr>
              <a:lnSpc>
                <a:spcPct val="80000"/>
              </a:lnSpc>
            </a:pPr>
            <a:endParaRPr lang="ru-RU" dirty="0">
              <a:solidFill>
                <a:schemeClr val="bg1"/>
              </a:solidFill>
            </a:endParaRPr>
          </a:p>
          <a:p>
            <a:pPr>
              <a:lnSpc>
                <a:spcPct val="80000"/>
              </a:lnSpc>
            </a:pPr>
            <a:r>
              <a:rPr lang="ru-RU" dirty="0" smtClean="0">
                <a:solidFill>
                  <a:schemeClr val="bg1"/>
                </a:solidFill>
              </a:rPr>
              <a:t>«Чиним» КЧ свойства, если они нарушились</a:t>
            </a:r>
          </a:p>
          <a:p>
            <a:pPr lvl="1">
              <a:lnSpc>
                <a:spcPct val="80000"/>
              </a:lnSpc>
            </a:pPr>
            <a:r>
              <a:rPr lang="ru-RU" dirty="0" smtClean="0">
                <a:solidFill>
                  <a:schemeClr val="bg1"/>
                </a:solidFill>
              </a:rPr>
              <a:t>Перекрашиваем вершины, </a:t>
            </a:r>
            <a:r>
              <a:rPr lang="ru-RU" dirty="0">
                <a:solidFill>
                  <a:schemeClr val="bg1"/>
                </a:solidFill>
              </a:rPr>
              <a:t>поворачиваем </a:t>
            </a:r>
            <a:r>
              <a:rPr lang="ru-RU" dirty="0" smtClean="0">
                <a:solidFill>
                  <a:schemeClr val="bg1"/>
                </a:solidFill>
              </a:rPr>
              <a:t>поддеревья</a:t>
            </a:r>
            <a:endParaRPr lang="ru-RU" dirty="0">
              <a:solidFill>
                <a:schemeClr val="bg1"/>
              </a:solidFill>
            </a:endParaRPr>
          </a:p>
          <a:p>
            <a:pPr marL="68580" indent="0">
              <a:lnSpc>
                <a:spcPct val="80000"/>
              </a:lnSpc>
              <a:buNone/>
            </a:pPr>
            <a:endParaRPr lang="ru-RU" dirty="0"/>
          </a:p>
        </p:txBody>
      </p:sp>
    </p:spTree>
    <p:extLst>
      <p:ext uri="{BB962C8B-B14F-4D97-AF65-F5344CB8AC3E}">
        <p14:creationId xmlns:p14="http://schemas.microsoft.com/office/powerpoint/2010/main" val="17181508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t>Заменяем этот лист на новую красную вершину с </a:t>
            </a:r>
            <a:r>
              <a:rPr lang="ru-RU" dirty="0"/>
              <a:t>двумя чёрными листьями</a:t>
            </a:r>
          </a:p>
          <a:p>
            <a:pPr>
              <a:lnSpc>
                <a:spcPct val="80000"/>
              </a:lnSpc>
            </a:pPr>
            <a:endParaRPr lang="ru-RU" dirty="0"/>
          </a:p>
          <a:p>
            <a:pPr>
              <a:lnSpc>
                <a:spcPct val="80000"/>
              </a:lnSpc>
            </a:pPr>
            <a:r>
              <a:rPr lang="ru-RU" dirty="0" smtClean="0">
                <a:solidFill>
                  <a:schemeClr val="bg1"/>
                </a:solidFill>
              </a:rPr>
              <a:t>«Чиним» КЧ свойства, если они нарушились</a:t>
            </a:r>
          </a:p>
          <a:p>
            <a:pPr lvl="1">
              <a:lnSpc>
                <a:spcPct val="80000"/>
              </a:lnSpc>
            </a:pPr>
            <a:r>
              <a:rPr lang="ru-RU" dirty="0" smtClean="0">
                <a:solidFill>
                  <a:schemeClr val="bg1"/>
                </a:solidFill>
              </a:rPr>
              <a:t>Перекрашиваем вершины, </a:t>
            </a:r>
            <a:r>
              <a:rPr lang="ru-RU" dirty="0">
                <a:solidFill>
                  <a:schemeClr val="bg1"/>
                </a:solidFill>
              </a:rPr>
              <a:t>поворачиваем </a:t>
            </a:r>
            <a:r>
              <a:rPr lang="ru-RU" dirty="0" smtClean="0">
                <a:solidFill>
                  <a:schemeClr val="bg1"/>
                </a:solidFill>
              </a:rPr>
              <a:t>поддеревья</a:t>
            </a:r>
            <a:endParaRPr lang="ru-RU" dirty="0">
              <a:solidFill>
                <a:schemeClr val="bg1"/>
              </a:solidFill>
            </a:endParaRPr>
          </a:p>
          <a:p>
            <a:pPr marL="68580" indent="0">
              <a:lnSpc>
                <a:spcPct val="80000"/>
              </a:lnSpc>
              <a:buNone/>
            </a:pPr>
            <a:endParaRPr lang="ru-RU" dirty="0"/>
          </a:p>
        </p:txBody>
      </p:sp>
    </p:spTree>
    <p:extLst>
      <p:ext uri="{BB962C8B-B14F-4D97-AF65-F5344CB8AC3E}">
        <p14:creationId xmlns:p14="http://schemas.microsoft.com/office/powerpoint/2010/main" val="10423455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t>Заменяем этот лист на новую красную вершину с </a:t>
            </a:r>
            <a:r>
              <a:rPr lang="ru-RU" dirty="0"/>
              <a:t>двумя чёрными листьями</a:t>
            </a:r>
          </a:p>
          <a:p>
            <a:pPr>
              <a:lnSpc>
                <a:spcPct val="80000"/>
              </a:lnSpc>
            </a:pPr>
            <a:endParaRPr lang="ru-RU" dirty="0"/>
          </a:p>
          <a:p>
            <a:pPr>
              <a:lnSpc>
                <a:spcPct val="80000"/>
              </a:lnSpc>
            </a:pPr>
            <a:r>
              <a:rPr lang="ru-RU" dirty="0" smtClean="0"/>
              <a:t>«Чиним» КЧ свойства, если они нарушились</a:t>
            </a:r>
          </a:p>
          <a:p>
            <a:pPr lvl="1">
              <a:lnSpc>
                <a:spcPct val="80000"/>
              </a:lnSpc>
            </a:pPr>
            <a:r>
              <a:rPr lang="ru-RU" dirty="0" smtClean="0"/>
              <a:t>Перекрашиваем вершины, </a:t>
            </a:r>
            <a:r>
              <a:rPr lang="ru-RU" dirty="0"/>
              <a:t>поворачиваем </a:t>
            </a:r>
            <a:r>
              <a:rPr lang="ru-RU" dirty="0" smtClean="0"/>
              <a:t>поддеревья</a:t>
            </a:r>
            <a:endParaRPr lang="ru-RU" dirty="0"/>
          </a:p>
          <a:p>
            <a:pPr marL="68580" indent="0">
              <a:lnSpc>
                <a:spcPct val="80000"/>
              </a:lnSpc>
              <a:buNone/>
            </a:pPr>
            <a:endParaRPr lang="ru-RU" dirty="0"/>
          </a:p>
        </p:txBody>
      </p:sp>
    </p:spTree>
    <p:extLst>
      <p:ext uri="{BB962C8B-B14F-4D97-AF65-F5344CB8AC3E}">
        <p14:creationId xmlns:p14="http://schemas.microsoft.com/office/powerpoint/2010/main" val="42599118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solidFill>
                  <a:schemeClr val="bg1"/>
                </a:solidFill>
              </a:rPr>
              <a:t>Все </a:t>
            </a:r>
            <a:r>
              <a:rPr lang="ru-RU" dirty="0">
                <a:solidFill>
                  <a:schemeClr val="bg1"/>
                </a:solidFill>
              </a:rPr>
              <a:t>листья </a:t>
            </a:r>
            <a:r>
              <a:rPr lang="ru-RU" dirty="0" smtClean="0">
                <a:solidFill>
                  <a:schemeClr val="bg1"/>
                </a:solidFill>
              </a:rPr>
              <a:t>чёрные</a:t>
            </a:r>
          </a:p>
          <a:p>
            <a:pPr marL="982980" lvl="1" indent="-514350">
              <a:lnSpc>
                <a:spcPct val="80000"/>
              </a:lnSpc>
            </a:pPr>
            <a:r>
              <a:rPr lang="ru-RU" dirty="0" smtClean="0">
                <a:solidFill>
                  <a:schemeClr val="bg1"/>
                </a:solidFill>
              </a:rPr>
              <a:t>Сохраняется</a:t>
            </a:r>
            <a:endParaRPr lang="ru-RU" dirty="0">
              <a:solidFill>
                <a:schemeClr val="bg1"/>
              </a:solidFill>
            </a:endParaRP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Потомки </a:t>
            </a:r>
            <a:r>
              <a:rPr lang="ru-RU" dirty="0">
                <a:solidFill>
                  <a:schemeClr val="bg1"/>
                </a:solidFill>
              </a:rPr>
              <a:t>красных </a:t>
            </a:r>
            <a:r>
              <a:rPr lang="ru-RU" dirty="0" smtClean="0">
                <a:solidFill>
                  <a:schemeClr val="bg1"/>
                </a:solidFill>
              </a:rPr>
              <a:t>вершин чёрные </a:t>
            </a:r>
            <a:r>
              <a:rPr lang="ru-RU" dirty="0">
                <a:solidFill>
                  <a:schemeClr val="bg1"/>
                </a:solidFill>
              </a:rPr>
              <a:t>– нет двух красных </a:t>
            </a:r>
            <a:r>
              <a:rPr lang="ru-RU" dirty="0" smtClean="0">
                <a:solidFill>
                  <a:schemeClr val="bg1"/>
                </a:solidFill>
              </a:rPr>
              <a:t>вершин подряд</a:t>
            </a:r>
          </a:p>
          <a:p>
            <a:pPr marL="982980" lvl="1" indent="-514350">
              <a:lnSpc>
                <a:spcPct val="80000"/>
              </a:lnSpc>
            </a:pPr>
            <a:r>
              <a:rPr lang="ru-RU" dirty="0" smtClean="0">
                <a:solidFill>
                  <a:schemeClr val="bg1"/>
                </a:solidFill>
              </a:rPr>
              <a:t>Может нарушиться, т.к. заменили черный лист на красную вершину</a:t>
            </a: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На </a:t>
            </a:r>
            <a:r>
              <a:rPr lang="ru-RU" dirty="0">
                <a:solidFill>
                  <a:schemeClr val="bg1"/>
                </a:solidFill>
              </a:rPr>
              <a:t>всех путях от корня к листьям число чёрных </a:t>
            </a:r>
            <a:r>
              <a:rPr lang="ru-RU" dirty="0" smtClean="0">
                <a:solidFill>
                  <a:schemeClr val="bg1"/>
                </a:solidFill>
              </a:rPr>
              <a:t>вершин одинаково</a:t>
            </a:r>
          </a:p>
          <a:p>
            <a:pPr marL="982980" lvl="1" indent="-514350">
              <a:lnSpc>
                <a:spcPct val="80000"/>
              </a:lnSpc>
            </a:pPr>
            <a:r>
              <a:rPr lang="ru-RU" dirty="0" smtClean="0">
                <a:solidFill>
                  <a:schemeClr val="bg1"/>
                </a:solidFill>
              </a:rPr>
              <a:t>Сохраняется</a:t>
            </a:r>
            <a:r>
              <a:rPr lang="ru-RU" dirty="0">
                <a:solidFill>
                  <a:schemeClr val="bg1"/>
                </a:solidFill>
              </a:rPr>
              <a:t/>
            </a:r>
            <a:br>
              <a:rPr lang="ru-RU" dirty="0">
                <a:solidFill>
                  <a:schemeClr val="bg1"/>
                </a:solidFill>
              </a:rPr>
            </a:br>
            <a:endParaRPr lang="ru-RU" dirty="0">
              <a:solidFill>
                <a:schemeClr val="bg1"/>
              </a:solidFill>
            </a:endParaRPr>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5879976" y="1417638"/>
            <a:ext cx="583264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8645812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solidFill>
                  <a:schemeClr val="bg1"/>
                </a:solidFill>
              </a:rPr>
              <a:t>Все </a:t>
            </a:r>
            <a:r>
              <a:rPr lang="ru-RU" dirty="0">
                <a:solidFill>
                  <a:schemeClr val="bg1"/>
                </a:solidFill>
              </a:rPr>
              <a:t>листья </a:t>
            </a:r>
            <a:r>
              <a:rPr lang="ru-RU" dirty="0" smtClean="0">
                <a:solidFill>
                  <a:schemeClr val="bg1"/>
                </a:solidFill>
              </a:rPr>
              <a:t>чёрные</a:t>
            </a:r>
          </a:p>
          <a:p>
            <a:pPr marL="982980" lvl="1" indent="-514350">
              <a:lnSpc>
                <a:spcPct val="80000"/>
              </a:lnSpc>
            </a:pPr>
            <a:r>
              <a:rPr lang="ru-RU" dirty="0" smtClean="0">
                <a:solidFill>
                  <a:schemeClr val="bg1"/>
                </a:solidFill>
              </a:rPr>
              <a:t>Сохраняется</a:t>
            </a:r>
            <a:endParaRPr lang="ru-RU" dirty="0">
              <a:solidFill>
                <a:schemeClr val="bg1"/>
              </a:solidFill>
            </a:endParaRP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Потомки </a:t>
            </a:r>
            <a:r>
              <a:rPr lang="ru-RU" dirty="0">
                <a:solidFill>
                  <a:schemeClr val="bg1"/>
                </a:solidFill>
              </a:rPr>
              <a:t>красных </a:t>
            </a:r>
            <a:r>
              <a:rPr lang="ru-RU" dirty="0" smtClean="0">
                <a:solidFill>
                  <a:schemeClr val="bg1"/>
                </a:solidFill>
              </a:rPr>
              <a:t>вершин чёрные </a:t>
            </a:r>
            <a:r>
              <a:rPr lang="ru-RU" dirty="0">
                <a:solidFill>
                  <a:schemeClr val="bg1"/>
                </a:solidFill>
              </a:rPr>
              <a:t>– нет двух красных </a:t>
            </a:r>
            <a:r>
              <a:rPr lang="ru-RU" dirty="0" smtClean="0">
                <a:solidFill>
                  <a:schemeClr val="bg1"/>
                </a:solidFill>
              </a:rPr>
              <a:t>вершин подряд</a:t>
            </a:r>
          </a:p>
          <a:p>
            <a:pPr marL="982980" lvl="1" indent="-514350">
              <a:lnSpc>
                <a:spcPct val="80000"/>
              </a:lnSpc>
            </a:pPr>
            <a:r>
              <a:rPr lang="ru-RU" dirty="0" smtClean="0">
                <a:solidFill>
                  <a:schemeClr val="bg1"/>
                </a:solidFill>
              </a:rPr>
              <a:t>Может нарушиться, т.к. заменили черный лист на красную вершину</a:t>
            </a: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На </a:t>
            </a:r>
            <a:r>
              <a:rPr lang="ru-RU" dirty="0">
                <a:solidFill>
                  <a:schemeClr val="bg1"/>
                </a:solidFill>
              </a:rPr>
              <a:t>всех путях от корня к листьям число чёрных </a:t>
            </a:r>
            <a:r>
              <a:rPr lang="ru-RU" dirty="0" smtClean="0">
                <a:solidFill>
                  <a:schemeClr val="bg1"/>
                </a:solidFill>
              </a:rPr>
              <a:t>вершин одинаково</a:t>
            </a:r>
          </a:p>
          <a:p>
            <a:pPr marL="982980" lvl="1" indent="-514350">
              <a:lnSpc>
                <a:spcPct val="80000"/>
              </a:lnSpc>
            </a:pPr>
            <a:r>
              <a:rPr lang="ru-RU" dirty="0" smtClean="0">
                <a:solidFill>
                  <a:schemeClr val="bg1"/>
                </a:solidFill>
              </a:rPr>
              <a:t>Сохраняется</a:t>
            </a:r>
            <a:r>
              <a:rPr lang="ru-RU" dirty="0">
                <a:solidFill>
                  <a:schemeClr val="bg1"/>
                </a:solidFill>
              </a:rPr>
              <a:t/>
            </a:r>
            <a:br>
              <a:rPr lang="ru-RU" dirty="0">
                <a:solidFill>
                  <a:schemeClr val="bg1"/>
                </a:solidFill>
              </a:rPr>
            </a:br>
            <a:endParaRPr lang="ru-RU" dirty="0">
              <a:solidFill>
                <a:schemeClr val="bg1"/>
              </a:solidFill>
            </a:endParaRPr>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spTree>
    <p:extLst>
      <p:ext uri="{BB962C8B-B14F-4D97-AF65-F5344CB8AC3E}">
        <p14:creationId xmlns:p14="http://schemas.microsoft.com/office/powerpoint/2010/main" val="23332078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solidFill>
                  <a:schemeClr val="bg1"/>
                </a:solidFill>
              </a:rPr>
              <a:t>Все </a:t>
            </a:r>
            <a:r>
              <a:rPr lang="ru-RU" dirty="0">
                <a:solidFill>
                  <a:schemeClr val="bg1"/>
                </a:solidFill>
              </a:rPr>
              <a:t>листья </a:t>
            </a:r>
            <a:r>
              <a:rPr lang="ru-RU" dirty="0" smtClean="0">
                <a:solidFill>
                  <a:schemeClr val="bg1"/>
                </a:solidFill>
              </a:rPr>
              <a:t>чёрные</a:t>
            </a:r>
          </a:p>
          <a:p>
            <a:pPr marL="982980" lvl="1" indent="-514350">
              <a:lnSpc>
                <a:spcPct val="80000"/>
              </a:lnSpc>
            </a:pPr>
            <a:r>
              <a:rPr lang="ru-RU" dirty="0" smtClean="0">
                <a:solidFill>
                  <a:schemeClr val="bg1"/>
                </a:solidFill>
              </a:rPr>
              <a:t>Сохраняется</a:t>
            </a:r>
            <a:endParaRPr lang="ru-RU" dirty="0">
              <a:solidFill>
                <a:schemeClr val="bg1"/>
              </a:solidFill>
            </a:endParaRP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Потомки </a:t>
            </a:r>
            <a:r>
              <a:rPr lang="ru-RU" dirty="0">
                <a:solidFill>
                  <a:schemeClr val="bg1"/>
                </a:solidFill>
              </a:rPr>
              <a:t>красных </a:t>
            </a:r>
            <a:r>
              <a:rPr lang="ru-RU" dirty="0" smtClean="0">
                <a:solidFill>
                  <a:schemeClr val="bg1"/>
                </a:solidFill>
              </a:rPr>
              <a:t>вершин чёрные </a:t>
            </a:r>
            <a:r>
              <a:rPr lang="ru-RU" dirty="0">
                <a:solidFill>
                  <a:schemeClr val="bg1"/>
                </a:solidFill>
              </a:rPr>
              <a:t>– нет двух красных </a:t>
            </a:r>
            <a:r>
              <a:rPr lang="ru-RU" dirty="0" smtClean="0">
                <a:solidFill>
                  <a:schemeClr val="bg1"/>
                </a:solidFill>
              </a:rPr>
              <a:t>вершин подряд</a:t>
            </a:r>
          </a:p>
          <a:p>
            <a:pPr marL="982980" lvl="1" indent="-514350">
              <a:lnSpc>
                <a:spcPct val="80000"/>
              </a:lnSpc>
            </a:pPr>
            <a:r>
              <a:rPr lang="ru-RU" dirty="0" smtClean="0">
                <a:solidFill>
                  <a:schemeClr val="bg1"/>
                </a:solidFill>
              </a:rPr>
              <a:t>Может нарушиться, т.к. заменили черный лист на красную вершину</a:t>
            </a: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На </a:t>
            </a:r>
            <a:r>
              <a:rPr lang="ru-RU" dirty="0">
                <a:solidFill>
                  <a:schemeClr val="bg1"/>
                </a:solidFill>
              </a:rPr>
              <a:t>всех путях от корня к листьям число чёрных </a:t>
            </a:r>
            <a:r>
              <a:rPr lang="ru-RU" dirty="0" smtClean="0">
                <a:solidFill>
                  <a:schemeClr val="bg1"/>
                </a:solidFill>
              </a:rPr>
              <a:t>вершин одинаково</a:t>
            </a:r>
          </a:p>
          <a:p>
            <a:pPr marL="982980" lvl="1" indent="-514350">
              <a:lnSpc>
                <a:spcPct val="80000"/>
              </a:lnSpc>
            </a:pPr>
            <a:r>
              <a:rPr lang="ru-RU" dirty="0" smtClean="0">
                <a:solidFill>
                  <a:schemeClr val="bg1"/>
                </a:solidFill>
              </a:rPr>
              <a:t>Сохраняется</a:t>
            </a:r>
            <a:r>
              <a:rPr lang="ru-RU" dirty="0">
                <a:solidFill>
                  <a:schemeClr val="bg1"/>
                </a:solidFill>
              </a:rPr>
              <a:t/>
            </a:r>
            <a:br>
              <a:rPr lang="ru-RU" dirty="0">
                <a:solidFill>
                  <a:schemeClr val="bg1"/>
                </a:solidFill>
              </a:rPr>
            </a:br>
            <a:endParaRPr lang="ru-RU" dirty="0">
              <a:solidFill>
                <a:schemeClr val="bg1"/>
              </a:solidFill>
            </a:endParaRPr>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4270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solidFill>
                  <a:schemeClr val="bg1"/>
                </a:solidFill>
              </a:rPr>
              <a:t>Потомки </a:t>
            </a:r>
            <a:r>
              <a:rPr lang="ru-RU" dirty="0">
                <a:solidFill>
                  <a:schemeClr val="bg1"/>
                </a:solidFill>
              </a:rPr>
              <a:t>красных </a:t>
            </a:r>
            <a:r>
              <a:rPr lang="ru-RU" dirty="0" smtClean="0">
                <a:solidFill>
                  <a:schemeClr val="bg1"/>
                </a:solidFill>
              </a:rPr>
              <a:t>вершин чёрные </a:t>
            </a:r>
            <a:r>
              <a:rPr lang="ru-RU" dirty="0">
                <a:solidFill>
                  <a:schemeClr val="bg1"/>
                </a:solidFill>
              </a:rPr>
              <a:t>– нет двух красных </a:t>
            </a:r>
            <a:r>
              <a:rPr lang="ru-RU" dirty="0" smtClean="0">
                <a:solidFill>
                  <a:schemeClr val="bg1"/>
                </a:solidFill>
              </a:rPr>
              <a:t>вершин подряд</a:t>
            </a:r>
          </a:p>
          <a:p>
            <a:pPr marL="982980" lvl="1" indent="-514350">
              <a:lnSpc>
                <a:spcPct val="80000"/>
              </a:lnSpc>
            </a:pPr>
            <a:r>
              <a:rPr lang="ru-RU" dirty="0" smtClean="0">
                <a:solidFill>
                  <a:schemeClr val="bg1"/>
                </a:solidFill>
              </a:rPr>
              <a:t>Может нарушиться, т.к. заменили черный лист на красную вершину</a:t>
            </a:r>
          </a:p>
          <a:p>
            <a:pPr marL="582930" indent="-514350">
              <a:lnSpc>
                <a:spcPct val="80000"/>
              </a:lnSpc>
            </a:pPr>
            <a:endParaRPr lang="ru-RU" dirty="0" smtClean="0">
              <a:solidFill>
                <a:schemeClr val="bg1"/>
              </a:solidFill>
            </a:endParaRPr>
          </a:p>
          <a:p>
            <a:pPr marL="582930" indent="-514350">
              <a:lnSpc>
                <a:spcPct val="80000"/>
              </a:lnSpc>
            </a:pPr>
            <a:r>
              <a:rPr lang="ru-RU" dirty="0" smtClean="0">
                <a:solidFill>
                  <a:schemeClr val="bg1"/>
                </a:solidFill>
              </a:rPr>
              <a:t>На </a:t>
            </a:r>
            <a:r>
              <a:rPr lang="ru-RU" dirty="0">
                <a:solidFill>
                  <a:schemeClr val="bg1"/>
                </a:solidFill>
              </a:rPr>
              <a:t>всех путях от корня к листьям число чёрных </a:t>
            </a:r>
            <a:r>
              <a:rPr lang="ru-RU" dirty="0" smtClean="0">
                <a:solidFill>
                  <a:schemeClr val="bg1"/>
                </a:solidFill>
              </a:rPr>
              <a:t>вершин одинаково</a:t>
            </a:r>
          </a:p>
          <a:p>
            <a:pPr marL="982980" lvl="1" indent="-514350">
              <a:lnSpc>
                <a:spcPct val="80000"/>
              </a:lnSpc>
            </a:pPr>
            <a:r>
              <a:rPr lang="ru-RU" dirty="0" smtClean="0">
                <a:solidFill>
                  <a:schemeClr val="bg1"/>
                </a:solidFill>
              </a:rPr>
              <a:t>Сохраняется</a:t>
            </a:r>
            <a:r>
              <a:rPr lang="ru-RU" dirty="0">
                <a:solidFill>
                  <a:schemeClr val="bg1"/>
                </a:solidFill>
              </a:rPr>
              <a:t/>
            </a:r>
            <a:br>
              <a:rPr lang="ru-RU" dirty="0">
                <a:solidFill>
                  <a:schemeClr val="bg1"/>
                </a:solidFill>
              </a:rPr>
            </a:br>
            <a:endParaRPr lang="ru-RU" dirty="0">
              <a:solidFill>
                <a:schemeClr val="bg1"/>
              </a:solidFill>
            </a:endParaRPr>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5683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solidFill>
                  <a:schemeClr val="bg1"/>
                </a:solidFill>
                <a:latin typeface="+mj-lt"/>
              </a:rPr>
              <a:t>В </a:t>
            </a:r>
            <a:r>
              <a:rPr lang="ru-RU" dirty="0" smtClean="0">
                <a:solidFill>
                  <a:schemeClr val="bg1"/>
                </a:solidFill>
                <a:latin typeface="+mj-lt"/>
              </a:rPr>
              <a:t>деревом степени </a:t>
            </a:r>
            <a:r>
              <a:rPr lang="en-US" dirty="0" smtClean="0">
                <a:solidFill>
                  <a:schemeClr val="bg1"/>
                </a:solidFill>
                <a:latin typeface="+mj-lt"/>
              </a:rPr>
              <a:t>t &gt;= 2</a:t>
            </a:r>
            <a:r>
              <a:rPr lang="ru-RU" dirty="0" smtClean="0">
                <a:solidFill>
                  <a:schemeClr val="bg1"/>
                </a:solidFill>
                <a:latin typeface="+mj-lt"/>
              </a:rPr>
              <a:t> </a:t>
            </a:r>
            <a:r>
              <a:rPr lang="ru-RU" dirty="0">
                <a:solidFill>
                  <a:schemeClr val="bg1"/>
                </a:solidFill>
                <a:latin typeface="+mj-lt"/>
              </a:rPr>
              <a:t>называется ориентированное дерево такое, </a:t>
            </a:r>
            <a:r>
              <a:rPr lang="ru-RU" dirty="0" smtClean="0">
                <a:solidFill>
                  <a:schemeClr val="bg1"/>
                </a:solidFill>
                <a:latin typeface="+mj-lt"/>
              </a:rPr>
              <a:t>что</a:t>
            </a:r>
            <a:endParaRPr lang="ru-RU" dirty="0">
              <a:solidFill>
                <a:schemeClr val="bg1"/>
              </a:solidFill>
              <a:latin typeface="+mj-lt"/>
            </a:endParaRPr>
          </a:p>
          <a:p>
            <a:pPr lvl="1"/>
            <a:r>
              <a:rPr lang="ru-RU" dirty="0" smtClean="0">
                <a:solidFill>
                  <a:schemeClr val="bg1"/>
                </a:solidFill>
                <a:latin typeface="+mj-lt"/>
              </a:rPr>
              <a:t>Все листья находятся на одной глубине</a:t>
            </a:r>
            <a:endParaRPr lang="en-US" dirty="0" smtClean="0">
              <a:solidFill>
                <a:schemeClr val="bg1"/>
              </a:solidFill>
              <a:latin typeface="+mj-lt"/>
            </a:endParaRPr>
          </a:p>
          <a:p>
            <a:pPr lvl="1"/>
            <a:r>
              <a:rPr lang="ru-RU" dirty="0" smtClean="0">
                <a:solidFill>
                  <a:schemeClr val="bg1"/>
                </a:solidFill>
                <a:latin typeface="+mj-lt"/>
              </a:rPr>
              <a:t>Ключи внутренней вершины разделяют ключи в её поддеревьях</a:t>
            </a:r>
          </a:p>
          <a:p>
            <a:pPr lvl="2"/>
            <a:r>
              <a:rPr lang="ru-RU" dirty="0" smtClean="0">
                <a:solidFill>
                  <a:schemeClr val="bg1"/>
                </a:solidFill>
                <a:latin typeface="+mj-lt"/>
              </a:rPr>
              <a:t>На множестве ключей задан линейный порядок</a:t>
            </a:r>
          </a:p>
          <a:p>
            <a:pPr lvl="2"/>
            <a:r>
              <a:rPr lang="ru-RU" dirty="0" smtClean="0">
                <a:solidFill>
                  <a:schemeClr val="bg1"/>
                </a:solidFill>
                <a:latin typeface="+mj-lt"/>
              </a:rPr>
              <a:t>Ключей на 1 меньше, чем поддеревьев</a:t>
            </a:r>
          </a:p>
          <a:p>
            <a:pPr lvl="1"/>
            <a:r>
              <a:rPr lang="ru-RU" dirty="0" smtClean="0">
                <a:solidFill>
                  <a:schemeClr val="bg1"/>
                </a:solidFill>
                <a:latin typeface="+mj-lt"/>
              </a:rPr>
              <a:t>Внутренние вершины, кроме корня, имеют от t до 2*t потомков</a:t>
            </a:r>
          </a:p>
          <a:p>
            <a:pPr lvl="1"/>
            <a:r>
              <a:rPr lang="ru-RU" dirty="0" smtClean="0">
                <a:solidFill>
                  <a:schemeClr val="bg1"/>
                </a:solidFill>
                <a:latin typeface="+mj-lt"/>
              </a:rPr>
              <a:t>Корень имеет от 2 до 2*t потомков</a:t>
            </a:r>
          </a:p>
          <a:p>
            <a:endParaRPr lang="en-US" dirty="0" smtClean="0">
              <a:solidFill>
                <a:schemeClr val="bg1"/>
              </a:solidFill>
            </a:endParaRPr>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solidFill>
                  <a:schemeClr val="bg1"/>
                </a:solidFill>
              </a:rPr>
              <a:t>Потомки </a:t>
            </a:r>
            <a:r>
              <a:rPr lang="ru-RU" dirty="0">
                <a:solidFill>
                  <a:schemeClr val="bg1"/>
                </a:solidFill>
              </a:rPr>
              <a:t>красных </a:t>
            </a:r>
            <a:r>
              <a:rPr lang="ru-RU" dirty="0" smtClean="0">
                <a:solidFill>
                  <a:schemeClr val="bg1"/>
                </a:solidFill>
              </a:rPr>
              <a:t>вершин чёрные </a:t>
            </a:r>
            <a:r>
              <a:rPr lang="ru-RU" dirty="0">
                <a:solidFill>
                  <a:schemeClr val="bg1"/>
                </a:solidFill>
              </a:rPr>
              <a:t>– нет двух красных </a:t>
            </a:r>
            <a:r>
              <a:rPr lang="ru-RU" dirty="0" smtClean="0">
                <a:solidFill>
                  <a:schemeClr val="bg1"/>
                </a:solidFill>
              </a:rPr>
              <a:t>вершин подряд</a:t>
            </a:r>
          </a:p>
          <a:p>
            <a:pPr marL="982980" lvl="1" indent="-514350">
              <a:lnSpc>
                <a:spcPct val="80000"/>
              </a:lnSpc>
            </a:pPr>
            <a:r>
              <a:rPr lang="ru-RU" dirty="0" smtClean="0">
                <a:solidFill>
                  <a:schemeClr val="bg1"/>
                </a:solidFill>
              </a:rPr>
              <a:t>Может нарушиться, т.к. заменили черный лист на красную вершину</a:t>
            </a:r>
          </a:p>
          <a:p>
            <a:pPr marL="582930" indent="-514350">
              <a:lnSpc>
                <a:spcPct val="80000"/>
              </a:lnSpc>
            </a:pPr>
            <a:endParaRPr lang="ru-RU" dirty="0" smtClean="0"/>
          </a:p>
          <a:p>
            <a:pPr marL="582930" indent="-514350">
              <a:lnSpc>
                <a:spcPct val="80000"/>
              </a:lnSpc>
            </a:pPr>
            <a:r>
              <a:rPr lang="ru-RU" dirty="0" smtClean="0"/>
              <a:t>На </a:t>
            </a:r>
            <a:r>
              <a:rPr lang="ru-RU" dirty="0"/>
              <a:t>всех путях от корня к листьям число чёрных </a:t>
            </a:r>
            <a:r>
              <a:rPr lang="ru-RU" dirty="0" smtClean="0"/>
              <a:t>вершин одинаково</a:t>
            </a:r>
          </a:p>
          <a:p>
            <a:pPr marL="982980" lvl="1" indent="-514350">
              <a:lnSpc>
                <a:spcPct val="80000"/>
              </a:lnSpc>
            </a:pPr>
            <a:r>
              <a:rPr lang="ru-RU" dirty="0" smtClean="0"/>
              <a:t>Сохраняется</a:t>
            </a:r>
            <a:r>
              <a:rPr lang="ru-RU" dirty="0"/>
              <a:t/>
            </a:r>
            <a:br>
              <a:rPr lang="ru-RU" dirty="0"/>
            </a:br>
            <a:endParaRPr lang="ru-RU" dirty="0"/>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01722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t>Потомки </a:t>
            </a:r>
            <a:r>
              <a:rPr lang="ru-RU" dirty="0"/>
              <a:t>красных </a:t>
            </a:r>
            <a:r>
              <a:rPr lang="ru-RU" dirty="0" smtClean="0"/>
              <a:t>вершин чёрные </a:t>
            </a:r>
            <a:r>
              <a:rPr lang="ru-RU" dirty="0"/>
              <a:t>– нет двух красных </a:t>
            </a:r>
            <a:r>
              <a:rPr lang="ru-RU" dirty="0" smtClean="0"/>
              <a:t>вершин подряд</a:t>
            </a:r>
          </a:p>
          <a:p>
            <a:pPr marL="982980" lvl="1" indent="-514350">
              <a:lnSpc>
                <a:spcPct val="80000"/>
              </a:lnSpc>
            </a:pPr>
            <a:r>
              <a:rPr lang="ru-RU" dirty="0" smtClean="0"/>
              <a:t>Может нарушиться, т.к. заменили черный лист на красную вершину</a:t>
            </a:r>
          </a:p>
          <a:p>
            <a:pPr marL="582930" indent="-514350">
              <a:lnSpc>
                <a:spcPct val="80000"/>
              </a:lnSpc>
            </a:pPr>
            <a:endParaRPr lang="ru-RU" dirty="0" smtClean="0"/>
          </a:p>
          <a:p>
            <a:pPr marL="582930" indent="-514350">
              <a:lnSpc>
                <a:spcPct val="80000"/>
              </a:lnSpc>
            </a:pPr>
            <a:r>
              <a:rPr lang="ru-RU" dirty="0" smtClean="0"/>
              <a:t>На </a:t>
            </a:r>
            <a:r>
              <a:rPr lang="ru-RU" dirty="0"/>
              <a:t>всех путях от корня к листьям число чёрных </a:t>
            </a:r>
            <a:r>
              <a:rPr lang="ru-RU" dirty="0" smtClean="0"/>
              <a:t>вершин одинаково</a:t>
            </a:r>
          </a:p>
          <a:p>
            <a:pPr marL="982980" lvl="1" indent="-514350">
              <a:lnSpc>
                <a:spcPct val="80000"/>
              </a:lnSpc>
            </a:pPr>
            <a:r>
              <a:rPr lang="ru-RU" dirty="0" smtClean="0"/>
              <a:t>Сохраняется</a:t>
            </a:r>
            <a:r>
              <a:rPr lang="ru-RU" dirty="0"/>
              <a:t/>
            </a:r>
            <a:br>
              <a:rPr lang="ru-RU" dirty="0"/>
            </a:br>
            <a:endParaRPr lang="ru-RU" dirty="0"/>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99105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solidFill>
                  <a:schemeClr val="bg1"/>
                </a:solidFill>
              </a:rPr>
              <a:t>Нужно чинить, только если отец проверяемой вершины красный</a:t>
            </a:r>
          </a:p>
          <a:p>
            <a:pPr marL="525780" indent="-457200">
              <a:lnSpc>
                <a:spcPct val="80000"/>
              </a:lnSpc>
            </a:pPr>
            <a:endParaRPr lang="ru-RU" sz="2800" dirty="0" smtClean="0">
              <a:solidFill>
                <a:schemeClr val="bg1"/>
              </a:solidFill>
            </a:endParaRPr>
          </a:p>
          <a:p>
            <a:pPr marL="525780" indent="-457200">
              <a:lnSpc>
                <a:spcPct val="80000"/>
              </a:lnSpc>
            </a:pPr>
            <a:r>
              <a:rPr lang="ru-RU" sz="2800" dirty="0" smtClean="0">
                <a:solidFill>
                  <a:schemeClr val="bg1"/>
                </a:solidFill>
              </a:rPr>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731368236"/>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правым</a:t>
                      </a:r>
                      <a:endParaRPr lang="ru-RU" sz="2400" dirty="0"/>
                    </a:p>
                  </a:txBody>
                  <a:tcPr/>
                </a:tc>
              </a:tr>
            </a:tbl>
          </a:graphicData>
        </a:graphic>
      </p:graphicFrame>
      <p:sp>
        <p:nvSpPr>
          <p:cNvPr id="5" name="Rectangle 4"/>
          <p:cNvSpPr/>
          <p:nvPr/>
        </p:nvSpPr>
        <p:spPr>
          <a:xfrm>
            <a:off x="191344" y="1417638"/>
            <a:ext cx="11521280"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68648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solidFill>
                <a:schemeClr val="bg1"/>
              </a:solidFill>
            </a:endParaRPr>
          </a:p>
          <a:p>
            <a:pPr marL="525780" indent="-457200">
              <a:lnSpc>
                <a:spcPct val="80000"/>
              </a:lnSpc>
            </a:pPr>
            <a:r>
              <a:rPr lang="ru-RU" sz="2800" dirty="0" smtClean="0">
                <a:solidFill>
                  <a:schemeClr val="bg1"/>
                </a:solidFill>
              </a:rPr>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731368236"/>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правым</a:t>
                      </a:r>
                      <a:endParaRPr lang="ru-RU" sz="2400" dirty="0"/>
                    </a:p>
                  </a:txBody>
                  <a:tcPr/>
                </a:tc>
              </a:tr>
            </a:tbl>
          </a:graphicData>
        </a:graphic>
      </p:graphicFrame>
      <p:sp>
        <p:nvSpPr>
          <p:cNvPr id="5" name="Rectangle 4"/>
          <p:cNvSpPr/>
          <p:nvPr/>
        </p:nvSpPr>
        <p:spPr>
          <a:xfrm>
            <a:off x="119336" y="2996952"/>
            <a:ext cx="11593288" cy="3312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230972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731368236"/>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правым</a:t>
                      </a:r>
                      <a:endParaRPr lang="ru-RU" sz="2400" dirty="0"/>
                    </a:p>
                  </a:txBody>
                  <a:tcPr/>
                </a:tc>
              </a:tr>
            </a:tbl>
          </a:graphicData>
        </a:graphic>
      </p:graphicFrame>
      <p:sp>
        <p:nvSpPr>
          <p:cNvPr id="5" name="Rectangle 4"/>
          <p:cNvSpPr/>
          <p:nvPr/>
        </p:nvSpPr>
        <p:spPr>
          <a:xfrm>
            <a:off x="119336" y="2996952"/>
            <a:ext cx="11593288" cy="3312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57715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240789468"/>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нет дяди</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неважно</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неважно</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левым</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правым</a:t>
                      </a:r>
                      <a:endParaRPr lang="ru-RU" sz="2400" dirty="0">
                        <a:solidFill>
                          <a:schemeClr val="bg1"/>
                        </a:solidFill>
                      </a:endParaRPr>
                    </a:p>
                  </a:txBody>
                  <a:tcPr>
                    <a:solidFill>
                      <a:schemeClr val="bg1"/>
                    </a:solidFill>
                  </a:tcPr>
                </a:tc>
              </a:tr>
            </a:tbl>
          </a:graphicData>
        </a:graphic>
      </p:graphicFrame>
    </p:spTree>
    <p:extLst>
      <p:ext uri="{BB962C8B-B14F-4D97-AF65-F5344CB8AC3E}">
        <p14:creationId xmlns:p14="http://schemas.microsoft.com/office/powerpoint/2010/main" val="41259078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291740659"/>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неважно</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левым</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правым</a:t>
                      </a:r>
                      <a:endParaRPr lang="ru-RU" sz="2400" dirty="0">
                        <a:solidFill>
                          <a:schemeClr val="bg1"/>
                        </a:solidFill>
                      </a:endParaRPr>
                    </a:p>
                  </a:txBody>
                  <a:tcPr>
                    <a:solidFill>
                      <a:schemeClr val="bg1"/>
                    </a:solidFill>
                  </a:tcPr>
                </a:tc>
              </a:tr>
            </a:tbl>
          </a:graphicData>
        </a:graphic>
      </p:graphicFrame>
    </p:spTree>
    <p:extLst>
      <p:ext uri="{BB962C8B-B14F-4D97-AF65-F5344CB8AC3E}">
        <p14:creationId xmlns:p14="http://schemas.microsoft.com/office/powerpoint/2010/main" val="26557922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2331712255"/>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левым</a:t>
                      </a:r>
                      <a:endParaRPr lang="ru-RU" sz="2400" dirty="0">
                        <a:solidFill>
                          <a:schemeClr val="bg1"/>
                        </a:solidFill>
                      </a:endParaRPr>
                    </a:p>
                  </a:txBody>
                  <a:tcPr>
                    <a:solidFill>
                      <a:schemeClr val="bg1"/>
                    </a:solidFill>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правым</a:t>
                      </a:r>
                      <a:endParaRPr lang="ru-RU" sz="2400" dirty="0">
                        <a:solidFill>
                          <a:schemeClr val="bg1"/>
                        </a:solidFill>
                      </a:endParaRPr>
                    </a:p>
                  </a:txBody>
                  <a:tcPr>
                    <a:solidFill>
                      <a:schemeClr val="bg1"/>
                    </a:solidFill>
                  </a:tcPr>
                </a:tc>
              </a:tr>
            </a:tbl>
          </a:graphicData>
        </a:graphic>
      </p:graphicFrame>
    </p:spTree>
    <p:extLst>
      <p:ext uri="{BB962C8B-B14F-4D97-AF65-F5344CB8AC3E}">
        <p14:creationId xmlns:p14="http://schemas.microsoft.com/office/powerpoint/2010/main" val="4500702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2000884245"/>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solidFill>
                            <a:schemeClr val="bg1"/>
                          </a:solidFill>
                        </a:rPr>
                        <a:t>красный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черный</a:t>
                      </a:r>
                      <a:endParaRPr lang="ru-RU" sz="2400" dirty="0">
                        <a:solidFill>
                          <a:schemeClr val="bg1"/>
                        </a:solidFill>
                      </a:endParaRPr>
                    </a:p>
                  </a:txBody>
                  <a:tcPr>
                    <a:solidFill>
                      <a:schemeClr val="bg1"/>
                    </a:solidFill>
                  </a:tcPr>
                </a:tc>
                <a:tc>
                  <a:txBody>
                    <a:bodyPr/>
                    <a:lstStyle/>
                    <a:p>
                      <a:pPr algn="ctr"/>
                      <a:r>
                        <a:rPr lang="ru-RU" sz="2400" dirty="0" smtClean="0">
                          <a:solidFill>
                            <a:schemeClr val="bg1"/>
                          </a:solidFill>
                        </a:rPr>
                        <a:t>правым</a:t>
                      </a:r>
                      <a:endParaRPr lang="ru-RU" sz="2400" dirty="0">
                        <a:solidFill>
                          <a:schemeClr val="bg1"/>
                        </a:solidFill>
                      </a:endParaRPr>
                    </a:p>
                  </a:txBody>
                  <a:tcPr>
                    <a:solidFill>
                      <a:schemeClr val="bg1"/>
                    </a:solidFill>
                  </a:tcPr>
                </a:tc>
              </a:tr>
            </a:tbl>
          </a:graphicData>
        </a:graphic>
      </p:graphicFrame>
    </p:spTree>
    <p:extLst>
      <p:ext uri="{BB962C8B-B14F-4D97-AF65-F5344CB8AC3E}">
        <p14:creationId xmlns:p14="http://schemas.microsoft.com/office/powerpoint/2010/main" val="786103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sz="2800" dirty="0" smtClean="0"/>
              <a:t>Нужно чинить, только если отец проверяемой вершины красный</a:t>
            </a:r>
          </a:p>
          <a:p>
            <a:pPr marL="525780" indent="-457200">
              <a:lnSpc>
                <a:spcPct val="80000"/>
              </a:lnSpc>
            </a:pPr>
            <a:endParaRPr lang="ru-RU" sz="2800" dirty="0" smtClean="0"/>
          </a:p>
          <a:p>
            <a:pPr marL="525780" indent="-457200">
              <a:lnSpc>
                <a:spcPct val="80000"/>
              </a:lnSpc>
            </a:pPr>
            <a:r>
              <a:rPr lang="ru-RU" sz="2800"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3731368236"/>
              </p:ext>
            </p:extLst>
          </p:nvPr>
        </p:nvGraphicFramePr>
        <p:xfrm>
          <a:off x="609600" y="3473161"/>
          <a:ext cx="10972800" cy="2651760"/>
        </p:xfrm>
        <a:graphic>
          <a:graphicData uri="http://schemas.openxmlformats.org/drawingml/2006/table">
            <a:tbl>
              <a:tblPr firstRow="1" bandRow="1">
                <a:tableStyleId>{5C22544A-7EE6-4342-B048-85BDC9FD1C3A}</a:tableStyleId>
              </a:tblPr>
              <a:tblGrid>
                <a:gridCol w="2460502"/>
                <a:gridCol w="4256149"/>
                <a:gridCol w="4256149"/>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Цвет дяди</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r>
              <a:tr h="370840">
                <a:tc>
                  <a:txBody>
                    <a:bodyPr/>
                    <a:lstStyle/>
                    <a:p>
                      <a:pPr algn="ctr"/>
                      <a:r>
                        <a:rPr lang="ru-RU" sz="2400" dirty="0" smtClean="0"/>
                        <a:t>красный</a:t>
                      </a:r>
                      <a:endParaRPr lang="ru-RU" sz="2400" dirty="0"/>
                    </a:p>
                  </a:txBody>
                  <a:tcPr/>
                </a:tc>
                <a:tc>
                  <a:txBody>
                    <a:bodyPr/>
                    <a:lstStyle/>
                    <a:p>
                      <a:pPr algn="ctr"/>
                      <a:r>
                        <a:rPr lang="ru-RU" sz="2400" dirty="0" smtClean="0"/>
                        <a:t>нет дяди</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красный</a:t>
                      </a:r>
                      <a:endParaRPr lang="ru-RU" sz="2400" dirty="0"/>
                    </a:p>
                  </a:txBody>
                  <a:tcPr/>
                </a:tc>
                <a:tc>
                  <a:txBody>
                    <a:bodyPr/>
                    <a:lstStyle/>
                    <a:p>
                      <a:pPr algn="ctr"/>
                      <a:r>
                        <a:rPr lang="ru-RU" sz="2400" dirty="0" smtClean="0"/>
                        <a:t>неважно</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левым</a:t>
                      </a:r>
                      <a:endParaRPr lang="ru-RU" sz="2400" dirty="0"/>
                    </a:p>
                  </a:txBody>
                  <a:tcPr/>
                </a:tc>
              </a:tr>
              <a:tr h="370840">
                <a:tc>
                  <a:txBody>
                    <a:bodyPr/>
                    <a:lstStyle/>
                    <a:p>
                      <a:pPr algn="ctr"/>
                      <a:r>
                        <a:rPr lang="ru-RU" sz="2400" dirty="0" smtClean="0"/>
                        <a:t>красный</a:t>
                      </a:r>
                      <a:endParaRPr lang="ru-RU" sz="2400" dirty="0"/>
                    </a:p>
                  </a:txBody>
                  <a:tcPr/>
                </a:tc>
                <a:tc>
                  <a:txBody>
                    <a:bodyPr/>
                    <a:lstStyle/>
                    <a:p>
                      <a:pPr algn="ctr"/>
                      <a:r>
                        <a:rPr lang="ru-RU" sz="2400" dirty="0" smtClean="0"/>
                        <a:t>черный</a:t>
                      </a:r>
                      <a:endParaRPr lang="ru-RU" sz="2400" dirty="0"/>
                    </a:p>
                  </a:txBody>
                  <a:tcPr/>
                </a:tc>
                <a:tc>
                  <a:txBody>
                    <a:bodyPr/>
                    <a:lstStyle/>
                    <a:p>
                      <a:pPr algn="ctr"/>
                      <a:r>
                        <a:rPr lang="ru-RU" sz="2400" dirty="0" smtClean="0"/>
                        <a:t>правым</a:t>
                      </a:r>
                      <a:endParaRPr lang="ru-RU" sz="2400" dirty="0"/>
                    </a:p>
                  </a:txBody>
                  <a:tcPr/>
                </a:tc>
              </a:tr>
            </a:tbl>
          </a:graphicData>
        </a:graphic>
      </p:graphicFrame>
    </p:spTree>
    <p:extLst>
      <p:ext uri="{BB962C8B-B14F-4D97-AF65-F5344CB8AC3E}">
        <p14:creationId xmlns:p14="http://schemas.microsoft.com/office/powerpoint/2010/main" val="60414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smtClean="0">
                <a:solidFill>
                  <a:schemeClr val="bg1"/>
                </a:solidFill>
                <a:latin typeface="+mj-lt"/>
              </a:rPr>
              <a:t>Все листья находятся на одной глубине</a:t>
            </a:r>
            <a:endParaRPr lang="en-US" dirty="0" smtClean="0">
              <a:solidFill>
                <a:schemeClr val="bg1"/>
              </a:solidFill>
              <a:latin typeface="+mj-lt"/>
            </a:endParaRPr>
          </a:p>
          <a:p>
            <a:pPr lvl="1"/>
            <a:r>
              <a:rPr lang="ru-RU" dirty="0" smtClean="0">
                <a:solidFill>
                  <a:schemeClr val="bg1"/>
                </a:solidFill>
                <a:latin typeface="+mj-lt"/>
              </a:rPr>
              <a:t>Ключи внутренней вершины разделяют ключи в её поддеревьях</a:t>
            </a:r>
          </a:p>
          <a:p>
            <a:pPr lvl="2"/>
            <a:r>
              <a:rPr lang="ru-RU" dirty="0" smtClean="0">
                <a:solidFill>
                  <a:schemeClr val="bg1"/>
                </a:solidFill>
                <a:latin typeface="+mj-lt"/>
              </a:rPr>
              <a:t>На множестве ключей задан линейный порядок</a:t>
            </a:r>
          </a:p>
          <a:p>
            <a:pPr lvl="2"/>
            <a:r>
              <a:rPr lang="ru-RU" dirty="0" smtClean="0">
                <a:solidFill>
                  <a:schemeClr val="bg1"/>
                </a:solidFill>
                <a:latin typeface="+mj-lt"/>
              </a:rPr>
              <a:t>Ключей на 1 меньше, чем поддеревьев</a:t>
            </a:r>
          </a:p>
          <a:p>
            <a:pPr lvl="1"/>
            <a:r>
              <a:rPr lang="ru-RU" dirty="0" smtClean="0">
                <a:solidFill>
                  <a:schemeClr val="bg1"/>
                </a:solidFill>
                <a:latin typeface="+mj-lt"/>
              </a:rPr>
              <a:t>Внутренние вершины, кроме корня, имеют от t до 2*t потомков</a:t>
            </a:r>
          </a:p>
          <a:p>
            <a:pPr lvl="1"/>
            <a:r>
              <a:rPr lang="ru-RU" dirty="0" smtClean="0">
                <a:solidFill>
                  <a:schemeClr val="bg1"/>
                </a:solidFill>
                <a:latin typeface="+mj-lt"/>
              </a:rPr>
              <a:t>Корень имеет от 2 до 2*t потомков</a:t>
            </a:r>
          </a:p>
          <a:p>
            <a:endParaRPr lang="en-US" dirty="0" smtClean="0">
              <a:solidFill>
                <a:schemeClr val="bg1"/>
              </a:solidFill>
            </a:endParaRPr>
          </a:p>
          <a:p>
            <a:r>
              <a:rPr lang="ru-RU" dirty="0" smtClean="0">
                <a:solidFill>
                  <a:schemeClr val="bg1"/>
                </a:solidFill>
              </a:rPr>
              <a:t>В </a:t>
            </a:r>
            <a:r>
              <a:rPr lang="ru-RU" dirty="0">
                <a:solidFill>
                  <a:schemeClr val="bg1"/>
                </a:solidFill>
              </a:rPr>
              <a:t>дерево степени 2 называется 2-3-4 деревом</a:t>
            </a:r>
          </a:p>
          <a:p>
            <a:endParaRPr lang="en-US" dirty="0" smtClean="0">
              <a:solidFill>
                <a:schemeClr val="bg1"/>
              </a:solidFill>
            </a:endParaRPr>
          </a:p>
          <a:p>
            <a:r>
              <a:rPr lang="ru-RU" dirty="0" smtClean="0">
                <a:solidFill>
                  <a:schemeClr val="bg1"/>
                </a:solidFill>
              </a:rPr>
              <a:t>Вершина </a:t>
            </a:r>
            <a:r>
              <a:rPr lang="ru-RU" dirty="0">
                <a:solidFill>
                  <a:schemeClr val="bg1"/>
                </a:solidFill>
              </a:rPr>
              <a:t>В дерева степени </a:t>
            </a:r>
            <a:r>
              <a:rPr lang="en-US" dirty="0">
                <a:solidFill>
                  <a:schemeClr val="bg1"/>
                </a:solidFill>
              </a:rPr>
              <a:t>t </a:t>
            </a:r>
            <a:r>
              <a:rPr lang="ru-RU" dirty="0">
                <a:solidFill>
                  <a:schemeClr val="bg1"/>
                </a:solidFill>
              </a:rPr>
              <a:t>называется полной, если </a:t>
            </a:r>
            <a:r>
              <a:rPr lang="ru-RU" dirty="0" smtClean="0">
                <a:solidFill>
                  <a:schemeClr val="bg1"/>
                </a:solidFill>
              </a:rPr>
              <a:t>у </a:t>
            </a:r>
            <a:r>
              <a:rPr lang="ru-RU" dirty="0">
                <a:solidFill>
                  <a:schemeClr val="bg1"/>
                </a:solidFill>
              </a:rPr>
              <a:t>неё 2</a:t>
            </a:r>
            <a:r>
              <a:rPr lang="en-US" dirty="0">
                <a:solidFill>
                  <a:schemeClr val="bg1"/>
                </a:solidFill>
              </a:rPr>
              <a:t>*t </a:t>
            </a:r>
            <a:r>
              <a:rPr lang="ru-RU" dirty="0" smtClean="0">
                <a:solidFill>
                  <a:schemeClr val="bg1"/>
                </a:solidFill>
              </a:rPr>
              <a:t>потомков</a:t>
            </a:r>
            <a:endParaRPr lang="ru-RU" dirty="0">
              <a:solidFill>
                <a:schemeClr val="bg1"/>
              </a:solidFill>
            </a:endParaRPr>
          </a:p>
        </p:txBody>
      </p:sp>
    </p:spTree>
    <p:extLst>
      <p:ext uri="{BB962C8B-B14F-4D97-AF65-F5344CB8AC3E}">
        <p14:creationId xmlns:p14="http://schemas.microsoft.com/office/powerpoint/2010/main" val="31981747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solidFill>
                  <a:schemeClr val="bg1"/>
                </a:solidFill>
                <a:cs typeface="Times New Roman" pitchFamily="18" charset="0"/>
              </a:rPr>
              <a:t>Если нет дяди, то отец является корнем дерева</a:t>
            </a:r>
          </a:p>
          <a:p>
            <a:pPr lvl="1">
              <a:lnSpc>
                <a:spcPct val="80000"/>
              </a:lnSpc>
            </a:pPr>
            <a:r>
              <a:rPr lang="ru-RU" sz="3600" dirty="0" smtClean="0">
                <a:solidFill>
                  <a:schemeClr val="bg1"/>
                </a:solidFill>
                <a:cs typeface="Times New Roman" pitchFamily="18" charset="0"/>
              </a:rPr>
              <a:t>Почему?</a:t>
            </a:r>
          </a:p>
          <a:p>
            <a:pPr>
              <a:lnSpc>
                <a:spcPct val="80000"/>
              </a:lnSpc>
            </a:pPr>
            <a:endParaRPr lang="ru-RU" sz="4000" dirty="0" smtClean="0">
              <a:solidFill>
                <a:schemeClr val="bg1"/>
              </a:solidFill>
              <a:cs typeface="Times New Roman" pitchFamily="18" charset="0"/>
            </a:endParaRPr>
          </a:p>
          <a:p>
            <a:pPr>
              <a:lnSpc>
                <a:spcPct val="80000"/>
              </a:lnSpc>
            </a:pPr>
            <a:r>
              <a:rPr lang="ru-RU" sz="4000" dirty="0" smtClean="0">
                <a:solidFill>
                  <a:schemeClr val="bg1"/>
                </a:solidFill>
                <a:cs typeface="Times New Roman" pitchFamily="18" charset="0"/>
              </a:rPr>
              <a:t>Меняем цвет </a:t>
            </a:r>
            <a:r>
              <a:rPr lang="ru-RU" sz="4000" dirty="0">
                <a:solidFill>
                  <a:schemeClr val="bg1"/>
                </a:solidFill>
                <a:cs typeface="Times New Roman" pitchFamily="18" charset="0"/>
              </a:rPr>
              <a:t>отца </a:t>
            </a:r>
            <a:r>
              <a:rPr lang="ru-RU" sz="4000" dirty="0" smtClean="0">
                <a:solidFill>
                  <a:schemeClr val="bg1"/>
                </a:solidFill>
                <a:cs typeface="Times New Roman" pitchFamily="18" charset="0"/>
              </a:rPr>
              <a:t>на черный</a:t>
            </a:r>
          </a:p>
          <a:p>
            <a:pPr lvl="1">
              <a:lnSpc>
                <a:spcPct val="80000"/>
              </a:lnSpc>
            </a:pPr>
            <a:r>
              <a:rPr lang="ru-RU" sz="3600" dirty="0" smtClean="0">
                <a:solidFill>
                  <a:schemeClr val="bg1"/>
                </a:solidFill>
                <a:cs typeface="Times New Roman" pitchFamily="18" charset="0"/>
              </a:rPr>
              <a:t>Увеличивается черная высота</a:t>
            </a:r>
          </a:p>
          <a:p>
            <a:pPr>
              <a:lnSpc>
                <a:spcPct val="80000"/>
              </a:lnSpc>
            </a:pPr>
            <a:endParaRPr lang="ru-RU" sz="4000" dirty="0" smtClean="0">
              <a:solidFill>
                <a:schemeClr val="bg1"/>
              </a:solidFill>
              <a:cs typeface="Times New Roman" pitchFamily="18" charset="0"/>
            </a:endParaRPr>
          </a:p>
          <a:p>
            <a:pPr>
              <a:lnSpc>
                <a:spcPct val="80000"/>
              </a:lnSpc>
            </a:pPr>
            <a:r>
              <a:rPr lang="ru-RU" sz="4000" dirty="0" smtClean="0">
                <a:solidFill>
                  <a:schemeClr val="bg1"/>
                </a:solidFill>
                <a:cs typeface="Times New Roman" pitchFamily="18" charset="0"/>
              </a:rPr>
              <a:t>Вставка закончена</a:t>
            </a:r>
          </a:p>
          <a:p>
            <a:pPr lvl="1">
              <a:lnSpc>
                <a:spcPct val="80000"/>
              </a:lnSpc>
            </a:pPr>
            <a:r>
              <a:rPr lang="ru-RU" sz="3600" dirty="0" smtClean="0">
                <a:solidFill>
                  <a:schemeClr val="bg1"/>
                </a:solidFill>
                <a:cs typeface="Times New Roman" pitchFamily="18" charset="0"/>
              </a:rPr>
              <a:t>Почему?</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solidFill>
                  <a:schemeClr val="bg1"/>
                </a:solidFill>
                <a:cs typeface="Times New Roman" pitchFamily="18" charset="0"/>
              </a:rPr>
              <a:t>Меняем цвет </a:t>
            </a:r>
            <a:r>
              <a:rPr lang="ru-RU" sz="4000" dirty="0">
                <a:solidFill>
                  <a:schemeClr val="bg1"/>
                </a:solidFill>
                <a:cs typeface="Times New Roman" pitchFamily="18" charset="0"/>
              </a:rPr>
              <a:t>отца </a:t>
            </a:r>
            <a:r>
              <a:rPr lang="ru-RU" sz="4000" dirty="0" smtClean="0">
                <a:solidFill>
                  <a:schemeClr val="bg1"/>
                </a:solidFill>
                <a:cs typeface="Times New Roman" pitchFamily="18" charset="0"/>
              </a:rPr>
              <a:t>на черный</a:t>
            </a:r>
          </a:p>
          <a:p>
            <a:pPr lvl="1">
              <a:lnSpc>
                <a:spcPct val="80000"/>
              </a:lnSpc>
            </a:pPr>
            <a:r>
              <a:rPr lang="ru-RU" sz="3600" dirty="0" smtClean="0">
                <a:solidFill>
                  <a:schemeClr val="bg1"/>
                </a:solidFill>
                <a:cs typeface="Times New Roman" pitchFamily="18" charset="0"/>
              </a:rPr>
              <a:t>Увеличивается черная высота</a:t>
            </a:r>
          </a:p>
          <a:p>
            <a:pPr>
              <a:lnSpc>
                <a:spcPct val="80000"/>
              </a:lnSpc>
            </a:pPr>
            <a:endParaRPr lang="ru-RU" sz="4000" dirty="0" smtClean="0">
              <a:solidFill>
                <a:schemeClr val="bg1"/>
              </a:solidFill>
              <a:cs typeface="Times New Roman" pitchFamily="18" charset="0"/>
            </a:endParaRPr>
          </a:p>
          <a:p>
            <a:pPr>
              <a:lnSpc>
                <a:spcPct val="80000"/>
              </a:lnSpc>
            </a:pPr>
            <a:r>
              <a:rPr lang="ru-RU" sz="4000" dirty="0" smtClean="0">
                <a:solidFill>
                  <a:schemeClr val="bg1"/>
                </a:solidFill>
                <a:cs typeface="Times New Roman" pitchFamily="18" charset="0"/>
              </a:rPr>
              <a:t>Вставка закончена</a:t>
            </a:r>
          </a:p>
          <a:p>
            <a:pPr lvl="1">
              <a:lnSpc>
                <a:spcPct val="80000"/>
              </a:lnSpc>
            </a:pPr>
            <a:r>
              <a:rPr lang="ru-RU" sz="3600" dirty="0" smtClean="0">
                <a:solidFill>
                  <a:schemeClr val="bg1"/>
                </a:solidFill>
                <a:cs typeface="Times New Roman" pitchFamily="18" charset="0"/>
              </a:rPr>
              <a:t>Почему?</a:t>
            </a:r>
          </a:p>
        </p:txBody>
      </p:sp>
    </p:spTree>
    <p:extLst>
      <p:ext uri="{BB962C8B-B14F-4D97-AF65-F5344CB8AC3E}">
        <p14:creationId xmlns:p14="http://schemas.microsoft.com/office/powerpoint/2010/main" val="39550506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Меняем цвет </a:t>
            </a:r>
            <a:r>
              <a:rPr lang="ru-RU" sz="4000" dirty="0">
                <a:cs typeface="Times New Roman" pitchFamily="18" charset="0"/>
              </a:rPr>
              <a:t>отца </a:t>
            </a:r>
            <a:r>
              <a:rPr lang="ru-RU" sz="4000" dirty="0" smtClean="0">
                <a:cs typeface="Times New Roman" pitchFamily="18" charset="0"/>
              </a:rPr>
              <a:t>на черный</a:t>
            </a:r>
          </a:p>
          <a:p>
            <a:pPr lvl="1">
              <a:lnSpc>
                <a:spcPct val="80000"/>
              </a:lnSpc>
            </a:pPr>
            <a:r>
              <a:rPr lang="ru-RU" sz="3600" dirty="0" smtClean="0">
                <a:cs typeface="Times New Roman" pitchFamily="18" charset="0"/>
              </a:rPr>
              <a:t>Увеличивается черная высота</a:t>
            </a:r>
          </a:p>
          <a:p>
            <a:pPr>
              <a:lnSpc>
                <a:spcPct val="80000"/>
              </a:lnSpc>
            </a:pPr>
            <a:endParaRPr lang="ru-RU" sz="4000" dirty="0" smtClean="0">
              <a:cs typeface="Times New Roman" pitchFamily="18" charset="0"/>
            </a:endParaRPr>
          </a:p>
          <a:p>
            <a:pPr>
              <a:lnSpc>
                <a:spcPct val="80000"/>
              </a:lnSpc>
            </a:pPr>
            <a:r>
              <a:rPr lang="ru-RU" sz="4000" dirty="0" smtClean="0">
                <a:solidFill>
                  <a:schemeClr val="bg1"/>
                </a:solidFill>
                <a:cs typeface="Times New Roman" pitchFamily="18" charset="0"/>
              </a:rPr>
              <a:t>Вставка закончена</a:t>
            </a:r>
          </a:p>
          <a:p>
            <a:pPr lvl="1">
              <a:lnSpc>
                <a:spcPct val="80000"/>
              </a:lnSpc>
            </a:pPr>
            <a:r>
              <a:rPr lang="ru-RU" sz="3600" dirty="0" smtClean="0">
                <a:solidFill>
                  <a:schemeClr val="bg1"/>
                </a:solidFill>
                <a:cs typeface="Times New Roman" pitchFamily="18" charset="0"/>
              </a:rPr>
              <a:t>Почему?</a:t>
            </a:r>
          </a:p>
        </p:txBody>
      </p:sp>
    </p:spTree>
    <p:extLst>
      <p:ext uri="{BB962C8B-B14F-4D97-AF65-F5344CB8AC3E}">
        <p14:creationId xmlns:p14="http://schemas.microsoft.com/office/powerpoint/2010/main" val="16648213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Меняем цвет </a:t>
            </a:r>
            <a:r>
              <a:rPr lang="ru-RU" sz="4000" dirty="0">
                <a:cs typeface="Times New Roman" pitchFamily="18" charset="0"/>
              </a:rPr>
              <a:t>отца </a:t>
            </a:r>
            <a:r>
              <a:rPr lang="ru-RU" sz="4000" dirty="0" smtClean="0">
                <a:cs typeface="Times New Roman" pitchFamily="18" charset="0"/>
              </a:rPr>
              <a:t>на черный</a:t>
            </a:r>
          </a:p>
          <a:p>
            <a:pPr lvl="1">
              <a:lnSpc>
                <a:spcPct val="80000"/>
              </a:lnSpc>
            </a:pPr>
            <a:r>
              <a:rPr lang="ru-RU" sz="3600" dirty="0" smtClean="0">
                <a:cs typeface="Times New Roman" pitchFamily="18" charset="0"/>
              </a:rPr>
              <a:t>Увеличивается черная высота</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Вставка закончена</a:t>
            </a:r>
          </a:p>
          <a:p>
            <a:pPr lvl="1">
              <a:lnSpc>
                <a:spcPct val="80000"/>
              </a:lnSpc>
            </a:pPr>
            <a:r>
              <a:rPr lang="ru-RU" sz="3600" dirty="0" smtClean="0">
                <a:cs typeface="Times New Roman" pitchFamily="18" charset="0"/>
              </a:rPr>
              <a:t>Почему?</a:t>
            </a:r>
          </a:p>
        </p:txBody>
      </p:sp>
    </p:spTree>
    <p:extLst>
      <p:ext uri="{BB962C8B-B14F-4D97-AF65-F5344CB8AC3E}">
        <p14:creationId xmlns:p14="http://schemas.microsoft.com/office/powerpoint/2010/main" val="38321466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КЧ </a:t>
            </a:r>
            <a:r>
              <a:rPr lang="ru-RU" sz="3600" dirty="0">
                <a:cs typeface="Times New Roman" pitchFamily="18" charset="0"/>
              </a:rPr>
              <a:t>свойства (возможно) нарушились на 2 уровня выше </a:t>
            </a:r>
            <a:r>
              <a:rPr lang="ru-RU" sz="3600" dirty="0" smtClean="0">
                <a:cs typeface="Times New Roman" pitchFamily="18" charset="0"/>
              </a:rPr>
              <a:t>– проверяем деда вершины</a:t>
            </a:r>
            <a:endParaRPr lang="ru-RU" sz="3600" dirty="0">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Rectangle 49"/>
          <p:cNvSpPr/>
          <p:nvPr/>
        </p:nvSpPr>
        <p:spPr>
          <a:xfrm>
            <a:off x="119336" y="1417638"/>
            <a:ext cx="11593288" cy="4891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38034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solidFill>
                  <a:schemeClr val="bg1"/>
                </a:solidFill>
                <a:cs typeface="Times New Roman" pitchFamily="18" charset="0"/>
              </a:rPr>
              <a:t>Меняем цвет </a:t>
            </a:r>
            <a:r>
              <a:rPr lang="ru-RU" sz="3600" dirty="0">
                <a:solidFill>
                  <a:schemeClr val="bg1"/>
                </a:solidFill>
                <a:cs typeface="Times New Roman" pitchFamily="18" charset="0"/>
              </a:rPr>
              <a:t>отца и дяди </a:t>
            </a:r>
            <a:r>
              <a:rPr lang="ru-RU" sz="3600" dirty="0" smtClean="0">
                <a:solidFill>
                  <a:schemeClr val="bg1"/>
                </a:solidFill>
                <a:cs typeface="Times New Roman" pitchFamily="18" charset="0"/>
              </a:rPr>
              <a:t>на </a:t>
            </a:r>
            <a:r>
              <a:rPr lang="ru-RU" sz="3600" dirty="0">
                <a:solidFill>
                  <a:schemeClr val="bg1"/>
                </a:solidFill>
                <a:cs typeface="Times New Roman" pitchFamily="18" charset="0"/>
              </a:rPr>
              <a:t>черный</a:t>
            </a:r>
          </a:p>
          <a:p>
            <a:pPr>
              <a:lnSpc>
                <a:spcPct val="80000"/>
              </a:lnSpc>
            </a:pPr>
            <a:endParaRPr lang="ru-RU" sz="3600" dirty="0" smtClean="0">
              <a:solidFill>
                <a:schemeClr val="bg1"/>
              </a:solidFill>
              <a:cs typeface="Times New Roman" pitchFamily="18" charset="0"/>
            </a:endParaRPr>
          </a:p>
          <a:p>
            <a:pPr>
              <a:lnSpc>
                <a:spcPct val="80000"/>
              </a:lnSpc>
            </a:pPr>
            <a:r>
              <a:rPr lang="ru-RU" sz="3600" dirty="0" smtClean="0">
                <a:solidFill>
                  <a:schemeClr val="bg1"/>
                </a:solidFill>
                <a:cs typeface="Times New Roman" pitchFamily="18" charset="0"/>
              </a:rPr>
              <a:t>Меняем цвет </a:t>
            </a:r>
            <a:r>
              <a:rPr lang="ru-RU" sz="3600" dirty="0">
                <a:solidFill>
                  <a:schemeClr val="bg1"/>
                </a:solidFill>
                <a:cs typeface="Times New Roman" pitchFamily="18" charset="0"/>
              </a:rPr>
              <a:t>деда </a:t>
            </a:r>
            <a:r>
              <a:rPr lang="ru-RU" sz="3600" dirty="0" smtClean="0">
                <a:solidFill>
                  <a:schemeClr val="bg1"/>
                </a:solidFill>
                <a:cs typeface="Times New Roman" pitchFamily="18" charset="0"/>
              </a:rPr>
              <a:t>на </a:t>
            </a:r>
            <a:r>
              <a:rPr lang="ru-RU" sz="3600" dirty="0">
                <a:solidFill>
                  <a:schemeClr val="bg1"/>
                </a:solidFill>
                <a:cs typeface="Times New Roman" pitchFamily="18" charset="0"/>
              </a:rPr>
              <a:t>красный</a:t>
            </a:r>
          </a:p>
          <a:p>
            <a:pPr>
              <a:lnSpc>
                <a:spcPct val="80000"/>
              </a:lnSpc>
            </a:pPr>
            <a:endParaRPr lang="ru-RU" sz="3600" dirty="0" smtClean="0">
              <a:solidFill>
                <a:schemeClr val="bg1"/>
              </a:solidFill>
              <a:cs typeface="Times New Roman" pitchFamily="18" charset="0"/>
            </a:endParaRPr>
          </a:p>
          <a:p>
            <a:pPr>
              <a:lnSpc>
                <a:spcPct val="80000"/>
              </a:lnSpc>
            </a:pPr>
            <a:r>
              <a:rPr lang="ru-RU" sz="3600" dirty="0" smtClean="0">
                <a:solidFill>
                  <a:schemeClr val="bg1"/>
                </a:solidFill>
                <a:cs typeface="Times New Roman" pitchFamily="18" charset="0"/>
              </a:rPr>
              <a:t>КЧ </a:t>
            </a:r>
            <a:r>
              <a:rPr lang="ru-RU" sz="3600" dirty="0">
                <a:solidFill>
                  <a:schemeClr val="bg1"/>
                </a:solidFill>
                <a:cs typeface="Times New Roman" pitchFamily="18" charset="0"/>
              </a:rPr>
              <a:t>свойства (возможно) нарушились на 2 уровня выше </a:t>
            </a:r>
            <a:r>
              <a:rPr lang="ru-RU" sz="3600" dirty="0" smtClean="0">
                <a:solidFill>
                  <a:schemeClr val="bg1"/>
                </a:solidFill>
                <a:cs typeface="Times New Roman" pitchFamily="18" charset="0"/>
              </a:rPr>
              <a:t>– проверяем деда вершины</a:t>
            </a:r>
            <a:endParaRPr lang="ru-RU" sz="3600" dirty="0">
              <a:solidFill>
                <a:schemeClr val="bg1"/>
              </a:solidFill>
              <a:cs typeface="Times New Roman" pitchFamily="18" charset="0"/>
            </a:endParaRPr>
          </a:p>
          <a:p>
            <a:pPr marL="0" indent="0">
              <a:lnSpc>
                <a:spcPct val="80000"/>
              </a:lnSpc>
              <a:buNone/>
            </a:pPr>
            <a:endParaRPr lang="ru-RU" sz="3600" dirty="0" smtClean="0">
              <a:solidFill>
                <a:schemeClr val="bg1"/>
              </a:solidFill>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Rectangle 49"/>
          <p:cNvSpPr/>
          <p:nvPr/>
        </p:nvSpPr>
        <p:spPr>
          <a:xfrm>
            <a:off x="8022630" y="3552436"/>
            <a:ext cx="3689993" cy="275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3683736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solidFill>
                  <a:schemeClr val="bg1"/>
                </a:solidFill>
                <a:cs typeface="Times New Roman" pitchFamily="18" charset="0"/>
              </a:rPr>
              <a:t>Меняем цвет </a:t>
            </a:r>
            <a:r>
              <a:rPr lang="ru-RU" sz="3600" dirty="0">
                <a:solidFill>
                  <a:schemeClr val="bg1"/>
                </a:solidFill>
                <a:cs typeface="Times New Roman" pitchFamily="18" charset="0"/>
              </a:rPr>
              <a:t>деда </a:t>
            </a:r>
            <a:r>
              <a:rPr lang="ru-RU" sz="3600" dirty="0" smtClean="0">
                <a:solidFill>
                  <a:schemeClr val="bg1"/>
                </a:solidFill>
                <a:cs typeface="Times New Roman" pitchFamily="18" charset="0"/>
              </a:rPr>
              <a:t>на </a:t>
            </a:r>
            <a:r>
              <a:rPr lang="ru-RU" sz="3600" dirty="0">
                <a:solidFill>
                  <a:schemeClr val="bg1"/>
                </a:solidFill>
                <a:cs typeface="Times New Roman" pitchFamily="18" charset="0"/>
              </a:rPr>
              <a:t>красный</a:t>
            </a:r>
          </a:p>
          <a:p>
            <a:pPr>
              <a:lnSpc>
                <a:spcPct val="80000"/>
              </a:lnSpc>
            </a:pPr>
            <a:endParaRPr lang="ru-RU" sz="3600" dirty="0" smtClean="0">
              <a:solidFill>
                <a:schemeClr val="bg1"/>
              </a:solidFill>
              <a:cs typeface="Times New Roman" pitchFamily="18" charset="0"/>
            </a:endParaRPr>
          </a:p>
          <a:p>
            <a:pPr>
              <a:lnSpc>
                <a:spcPct val="80000"/>
              </a:lnSpc>
            </a:pPr>
            <a:r>
              <a:rPr lang="ru-RU" sz="3600" dirty="0" smtClean="0">
                <a:solidFill>
                  <a:schemeClr val="bg1"/>
                </a:solidFill>
                <a:cs typeface="Times New Roman" pitchFamily="18" charset="0"/>
              </a:rPr>
              <a:t>КЧ </a:t>
            </a:r>
            <a:r>
              <a:rPr lang="ru-RU" sz="3600" dirty="0">
                <a:solidFill>
                  <a:schemeClr val="bg1"/>
                </a:solidFill>
                <a:cs typeface="Times New Roman" pitchFamily="18" charset="0"/>
              </a:rPr>
              <a:t>свойства (возможно) нарушились на 2 уровня выше </a:t>
            </a:r>
            <a:r>
              <a:rPr lang="ru-RU" sz="3600" dirty="0" smtClean="0">
                <a:solidFill>
                  <a:schemeClr val="bg1"/>
                </a:solidFill>
                <a:cs typeface="Times New Roman" pitchFamily="18" charset="0"/>
              </a:rPr>
              <a:t>– проверяем деда вершины</a:t>
            </a:r>
            <a:endParaRPr lang="ru-RU" sz="3600" dirty="0">
              <a:solidFill>
                <a:schemeClr val="bg1"/>
              </a:solidFill>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Rectangle 49"/>
          <p:cNvSpPr/>
          <p:nvPr/>
        </p:nvSpPr>
        <p:spPr>
          <a:xfrm>
            <a:off x="8022630" y="3552436"/>
            <a:ext cx="3689993" cy="275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1290374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solidFill>
                  <a:schemeClr val="bg1"/>
                </a:solidFill>
                <a:cs typeface="Times New Roman" pitchFamily="18" charset="0"/>
              </a:rPr>
              <a:t>КЧ </a:t>
            </a:r>
            <a:r>
              <a:rPr lang="ru-RU" sz="3600" dirty="0">
                <a:solidFill>
                  <a:schemeClr val="bg1"/>
                </a:solidFill>
                <a:cs typeface="Times New Roman" pitchFamily="18" charset="0"/>
              </a:rPr>
              <a:t>свойства (возможно) нарушились на 2 уровня выше </a:t>
            </a:r>
            <a:r>
              <a:rPr lang="ru-RU" sz="3600" dirty="0" smtClean="0">
                <a:solidFill>
                  <a:schemeClr val="bg1"/>
                </a:solidFill>
                <a:cs typeface="Times New Roman" pitchFamily="18" charset="0"/>
              </a:rPr>
              <a:t>– проверяем деда вершины</a:t>
            </a:r>
            <a:endParaRPr lang="ru-RU" sz="3600" dirty="0">
              <a:solidFill>
                <a:schemeClr val="bg1"/>
              </a:solidFill>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Rectangle 49"/>
          <p:cNvSpPr/>
          <p:nvPr/>
        </p:nvSpPr>
        <p:spPr>
          <a:xfrm>
            <a:off x="8022630" y="3552436"/>
            <a:ext cx="3689993" cy="275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13497610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solidFill>
                  <a:schemeClr val="bg1"/>
                </a:solidFill>
                <a:cs typeface="Times New Roman" pitchFamily="18" charset="0"/>
              </a:rPr>
              <a:t>КЧ </a:t>
            </a:r>
            <a:r>
              <a:rPr lang="ru-RU" sz="3600" dirty="0">
                <a:solidFill>
                  <a:schemeClr val="bg1"/>
                </a:solidFill>
                <a:cs typeface="Times New Roman" pitchFamily="18" charset="0"/>
              </a:rPr>
              <a:t>свойства (возможно) нарушились на 2 уровня выше </a:t>
            </a:r>
            <a:r>
              <a:rPr lang="ru-RU" sz="3600" dirty="0" smtClean="0">
                <a:solidFill>
                  <a:schemeClr val="bg1"/>
                </a:solidFill>
                <a:cs typeface="Times New Roman" pitchFamily="18" charset="0"/>
              </a:rPr>
              <a:t>– проверяем деда вершины</a:t>
            </a:r>
            <a:endParaRPr lang="ru-RU" sz="3600" dirty="0">
              <a:solidFill>
                <a:schemeClr val="bg1"/>
              </a:solidFill>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234163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КЧ </a:t>
            </a:r>
            <a:r>
              <a:rPr lang="ru-RU" sz="3600" dirty="0">
                <a:cs typeface="Times New Roman" pitchFamily="18" charset="0"/>
              </a:rPr>
              <a:t>свойства (возможно) нарушились на 2 уровня выше </a:t>
            </a:r>
            <a:r>
              <a:rPr lang="ru-RU" sz="3600" dirty="0" smtClean="0">
                <a:cs typeface="Times New Roman" pitchFamily="18" charset="0"/>
              </a:rPr>
              <a:t>– проверяем деда вершины</a:t>
            </a:r>
            <a:endParaRPr lang="ru-RU" sz="3600" dirty="0">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49375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40114</TotalTime>
  <Words>10665</Words>
  <Application>Microsoft Office PowerPoint</Application>
  <PresentationFormat>Widescreen</PresentationFormat>
  <Paragraphs>2448</Paragraphs>
  <Slides>147</Slides>
  <Notes>137</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54" baseType="lpstr">
      <vt:lpstr>Arial</vt:lpstr>
      <vt:lpstr>Calibri</vt:lpstr>
      <vt:lpstr>Consolas</vt:lpstr>
      <vt:lpstr>Symbol</vt:lpstr>
      <vt:lpstr>Times New Roman</vt:lpstr>
      <vt:lpstr>Office Theme</vt:lpstr>
      <vt:lpstr>Equation</vt:lpstr>
      <vt:lpstr>B деревья и красно-чёрные деревья</vt:lpstr>
      <vt:lpstr>План лекции</vt:lpstr>
      <vt:lpstr>Кто придумал B деревья</vt:lpstr>
      <vt:lpstr>Кто придумал B деревья</vt:lpstr>
      <vt:lpstr>Кто придумал B деревья</vt:lpstr>
      <vt:lpstr>Кто придумал B деревья</vt:lpstr>
      <vt:lpstr>Кто придумал B деревья</vt:lpstr>
      <vt:lpstr>Определение B дерева</vt:lpstr>
      <vt:lpstr>Определение B дерева</vt:lpstr>
      <vt:lpstr>Определение B дерева</vt:lpstr>
      <vt:lpstr>Определение B дерева</vt:lpstr>
      <vt:lpstr>Определение B дерева</vt:lpstr>
      <vt:lpstr>Определение B дерева</vt:lpstr>
      <vt:lpstr>Определение B дерева</vt:lpstr>
      <vt:lpstr>Определение B дерева</vt:lpstr>
      <vt:lpstr>Пример B дерева </vt:lpstr>
      <vt:lpstr>Пример B дерева </vt:lpstr>
      <vt:lpstr>Пример B дерева </vt:lpstr>
      <vt:lpstr>«Теорема» о высоте B дерева</vt:lpstr>
      <vt:lpstr>«Теорема» о высоте B дерева</vt:lpstr>
      <vt:lpstr>«Теорема» о высоте B дерева</vt:lpstr>
      <vt:lpstr>Поиск в В дереве</vt:lpstr>
      <vt:lpstr>Поиск в В дереве</vt:lpstr>
      <vt:lpstr>Поиск в В дереве</vt:lpstr>
      <vt:lpstr>Поиск в В дереве</vt:lpstr>
      <vt:lpstr>Поиск в В дереве</vt:lpstr>
      <vt:lpstr>Поиск в В дереве</vt:lpstr>
      <vt:lpstr>Поиск в В дереве на Си</vt:lpstr>
      <vt:lpstr>Поиск в В дереве на Си</vt:lpstr>
      <vt:lpstr>Поиск в В дереве на Си</vt:lpstr>
      <vt:lpstr>Поиск в В дереве на Си</vt:lpstr>
      <vt:lpstr>Поиск в В дереве на Си</vt:lpstr>
      <vt:lpstr>Вставка в B дерево с неполным корнем</vt:lpstr>
      <vt:lpstr>Вставка в B дерево с неполным корнем</vt:lpstr>
      <vt:lpstr>Вставка в B дерево с неполным корнем</vt:lpstr>
      <vt:lpstr>Вставка в B дерево с неполным корнем</vt:lpstr>
      <vt:lpstr>Вставка в B дерево с неполным корнем</vt:lpstr>
      <vt:lpstr>Вставка в B дерево с неполным корнем</vt:lpstr>
      <vt:lpstr>Вставка в B дерево с неполным корнем</vt:lpstr>
      <vt:lpstr>Вставка в В дерево с полным корнем</vt:lpstr>
      <vt:lpstr>Вставка в В дерево с полным корнем</vt:lpstr>
      <vt:lpstr>Вставка в В дерево с полным корнем</vt:lpstr>
      <vt:lpstr>Вставка в В дерево с полным корнем</vt:lpstr>
      <vt:lpstr>Вставка в В дерево с полным корнем</vt:lpstr>
      <vt:lpstr>Вставка в В дерево с полным корнем</vt:lpstr>
      <vt:lpstr>Вставка в В дерево на Си 1/2</vt:lpstr>
      <vt:lpstr>Вставка в В дерево на Си 1/2</vt:lpstr>
      <vt:lpstr>Вставка в В дерево на Си 1/2</vt:lpstr>
      <vt:lpstr>Вставка в В дерево на Си 1/2</vt:lpstr>
      <vt:lpstr>Вставка в В дерево на Си 1/2</vt:lpstr>
      <vt:lpstr>Вставка в В дерево на Си 2/2</vt:lpstr>
      <vt:lpstr>Вставка в В дерево на Си 2/2</vt:lpstr>
      <vt:lpstr>Вставка в В дерево на Си 2/2</vt:lpstr>
      <vt:lpstr>Вставка в В дерево на Си 2/2</vt:lpstr>
      <vt:lpstr>Вставка в В дерево на Си 2/2</vt:lpstr>
      <vt:lpstr>Работающий пример на ideone.com</vt:lpstr>
      <vt:lpstr>PowerPoint Presentation</vt:lpstr>
      <vt:lpstr>Кто придумал красно-чёрное дерево</vt:lpstr>
      <vt:lpstr>Кто придумал красно-чёрное дерево</vt:lpstr>
      <vt:lpstr>Кто придумал красно-чёрное дерево</vt:lpstr>
      <vt:lpstr>Определение красно-чёрного дерева</vt:lpstr>
      <vt:lpstr>Определение красно-чёрного дерева</vt:lpstr>
      <vt:lpstr>Определение красно-чёрного дерева</vt:lpstr>
      <vt:lpstr>Определение красно-чёрного дерева</vt:lpstr>
      <vt:lpstr>Определение красно-чёрного дерева</vt:lpstr>
      <vt:lpstr>Пример КЧ дерева (Википедия)</vt:lpstr>
      <vt:lpstr>Пример КЧ дерева (Википедия)</vt:lpstr>
      <vt:lpstr>Высота и число вершин в КЧ дереве</vt:lpstr>
      <vt:lpstr>Высота и число вершин в КЧ дереве</vt:lpstr>
      <vt:lpstr>Высота и число вершин в КЧ дереве</vt:lpstr>
      <vt:lpstr>Высота и число вершин в КЧ дереве</vt:lpstr>
      <vt:lpstr>Как вставить новый ключ в КЧ дерево</vt:lpstr>
      <vt:lpstr>Как вставить новый ключ в КЧ дерево</vt:lpstr>
      <vt:lpstr>Как вставить новый ключ в КЧ дерево</vt:lpstr>
      <vt:lpstr>Как вставить новый ключ в КЧ дерево</vt:lpstr>
      <vt:lpstr>Какие КЧ свойства могут нарушиться?</vt:lpstr>
      <vt:lpstr>Какие КЧ свойства могут нарушиться?</vt:lpstr>
      <vt:lpstr>Какие КЧ свойства могут нарушиться?</vt:lpstr>
      <vt:lpstr>Какие КЧ свойства могут нарушиться?</vt:lpstr>
      <vt:lpstr>Какие КЧ свойства могут нарушиться?</vt:lpstr>
      <vt:lpstr>Какие КЧ свойства могут нарушиться?</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Возможные случаи при починке КЧ свойств</vt:lpstr>
      <vt:lpstr>Нет дяди, любой потомок</vt:lpstr>
      <vt:lpstr>Нет дяди, любой потомок</vt:lpstr>
      <vt:lpstr>Нет дяди, любой потомок</vt:lpstr>
      <vt:lpstr>Нет дяди, любой потомок</vt:lpstr>
      <vt:lpstr>Красный дядя, любой потомок</vt:lpstr>
      <vt:lpstr>Красный дядя, любой потомок</vt:lpstr>
      <vt:lpstr>Красный дядя, любой потомок</vt:lpstr>
      <vt:lpstr>Красный дядя, любой потомок</vt:lpstr>
      <vt:lpstr>Красный дядя, любой потомок</vt:lpstr>
      <vt:lpstr>Красный дядя, любой потомок</vt:lpstr>
      <vt:lpstr>Черный дядя, левый потомок</vt:lpstr>
      <vt:lpstr>Черный дядя, левый потомок</vt:lpstr>
      <vt:lpstr>Черный дядя, левый потомок</vt:lpstr>
      <vt:lpstr>Черный дядя, левый потомок</vt:lpstr>
      <vt:lpstr>Черный дядя, левый потомок</vt:lpstr>
      <vt:lpstr>Черный дядя, левый потомок</vt:lpstr>
      <vt:lpstr>Черный дядя, левый потомок</vt:lpstr>
      <vt:lpstr>Черный дядя, правый потомок</vt:lpstr>
      <vt:lpstr>Черный дядя, правый потомок</vt:lpstr>
      <vt:lpstr>Черный дядя, правый потомок</vt:lpstr>
      <vt:lpstr>Черный дядя, правый потомок</vt:lpstr>
      <vt:lpstr>Черный дядя, правый потомок</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Сравнение с АВЛ деревом</vt:lpstr>
      <vt:lpstr>B дерево степени 2 – это КЧ дерево</vt:lpstr>
      <vt:lpstr>B дерево степени 2 – это КЧ дерево</vt:lpstr>
      <vt:lpstr>B дерево степени 2 – это КЧ дерево</vt:lpstr>
      <vt:lpstr>B дерево степени 2 – это КЧ дерево</vt:lpstr>
      <vt:lpstr>B дерево степени 2 – это КЧ дерево</vt:lpstr>
      <vt:lpstr>Самое важное применение КЧ деревьев</vt:lpstr>
      <vt:lpstr>Самое важное применение КЧ деревьев</vt:lpstr>
      <vt:lpstr>Самое важное применение КЧ деревьев</vt:lpstr>
      <vt:lpstr>Самое важное применение КЧ деревьев</vt:lpstr>
      <vt:lpstr>Самое важное применение КЧ деревьев</vt:lpstr>
      <vt:lpstr>Заключение</vt:lpstr>
      <vt:lpstr>Удаление узла из КЧ дерева</vt:lpstr>
      <vt:lpstr>PowerPoint Presentation</vt:lpstr>
      <vt:lpstr>B деревья</vt:lpstr>
      <vt:lpstr>PowerPoint Presentation</vt:lpstr>
      <vt:lpstr>Определение B дерева 1/3</vt:lpstr>
      <vt:lpstr>Определение B дерева 2/3</vt:lpstr>
      <vt:lpstr>Создание корня B дерева </vt:lpstr>
      <vt:lpstr>Создание  B дерева</vt:lpstr>
      <vt:lpstr>PowerPoint Presentation</vt:lpstr>
      <vt:lpstr>Удаление элемента из B дерева</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keywords>CTPClassification=CTP_PUBLIC:VisualMarkings=</cp:keywords>
  <cp:lastModifiedBy>Evgenii Petrov</cp:lastModifiedBy>
  <cp:revision>505</cp:revision>
  <dcterms:created xsi:type="dcterms:W3CDTF">2009-09-24T12:02:26Z</dcterms:created>
  <dcterms:modified xsi:type="dcterms:W3CDTF">2020-12-16T20:39:22Z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ae403a7f-27ae-42de-8f02-51ba2f8c0992</vt:lpwstr>
  </property>
  <property fmtid="{D5CDD505-2E9C-101B-9397-08002B2CF9AE}" pid="3" name="CTP_TimeStamp">
    <vt:lpwstr>2016-03-28 05:05:13Z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