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4"/>
  </p:notesMasterIdLst>
  <p:sldIdLst>
    <p:sldId id="256" r:id="rId2"/>
    <p:sldId id="343" r:id="rId3"/>
    <p:sldId id="337" r:id="rId4"/>
    <p:sldId id="281" r:id="rId5"/>
    <p:sldId id="348" r:id="rId6"/>
    <p:sldId id="349" r:id="rId7"/>
    <p:sldId id="350" r:id="rId8"/>
    <p:sldId id="351" r:id="rId9"/>
    <p:sldId id="352" r:id="rId10"/>
    <p:sldId id="344" r:id="rId11"/>
    <p:sldId id="353" r:id="rId12"/>
    <p:sldId id="354" r:id="rId13"/>
    <p:sldId id="355" r:id="rId14"/>
    <p:sldId id="356" r:id="rId15"/>
    <p:sldId id="357" r:id="rId16"/>
    <p:sldId id="338" r:id="rId17"/>
    <p:sldId id="358" r:id="rId18"/>
    <p:sldId id="359" r:id="rId19"/>
    <p:sldId id="360" r:id="rId20"/>
    <p:sldId id="361" r:id="rId21"/>
    <p:sldId id="345" r:id="rId22"/>
    <p:sldId id="362" r:id="rId23"/>
    <p:sldId id="363" r:id="rId24"/>
    <p:sldId id="364" r:id="rId25"/>
    <p:sldId id="365" r:id="rId26"/>
    <p:sldId id="366" r:id="rId27"/>
    <p:sldId id="312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08" r:id="rId40"/>
    <p:sldId id="378" r:id="rId41"/>
    <p:sldId id="379" r:id="rId42"/>
    <p:sldId id="380" r:id="rId43"/>
    <p:sldId id="339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18" r:id="rId52"/>
    <p:sldId id="319" r:id="rId53"/>
    <p:sldId id="320" r:id="rId54"/>
    <p:sldId id="321" r:id="rId55"/>
    <p:sldId id="322" r:id="rId56"/>
    <p:sldId id="323" r:id="rId57"/>
    <p:sldId id="331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285" r:id="rId66"/>
    <p:sldId id="395" r:id="rId67"/>
    <p:sldId id="396" r:id="rId68"/>
    <p:sldId id="397" r:id="rId69"/>
    <p:sldId id="404" r:id="rId70"/>
    <p:sldId id="398" r:id="rId71"/>
    <p:sldId id="399" r:id="rId72"/>
    <p:sldId id="400" r:id="rId73"/>
    <p:sldId id="401" r:id="rId74"/>
    <p:sldId id="402" r:id="rId75"/>
    <p:sldId id="325" r:id="rId76"/>
    <p:sldId id="405" r:id="rId77"/>
    <p:sldId id="406" r:id="rId78"/>
    <p:sldId id="407" r:id="rId79"/>
    <p:sldId id="408" r:id="rId80"/>
    <p:sldId id="409" r:id="rId81"/>
    <p:sldId id="410" r:id="rId82"/>
    <p:sldId id="411" r:id="rId83"/>
    <p:sldId id="412" r:id="rId84"/>
    <p:sldId id="302" r:id="rId85"/>
    <p:sldId id="413" r:id="rId86"/>
    <p:sldId id="414" r:id="rId87"/>
    <p:sldId id="415" r:id="rId88"/>
    <p:sldId id="416" r:id="rId89"/>
    <p:sldId id="417" r:id="rId90"/>
    <p:sldId id="418" r:id="rId91"/>
    <p:sldId id="327" r:id="rId92"/>
    <p:sldId id="419" r:id="rId93"/>
    <p:sldId id="420" r:id="rId94"/>
    <p:sldId id="421" r:id="rId95"/>
    <p:sldId id="422" r:id="rId96"/>
    <p:sldId id="340" r:id="rId97"/>
    <p:sldId id="423" r:id="rId98"/>
    <p:sldId id="424" r:id="rId99"/>
    <p:sldId id="425" r:id="rId100"/>
    <p:sldId id="426" r:id="rId101"/>
    <p:sldId id="329" r:id="rId102"/>
    <p:sldId id="427" r:id="rId103"/>
    <p:sldId id="428" r:id="rId104"/>
    <p:sldId id="429" r:id="rId105"/>
    <p:sldId id="430" r:id="rId106"/>
    <p:sldId id="431" r:id="rId107"/>
    <p:sldId id="432" r:id="rId108"/>
    <p:sldId id="433" r:id="rId109"/>
    <p:sldId id="287" r:id="rId110"/>
    <p:sldId id="434" r:id="rId111"/>
    <p:sldId id="435" r:id="rId112"/>
    <p:sldId id="436" r:id="rId113"/>
    <p:sldId id="437" r:id="rId114"/>
    <p:sldId id="288" r:id="rId115"/>
    <p:sldId id="438" r:id="rId116"/>
    <p:sldId id="439" r:id="rId117"/>
    <p:sldId id="440" r:id="rId118"/>
    <p:sldId id="441" r:id="rId119"/>
    <p:sldId id="442" r:id="rId120"/>
    <p:sldId id="443" r:id="rId121"/>
    <p:sldId id="346" r:id="rId122"/>
    <p:sldId id="444" r:id="rId123"/>
    <p:sldId id="445" r:id="rId124"/>
    <p:sldId id="446" r:id="rId125"/>
    <p:sldId id="347" r:id="rId126"/>
    <p:sldId id="447" r:id="rId127"/>
    <p:sldId id="448" r:id="rId128"/>
    <p:sldId id="449" r:id="rId129"/>
    <p:sldId id="271" r:id="rId130"/>
    <p:sldId id="450" r:id="rId131"/>
    <p:sldId id="451" r:id="rId132"/>
    <p:sldId id="452" r:id="rId133"/>
    <p:sldId id="453" r:id="rId134"/>
    <p:sldId id="454" r:id="rId135"/>
    <p:sldId id="277" r:id="rId136"/>
    <p:sldId id="455" r:id="rId137"/>
    <p:sldId id="456" r:id="rId138"/>
    <p:sldId id="457" r:id="rId139"/>
    <p:sldId id="458" r:id="rId140"/>
    <p:sldId id="459" r:id="rId141"/>
    <p:sldId id="460" r:id="rId142"/>
    <p:sldId id="461" r:id="rId143"/>
    <p:sldId id="462" r:id="rId144"/>
    <p:sldId id="463" r:id="rId145"/>
    <p:sldId id="464" r:id="rId146"/>
    <p:sldId id="465" r:id="rId147"/>
    <p:sldId id="278" r:id="rId148"/>
    <p:sldId id="276" r:id="rId149"/>
    <p:sldId id="466" r:id="rId150"/>
    <p:sldId id="467" r:id="rId151"/>
    <p:sldId id="279" r:id="rId152"/>
    <p:sldId id="468" r:id="rId153"/>
    <p:sldId id="469" r:id="rId154"/>
    <p:sldId id="470" r:id="rId155"/>
    <p:sldId id="471" r:id="rId156"/>
    <p:sldId id="472" r:id="rId157"/>
    <p:sldId id="473" r:id="rId158"/>
    <p:sldId id="280" r:id="rId159"/>
    <p:sldId id="474" r:id="rId160"/>
    <p:sldId id="475" r:id="rId161"/>
    <p:sldId id="273" r:id="rId162"/>
    <p:sldId id="476" r:id="rId163"/>
    <p:sldId id="477" r:id="rId164"/>
    <p:sldId id="478" r:id="rId165"/>
    <p:sldId id="479" r:id="rId166"/>
    <p:sldId id="480" r:id="rId167"/>
    <p:sldId id="341" r:id="rId168"/>
    <p:sldId id="481" r:id="rId169"/>
    <p:sldId id="482" r:id="rId170"/>
    <p:sldId id="483" r:id="rId171"/>
    <p:sldId id="484" r:id="rId172"/>
    <p:sldId id="275" r:id="rId173"/>
    <p:sldId id="485" r:id="rId174"/>
    <p:sldId id="486" r:id="rId175"/>
    <p:sldId id="342" r:id="rId176"/>
    <p:sldId id="290" r:id="rId177"/>
    <p:sldId id="291" r:id="rId178"/>
    <p:sldId id="292" r:id="rId179"/>
    <p:sldId id="293" r:id="rId180"/>
    <p:sldId id="303" r:id="rId181"/>
    <p:sldId id="304" r:id="rId182"/>
    <p:sldId id="305" r:id="rId183"/>
    <p:sldId id="313" r:id="rId184"/>
    <p:sldId id="306" r:id="rId185"/>
    <p:sldId id="315" r:id="rId186"/>
    <p:sldId id="284" r:id="rId187"/>
    <p:sldId id="286" r:id="rId188"/>
    <p:sldId id="328" r:id="rId189"/>
    <p:sldId id="317" r:id="rId190"/>
    <p:sldId id="289" r:id="rId191"/>
    <p:sldId id="299" r:id="rId192"/>
    <p:sldId id="301" r:id="rId19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C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24" autoAdjust="0"/>
  </p:normalViewPr>
  <p:slideViewPr>
    <p:cSldViewPr>
      <p:cViewPr varScale="1">
        <p:scale>
          <a:sx n="81" d="100"/>
          <a:sy n="81" d="100"/>
        </p:scale>
        <p:origin x="120" y="8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5B7CEB-C4D9-4B38-8598-FE7797137FE3}" type="datetimeFigureOut">
              <a:rPr lang="ru-RU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CB072E-5695-4FF3-83CE-0FD892522F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9902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98370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53503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313313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95396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161436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8757082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877473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847852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4253476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81863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85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002149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39829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559269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222530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894267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960515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982589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9576854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7973763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2849691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909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31685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0230594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014126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690911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71247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206850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896668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78641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296702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1444867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981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691290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82424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178487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5011305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942470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944973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19281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936583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063587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2705138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8374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327997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614488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699730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494695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4698620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071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6330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148977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8285756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436524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1787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837867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725847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067844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782309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54981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810547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722237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901399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08197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29809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00644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986155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456453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220639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0167664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9821286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762745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836379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4206909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51176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080894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77567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7268026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364872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384105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005169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189689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275283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749292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6779249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802182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204606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171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986238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584117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5137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3172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49645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9792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5722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6633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1373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4527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0471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4190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7348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2954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426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09202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3888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2944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69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9228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5042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0596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1555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15647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7967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3654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90104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86148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41763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94562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1946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57338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88976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40007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458404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9299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649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7058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8762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21604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4650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40505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57045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019260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5803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71790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3431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4731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27837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5277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436210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818651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91419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25362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119428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887529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171394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906242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93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40979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49655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3268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32191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27372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524672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324468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77986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30632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19964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831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0677430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4207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41053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139886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678455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987631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375597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30966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56790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68086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685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109209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45651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95098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867148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25779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8103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6179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553998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968520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216095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9075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4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6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4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8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en.wikipedia.org/wiki/Stephen_Warshall" TargetMode="External"/><Relationship Id="rId4" Type="http://schemas.openxmlformats.org/officeDocument/2006/relationships/hyperlink" Target="https://en.wikipedia.org/wiki/Robert_W._Floyd" TargetMode="Externa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dsger_W._Dijkstra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.ict.ac.cn/~dbu/AlgorithmCourses/Lectures/Fibonacci-Heap-Tarjan.pdf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._R._Ford_Jr" TargetMode="External"/><Relationship Id="rId5" Type="http://schemas.openxmlformats.org/officeDocument/2006/relationships/hyperlink" Target="https://en.wikipedia.org/wiki/Richard_E._Bellman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-35014"/>
            <a:ext cx="9217024" cy="692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w(p</a:t>
            </a:r>
            <a:r>
              <a:rPr lang="en-US" dirty="0">
                <a:solidFill>
                  <a:prstClr val="black"/>
                </a:solidFill>
              </a:rPr>
              <a:t>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391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6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</a:t>
              </a:r>
              <a:r>
                <a:rPr lang="en-US" sz="1400" dirty="0" smtClean="0">
                  <a:latin typeface="+mn-lt"/>
                </a:rPr>
                <a:t>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</a:t>
            </a:r>
            <a:r>
              <a:rPr lang="en-US" sz="1400" dirty="0" err="1" smtClean="0">
                <a:latin typeface="+mn-lt"/>
              </a:rPr>
              <a:t>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8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smtClean="0"/>
              <a:t>Беллмана-Форда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в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d[s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d[u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]+w(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одной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графа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Stepeh</a:t>
              </a:r>
              <a:r>
                <a:rPr lang="en-US" sz="1400" dirty="0" smtClean="0">
                  <a:latin typeface="+mn-lt"/>
                </a:rPr>
                <a:t>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w(p</a:t>
            </a:r>
            <a:r>
              <a:rPr lang="en-US" dirty="0">
                <a:solidFill>
                  <a:prstClr val="black"/>
                </a:solidFill>
              </a:rPr>
              <a:t>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391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5681535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3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 графа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Stepeh</a:t>
              </a:r>
              <a:r>
                <a:rPr lang="en-US" sz="1400" dirty="0" smtClean="0">
                  <a:latin typeface="+mn-lt"/>
                </a:rPr>
                <a:t>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4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графа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Stepeh</a:t>
              </a:r>
              <a:r>
                <a:rPr lang="en-US" sz="1400" dirty="0" smtClean="0">
                  <a:latin typeface="+mn-lt"/>
                </a:rPr>
                <a:t>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6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графа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Stepeh</a:t>
              </a:r>
              <a:r>
                <a:rPr lang="en-US" sz="1400" dirty="0" smtClean="0">
                  <a:latin typeface="+mn-lt"/>
                </a:rPr>
                <a:t>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4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графа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 O(N</a:t>
            </a:r>
            <a:r>
              <a:rPr lang="ru-RU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Floyd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345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71766" y="1639986"/>
            <a:ext cx="3684085" cy="4009217"/>
            <a:chOff x="7712074" y="2121410"/>
            <a:chExt cx="3684085" cy="400921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541" y="2696126"/>
              <a:ext cx="2280167" cy="343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712074" y="2121410"/>
              <a:ext cx="3684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Robert Floyd 1936-2001, Turing Award 1978</a:t>
              </a:r>
            </a:p>
            <a:p>
              <a:r>
                <a:rPr lang="en-US" sz="1400" dirty="0">
                  <a:latin typeface="+mn-lt"/>
                  <a:hlinkClick r:id="rId4"/>
                </a:rPr>
                <a:t>https://en.wikipedia.org/wiki/Robert_W._</a:t>
              </a:r>
              <a:r>
                <a:rPr lang="en-US" sz="1400" dirty="0" smtClean="0">
                  <a:latin typeface="+mn-lt"/>
                  <a:hlinkClick r:id="rId4"/>
                </a:rPr>
                <a:t>Floyd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0" y="2214702"/>
            <a:ext cx="3758593" cy="3952686"/>
            <a:chOff x="5162828" y="2691916"/>
            <a:chExt cx="3758593" cy="3952686"/>
          </a:xfrm>
        </p:grpSpPr>
        <p:sp>
          <p:nvSpPr>
            <p:cNvPr id="6" name="TextBox 5"/>
            <p:cNvSpPr txBox="1"/>
            <p:nvPr/>
          </p:nvSpPr>
          <p:spPr>
            <a:xfrm>
              <a:off x="5162828" y="6121382"/>
              <a:ext cx="3758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Stepeh</a:t>
              </a:r>
              <a:r>
                <a:rPr lang="en-US" sz="1400" dirty="0" smtClean="0">
                  <a:latin typeface="+mn-lt"/>
                </a:rPr>
                <a:t> </a:t>
              </a:r>
              <a:r>
                <a:rPr lang="en-US" sz="1400" dirty="0" err="1" smtClean="0">
                  <a:latin typeface="+mn-lt"/>
                </a:rPr>
                <a:t>Warshall</a:t>
              </a:r>
              <a:r>
                <a:rPr lang="en-US" sz="1400" dirty="0" smtClean="0">
                  <a:latin typeface="+mn-lt"/>
                </a:rPr>
                <a:t> 1935-2006</a:t>
              </a:r>
              <a:endParaRPr lang="en-US" sz="1400" dirty="0" smtClean="0">
                <a:latin typeface="+mn-lt"/>
                <a:hlinkClick r:id="rId5"/>
              </a:endParaRPr>
            </a:p>
            <a:p>
              <a:r>
                <a:rPr lang="en-US" sz="1400" dirty="0" smtClean="0">
                  <a:latin typeface="+mn-lt"/>
                  <a:hlinkClick r:id="rId5"/>
                </a:rPr>
                <a:t>https</a:t>
              </a:r>
              <a:r>
                <a:rPr lang="en-US" sz="1400" dirty="0">
                  <a:latin typeface="+mn-lt"/>
                  <a:hlinkClick r:id="rId5"/>
                </a:rPr>
                <a:t>://</a:t>
              </a:r>
              <a:r>
                <a:rPr lang="en-US" sz="1400" dirty="0" smtClean="0">
                  <a:latin typeface="+mn-lt"/>
                  <a:hlinkClick r:id="rId5"/>
                </a:rPr>
                <a:t>en.wikipedia.org/wiki/Stephen_Warshall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07" y="2691916"/>
              <a:ext cx="2540592" cy="3421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7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w(v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= 87,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smtClean="0">
                <a:solidFill>
                  <a:schemeClr val="bg1"/>
                </a:solidFill>
              </a:rPr>
              <a:t>89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= 121,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94</a:t>
            </a:r>
            <a:endParaRPr lang="ru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= 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w(p</a:t>
            </a:r>
            <a:r>
              <a:rPr lang="en-US" dirty="0">
                <a:solidFill>
                  <a:schemeClr val="bg1"/>
                </a:solidFill>
              </a:rPr>
              <a:t>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smtClean="0">
                <a:solidFill>
                  <a:schemeClr val="bg1"/>
                </a:solidFill>
              </a:rPr>
              <a:t>391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</a:t>
            </a:r>
            <a:r>
              <a:rPr lang="ru-RU" sz="4000" dirty="0" err="1" smtClean="0"/>
              <a:t>Флойда-Уоршелла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Нумеруем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путей с промежуточными вершинами из множества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{1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, …, k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w(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j)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d[0,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∞</a:t>
            </a:r>
            <a:endParaRPr lang="ru-RU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k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 = 1, …,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N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d[k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 = min(d[k-1,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j], d[k-1,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k] + d[k-1, k,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endParaRPr lang="ru-RU" sz="2400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</a:t>
            </a:r>
            <a:r>
              <a:rPr lang="ru-RU" sz="4000" dirty="0" smtClean="0"/>
              <a:t>ранзитивное замыкание графа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}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max(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]))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</a:t>
            </a:r>
            <a:r>
              <a:rPr lang="ru-RU" sz="4000" dirty="0" smtClean="0"/>
              <a:t>ранзитивное замыкание графа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}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max(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]))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</a:t>
            </a:r>
            <a:r>
              <a:rPr lang="ru-RU" sz="4000" dirty="0" smtClean="0"/>
              <a:t>ранзитивное замыкание графа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 }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max(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]))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</a:t>
            </a:r>
            <a:r>
              <a:rPr lang="ru-RU" sz="4000" dirty="0" smtClean="0"/>
              <a:t>ранзитивное замыкание графа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Транзитивное замыкание 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(V, E)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 = (V, 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{ (u, v) |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 }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0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min(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j],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max(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], </a:t>
            </a:r>
            <a:r>
              <a:rPr lang="en-US" sz="2400" dirty="0">
                <a:latin typeface="Consolas" panose="020B0609020204030204" pitchFamily="49" charset="0"/>
                <a:cs typeface="Calibri" pitchFamily="34" charset="0"/>
              </a:rPr>
              <a:t>E</a:t>
            </a:r>
            <a:r>
              <a:rPr lang="en-US" sz="2400" baseline="-25000" dirty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Подсчёт </a:t>
            </a:r>
            <a:r>
              <a:rPr lang="ru-RU" dirty="0" smtClean="0"/>
              <a:t>путей длины </a:t>
            </a:r>
            <a:r>
              <a:rPr lang="en-US" dirty="0" smtClean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Подсчёт </a:t>
            </a:r>
            <a:r>
              <a:rPr lang="ru-RU" dirty="0" smtClean="0"/>
              <a:t>путей длины </a:t>
            </a:r>
            <a:r>
              <a:rPr lang="en-US" dirty="0" smtClean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Подсчёт </a:t>
            </a:r>
            <a:r>
              <a:rPr lang="ru-RU" dirty="0" smtClean="0"/>
              <a:t>путей длины </a:t>
            </a:r>
            <a:r>
              <a:rPr lang="en-US" dirty="0" smtClean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Подсчёт </a:t>
            </a:r>
            <a:r>
              <a:rPr lang="ru-RU" dirty="0" smtClean="0"/>
              <a:t>путей длины </a:t>
            </a:r>
            <a:r>
              <a:rPr lang="en-US" dirty="0" smtClean="0"/>
              <a:t>k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4914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c(k, u, v)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число путей из вершины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состоящих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marL="854964" lvl="1" indent="-457200"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пути с самопересечениями тоже считаются</a:t>
            </a:r>
          </a:p>
          <a:p>
            <a:pPr marL="454914" indent="-457200">
              <a:lnSpc>
                <a:spcPct val="90000"/>
              </a:lnSpc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marL="454914" indent="-457200">
              <a:lnSpc>
                <a:spcPct val="9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j,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1</a:t>
            </a:r>
            <a:endParaRPr lang="en-US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если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(i, j)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, то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0</a:t>
            </a:r>
            <a:endParaRPr lang="ru-RU" sz="2400" dirty="0">
              <a:latin typeface="Consolas" panose="020B0609020204030204" pitchFamily="49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k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для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i, j = 1, …, N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j] =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, i, j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en-US" sz="24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i, k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*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с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[k-1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, k, j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 = 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w(p</a:t>
            </a:r>
            <a:r>
              <a:rPr lang="en-US" dirty="0">
                <a:solidFill>
                  <a:schemeClr val="bg1"/>
                </a:solidFill>
              </a:rPr>
              <a:t>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smtClean="0">
                <a:solidFill>
                  <a:schemeClr val="bg1"/>
                </a:solidFill>
              </a:rPr>
              <a:t>391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Топологической сортировкой 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solidFill>
                  <a:schemeClr val="bg1"/>
                </a:solidFill>
                <a:cs typeface="Calibri" pitchFamily="34" charset="0"/>
              </a:rPr>
              <a:t>t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для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i = 1, …, N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:</a:t>
            </a:r>
            <a:endParaRPr lang="en-US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bg1"/>
                </a:solidFill>
                <a:cs typeface="Calibri" pitchFamily="34" charset="0"/>
              </a:rPr>
              <a:t>н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айти вершину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w(p</a:t>
            </a:r>
            <a:r>
              <a:rPr lang="en-US" dirty="0">
                <a:solidFill>
                  <a:schemeClr val="bg1"/>
                </a:solidFill>
              </a:rPr>
              <a:t>) = w(v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 + w(v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v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smtClean="0">
                <a:solidFill>
                  <a:schemeClr val="bg1"/>
                </a:solidFill>
              </a:rPr>
              <a:t>391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t = t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+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 = t</a:t>
            </a:r>
            <a:r>
              <a:rPr lang="ru-RU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+</a:t>
            </a:r>
            <a:r>
              <a:rPr lang="ru-RU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E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 smtClean="0">
              <a:solidFill>
                <a:schemeClr val="bg1"/>
              </a:solidFill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 = t</a:t>
            </a:r>
            <a:r>
              <a:rPr lang="ru-RU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+</a:t>
            </a:r>
            <a:r>
              <a:rPr lang="ru-RU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из </a:t>
            </a:r>
            <a:r>
              <a:rPr lang="en-US" sz="3100" dirty="0" smtClean="0">
                <a:cs typeface="Calibri" pitchFamily="34" charset="0"/>
              </a:rPr>
              <a:t>E </a:t>
            </a:r>
            <a:r>
              <a:rPr lang="ru-RU" sz="3100" dirty="0" smtClean="0"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удалить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 </a:t>
            </a:r>
            <a:r>
              <a:rPr lang="ru-RU" sz="3100" dirty="0" smtClean="0">
                <a:solidFill>
                  <a:schemeClr val="bg1"/>
                </a:solidFill>
                <a:cs typeface="Calibri" pitchFamily="34" charset="0"/>
              </a:rPr>
              <a:t>из </a:t>
            </a:r>
            <a:r>
              <a:rPr lang="en-US" sz="3100" dirty="0" smtClean="0">
                <a:solidFill>
                  <a:schemeClr val="bg1"/>
                </a:solidFill>
                <a:cs typeface="Calibri" pitchFamily="34" charset="0"/>
              </a:rPr>
              <a:t>V</a:t>
            </a:r>
            <a:endParaRPr lang="ru-RU" sz="3100" dirty="0">
              <a:solidFill>
                <a:schemeClr val="bg1"/>
              </a:solidFill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 = t</a:t>
            </a:r>
            <a:r>
              <a:rPr lang="ru-RU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+</a:t>
            </a:r>
            <a:r>
              <a:rPr lang="ru-RU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из </a:t>
            </a:r>
            <a:r>
              <a:rPr lang="en-US" sz="3100" dirty="0" smtClean="0">
                <a:cs typeface="Calibri" pitchFamily="34" charset="0"/>
              </a:rPr>
              <a:t>E </a:t>
            </a:r>
            <a:r>
              <a:rPr lang="ru-RU" sz="3100" dirty="0" smtClean="0"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</a:t>
            </a:r>
            <a:r>
              <a:rPr lang="en-US" sz="3100" dirty="0" smtClean="0">
                <a:cs typeface="Calibri" pitchFamily="34" charset="0"/>
              </a:rPr>
              <a:t>v </a:t>
            </a:r>
            <a:r>
              <a:rPr lang="ru-RU" sz="3100" dirty="0" smtClean="0">
                <a:cs typeface="Calibri" pitchFamily="34" charset="0"/>
              </a:rPr>
              <a:t>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solidFill>
                  <a:schemeClr val="bg1"/>
                </a:solidFill>
                <a:cs typeface="Calibri" pitchFamily="34" charset="0"/>
              </a:rPr>
              <a:t>вернуть </a:t>
            </a:r>
            <a:r>
              <a:rPr lang="en-US" sz="3000" dirty="0" smtClean="0">
                <a:solidFill>
                  <a:schemeClr val="bg1"/>
                </a:solidFill>
                <a:cs typeface="Calibri" pitchFamily="34" charset="0"/>
              </a:rPr>
              <a:t>T</a:t>
            </a:r>
            <a:endParaRPr lang="en-US" sz="3000" dirty="0" smtClean="0">
              <a:solidFill>
                <a:schemeClr val="bg1"/>
              </a:solidFill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err="1" smtClean="0"/>
              <a:t>Нерекурсивный</a:t>
            </a:r>
            <a:r>
              <a:rPr lang="ru-RU" sz="3600" dirty="0" smtClean="0"/>
              <a:t> алгоритм </a:t>
            </a:r>
            <a:r>
              <a:rPr lang="ru-RU" sz="3600" dirty="0"/>
              <a:t>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умерация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sz="3100" dirty="0">
                <a:cs typeface="Calibri" pitchFamily="34" charset="0"/>
              </a:rPr>
              <a:t>t</a:t>
            </a:r>
            <a:r>
              <a:rPr lang="en-US" sz="3100" dirty="0" smtClean="0">
                <a:cs typeface="Calibri" pitchFamily="34" charset="0"/>
              </a:rPr>
              <a:t> = 1</a:t>
            </a:r>
          </a:p>
          <a:p>
            <a:pPr>
              <a:buNone/>
              <a:defRPr/>
            </a:pPr>
            <a:r>
              <a:rPr lang="ru-RU" sz="3100" dirty="0" smtClean="0">
                <a:cs typeface="Calibri" pitchFamily="34" charset="0"/>
              </a:rPr>
              <a:t>для </a:t>
            </a:r>
            <a:r>
              <a:rPr lang="en-US" sz="3100" dirty="0" smtClean="0">
                <a:cs typeface="Calibri" pitchFamily="34" charset="0"/>
              </a:rPr>
              <a:t>i = 1, …, N</a:t>
            </a:r>
            <a:r>
              <a:rPr lang="ru-RU" sz="3100" dirty="0" smtClean="0">
                <a:cs typeface="Calibri" pitchFamily="34" charset="0"/>
              </a:rPr>
              <a:t>:</a:t>
            </a:r>
            <a:endParaRPr lang="en-US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>
                <a:cs typeface="Calibri" pitchFamily="34" charset="0"/>
              </a:rPr>
              <a:t>н</a:t>
            </a:r>
            <a:r>
              <a:rPr lang="ru-RU" sz="3100" dirty="0" smtClean="0">
                <a:cs typeface="Calibri" pitchFamily="34" charset="0"/>
              </a:rPr>
              <a:t>айти вершину </a:t>
            </a:r>
            <a:r>
              <a:rPr lang="en-US" sz="3100" dirty="0" smtClean="0">
                <a:cs typeface="Calibri" pitchFamily="34" charset="0"/>
              </a:rPr>
              <a:t>v</a:t>
            </a:r>
            <a:r>
              <a:rPr lang="ru-RU" sz="3100" dirty="0" smtClean="0">
                <a:cs typeface="Calibri" pitchFamily="34" charset="0"/>
              </a:rPr>
              <a:t> такую, что нет дуг, входящих в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sz="3100" dirty="0" smtClean="0">
                <a:cs typeface="Calibri" pitchFamily="34" charset="0"/>
              </a:rPr>
              <a:t>// 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T[v] = t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3100" dirty="0" smtClean="0">
                <a:cs typeface="Calibri" pitchFamily="34" charset="0"/>
              </a:rPr>
              <a:t>t = t</a:t>
            </a:r>
            <a:r>
              <a:rPr lang="ru-RU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+</a:t>
            </a:r>
            <a:r>
              <a:rPr lang="ru-RU" sz="3100" dirty="0" smtClean="0">
                <a:cs typeface="Calibri" pitchFamily="34" charset="0"/>
              </a:rPr>
              <a:t> </a:t>
            </a:r>
            <a:r>
              <a:rPr lang="en-US" sz="3100" dirty="0" smtClean="0">
                <a:cs typeface="Calibri" pitchFamily="34" charset="0"/>
              </a:rPr>
              <a:t>1</a:t>
            </a: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из </a:t>
            </a:r>
            <a:r>
              <a:rPr lang="en-US" sz="3100" dirty="0" smtClean="0">
                <a:cs typeface="Calibri" pitchFamily="34" charset="0"/>
              </a:rPr>
              <a:t>E </a:t>
            </a:r>
            <a:r>
              <a:rPr lang="ru-RU" sz="3100" dirty="0" smtClean="0">
                <a:cs typeface="Calibri" pitchFamily="34" charset="0"/>
              </a:rPr>
              <a:t>все дуги, исходящие 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 smtClean="0">
              <a:cs typeface="Calibri" pitchFamily="34" charset="0"/>
            </a:endParaRPr>
          </a:p>
          <a:p>
            <a:pPr lvl="1">
              <a:buNone/>
              <a:defRPr/>
            </a:pPr>
            <a:r>
              <a:rPr lang="ru-RU" sz="3100" dirty="0" smtClean="0">
                <a:cs typeface="Calibri" pitchFamily="34" charset="0"/>
              </a:rPr>
              <a:t>удалить </a:t>
            </a:r>
            <a:r>
              <a:rPr lang="en-US" sz="3100" dirty="0" smtClean="0">
                <a:cs typeface="Calibri" pitchFamily="34" charset="0"/>
              </a:rPr>
              <a:t>v </a:t>
            </a:r>
            <a:r>
              <a:rPr lang="ru-RU" sz="3100" dirty="0" smtClean="0">
                <a:cs typeface="Calibri" pitchFamily="34" charset="0"/>
              </a:rPr>
              <a:t>из </a:t>
            </a:r>
            <a:r>
              <a:rPr lang="en-US" sz="3100" dirty="0" smtClean="0">
                <a:cs typeface="Calibri" pitchFamily="34" charset="0"/>
              </a:rPr>
              <a:t>V</a:t>
            </a:r>
            <a:endParaRPr lang="ru-RU" sz="3100" dirty="0">
              <a:cs typeface="Calibri" pitchFamily="34" charset="0"/>
            </a:endParaRPr>
          </a:p>
          <a:p>
            <a:pPr>
              <a:buNone/>
              <a:defRPr/>
            </a:pPr>
            <a:r>
              <a:rPr lang="ru-RU" sz="3000" dirty="0" smtClean="0">
                <a:cs typeface="Calibri" pitchFamily="34" charset="0"/>
              </a:rPr>
              <a:t>вернуть </a:t>
            </a:r>
            <a:r>
              <a:rPr lang="en-US" sz="3000" dirty="0" smtClean="0">
                <a:cs typeface="Calibri" pitchFamily="34" charset="0"/>
              </a:rPr>
              <a:t>T</a:t>
            </a:r>
            <a:endParaRPr lang="en-US" sz="3000" dirty="0" smtClean="0"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Пример </a:t>
            </a:r>
            <a:r>
              <a:rPr lang="ru-RU" baseline="-25000" dirty="0" smtClean="0"/>
              <a:t>13 шагов</a:t>
            </a:r>
            <a:endParaRPr lang="ru-RU" baseline="-25000" dirty="0"/>
          </a:p>
        </p:txBody>
      </p:sp>
      <p:sp>
        <p:nvSpPr>
          <p:cNvPr id="4" name="Овал 3"/>
          <p:cNvSpPr/>
          <p:nvPr/>
        </p:nvSpPr>
        <p:spPr>
          <a:xfrm>
            <a:off x="4024313" y="3228380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4167188" y="329981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5238751" y="3228380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10189" y="322837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453188" y="3156942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24625" y="315694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7739063" y="3156943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10501" y="3156942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595813" y="394275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38688" y="3942754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953126" y="3942755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24563" y="401419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7096125" y="4014192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39000" y="4085629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3952876" y="4585692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24314" y="465712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5167313" y="4657130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10188" y="472856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6203950" y="3406180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5654675" y="4191992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5095875" y="4191993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4310063" y="4512667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3952875" y="3477618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4524376" y="3477617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6953251" y="3406180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smtClean="0"/>
              <a:t>Геометрический смысл топологической сортировки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75520" y="1340768"/>
            <a:ext cx="9289032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smtClean="0"/>
              <a:t>Геометрический смысл топологической сортировки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775520" y="3726200"/>
            <a:ext cx="9289032" cy="2655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1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Nantes, v</a:t>
            </a:r>
            <a:r>
              <a:rPr lang="en-US" baseline="-250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Angers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= Le Mans, v</a:t>
            </a:r>
            <a:r>
              <a:rPr lang="en-US" baseline="-25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= Chartres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= Paris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= 87,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89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= 121,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94</a:t>
            </a:r>
            <a:endParaRPr lang="ru-RU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 = 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w(p</a:t>
            </a:r>
            <a:r>
              <a:rPr lang="en-US" dirty="0">
                <a:solidFill>
                  <a:prstClr val="black"/>
                </a:solidFill>
              </a:rPr>
              <a:t>) = w(v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 + w(v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, v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 = </a:t>
            </a:r>
            <a:r>
              <a:rPr lang="en-US" dirty="0" smtClean="0">
                <a:solidFill>
                  <a:prstClr val="black"/>
                </a:solidFill>
              </a:rPr>
              <a:t>391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761" y="3435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1</a:t>
            </a:r>
            <a:endParaRPr lang="ru-RU" b="1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0314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3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6642" y="28215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2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897" y="350821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34674" y="3272351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72264" y="2996952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 smtClean="0"/>
              <a:t>Геометрический смысл топологической сортировки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402431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38750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53188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739063" y="153590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95813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53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096125" y="232171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952875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67313" y="2964656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326" y="1786105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594431" y="2571918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6213" y="2571919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28176" y="2873936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786106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713" y="1786106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588" y="1786106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5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189486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140597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1708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042819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993930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7945041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896152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9847263" y="537606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Shape 71"/>
          <p:cNvCxnSpPr>
            <a:stCxn id="34" idx="0"/>
            <a:endCxn id="40" idx="0"/>
          </p:cNvCxnSpPr>
          <p:nvPr/>
        </p:nvCxnSpPr>
        <p:spPr>
          <a:xfrm rot="5400000" flipH="1" flipV="1">
            <a:off x="5817463" y="3949403"/>
            <a:ext cx="12700" cy="2853333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0"/>
            <a:endCxn id="46" idx="7"/>
          </p:cNvCxnSpPr>
          <p:nvPr/>
        </p:nvCxnSpPr>
        <p:spPr>
          <a:xfrm rot="16200000" flipH="1">
            <a:off x="8722614" y="3897585"/>
            <a:ext cx="73282" cy="3030251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8195241" y="4077883"/>
            <a:ext cx="12700" cy="3450608"/>
          </a:xfrm>
          <a:prstGeom prst="curvedConnector3">
            <a:avLst>
              <a:gd name="adj1" fmla="val 237702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8" idx="0"/>
            <a:endCxn id="44" idx="1"/>
          </p:cNvCxnSpPr>
          <p:nvPr/>
        </p:nvCxnSpPr>
        <p:spPr>
          <a:xfrm rot="16200000" flipH="1">
            <a:off x="7594585" y="4074503"/>
            <a:ext cx="73282" cy="2676415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92363" y="2172281"/>
            <a:ext cx="73282" cy="6480859"/>
          </a:xfrm>
          <a:prstGeom prst="curvedConnector3">
            <a:avLst>
              <a:gd name="adj1" fmla="val -1089785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5400000" flipH="1" flipV="1">
            <a:off x="4265697" y="4026065"/>
            <a:ext cx="73282" cy="3627526"/>
          </a:xfrm>
          <a:prstGeom prst="curvedConnector3">
            <a:avLst>
              <a:gd name="adj1" fmla="val -3119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93019" y="3974247"/>
            <a:ext cx="12700" cy="3804444"/>
          </a:xfrm>
          <a:prstGeom prst="curvedConnector3">
            <a:avLst>
              <a:gd name="adj1" fmla="val 180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 ==&gt; </a:t>
            </a:r>
            <a:r>
              <a:rPr lang="ru-RU" dirty="0" smtClean="0"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latin typeface="Calibri" pitchFamily="34" charset="0"/>
              </a:rPr>
              <a:t>O(N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</a:rPr>
              <a:t>Почему?</a:t>
            </a:r>
            <a:endParaRPr lang="ru-RU" dirty="0">
              <a:latin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дуг,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входящих в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 ==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&gt;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 найти столбец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, заполненный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нулями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8278852" y="1340768"/>
            <a:ext cx="3649796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дуг,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входящих в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 ==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&gt;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 найти столбец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, заполненный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нулями</a:t>
            </a: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==&gt;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 ==&gt; </a:t>
            </a:r>
            <a:r>
              <a:rPr lang="ru-RU" dirty="0" smtClean="0"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 ==&gt; </a:t>
            </a:r>
            <a:r>
              <a:rPr lang="ru-RU" dirty="0" smtClean="0"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</a:t>
            </a:r>
            <a:r>
              <a:rPr lang="ru-RU" dirty="0" smtClean="0">
                <a:latin typeface="Calibri" pitchFamily="34" charset="0"/>
              </a:rPr>
              <a:t>операций в </a:t>
            </a:r>
            <a:r>
              <a:rPr lang="ru-RU" dirty="0" err="1" smtClean="0">
                <a:latin typeface="Calibri" pitchFamily="34" charset="0"/>
              </a:rPr>
              <a:t>топсорт</a:t>
            </a:r>
            <a:r>
              <a:rPr lang="ru-RU" dirty="0" smtClean="0">
                <a:latin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</a:rPr>
              <a:t>O(N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Почему?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Реализация на основе матрицы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Calibri" pitchFamily="34" charset="0"/>
              </a:rPr>
              <a:t>найти вершину v такую, что нет </a:t>
            </a:r>
            <a:r>
              <a:rPr lang="ru-RU" dirty="0" smtClean="0">
                <a:latin typeface="Calibri" pitchFamily="34" charset="0"/>
              </a:rPr>
              <a:t>дуг, </a:t>
            </a:r>
            <a:r>
              <a:rPr lang="ru-RU" dirty="0">
                <a:latin typeface="Calibri" pitchFamily="34" charset="0"/>
              </a:rPr>
              <a:t>входящих в </a:t>
            </a:r>
            <a:r>
              <a:rPr lang="ru-RU" dirty="0" smtClean="0">
                <a:latin typeface="Calibri" pitchFamily="34" charset="0"/>
              </a:rPr>
              <a:t>v ==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найти столбец </a:t>
            </a:r>
            <a:r>
              <a:rPr lang="en-US" dirty="0" smtClean="0">
                <a:latin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</a:rPr>
              <a:t>, заполненный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нулями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удалить из E все дуги, исходящие из </a:t>
            </a:r>
            <a:r>
              <a:rPr lang="ru-RU" dirty="0" smtClean="0"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 ==&gt; </a:t>
            </a:r>
            <a:r>
              <a:rPr lang="ru-RU" dirty="0" smtClean="0">
                <a:latin typeface="Calibri" pitchFamily="34" charset="0"/>
              </a:rPr>
              <a:t>заполнить нулями строку </a:t>
            </a:r>
            <a:r>
              <a:rPr lang="en-US" dirty="0" smtClean="0">
                <a:latin typeface="Calibri" pitchFamily="34" charset="0"/>
              </a:rPr>
              <a:t>v</a:t>
            </a:r>
            <a:endParaRPr lang="ru-RU" dirty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</a:rPr>
              <a:t>хранить число единиц в каждом столбце и обновлять эти данные после удаления строки, то число операций </a:t>
            </a:r>
            <a:r>
              <a:rPr lang="ru-RU" dirty="0">
                <a:latin typeface="Calibri" pitchFamily="34" charset="0"/>
              </a:rPr>
              <a:t>в </a:t>
            </a:r>
            <a:r>
              <a:rPr lang="ru-RU" dirty="0" err="1">
                <a:latin typeface="Calibri" pitchFamily="34" charset="0"/>
              </a:rPr>
              <a:t>топсорт</a:t>
            </a:r>
            <a:r>
              <a:rPr lang="ru-RU" dirty="0">
                <a:latin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</a:rPr>
              <a:t>O(N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</a:rPr>
              <a:t>Почему?</a:t>
            </a:r>
            <a:endParaRPr lang="ru-RU" dirty="0">
              <a:latin typeface="Calibr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 rot="16200000">
            <a:off x="5474782" y="2951279"/>
            <a:ext cx="3595096" cy="1823806"/>
            <a:chOff x="2673848" y="1857376"/>
            <a:chExt cx="4286248" cy="2000249"/>
          </a:xfrm>
        </p:grpSpPr>
        <p:sp>
          <p:nvSpPr>
            <p:cNvPr id="4" name="Овал 3"/>
            <p:cNvSpPr/>
            <p:nvPr/>
          </p:nvSpPr>
          <p:spPr>
            <a:xfrm>
              <a:off x="2745284" y="1928813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959722" y="1928814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174159" y="1857376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460034" y="1857376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3316784" y="264318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674097" y="264318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817096" y="271462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673848" y="3357563"/>
              <a:ext cx="500064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888284" y="3357563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8" idx="2"/>
              <a:endCxn id="14" idx="0"/>
            </p:cNvCxnSpPr>
            <p:nvPr/>
          </p:nvCxnSpPr>
          <p:spPr>
            <a:xfrm rot="10800000" flipV="1">
              <a:off x="4923335" y="2106614"/>
              <a:ext cx="250825" cy="53657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4" idx="2"/>
              <a:endCxn id="20" idx="7"/>
            </p:cNvCxnSpPr>
            <p:nvPr/>
          </p:nvCxnSpPr>
          <p:spPr>
            <a:xfrm rot="10800000" flipV="1">
              <a:off x="4375646" y="2892426"/>
              <a:ext cx="298450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6"/>
              <a:endCxn id="20" idx="0"/>
            </p:cNvCxnSpPr>
            <p:nvPr/>
          </p:nvCxnSpPr>
          <p:spPr>
            <a:xfrm>
              <a:off x="3816846" y="2892425"/>
              <a:ext cx="357188" cy="46513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3"/>
              <a:endCxn id="18" idx="6"/>
            </p:cNvCxnSpPr>
            <p:nvPr/>
          </p:nvCxnSpPr>
          <p:spPr>
            <a:xfrm rot="5400000">
              <a:off x="3013177" y="3230754"/>
              <a:ext cx="537575" cy="216105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4" idx="2"/>
              <a:endCxn id="18" idx="2"/>
            </p:cNvCxnSpPr>
            <p:nvPr/>
          </p:nvCxnSpPr>
          <p:spPr>
            <a:xfrm flipH="1">
              <a:off x="2673848" y="2178845"/>
              <a:ext cx="71435" cy="1428749"/>
            </a:xfrm>
            <a:prstGeom prst="curvedConnector3">
              <a:avLst>
                <a:gd name="adj1" fmla="val 51201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6"/>
              <a:endCxn id="12" idx="1"/>
            </p:cNvCxnSpPr>
            <p:nvPr/>
          </p:nvCxnSpPr>
          <p:spPr>
            <a:xfrm>
              <a:off x="3245347" y="2178051"/>
              <a:ext cx="144463" cy="53816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6"/>
              <a:endCxn id="16" idx="0"/>
            </p:cNvCxnSpPr>
            <p:nvPr/>
          </p:nvCxnSpPr>
          <p:spPr>
            <a:xfrm>
              <a:off x="5674222" y="2106613"/>
              <a:ext cx="428625" cy="60801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6327"/>
              </p:ext>
            </p:extLst>
          </p:nvPr>
        </p:nvGraphicFramePr>
        <p:xfrm>
          <a:off x="8380339" y="2065633"/>
          <a:ext cx="319795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97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733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9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</a:t>
            </a:r>
            <a:r>
              <a:rPr lang="ru-RU" sz="4000" dirty="0" smtClean="0"/>
              <a:t>иерархического списка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6395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699683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2827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400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9438" y="1986559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542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402735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3" y="2050059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84478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99064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95851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243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32376" y="204212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370438" y="2042121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438451" y="158015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298750" y="199767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Oval 1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4"/>
            <a:endCxn id="71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4"/>
            <a:endCxn id="2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4"/>
            <a:endCxn id="2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5"/>
            <a:endCxn id="79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3"/>
            <a:endCxn id="80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7" name="Rectangle 96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</a:t>
            </a:r>
            <a:r>
              <a:rPr lang="ru-RU" sz="4000" dirty="0" smtClean="0"/>
              <a:t>иерархического списка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6395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699683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2827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4001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9438" y="1986559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542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402735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3" y="2050059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84478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99064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95851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2430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32376" y="204212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370438" y="2042121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438451" y="158015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298750" y="199767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5" name="Rectangle 84"/>
          <p:cNvSpPr/>
          <p:nvPr/>
        </p:nvSpPr>
        <p:spPr>
          <a:xfrm>
            <a:off x="2962946" y="1340768"/>
            <a:ext cx="8965701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Oval 85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86" idx="4"/>
            <a:endCxn id="87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4"/>
            <a:endCxn id="86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4"/>
            <a:endCxn id="86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7" idx="5"/>
            <a:endCxn id="91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3"/>
            <a:endCxn id="92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2553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ontent Placeholder 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на основе </a:t>
            </a:r>
            <a:r>
              <a:rPr lang="ru-RU" sz="4000" dirty="0" smtClean="0"/>
              <a:t>иерархического списка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27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10101" y="170080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6741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328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39163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43536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5707631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7056466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8342341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9679775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4781476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24664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13878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710539" y="198655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10069438" y="1986559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39964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5353769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6711082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7996957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9344330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39242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5281538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B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663885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792472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D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9210600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E</a:t>
            </a:r>
            <a:endParaRPr lang="ru-RU" sz="2000" dirty="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9568582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4282207" y="234295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5402735" y="254139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6925395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8211270" y="2342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956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5710957" y="334307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4709245" y="31303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4357613" y="2050059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384478" y="305812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449651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5799064" y="364708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495851" y="405824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5925269" y="434320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6211020" y="462895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638851" y="255805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7068269" y="284301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7354020" y="312876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996163" y="255805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8425582" y="284301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8711332" y="312876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425038" y="170080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10983941" y="198576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1114020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10640144" y="198576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10496475" y="177224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F</a:t>
            </a:r>
            <a:endParaRPr lang="ru-RU" sz="2000" dirty="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10854457" y="227151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5632376" y="204212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5370438" y="2042121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3438451" y="158015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3298750" y="199767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Oval 1"/>
          <p:cNvSpPr/>
          <p:nvPr/>
        </p:nvSpPr>
        <p:spPr>
          <a:xfrm>
            <a:off x="1457196" y="3138106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457196" y="3851818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55356" y="2221907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950871" y="22444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98063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80191" y="4624674"/>
            <a:ext cx="438770" cy="43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4"/>
            <a:endCxn id="71" idx="0"/>
          </p:cNvCxnSpPr>
          <p:nvPr/>
        </p:nvCxnSpPr>
        <p:spPr>
          <a:xfrm>
            <a:off x="1676581" y="3576876"/>
            <a:ext cx="0" cy="2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4"/>
            <a:endCxn id="2" idx="1"/>
          </p:cNvCxnSpPr>
          <p:nvPr/>
        </p:nvCxnSpPr>
        <p:spPr>
          <a:xfrm>
            <a:off x="1174741" y="2660677"/>
            <a:ext cx="346711" cy="5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4"/>
            <a:endCxn id="2" idx="7"/>
          </p:cNvCxnSpPr>
          <p:nvPr/>
        </p:nvCxnSpPr>
        <p:spPr>
          <a:xfrm flipH="1">
            <a:off x="1831710" y="2683244"/>
            <a:ext cx="338546" cy="51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5"/>
            <a:endCxn id="79" idx="0"/>
          </p:cNvCxnSpPr>
          <p:nvPr/>
        </p:nvCxnSpPr>
        <p:spPr>
          <a:xfrm>
            <a:off x="1831710" y="4226332"/>
            <a:ext cx="36830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3"/>
            <a:endCxn id="80" idx="0"/>
          </p:cNvCxnSpPr>
          <p:nvPr/>
        </p:nvCxnSpPr>
        <p:spPr>
          <a:xfrm flipH="1">
            <a:off x="1199576" y="4226332"/>
            <a:ext cx="321876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1413" y="1986559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32376" y="197866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96038" y="1997670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281913" y="199971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624035" y="1999716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925100" y="1997670"/>
            <a:ext cx="357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4192" y="1675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2</a:t>
            </a:r>
            <a:endParaRPr lang="ru-RU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655239" y="1686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  <a:endParaRPr lang="ru-RU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36141" y="167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0</a:t>
            </a:r>
            <a:endParaRPr lang="ru-RU" dirty="0">
              <a:latin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27384" y="167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0</a:t>
            </a:r>
            <a:endParaRPr lang="ru-RU" dirty="0">
              <a:latin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2158" y="166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  <a:endParaRPr lang="ru-RU" dirty="0">
              <a:latin typeface="+mn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949747" y="167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3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07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37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 является линейным порядком, если любые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51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порядок является линейным порядком, если любые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95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Частичный и линейный порядок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множестве А является частичным порядком, если для любых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a, b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А выполняются соотношения: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транзитивность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порядок является линейным порядком, если любые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из А сравнимы</a:t>
            </a:r>
          </a:p>
          <a:p>
            <a:pPr lvl="1">
              <a:defRPr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либо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R 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930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9600" y="1340768"/>
            <a:ext cx="11319048" cy="48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2636912"/>
            <a:ext cx="11319048" cy="352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3645024"/>
            <a:ext cx="11319048" cy="252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3346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частичных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программе без циклов</a:t>
            </a:r>
          </a:p>
          <a:p>
            <a:endParaRPr lang="ru-RU" sz="2400" dirty="0"/>
          </a:p>
          <a:p>
            <a:pPr>
              <a:defRPr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Дуги ациклического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 задают частичный порядок на множестве вершин графа</a:t>
            </a:r>
          </a:p>
          <a:p>
            <a:pPr lvl="2">
              <a:defRPr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2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3 &lt; 7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400" dirty="0"/>
          </a:p>
        </p:txBody>
      </p:sp>
      <p:sp>
        <p:nvSpPr>
          <p:cNvPr id="30" name="Овал 4"/>
          <p:cNvSpPr/>
          <p:nvPr/>
        </p:nvSpPr>
        <p:spPr>
          <a:xfrm>
            <a:off x="674350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6"/>
          <p:cNvSpPr/>
          <p:nvPr/>
        </p:nvSpPr>
        <p:spPr>
          <a:xfrm>
            <a:off x="7957939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8"/>
          <p:cNvSpPr/>
          <p:nvPr/>
        </p:nvSpPr>
        <p:spPr>
          <a:xfrm>
            <a:off x="9172377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10"/>
          <p:cNvSpPr/>
          <p:nvPr/>
        </p:nvSpPr>
        <p:spPr>
          <a:xfrm>
            <a:off x="10458252" y="382687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12"/>
          <p:cNvSpPr/>
          <p:nvPr/>
        </p:nvSpPr>
        <p:spPr>
          <a:xfrm>
            <a:off x="7315002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14"/>
          <p:cNvSpPr/>
          <p:nvPr/>
        </p:nvSpPr>
        <p:spPr>
          <a:xfrm>
            <a:off x="8672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16"/>
          <p:cNvSpPr/>
          <p:nvPr/>
        </p:nvSpPr>
        <p:spPr>
          <a:xfrm>
            <a:off x="9815314" y="4612685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18"/>
          <p:cNvSpPr/>
          <p:nvPr/>
        </p:nvSpPr>
        <p:spPr>
          <a:xfrm>
            <a:off x="6672064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20"/>
          <p:cNvSpPr/>
          <p:nvPr/>
        </p:nvSpPr>
        <p:spPr>
          <a:xfrm>
            <a:off x="7886502" y="5255622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Shape 22"/>
          <p:cNvCxnSpPr>
            <a:stCxn id="32" idx="2"/>
            <a:endCxn id="35" idx="0"/>
          </p:cNvCxnSpPr>
          <p:nvPr/>
        </p:nvCxnSpPr>
        <p:spPr>
          <a:xfrm rot="10800000" flipV="1">
            <a:off x="8922515" y="4077071"/>
            <a:ext cx="249863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3"/>
          <p:cNvCxnSpPr>
            <a:stCxn id="35" idx="2"/>
            <a:endCxn id="38" idx="7"/>
          </p:cNvCxnSpPr>
          <p:nvPr/>
        </p:nvCxnSpPr>
        <p:spPr>
          <a:xfrm rot="10800000" flipV="1">
            <a:off x="8313620" y="4862884"/>
            <a:ext cx="358694" cy="466019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4"/>
          <p:cNvCxnSpPr>
            <a:stCxn id="34" idx="6"/>
            <a:endCxn id="38" idx="0"/>
          </p:cNvCxnSpPr>
          <p:nvPr/>
        </p:nvCxnSpPr>
        <p:spPr>
          <a:xfrm>
            <a:off x="7815402" y="4862885"/>
            <a:ext cx="321300" cy="392737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5"/>
          <p:cNvCxnSpPr>
            <a:stCxn id="34" idx="3"/>
            <a:endCxn id="37" idx="6"/>
          </p:cNvCxnSpPr>
          <p:nvPr/>
        </p:nvCxnSpPr>
        <p:spPr>
          <a:xfrm rot="5400000">
            <a:off x="7047365" y="5164902"/>
            <a:ext cx="466019" cy="2158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25"/>
          <p:cNvCxnSpPr>
            <a:stCxn id="30" idx="2"/>
            <a:endCxn id="37" idx="2"/>
          </p:cNvCxnSpPr>
          <p:nvPr/>
        </p:nvCxnSpPr>
        <p:spPr>
          <a:xfrm rot="10800000" flipV="1">
            <a:off x="6672064" y="4077072"/>
            <a:ext cx="71438" cy="1428750"/>
          </a:xfrm>
          <a:prstGeom prst="curvedConnector3">
            <a:avLst>
              <a:gd name="adj1" fmla="val 41999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7"/>
          <p:cNvCxnSpPr>
            <a:stCxn id="30" idx="6"/>
            <a:endCxn id="34" idx="1"/>
          </p:cNvCxnSpPr>
          <p:nvPr/>
        </p:nvCxnSpPr>
        <p:spPr>
          <a:xfrm>
            <a:off x="7243902" y="4077072"/>
            <a:ext cx="144382" cy="608895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8"/>
          <p:cNvCxnSpPr>
            <a:stCxn id="32" idx="6"/>
            <a:endCxn id="36" idx="0"/>
          </p:cNvCxnSpPr>
          <p:nvPr/>
        </p:nvCxnSpPr>
        <p:spPr>
          <a:xfrm>
            <a:off x="9672777" y="4077072"/>
            <a:ext cx="392737" cy="535613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</a:t>
            </a:r>
            <a:r>
              <a:rPr lang="ru-RU" sz="3600" dirty="0" smtClean="0"/>
              <a:t>сортировка строит линейный порядок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 R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 R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 </a:t>
            </a:r>
            <a:r>
              <a:rPr lang="ru-RU" sz="3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находит линейный </a:t>
            </a: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порядок, в который вложен </a:t>
            </a:r>
            <a:r>
              <a:rPr lang="ru-RU" sz="3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порядок, заданный графом</a:t>
            </a: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</a:t>
            </a:r>
            <a:r>
              <a:rPr lang="ru-RU" sz="3600" dirty="0" smtClean="0"/>
              <a:t>сортировка строит линейный порядок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R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порядок 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Алгоритм топологической сортировки </a:t>
            </a:r>
            <a:r>
              <a:rPr lang="ru-RU" sz="3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находит линейный </a:t>
            </a:r>
            <a:r>
              <a:rPr lang="ru-RU" sz="3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порядок, в который вложен </a:t>
            </a:r>
            <a:r>
              <a:rPr lang="ru-RU" sz="3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частичный порядок, заданный графом</a:t>
            </a:r>
            <a:endParaRPr lang="ru-RU" sz="3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Топологическая </a:t>
            </a:r>
            <a:r>
              <a:rPr lang="ru-RU" sz="3600" dirty="0" smtClean="0"/>
              <a:t>сортировка строит линейный порядок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R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порядок 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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latin typeface="Calibri" pitchFamily="34" charset="0"/>
                <a:cs typeface="Calibri" pitchFamily="34" charset="0"/>
              </a:rPr>
              <a:t>Алгоритм топологической сортировки </a:t>
            </a:r>
            <a:r>
              <a:rPr lang="ru-RU" sz="3000" dirty="0" smtClean="0">
                <a:latin typeface="Calibri" pitchFamily="34" charset="0"/>
                <a:cs typeface="Calibri" pitchFamily="34" charset="0"/>
              </a:rPr>
              <a:t>находит линейный </a:t>
            </a:r>
            <a:r>
              <a:rPr lang="ru-RU" sz="3000" dirty="0">
                <a:latin typeface="Calibri" pitchFamily="34" charset="0"/>
                <a:cs typeface="Calibri" pitchFamily="34" charset="0"/>
              </a:rPr>
              <a:t>порядок, в который вложен </a:t>
            </a:r>
            <a:r>
              <a:rPr lang="ru-RU" sz="3000" dirty="0" smtClean="0">
                <a:latin typeface="Calibri" pitchFamily="34" charset="0"/>
                <a:cs typeface="Calibri" pitchFamily="34" charset="0"/>
              </a:rPr>
              <a:t>частичный порядок, заданный графом</a:t>
            </a:r>
            <a:endParaRPr lang="ru-RU" sz="3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</a:p>
          <a:p>
            <a:pPr lvl="1"/>
            <a:r>
              <a:rPr lang="ru-RU" dirty="0" smtClean="0"/>
              <a:t>Алгоритмы Дейкстры, Беллмана-Форда, Флойда-Уоршелла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Алгоритм, связь с отношениями порядка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9"/>
            <a:ext cx="8229600" cy="725487"/>
          </a:xfrm>
        </p:spPr>
        <p:txBody>
          <a:bodyPr/>
          <a:lstStyle/>
          <a:p>
            <a:r>
              <a:rPr lang="ru-RU" sz="4000"/>
              <a:t>Транзитивное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195514" y="1000125"/>
            <a:ext cx="8472487" cy="5126038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ru-RU" dirty="0" smtClean="0"/>
              <a:t>Пусть </a:t>
            </a:r>
            <a:r>
              <a:rPr lang="en-US" i="1" dirty="0" smtClean="0"/>
              <a:t>G</a:t>
            </a:r>
            <a:r>
              <a:rPr lang="en-US" dirty="0" smtClean="0"/>
              <a:t>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</a:t>
            </a:r>
            <a:r>
              <a:rPr lang="ru-RU" dirty="0" smtClean="0"/>
              <a:t>ориентированный граф. </a:t>
            </a:r>
            <a:r>
              <a:rPr lang="ru-RU" dirty="0" smtClean="0">
                <a:solidFill>
                  <a:schemeClr val="hlink"/>
                </a:solidFill>
              </a:rPr>
              <a:t>Транзитивным замыканием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графа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 называется граф </a:t>
            </a:r>
            <a:r>
              <a:rPr lang="en-US" dirty="0" smtClean="0"/>
              <a:t>G’= (V, E’)</a:t>
            </a:r>
            <a:r>
              <a:rPr lang="ru-RU" dirty="0" smtClean="0"/>
              <a:t>, в котором</a:t>
            </a:r>
            <a:r>
              <a:rPr lang="en-US" dirty="0" smtClean="0"/>
              <a:t> </a:t>
            </a:r>
            <a:r>
              <a:rPr lang="ru-RU" dirty="0" smtClean="0"/>
              <a:t>из вершины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вершину </a:t>
            </a:r>
            <a:r>
              <a:rPr lang="en-US" i="1" dirty="0" smtClean="0"/>
              <a:t>w</a:t>
            </a:r>
            <a:r>
              <a:rPr lang="ru-RU" dirty="0" smtClean="0"/>
              <a:t> идет ребро </a:t>
            </a:r>
            <a:r>
              <a:rPr lang="ru-RU" dirty="0" smtClean="0">
                <a:sym typeface="Symbol" pitchFamily="18" charset="2"/>
              </a:rPr>
              <a:t> существует путь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ru-RU" dirty="0" smtClean="0">
                <a:sym typeface="Symbol" pitchFamily="18" charset="2"/>
              </a:rPr>
              <a:t>длины 0 или больше) из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i="1" dirty="0" smtClean="0"/>
              <a:t>w</a:t>
            </a:r>
            <a:r>
              <a:rPr lang="ru-RU" dirty="0" smtClean="0"/>
              <a:t> в графе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Arial" charset="0"/>
              <a:buNone/>
            </a:pPr>
            <a:r>
              <a:rPr lang="en-US" i="1" dirty="0" smtClean="0"/>
              <a:t>E</a:t>
            </a:r>
            <a:r>
              <a:rPr lang="en-US" dirty="0" smtClean="0"/>
              <a:t>’:</a:t>
            </a:r>
          </a:p>
          <a:p>
            <a:pPr>
              <a:buFont typeface="Arial" charset="0"/>
              <a:buNone/>
            </a:pP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&amp; (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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 &amp; (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 &amp; (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/>
              <a:t>Построение транзитивного замыкания графа.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2524125" y="2386014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667125" y="302895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595689" y="1885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738689" y="24574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24126" y="23860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38689" y="24574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95689" y="1885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2988469" y="1778794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4264820" y="2616995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3338513" y="2686051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4095751" y="2386013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2681289" y="2786063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3952876" y="2063750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681414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3667125" y="41433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9" name="Shape 18"/>
          <p:cNvCxnSpPr>
            <a:stCxn id="4" idx="3"/>
            <a:endCxn id="18" idx="2"/>
          </p:cNvCxnSpPr>
          <p:nvPr/>
        </p:nvCxnSpPr>
        <p:spPr>
          <a:xfrm rot="16200000" flipH="1">
            <a:off x="2305844" y="2961482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0"/>
          <p:cNvCxnSpPr>
            <a:stCxn id="17" idx="2"/>
            <a:endCxn id="18" idx="0"/>
          </p:cNvCxnSpPr>
          <p:nvPr/>
        </p:nvCxnSpPr>
        <p:spPr>
          <a:xfrm rot="16200000" flipH="1">
            <a:off x="3470275" y="3768725"/>
            <a:ext cx="742950" cy="63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8" idx="6"/>
          </p:cNvCxnSpPr>
          <p:nvPr/>
        </p:nvCxnSpPr>
        <p:spPr>
          <a:xfrm rot="5400000">
            <a:off x="3756026" y="3054351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67126" y="4143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3" name="Овал 22"/>
          <p:cNvSpPr/>
          <p:nvPr/>
        </p:nvSpPr>
        <p:spPr>
          <a:xfrm>
            <a:off x="6667500" y="281463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7810500" y="34575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739064" y="23145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882064" y="28860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67501" y="28146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882064" y="28860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39064" y="23145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0" name="Shape 29"/>
          <p:cNvCxnSpPr>
            <a:stCxn id="27" idx="0"/>
            <a:endCxn id="29" idx="1"/>
          </p:cNvCxnSpPr>
          <p:nvPr/>
        </p:nvCxnSpPr>
        <p:spPr>
          <a:xfrm rot="5400000" flipH="1" flipV="1">
            <a:off x="7131844" y="2207419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8" idx="2"/>
          </p:cNvCxnSpPr>
          <p:nvPr/>
        </p:nvCxnSpPr>
        <p:spPr>
          <a:xfrm rot="5400000">
            <a:off x="8408195" y="3045620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stCxn id="29" idx="2"/>
          </p:cNvCxnSpPr>
          <p:nvPr/>
        </p:nvCxnSpPr>
        <p:spPr>
          <a:xfrm rot="5400000">
            <a:off x="7481888" y="3114676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28" idx="1"/>
          </p:cNvCxnSpPr>
          <p:nvPr/>
        </p:nvCxnSpPr>
        <p:spPr>
          <a:xfrm rot="5400000" flipH="1" flipV="1">
            <a:off x="8239126" y="2814638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27" idx="2"/>
          </p:cNvCxnSpPr>
          <p:nvPr/>
        </p:nvCxnSpPr>
        <p:spPr>
          <a:xfrm rot="10800000">
            <a:off x="6824664" y="3214688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5" idx="6"/>
            <a:endCxn id="28" idx="0"/>
          </p:cNvCxnSpPr>
          <p:nvPr/>
        </p:nvCxnSpPr>
        <p:spPr>
          <a:xfrm>
            <a:off x="8096251" y="2492375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824789" y="3429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7" name="Овал 36"/>
          <p:cNvSpPr/>
          <p:nvPr/>
        </p:nvSpPr>
        <p:spPr>
          <a:xfrm>
            <a:off x="7810500" y="457200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8" name="Shape 37"/>
          <p:cNvCxnSpPr>
            <a:stCxn id="23" idx="3"/>
            <a:endCxn id="37" idx="2"/>
          </p:cNvCxnSpPr>
          <p:nvPr/>
        </p:nvCxnSpPr>
        <p:spPr>
          <a:xfrm rot="16200000" flipH="1">
            <a:off x="6449219" y="3390107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36" idx="2"/>
            <a:endCxn id="37" idx="0"/>
          </p:cNvCxnSpPr>
          <p:nvPr/>
        </p:nvCxnSpPr>
        <p:spPr>
          <a:xfrm rot="16200000" flipH="1">
            <a:off x="7614444" y="4196556"/>
            <a:ext cx="742950" cy="793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37" idx="6"/>
          </p:cNvCxnSpPr>
          <p:nvPr/>
        </p:nvCxnSpPr>
        <p:spPr>
          <a:xfrm rot="5400000">
            <a:off x="7899401" y="3482976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10501" y="4572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42" name="Shape 41"/>
          <p:cNvCxnSpPr>
            <a:stCxn id="29" idx="2"/>
          </p:cNvCxnSpPr>
          <p:nvPr/>
        </p:nvCxnSpPr>
        <p:spPr>
          <a:xfrm rot="5400000">
            <a:off x="7210426" y="2457451"/>
            <a:ext cx="428625" cy="94297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41"/>
          <p:cNvCxnSpPr>
            <a:stCxn id="27" idx="2"/>
            <a:endCxn id="27" idx="0"/>
          </p:cNvCxnSpPr>
          <p:nvPr/>
        </p:nvCxnSpPr>
        <p:spPr>
          <a:xfrm rot="5400000" flipH="1">
            <a:off x="6625432" y="3013870"/>
            <a:ext cx="400050" cy="1587"/>
          </a:xfrm>
          <a:prstGeom prst="curvedConnector5">
            <a:avLst>
              <a:gd name="adj1" fmla="val -57134"/>
              <a:gd name="adj2" fmla="val 53089122"/>
              <a:gd name="adj3" fmla="val 1571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41"/>
          <p:cNvCxnSpPr>
            <a:stCxn id="27" idx="0"/>
            <a:endCxn id="36" idx="1"/>
          </p:cNvCxnSpPr>
          <p:nvPr/>
        </p:nvCxnSpPr>
        <p:spPr>
          <a:xfrm rot="16200000" flipH="1">
            <a:off x="6917533" y="2721770"/>
            <a:ext cx="814387" cy="1000125"/>
          </a:xfrm>
          <a:prstGeom prst="curvedConnector4">
            <a:avLst>
              <a:gd name="adj1" fmla="val -28067"/>
              <a:gd name="adj2" fmla="val 578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41"/>
          <p:cNvCxnSpPr>
            <a:stCxn id="29" idx="0"/>
            <a:endCxn id="37" idx="6"/>
          </p:cNvCxnSpPr>
          <p:nvPr/>
        </p:nvCxnSpPr>
        <p:spPr>
          <a:xfrm rot="16200000" flipH="1">
            <a:off x="6813551" y="3397251"/>
            <a:ext cx="2436813" cy="271463"/>
          </a:xfrm>
          <a:prstGeom prst="curvedConnector4">
            <a:avLst>
              <a:gd name="adj1" fmla="val -9384"/>
              <a:gd name="adj2" fmla="val 18423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41"/>
          <p:cNvCxnSpPr>
            <a:stCxn id="27" idx="0"/>
          </p:cNvCxnSpPr>
          <p:nvPr/>
        </p:nvCxnSpPr>
        <p:spPr>
          <a:xfrm rot="16200000" flipH="1">
            <a:off x="7896226" y="1743076"/>
            <a:ext cx="223837" cy="2366962"/>
          </a:xfrm>
          <a:prstGeom prst="curvedConnector4">
            <a:avLst>
              <a:gd name="adj1" fmla="val -566343"/>
              <a:gd name="adj2" fmla="val 861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41"/>
          <p:cNvCxnSpPr>
            <a:stCxn id="25" idx="7"/>
            <a:endCxn id="29" idx="2"/>
          </p:cNvCxnSpPr>
          <p:nvPr/>
        </p:nvCxnSpPr>
        <p:spPr>
          <a:xfrm rot="16200000" flipH="1" flipV="1">
            <a:off x="7796213" y="2466975"/>
            <a:ext cx="347662" cy="147638"/>
          </a:xfrm>
          <a:prstGeom prst="curvedConnector5">
            <a:avLst>
              <a:gd name="adj1" fmla="val -180220"/>
              <a:gd name="adj2" fmla="val 381355"/>
              <a:gd name="adj3" fmla="val 10211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41"/>
          <p:cNvCxnSpPr>
            <a:stCxn id="28" idx="1"/>
            <a:endCxn id="25" idx="6"/>
          </p:cNvCxnSpPr>
          <p:nvPr/>
        </p:nvCxnSpPr>
        <p:spPr>
          <a:xfrm rot="10800000">
            <a:off x="8096251" y="2492376"/>
            <a:ext cx="785813" cy="59372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41"/>
          <p:cNvCxnSpPr>
            <a:stCxn id="28" idx="1"/>
            <a:endCxn id="23" idx="5"/>
          </p:cNvCxnSpPr>
          <p:nvPr/>
        </p:nvCxnSpPr>
        <p:spPr>
          <a:xfrm rot="10800000" flipV="1">
            <a:off x="6972301" y="3086100"/>
            <a:ext cx="1909763" cy="33338"/>
          </a:xfrm>
          <a:prstGeom prst="curvedConnector4">
            <a:avLst>
              <a:gd name="adj1" fmla="val 52491"/>
              <a:gd name="adj2" fmla="val 12838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41"/>
          <p:cNvCxnSpPr>
            <a:stCxn id="26" idx="1"/>
            <a:endCxn id="26" idx="6"/>
          </p:cNvCxnSpPr>
          <p:nvPr/>
        </p:nvCxnSpPr>
        <p:spPr>
          <a:xfrm rot="16200000" flipH="1">
            <a:off x="9024144" y="2848769"/>
            <a:ext cx="125412" cy="304800"/>
          </a:xfrm>
          <a:prstGeom prst="curvedConnector4">
            <a:avLst>
              <a:gd name="adj1" fmla="val -561117"/>
              <a:gd name="adj2" fmla="val 17498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41"/>
          <p:cNvCxnSpPr>
            <a:stCxn id="24" idx="7"/>
          </p:cNvCxnSpPr>
          <p:nvPr/>
        </p:nvCxnSpPr>
        <p:spPr>
          <a:xfrm rot="16200000" flipV="1">
            <a:off x="7636670" y="3031333"/>
            <a:ext cx="866775" cy="904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41"/>
          <p:cNvCxnSpPr>
            <a:endCxn id="36" idx="2"/>
          </p:cNvCxnSpPr>
          <p:nvPr/>
        </p:nvCxnSpPr>
        <p:spPr>
          <a:xfrm rot="10800000" flipV="1">
            <a:off x="7981950" y="3786188"/>
            <a:ext cx="185738" cy="42862"/>
          </a:xfrm>
          <a:prstGeom prst="curvedConnector4">
            <a:avLst>
              <a:gd name="adj1" fmla="val -302352"/>
              <a:gd name="adj2" fmla="val 135423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6" grpId="0"/>
      <p:bldP spid="37" grpId="0" animBg="1"/>
      <p:bldP spid="41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620714"/>
            <a:ext cx="8229600" cy="51974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/>
              <a:t>Обозначим через </a:t>
            </a:r>
            <a:r>
              <a:rPr lang="en-US" sz="3000"/>
              <a:t>t</a:t>
            </a:r>
            <a:r>
              <a:rPr lang="en-US" sz="3000" baseline="-25000"/>
              <a:t>ij</a:t>
            </a:r>
            <a:r>
              <a:rPr lang="en-US" sz="3000" baseline="30000"/>
              <a:t>(k)</a:t>
            </a:r>
            <a:r>
              <a:rPr lang="ru-RU" sz="3000" baseline="30000"/>
              <a:t> </a:t>
            </a:r>
            <a:r>
              <a:rPr lang="ru-RU" sz="3000"/>
              <a:t> наличие пути из вершины с номером </a:t>
            </a:r>
            <a:r>
              <a:rPr lang="en-US" sz="3000"/>
              <a:t>i </a:t>
            </a:r>
            <a:r>
              <a:rPr lang="ru-RU" sz="3000"/>
              <a:t>в вершину с номером </a:t>
            </a:r>
            <a:r>
              <a:rPr lang="en-US" sz="3000"/>
              <a:t>j</a:t>
            </a:r>
            <a:r>
              <a:rPr lang="ru-RU" sz="3000"/>
              <a:t> с промежуточными вершинами из множества </a:t>
            </a:r>
            <a:r>
              <a:rPr lang="en-US" sz="3000"/>
              <a:t>{1, 2, …, k}. M – </a:t>
            </a:r>
            <a:r>
              <a:rPr lang="ru-RU" sz="3000"/>
              <a:t>матрица смежностей графа </a:t>
            </a:r>
            <a:r>
              <a:rPr lang="en-US" sz="3000"/>
              <a:t>G.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		 M[i, j] , </a:t>
            </a:r>
            <a:r>
              <a:rPr lang="ru-RU" sz="3000"/>
              <a:t>если </a:t>
            </a:r>
            <a:r>
              <a:rPr lang="en-US" sz="3000"/>
              <a:t>k = 0,</a:t>
            </a:r>
            <a:endParaRPr lang="ru-RU" sz="3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t</a:t>
            </a:r>
            <a:r>
              <a:rPr lang="en-US" sz="3000" baseline="-25000"/>
              <a:t>ij</a:t>
            </a:r>
            <a:r>
              <a:rPr lang="en-US" sz="3000" baseline="30000"/>
              <a:t>(k) </a:t>
            </a:r>
            <a:r>
              <a:rPr lang="en-US" sz="3000"/>
              <a:t> = </a:t>
            </a:r>
            <a:r>
              <a:rPr lang="en-US" sz="3000" baseline="30000"/>
              <a:t>	</a:t>
            </a:r>
            <a:r>
              <a:rPr lang="en-US" sz="300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		t</a:t>
            </a:r>
            <a:r>
              <a:rPr lang="en-US" sz="3000" baseline="-25000"/>
              <a:t>ij</a:t>
            </a:r>
            <a:r>
              <a:rPr lang="en-US" sz="3000" baseline="30000"/>
              <a:t>(k-1)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</a:t>
            </a:r>
            <a:r>
              <a:rPr lang="en-US" sz="3000"/>
              <a:t> (t</a:t>
            </a:r>
            <a:r>
              <a:rPr lang="en-US" sz="3000" baseline="-25000"/>
              <a:t>ik</a:t>
            </a:r>
            <a:r>
              <a:rPr lang="en-US" sz="3000" baseline="30000"/>
              <a:t>(k-1)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</a:t>
            </a:r>
            <a:r>
              <a:rPr lang="en-US" sz="3000"/>
              <a:t> t</a:t>
            </a:r>
            <a:r>
              <a:rPr lang="en-US" sz="3000" baseline="-25000"/>
              <a:t>kj</a:t>
            </a:r>
            <a:r>
              <a:rPr lang="en-US" sz="3000" baseline="30000"/>
              <a:t>(k-1)</a:t>
            </a:r>
            <a:r>
              <a:rPr lang="ru-RU" sz="3000"/>
              <a:t> </a:t>
            </a:r>
            <a:r>
              <a:rPr lang="en-US" sz="3000"/>
              <a:t>)</a:t>
            </a:r>
            <a:r>
              <a:rPr lang="ru-RU" sz="3000"/>
              <a:t>, если </a:t>
            </a:r>
            <a:r>
              <a:rPr lang="en-US" sz="3000"/>
              <a:t>k</a:t>
            </a:r>
            <a:r>
              <a:rPr lang="en-US" sz="300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>
                <a:sym typeface="Symbol" pitchFamily="18" charset="2"/>
              </a:rPr>
              <a:t>T</a:t>
            </a:r>
            <a:r>
              <a:rPr lang="en-US" sz="3000" baseline="30000">
                <a:sym typeface="Symbol" pitchFamily="18" charset="2"/>
              </a:rPr>
              <a:t>(n) </a:t>
            </a:r>
            <a:r>
              <a:rPr lang="ru-RU" sz="3000">
                <a:sym typeface="Symbol" pitchFamily="18" charset="2"/>
              </a:rPr>
              <a:t>содержит искомое решение</a:t>
            </a:r>
            <a:r>
              <a:rPr lang="en-US" sz="30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3309939" y="3286126"/>
            <a:ext cx="428625" cy="1357313"/>
          </a:xfrm>
          <a:prstGeom prst="leftBrace">
            <a:avLst>
              <a:gd name="adj1" fmla="val 702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09750" y="274638"/>
            <a:ext cx="8858250" cy="654050"/>
          </a:xfrm>
        </p:spPr>
        <p:txBody>
          <a:bodyPr/>
          <a:lstStyle/>
          <a:p>
            <a:r>
              <a:rPr lang="ru-RU" sz="2900"/>
              <a:t>Алгоритм построения транзитивного замыкания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071563"/>
            <a:ext cx="8229600" cy="53403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Tranzitive_Clusure(M, n)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T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t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t</a:t>
            </a:r>
            <a:r>
              <a:rPr lang="en-US" baseline="-25000" smtClean="0"/>
              <a:t>ij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(t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t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T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32576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1774826" y="260351"/>
            <a:ext cx="8893175" cy="5903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Пусть </a:t>
            </a:r>
            <a:r>
              <a:rPr lang="en-US" sz="2400" i="1" dirty="0"/>
              <a:t>G</a:t>
            </a:r>
            <a:r>
              <a:rPr lang="en-US" sz="2400" dirty="0"/>
              <a:t> = (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) – </a:t>
            </a:r>
            <a:r>
              <a:rPr lang="ru-RU" sz="2400" dirty="0"/>
              <a:t>заданный граф. </a:t>
            </a:r>
            <a:endParaRPr lang="en-US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200" dirty="0"/>
              <a:t>Для каждой вершины </a:t>
            </a:r>
            <a:r>
              <a:rPr lang="en-US" sz="2200" i="1" dirty="0"/>
              <a:t>v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200" i="1" dirty="0"/>
              <a:t>V </a:t>
            </a:r>
            <a:r>
              <a:rPr lang="ru-RU" sz="2200" dirty="0"/>
              <a:t>мы</a:t>
            </a:r>
            <a:r>
              <a:rPr lang="ru-RU" sz="2200" i="1" dirty="0"/>
              <a:t> </a:t>
            </a:r>
            <a:r>
              <a:rPr lang="ru-RU" sz="2200" dirty="0"/>
              <a:t>будем помнить ее предшественника.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>
                <a:solidFill>
                  <a:schemeClr val="hlink"/>
                </a:solidFill>
              </a:rPr>
              <a:t>Релаксация</a:t>
            </a:r>
            <a:r>
              <a:rPr lang="ru-RU" sz="2400" dirty="0"/>
              <a:t> –  постепенное уточнение верхней оценки на вес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 кратчайшего пути в заданную вершину.</a:t>
            </a:r>
            <a:r>
              <a:rPr lang="en-US" sz="2400" dirty="0"/>
              <a:t> 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Свойства оптимальности.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Лемма 1</a:t>
            </a:r>
            <a:r>
              <a:rPr lang="ru-RU" sz="2400" dirty="0"/>
              <a:t>. Отрезки кратчайших путей являются кратчайшими</a:t>
            </a:r>
            <a:r>
              <a:rPr lang="en-US" sz="2400" dirty="0"/>
              <a:t>: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Если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ru-RU" sz="2400" baseline="-25000" dirty="0"/>
              <a:t>1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i="1" dirty="0"/>
              <a:t>v</a:t>
            </a:r>
            <a:r>
              <a:rPr lang="ru-RU" sz="2400" baseline="-25000" dirty="0"/>
              <a:t>2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k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</a:t>
            </a:r>
            <a:r>
              <a:rPr lang="ru-RU" sz="2400" dirty="0"/>
              <a:t> кратчайший путь из </a:t>
            </a:r>
            <a:r>
              <a:rPr lang="en-US" sz="2400" i="1" dirty="0"/>
              <a:t>v</a:t>
            </a:r>
            <a:r>
              <a:rPr lang="ru-RU" sz="2400" baseline="-25000" dirty="0"/>
              <a:t>1  </a:t>
            </a:r>
            <a:r>
              <a:rPr lang="ru-RU" sz="2400" dirty="0"/>
              <a:t>в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k</a:t>
            </a:r>
            <a:r>
              <a:rPr lang="ru-RU" sz="2400" baseline="-25000" dirty="0"/>
              <a:t>  </a:t>
            </a:r>
            <a:r>
              <a:rPr lang="ru-RU" sz="2400" dirty="0"/>
              <a:t>и 1</a:t>
            </a:r>
            <a:r>
              <a:rPr lang="en-US" sz="2400" dirty="0"/>
              <a:t>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j 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ru-RU" sz="2400" dirty="0"/>
              <a:t>,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то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ij</a:t>
            </a:r>
            <a:r>
              <a:rPr lang="en-US" sz="2400" i="1" baseline="-250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(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+1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j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есть кратчайший путь из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ru-RU" sz="2400" i="1" baseline="-25000" dirty="0"/>
              <a:t> </a:t>
            </a:r>
            <a:r>
              <a:rPr lang="ru-RU" sz="2400" dirty="0"/>
              <a:t>в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j</a:t>
            </a:r>
            <a:endParaRPr lang="ru-RU" sz="2400" i="1" baseline="-250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i="1" baseline="-250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Следствие 1</a:t>
            </a:r>
            <a:r>
              <a:rPr lang="ru-RU" sz="2400" dirty="0"/>
              <a:t>. Рассмотрим кратчайший путь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ru-RU" sz="2400" dirty="0"/>
              <a:t>из  </a:t>
            </a:r>
            <a:r>
              <a:rPr lang="en-US" sz="2400" i="1" dirty="0"/>
              <a:t>s </a:t>
            </a:r>
            <a:r>
              <a:rPr lang="ru-RU" sz="2400" dirty="0"/>
              <a:t>в </a:t>
            </a:r>
            <a:r>
              <a:rPr lang="en-US" sz="2400" i="1" dirty="0"/>
              <a:t>v</a:t>
            </a:r>
            <a:r>
              <a:rPr lang="ru-RU" sz="2400" i="1" dirty="0"/>
              <a:t>. </a:t>
            </a:r>
            <a:r>
              <a:rPr lang="ru-RU" sz="2400" dirty="0"/>
              <a:t>Пусть 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–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последнее ребро</a:t>
            </a:r>
            <a:r>
              <a:rPr lang="en-US" sz="2400" dirty="0"/>
              <a:t> </a:t>
            </a:r>
            <a:r>
              <a:rPr lang="ru-RU" sz="2400" dirty="0"/>
              <a:t>этого пути. Тогда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=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+  </a:t>
            </a:r>
            <a:r>
              <a:rPr lang="en-US" sz="2400" i="1" dirty="0"/>
              <a:t>w</a:t>
            </a:r>
            <a:r>
              <a:rPr lang="ru-RU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b="1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Следствие </a:t>
            </a:r>
            <a:r>
              <a:rPr lang="en-US" sz="2400" b="1" dirty="0"/>
              <a:t>2</a:t>
            </a:r>
            <a:r>
              <a:rPr lang="ru-RU" sz="2400" dirty="0"/>
              <a:t>. Для любого ребра 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400" i="1" dirty="0"/>
              <a:t>E</a:t>
            </a:r>
            <a:r>
              <a:rPr lang="en-US" sz="2400" dirty="0"/>
              <a:t>  </a:t>
            </a:r>
            <a:r>
              <a:rPr lang="ru-RU" sz="2400" dirty="0"/>
              <a:t>справедливо</a:t>
            </a:r>
            <a:endParaRPr lang="en-US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		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+  </a:t>
            </a:r>
            <a:r>
              <a:rPr lang="en-US" sz="2400" i="1" dirty="0"/>
              <a:t>w</a:t>
            </a:r>
            <a:r>
              <a:rPr lang="ru-RU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).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>
                <a:latin typeface="Arial" charset="0"/>
              </a:rPr>
              <a:t>Техника релаксации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1847850" y="1052513"/>
            <a:ext cx="8229600" cy="52562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>
                <a:latin typeface="Arial" charset="0"/>
              </a:rPr>
              <a:t>Для каждого ребра (</a:t>
            </a:r>
            <a:r>
              <a:rPr lang="en-US" sz="2400" i="1">
                <a:latin typeface="Arial" charset="0"/>
              </a:rPr>
              <a:t>u</a:t>
            </a:r>
            <a:r>
              <a:rPr lang="en-US" sz="2400">
                <a:latin typeface="Arial" charset="0"/>
              </a:rPr>
              <a:t>,</a:t>
            </a:r>
            <a:r>
              <a:rPr lang="en-US" sz="2400" i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) </a:t>
            </a:r>
            <a:r>
              <a:rPr lang="ru-RU" sz="2400">
                <a:latin typeface="Arial" charset="0"/>
              </a:rPr>
              <a:t>храним </a:t>
            </a:r>
            <a:r>
              <a:rPr lang="en-US" sz="2400" i="1">
                <a:latin typeface="Arial" charset="0"/>
              </a:rPr>
              <a:t>d</a:t>
            </a:r>
            <a:r>
              <a:rPr lang="en-US" sz="2400">
                <a:latin typeface="Arial" charset="0"/>
              </a:rPr>
              <a:t>[</a:t>
            </a:r>
            <a:r>
              <a:rPr lang="en-US" sz="2400" i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] </a:t>
            </a:r>
            <a:r>
              <a:rPr lang="en-US" sz="2400">
                <a:latin typeface="Arial" charset="0"/>
                <a:cs typeface="Arial" charset="0"/>
              </a:rPr>
              <a:t>– </a:t>
            </a:r>
            <a:r>
              <a:rPr lang="ru-RU" sz="2400">
                <a:latin typeface="Arial" charset="0"/>
                <a:cs typeface="Arial" charset="0"/>
              </a:rPr>
              <a:t>верхнюю оценку</a:t>
            </a:r>
          </a:p>
          <a:p>
            <a:pPr>
              <a:buFont typeface="Arial" charset="0"/>
              <a:buNone/>
            </a:pPr>
            <a:r>
              <a:rPr lang="ru-RU" sz="2400">
                <a:latin typeface="Arial" charset="0"/>
                <a:cs typeface="Arial" charset="0"/>
              </a:rPr>
              <a:t>кратчайшего пути из </a:t>
            </a:r>
            <a:r>
              <a:rPr lang="en-US" sz="2400" i="1">
                <a:latin typeface="Arial" charset="0"/>
                <a:cs typeface="Arial" charset="0"/>
              </a:rPr>
              <a:t>s</a:t>
            </a:r>
            <a:r>
              <a:rPr lang="en-US" sz="2400">
                <a:latin typeface="Arial" charset="0"/>
                <a:cs typeface="Arial" charset="0"/>
              </a:rPr>
              <a:t> </a:t>
            </a:r>
            <a:r>
              <a:rPr lang="ru-RU" sz="2400">
                <a:latin typeface="Arial" charset="0"/>
                <a:cs typeface="Arial" charset="0"/>
              </a:rPr>
              <a:t>в </a:t>
            </a:r>
            <a:r>
              <a:rPr lang="en-US" sz="2400" i="1">
                <a:latin typeface="Arial" charset="0"/>
                <a:cs typeface="Arial" charset="0"/>
              </a:rPr>
              <a:t>v</a:t>
            </a:r>
            <a:r>
              <a:rPr lang="ru-RU" sz="2400">
                <a:latin typeface="Arial" charset="0"/>
                <a:cs typeface="Arial" charset="0"/>
              </a:rPr>
              <a:t>. </a:t>
            </a:r>
          </a:p>
          <a:p>
            <a:pPr>
              <a:buFont typeface="Arial" charset="0"/>
              <a:buNone/>
            </a:pPr>
            <a:endParaRPr lang="en-US" sz="2400">
              <a:latin typeface="Courier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Initialize (G,s){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    </a:t>
            </a:r>
            <a:r>
              <a:rPr lang="ru-RU" sz="2400">
                <a:latin typeface="Courier"/>
              </a:rPr>
              <a:t>for </a:t>
            </a:r>
            <a:r>
              <a:rPr lang="en-US" sz="2400">
                <a:latin typeface="Courier"/>
              </a:rPr>
              <a:t>(</a:t>
            </a:r>
            <a:r>
              <a:rPr lang="ru-RU" sz="2400">
                <a:latin typeface="Courier"/>
              </a:rPr>
              <a:t>для</a:t>
            </a:r>
            <a:r>
              <a:rPr lang="en-US" sz="2400">
                <a:latin typeface="Courier"/>
              </a:rPr>
              <a:t> </a:t>
            </a:r>
            <a:r>
              <a:rPr lang="en-US" sz="2400">
                <a:latin typeface="Courier"/>
                <a:sym typeface="Symbol" pitchFamily="18" charset="2"/>
              </a:rPr>
              <a:t></a:t>
            </a:r>
            <a:r>
              <a:rPr lang="en-US" sz="2400">
                <a:latin typeface="Courier"/>
              </a:rPr>
              <a:t>v </a:t>
            </a:r>
            <a:r>
              <a:rPr lang="en-US" sz="2400">
                <a:latin typeface="Courier"/>
                <a:sym typeface="Symbol" pitchFamily="18" charset="2"/>
              </a:rPr>
              <a:t></a:t>
            </a:r>
            <a:r>
              <a:rPr lang="en-US" sz="240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>
                <a:latin typeface="Courier"/>
              </a:rPr>
              <a:t>V) 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		      d[v] ← ∞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 </a:t>
            </a:r>
            <a:r>
              <a:rPr lang="ru-RU" sz="2400">
                <a:latin typeface="Arial" charset="0"/>
              </a:rPr>
              <a:t>               </a:t>
            </a:r>
            <a:r>
              <a:rPr lang="el-GR" sz="2400">
                <a:latin typeface="Courier"/>
              </a:rPr>
              <a:t>Π</a:t>
            </a:r>
            <a:r>
              <a:rPr lang="en-US" sz="2400">
                <a:latin typeface="Courier"/>
              </a:rPr>
              <a:t>[v] ← NULL;</a:t>
            </a:r>
            <a:endParaRPr lang="ru-RU" sz="2400">
              <a:latin typeface="Courier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    }</a:t>
            </a:r>
            <a:endParaRPr lang="ru-RU" sz="24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	d[s] ←</a:t>
            </a:r>
            <a:r>
              <a:rPr lang="en-US" sz="2400" i="1">
                <a:latin typeface="Courier"/>
              </a:rPr>
              <a:t> </a:t>
            </a:r>
            <a:r>
              <a:rPr lang="en-US" sz="2400">
                <a:latin typeface="Courier"/>
              </a:rPr>
              <a:t>0</a:t>
            </a:r>
            <a:r>
              <a:rPr lang="en-US" sz="2400" i="1">
                <a:latin typeface="Courier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/>
          </p:cNvSpPr>
          <p:nvPr>
            <p:ph idx="1"/>
          </p:nvPr>
        </p:nvSpPr>
        <p:spPr>
          <a:xfrm>
            <a:off x="1847850" y="476251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/>
              <a:t>Релаксация ребра (</a:t>
            </a:r>
            <a:r>
              <a:rPr lang="en-US" sz="2400" i="1"/>
              <a:t>u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/>
              <a:t>значение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</a:t>
            </a:r>
            <a:r>
              <a:rPr lang="ru-RU" sz="2400"/>
              <a:t> уменьшается до</a:t>
            </a:r>
            <a:r>
              <a:rPr lang="en-US" sz="2400"/>
              <a:t>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ru-RU" sz="2400" i="1"/>
              <a:t>+</a:t>
            </a:r>
            <a:r>
              <a:rPr lang="en-US" sz="2400" i="1"/>
              <a:t>w(u,v)</a:t>
            </a:r>
            <a:r>
              <a:rPr lang="en-US" sz="2400"/>
              <a:t>]</a:t>
            </a:r>
            <a:r>
              <a:rPr lang="ru-RU" sz="2400"/>
              <a:t> </a:t>
            </a:r>
            <a:endParaRPr 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>
                <a:latin typeface="Arial" charset="0"/>
              </a:rPr>
              <a:t>(если второе второе значение меньше первого)</a:t>
            </a:r>
            <a:endParaRPr lang="en-US" sz="2000">
              <a:latin typeface="Courier"/>
            </a:endParaRPr>
          </a:p>
          <a:p>
            <a:pPr>
              <a:buFont typeface="Arial" charset="0"/>
              <a:buNone/>
            </a:pPr>
            <a:endParaRPr lang="en-US" sz="240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Relax (u, v, w) {</a:t>
            </a:r>
          </a:p>
          <a:p>
            <a:pPr>
              <a:buFont typeface="Arial" charset="0"/>
              <a:buNone/>
            </a:pPr>
            <a:r>
              <a:rPr lang="en-US" sz="2400"/>
              <a:t>	</a:t>
            </a:r>
            <a:r>
              <a:rPr lang="en-US" sz="2400">
                <a:latin typeface="Courier"/>
              </a:rPr>
              <a:t>If (d[v] &gt;  d[u] +w(u,v)){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d[v] = d[ u] +w(u,v)</a:t>
            </a:r>
            <a:r>
              <a:rPr lang="en-US" sz="2400">
                <a:latin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</a:t>
            </a:r>
            <a:r>
              <a:rPr lang="el-GR" sz="2400">
                <a:latin typeface="Courier"/>
              </a:rPr>
              <a:t>Π</a:t>
            </a:r>
            <a:r>
              <a:rPr lang="en-US" sz="2400">
                <a:latin typeface="Courier"/>
              </a:rPr>
              <a:t>[v] ← u;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}</a:t>
            </a:r>
            <a:endParaRPr lang="en-US" sz="2400"/>
          </a:p>
          <a:p>
            <a:pPr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Релаксация ребра при поиске кратчайших путей.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2100263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3216276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216276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3216276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5124451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5124451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4116388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5124451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6311901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6311901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4285" name="AutoShape 13"/>
          <p:cNvCxnSpPr>
            <a:cxnSpLocks noChangeShapeType="1"/>
            <a:stCxn id="51202" idx="7"/>
            <a:endCxn id="51203" idx="3"/>
          </p:cNvCxnSpPr>
          <p:nvPr/>
        </p:nvCxnSpPr>
        <p:spPr bwMode="auto">
          <a:xfrm flipV="1">
            <a:off x="2408239" y="1504951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3" name="AutoShape 14"/>
          <p:cNvCxnSpPr>
            <a:cxnSpLocks noChangeShapeType="1"/>
            <a:stCxn id="51202" idx="6"/>
            <a:endCxn id="51204" idx="2"/>
          </p:cNvCxnSpPr>
          <p:nvPr/>
        </p:nvCxnSpPr>
        <p:spPr bwMode="auto">
          <a:xfrm>
            <a:off x="2460625" y="2386013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7" name="AutoShape 15"/>
          <p:cNvCxnSpPr>
            <a:cxnSpLocks noChangeShapeType="1"/>
            <a:stCxn id="51202" idx="5"/>
            <a:endCxn id="51205" idx="1"/>
          </p:cNvCxnSpPr>
          <p:nvPr/>
        </p:nvCxnSpPr>
        <p:spPr bwMode="auto">
          <a:xfrm>
            <a:off x="2408239" y="2513014"/>
            <a:ext cx="8604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5" name="AutoShape 16"/>
          <p:cNvCxnSpPr>
            <a:cxnSpLocks noChangeShapeType="1"/>
            <a:stCxn id="51205" idx="7"/>
            <a:endCxn id="51208" idx="3"/>
          </p:cNvCxnSpPr>
          <p:nvPr/>
        </p:nvCxnSpPr>
        <p:spPr bwMode="auto">
          <a:xfrm flipV="1">
            <a:off x="3524251" y="2513014"/>
            <a:ext cx="6445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7"/>
          <p:cNvCxnSpPr>
            <a:cxnSpLocks noChangeShapeType="1"/>
            <a:stCxn id="51205" idx="6"/>
            <a:endCxn id="51209" idx="2"/>
          </p:cNvCxnSpPr>
          <p:nvPr/>
        </p:nvCxnSpPr>
        <p:spPr bwMode="auto">
          <a:xfrm>
            <a:off x="3576638" y="343058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7" name="AutoShape 18"/>
          <p:cNvCxnSpPr>
            <a:cxnSpLocks noChangeShapeType="1"/>
            <a:stCxn id="51204" idx="0"/>
            <a:endCxn id="51203" idx="4"/>
          </p:cNvCxnSpPr>
          <p:nvPr/>
        </p:nvCxnSpPr>
        <p:spPr bwMode="auto">
          <a:xfrm flipV="1">
            <a:off x="3397250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19"/>
          <p:cNvCxnSpPr>
            <a:cxnSpLocks noChangeShapeType="1"/>
            <a:stCxn id="51207" idx="4"/>
            <a:endCxn id="51209" idx="0"/>
          </p:cNvCxnSpPr>
          <p:nvPr/>
        </p:nvCxnSpPr>
        <p:spPr bwMode="auto">
          <a:xfrm>
            <a:off x="5305425" y="2565401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9" name="AutoShape 20"/>
          <p:cNvCxnSpPr>
            <a:cxnSpLocks noChangeShapeType="1"/>
            <a:stCxn id="51208" idx="1"/>
            <a:endCxn id="51203" idx="5"/>
          </p:cNvCxnSpPr>
          <p:nvPr/>
        </p:nvCxnSpPr>
        <p:spPr bwMode="auto">
          <a:xfrm flipH="1" flipV="1">
            <a:off x="3524251" y="1504951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0" name="AutoShape 21"/>
          <p:cNvCxnSpPr>
            <a:cxnSpLocks noChangeShapeType="1"/>
            <a:stCxn id="51206" idx="6"/>
            <a:endCxn id="51210" idx="2"/>
          </p:cNvCxnSpPr>
          <p:nvPr/>
        </p:nvCxnSpPr>
        <p:spPr bwMode="auto">
          <a:xfrm>
            <a:off x="5484814" y="137795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AutoShape 22"/>
          <p:cNvCxnSpPr>
            <a:cxnSpLocks noChangeShapeType="1"/>
            <a:stCxn id="51207" idx="1"/>
            <a:endCxn id="51203" idx="5"/>
          </p:cNvCxnSpPr>
          <p:nvPr/>
        </p:nvCxnSpPr>
        <p:spPr bwMode="auto">
          <a:xfrm flipH="1" flipV="1">
            <a:off x="3524250" y="1504951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2" name="AutoShape 23"/>
          <p:cNvCxnSpPr>
            <a:cxnSpLocks noChangeShapeType="1"/>
            <a:stCxn id="51203" idx="6"/>
            <a:endCxn id="51206" idx="2"/>
          </p:cNvCxnSpPr>
          <p:nvPr/>
        </p:nvCxnSpPr>
        <p:spPr bwMode="auto">
          <a:xfrm>
            <a:off x="3576638" y="13779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AutoShape 24"/>
          <p:cNvCxnSpPr>
            <a:cxnSpLocks noChangeShapeType="1"/>
            <a:stCxn id="51207" idx="7"/>
            <a:endCxn id="51210" idx="3"/>
          </p:cNvCxnSpPr>
          <p:nvPr/>
        </p:nvCxnSpPr>
        <p:spPr bwMode="auto">
          <a:xfrm flipV="1">
            <a:off x="5432426" y="1504951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4" name="AutoShape 25"/>
          <p:cNvCxnSpPr>
            <a:cxnSpLocks noChangeShapeType="1"/>
            <a:stCxn id="51207" idx="6"/>
            <a:endCxn id="51211" idx="2"/>
          </p:cNvCxnSpPr>
          <p:nvPr/>
        </p:nvCxnSpPr>
        <p:spPr bwMode="auto">
          <a:xfrm>
            <a:off x="5484814" y="23860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5" name="AutoShape 26"/>
          <p:cNvCxnSpPr>
            <a:cxnSpLocks noChangeShapeType="1"/>
            <a:stCxn id="51210" idx="4"/>
            <a:endCxn id="51211" idx="0"/>
          </p:cNvCxnSpPr>
          <p:nvPr/>
        </p:nvCxnSpPr>
        <p:spPr bwMode="auto">
          <a:xfrm>
            <a:off x="6492875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6" name="AutoShape 27"/>
          <p:cNvCxnSpPr>
            <a:cxnSpLocks noChangeShapeType="1"/>
            <a:stCxn id="51205" idx="0"/>
            <a:endCxn id="51204" idx="4"/>
          </p:cNvCxnSpPr>
          <p:nvPr/>
        </p:nvCxnSpPr>
        <p:spPr bwMode="auto">
          <a:xfrm flipV="1">
            <a:off x="3397250" y="2565401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42608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5880100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3179763" y="26733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3863975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5340350" y="27447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2681288" y="16525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57721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364807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6240463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2747963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4481513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4332288" y="32004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3179763" y="1809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0" name="Text Box 41"/>
          <p:cNvSpPr txBox="1">
            <a:spLocks noChangeArrowheads="1"/>
          </p:cNvSpPr>
          <p:nvPr/>
        </p:nvSpPr>
        <p:spPr bwMode="auto">
          <a:xfrm>
            <a:off x="275272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5629275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7191375" y="1160463"/>
            <a:ext cx="3136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уже найдены оценки</a:t>
            </a:r>
            <a:br>
              <a:rPr lang="ru-RU" sz="1600"/>
            </a:br>
            <a:r>
              <a:rPr lang="ru-RU" sz="1600"/>
              <a:t>кратчайших путей для вершин,</a:t>
            </a:r>
            <a:br>
              <a:rPr lang="ru-RU" sz="1600"/>
            </a:br>
            <a:r>
              <a:rPr lang="ru-RU" sz="1600"/>
              <a:t>соединенных красным ребром.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5411789" y="34655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087939" y="195262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7227889" y="2109789"/>
            <a:ext cx="1284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</a:rPr>
              <a:t>d[8] = 6;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d[7] = 9</a:t>
            </a:r>
            <a:endParaRPr lang="ru-RU" sz="1600">
              <a:latin typeface="Lucida Console" pitchFamily="49" charset="0"/>
            </a:endParaRP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2116139" y="3976689"/>
            <a:ext cx="5183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u</a:t>
            </a:r>
            <a:r>
              <a:rPr lang="ru-RU" sz="1600"/>
              <a:t>, </a:t>
            </a:r>
            <a:r>
              <a:rPr lang="en-US" sz="1600"/>
              <a:t>v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if (d[u] + w(u,v) &lt; d[v]) d[v] = d[u] + w(u,v);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2100263" y="4616451"/>
            <a:ext cx="2635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7</a:t>
            </a:r>
            <a:r>
              <a:rPr lang="ru-RU" sz="1600"/>
              <a:t>, </a:t>
            </a:r>
            <a:r>
              <a:rPr lang="en-US" sz="1600"/>
              <a:t>8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9 + 2 &gt; 6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2063750" y="5229226"/>
            <a:ext cx="2806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8</a:t>
            </a:r>
            <a:r>
              <a:rPr lang="ru-RU" sz="1600"/>
              <a:t>, </a:t>
            </a:r>
            <a:r>
              <a:rPr lang="en-US" sz="1600"/>
              <a:t>7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6 + 2 &lt; 9   </a:t>
            </a:r>
            <a:r>
              <a:rPr lang="en-US" sz="1400">
                <a:latin typeface="Lucida Console" pitchFamily="49" charset="0"/>
                <a:sym typeface="Symbol" pitchFamily="18" charset="2"/>
              </a:rPr>
              <a:t>   d[7] = 8</a:t>
            </a:r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5411789" y="34655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8</a:t>
            </a:r>
            <a:endParaRPr lang="ru-RU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5" grpId="0"/>
      <p:bldP spid="54316" grpId="0"/>
      <p:bldP spid="54316" grpId="1"/>
      <p:bldP spid="54317" grpId="0"/>
      <p:bldP spid="54318" grpId="0"/>
      <p:bldP spid="54319" grpId="0"/>
      <p:bldP spid="54320" grpId="0"/>
      <p:bldP spid="54321" grpId="0"/>
      <p:bldP spid="54322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/>
              <a:t>Алгоритм Дейкстры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1847850" y="981076"/>
            <a:ext cx="8229600" cy="4784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Dijkstra(G,w,s){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	Initialize(G,s</a:t>
            </a:r>
            <a:r>
              <a:rPr lang="ru-RU" sz="2400">
                <a:latin typeface="Courier"/>
                <a:cs typeface="Arial" charset="0"/>
              </a:rPr>
              <a:t>)</a:t>
            </a:r>
            <a:r>
              <a:rPr lang="en-US" sz="2400">
                <a:latin typeface="Courier"/>
                <a:cs typeface="Arial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	S </a:t>
            </a:r>
            <a:r>
              <a:rPr lang="en-US" sz="2400">
                <a:latin typeface="Courier"/>
              </a:rPr>
              <a:t>← </a:t>
            </a:r>
            <a:r>
              <a:rPr lang="en-US" sz="2400"/>
              <a:t>ø</a:t>
            </a:r>
            <a:r>
              <a:rPr lang="en-US" sz="2400">
                <a:latin typeface="Courier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Q ← V;  </a:t>
            </a:r>
            <a:r>
              <a:rPr lang="ru-RU" sz="2400">
                <a:latin typeface="Courier"/>
              </a:rPr>
              <a:t>  </a:t>
            </a:r>
            <a:r>
              <a:rPr lang="en-US" sz="2400">
                <a:latin typeface="Courier"/>
              </a:rPr>
              <a:t>        //</a:t>
            </a:r>
            <a:r>
              <a:rPr lang="ru-RU" sz="1800">
                <a:latin typeface="Courier"/>
              </a:rPr>
              <a:t>очередь с приоритетами</a:t>
            </a:r>
            <a:endParaRPr lang="en-US" sz="1800">
              <a:latin typeface="Courier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While (Q ≠ </a:t>
            </a:r>
            <a:r>
              <a:rPr lang="en-US" sz="2400"/>
              <a:t>ø</a:t>
            </a:r>
            <a:r>
              <a:rPr lang="en-US" sz="2400">
                <a:latin typeface="Courier"/>
              </a:rPr>
              <a:t>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 </a:t>
            </a:r>
            <a:r>
              <a:rPr lang="en-US" sz="2400">
                <a:solidFill>
                  <a:schemeClr val="hlink"/>
                </a:solidFill>
                <a:latin typeface="Courier"/>
              </a:rPr>
              <a:t>u ← Exstract_min(Q);</a:t>
            </a:r>
            <a:r>
              <a:rPr lang="en-US" sz="2400">
                <a:latin typeface="Courier"/>
              </a:rPr>
              <a:t> //</a:t>
            </a:r>
            <a:r>
              <a:rPr lang="ru-RU" sz="1800">
                <a:latin typeface="Courier"/>
              </a:rPr>
              <a:t>выбрать ближайшую </a:t>
            </a:r>
            <a:r>
              <a:rPr lang="en-US" sz="1800">
                <a:latin typeface="Courier"/>
              </a:rPr>
              <a:t>	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800">
                <a:latin typeface="Courier"/>
              </a:rPr>
              <a:t>		 </a:t>
            </a:r>
            <a:r>
              <a:rPr lang="en-US" sz="2400">
                <a:latin typeface="Courier"/>
                <a:cs typeface="Arial" charset="0"/>
              </a:rPr>
              <a:t>S </a:t>
            </a:r>
            <a:r>
              <a:rPr lang="en-US" sz="2400">
                <a:latin typeface="Courier"/>
              </a:rPr>
              <a:t>←  S </a:t>
            </a:r>
            <a:r>
              <a:rPr lang="en-US" sz="2800">
                <a:latin typeface="Courier"/>
              </a:rPr>
              <a:t>U</a:t>
            </a:r>
            <a:r>
              <a:rPr lang="en-US" sz="2400">
                <a:latin typeface="Courier"/>
              </a:rPr>
              <a:t> {u};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 </a:t>
            </a:r>
            <a:r>
              <a:rPr lang="ru-RU" sz="2400">
                <a:latin typeface="Courier"/>
              </a:rPr>
              <a:t>for </a:t>
            </a:r>
            <a:r>
              <a:rPr lang="en-US" sz="2400">
                <a:latin typeface="Courier"/>
              </a:rPr>
              <a:t>(</a:t>
            </a:r>
            <a:r>
              <a:rPr lang="ru-RU" sz="2400">
                <a:latin typeface="Courier"/>
              </a:rPr>
              <a:t>для</a:t>
            </a:r>
            <a:r>
              <a:rPr lang="en-US" sz="2400">
                <a:latin typeface="Courier"/>
              </a:rPr>
              <a:t> </a:t>
            </a:r>
            <a:r>
              <a:rPr lang="en-US" sz="2400">
                <a:latin typeface="Courier"/>
                <a:sym typeface="Symbol" pitchFamily="18" charset="2"/>
              </a:rPr>
              <a:t></a:t>
            </a:r>
            <a:r>
              <a:rPr lang="en-US" sz="2400">
                <a:latin typeface="Courier"/>
              </a:rPr>
              <a:t>v </a:t>
            </a:r>
            <a:r>
              <a:rPr lang="en-US" sz="2400">
                <a:latin typeface="Courier"/>
                <a:sym typeface="Symbol" pitchFamily="18" charset="2"/>
              </a:rPr>
              <a:t> </a:t>
            </a:r>
            <a:r>
              <a:rPr lang="en-US" sz="2400">
                <a:latin typeface="Courier"/>
              </a:rPr>
              <a:t>Adj[u])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	Relax ( u, v, w);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}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>
                <a:latin typeface="Calibri" pitchFamily="34" charset="0"/>
              </a:rPr>
              <a:t>Пример.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774825" y="765176"/>
            <a:ext cx="87914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Реализация с использованием очереди с приоритетами. Приоритет </a:t>
            </a:r>
            <a:r>
              <a:rPr lang="ru-RU" sz="2000" dirty="0"/>
              <a:t>–</a:t>
            </a:r>
            <a:r>
              <a:rPr lang="ru-RU" sz="2000" dirty="0">
                <a:latin typeface="Calibri" pitchFamily="34" charset="0"/>
              </a:rPr>
              <a:t> текущая </a:t>
            </a:r>
          </a:p>
          <a:p>
            <a:r>
              <a:rPr lang="ru-RU" sz="2000" dirty="0">
                <a:latin typeface="Calibri" pitchFamily="34" charset="0"/>
              </a:rPr>
              <a:t>величина найденного расстояния от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начальной вершины. Релаксации </a:t>
            </a:r>
          </a:p>
          <a:p>
            <a:r>
              <a:rPr lang="ru-RU" sz="2000" dirty="0">
                <a:latin typeface="Calibri" pitchFamily="34" charset="0"/>
              </a:rPr>
              <a:t>подвергаются прямые и обратные ребра.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2135188" y="2794001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3251201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51201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251201" y="38385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159376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159376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151313" y="2794001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5159376" y="38385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6346826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6346826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6334" name="AutoShape 14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2443164" y="2093914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6" name="AutoShape 15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2495550" y="2974975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6" name="AutoShape 16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2443164" y="3101975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8" name="AutoShape 17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3559176" y="3101975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9" name="AutoShape 18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3611563" y="40195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9" name="AutoShape 1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3432175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0" name="AutoShape 20"/>
          <p:cNvCxnSpPr>
            <a:cxnSpLocks noChangeShapeType="1"/>
            <a:stCxn id="56329" idx="4"/>
            <a:endCxn id="56331" idx="0"/>
          </p:cNvCxnSpPr>
          <p:nvPr/>
        </p:nvCxnSpPr>
        <p:spPr bwMode="auto">
          <a:xfrm>
            <a:off x="5340350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1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3559176" y="2093914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2" name="AutoShape 22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5519739" y="19669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3"/>
          <p:cNvCxnSpPr>
            <a:cxnSpLocks noChangeShapeType="1"/>
            <a:stCxn id="56329" idx="1"/>
            <a:endCxn id="56325" idx="5"/>
          </p:cNvCxnSpPr>
          <p:nvPr/>
        </p:nvCxnSpPr>
        <p:spPr bwMode="auto">
          <a:xfrm flipH="1" flipV="1">
            <a:off x="3559175" y="2093914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5" name="AutoShape 24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3611563" y="1966913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6" name="AutoShape 25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5467351" y="2093914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6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5519739" y="2974975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7" name="AutoShape 27"/>
          <p:cNvCxnSpPr>
            <a:cxnSpLocks noChangeShapeType="1"/>
            <a:stCxn id="56332" idx="4"/>
            <a:endCxn id="56333" idx="0"/>
          </p:cNvCxnSpPr>
          <p:nvPr/>
        </p:nvCxnSpPr>
        <p:spPr bwMode="auto">
          <a:xfrm>
            <a:off x="6527800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9" name="AutoShape 28"/>
          <p:cNvCxnSpPr>
            <a:cxnSpLocks noChangeShapeType="1"/>
            <a:stCxn id="56327" idx="0"/>
            <a:endCxn id="56326" idx="4"/>
          </p:cNvCxnSpPr>
          <p:nvPr/>
        </p:nvCxnSpPr>
        <p:spPr bwMode="auto">
          <a:xfrm flipV="1">
            <a:off x="3432175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42957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2</a:t>
            </a:r>
            <a:endParaRPr lang="ru-RU" sz="900"/>
          </a:p>
        </p:txBody>
      </p:sp>
      <p:sp>
        <p:nvSpPr>
          <p:cNvPr id="69661" name="Text Box 30"/>
          <p:cNvSpPr txBox="1">
            <a:spLocks noChangeArrowheads="1"/>
          </p:cNvSpPr>
          <p:nvPr/>
        </p:nvSpPr>
        <p:spPr bwMode="auto">
          <a:xfrm>
            <a:off x="5915025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3214688" y="32623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69663" name="Text Box 32"/>
          <p:cNvSpPr txBox="1">
            <a:spLocks noChangeArrowheads="1"/>
          </p:cNvSpPr>
          <p:nvPr/>
        </p:nvSpPr>
        <p:spPr bwMode="auto">
          <a:xfrm>
            <a:off x="3898900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4" name="Text Box 33"/>
          <p:cNvSpPr txBox="1">
            <a:spLocks noChangeArrowheads="1"/>
          </p:cNvSpPr>
          <p:nvPr/>
        </p:nvSpPr>
        <p:spPr bwMode="auto">
          <a:xfrm>
            <a:off x="5375275" y="3333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5" name="Text Box 34"/>
          <p:cNvSpPr txBox="1">
            <a:spLocks noChangeArrowheads="1"/>
          </p:cNvSpPr>
          <p:nvPr/>
        </p:nvSpPr>
        <p:spPr bwMode="auto">
          <a:xfrm>
            <a:off x="2716213" y="2241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6</a:t>
            </a:r>
            <a:endParaRPr lang="ru-RU" sz="900"/>
          </a:p>
        </p:txBody>
      </p:sp>
      <p:sp>
        <p:nvSpPr>
          <p:cNvPr id="69666" name="Text Box 35"/>
          <p:cNvSpPr txBox="1">
            <a:spLocks noChangeArrowheads="1"/>
          </p:cNvSpPr>
          <p:nvPr/>
        </p:nvSpPr>
        <p:spPr bwMode="auto">
          <a:xfrm>
            <a:off x="58070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69667" name="Text Box 36"/>
          <p:cNvSpPr txBox="1">
            <a:spLocks noChangeArrowheads="1"/>
          </p:cNvSpPr>
          <p:nvPr/>
        </p:nvSpPr>
        <p:spPr bwMode="auto">
          <a:xfrm>
            <a:off x="368300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8" name="Text Box 37"/>
          <p:cNvSpPr txBox="1">
            <a:spLocks noChangeArrowheads="1"/>
          </p:cNvSpPr>
          <p:nvPr/>
        </p:nvSpPr>
        <p:spPr bwMode="auto">
          <a:xfrm>
            <a:off x="6275388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69" name="Text Box 38"/>
          <p:cNvSpPr txBox="1">
            <a:spLocks noChangeArrowheads="1"/>
          </p:cNvSpPr>
          <p:nvPr/>
        </p:nvSpPr>
        <p:spPr bwMode="auto">
          <a:xfrm>
            <a:off x="2782888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70" name="Text Box 39"/>
          <p:cNvSpPr txBox="1">
            <a:spLocks noChangeArrowheads="1"/>
          </p:cNvSpPr>
          <p:nvPr/>
        </p:nvSpPr>
        <p:spPr bwMode="auto">
          <a:xfrm>
            <a:off x="4516438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1" name="Text Box 40"/>
          <p:cNvSpPr txBox="1">
            <a:spLocks noChangeArrowheads="1"/>
          </p:cNvSpPr>
          <p:nvPr/>
        </p:nvSpPr>
        <p:spPr bwMode="auto">
          <a:xfrm>
            <a:off x="4367213" y="37893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69672" name="Text Box 41"/>
          <p:cNvSpPr txBox="1">
            <a:spLocks noChangeArrowheads="1"/>
          </p:cNvSpPr>
          <p:nvPr/>
        </p:nvSpPr>
        <p:spPr bwMode="auto">
          <a:xfrm>
            <a:off x="3214688" y="23987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73" name="Text Box 42"/>
          <p:cNvSpPr txBox="1">
            <a:spLocks noChangeArrowheads="1"/>
          </p:cNvSpPr>
          <p:nvPr/>
        </p:nvSpPr>
        <p:spPr bwMode="auto">
          <a:xfrm>
            <a:off x="278765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4" name="Text Box 43"/>
          <p:cNvSpPr txBox="1">
            <a:spLocks noChangeArrowheads="1"/>
          </p:cNvSpPr>
          <p:nvPr/>
        </p:nvSpPr>
        <p:spPr bwMode="auto">
          <a:xfrm>
            <a:off x="5664200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grpSp>
        <p:nvGrpSpPr>
          <p:cNvPr id="56364" name="Group 44"/>
          <p:cNvGrpSpPr>
            <a:grpSpLocks/>
          </p:cNvGrpSpPr>
          <p:nvPr/>
        </p:nvGrpSpPr>
        <p:grpSpPr bwMode="auto">
          <a:xfrm>
            <a:off x="8183564" y="1736726"/>
            <a:ext cx="1152525" cy="4321175"/>
            <a:chOff x="4195" y="1094"/>
            <a:chExt cx="726" cy="2722"/>
          </a:xfrm>
        </p:grpSpPr>
        <p:sp>
          <p:nvSpPr>
            <p:cNvPr id="69770" name="Line 45"/>
            <p:cNvSpPr>
              <a:spLocks noChangeShapeType="1"/>
            </p:cNvSpPr>
            <p:nvPr/>
          </p:nvSpPr>
          <p:spPr bwMode="auto">
            <a:xfrm flipV="1">
              <a:off x="4195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1" name="Line 46"/>
            <p:cNvSpPr>
              <a:spLocks noChangeShapeType="1"/>
            </p:cNvSpPr>
            <p:nvPr/>
          </p:nvSpPr>
          <p:spPr bwMode="auto">
            <a:xfrm flipV="1">
              <a:off x="4921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2" name="Line 47"/>
            <p:cNvSpPr>
              <a:spLocks noChangeShapeType="1"/>
            </p:cNvSpPr>
            <p:nvPr/>
          </p:nvSpPr>
          <p:spPr bwMode="auto">
            <a:xfrm>
              <a:off x="4195" y="132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3" name="Line 48"/>
            <p:cNvSpPr>
              <a:spLocks noChangeShapeType="1"/>
            </p:cNvSpPr>
            <p:nvPr/>
          </p:nvSpPr>
          <p:spPr bwMode="auto">
            <a:xfrm>
              <a:off x="4195" y="381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4" name="Text Box 49"/>
            <p:cNvSpPr txBox="1">
              <a:spLocks noChangeArrowheads="1"/>
            </p:cNvSpPr>
            <p:nvPr/>
          </p:nvSpPr>
          <p:spPr bwMode="auto">
            <a:xfrm>
              <a:off x="4309" y="1094"/>
              <a:ext cx="5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200"/>
                <a:t>Очередь</a:t>
              </a:r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2495551" y="4868863"/>
            <a:ext cx="3675063" cy="971550"/>
            <a:chOff x="610" y="3067"/>
            <a:chExt cx="2315" cy="612"/>
          </a:xfrm>
        </p:grpSpPr>
        <p:sp>
          <p:nvSpPr>
            <p:cNvPr id="69737" name="Rectangle 51"/>
            <p:cNvSpPr>
              <a:spLocks noChangeArrowheads="1"/>
            </p:cNvSpPr>
            <p:nvPr/>
          </p:nvSpPr>
          <p:spPr bwMode="auto">
            <a:xfrm>
              <a:off x="88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69738" name="Rectangle 52"/>
            <p:cNvSpPr>
              <a:spLocks noChangeArrowheads="1"/>
            </p:cNvSpPr>
            <p:nvPr/>
          </p:nvSpPr>
          <p:spPr bwMode="auto">
            <a:xfrm>
              <a:off x="88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39" name="Rectangle 53"/>
            <p:cNvSpPr>
              <a:spLocks noChangeArrowheads="1"/>
            </p:cNvSpPr>
            <p:nvPr/>
          </p:nvSpPr>
          <p:spPr bwMode="auto">
            <a:xfrm>
              <a:off x="108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69740" name="Rectangle 54"/>
            <p:cNvSpPr>
              <a:spLocks noChangeArrowheads="1"/>
            </p:cNvSpPr>
            <p:nvPr/>
          </p:nvSpPr>
          <p:spPr bwMode="auto">
            <a:xfrm>
              <a:off x="108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1" name="Rectangle 55"/>
            <p:cNvSpPr>
              <a:spLocks noChangeArrowheads="1"/>
            </p:cNvSpPr>
            <p:nvPr/>
          </p:nvSpPr>
          <p:spPr bwMode="auto">
            <a:xfrm>
              <a:off x="129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69742" name="Rectangle 56"/>
            <p:cNvSpPr>
              <a:spLocks noChangeArrowheads="1"/>
            </p:cNvSpPr>
            <p:nvPr/>
          </p:nvSpPr>
          <p:spPr bwMode="auto">
            <a:xfrm>
              <a:off x="129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3" name="Rectangle 57"/>
            <p:cNvSpPr>
              <a:spLocks noChangeArrowheads="1"/>
            </p:cNvSpPr>
            <p:nvPr/>
          </p:nvSpPr>
          <p:spPr bwMode="auto">
            <a:xfrm>
              <a:off x="1496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69744" name="Rectangle 58"/>
            <p:cNvSpPr>
              <a:spLocks noChangeArrowheads="1"/>
            </p:cNvSpPr>
            <p:nvPr/>
          </p:nvSpPr>
          <p:spPr bwMode="auto">
            <a:xfrm>
              <a:off x="1496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5" name="Rectangle 59"/>
            <p:cNvSpPr>
              <a:spLocks noChangeArrowheads="1"/>
            </p:cNvSpPr>
            <p:nvPr/>
          </p:nvSpPr>
          <p:spPr bwMode="auto">
            <a:xfrm>
              <a:off x="1700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69746" name="Rectangle 60"/>
            <p:cNvSpPr>
              <a:spLocks noChangeArrowheads="1"/>
            </p:cNvSpPr>
            <p:nvPr/>
          </p:nvSpPr>
          <p:spPr bwMode="auto">
            <a:xfrm>
              <a:off x="1700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7" name="Rectangle 61"/>
            <p:cNvSpPr>
              <a:spLocks noChangeArrowheads="1"/>
            </p:cNvSpPr>
            <p:nvPr/>
          </p:nvSpPr>
          <p:spPr bwMode="auto">
            <a:xfrm>
              <a:off x="190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69748" name="Rectangle 62"/>
            <p:cNvSpPr>
              <a:spLocks noChangeArrowheads="1"/>
            </p:cNvSpPr>
            <p:nvPr/>
          </p:nvSpPr>
          <p:spPr bwMode="auto">
            <a:xfrm>
              <a:off x="190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9" name="Rectangle 63"/>
            <p:cNvSpPr>
              <a:spLocks noChangeArrowheads="1"/>
            </p:cNvSpPr>
            <p:nvPr/>
          </p:nvSpPr>
          <p:spPr bwMode="auto">
            <a:xfrm>
              <a:off x="210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69750" name="Rectangle 64"/>
            <p:cNvSpPr>
              <a:spLocks noChangeArrowheads="1"/>
            </p:cNvSpPr>
            <p:nvPr/>
          </p:nvSpPr>
          <p:spPr bwMode="auto">
            <a:xfrm>
              <a:off x="210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1" name="Rectangle 65"/>
            <p:cNvSpPr>
              <a:spLocks noChangeArrowheads="1"/>
            </p:cNvSpPr>
            <p:nvPr/>
          </p:nvSpPr>
          <p:spPr bwMode="auto">
            <a:xfrm>
              <a:off x="231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69752" name="Rectangle 66"/>
            <p:cNvSpPr>
              <a:spLocks noChangeArrowheads="1"/>
            </p:cNvSpPr>
            <p:nvPr/>
          </p:nvSpPr>
          <p:spPr bwMode="auto">
            <a:xfrm>
              <a:off x="231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3" name="Text Box 67"/>
            <p:cNvSpPr txBox="1">
              <a:spLocks noChangeArrowheads="1"/>
            </p:cNvSpPr>
            <p:nvPr/>
          </p:nvSpPr>
          <p:spPr bwMode="auto">
            <a:xfrm>
              <a:off x="610" y="3067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n</a:t>
              </a:r>
              <a:endParaRPr lang="ru-RU" sz="1400">
                <a:latin typeface="Lucida Console" pitchFamily="49" charset="0"/>
              </a:endParaRPr>
            </a:p>
          </p:txBody>
        </p:sp>
        <p:sp>
          <p:nvSpPr>
            <p:cNvPr id="69754" name="Text Box 68"/>
            <p:cNvSpPr txBox="1">
              <a:spLocks noChangeArrowheads="1"/>
            </p:cNvSpPr>
            <p:nvPr/>
          </p:nvSpPr>
          <p:spPr bwMode="auto">
            <a:xfrm>
              <a:off x="612" y="3271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>
                  <a:latin typeface="Lucida Console" pitchFamily="49" charset="0"/>
                </a:rPr>
                <a:t>π</a:t>
              </a:r>
            </a:p>
          </p:txBody>
        </p:sp>
        <p:sp>
          <p:nvSpPr>
            <p:cNvPr id="69755" name="Text Box 69"/>
            <p:cNvSpPr txBox="1">
              <a:spLocks noChangeArrowheads="1"/>
            </p:cNvSpPr>
            <p:nvPr/>
          </p:nvSpPr>
          <p:spPr bwMode="auto">
            <a:xfrm>
              <a:off x="612" y="3475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d</a:t>
              </a:r>
              <a:endParaRPr lang="el-GR" sz="1400">
                <a:latin typeface="Lucida Console" pitchFamily="49" charset="0"/>
              </a:endParaRPr>
            </a:p>
          </p:txBody>
        </p:sp>
        <p:sp>
          <p:nvSpPr>
            <p:cNvPr id="69756" name="Rectangle 70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7" name="Rectangle 71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8" name="Rectangle 72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9" name="Rectangle 73"/>
            <p:cNvSpPr>
              <a:spLocks noChangeArrowheads="1"/>
            </p:cNvSpPr>
            <p:nvPr/>
          </p:nvSpPr>
          <p:spPr bwMode="auto">
            <a:xfrm>
              <a:off x="1496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0" name="Rectangle 74"/>
            <p:cNvSpPr>
              <a:spLocks noChangeArrowheads="1"/>
            </p:cNvSpPr>
            <p:nvPr/>
          </p:nvSpPr>
          <p:spPr bwMode="auto">
            <a:xfrm>
              <a:off x="1700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1" name="Rectangle 75"/>
            <p:cNvSpPr>
              <a:spLocks noChangeArrowheads="1"/>
            </p:cNvSpPr>
            <p:nvPr/>
          </p:nvSpPr>
          <p:spPr bwMode="auto">
            <a:xfrm>
              <a:off x="190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2" name="Rectangle 76"/>
            <p:cNvSpPr>
              <a:spLocks noChangeArrowheads="1"/>
            </p:cNvSpPr>
            <p:nvPr/>
          </p:nvSpPr>
          <p:spPr bwMode="auto">
            <a:xfrm>
              <a:off x="210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3" name="Rectangle 77"/>
            <p:cNvSpPr>
              <a:spLocks noChangeArrowheads="1"/>
            </p:cNvSpPr>
            <p:nvPr/>
          </p:nvSpPr>
          <p:spPr bwMode="auto">
            <a:xfrm>
              <a:off x="231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4" name="Rectangle 78"/>
            <p:cNvSpPr>
              <a:spLocks noChangeArrowheads="1"/>
            </p:cNvSpPr>
            <p:nvPr/>
          </p:nvSpPr>
          <p:spPr bwMode="auto">
            <a:xfrm>
              <a:off x="2517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69765" name="Rectangle 79"/>
            <p:cNvSpPr>
              <a:spLocks noChangeArrowheads="1"/>
            </p:cNvSpPr>
            <p:nvPr/>
          </p:nvSpPr>
          <p:spPr bwMode="auto">
            <a:xfrm>
              <a:off x="2517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6" name="Rectangle 80"/>
            <p:cNvSpPr>
              <a:spLocks noChangeArrowheads="1"/>
            </p:cNvSpPr>
            <p:nvPr/>
          </p:nvSpPr>
          <p:spPr bwMode="auto">
            <a:xfrm>
              <a:off x="2721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10</a:t>
              </a:r>
            </a:p>
          </p:txBody>
        </p:sp>
        <p:sp>
          <p:nvSpPr>
            <p:cNvPr id="69767" name="Rectangle 81"/>
            <p:cNvSpPr>
              <a:spLocks noChangeArrowheads="1"/>
            </p:cNvSpPr>
            <p:nvPr/>
          </p:nvSpPr>
          <p:spPr bwMode="auto">
            <a:xfrm>
              <a:off x="2721" y="3271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8" name="Rectangle 82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9" name="Rectangle 83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42243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grpSp>
        <p:nvGrpSpPr>
          <p:cNvPr id="56405" name="Group 85"/>
          <p:cNvGrpSpPr>
            <a:grpSpLocks/>
          </p:cNvGrpSpPr>
          <p:nvPr/>
        </p:nvGrpSpPr>
        <p:grpSpPr bwMode="auto">
          <a:xfrm>
            <a:off x="2927350" y="5516563"/>
            <a:ext cx="3240088" cy="323850"/>
            <a:chOff x="884" y="3475"/>
            <a:chExt cx="2041" cy="204"/>
          </a:xfrm>
        </p:grpSpPr>
        <p:sp>
          <p:nvSpPr>
            <p:cNvPr id="69727" name="Rectangle 86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28" name="Rectangle 87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69729" name="Rectangle 88"/>
            <p:cNvSpPr>
              <a:spLocks noChangeArrowheads="1"/>
            </p:cNvSpPr>
            <p:nvPr/>
          </p:nvSpPr>
          <p:spPr bwMode="auto">
            <a:xfrm>
              <a:off x="149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0" name="Rectangle 89"/>
            <p:cNvSpPr>
              <a:spLocks noChangeArrowheads="1"/>
            </p:cNvSpPr>
            <p:nvPr/>
          </p:nvSpPr>
          <p:spPr bwMode="auto">
            <a:xfrm>
              <a:off x="170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1" name="Rectangle 90"/>
            <p:cNvSpPr>
              <a:spLocks noChangeArrowheads="1"/>
            </p:cNvSpPr>
            <p:nvPr/>
          </p:nvSpPr>
          <p:spPr bwMode="auto">
            <a:xfrm>
              <a:off x="1905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2" name="Rectangle 91"/>
            <p:cNvSpPr>
              <a:spLocks noChangeArrowheads="1"/>
            </p:cNvSpPr>
            <p:nvPr/>
          </p:nvSpPr>
          <p:spPr bwMode="auto">
            <a:xfrm>
              <a:off x="2109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3" name="Rectangle 92"/>
            <p:cNvSpPr>
              <a:spLocks noChangeArrowheads="1"/>
            </p:cNvSpPr>
            <p:nvPr/>
          </p:nvSpPr>
          <p:spPr bwMode="auto">
            <a:xfrm>
              <a:off x="2313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4" name="Rectangle 93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5" name="Rectangle 94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6" name="Rectangle 95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</p:grpSp>
      <p:sp>
        <p:nvSpPr>
          <p:cNvPr id="56416" name="Rectangle 96"/>
          <p:cNvSpPr>
            <a:spLocks noChangeArrowheads="1"/>
          </p:cNvSpPr>
          <p:nvPr/>
        </p:nvSpPr>
        <p:spPr bwMode="auto">
          <a:xfrm>
            <a:off x="8183564" y="2097089"/>
            <a:ext cx="1152525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cxnSp>
        <p:nvCxnSpPr>
          <p:cNvPr id="56417" name="AutoShape 97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2443164" y="2093914"/>
            <a:ext cx="8604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8" name="AutoShape 98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2495550" y="2974975"/>
            <a:ext cx="755650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9" name="AutoShape 99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2443164" y="3101975"/>
            <a:ext cx="8604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20" name="Rectangle 100"/>
          <p:cNvSpPr>
            <a:spLocks noChangeArrowheads="1"/>
          </p:cNvSpPr>
          <p:nvPr/>
        </p:nvSpPr>
        <p:spPr bwMode="auto">
          <a:xfrm>
            <a:off x="8183564" y="267335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8183564" y="213360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8183564" y="2384425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45481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35750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25" name="Rectangle 105"/>
          <p:cNvSpPr>
            <a:spLocks noChangeArrowheads="1"/>
          </p:cNvSpPr>
          <p:nvPr/>
        </p:nvSpPr>
        <p:spPr bwMode="auto">
          <a:xfrm>
            <a:off x="3251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26" name="Rectangle 106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7" name="Rectangle 107"/>
          <p:cNvSpPr>
            <a:spLocks noChangeArrowheads="1"/>
          </p:cNvSpPr>
          <p:nvPr/>
        </p:nvSpPr>
        <p:spPr bwMode="auto">
          <a:xfrm>
            <a:off x="35750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8" name="Rectangle 108"/>
          <p:cNvSpPr>
            <a:spLocks noChangeArrowheads="1"/>
          </p:cNvSpPr>
          <p:nvPr/>
        </p:nvSpPr>
        <p:spPr bwMode="auto">
          <a:xfrm>
            <a:off x="45481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cxnSp>
        <p:nvCxnSpPr>
          <p:cNvPr id="56429" name="AutoShape 10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3432175" y="2146300"/>
            <a:ext cx="0" cy="64770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30" name="AutoShape 110"/>
          <p:cNvCxnSpPr>
            <a:cxnSpLocks noChangeShapeType="1"/>
            <a:stCxn id="56326" idx="4"/>
            <a:endCxn id="56327" idx="0"/>
          </p:cNvCxnSpPr>
          <p:nvPr/>
        </p:nvCxnSpPr>
        <p:spPr bwMode="auto">
          <a:xfrm>
            <a:off x="3432175" y="3154363"/>
            <a:ext cx="0" cy="684212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31" name="Rectangle 111"/>
          <p:cNvSpPr>
            <a:spLocks noChangeArrowheads="1"/>
          </p:cNvSpPr>
          <p:nvPr/>
        </p:nvSpPr>
        <p:spPr bwMode="auto">
          <a:xfrm>
            <a:off x="3251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45481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45481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8183564" y="2384426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56436" name="Rectangle 116"/>
          <p:cNvSpPr>
            <a:spLocks noChangeArrowheads="1"/>
          </p:cNvSpPr>
          <p:nvPr/>
        </p:nvSpPr>
        <p:spPr bwMode="auto">
          <a:xfrm>
            <a:off x="8183564" y="2960689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48720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38" name="Rectangle 118"/>
          <p:cNvSpPr>
            <a:spLocks noChangeArrowheads="1"/>
          </p:cNvSpPr>
          <p:nvPr/>
        </p:nvSpPr>
        <p:spPr bwMode="auto">
          <a:xfrm>
            <a:off x="42243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48720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cxnSp>
        <p:nvCxnSpPr>
          <p:cNvPr id="56440" name="AutoShape 120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3559176" y="3101975"/>
            <a:ext cx="6445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1" name="AutoShape 121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3611563" y="4019550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2" name="AutoShape 122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3559176" y="2093914"/>
            <a:ext cx="6445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3216276" y="5516563"/>
            <a:ext cx="3587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4</a:t>
            </a:r>
          </a:p>
        </p:txBody>
      </p:sp>
      <p:sp>
        <p:nvSpPr>
          <p:cNvPr id="56444" name="Rectangle 124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cxnSp>
        <p:nvCxnSpPr>
          <p:cNvPr id="56445" name="AutoShape 125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3611563" y="1966913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6" name="AutoShape 126"/>
          <p:cNvCxnSpPr>
            <a:cxnSpLocks noChangeShapeType="1"/>
            <a:stCxn id="56325" idx="5"/>
            <a:endCxn id="56329" idx="1"/>
          </p:cNvCxnSpPr>
          <p:nvPr/>
        </p:nvCxnSpPr>
        <p:spPr bwMode="auto">
          <a:xfrm>
            <a:off x="3559175" y="2093914"/>
            <a:ext cx="1652588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7" name="Rectangle 127"/>
          <p:cNvSpPr>
            <a:spLocks noChangeArrowheads="1"/>
          </p:cNvSpPr>
          <p:nvPr/>
        </p:nvSpPr>
        <p:spPr bwMode="auto">
          <a:xfrm>
            <a:off x="29273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48" name="Rectangle 128"/>
          <p:cNvSpPr>
            <a:spLocks noChangeArrowheads="1"/>
          </p:cNvSpPr>
          <p:nvPr/>
        </p:nvSpPr>
        <p:spPr bwMode="auto">
          <a:xfrm>
            <a:off x="51958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7</a:t>
            </a:r>
          </a:p>
        </p:txBody>
      </p:sp>
      <p:sp>
        <p:nvSpPr>
          <p:cNvPr id="56449" name="Rectangle 129"/>
          <p:cNvSpPr>
            <a:spLocks noChangeArrowheads="1"/>
          </p:cNvSpPr>
          <p:nvPr/>
        </p:nvSpPr>
        <p:spPr bwMode="auto">
          <a:xfrm>
            <a:off x="51958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0" name="Rectangle 130"/>
          <p:cNvSpPr>
            <a:spLocks noChangeArrowheads="1"/>
          </p:cNvSpPr>
          <p:nvPr/>
        </p:nvSpPr>
        <p:spPr bwMode="auto">
          <a:xfrm>
            <a:off x="29273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1" name="Rectangle 131"/>
          <p:cNvSpPr>
            <a:spLocks noChangeArrowheads="1"/>
          </p:cNvSpPr>
          <p:nvPr/>
        </p:nvSpPr>
        <p:spPr bwMode="auto">
          <a:xfrm>
            <a:off x="8183564" y="3249614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6452" name="Rectangle 132"/>
          <p:cNvSpPr>
            <a:spLocks noChangeArrowheads="1"/>
          </p:cNvSpPr>
          <p:nvPr/>
        </p:nvSpPr>
        <p:spPr bwMode="auto">
          <a:xfrm>
            <a:off x="8183564" y="3536951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cxnSp>
        <p:nvCxnSpPr>
          <p:cNvPr id="56453" name="AutoShape 133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5519739" y="1966913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4" name="Rectangle 134"/>
          <p:cNvSpPr>
            <a:spLocks noChangeArrowheads="1"/>
          </p:cNvSpPr>
          <p:nvPr/>
        </p:nvSpPr>
        <p:spPr bwMode="auto">
          <a:xfrm>
            <a:off x="39004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55" name="Rectangle 135"/>
          <p:cNvSpPr>
            <a:spLocks noChangeArrowheads="1"/>
          </p:cNvSpPr>
          <p:nvPr/>
        </p:nvSpPr>
        <p:spPr bwMode="auto">
          <a:xfrm>
            <a:off x="39004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9</a:t>
            </a:r>
          </a:p>
        </p:txBody>
      </p:sp>
      <p:sp>
        <p:nvSpPr>
          <p:cNvPr id="56456" name="Rectangle 136"/>
          <p:cNvSpPr>
            <a:spLocks noChangeArrowheads="1"/>
          </p:cNvSpPr>
          <p:nvPr/>
        </p:nvSpPr>
        <p:spPr bwMode="auto">
          <a:xfrm>
            <a:off x="8183564" y="3824289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56457" name="AutoShape 137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5467351" y="2093914"/>
            <a:ext cx="931863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58" name="AutoShape 138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5519739" y="2974975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9" name="Rectangle 139"/>
          <p:cNvSpPr>
            <a:spLocks noChangeArrowheads="1"/>
          </p:cNvSpPr>
          <p:nvPr/>
        </p:nvSpPr>
        <p:spPr bwMode="auto">
          <a:xfrm>
            <a:off x="55197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60" name="Rectangle 140"/>
          <p:cNvSpPr>
            <a:spLocks noChangeArrowheads="1"/>
          </p:cNvSpPr>
          <p:nvPr/>
        </p:nvSpPr>
        <p:spPr bwMode="auto">
          <a:xfrm>
            <a:off x="55197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1" name="Rectangle 141"/>
          <p:cNvSpPr>
            <a:spLocks noChangeArrowheads="1"/>
          </p:cNvSpPr>
          <p:nvPr/>
        </p:nvSpPr>
        <p:spPr bwMode="auto">
          <a:xfrm>
            <a:off x="8183564" y="4113214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9</a:t>
            </a:r>
          </a:p>
        </p:txBody>
      </p:sp>
      <p:sp>
        <p:nvSpPr>
          <p:cNvPr id="56462" name="Rectangle 142"/>
          <p:cNvSpPr>
            <a:spLocks noChangeArrowheads="1"/>
          </p:cNvSpPr>
          <p:nvPr/>
        </p:nvSpPr>
        <p:spPr bwMode="auto">
          <a:xfrm>
            <a:off x="39004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3" name="Rectangle 143"/>
          <p:cNvSpPr>
            <a:spLocks noChangeArrowheads="1"/>
          </p:cNvSpPr>
          <p:nvPr/>
        </p:nvSpPr>
        <p:spPr bwMode="auto">
          <a:xfrm>
            <a:off x="39004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5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4" grpId="0" animBg="1"/>
      <p:bldP spid="56416" grpId="0" animBg="1"/>
      <p:bldP spid="56416" grpId="1" animBg="1"/>
      <p:bldP spid="56420" grpId="0" animBg="1"/>
      <p:bldP spid="56420" grpId="1" animBg="1"/>
      <p:bldP spid="56421" grpId="0" animBg="1"/>
      <p:bldP spid="56421" grpId="1" animBg="1"/>
      <p:bldP spid="56422" grpId="0" animBg="1"/>
      <p:bldP spid="56422" grpId="1" animBg="1"/>
      <p:bldP spid="56423" grpId="0" animBg="1"/>
      <p:bldP spid="56424" grpId="0" animBg="1"/>
      <p:bldP spid="56425" grpId="0" animBg="1"/>
      <p:bldP spid="56426" grpId="0" animBg="1"/>
      <p:bldP spid="56427" grpId="0" animBg="1"/>
      <p:bldP spid="56428" grpId="0" animBg="1"/>
      <p:bldP spid="56431" grpId="0" animBg="1"/>
      <p:bldP spid="56432" grpId="0" animBg="1"/>
      <p:bldP spid="56433" grpId="0" animBg="1"/>
      <p:bldP spid="56434" grpId="0" animBg="1"/>
      <p:bldP spid="56435" grpId="0" animBg="1"/>
      <p:bldP spid="56435" grpId="1" animBg="1"/>
      <p:bldP spid="56436" grpId="0" animBg="1"/>
      <p:bldP spid="56436" grpId="1" animBg="1"/>
      <p:bldP spid="56437" grpId="0" animBg="1"/>
      <p:bldP spid="56438" grpId="0" animBg="1"/>
      <p:bldP spid="56439" grpId="0" animBg="1"/>
      <p:bldP spid="56443" grpId="0" animBg="1"/>
      <p:bldP spid="56444" grpId="0" animBg="1"/>
      <p:bldP spid="56447" grpId="0" animBg="1"/>
      <p:bldP spid="56448" grpId="0" animBg="1"/>
      <p:bldP spid="56449" grpId="0" animBg="1"/>
      <p:bldP spid="56450" grpId="0" animBg="1"/>
      <p:bldP spid="56451" grpId="0" animBg="1"/>
      <p:bldP spid="56451" grpId="1" animBg="1"/>
      <p:bldP spid="56452" grpId="0" animBg="1"/>
      <p:bldP spid="56452" grpId="1" animBg="1"/>
      <p:bldP spid="56454" grpId="0" animBg="1"/>
      <p:bldP spid="56455" grpId="0" animBg="1"/>
      <p:bldP spid="56456" grpId="0" animBg="1"/>
      <p:bldP spid="56456" grpId="1" animBg="1"/>
      <p:bldP spid="56459" grpId="0" animBg="1"/>
      <p:bldP spid="56460" grpId="0" animBg="1"/>
      <p:bldP spid="56461" grpId="0" animBg="1"/>
      <p:bldP spid="56461" grpId="1" animBg="1"/>
      <p:bldP spid="56462" grpId="0" animBg="1"/>
      <p:bldP spid="56463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60351"/>
            <a:ext cx="8642350" cy="1209675"/>
          </a:xfrm>
        </p:spPr>
        <p:txBody>
          <a:bodyPr/>
          <a:lstStyle/>
          <a:p>
            <a:pPr algn="l"/>
            <a:r>
              <a:rPr lang="ru-RU" sz="2800" b="1"/>
              <a:t>Реализация с дополнительным массивом</a:t>
            </a:r>
            <a:r>
              <a:rPr lang="ru-RU" sz="2400" b="1"/>
              <a:t> -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</a:t>
            </a:r>
            <a:r>
              <a:rPr lang="ru-RU" sz="2400" b="1"/>
              <a:t>  </a:t>
            </a:r>
            <a:endParaRPr lang="ru-RU" sz="240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660526"/>
            <a:ext cx="8229600" cy="51974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Массив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] </a:t>
            </a:r>
            <a:r>
              <a:rPr lang="ru-RU" smtClean="0">
                <a:sym typeface="Symbol" pitchFamily="18" charset="2"/>
              </a:rPr>
              <a:t>содержит стоимость текущего </a:t>
            </a:r>
          </a:p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кратчайшего пути из </a:t>
            </a:r>
            <a:r>
              <a:rPr lang="en-US" i="1" smtClean="0"/>
              <a:t>s</a:t>
            </a:r>
            <a:r>
              <a:rPr lang="ru-RU" baseline="-25000" smtClean="0"/>
              <a:t> </a:t>
            </a:r>
            <a:r>
              <a:rPr lang="ru-RU" smtClean="0"/>
              <a:t>в </a:t>
            </a:r>
            <a:r>
              <a:rPr lang="en-US" i="1" smtClean="0"/>
              <a:t>v</a:t>
            </a:r>
            <a:r>
              <a:rPr lang="ru-RU" i="1" smtClean="0"/>
              <a:t>.</a:t>
            </a:r>
            <a:r>
              <a:rPr lang="ru-RU" smtClean="0">
                <a:sym typeface="Symbol" pitchFamily="18" charset="2"/>
              </a:rPr>
              <a:t> 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410200" y="274639"/>
            <a:ext cx="5257800" cy="511175"/>
          </a:xfrm>
        </p:spPr>
        <p:txBody>
          <a:bodyPr>
            <a:normAutofit fontScale="90000"/>
          </a:bodyPr>
          <a:lstStyle/>
          <a:p>
            <a:r>
              <a:rPr lang="ru-RU" sz="320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3000375"/>
            <a:ext cx="8229600" cy="3125788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/>
              <a:t>№ 	</a:t>
            </a:r>
            <a:r>
              <a:rPr lang="en-US" sz="3000"/>
              <a:t>S		u	D[u]	D[1]	D[2]	D[3]	D[4]</a:t>
            </a:r>
            <a:endParaRPr lang="ru-RU" sz="3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0	   {0}		-	-	2	+∞	 +∞	10</a:t>
            </a:r>
          </a:p>
          <a:p>
            <a:pPr>
              <a:lnSpc>
                <a:spcPct val="90000"/>
              </a:lnSpc>
              <a:buFont typeface="Arial" charset="0"/>
              <a:buAutoNum type="arabicPlain"/>
            </a:pPr>
            <a:r>
              <a:rPr lang="en-US" sz="3000"/>
              <a:t>{0, 1}		1	2	2	5	 +∞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r>
              <a:rPr lang="en-US" sz="3000"/>
              <a:t>{0, 1, 2}		2	5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3"/>
            </a:pPr>
            <a:r>
              <a:rPr lang="en-US" sz="3000"/>
              <a:t>{0, 1, 2, 3}	3	9	2	5	9	9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4	 {0, 1, 2, 3, 4}	4	9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endParaRPr lang="ru-RU" sz="3000"/>
          </a:p>
        </p:txBody>
      </p:sp>
      <p:sp>
        <p:nvSpPr>
          <p:cNvPr id="4" name="Овал 3"/>
          <p:cNvSpPr/>
          <p:nvPr/>
        </p:nvSpPr>
        <p:spPr>
          <a:xfrm>
            <a:off x="1881189" y="742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24189" y="1385889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52750" y="2428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095750" y="8143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81189" y="742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95751" y="8143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52751" y="2428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2345532" y="135732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2695576" y="1042988"/>
            <a:ext cx="814387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3452813" y="742951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8" idx="2"/>
            <a:endCxn id="17" idx="1"/>
          </p:cNvCxnSpPr>
          <p:nvPr/>
        </p:nvCxnSpPr>
        <p:spPr>
          <a:xfrm rot="16200000" flipH="1">
            <a:off x="2331244" y="850107"/>
            <a:ext cx="414338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3309939" y="420688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38476" y="1357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3024189" y="250031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24189" y="2500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cxnSp>
        <p:nvCxnSpPr>
          <p:cNvPr id="21" name="Shape 20"/>
          <p:cNvCxnSpPr>
            <a:stCxn id="19" idx="0"/>
            <a:endCxn id="17" idx="2"/>
          </p:cNvCxnSpPr>
          <p:nvPr/>
        </p:nvCxnSpPr>
        <p:spPr>
          <a:xfrm rot="5400000" flipH="1" flipV="1">
            <a:off x="2817019" y="2121694"/>
            <a:ext cx="742950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3113882" y="1410495"/>
            <a:ext cx="1535113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95501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81439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10064" y="17145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81314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81250" y="1143000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09876" y="785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95689" y="10001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19" grpId="0"/>
      <p:bldP spid="23" grpId="0"/>
      <p:bldP spid="24" grpId="0"/>
      <p:bldP spid="25" grpId="0"/>
      <p:bldP spid="26" grpId="0"/>
      <p:bldP spid="30" grpId="0"/>
      <p:bldP spid="35" grpId="0"/>
      <p:bldP spid="36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1919288" y="476250"/>
            <a:ext cx="82296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sz="18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Компьютерная сеть была названа ARPANET, все работы</a:t>
            </a:r>
            <a:r>
              <a:rPr lang="en-US" sz="2000"/>
              <a:t> </a:t>
            </a:r>
            <a:r>
              <a:rPr lang="ru-RU" sz="2000"/>
              <a:t>финансировались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за счёт Министерства</a:t>
            </a:r>
            <a:r>
              <a:rPr lang="en-US" sz="2000"/>
              <a:t> </a:t>
            </a:r>
            <a:r>
              <a:rPr lang="ru-RU" sz="2000"/>
              <a:t>обороны США. Затем сеть ARPANET</a:t>
            </a:r>
            <a:r>
              <a:rPr lang="en-US" sz="2000"/>
              <a:t> </a:t>
            </a:r>
            <a:r>
              <a:rPr lang="ru-RU" sz="2000"/>
              <a:t>начала активно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расти и развиваться, её</a:t>
            </a:r>
            <a:r>
              <a:rPr lang="en-US" sz="2000"/>
              <a:t> </a:t>
            </a:r>
            <a:r>
              <a:rPr lang="ru-RU" sz="2000"/>
              <a:t>начали использовать учёные из</a:t>
            </a:r>
            <a:r>
              <a:rPr lang="en-US" sz="2000"/>
              <a:t> </a:t>
            </a:r>
            <a:r>
              <a:rPr lang="ru-RU" sz="2000"/>
              <a:t>разных областей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науки. В 1973 году к сети</a:t>
            </a:r>
            <a:r>
              <a:rPr lang="en-US" sz="2000"/>
              <a:t> </a:t>
            </a:r>
            <a:r>
              <a:rPr lang="ru-RU" sz="2000"/>
              <a:t>были подключены первые иностранные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организации из Великобритании и</a:t>
            </a:r>
            <a:r>
              <a:rPr lang="en-US" sz="2000"/>
              <a:t> </a:t>
            </a:r>
            <a:r>
              <a:rPr lang="ru-RU" sz="2000"/>
              <a:t>Норвегии, сеть стала международной.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Стоимость пересылки электронного</a:t>
            </a:r>
            <a:r>
              <a:rPr lang="en-US" sz="2000"/>
              <a:t> </a:t>
            </a:r>
            <a:r>
              <a:rPr lang="ru-RU" sz="2000"/>
              <a:t>письма по сети ARPANET составляла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50 центов.</a:t>
            </a:r>
            <a:r>
              <a:rPr lang="en-US" sz="2000"/>
              <a:t> </a:t>
            </a: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 1984 году у сети ARPANET появился серьёзный</a:t>
            </a:r>
            <a:r>
              <a:rPr lang="en-US" sz="2000"/>
              <a:t> </a:t>
            </a:r>
            <a:r>
              <a:rPr lang="ru-RU" sz="2000"/>
              <a:t>соперник,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Национальный фонд науки США</a:t>
            </a:r>
            <a:r>
              <a:rPr lang="en-US" sz="2000"/>
              <a:t> </a:t>
            </a:r>
            <a:r>
              <a:rPr lang="ru-RU" sz="2000"/>
              <a:t>(NSF) основал обширную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Межуниверситетскую</a:t>
            </a:r>
            <a:r>
              <a:rPr lang="en-US" sz="2000"/>
              <a:t> </a:t>
            </a:r>
            <a:r>
              <a:rPr lang="ru-RU" sz="2000"/>
              <a:t>сеть NSFNet, которая имела гораздо бо́льшую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пропускную способность (56 кбит/с), нежели</a:t>
            </a:r>
            <a:r>
              <a:rPr lang="en-US" sz="2000"/>
              <a:t> </a:t>
            </a:r>
            <a:r>
              <a:rPr lang="ru-RU" sz="2000"/>
              <a:t>ARPANET.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 1990 году сеть ARPANET прекратила своё</a:t>
            </a:r>
            <a:r>
              <a:rPr lang="en-US" sz="2000"/>
              <a:t> </a:t>
            </a:r>
            <a:r>
              <a:rPr lang="ru-RU" sz="2000"/>
              <a:t>существование, полностью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проиграв</a:t>
            </a:r>
            <a:r>
              <a:rPr lang="en-US" sz="2000"/>
              <a:t> </a:t>
            </a:r>
            <a:r>
              <a:rPr lang="ru-RU" sz="2000"/>
              <a:t>конкуренцию NSFNet.</a:t>
            </a:r>
          </a:p>
          <a:p>
            <a:pPr>
              <a:lnSpc>
                <a:spcPct val="80000"/>
              </a:lnSpc>
            </a:pP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3113" y="736601"/>
            <a:ext cx="793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/>
              <a:t>Если в ориентированном графе нет дуг с отрицательным весом, то алгоритм </a:t>
            </a:r>
            <a:br>
              <a:rPr lang="ru-RU" sz="1600"/>
            </a:br>
            <a:r>
              <a:rPr lang="ru-RU" sz="1600"/>
              <a:t>Дейкстры работает точно так же, как и в случае неориентированных графов.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063751" y="1412876"/>
            <a:ext cx="7362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ru-RU" sz="1600"/>
              <a:t>Если в ориентированном графе нет циклов с отрицательным весом, то </a:t>
            </a:r>
            <a:br>
              <a:rPr lang="ru-RU" sz="1600"/>
            </a:br>
            <a:r>
              <a:rPr lang="ru-RU" sz="1600"/>
              <a:t>можно применить алгоритм Беллмана – Форда.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2459038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3143251" y="29241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151313" y="23844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5122863" y="29241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5807076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15131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3178176" y="47244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5122863" y="47244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4151313" y="53371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8382" name="AutoShape 14"/>
          <p:cNvCxnSpPr>
            <a:cxnSpLocks noChangeShapeType="1"/>
            <a:stCxn id="58373" idx="0"/>
            <a:endCxn id="58374" idx="2"/>
          </p:cNvCxnSpPr>
          <p:nvPr/>
        </p:nvCxnSpPr>
        <p:spPr bwMode="auto">
          <a:xfrm rot="-5400000">
            <a:off x="2549526" y="3195639"/>
            <a:ext cx="684213" cy="503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3" name="AutoShape 15"/>
          <p:cNvCxnSpPr>
            <a:cxnSpLocks noChangeShapeType="1"/>
            <a:stCxn id="58374" idx="0"/>
            <a:endCxn id="58375" idx="2"/>
          </p:cNvCxnSpPr>
          <p:nvPr/>
        </p:nvCxnSpPr>
        <p:spPr bwMode="auto">
          <a:xfrm rot="-5400000">
            <a:off x="3558382" y="2331244"/>
            <a:ext cx="358775" cy="8270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4" name="AutoShape 16"/>
          <p:cNvCxnSpPr>
            <a:cxnSpLocks noChangeShapeType="1"/>
            <a:stCxn id="58375" idx="4"/>
            <a:endCxn id="58378" idx="0"/>
          </p:cNvCxnSpPr>
          <p:nvPr/>
        </p:nvCxnSpPr>
        <p:spPr bwMode="auto">
          <a:xfrm rot="5400000">
            <a:off x="3810001" y="3267076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5" name="AutoShape 17"/>
          <p:cNvCxnSpPr>
            <a:cxnSpLocks noChangeShapeType="1"/>
            <a:stCxn id="58378" idx="3"/>
            <a:endCxn id="58379" idx="7"/>
          </p:cNvCxnSpPr>
          <p:nvPr/>
        </p:nvCxnSpPr>
        <p:spPr bwMode="auto">
          <a:xfrm rot="5400000">
            <a:off x="3505200" y="4078288"/>
            <a:ext cx="679450" cy="717550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AutoShape 18"/>
          <p:cNvCxnSpPr>
            <a:cxnSpLocks noChangeShapeType="1"/>
            <a:stCxn id="58379" idx="2"/>
            <a:endCxn id="58373" idx="4"/>
          </p:cNvCxnSpPr>
          <p:nvPr/>
        </p:nvCxnSpPr>
        <p:spPr bwMode="auto">
          <a:xfrm rot="10800000">
            <a:off x="2640013" y="4149725"/>
            <a:ext cx="538162" cy="755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AutoShape 19"/>
          <p:cNvCxnSpPr>
            <a:cxnSpLocks noChangeShapeType="1"/>
            <a:stCxn id="58373" idx="7"/>
            <a:endCxn id="58375" idx="3"/>
          </p:cNvCxnSpPr>
          <p:nvPr/>
        </p:nvCxnSpPr>
        <p:spPr bwMode="auto">
          <a:xfrm rot="-5400000">
            <a:off x="2910682" y="2548732"/>
            <a:ext cx="1149350" cy="1436687"/>
          </a:xfrm>
          <a:prstGeom prst="curvedConnector3">
            <a:avLst>
              <a:gd name="adj1" fmla="val 4170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8" name="AutoShape 20"/>
          <p:cNvCxnSpPr>
            <a:cxnSpLocks noChangeShapeType="1"/>
            <a:stCxn id="58373" idx="6"/>
            <a:endCxn id="58378" idx="2"/>
          </p:cNvCxnSpPr>
          <p:nvPr/>
        </p:nvCxnSpPr>
        <p:spPr bwMode="auto">
          <a:xfrm>
            <a:off x="2819401" y="3970338"/>
            <a:ext cx="1331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9" name="AutoShape 21"/>
          <p:cNvCxnSpPr>
            <a:cxnSpLocks noChangeShapeType="1"/>
            <a:stCxn id="58373" idx="3"/>
            <a:endCxn id="58381" idx="2"/>
          </p:cNvCxnSpPr>
          <p:nvPr/>
        </p:nvCxnSpPr>
        <p:spPr bwMode="auto">
          <a:xfrm rot="16200000" flipH="1">
            <a:off x="2620963" y="3987800"/>
            <a:ext cx="1420812" cy="16398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0" name="AutoShape 22"/>
          <p:cNvCxnSpPr>
            <a:cxnSpLocks noChangeShapeType="1"/>
            <a:stCxn id="58381" idx="0"/>
            <a:endCxn id="58378" idx="4"/>
          </p:cNvCxnSpPr>
          <p:nvPr/>
        </p:nvCxnSpPr>
        <p:spPr bwMode="auto">
          <a:xfrm rot="-5400000">
            <a:off x="3738563" y="4743450"/>
            <a:ext cx="1187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1" name="AutoShape 23"/>
          <p:cNvCxnSpPr>
            <a:cxnSpLocks noChangeShapeType="1"/>
            <a:stCxn id="58379" idx="5"/>
            <a:endCxn id="58381" idx="1"/>
          </p:cNvCxnSpPr>
          <p:nvPr/>
        </p:nvCxnSpPr>
        <p:spPr bwMode="auto">
          <a:xfrm rot="16200000" flipH="1">
            <a:off x="3666331" y="4852194"/>
            <a:ext cx="357188" cy="717550"/>
          </a:xfrm>
          <a:prstGeom prst="curved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2" name="AutoShape 24"/>
          <p:cNvCxnSpPr>
            <a:cxnSpLocks noChangeShapeType="1"/>
            <a:stCxn id="58375" idx="5"/>
            <a:endCxn id="58376" idx="2"/>
          </p:cNvCxnSpPr>
          <p:nvPr/>
        </p:nvCxnSpPr>
        <p:spPr bwMode="auto">
          <a:xfrm rot="16200000" flipH="1">
            <a:off x="4584701" y="2566988"/>
            <a:ext cx="412750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3" name="AutoShape 25"/>
          <p:cNvCxnSpPr>
            <a:cxnSpLocks noChangeShapeType="1"/>
            <a:stCxn id="58376" idx="0"/>
            <a:endCxn id="58375" idx="6"/>
          </p:cNvCxnSpPr>
          <p:nvPr/>
        </p:nvCxnSpPr>
        <p:spPr bwMode="auto">
          <a:xfrm rot="5400000" flipH="1">
            <a:off x="4728370" y="2348707"/>
            <a:ext cx="358775" cy="7921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4" name="AutoShape 26"/>
          <p:cNvCxnSpPr>
            <a:cxnSpLocks noChangeShapeType="1"/>
            <a:stCxn id="58376" idx="3"/>
            <a:endCxn id="58378" idx="7"/>
          </p:cNvCxnSpPr>
          <p:nvPr/>
        </p:nvCxnSpPr>
        <p:spPr bwMode="auto">
          <a:xfrm rot="5400000">
            <a:off x="4512469" y="3178969"/>
            <a:ext cx="609600" cy="715962"/>
          </a:xfrm>
          <a:prstGeom prst="curvedConnector3">
            <a:avLst>
              <a:gd name="adj1" fmla="val 49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5" name="AutoShape 27"/>
          <p:cNvCxnSpPr>
            <a:cxnSpLocks noChangeShapeType="1"/>
            <a:stCxn id="58375" idx="7"/>
            <a:endCxn id="58377" idx="0"/>
          </p:cNvCxnSpPr>
          <p:nvPr/>
        </p:nvCxnSpPr>
        <p:spPr bwMode="auto">
          <a:xfrm rot="5400000" flipV="1">
            <a:off x="4547394" y="2348707"/>
            <a:ext cx="1352550" cy="1528762"/>
          </a:xfrm>
          <a:prstGeom prst="curvedConnector3">
            <a:avLst>
              <a:gd name="adj1" fmla="val 73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6" name="AutoShape 28"/>
          <p:cNvCxnSpPr>
            <a:cxnSpLocks noChangeShapeType="1"/>
            <a:stCxn id="58381" idx="6"/>
            <a:endCxn id="58380" idx="4"/>
          </p:cNvCxnSpPr>
          <p:nvPr/>
        </p:nvCxnSpPr>
        <p:spPr bwMode="auto">
          <a:xfrm flipV="1">
            <a:off x="4511676" y="5084764"/>
            <a:ext cx="792163" cy="433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7" name="AutoShape 29"/>
          <p:cNvCxnSpPr>
            <a:cxnSpLocks noChangeShapeType="1"/>
            <a:stCxn id="58378" idx="5"/>
            <a:endCxn id="58380" idx="2"/>
          </p:cNvCxnSpPr>
          <p:nvPr/>
        </p:nvCxnSpPr>
        <p:spPr bwMode="auto">
          <a:xfrm rot="16200000" flipH="1">
            <a:off x="4387058" y="4169570"/>
            <a:ext cx="808037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8" name="AutoShape 30"/>
          <p:cNvCxnSpPr>
            <a:cxnSpLocks noChangeShapeType="1"/>
            <a:stCxn id="58380" idx="0"/>
            <a:endCxn id="58376" idx="4"/>
          </p:cNvCxnSpPr>
          <p:nvPr/>
        </p:nvCxnSpPr>
        <p:spPr bwMode="auto">
          <a:xfrm rot="-5400000">
            <a:off x="4583907" y="4004469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31"/>
          <p:cNvCxnSpPr>
            <a:cxnSpLocks noChangeShapeType="1"/>
            <a:stCxn id="58380" idx="7"/>
            <a:endCxn id="58377" idx="2"/>
          </p:cNvCxnSpPr>
          <p:nvPr/>
        </p:nvCxnSpPr>
        <p:spPr bwMode="auto">
          <a:xfrm rot="-5400000">
            <a:off x="5215732" y="4185445"/>
            <a:ext cx="806450" cy="376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0" name="AutoShape 32"/>
          <p:cNvCxnSpPr>
            <a:cxnSpLocks noChangeShapeType="1"/>
            <a:stCxn id="58377" idx="4"/>
            <a:endCxn id="58380" idx="6"/>
          </p:cNvCxnSpPr>
          <p:nvPr/>
        </p:nvCxnSpPr>
        <p:spPr bwMode="auto">
          <a:xfrm rot="5400000">
            <a:off x="5357813" y="4275138"/>
            <a:ext cx="755650" cy="5048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495551" y="32845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3467101" y="24209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3575051" y="30686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4043363" y="3105151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-3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4618038" y="2781301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4799013" y="2636839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5591176" y="2565401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4691063" y="3284539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5051426" y="382428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5483225" y="4184651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5843588" y="4508501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4619626" y="443706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4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691063" y="5200651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4114801" y="46894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3683001" y="422116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1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3286125" y="3752851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-2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2746376" y="44735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683001" y="497681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2927351" y="51212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grpSp>
        <p:nvGrpSpPr>
          <p:cNvPr id="58420" name="Group 52"/>
          <p:cNvGrpSpPr>
            <a:grpSpLocks/>
          </p:cNvGrpSpPr>
          <p:nvPr/>
        </p:nvGrpSpPr>
        <p:grpSpPr bwMode="auto">
          <a:xfrm>
            <a:off x="6708776" y="3068638"/>
            <a:ext cx="3275013" cy="971550"/>
            <a:chOff x="3266" y="1933"/>
            <a:chExt cx="2063" cy="612"/>
          </a:xfrm>
        </p:grpSpPr>
        <p:sp>
          <p:nvSpPr>
            <p:cNvPr id="90194" name="Rectangle 5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90195" name="Rectangle 5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90196" name="Rectangle 5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90197" name="Rectangle 5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90198" name="Rectangle 5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90199" name="Rectangle 5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90200" name="Rectangle 5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90201" name="Rectangle 6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90202" name="Rectangle 6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90203" name="Rectangle 6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90204" name="Rectangle 6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5" name="Rectangle 6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6" name="Rectangle 6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0207" name="Rectangle 6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8" name="Rectangle 6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9" name="Rectangle 6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0" name="Rectangle 6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1" name="Rectangle 7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2" name="Rectangle 7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0213" name="Rectangle 7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4" name="Rectangle 7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5" name="Rectangle 7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90216" name="Rectangle 7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7" name="Rectangle 7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8" name="Rectangle 7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9" name="Rectangle 7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0" name="Rectangle 7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1" name="Text Box 8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0222" name="Text Box 8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0223" name="Text Box 8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739140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739140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7067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4" name="Rectangle 86"/>
          <p:cNvSpPr>
            <a:spLocks noChangeArrowheads="1"/>
          </p:cNvSpPr>
          <p:nvPr/>
        </p:nvSpPr>
        <p:spPr bwMode="auto">
          <a:xfrm>
            <a:off x="7067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55" name="Rectangle 87"/>
          <p:cNvSpPr>
            <a:spLocks noChangeArrowheads="1"/>
          </p:cNvSpPr>
          <p:nvPr/>
        </p:nvSpPr>
        <p:spPr bwMode="auto">
          <a:xfrm>
            <a:off x="83645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6" name="Rectangle 88"/>
          <p:cNvSpPr>
            <a:spLocks noChangeArrowheads="1"/>
          </p:cNvSpPr>
          <p:nvPr/>
        </p:nvSpPr>
        <p:spPr bwMode="auto">
          <a:xfrm>
            <a:off x="83645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-2</a:t>
            </a:r>
            <a:endParaRPr lang="ru-RU" sz="1600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9659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8" name="Rectangle 90"/>
          <p:cNvSpPr>
            <a:spLocks noChangeArrowheads="1"/>
          </p:cNvSpPr>
          <p:nvPr/>
        </p:nvSpPr>
        <p:spPr bwMode="auto">
          <a:xfrm>
            <a:off x="9659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9" name="Rectangle 91"/>
          <p:cNvSpPr>
            <a:spLocks noChangeArrowheads="1"/>
          </p:cNvSpPr>
          <p:nvPr/>
        </p:nvSpPr>
        <p:spPr bwMode="auto">
          <a:xfrm>
            <a:off x="7716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0" name="Rectangle 92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1" name="Rectangle 93"/>
          <p:cNvSpPr>
            <a:spLocks noChangeArrowheads="1"/>
          </p:cNvSpPr>
          <p:nvPr/>
        </p:nvSpPr>
        <p:spPr bwMode="auto">
          <a:xfrm>
            <a:off x="8688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2" name="Rectangle 94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58463" name="Rectangle 95"/>
          <p:cNvSpPr>
            <a:spLocks noChangeArrowheads="1"/>
          </p:cNvSpPr>
          <p:nvPr/>
        </p:nvSpPr>
        <p:spPr bwMode="auto">
          <a:xfrm>
            <a:off x="90122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90122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-1</a:t>
            </a:r>
            <a:endParaRPr lang="ru-RU" sz="1600"/>
          </a:p>
        </p:txBody>
      </p:sp>
      <p:sp>
        <p:nvSpPr>
          <p:cNvPr id="58465" name="Rectangle 97"/>
          <p:cNvSpPr>
            <a:spLocks noChangeArrowheads="1"/>
          </p:cNvSpPr>
          <p:nvPr/>
        </p:nvSpPr>
        <p:spPr bwMode="auto">
          <a:xfrm>
            <a:off x="9336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67" name="Rectangle 99"/>
          <p:cNvSpPr>
            <a:spLocks noChangeArrowheads="1"/>
          </p:cNvSpPr>
          <p:nvPr/>
        </p:nvSpPr>
        <p:spPr bwMode="auto">
          <a:xfrm>
            <a:off x="9336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9</a:t>
            </a:r>
            <a:endParaRPr lang="ru-RU" sz="1600"/>
          </a:p>
        </p:txBody>
      </p:sp>
      <p:sp>
        <p:nvSpPr>
          <p:cNvPr id="58468" name="Rectangle 100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9" name="Rectangle 101"/>
          <p:cNvSpPr>
            <a:spLocks noChangeArrowheads="1"/>
          </p:cNvSpPr>
          <p:nvPr/>
        </p:nvSpPr>
        <p:spPr bwMode="auto">
          <a:xfrm>
            <a:off x="9659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58470" name="Rectangle 102"/>
          <p:cNvSpPr>
            <a:spLocks noChangeArrowheads="1"/>
          </p:cNvSpPr>
          <p:nvPr/>
        </p:nvSpPr>
        <p:spPr bwMode="auto">
          <a:xfrm>
            <a:off x="9659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71" name="Rectangle 103"/>
          <p:cNvSpPr>
            <a:spLocks noChangeArrowheads="1"/>
          </p:cNvSpPr>
          <p:nvPr/>
        </p:nvSpPr>
        <p:spPr bwMode="auto">
          <a:xfrm>
            <a:off x="7716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2" name="Rectangle 104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73" name="Rectangle 105"/>
          <p:cNvSpPr>
            <a:spLocks noChangeArrowheads="1"/>
          </p:cNvSpPr>
          <p:nvPr/>
        </p:nvSpPr>
        <p:spPr bwMode="auto">
          <a:xfrm>
            <a:off x="8688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4" name="Rectangle 106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5" name="Rectangle 107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6796088" y="5092701"/>
            <a:ext cx="285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И так далее… </a:t>
            </a:r>
            <a:br>
              <a:rPr lang="ru-RU" sz="1600"/>
            </a:br>
            <a:r>
              <a:rPr lang="ru-RU" sz="1600"/>
              <a:t>В конце концов получится…</a:t>
            </a:r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7067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7067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1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10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1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 animBg="1"/>
      <p:bldP spid="58379" grpId="0" animBg="1"/>
      <p:bldP spid="58380" grpId="0" animBg="1"/>
      <p:bldP spid="58381" grpId="0" animBg="1"/>
      <p:bldP spid="58401" grpId="0"/>
      <p:bldP spid="58402" grpId="0"/>
      <p:bldP spid="58403" grpId="0"/>
      <p:bldP spid="58404" grpId="0"/>
      <p:bldP spid="58405" grpId="0"/>
      <p:bldP spid="58406" grpId="0"/>
      <p:bldP spid="58407" grpId="0"/>
      <p:bldP spid="58408" grpId="0"/>
      <p:bldP spid="58409" grpId="0"/>
      <p:bldP spid="58410" grpId="0"/>
      <p:bldP spid="58411" grpId="0"/>
      <p:bldP spid="58412" grpId="0"/>
      <p:bldP spid="58413" grpId="0"/>
      <p:bldP spid="58414" grpId="0"/>
      <p:bldP spid="58415" grpId="0"/>
      <p:bldP spid="58416" grpId="0"/>
      <p:bldP spid="58417" grpId="0"/>
      <p:bldP spid="58418" grpId="0"/>
      <p:bldP spid="58419" grpId="0"/>
      <p:bldP spid="58451" grpId="0" animBg="1"/>
      <p:bldP spid="58452" grpId="0" animBg="1"/>
      <p:bldP spid="58453" grpId="0" animBg="1"/>
      <p:bldP spid="58454" grpId="0" animBg="1"/>
      <p:bldP spid="58455" grpId="0" animBg="1"/>
      <p:bldP spid="58456" grpId="0" animBg="1"/>
      <p:bldP spid="58457" grpId="0" animBg="1"/>
      <p:bldP spid="58458" grpId="0" animBg="1"/>
      <p:bldP spid="58459" grpId="0" animBg="1"/>
      <p:bldP spid="58460" grpId="0" animBg="1"/>
      <p:bldP spid="58461" grpId="0" animBg="1"/>
      <p:bldP spid="58462" grpId="0" animBg="1"/>
      <p:bldP spid="58463" grpId="0" animBg="1"/>
      <p:bldP spid="58464" grpId="0" animBg="1"/>
      <p:bldP spid="58465" grpId="0" animBg="1"/>
      <p:bldP spid="58466" grpId="0" animBg="1"/>
      <p:bldP spid="58467" grpId="0" animBg="1"/>
      <p:bldP spid="58468" grpId="0" animBg="1"/>
      <p:bldP spid="58469" grpId="0" animBg="1"/>
      <p:bldP spid="58470" grpId="0" animBg="1"/>
      <p:bldP spid="58471" grpId="0" animBg="1"/>
      <p:bldP spid="58472" grpId="0" animBg="1"/>
      <p:bldP spid="58473" grpId="0" animBg="1"/>
      <p:bldP spid="58474" grpId="0" animBg="1"/>
      <p:bldP spid="58475" grpId="0" animBg="1"/>
      <p:bldP spid="58476" grpId="0"/>
      <p:bldP spid="58477" grpId="0" animBg="1"/>
      <p:bldP spid="58478" grpId="0" animBg="1"/>
      <p:bldP spid="58479" grpId="0" animBg="1"/>
      <p:bldP spid="584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15093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1" y="549276"/>
            <a:ext cx="8715375" cy="5268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Floyd-Warshall(M, n) 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D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min(d</a:t>
            </a:r>
            <a:r>
              <a:rPr lang="en-US" baseline="-25000" smtClean="0"/>
              <a:t>ij</a:t>
            </a:r>
            <a:r>
              <a:rPr lang="en-US" baseline="30000" smtClean="0"/>
              <a:t>(k-1)</a:t>
            </a:r>
            <a:r>
              <a:rPr lang="en-US" smtClean="0"/>
              <a:t>, d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/>
              <a:t>+ d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D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2243138" y="5373688"/>
            <a:ext cx="3275012" cy="971550"/>
            <a:chOff x="3266" y="1933"/>
            <a:chExt cx="2063" cy="612"/>
          </a:xfrm>
        </p:grpSpPr>
        <p:sp>
          <p:nvSpPr>
            <p:cNvPr id="106612" name="Rectangle 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106613" name="Rectangle 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106614" name="Rectangle 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106615" name="Rectangle 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106616" name="Rectangle 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106617" name="Rectangle 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106618" name="Rectangle 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106619" name="Rectangle 1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106620" name="Rectangle 1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106621" name="Rectangle 1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106622" name="Rectangle 1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3" name="Rectangle 1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4" name="Rectangle 1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106625" name="Rectangle 1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6" name="Rectangle 1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7" name="Rectangle 1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8" name="Rectangle 1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9" name="Rectangle 2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30" name="Rectangle 2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106631" name="Rectangle 2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2" name="Rectangle 2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3" name="Rectangle 2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106634" name="Rectangle 2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5" name="Rectangle 2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6" name="Rectangle 2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7" name="Rectangle 2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8" name="Rectangle 2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9" name="Text Box 3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106640" name="Text Box 3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106641" name="Text Box 3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106498" name="Text Box 33"/>
          <p:cNvSpPr txBox="1">
            <a:spLocks noChangeArrowheads="1"/>
          </p:cNvSpPr>
          <p:nvPr/>
        </p:nvSpPr>
        <p:spPr bwMode="auto">
          <a:xfrm>
            <a:off x="2100263" y="333376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2043114" y="736600"/>
            <a:ext cx="81295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ru-RU" sz="1600"/>
              <a:t>Если в ориентированном графе нет циклов, то можно провести топологическую</a:t>
            </a:r>
            <a:br>
              <a:rPr lang="ru-RU" sz="1600"/>
            </a:br>
            <a:r>
              <a:rPr lang="ru-RU" sz="1600"/>
              <a:t>сортировку вершин, после чего выполнить релаксацию исходящих дуг</a:t>
            </a:r>
            <a:br>
              <a:rPr lang="ru-RU" sz="1600"/>
            </a:br>
            <a:r>
              <a:rPr lang="ru-RU" sz="1600"/>
              <a:t>в порядке возрастания номеров вершин.</a:t>
            </a:r>
          </a:p>
        </p:txBody>
      </p:sp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5124450" y="1665289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0452" name="Oval 36"/>
          <p:cNvSpPr>
            <a:spLocks noChangeArrowheads="1"/>
          </p:cNvSpPr>
          <p:nvPr/>
        </p:nvSpPr>
        <p:spPr bwMode="auto">
          <a:xfrm>
            <a:off x="51244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0453" name="Oval 37"/>
          <p:cNvSpPr>
            <a:spLocks noChangeArrowheads="1"/>
          </p:cNvSpPr>
          <p:nvPr/>
        </p:nvSpPr>
        <p:spPr bwMode="auto">
          <a:xfrm>
            <a:off x="5124450" y="3538539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sp>
        <p:nvSpPr>
          <p:cNvPr id="60454" name="Oval 38"/>
          <p:cNvSpPr>
            <a:spLocks noChangeArrowheads="1"/>
          </p:cNvSpPr>
          <p:nvPr/>
        </p:nvSpPr>
        <p:spPr bwMode="auto">
          <a:xfrm>
            <a:off x="3790950" y="206216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0455" name="Oval 39"/>
          <p:cNvSpPr>
            <a:spLocks noChangeArrowheads="1"/>
          </p:cNvSpPr>
          <p:nvPr/>
        </p:nvSpPr>
        <p:spPr bwMode="auto">
          <a:xfrm>
            <a:off x="3790950" y="30353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0456" name="Oval 40"/>
          <p:cNvSpPr>
            <a:spLocks noChangeArrowheads="1"/>
          </p:cNvSpPr>
          <p:nvPr/>
        </p:nvSpPr>
        <p:spPr bwMode="auto">
          <a:xfrm>
            <a:off x="6383339" y="206216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0457" name="Oval 41"/>
          <p:cNvSpPr>
            <a:spLocks noChangeArrowheads="1"/>
          </p:cNvSpPr>
          <p:nvPr/>
        </p:nvSpPr>
        <p:spPr bwMode="auto">
          <a:xfrm>
            <a:off x="6383339" y="30353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0458" name="Oval 42"/>
          <p:cNvSpPr>
            <a:spLocks noChangeArrowheads="1"/>
          </p:cNvSpPr>
          <p:nvPr/>
        </p:nvSpPr>
        <p:spPr bwMode="auto">
          <a:xfrm>
            <a:off x="24955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0459" name="Oval 43"/>
          <p:cNvSpPr>
            <a:spLocks noChangeArrowheads="1"/>
          </p:cNvSpPr>
          <p:nvPr/>
        </p:nvSpPr>
        <p:spPr bwMode="auto">
          <a:xfrm>
            <a:off x="7607300" y="249396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cxnSp>
        <p:nvCxnSpPr>
          <p:cNvPr id="60460" name="AutoShape 44"/>
          <p:cNvCxnSpPr>
            <a:cxnSpLocks noChangeShapeType="1"/>
            <a:stCxn id="60458" idx="7"/>
            <a:endCxn id="60454" idx="2"/>
          </p:cNvCxnSpPr>
          <p:nvPr/>
        </p:nvCxnSpPr>
        <p:spPr bwMode="auto">
          <a:xfrm flipV="1">
            <a:off x="2833688" y="2260600"/>
            <a:ext cx="9572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1" name="AutoShape 45"/>
          <p:cNvCxnSpPr>
            <a:cxnSpLocks noChangeShapeType="1"/>
            <a:stCxn id="60458" idx="5"/>
            <a:endCxn id="60455" idx="2"/>
          </p:cNvCxnSpPr>
          <p:nvPr/>
        </p:nvCxnSpPr>
        <p:spPr bwMode="auto">
          <a:xfrm>
            <a:off x="2833688" y="2903538"/>
            <a:ext cx="9572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2" name="AutoShape 46"/>
          <p:cNvCxnSpPr>
            <a:cxnSpLocks noChangeShapeType="1"/>
            <a:stCxn id="60454" idx="4"/>
            <a:endCxn id="60455" idx="0"/>
          </p:cNvCxnSpPr>
          <p:nvPr/>
        </p:nvCxnSpPr>
        <p:spPr bwMode="auto">
          <a:xfrm>
            <a:off x="3989388" y="245745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3" name="AutoShape 47"/>
          <p:cNvCxnSpPr>
            <a:cxnSpLocks noChangeShapeType="1"/>
            <a:stCxn id="60454" idx="7"/>
            <a:endCxn id="60451" idx="2"/>
          </p:cNvCxnSpPr>
          <p:nvPr/>
        </p:nvCxnSpPr>
        <p:spPr bwMode="auto">
          <a:xfrm flipV="1">
            <a:off x="4129088" y="1863725"/>
            <a:ext cx="995362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4" name="AutoShape 48"/>
          <p:cNvCxnSpPr>
            <a:cxnSpLocks noChangeShapeType="1"/>
            <a:stCxn id="60454" idx="6"/>
            <a:endCxn id="60452" idx="1"/>
          </p:cNvCxnSpPr>
          <p:nvPr/>
        </p:nvCxnSpPr>
        <p:spPr bwMode="auto">
          <a:xfrm>
            <a:off x="4186238" y="2260600"/>
            <a:ext cx="9953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5" name="AutoShape 49"/>
          <p:cNvCxnSpPr>
            <a:cxnSpLocks noChangeShapeType="1"/>
            <a:stCxn id="60455" idx="6"/>
            <a:endCxn id="60452" idx="3"/>
          </p:cNvCxnSpPr>
          <p:nvPr/>
        </p:nvCxnSpPr>
        <p:spPr bwMode="auto">
          <a:xfrm flipV="1">
            <a:off x="4186238" y="2903538"/>
            <a:ext cx="9953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6" name="AutoShape 50"/>
          <p:cNvCxnSpPr>
            <a:cxnSpLocks noChangeShapeType="1"/>
            <a:stCxn id="60455" idx="5"/>
            <a:endCxn id="60453" idx="2"/>
          </p:cNvCxnSpPr>
          <p:nvPr/>
        </p:nvCxnSpPr>
        <p:spPr bwMode="auto">
          <a:xfrm>
            <a:off x="4129088" y="3373439"/>
            <a:ext cx="995362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7" name="AutoShape 51"/>
          <p:cNvCxnSpPr>
            <a:cxnSpLocks noChangeShapeType="1"/>
            <a:stCxn id="60453" idx="0"/>
            <a:endCxn id="60452" idx="4"/>
          </p:cNvCxnSpPr>
          <p:nvPr/>
        </p:nvCxnSpPr>
        <p:spPr bwMode="auto">
          <a:xfrm flipV="1">
            <a:off x="5322888" y="2960688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8" name="AutoShape 52"/>
          <p:cNvCxnSpPr>
            <a:cxnSpLocks noChangeShapeType="1"/>
            <a:stCxn id="60451" idx="6"/>
            <a:endCxn id="60456" idx="1"/>
          </p:cNvCxnSpPr>
          <p:nvPr/>
        </p:nvCxnSpPr>
        <p:spPr bwMode="auto">
          <a:xfrm>
            <a:off x="5519738" y="1863725"/>
            <a:ext cx="920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9" name="AutoShape 53"/>
          <p:cNvCxnSpPr>
            <a:cxnSpLocks noChangeShapeType="1"/>
            <a:stCxn id="60452" idx="6"/>
            <a:endCxn id="60456" idx="3"/>
          </p:cNvCxnSpPr>
          <p:nvPr/>
        </p:nvCxnSpPr>
        <p:spPr bwMode="auto">
          <a:xfrm flipV="1">
            <a:off x="5519738" y="240030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0" name="AutoShape 54"/>
          <p:cNvCxnSpPr>
            <a:cxnSpLocks noChangeShapeType="1"/>
            <a:stCxn id="60453" idx="6"/>
            <a:endCxn id="60457" idx="3"/>
          </p:cNvCxnSpPr>
          <p:nvPr/>
        </p:nvCxnSpPr>
        <p:spPr bwMode="auto">
          <a:xfrm flipV="1">
            <a:off x="5519738" y="3373439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1" name="AutoShape 55"/>
          <p:cNvCxnSpPr>
            <a:cxnSpLocks noChangeShapeType="1"/>
            <a:stCxn id="60456" idx="4"/>
            <a:endCxn id="60457" idx="0"/>
          </p:cNvCxnSpPr>
          <p:nvPr/>
        </p:nvCxnSpPr>
        <p:spPr bwMode="auto">
          <a:xfrm>
            <a:off x="6581775" y="245745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2" name="AutoShape 56"/>
          <p:cNvCxnSpPr>
            <a:cxnSpLocks noChangeShapeType="1"/>
            <a:stCxn id="60456" idx="6"/>
            <a:endCxn id="60459" idx="1"/>
          </p:cNvCxnSpPr>
          <p:nvPr/>
        </p:nvCxnSpPr>
        <p:spPr bwMode="auto">
          <a:xfrm>
            <a:off x="6778626" y="2260601"/>
            <a:ext cx="885825" cy="290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3" name="AutoShape 57"/>
          <p:cNvCxnSpPr>
            <a:cxnSpLocks noChangeShapeType="1"/>
            <a:stCxn id="60457" idx="6"/>
            <a:endCxn id="60459" idx="3"/>
          </p:cNvCxnSpPr>
          <p:nvPr/>
        </p:nvCxnSpPr>
        <p:spPr bwMode="auto">
          <a:xfrm flipV="1">
            <a:off x="6778626" y="2832100"/>
            <a:ext cx="885825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0474" name="Group 58"/>
          <p:cNvGrpSpPr>
            <a:grpSpLocks/>
          </p:cNvGrpSpPr>
          <p:nvPr/>
        </p:nvGrpSpPr>
        <p:grpSpPr bwMode="auto">
          <a:xfrm>
            <a:off x="2100264" y="4113213"/>
            <a:ext cx="7488237" cy="863600"/>
            <a:chOff x="431" y="3385"/>
            <a:chExt cx="4717" cy="544"/>
          </a:xfrm>
        </p:grpSpPr>
        <p:sp>
          <p:nvSpPr>
            <p:cNvPr id="106565" name="Oval 59"/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6566" name="Oval 60"/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6567" name="Oval 61"/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6568" name="Oval 62"/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sp>
          <p:nvSpPr>
            <p:cNvPr id="106569" name="Oval 63"/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6570" name="Oval 64"/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06571" name="Oval 65"/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6572" name="Oval 66"/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6573" name="Oval 67"/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cxnSp>
          <p:nvCxnSpPr>
            <p:cNvPr id="106574" name="AutoShape 68"/>
            <p:cNvCxnSpPr>
              <a:cxnSpLocks noChangeShapeType="1"/>
              <a:endCxn id="106565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5" name="AutoShape 69"/>
            <p:cNvCxnSpPr>
              <a:cxnSpLocks noChangeShapeType="1"/>
              <a:stCxn id="106565" idx="6"/>
              <a:endCxn id="106566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6" name="AutoShape 70"/>
            <p:cNvCxnSpPr>
              <a:cxnSpLocks noChangeShapeType="1"/>
              <a:stCxn id="106566" idx="6"/>
              <a:endCxn id="106567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7" name="AutoShape 71"/>
            <p:cNvCxnSpPr>
              <a:cxnSpLocks noChangeShapeType="1"/>
              <a:stCxn id="106567" idx="6"/>
              <a:endCxn id="106568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8" name="AutoShape 72"/>
            <p:cNvCxnSpPr>
              <a:cxnSpLocks noChangeShapeType="1"/>
              <a:stCxn id="106568" idx="6"/>
              <a:endCxn id="106570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9" name="AutoShape 73"/>
            <p:cNvCxnSpPr>
              <a:cxnSpLocks noChangeShapeType="1"/>
              <a:stCxn id="106570" idx="6"/>
              <a:endCxn id="106571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0" name="AutoShape 74"/>
            <p:cNvCxnSpPr>
              <a:cxnSpLocks noChangeShapeType="1"/>
              <a:stCxn id="106571" idx="6"/>
              <a:endCxn id="106569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1" name="AutoShape 75"/>
            <p:cNvCxnSpPr>
              <a:cxnSpLocks noChangeShapeType="1"/>
              <a:stCxn id="106569" idx="6"/>
              <a:endCxn id="106573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2" name="AutoShape 76"/>
            <p:cNvCxnSpPr>
              <a:cxnSpLocks noChangeShapeType="1"/>
              <a:stCxn id="106573" idx="6"/>
              <a:endCxn id="106572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3" name="AutoShape 77"/>
            <p:cNvCxnSpPr>
              <a:cxnSpLocks noChangeShapeType="1"/>
              <a:stCxn id="106572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4" name="AutoShape 78"/>
            <p:cNvCxnSpPr>
              <a:cxnSpLocks noChangeShapeType="1"/>
              <a:stCxn id="106565" idx="7"/>
            </p:cNvCxnSpPr>
            <p:nvPr/>
          </p:nvCxnSpPr>
          <p:spPr bwMode="auto">
            <a:xfrm rot="-54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5" name="AutoShape 79"/>
            <p:cNvCxnSpPr>
              <a:cxnSpLocks noChangeShapeType="1"/>
              <a:endCxn id="106566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6" name="AutoShape 80"/>
            <p:cNvCxnSpPr>
              <a:cxnSpLocks noChangeShapeType="1"/>
              <a:stCxn id="106565" idx="0"/>
            </p:cNvCxnSpPr>
            <p:nvPr/>
          </p:nvCxnSpPr>
          <p:spPr bwMode="auto">
            <a:xfrm rot="-54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7" name="AutoShape 81"/>
            <p:cNvCxnSpPr>
              <a:cxnSpLocks noChangeShapeType="1"/>
              <a:endCxn id="106567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8" name="AutoShape 82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9" name="AutoShape 83"/>
            <p:cNvCxnSpPr>
              <a:cxnSpLocks noChangeShapeType="1"/>
              <a:endCxn id="106567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0" name="AutoShape 84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1" name="AutoShape 85"/>
            <p:cNvCxnSpPr>
              <a:cxnSpLocks noChangeShapeType="1"/>
              <a:endCxn id="106570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2" name="AutoShape 86"/>
            <p:cNvCxnSpPr>
              <a:cxnSpLocks noChangeShapeType="1"/>
              <a:stCxn id="106566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3" name="AutoShape 87"/>
            <p:cNvCxnSpPr>
              <a:cxnSpLocks noChangeShapeType="1"/>
              <a:endCxn id="106571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4" name="AutoShape 88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5" name="AutoShape 89"/>
            <p:cNvCxnSpPr>
              <a:cxnSpLocks noChangeShapeType="1"/>
              <a:endCxn id="106568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6" name="AutoShape 90"/>
            <p:cNvCxnSpPr>
              <a:cxnSpLocks noChangeShapeType="1"/>
              <a:stCxn id="106568" idx="7"/>
            </p:cNvCxnSpPr>
            <p:nvPr/>
          </p:nvCxnSpPr>
          <p:spPr bwMode="auto">
            <a:xfrm rot="-54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7" name="AutoShape 91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8" name="AutoShape 92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9" name="AutoShape 93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0" name="AutoShape 94"/>
            <p:cNvCxnSpPr>
              <a:cxnSpLocks noChangeShapeType="1"/>
              <a:stCxn id="106571" idx="7"/>
            </p:cNvCxnSpPr>
            <p:nvPr/>
          </p:nvCxnSpPr>
          <p:spPr bwMode="auto">
            <a:xfrm rot="-54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1" name="AutoShape 95"/>
            <p:cNvCxnSpPr>
              <a:cxnSpLocks noChangeShapeType="1"/>
              <a:endCxn id="106569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2" name="AutoShape 96"/>
            <p:cNvCxnSpPr>
              <a:cxnSpLocks noChangeShapeType="1"/>
              <a:stCxn id="106570" idx="7"/>
            </p:cNvCxnSpPr>
            <p:nvPr/>
          </p:nvCxnSpPr>
          <p:spPr bwMode="auto">
            <a:xfrm rot="-54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3" name="AutoShape 97"/>
            <p:cNvCxnSpPr>
              <a:cxnSpLocks noChangeShapeType="1"/>
              <a:endCxn id="106569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4" name="AutoShape 98"/>
            <p:cNvCxnSpPr>
              <a:cxnSpLocks noChangeShapeType="1"/>
              <a:stCxn id="106568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5" name="AutoShape 99"/>
            <p:cNvCxnSpPr>
              <a:cxnSpLocks noChangeShapeType="1"/>
              <a:endCxn id="106573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6" name="AutoShape 100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7" name="AutoShape 101"/>
            <p:cNvCxnSpPr>
              <a:cxnSpLocks noChangeShapeType="1"/>
              <a:endCxn id="106573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8" name="AutoShape 102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9" name="AutoShape 103"/>
            <p:cNvCxnSpPr>
              <a:cxnSpLocks noChangeShapeType="1"/>
              <a:endCxn id="106572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10" name="AutoShape 104"/>
            <p:cNvCxnSpPr>
              <a:cxnSpLocks noChangeShapeType="1"/>
              <a:stCxn id="106573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11" name="AutoShape 105"/>
            <p:cNvCxnSpPr>
              <a:cxnSpLocks noChangeShapeType="1"/>
              <a:endCxn id="106572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3143250" y="22050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4403725" y="17732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4" name="Text Box 108"/>
          <p:cNvSpPr txBox="1">
            <a:spLocks noChangeArrowheads="1"/>
          </p:cNvSpPr>
          <p:nvPr/>
        </p:nvSpPr>
        <p:spPr bwMode="auto">
          <a:xfrm>
            <a:off x="5843588" y="17367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25" name="Text Box 109"/>
          <p:cNvSpPr txBox="1">
            <a:spLocks noChangeArrowheads="1"/>
          </p:cNvSpPr>
          <p:nvPr/>
        </p:nvSpPr>
        <p:spPr bwMode="auto">
          <a:xfrm>
            <a:off x="7104063" y="21685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26" name="Text Box 110"/>
          <p:cNvSpPr txBox="1">
            <a:spLocks noChangeArrowheads="1"/>
          </p:cNvSpPr>
          <p:nvPr/>
        </p:nvSpPr>
        <p:spPr bwMode="auto">
          <a:xfrm>
            <a:off x="5735638" y="234950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7" name="Text Box 111"/>
          <p:cNvSpPr txBox="1">
            <a:spLocks noChangeArrowheads="1"/>
          </p:cNvSpPr>
          <p:nvPr/>
        </p:nvSpPr>
        <p:spPr bwMode="auto">
          <a:xfrm>
            <a:off x="4548188" y="22050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  <a:endParaRPr lang="ru-RU" sz="1000"/>
          </a:p>
        </p:txBody>
      </p:sp>
      <p:sp>
        <p:nvSpPr>
          <p:cNvPr id="60528" name="Text Box 112"/>
          <p:cNvSpPr txBox="1">
            <a:spLocks noChangeArrowheads="1"/>
          </p:cNvSpPr>
          <p:nvPr/>
        </p:nvSpPr>
        <p:spPr bwMode="auto">
          <a:xfrm>
            <a:off x="3756025" y="26003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9" name="Text Box 113"/>
          <p:cNvSpPr txBox="1">
            <a:spLocks noChangeArrowheads="1"/>
          </p:cNvSpPr>
          <p:nvPr/>
        </p:nvSpPr>
        <p:spPr bwMode="auto">
          <a:xfrm>
            <a:off x="3216275" y="28527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30" name="Text Box 114"/>
          <p:cNvSpPr txBox="1">
            <a:spLocks noChangeArrowheads="1"/>
          </p:cNvSpPr>
          <p:nvPr/>
        </p:nvSpPr>
        <p:spPr bwMode="auto">
          <a:xfrm>
            <a:off x="4475163" y="28527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4</a:t>
            </a:r>
            <a:endParaRPr lang="ru-RU" sz="1000"/>
          </a:p>
        </p:txBody>
      </p:sp>
      <p:sp>
        <p:nvSpPr>
          <p:cNvPr id="60531" name="Text Box 115"/>
          <p:cNvSpPr txBox="1">
            <a:spLocks noChangeArrowheads="1"/>
          </p:cNvSpPr>
          <p:nvPr/>
        </p:nvSpPr>
        <p:spPr bwMode="auto">
          <a:xfrm>
            <a:off x="4475163" y="332105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2" name="Text Box 116"/>
          <p:cNvSpPr txBox="1">
            <a:spLocks noChangeArrowheads="1"/>
          </p:cNvSpPr>
          <p:nvPr/>
        </p:nvSpPr>
        <p:spPr bwMode="auto">
          <a:xfrm>
            <a:off x="5772150" y="332105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33" name="Text Box 117"/>
          <p:cNvSpPr txBox="1">
            <a:spLocks noChangeArrowheads="1"/>
          </p:cNvSpPr>
          <p:nvPr/>
        </p:nvSpPr>
        <p:spPr bwMode="auto">
          <a:xfrm>
            <a:off x="6564313" y="26368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4" name="Text Box 118"/>
          <p:cNvSpPr txBox="1">
            <a:spLocks noChangeArrowheads="1"/>
          </p:cNvSpPr>
          <p:nvPr/>
        </p:nvSpPr>
        <p:spPr bwMode="auto">
          <a:xfrm>
            <a:off x="6994525" y="28162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5" name="Text Box 119"/>
          <p:cNvSpPr txBox="1">
            <a:spLocks noChangeArrowheads="1"/>
          </p:cNvSpPr>
          <p:nvPr/>
        </p:nvSpPr>
        <p:spPr bwMode="auto">
          <a:xfrm>
            <a:off x="5303838" y="314166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6" name="Rectangle 120"/>
          <p:cNvSpPr>
            <a:spLocks noChangeArrowheads="1"/>
          </p:cNvSpPr>
          <p:nvPr/>
        </p:nvSpPr>
        <p:spPr bwMode="auto">
          <a:xfrm>
            <a:off x="4222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11</a:t>
            </a:r>
            <a:endParaRPr lang="ru-RU" sz="1600">
              <a:cs typeface="Arial" charset="0"/>
            </a:endParaRPr>
          </a:p>
        </p:txBody>
      </p:sp>
      <p:sp>
        <p:nvSpPr>
          <p:cNvPr id="60537" name="Rectangle 121"/>
          <p:cNvSpPr>
            <a:spLocks noChangeArrowheads="1"/>
          </p:cNvSpPr>
          <p:nvPr/>
        </p:nvSpPr>
        <p:spPr bwMode="auto">
          <a:xfrm>
            <a:off x="29273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8" name="Rectangle 122"/>
          <p:cNvSpPr>
            <a:spLocks noChangeArrowheads="1"/>
          </p:cNvSpPr>
          <p:nvPr/>
        </p:nvSpPr>
        <p:spPr bwMode="auto">
          <a:xfrm>
            <a:off x="45466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9" name="Rectangle 123"/>
          <p:cNvSpPr>
            <a:spLocks noChangeArrowheads="1"/>
          </p:cNvSpPr>
          <p:nvPr/>
        </p:nvSpPr>
        <p:spPr bwMode="auto">
          <a:xfrm>
            <a:off x="29273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0" name="Rectangle 124"/>
          <p:cNvSpPr>
            <a:spLocks noChangeArrowheads="1"/>
          </p:cNvSpPr>
          <p:nvPr/>
        </p:nvSpPr>
        <p:spPr bwMode="auto">
          <a:xfrm>
            <a:off x="45466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1" name="Rectangle 125"/>
          <p:cNvSpPr>
            <a:spLocks noChangeArrowheads="1"/>
          </p:cNvSpPr>
          <p:nvPr/>
        </p:nvSpPr>
        <p:spPr bwMode="auto">
          <a:xfrm>
            <a:off x="26035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26035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3" name="Rectangle 127"/>
          <p:cNvSpPr>
            <a:spLocks noChangeArrowheads="1"/>
          </p:cNvSpPr>
          <p:nvPr/>
        </p:nvSpPr>
        <p:spPr bwMode="auto">
          <a:xfrm>
            <a:off x="51943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4" name="Rectangle 128"/>
          <p:cNvSpPr>
            <a:spLocks noChangeArrowheads="1"/>
          </p:cNvSpPr>
          <p:nvPr/>
        </p:nvSpPr>
        <p:spPr bwMode="auto">
          <a:xfrm>
            <a:off x="51943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5" name="Rectangle 129"/>
          <p:cNvSpPr>
            <a:spLocks noChangeArrowheads="1"/>
          </p:cNvSpPr>
          <p:nvPr/>
        </p:nvSpPr>
        <p:spPr bwMode="auto">
          <a:xfrm>
            <a:off x="4870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46" name="Rectangle 130"/>
          <p:cNvSpPr>
            <a:spLocks noChangeArrowheads="1"/>
          </p:cNvSpPr>
          <p:nvPr/>
        </p:nvSpPr>
        <p:spPr bwMode="auto">
          <a:xfrm>
            <a:off x="4870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10</a:t>
            </a:r>
            <a:endParaRPr lang="ru-RU" sz="1600">
              <a:cs typeface="Arial" charset="0"/>
            </a:endParaRPr>
          </a:p>
        </p:txBody>
      </p:sp>
      <p:sp>
        <p:nvSpPr>
          <p:cNvPr id="60547" name="Rectangle 131"/>
          <p:cNvSpPr>
            <a:spLocks noChangeArrowheads="1"/>
          </p:cNvSpPr>
          <p:nvPr/>
        </p:nvSpPr>
        <p:spPr bwMode="auto">
          <a:xfrm>
            <a:off x="3251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3251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9" name="Rectangle 133"/>
          <p:cNvSpPr>
            <a:spLocks noChangeArrowheads="1"/>
          </p:cNvSpPr>
          <p:nvPr/>
        </p:nvSpPr>
        <p:spPr bwMode="auto">
          <a:xfrm>
            <a:off x="3251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</a:t>
            </a:r>
            <a:endParaRPr lang="ru-RU" sz="1600">
              <a:cs typeface="Arial" charset="0"/>
            </a:endParaRPr>
          </a:p>
        </p:txBody>
      </p:sp>
      <p:sp>
        <p:nvSpPr>
          <p:cNvPr id="60550" name="Rectangle 134"/>
          <p:cNvSpPr>
            <a:spLocks noChangeArrowheads="1"/>
          </p:cNvSpPr>
          <p:nvPr/>
        </p:nvSpPr>
        <p:spPr bwMode="auto">
          <a:xfrm>
            <a:off x="3251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51" name="Rectangle 135"/>
          <p:cNvSpPr>
            <a:spLocks noChangeArrowheads="1"/>
          </p:cNvSpPr>
          <p:nvPr/>
        </p:nvSpPr>
        <p:spPr bwMode="auto">
          <a:xfrm>
            <a:off x="4870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2" name="Rectangle 136"/>
          <p:cNvSpPr>
            <a:spLocks noChangeArrowheads="1"/>
          </p:cNvSpPr>
          <p:nvPr/>
        </p:nvSpPr>
        <p:spPr bwMode="auto">
          <a:xfrm>
            <a:off x="4870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3" name="Rectangle 137"/>
          <p:cNvSpPr>
            <a:spLocks noChangeArrowheads="1"/>
          </p:cNvSpPr>
          <p:nvPr/>
        </p:nvSpPr>
        <p:spPr bwMode="auto">
          <a:xfrm>
            <a:off x="4222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4" name="Rectangle 138"/>
          <p:cNvSpPr>
            <a:spLocks noChangeArrowheads="1"/>
          </p:cNvSpPr>
          <p:nvPr/>
        </p:nvSpPr>
        <p:spPr bwMode="auto">
          <a:xfrm>
            <a:off x="4222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55" name="Rectangle 139"/>
          <p:cNvSpPr>
            <a:spLocks noChangeArrowheads="1"/>
          </p:cNvSpPr>
          <p:nvPr/>
        </p:nvSpPr>
        <p:spPr bwMode="auto">
          <a:xfrm>
            <a:off x="4222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6" name="Rectangle 140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57" name="Rectangle 141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8" name="Rectangle 142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59" name="Rectangle 143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61" name="Rectangle 145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62" name="Text Box 146"/>
          <p:cNvSpPr txBox="1">
            <a:spLocks noChangeArrowheads="1"/>
          </p:cNvSpPr>
          <p:nvPr/>
        </p:nvSpPr>
        <p:spPr bwMode="auto">
          <a:xfrm>
            <a:off x="6024564" y="5368926"/>
            <a:ext cx="43132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Один из вариантов применения алгоритма:</a:t>
            </a:r>
            <a:br>
              <a:rPr lang="ru-RU" sz="1600"/>
            </a:br>
            <a:r>
              <a:rPr lang="ru-RU" sz="1600"/>
              <a:t>нахождение критического пути.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522" grpId="0"/>
      <p:bldP spid="60523" grpId="0"/>
      <p:bldP spid="60524" grpId="0"/>
      <p:bldP spid="60525" grpId="0"/>
      <p:bldP spid="60526" grpId="0"/>
      <p:bldP spid="60527" grpId="0"/>
      <p:bldP spid="60528" grpId="0"/>
      <p:bldP spid="60529" grpId="0"/>
      <p:bldP spid="60530" grpId="0"/>
      <p:bldP spid="60531" grpId="0"/>
      <p:bldP spid="60532" grpId="0"/>
      <p:bldP spid="60533" grpId="0"/>
      <p:bldP spid="60534" grpId="0"/>
      <p:bldP spid="60535" grpId="0"/>
      <p:bldP spid="60536" grpId="0" animBg="1"/>
      <p:bldP spid="60537" grpId="0" animBg="1"/>
      <p:bldP spid="60538" grpId="0" animBg="1"/>
      <p:bldP spid="60539" grpId="0" animBg="1"/>
      <p:bldP spid="60540" grpId="0" animBg="1"/>
      <p:bldP spid="60541" grpId="0" animBg="1"/>
      <p:bldP spid="60542" grpId="0" animBg="1"/>
      <p:bldP spid="60543" grpId="0" animBg="1"/>
      <p:bldP spid="60544" grpId="0" animBg="1"/>
      <p:bldP spid="60545" grpId="0" animBg="1"/>
      <p:bldP spid="60546" grpId="0" animBg="1"/>
      <p:bldP spid="60547" grpId="0" animBg="1"/>
      <p:bldP spid="60548" grpId="0" animBg="1"/>
      <p:bldP spid="60549" grpId="0" animBg="1"/>
      <p:bldP spid="60550" grpId="0" animBg="1"/>
      <p:bldP spid="60551" grpId="0" animBg="1"/>
      <p:bldP spid="60552" grpId="0" animBg="1"/>
      <p:bldP spid="60553" grpId="0" animBg="1"/>
      <p:bldP spid="60554" grpId="0" animBg="1"/>
      <p:bldP spid="60555" grpId="0" animBg="1"/>
      <p:bldP spid="60556" grpId="0" animBg="1"/>
      <p:bldP spid="60557" grpId="0" animBg="1"/>
      <p:bldP spid="60558" grpId="0" animBg="1"/>
      <p:bldP spid="60559" grpId="0" animBg="1"/>
      <p:bldP spid="60560" grpId="0" animBg="1"/>
      <p:bldP spid="60561" grpId="0" animBg="1"/>
      <p:bldP spid="60562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2"/>
          <p:cNvSpPr txBox="1">
            <a:spLocks noChangeArrowheads="1"/>
          </p:cNvSpPr>
          <p:nvPr/>
        </p:nvSpPr>
        <p:spPr bwMode="auto">
          <a:xfrm>
            <a:off x="2100264" y="333376"/>
            <a:ext cx="3597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Алгоритм «умножения матриц».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243139" y="1016000"/>
            <a:ext cx="1330325" cy="1619250"/>
            <a:chOff x="499" y="2568"/>
            <a:chExt cx="838" cy="1020"/>
          </a:xfrm>
        </p:grpSpPr>
        <p:sp>
          <p:nvSpPr>
            <p:cNvPr id="108640" name="Oval 4"/>
            <p:cNvSpPr>
              <a:spLocks noChangeArrowheads="1"/>
            </p:cNvSpPr>
            <p:nvPr/>
          </p:nvSpPr>
          <p:spPr bwMode="auto">
            <a:xfrm>
              <a:off x="108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8641" name="Oval 5"/>
            <p:cNvSpPr>
              <a:spLocks noChangeArrowheads="1"/>
            </p:cNvSpPr>
            <p:nvPr/>
          </p:nvSpPr>
          <p:spPr bwMode="auto">
            <a:xfrm>
              <a:off x="499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8642" name="Oval 6"/>
            <p:cNvSpPr>
              <a:spLocks noChangeArrowheads="1"/>
            </p:cNvSpPr>
            <p:nvPr/>
          </p:nvSpPr>
          <p:spPr bwMode="auto">
            <a:xfrm>
              <a:off x="108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cxnSp>
          <p:nvCxnSpPr>
            <p:cNvPr id="108643" name="AutoShape 7"/>
            <p:cNvCxnSpPr>
              <a:cxnSpLocks noChangeShapeType="1"/>
              <a:stCxn id="108641" idx="7"/>
              <a:endCxn id="108640" idx="3"/>
            </p:cNvCxnSpPr>
            <p:nvPr/>
          </p:nvCxnSpPr>
          <p:spPr bwMode="auto">
            <a:xfrm flipV="1">
              <a:off x="712" y="2781"/>
              <a:ext cx="412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4" name="AutoShape 8"/>
            <p:cNvCxnSpPr>
              <a:cxnSpLocks noChangeShapeType="1"/>
              <a:stCxn id="108640" idx="4"/>
              <a:endCxn id="108642" idx="0"/>
            </p:cNvCxnSpPr>
            <p:nvPr/>
          </p:nvCxnSpPr>
          <p:spPr bwMode="auto">
            <a:xfrm>
              <a:off x="121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5" name="AutoShape 9"/>
            <p:cNvCxnSpPr>
              <a:cxnSpLocks noChangeShapeType="1"/>
              <a:stCxn id="108642" idx="1"/>
              <a:endCxn id="108641" idx="5"/>
            </p:cNvCxnSpPr>
            <p:nvPr/>
          </p:nvCxnSpPr>
          <p:spPr bwMode="auto">
            <a:xfrm flipH="1" flipV="1">
              <a:off x="712" y="3121"/>
              <a:ext cx="41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4114801" y="1016000"/>
            <a:ext cx="2339975" cy="1619250"/>
            <a:chOff x="1678" y="2568"/>
            <a:chExt cx="1474" cy="1020"/>
          </a:xfrm>
        </p:grpSpPr>
        <p:sp>
          <p:nvSpPr>
            <p:cNvPr id="108631" name="Oval 11"/>
            <p:cNvSpPr>
              <a:spLocks noChangeArrowheads="1"/>
            </p:cNvSpPr>
            <p:nvPr/>
          </p:nvSpPr>
          <p:spPr bwMode="auto">
            <a:xfrm>
              <a:off x="1678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8632" name="Oval 12"/>
            <p:cNvSpPr>
              <a:spLocks noChangeArrowheads="1"/>
            </p:cNvSpPr>
            <p:nvPr/>
          </p:nvSpPr>
          <p:spPr bwMode="auto">
            <a:xfrm>
              <a:off x="226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8633" name="Oval 13"/>
            <p:cNvSpPr>
              <a:spLocks noChangeArrowheads="1"/>
            </p:cNvSpPr>
            <p:nvPr/>
          </p:nvSpPr>
          <p:spPr bwMode="auto">
            <a:xfrm>
              <a:off x="226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8634" name="Oval 14"/>
            <p:cNvSpPr>
              <a:spLocks noChangeArrowheads="1"/>
            </p:cNvSpPr>
            <p:nvPr/>
          </p:nvSpPr>
          <p:spPr bwMode="auto">
            <a:xfrm>
              <a:off x="2903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cxnSp>
          <p:nvCxnSpPr>
            <p:cNvPr id="108635" name="AutoShape 15"/>
            <p:cNvCxnSpPr>
              <a:cxnSpLocks noChangeShapeType="1"/>
              <a:stCxn id="108631" idx="7"/>
              <a:endCxn id="108632" idx="3"/>
            </p:cNvCxnSpPr>
            <p:nvPr/>
          </p:nvCxnSpPr>
          <p:spPr bwMode="auto">
            <a:xfrm flipV="1">
              <a:off x="1891" y="2781"/>
              <a:ext cx="413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6" name="AutoShape 16"/>
            <p:cNvCxnSpPr>
              <a:cxnSpLocks noChangeShapeType="1"/>
              <a:stCxn id="108632" idx="4"/>
              <a:endCxn id="108633" idx="0"/>
            </p:cNvCxnSpPr>
            <p:nvPr/>
          </p:nvCxnSpPr>
          <p:spPr bwMode="auto">
            <a:xfrm>
              <a:off x="239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7" name="AutoShape 17"/>
            <p:cNvCxnSpPr>
              <a:cxnSpLocks noChangeShapeType="1"/>
              <a:stCxn id="108631" idx="5"/>
              <a:endCxn id="108633" idx="1"/>
            </p:cNvCxnSpPr>
            <p:nvPr/>
          </p:nvCxnSpPr>
          <p:spPr bwMode="auto">
            <a:xfrm>
              <a:off x="1891" y="3121"/>
              <a:ext cx="413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8" name="AutoShape 18"/>
            <p:cNvCxnSpPr>
              <a:cxnSpLocks noChangeShapeType="1"/>
              <a:stCxn id="108632" idx="5"/>
              <a:endCxn id="108634" idx="1"/>
            </p:cNvCxnSpPr>
            <p:nvPr/>
          </p:nvCxnSpPr>
          <p:spPr bwMode="auto">
            <a:xfrm>
              <a:off x="2481" y="2781"/>
              <a:ext cx="458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9" name="AutoShape 19"/>
            <p:cNvCxnSpPr>
              <a:cxnSpLocks noChangeShapeType="1"/>
              <a:stCxn id="108633" idx="7"/>
              <a:endCxn id="108634" idx="3"/>
            </p:cNvCxnSpPr>
            <p:nvPr/>
          </p:nvCxnSpPr>
          <p:spPr bwMode="auto">
            <a:xfrm flipV="1">
              <a:off x="2481" y="3121"/>
              <a:ext cx="45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64532" name="Group 20"/>
          <p:cNvGraphicFramePr>
            <a:graphicFrameLocks noGrp="1"/>
          </p:cNvGraphicFramePr>
          <p:nvPr>
            <p:ph idx="4294967295"/>
          </p:nvPr>
        </p:nvGraphicFramePr>
        <p:xfrm>
          <a:off x="7670800" y="1233488"/>
          <a:ext cx="2997200" cy="225901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270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598" name="Text Box 86"/>
          <p:cNvSpPr txBox="1">
            <a:spLocks noChangeArrowheads="1"/>
          </p:cNvSpPr>
          <p:nvPr/>
        </p:nvSpPr>
        <p:spPr bwMode="auto">
          <a:xfrm>
            <a:off x="6888164" y="15668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6888164" y="12334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0" name="Text Box 88"/>
          <p:cNvSpPr txBox="1">
            <a:spLocks noChangeArrowheads="1"/>
          </p:cNvSpPr>
          <p:nvPr/>
        </p:nvSpPr>
        <p:spPr bwMode="auto">
          <a:xfrm>
            <a:off x="6888164" y="224155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6888164" y="19161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2" name="Text Box 90"/>
          <p:cNvSpPr txBox="1">
            <a:spLocks noChangeArrowheads="1"/>
          </p:cNvSpPr>
          <p:nvPr/>
        </p:nvSpPr>
        <p:spPr bwMode="auto">
          <a:xfrm>
            <a:off x="6888164" y="285273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6888164" y="25288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04" name="Text Box 92"/>
          <p:cNvSpPr txBox="1">
            <a:spLocks noChangeArrowheads="1"/>
          </p:cNvSpPr>
          <p:nvPr/>
        </p:nvSpPr>
        <p:spPr bwMode="auto">
          <a:xfrm>
            <a:off x="6888164" y="31765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73199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6" name="Text Box 94"/>
          <p:cNvSpPr txBox="1">
            <a:spLocks noChangeArrowheads="1"/>
          </p:cNvSpPr>
          <p:nvPr/>
        </p:nvSpPr>
        <p:spPr bwMode="auto">
          <a:xfrm>
            <a:off x="77517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607" name="Text Box 95"/>
          <p:cNvSpPr txBox="1">
            <a:spLocks noChangeArrowheads="1"/>
          </p:cNvSpPr>
          <p:nvPr/>
        </p:nvSpPr>
        <p:spPr bwMode="auto">
          <a:xfrm>
            <a:off x="81835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8" name="Text Box 96"/>
          <p:cNvSpPr txBox="1">
            <a:spLocks noChangeArrowheads="1"/>
          </p:cNvSpPr>
          <p:nvPr/>
        </p:nvSpPr>
        <p:spPr bwMode="auto">
          <a:xfrm>
            <a:off x="86169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9" name="Text Box 97"/>
          <p:cNvSpPr txBox="1">
            <a:spLocks noChangeArrowheads="1"/>
          </p:cNvSpPr>
          <p:nvPr/>
        </p:nvSpPr>
        <p:spPr bwMode="auto">
          <a:xfrm>
            <a:off x="90487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10" name="Text Box 98"/>
          <p:cNvSpPr txBox="1">
            <a:spLocks noChangeArrowheads="1"/>
          </p:cNvSpPr>
          <p:nvPr/>
        </p:nvSpPr>
        <p:spPr bwMode="auto">
          <a:xfrm>
            <a:off x="94805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11" name="Text Box 99"/>
          <p:cNvSpPr txBox="1">
            <a:spLocks noChangeArrowheads="1"/>
          </p:cNvSpPr>
          <p:nvPr/>
        </p:nvSpPr>
        <p:spPr bwMode="auto">
          <a:xfrm>
            <a:off x="99123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12" name="Text Box 100"/>
          <p:cNvSpPr txBox="1">
            <a:spLocks noChangeArrowheads="1"/>
          </p:cNvSpPr>
          <p:nvPr/>
        </p:nvSpPr>
        <p:spPr bwMode="auto">
          <a:xfrm>
            <a:off x="2063751" y="3033713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представляет собой</a:t>
            </a:r>
            <a:br>
              <a:rPr lang="ru-RU" sz="1600"/>
            </a:br>
            <a:r>
              <a:rPr lang="ru-RU" sz="1600"/>
              <a:t>граф путей длиной </a:t>
            </a:r>
            <a:r>
              <a:rPr lang="en-US" sz="1600">
                <a:latin typeface="Monotype Corsiva" pitchFamily="66" charset="0"/>
              </a:rPr>
              <a:t>l</a:t>
            </a:r>
            <a:r>
              <a:rPr lang="en-US" sz="1600"/>
              <a:t> (</a:t>
            </a:r>
            <a:r>
              <a:rPr lang="ru-RU" sz="1600"/>
              <a:t>то есть в матрице</a:t>
            </a:r>
            <a:br>
              <a:rPr lang="ru-RU" sz="1600"/>
            </a:br>
            <a:r>
              <a:rPr lang="ru-RU" sz="1600"/>
              <a:t>единица находится в ячейке (</a:t>
            </a:r>
            <a:r>
              <a:rPr lang="en-US" sz="1600"/>
              <a:t>u,v), </a:t>
            </a:r>
            <a:r>
              <a:rPr lang="ru-RU" sz="1600"/>
              <a:t>если</a:t>
            </a:r>
            <a:br>
              <a:rPr lang="ru-RU" sz="1600"/>
            </a:br>
            <a:r>
              <a:rPr lang="ru-RU" sz="1600"/>
              <a:t>в исходном графе существовал путь из</a:t>
            </a:r>
            <a:br>
              <a:rPr lang="ru-RU" sz="1600"/>
            </a:br>
            <a:r>
              <a:rPr lang="en-US" sz="1600"/>
              <a:t>u </a:t>
            </a:r>
            <a:r>
              <a:rPr lang="ru-RU" sz="1600"/>
              <a:t>в </a:t>
            </a:r>
            <a:r>
              <a:rPr lang="en-US" sz="1600"/>
              <a:t>v </a:t>
            </a:r>
            <a:r>
              <a:rPr lang="ru-RU" sz="1600"/>
              <a:t>длиной не больше </a:t>
            </a:r>
            <a:r>
              <a:rPr lang="en-US" sz="1600">
                <a:latin typeface="Monotype Corsiva" pitchFamily="66" charset="0"/>
              </a:rPr>
              <a:t>l 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3" name="Text Box 101"/>
          <p:cNvSpPr txBox="1">
            <a:spLocks noChangeArrowheads="1"/>
          </p:cNvSpPr>
          <p:nvPr/>
        </p:nvSpPr>
        <p:spPr bwMode="auto">
          <a:xfrm>
            <a:off x="2063751" y="4400550"/>
            <a:ext cx="8308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Тогда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ru-RU" sz="1600" i="1" baseline="30000"/>
              <a:t>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– это матрица смежности исходного графа</a:t>
            </a:r>
            <a:r>
              <a:rPr lang="en-US" sz="1600"/>
              <a:t> G</a:t>
            </a:r>
            <a:r>
              <a:rPr lang="ru-RU" sz="1600"/>
              <a:t>, 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 – матрица</a:t>
            </a:r>
            <a:r>
              <a:rPr lang="en-US" sz="1600"/>
              <a:t> </a:t>
            </a:r>
            <a:r>
              <a:rPr lang="ru-RU" sz="1600"/>
              <a:t>смежности его транзитивного замыкания (очевидно, что если в графе </a:t>
            </a:r>
            <a:r>
              <a:rPr lang="en-US" sz="1600"/>
              <a:t/>
            </a:r>
            <a:br>
              <a:rPr lang="en-US" sz="1600"/>
            </a:br>
            <a:r>
              <a:rPr lang="ru-RU" sz="1600"/>
              <a:t>существует</a:t>
            </a:r>
            <a:r>
              <a:rPr lang="en-US" sz="1600"/>
              <a:t> </a:t>
            </a:r>
            <a:r>
              <a:rPr lang="ru-RU" sz="1600"/>
              <a:t>путь длины, большей </a:t>
            </a:r>
            <a:r>
              <a:rPr lang="en-US" sz="1600" i="1"/>
              <a:t>n</a:t>
            </a:r>
            <a:r>
              <a:rPr lang="en-US" sz="1600"/>
              <a:t>, </a:t>
            </a:r>
            <a:r>
              <a:rPr lang="ru-RU" sz="1600"/>
              <a:t>то существует и путь, длины не большей </a:t>
            </a:r>
            <a:r>
              <a:rPr lang="en-US" sz="1600" i="1"/>
              <a:t>n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2063751" y="5276850"/>
            <a:ext cx="84550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Алгоритм нахождения транзитивного замыкания: если удается вычислить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ru-RU" sz="1600" baseline="30000">
                <a:latin typeface="Monotype Corsiva" pitchFamily="66" charset="0"/>
              </a:rPr>
              <a:t>+1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по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ru-RU"/>
              <a:t>,</a:t>
            </a:r>
            <a:r>
              <a:rPr lang="en-US" sz="1600"/>
              <a:t> </a:t>
            </a:r>
            <a:r>
              <a:rPr lang="ru-RU" sz="1600"/>
              <a:t/>
            </a:r>
            <a:br>
              <a:rPr lang="ru-RU" sz="1600"/>
            </a:br>
            <a:r>
              <a:rPr lang="ru-RU" sz="1600"/>
              <a:t>то можно, начав с матрицы </a:t>
            </a:r>
            <a:r>
              <a:rPr lang="en-US" sz="1600"/>
              <a:t>G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за </a:t>
            </a:r>
            <a:r>
              <a:rPr lang="en-US" sz="1600" i="1"/>
              <a:t>n </a:t>
            </a:r>
            <a:r>
              <a:rPr lang="ru-RU" sz="1600"/>
              <a:t>шагов получить матрицу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8" grpId="0"/>
      <p:bldP spid="64599" grpId="0"/>
      <p:bldP spid="64600" grpId="0"/>
      <p:bldP spid="64601" grpId="0"/>
      <p:bldP spid="64602" grpId="0"/>
      <p:bldP spid="64603" grpId="0"/>
      <p:bldP spid="64604" grpId="0"/>
      <p:bldP spid="64605" grpId="0"/>
      <p:bldP spid="64606" grpId="0"/>
      <p:bldP spid="64607" grpId="0"/>
      <p:bldP spid="64608" grpId="0"/>
      <p:bldP spid="64609" grpId="0"/>
      <p:bldP spid="64610" grpId="0"/>
      <p:bldP spid="64611" grpId="0"/>
      <p:bldP spid="64612" grpId="0"/>
      <p:bldP spid="64613" grpId="0"/>
      <p:bldP spid="646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 </a:t>
            </a:r>
            <a:r>
              <a:rPr lang="ru-RU" dirty="0"/>
              <a:t>в графе</a:t>
            </a:r>
            <a:br>
              <a:rPr lang="ru-RU" dirty="0"/>
            </a:br>
            <a:r>
              <a:rPr lang="ru-RU" dirty="0"/>
              <a:t>Топологическая сортировка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17 и 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Кратчайший путь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Обозначим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кратчайшее расстояние 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является кратчайшим, если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w(p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41728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smtClean="0">
                <a:solidFill>
                  <a:prstClr val="black"/>
                </a:solidFill>
              </a:rPr>
              <a:t>Angers, Le </a:t>
            </a:r>
            <a:r>
              <a:rPr lang="en-US" sz="2000" dirty="0">
                <a:solidFill>
                  <a:prstClr val="black"/>
                </a:solidFill>
              </a:rPr>
              <a:t>Mans, </a:t>
            </a:r>
            <a:r>
              <a:rPr lang="en-US" sz="2000" dirty="0" smtClean="0">
                <a:solidFill>
                  <a:prstClr val="black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Angers, Le Mans, </a:t>
            </a:r>
            <a:r>
              <a:rPr lang="en-US" sz="2000" dirty="0" err="1" smtClean="0">
                <a:solidFill>
                  <a:prstClr val="black"/>
                </a:solidFill>
              </a:rPr>
              <a:t>Alencon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</a:rPr>
              <a:t>Verneuil</a:t>
            </a:r>
            <a:r>
              <a:rPr lang="en-US" sz="2000" dirty="0" smtClean="0">
                <a:solidFill>
                  <a:prstClr val="black"/>
                </a:solidFill>
              </a:rPr>
              <a:t>, Paris -&gt; 411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Nantes, La Rochelle, </a:t>
            </a:r>
            <a:r>
              <a:rPr lang="en-US" sz="2000" dirty="0" err="1" smtClean="0">
                <a:solidFill>
                  <a:prstClr val="black"/>
                </a:solidFill>
              </a:rPr>
              <a:t>Royen</a:t>
            </a:r>
            <a:r>
              <a:rPr lang="en-US" sz="2000" dirty="0" smtClean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5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Nantes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Paris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Nantes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schemeClr val="bg1"/>
                </a:solidFill>
              </a:rPr>
              <a:t>Paris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Angers, Le </a:t>
            </a:r>
            <a:r>
              <a:rPr lang="en-US" sz="2000" dirty="0">
                <a:solidFill>
                  <a:schemeClr val="bg1"/>
                </a:solidFill>
              </a:rPr>
              <a:t>Mans, </a:t>
            </a:r>
            <a:r>
              <a:rPr lang="en-US" sz="2000" dirty="0" smtClean="0">
                <a:solidFill>
                  <a:schemeClr val="bg1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Angers, Le Mans, </a:t>
            </a:r>
            <a:r>
              <a:rPr lang="en-US" sz="2000" dirty="0" err="1" smtClean="0">
                <a:solidFill>
                  <a:schemeClr val="bg1"/>
                </a:solidFill>
              </a:rPr>
              <a:t>Alencon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Verneuil</a:t>
            </a:r>
            <a:r>
              <a:rPr lang="en-US" sz="2000" dirty="0" smtClean="0">
                <a:solidFill>
                  <a:schemeClr val="bg1"/>
                </a:solidFill>
              </a:rPr>
              <a:t>, Paris -&gt; 411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Nantes, La Rochelle, </a:t>
            </a:r>
            <a:r>
              <a:rPr lang="en-US" sz="2000" dirty="0" err="1" smtClean="0">
                <a:solidFill>
                  <a:schemeClr val="bg1"/>
                </a:solidFill>
              </a:rPr>
              <a:t>Royen</a:t>
            </a:r>
            <a:r>
              <a:rPr lang="en-US" sz="2000" dirty="0" smtClean="0">
                <a:solidFill>
                  <a:schemeClr val="bg1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29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Angers, Le </a:t>
            </a:r>
            <a:r>
              <a:rPr lang="en-US" sz="2000" dirty="0">
                <a:solidFill>
                  <a:schemeClr val="bg1"/>
                </a:solidFill>
              </a:rPr>
              <a:t>Mans, </a:t>
            </a:r>
            <a:r>
              <a:rPr lang="en-US" sz="2000" dirty="0" smtClean="0">
                <a:solidFill>
                  <a:schemeClr val="bg1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Angers, Le Mans, </a:t>
            </a:r>
            <a:r>
              <a:rPr lang="en-US" sz="2000" dirty="0" err="1" smtClean="0">
                <a:solidFill>
                  <a:schemeClr val="bg1"/>
                </a:solidFill>
              </a:rPr>
              <a:t>Alencon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Verneuil</a:t>
            </a:r>
            <a:r>
              <a:rPr lang="en-US" sz="2000" dirty="0" smtClean="0">
                <a:solidFill>
                  <a:schemeClr val="bg1"/>
                </a:solidFill>
              </a:rPr>
              <a:t>, Paris -&gt; 411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Nantes, La Rochelle, </a:t>
            </a:r>
            <a:r>
              <a:rPr lang="en-US" sz="2000" dirty="0" err="1" smtClean="0">
                <a:solidFill>
                  <a:schemeClr val="bg1"/>
                </a:solidFill>
              </a:rPr>
              <a:t>Royen</a:t>
            </a:r>
            <a:r>
              <a:rPr lang="en-US" sz="2000" dirty="0" smtClean="0">
                <a:solidFill>
                  <a:schemeClr val="bg1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Angers, Le </a:t>
            </a:r>
            <a:r>
              <a:rPr lang="en-US" sz="2000" dirty="0">
                <a:solidFill>
                  <a:schemeClr val="bg1"/>
                </a:solidFill>
              </a:rPr>
              <a:t>Mans, </a:t>
            </a:r>
            <a:r>
              <a:rPr lang="en-US" sz="2000" dirty="0" smtClean="0">
                <a:solidFill>
                  <a:schemeClr val="bg1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Angers, Le Mans, </a:t>
            </a:r>
            <a:r>
              <a:rPr lang="en-US" sz="2000" dirty="0" err="1" smtClean="0">
                <a:solidFill>
                  <a:schemeClr val="bg1"/>
                </a:solidFill>
              </a:rPr>
              <a:t>Alencon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Verneuil</a:t>
            </a:r>
            <a:r>
              <a:rPr lang="en-US" sz="2000" dirty="0" smtClean="0">
                <a:solidFill>
                  <a:schemeClr val="bg1"/>
                </a:solidFill>
              </a:rPr>
              <a:t>, Paris -&gt; 411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Nantes, La Rochelle, </a:t>
            </a:r>
            <a:r>
              <a:rPr lang="en-US" sz="2000" dirty="0" err="1" smtClean="0">
                <a:solidFill>
                  <a:prstClr val="black"/>
                </a:solidFill>
              </a:rPr>
              <a:t>Royen</a:t>
            </a:r>
            <a:r>
              <a:rPr lang="en-US" sz="2000" dirty="0" smtClean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Nantes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Angers, Le </a:t>
            </a:r>
            <a:r>
              <a:rPr lang="en-US" sz="2000" dirty="0">
                <a:solidFill>
                  <a:schemeClr val="bg1"/>
                </a:solidFill>
              </a:rPr>
              <a:t>Mans, </a:t>
            </a:r>
            <a:r>
              <a:rPr lang="en-US" sz="2000" dirty="0" smtClean="0">
                <a:solidFill>
                  <a:schemeClr val="bg1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Angers, Le Mans, </a:t>
            </a:r>
            <a:r>
              <a:rPr lang="en-US" sz="2000" dirty="0" err="1" smtClean="0">
                <a:solidFill>
                  <a:prstClr val="black"/>
                </a:solidFill>
              </a:rPr>
              <a:t>Alencon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</a:rPr>
              <a:t>Verneuil</a:t>
            </a:r>
            <a:r>
              <a:rPr lang="en-US" sz="2000" dirty="0" smtClean="0">
                <a:solidFill>
                  <a:prstClr val="black"/>
                </a:solidFill>
              </a:rPr>
              <a:t>, Paris -&gt; 411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Nantes, La Rochelle, </a:t>
            </a:r>
            <a:r>
              <a:rPr lang="en-US" sz="2000" dirty="0" err="1" smtClean="0">
                <a:solidFill>
                  <a:prstClr val="black"/>
                </a:solidFill>
              </a:rPr>
              <a:t>Royen</a:t>
            </a:r>
            <a:r>
              <a:rPr lang="en-US" sz="2000" dirty="0" smtClean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764087" y="2813180"/>
            <a:ext cx="1329856" cy="804527"/>
          </a:xfrm>
          <a:custGeom>
            <a:avLst/>
            <a:gdLst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73578 w 1280160"/>
              <a:gd name="connsiteY2" fmla="*/ 390698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280160"/>
              <a:gd name="connsiteY0" fmla="*/ 764771 h 764771"/>
              <a:gd name="connsiteX1" fmla="*/ 349135 w 1280160"/>
              <a:gd name="connsiteY1" fmla="*/ 656706 h 764771"/>
              <a:gd name="connsiteX2" fmla="*/ 583517 w 1280160"/>
              <a:gd name="connsiteY2" fmla="*/ 410576 h 764771"/>
              <a:gd name="connsiteX3" fmla="*/ 1030778 w 1280160"/>
              <a:gd name="connsiteY3" fmla="*/ 191193 h 764771"/>
              <a:gd name="connsiteX4" fmla="*/ 1280160 w 1280160"/>
              <a:gd name="connsiteY4" fmla="*/ 0 h 764771"/>
              <a:gd name="connsiteX0" fmla="*/ 0 w 1329856"/>
              <a:gd name="connsiteY0" fmla="*/ 804527 h 804527"/>
              <a:gd name="connsiteX1" fmla="*/ 349135 w 1329856"/>
              <a:gd name="connsiteY1" fmla="*/ 696462 h 804527"/>
              <a:gd name="connsiteX2" fmla="*/ 583517 w 1329856"/>
              <a:gd name="connsiteY2" fmla="*/ 450332 h 804527"/>
              <a:gd name="connsiteX3" fmla="*/ 1030778 w 1329856"/>
              <a:gd name="connsiteY3" fmla="*/ 230949 h 804527"/>
              <a:gd name="connsiteX4" fmla="*/ 1329856 w 1329856"/>
              <a:gd name="connsiteY4" fmla="*/ 0 h 80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56" h="804527">
                <a:moveTo>
                  <a:pt x="0" y="804527"/>
                </a:moveTo>
                <a:lnTo>
                  <a:pt x="349135" y="696462"/>
                </a:lnTo>
                <a:lnTo>
                  <a:pt x="583517" y="450332"/>
                </a:lnTo>
                <a:lnTo>
                  <a:pt x="1030778" y="230949"/>
                </a:lnTo>
                <a:lnTo>
                  <a:pt x="1329856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21978" y="575683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G = (V, E</a:t>
            </a:r>
            <a:r>
              <a:rPr lang="en-US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w(p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p 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Nantes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…, </a:t>
            </a:r>
            <a:r>
              <a:rPr lang="en-US" sz="2000" dirty="0">
                <a:solidFill>
                  <a:prstClr val="black"/>
                </a:solidFill>
              </a:rPr>
              <a:t>Paris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0" lv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smtClean="0">
                <a:solidFill>
                  <a:prstClr val="black"/>
                </a:solidFill>
              </a:rPr>
              <a:t>Angers, Le </a:t>
            </a:r>
            <a:r>
              <a:rPr lang="en-US" sz="2000" dirty="0">
                <a:solidFill>
                  <a:prstClr val="black"/>
                </a:solidFill>
              </a:rPr>
              <a:t>Mans, </a:t>
            </a:r>
            <a:r>
              <a:rPr lang="en-US" sz="2000" dirty="0" smtClean="0">
                <a:solidFill>
                  <a:prstClr val="black"/>
                </a:solidFill>
              </a:rPr>
              <a:t>Chartres, Paris -&gt; 391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</a:t>
            </a:r>
            <a:r>
              <a:rPr lang="en-US" sz="2000" dirty="0">
                <a:solidFill>
                  <a:prstClr val="black"/>
                </a:solidFill>
              </a:rPr>
              <a:t>, Angers, Le Mans, </a:t>
            </a:r>
            <a:r>
              <a:rPr lang="en-US" sz="2000" dirty="0" err="1" smtClean="0">
                <a:solidFill>
                  <a:prstClr val="black"/>
                </a:solidFill>
              </a:rPr>
              <a:t>Alencon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</a:rPr>
              <a:t>Verneuil</a:t>
            </a:r>
            <a:r>
              <a:rPr lang="en-US" sz="2000" dirty="0" smtClean="0">
                <a:solidFill>
                  <a:prstClr val="black"/>
                </a:solidFill>
              </a:rPr>
              <a:t>, Paris -&gt; 411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Nantes, La Rochelle, </a:t>
            </a:r>
            <a:r>
              <a:rPr lang="en-US" sz="2000" dirty="0" err="1" smtClean="0">
                <a:solidFill>
                  <a:prstClr val="black"/>
                </a:solidFill>
              </a:rPr>
              <a:t>Royen</a:t>
            </a:r>
            <a:r>
              <a:rPr lang="en-US" sz="2000" dirty="0" smtClean="0">
                <a:solidFill>
                  <a:prstClr val="black"/>
                </a:solidFill>
              </a:rPr>
              <a:t>, Bordeaux, …, Strasbourg, Nancy, Paris -&gt; 2000+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3" name="Freeform 2"/>
          <p:cNvSpPr/>
          <p:nvPr/>
        </p:nvSpPr>
        <p:spPr>
          <a:xfrm>
            <a:off x="7742245" y="2800806"/>
            <a:ext cx="1321904" cy="775252"/>
          </a:xfrm>
          <a:custGeom>
            <a:avLst/>
            <a:gdLst>
              <a:gd name="connsiteX0" fmla="*/ 1321904 w 1321904"/>
              <a:gd name="connsiteY0" fmla="*/ 0 h 775252"/>
              <a:gd name="connsiteX1" fmla="*/ 844826 w 1321904"/>
              <a:gd name="connsiteY1" fmla="*/ 59634 h 775252"/>
              <a:gd name="connsiteX2" fmla="*/ 576469 w 1321904"/>
              <a:gd name="connsiteY2" fmla="*/ 188843 h 775252"/>
              <a:gd name="connsiteX3" fmla="*/ 586408 w 1321904"/>
              <a:gd name="connsiteY3" fmla="*/ 397565 h 775252"/>
              <a:gd name="connsiteX4" fmla="*/ 347869 w 1321904"/>
              <a:gd name="connsiteY4" fmla="*/ 646043 h 775252"/>
              <a:gd name="connsiteX5" fmla="*/ 0 w 1321904"/>
              <a:gd name="connsiteY5" fmla="*/ 775252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1904" h="775252">
                <a:moveTo>
                  <a:pt x="1321904" y="0"/>
                </a:moveTo>
                <a:lnTo>
                  <a:pt x="844826" y="59634"/>
                </a:lnTo>
                <a:lnTo>
                  <a:pt x="576469" y="188843"/>
                </a:lnTo>
                <a:lnTo>
                  <a:pt x="586408" y="397565"/>
                </a:lnTo>
                <a:lnTo>
                  <a:pt x="347869" y="646043"/>
                </a:lnTo>
                <a:lnTo>
                  <a:pt x="0" y="7752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7752522" y="2812774"/>
            <a:ext cx="3061252" cy="2852530"/>
          </a:xfrm>
          <a:custGeom>
            <a:avLst/>
            <a:gdLst>
              <a:gd name="connsiteX0" fmla="*/ 0 w 3061252"/>
              <a:gd name="connsiteY0" fmla="*/ 785191 h 2852530"/>
              <a:gd name="connsiteX1" fmla="*/ 119269 w 3061252"/>
              <a:gd name="connsiteY1" fmla="*/ 1331843 h 2852530"/>
              <a:gd name="connsiteX2" fmla="*/ 327991 w 3061252"/>
              <a:gd name="connsiteY2" fmla="*/ 1997765 h 2852530"/>
              <a:gd name="connsiteX3" fmla="*/ 1003852 w 3061252"/>
              <a:gd name="connsiteY3" fmla="*/ 2623930 h 2852530"/>
              <a:gd name="connsiteX4" fmla="*/ 1580321 w 3061252"/>
              <a:gd name="connsiteY4" fmla="*/ 2852530 h 2852530"/>
              <a:gd name="connsiteX5" fmla="*/ 1669774 w 3061252"/>
              <a:gd name="connsiteY5" fmla="*/ 2763078 h 2852530"/>
              <a:gd name="connsiteX6" fmla="*/ 1878495 w 3061252"/>
              <a:gd name="connsiteY6" fmla="*/ 2613991 h 2852530"/>
              <a:gd name="connsiteX7" fmla="*/ 2117035 w 3061252"/>
              <a:gd name="connsiteY7" fmla="*/ 2633869 h 2852530"/>
              <a:gd name="connsiteX8" fmla="*/ 2464904 w 3061252"/>
              <a:gd name="connsiteY8" fmla="*/ 2753139 h 2852530"/>
              <a:gd name="connsiteX9" fmla="*/ 2494721 w 3061252"/>
              <a:gd name="connsiteY9" fmla="*/ 2574235 h 2852530"/>
              <a:gd name="connsiteX10" fmla="*/ 2633869 w 3061252"/>
              <a:gd name="connsiteY10" fmla="*/ 2146852 h 2852530"/>
              <a:gd name="connsiteX11" fmla="*/ 2464904 w 3061252"/>
              <a:gd name="connsiteY11" fmla="*/ 1798983 h 2852530"/>
              <a:gd name="connsiteX12" fmla="*/ 2365513 w 3061252"/>
              <a:gd name="connsiteY12" fmla="*/ 1461052 h 2852530"/>
              <a:gd name="connsiteX13" fmla="*/ 2305878 w 3061252"/>
              <a:gd name="connsiteY13" fmla="*/ 1292087 h 2852530"/>
              <a:gd name="connsiteX14" fmla="*/ 2435087 w 3061252"/>
              <a:gd name="connsiteY14" fmla="*/ 1083365 h 2852530"/>
              <a:gd name="connsiteX15" fmla="*/ 2534478 w 3061252"/>
              <a:gd name="connsiteY15" fmla="*/ 745435 h 2852530"/>
              <a:gd name="connsiteX16" fmla="*/ 2822713 w 3061252"/>
              <a:gd name="connsiteY16" fmla="*/ 566530 h 2852530"/>
              <a:gd name="connsiteX17" fmla="*/ 2961861 w 3061252"/>
              <a:gd name="connsiteY17" fmla="*/ 337930 h 2852530"/>
              <a:gd name="connsiteX18" fmla="*/ 3061252 w 3061252"/>
              <a:gd name="connsiteY18" fmla="*/ 79513 h 2852530"/>
              <a:gd name="connsiteX19" fmla="*/ 2584174 w 3061252"/>
              <a:gd name="connsiteY19" fmla="*/ 49696 h 2852530"/>
              <a:gd name="connsiteX20" fmla="*/ 1341782 w 3061252"/>
              <a:gd name="connsiteY20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1252" h="2852530">
                <a:moveTo>
                  <a:pt x="0" y="785191"/>
                </a:moveTo>
                <a:lnTo>
                  <a:pt x="119269" y="1331843"/>
                </a:lnTo>
                <a:lnTo>
                  <a:pt x="327991" y="1997765"/>
                </a:lnTo>
                <a:lnTo>
                  <a:pt x="1003852" y="2623930"/>
                </a:lnTo>
                <a:lnTo>
                  <a:pt x="1580321" y="2852530"/>
                </a:lnTo>
                <a:lnTo>
                  <a:pt x="1669774" y="2763078"/>
                </a:lnTo>
                <a:lnTo>
                  <a:pt x="1878495" y="2613991"/>
                </a:lnTo>
                <a:lnTo>
                  <a:pt x="2117035" y="2633869"/>
                </a:lnTo>
                <a:lnTo>
                  <a:pt x="2464904" y="2753139"/>
                </a:lnTo>
                <a:lnTo>
                  <a:pt x="2494721" y="2574235"/>
                </a:lnTo>
                <a:lnTo>
                  <a:pt x="2633869" y="2146852"/>
                </a:lnTo>
                <a:lnTo>
                  <a:pt x="2464904" y="1798983"/>
                </a:lnTo>
                <a:lnTo>
                  <a:pt x="2365513" y="1461052"/>
                </a:lnTo>
                <a:lnTo>
                  <a:pt x="2305878" y="1292087"/>
                </a:lnTo>
                <a:lnTo>
                  <a:pt x="2435087" y="1083365"/>
                </a:lnTo>
                <a:lnTo>
                  <a:pt x="2534478" y="745435"/>
                </a:lnTo>
                <a:lnTo>
                  <a:pt x="2822713" y="566530"/>
                </a:lnTo>
                <a:lnTo>
                  <a:pt x="2961861" y="337930"/>
                </a:lnTo>
                <a:lnTo>
                  <a:pt x="3061252" y="79513"/>
                </a:lnTo>
                <a:lnTo>
                  <a:pt x="2584174" y="49696"/>
                </a:lnTo>
                <a:lnTo>
                  <a:pt x="13417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087722" y="25099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>
                <a:latin typeface="+mn-lt"/>
              </a:rPr>
              <a:t>4</a:t>
            </a:r>
            <a:endParaRPr lang="ru-RU" b="1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79" y="3508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v</a:t>
            </a:r>
            <a:r>
              <a:rPr lang="en-US" b="1" baseline="-25000" dirty="0" smtClean="0">
                <a:latin typeface="+mn-lt"/>
              </a:rPr>
              <a:t>0</a:t>
            </a:r>
            <a:endParaRPr lang="ru-RU" b="1" baseline="-25000" dirty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35363" y="3645024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629" y="2780928"/>
            <a:ext cx="45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6089650" y="1417638"/>
            <a:ext cx="583899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918546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7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</a:p>
          <a:p>
            <a:pPr lvl="1"/>
            <a:r>
              <a:rPr lang="ru-RU" dirty="0" smtClean="0"/>
              <a:t>Алгоритм Дейкстры</a:t>
            </a:r>
            <a:endParaRPr lang="en-US" dirty="0" smtClean="0"/>
          </a:p>
          <a:p>
            <a:pPr lvl="1"/>
            <a:r>
              <a:rPr lang="ru-RU" dirty="0" smtClean="0"/>
              <a:t>Алгоритм Беллмана-Форда</a:t>
            </a:r>
            <a:endParaRPr lang="en-US" dirty="0" smtClean="0"/>
          </a:p>
          <a:p>
            <a:pPr lvl="1"/>
            <a:r>
              <a:rPr lang="ru-RU" dirty="0" smtClean="0"/>
              <a:t>Алгоритм Флойда-Уоршелла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Топологическая сортировка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5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34906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70797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1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123905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816939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998012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128065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8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93882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048693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079500" y="2605879"/>
            <a:ext cx="4445000" cy="2514601"/>
            <a:chOff x="488" y="1098"/>
            <a:chExt cx="2800" cy="158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J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ru-RU" dirty="0">
                <a:latin typeface="+mj-lt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ru-RU" dirty="0">
                <a:latin typeface="+mj-lt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F</a:t>
              </a:r>
              <a:endParaRPr lang="ru-RU" dirty="0">
                <a:latin typeface="+mj-lt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A</a:t>
              </a:r>
              <a:endParaRPr lang="ru-RU" dirty="0">
                <a:latin typeface="+mj-lt"/>
              </a:endParaRP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H</a:t>
              </a:r>
              <a:endParaRPr lang="ru-RU" dirty="0">
                <a:latin typeface="+mj-lt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77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E</a:t>
              </a:r>
              <a:endParaRPr lang="ru-RU" dirty="0">
                <a:latin typeface="+mj-lt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G</a:t>
              </a:r>
              <a:endParaRPr lang="ru-RU" dirty="0">
                <a:latin typeface="+mj-lt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D</a:t>
              </a:r>
              <a:endParaRPr lang="ru-RU" dirty="0">
                <a:latin typeface="+mj-lt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j-lt"/>
                </a:rPr>
                <a:t>I</a:t>
              </a:r>
              <a:endParaRPr lang="ru-RU" dirty="0">
                <a:latin typeface="+mj-lt"/>
              </a:endParaRP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9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99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59" y="176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453" y="155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294" y="214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09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450" y="205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4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63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3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740" y="239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779" y="2166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61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5</a:t>
              </a:r>
            </a:p>
          </p:txBody>
        </p:sp>
      </p:grp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585924"/>
              </p:ext>
            </p:extLst>
          </p:nvPr>
        </p:nvGraphicFramePr>
        <p:xfrm>
          <a:off x="6197600" y="1600199"/>
          <a:ext cx="5384799" cy="471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0415"/>
                <a:gridCol w="1397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Кратчайший путь из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Через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A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C, F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B, H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anchor="ctr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Построение кратчайшего пути за </a:t>
            </a:r>
            <a:r>
              <a:rPr lang="en-US" dirty="0" smtClean="0">
                <a:solidFill>
                  <a:schemeClr val="bg1"/>
                </a:solidFill>
              </a:rPr>
              <a:t>O(|V|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Dijkstra</a:t>
            </a:r>
            <a:r>
              <a:rPr lang="en-US" dirty="0">
                <a:solidFill>
                  <a:schemeClr val="bg1"/>
                </a:solidFill>
              </a:rPr>
              <a:t>, E. W. (1959). "A note on two problems in </a:t>
            </a:r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задает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длины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дуги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Построение кратчайшего пути за </a:t>
            </a:r>
            <a:r>
              <a:rPr lang="en-US" dirty="0" smtClean="0">
                <a:solidFill>
                  <a:schemeClr val="bg1"/>
                </a:solidFill>
              </a:rPr>
              <a:t>O(|V|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Dijkstra</a:t>
            </a:r>
            <a:r>
              <a:rPr lang="en-US" dirty="0">
                <a:solidFill>
                  <a:schemeClr val="bg1"/>
                </a:solidFill>
              </a:rPr>
              <a:t>, E. W. (1959). "A note on two problems in </a:t>
            </a:r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 smtClean="0"/>
                <a:t>Де́йкстра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1930–2002</a:t>
              </a:r>
            </a:p>
            <a:p>
              <a:r>
                <a:rPr lang="en-US" sz="1400" dirty="0" smtClean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</a:t>
              </a:r>
              <a:r>
                <a:rPr lang="en-US" sz="1400" dirty="0" smtClean="0">
                  <a:hlinkClick r:id="rId4"/>
                </a:rPr>
                <a:t>Dijkstra</a:t>
              </a:r>
              <a:r>
                <a:rPr lang="en-US" sz="1400" dirty="0" smtClean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Построение кратчайшего пути за </a:t>
            </a: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ru-RU" dirty="0" smtClean="0"/>
              <a:t>действий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Dijkstra</a:t>
            </a:r>
            <a:r>
              <a:rPr lang="en-US" dirty="0">
                <a:solidFill>
                  <a:schemeClr val="bg1"/>
                </a:solidFill>
              </a:rPr>
              <a:t>, E. W. (1959). "A note on two problems in </a:t>
            </a:r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with graphs". </a:t>
            </a:r>
            <a:r>
              <a:rPr lang="en-US" dirty="0" err="1">
                <a:solidFill>
                  <a:schemeClr val="bg1"/>
                </a:solidFill>
              </a:rPr>
              <a:t>Numerische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Mathematik</a:t>
            </a:r>
            <a:r>
              <a:rPr lang="en-US" dirty="0">
                <a:solidFill>
                  <a:schemeClr val="bg1"/>
                </a:solidFill>
              </a:rPr>
              <a:t> 1: 269–271.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 smtClean="0"/>
                <a:t>Де́йкстра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1930–2002</a:t>
              </a:r>
            </a:p>
            <a:p>
              <a:r>
                <a:rPr lang="en-US" sz="1400" dirty="0" smtClean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</a:t>
              </a:r>
              <a:r>
                <a:rPr lang="en-US" sz="1400" dirty="0" smtClean="0">
                  <a:hlinkClick r:id="rId4"/>
                </a:rPr>
                <a:t>Dijkstra</a:t>
              </a:r>
              <a:r>
                <a:rPr lang="en-US" sz="1400" dirty="0" smtClean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0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Построение кратчайшего пути за </a:t>
            </a: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ru-RU" dirty="0" smtClean="0"/>
              <a:t>действий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Dijkstra</a:t>
            </a:r>
            <a:r>
              <a:rPr lang="en-US" dirty="0"/>
              <a:t>, E. W. (1959). "A note on two problems in </a:t>
            </a:r>
            <a:r>
              <a:rPr lang="en-US" dirty="0" smtClean="0"/>
              <a:t>connection </a:t>
            </a:r>
            <a:r>
              <a:rPr lang="en-US" dirty="0"/>
              <a:t>with graphs".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 1: 269–271.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6825551" y="1600201"/>
            <a:ext cx="4128897" cy="4637111"/>
            <a:chOff x="6545247" y="1600201"/>
            <a:chExt cx="4128897" cy="463711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47" y="1600201"/>
              <a:ext cx="3390233" cy="452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8288588" y="3851756"/>
              <a:ext cx="40324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/>
                <a:t>Э́дсгер</a:t>
              </a:r>
              <a:r>
                <a:rPr lang="ru-RU" sz="1400" dirty="0"/>
                <a:t> </a:t>
              </a:r>
              <a:r>
                <a:rPr lang="ru-RU" sz="1400" dirty="0" err="1"/>
                <a:t>Ви́бе</a:t>
              </a:r>
              <a:r>
                <a:rPr lang="ru-RU" sz="1400" dirty="0"/>
                <a:t> </a:t>
              </a:r>
              <a:r>
                <a:rPr lang="ru-RU" sz="1400" dirty="0" err="1" smtClean="0"/>
                <a:t>Де́йкстра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1930–2002</a:t>
              </a:r>
            </a:p>
            <a:p>
              <a:r>
                <a:rPr lang="en-US" sz="1400" dirty="0" smtClean="0"/>
                <a:t>Turing Award 1972</a:t>
              </a:r>
            </a:p>
            <a:p>
              <a:r>
                <a:rPr lang="en-US" sz="1400" dirty="0">
                  <a:hlinkClick r:id="rId4"/>
                </a:rPr>
                <a:t>https://en.wikipedia.org/wiki/Edsger_W._</a:t>
              </a:r>
              <a:r>
                <a:rPr lang="en-US" sz="1400" dirty="0" smtClean="0">
                  <a:hlinkClick r:id="rId4"/>
                </a:rPr>
                <a:t>Dijkstra</a:t>
              </a:r>
              <a:r>
                <a:rPr lang="en-US" sz="1400" dirty="0" smtClean="0"/>
                <a:t> 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Дан граф </a:t>
            </a:r>
            <a:r>
              <a:rPr lang="en-US" sz="2800" dirty="0" smtClean="0">
                <a:solidFill>
                  <a:schemeClr val="bg1"/>
                </a:solidFill>
              </a:rPr>
              <a:t>G = (V, E)</a:t>
            </a:r>
            <a:r>
              <a:rPr lang="ru-RU" sz="2800" dirty="0" smtClean="0">
                <a:solidFill>
                  <a:schemeClr val="bg1"/>
                </a:solidFill>
              </a:rPr>
              <a:t>, длины ребер</a:t>
            </a:r>
            <a:r>
              <a:rPr lang="en-US" sz="2800" dirty="0" smtClean="0">
                <a:solidFill>
                  <a:schemeClr val="bg1"/>
                </a:solidFill>
              </a:rPr>
              <a:t> w:E-&gt;R</a:t>
            </a:r>
            <a:r>
              <a:rPr lang="en-US" sz="2800" baseline="30000" dirty="0" smtClean="0">
                <a:solidFill>
                  <a:schemeClr val="bg1"/>
                </a:solidFill>
              </a:rPr>
              <a:t>+</a:t>
            </a:r>
            <a:r>
              <a:rPr lang="ru-RU" sz="2800" dirty="0" smtClean="0">
                <a:solidFill>
                  <a:schemeClr val="bg1"/>
                </a:solidFill>
              </a:rPr>
              <a:t>, вершины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ru-RU" sz="2800" dirty="0" smtClean="0">
                <a:solidFill>
                  <a:schemeClr val="bg1"/>
                </a:solidFill>
              </a:rPr>
              <a:t>старт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и 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ru-RU" sz="2800" dirty="0" smtClean="0">
                <a:solidFill>
                  <a:schemeClr val="bg1"/>
                </a:solidFill>
              </a:rPr>
              <a:t>финиш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Вместо одного кратчайшего расстояния вычисляем </a:t>
            </a:r>
            <a:r>
              <a:rPr lang="ru-RU" sz="2800" dirty="0">
                <a:solidFill>
                  <a:schemeClr val="bg1"/>
                </a:solidFill>
              </a:rPr>
              <a:t>расстояния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всех остальных </a:t>
            </a:r>
            <a:r>
              <a:rPr lang="ru-RU" sz="2800" dirty="0">
                <a:solidFill>
                  <a:schemeClr val="bg1"/>
                </a:solidFill>
              </a:rPr>
              <a:t>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</a:t>
            </a:r>
            <a:r>
              <a:rPr lang="ru-RU" sz="2800" dirty="0" smtClean="0">
                <a:solidFill>
                  <a:schemeClr val="bg1"/>
                </a:solidFill>
              </a:rPr>
              <a:t>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Найти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Вместо одного кратчайшего расстояния вычисляем </a:t>
            </a:r>
            <a:r>
              <a:rPr lang="ru-RU" sz="2800" dirty="0">
                <a:solidFill>
                  <a:schemeClr val="bg1"/>
                </a:solidFill>
              </a:rPr>
              <a:t>расстояния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всех остальных </a:t>
            </a:r>
            <a:r>
              <a:rPr lang="ru-RU" sz="2800" dirty="0">
                <a:solidFill>
                  <a:schemeClr val="bg1"/>
                </a:solidFill>
              </a:rPr>
              <a:t>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</a:t>
            </a:r>
            <a:r>
              <a:rPr lang="ru-RU" sz="2800" dirty="0" smtClean="0">
                <a:solidFill>
                  <a:schemeClr val="bg1"/>
                </a:solidFill>
              </a:rPr>
              <a:t>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Вместо одного кратчайшего расстояния вычисляем </a:t>
            </a:r>
            <a:r>
              <a:rPr lang="ru-RU" sz="2800" dirty="0">
                <a:solidFill>
                  <a:schemeClr val="bg1"/>
                </a:solidFill>
              </a:rPr>
              <a:t>расстояния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 всех остальных </a:t>
            </a:r>
            <a:r>
              <a:rPr lang="ru-RU" sz="2800" dirty="0">
                <a:solidFill>
                  <a:schemeClr val="bg1"/>
                </a:solidFill>
              </a:rPr>
              <a:t>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</a:t>
            </a:r>
            <a:r>
              <a:rPr lang="ru-RU" sz="2800" dirty="0" smtClean="0">
                <a:solidFill>
                  <a:schemeClr val="bg1"/>
                </a:solidFill>
              </a:rPr>
              <a:t>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Строим множество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dirty="0">
                <a:solidFill>
                  <a:schemeClr val="bg1"/>
                </a:solidFill>
              </a:rPr>
              <a:t> вершин графа, </a:t>
            </a:r>
            <a:r>
              <a:rPr lang="ru-RU" sz="2800" dirty="0" smtClean="0">
                <a:solidFill>
                  <a:schemeClr val="bg1"/>
                </a:solidFill>
              </a:rPr>
              <a:t>для которых найдено кратчайшее расстояние от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</a:t>
            </a:r>
            <a:r>
              <a:rPr lang="ru-RU" sz="2800" dirty="0" smtClean="0"/>
              <a:t>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Пока </a:t>
            </a:r>
            <a:r>
              <a:rPr lang="en-US" sz="2800" dirty="0" smtClean="0">
                <a:solidFill>
                  <a:schemeClr val="bg1"/>
                </a:solidFill>
              </a:rPr>
              <a:t>V != S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</a:t>
            </a:r>
            <a:r>
              <a:rPr lang="ru-RU" sz="2800" dirty="0" smtClean="0"/>
              <a:t>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 smtClean="0"/>
              <a:t>Пока </a:t>
            </a:r>
            <a:r>
              <a:rPr lang="en-US" sz="2800" dirty="0" smtClean="0"/>
              <a:t>V != S</a:t>
            </a:r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добавляем в </a:t>
            </a:r>
            <a:r>
              <a:rPr lang="en-US" sz="2400" dirty="0">
                <a:solidFill>
                  <a:schemeClr val="bg1"/>
                </a:solidFill>
              </a:rPr>
              <a:t>S </a:t>
            </a:r>
            <a:r>
              <a:rPr lang="ru-RU" sz="2400" dirty="0">
                <a:solidFill>
                  <a:schemeClr val="bg1"/>
                </a:solidFill>
              </a:rPr>
              <a:t>вершину </a:t>
            </a:r>
            <a:r>
              <a:rPr lang="en-US" sz="2400" dirty="0" err="1" smtClean="0">
                <a:solidFill>
                  <a:schemeClr val="bg1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которая ближе всего к </a:t>
            </a: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среди </a:t>
            </a:r>
            <a:r>
              <a:rPr lang="ru-RU" sz="2400" dirty="0">
                <a:solidFill>
                  <a:schemeClr val="bg1"/>
                </a:solidFill>
              </a:rPr>
              <a:t>оставшихся вершин </a:t>
            </a:r>
            <a:r>
              <a:rPr lang="en-US" sz="2400" dirty="0">
                <a:solidFill>
                  <a:schemeClr val="bg1"/>
                </a:solidFill>
              </a:rPr>
              <a:t>V \ S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2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</a:t>
            </a:r>
            <a:r>
              <a:rPr lang="ru-RU" sz="2800" dirty="0" smtClean="0"/>
              <a:t>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 smtClean="0"/>
              <a:t>Пока </a:t>
            </a:r>
            <a:r>
              <a:rPr lang="en-US" sz="2800" dirty="0" smtClean="0"/>
              <a:t>V != S</a:t>
            </a:r>
            <a:endParaRPr lang="ru-RU" sz="2800" dirty="0"/>
          </a:p>
          <a:p>
            <a:pPr lvl="1"/>
            <a:r>
              <a:rPr lang="ru-RU" sz="2400" dirty="0"/>
              <a:t>добавляем в </a:t>
            </a:r>
            <a:r>
              <a:rPr lang="en-US" sz="2400" dirty="0"/>
              <a:t>S </a:t>
            </a:r>
            <a:r>
              <a:rPr lang="ru-RU" sz="2400" dirty="0"/>
              <a:t>вершину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, </a:t>
            </a:r>
            <a:r>
              <a:rPr lang="ru-RU" sz="2400" dirty="0"/>
              <a:t>которая ближе всего к </a:t>
            </a:r>
            <a:r>
              <a:rPr lang="en-US" sz="2400" dirty="0"/>
              <a:t>s</a:t>
            </a:r>
            <a:r>
              <a:rPr lang="en-US" sz="2400" dirty="0" smtClean="0"/>
              <a:t> </a:t>
            </a:r>
            <a:r>
              <a:rPr lang="ru-RU" sz="2400" dirty="0" smtClean="0"/>
              <a:t>среди </a:t>
            </a:r>
            <a:r>
              <a:rPr lang="ru-RU" sz="2400" dirty="0"/>
              <a:t>оставшихся вершин </a:t>
            </a:r>
            <a:r>
              <a:rPr lang="en-US" sz="2400" dirty="0"/>
              <a:t>V \ S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обновляем расстояния от </a:t>
            </a:r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до </a:t>
            </a:r>
            <a:r>
              <a:rPr lang="ru-RU" sz="2400" dirty="0" smtClean="0">
                <a:solidFill>
                  <a:schemeClr val="bg1"/>
                </a:solidFill>
              </a:rPr>
              <a:t>соседей 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задает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длины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дуг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дуги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Дан граф </a:t>
            </a:r>
            <a:r>
              <a:rPr lang="en-US" sz="2800" dirty="0" smtClean="0"/>
              <a:t>G = (V, E)</a:t>
            </a:r>
            <a:r>
              <a:rPr lang="ru-RU" sz="2800" dirty="0" smtClean="0"/>
              <a:t>, длины ребер</a:t>
            </a:r>
            <a:r>
              <a:rPr lang="en-US" sz="2800" dirty="0" smtClean="0"/>
              <a:t> w:E-&gt;R</a:t>
            </a:r>
            <a:r>
              <a:rPr lang="en-US" sz="2800" baseline="30000" dirty="0" smtClean="0"/>
              <a:t>+</a:t>
            </a:r>
            <a:r>
              <a:rPr lang="ru-RU" sz="2800" dirty="0" smtClean="0"/>
              <a:t>, вершины </a:t>
            </a:r>
            <a:r>
              <a:rPr lang="en-US" sz="2800" dirty="0"/>
              <a:t>s</a:t>
            </a:r>
            <a:r>
              <a:rPr lang="en-US" sz="2800" dirty="0" smtClean="0"/>
              <a:t> (</a:t>
            </a:r>
            <a:r>
              <a:rPr lang="ru-RU" sz="2800" dirty="0" smtClean="0"/>
              <a:t>старт</a:t>
            </a:r>
            <a:r>
              <a:rPr lang="en-US" sz="2800" dirty="0" smtClean="0"/>
              <a:t>)</a:t>
            </a:r>
            <a:r>
              <a:rPr lang="ru-RU" sz="2800" dirty="0" smtClean="0"/>
              <a:t> и </a:t>
            </a:r>
            <a:r>
              <a:rPr lang="en-US" sz="2800" dirty="0"/>
              <a:t>f</a:t>
            </a:r>
            <a:r>
              <a:rPr lang="en-US" sz="2800" dirty="0" smtClean="0"/>
              <a:t> (</a:t>
            </a:r>
            <a:r>
              <a:rPr lang="ru-RU" sz="2800" dirty="0" smtClean="0"/>
              <a:t>финиш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Найти кратчайшее расстояние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</a:t>
            </a:r>
            <a:r>
              <a:rPr lang="en-US" sz="2800" dirty="0"/>
              <a:t>f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Вместо одного кратчайшего расстояния вычисляем </a:t>
            </a:r>
            <a:r>
              <a:rPr lang="ru-RU" sz="2800" dirty="0"/>
              <a:t>расстояния от </a:t>
            </a:r>
            <a:r>
              <a:rPr lang="en-US" sz="2800" dirty="0"/>
              <a:t>s</a:t>
            </a:r>
            <a:r>
              <a:rPr lang="en-US" sz="2800" dirty="0" smtClean="0"/>
              <a:t> </a:t>
            </a:r>
            <a:r>
              <a:rPr lang="ru-RU" sz="2800" dirty="0" smtClean="0"/>
              <a:t>до всех остальных </a:t>
            </a:r>
            <a:r>
              <a:rPr lang="ru-RU" sz="2800" dirty="0"/>
              <a:t>вершин 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</a:t>
            </a:r>
            <a:r>
              <a:rPr lang="ru-RU" sz="2800" dirty="0" smtClean="0"/>
              <a:t>для которых найдено кратчайшее расстояние от </a:t>
            </a:r>
            <a:r>
              <a:rPr lang="en-US" sz="2800" dirty="0"/>
              <a:t>s</a:t>
            </a:r>
          </a:p>
          <a:p>
            <a:r>
              <a:rPr lang="ru-RU" sz="2800" dirty="0" smtClean="0"/>
              <a:t>Пока </a:t>
            </a:r>
            <a:r>
              <a:rPr lang="en-US" sz="2800" dirty="0" smtClean="0"/>
              <a:t>V != S</a:t>
            </a:r>
            <a:endParaRPr lang="ru-RU" sz="2800" dirty="0"/>
          </a:p>
          <a:p>
            <a:pPr lvl="1"/>
            <a:r>
              <a:rPr lang="ru-RU" sz="2400" dirty="0"/>
              <a:t>добавляем в </a:t>
            </a:r>
            <a:r>
              <a:rPr lang="en-US" sz="2400" dirty="0"/>
              <a:t>S </a:t>
            </a:r>
            <a:r>
              <a:rPr lang="ru-RU" sz="2400" dirty="0"/>
              <a:t>вершину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, </a:t>
            </a:r>
            <a:r>
              <a:rPr lang="ru-RU" sz="2400" dirty="0"/>
              <a:t>которая ближе всего к </a:t>
            </a:r>
            <a:r>
              <a:rPr lang="en-US" sz="2400" dirty="0"/>
              <a:t>s</a:t>
            </a:r>
            <a:r>
              <a:rPr lang="en-US" sz="2400" dirty="0" smtClean="0"/>
              <a:t> </a:t>
            </a:r>
            <a:r>
              <a:rPr lang="ru-RU" sz="2400" dirty="0" smtClean="0"/>
              <a:t>среди </a:t>
            </a:r>
            <a:r>
              <a:rPr lang="ru-RU" sz="2400" dirty="0"/>
              <a:t>оставшихся вершин </a:t>
            </a:r>
            <a:r>
              <a:rPr lang="en-US" sz="2400" dirty="0"/>
              <a:t>V \ S</a:t>
            </a:r>
            <a:endParaRPr lang="ru-RU" sz="2400" dirty="0"/>
          </a:p>
          <a:p>
            <a:pPr lvl="1"/>
            <a:r>
              <a:rPr lang="ru-RU" sz="2400" dirty="0"/>
              <a:t>обновляем расстояния от </a:t>
            </a:r>
            <a:r>
              <a:rPr lang="en-US" sz="2400" dirty="0" smtClean="0"/>
              <a:t>s</a:t>
            </a:r>
            <a:r>
              <a:rPr lang="ru-RU" sz="2400" dirty="0" smtClean="0"/>
              <a:t> </a:t>
            </a:r>
            <a:r>
              <a:rPr lang="ru-RU" sz="2400" dirty="0"/>
              <a:t>до </a:t>
            </a:r>
            <a:r>
              <a:rPr lang="ru-RU" sz="2400" dirty="0" smtClean="0"/>
              <a:t>соседей 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9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(Википедия) – шаг 1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3504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S = 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1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0788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2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22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3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2520000" y="4319999"/>
            <a:ext cx="7772400" cy="2080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= {1, 2},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22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3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3}</a:t>
            </a:r>
          </a:p>
          <a:p>
            <a:pPr>
              <a:lnSpc>
                <a:spcPct val="120000"/>
              </a:lnSpc>
              <a:spcBef>
                <a:spcPts val="24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4</a:t>
            </a:r>
            <a:endParaRPr lang="ru-RU" dirty="0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466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6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5</a:t>
            </a:r>
            <a:endParaRPr lang="ru-RU" dirty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4665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4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зависит от того, как мы ищем минимум)</a:t>
            </a:r>
            <a:endParaRPr lang="en-US" sz="24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ru-RU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6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2520000" y="4320000"/>
            <a:ext cx="7772400" cy="22064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5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4, 5,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0000" y="1440000"/>
            <a:ext cx="3234690" cy="2537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длины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дуги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уменьшится, даже если рассматривать пути по всем вершинам графа?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/>
              <a:t>v</a:t>
            </a:r>
            <a:r>
              <a:rPr lang="en-US" sz="2000" baseline="-25000" dirty="0" err="1"/>
              <a:t>min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не уменьшится, даже если рассматривать пути по всем вершинам графа?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v | 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&gt;=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 множеству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1338834" lvl="2" indent="-609600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Почему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расстояние от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000" dirty="0" err="1"/>
              <a:t>v</a:t>
            </a:r>
            <a:r>
              <a:rPr lang="en-US" sz="2000" baseline="-25000" dirty="0" err="1"/>
              <a:t>min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не уменьшится, даже если рассматривать пути по всем вершинам графа?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0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5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07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длины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дуги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8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84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>
                <a:solidFill>
                  <a:schemeClr val="bg1"/>
                </a:solidFill>
              </a:rPr>
              <a:t>v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78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baseline="-25000" dirty="0" err="1">
                <a:solidFill>
                  <a:schemeClr val="bg1"/>
                </a:solidFill>
              </a:rPr>
              <a:t>min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4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{s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[s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 0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</a:t>
            </a:r>
            <a:endParaRPr lang="en-US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d[u] = min (d[u], d[</a:t>
            </a:r>
            <a:r>
              <a:rPr lang="en-US" dirty="0" err="1"/>
              <a:t>v</a:t>
            </a:r>
            <a:r>
              <a:rPr lang="en-US" baseline="-25000" dirty="0" err="1"/>
              <a:t>min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] + w(</a:t>
            </a:r>
            <a:r>
              <a:rPr lang="en-US" dirty="0" err="1"/>
              <a:t>v</a:t>
            </a:r>
            <a:r>
              <a:rPr lang="en-US" baseline="-25000" dirty="0" err="1"/>
              <a:t>min</a:t>
            </a:r>
            <a:r>
              <a:rPr lang="en-US" baseline="-25000" dirty="0"/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))</a:t>
            </a:r>
            <a:endParaRPr lang="ru-RU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вернуть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3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1417638"/>
            <a:ext cx="1159328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4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8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02576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1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длины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дуги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27007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67796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360" y="5877272"/>
            <a:ext cx="11593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9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операций в алгоритме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Дейкстры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#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операци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й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на поиск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контейнере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операций на обновление контейнера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Fredman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Michael Lawrence;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Tarjan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Robert E. (July 1987). "Fibonacci heaps and their uses in improved network optimization algorithms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".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Journal of the Association for Computing Machinery. 34 (3): 596–615.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doi:10.1145/28869.28874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  <a:hlinkClick r:id="rId3"/>
              </a:rPr>
              <a:t>http://bioinfo.ict.ac.cn/~dbu/AlgorithmCourses/Lectures/Fibonacci-Heap-Tarjan.pdf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1520"/>
              </p:ext>
            </p:extLst>
          </p:nvPr>
        </p:nvGraphicFramePr>
        <p:xfrm>
          <a:off x="609599" y="2924944"/>
          <a:ext cx="109728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2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Пирамида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Фибоначчиева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 куча (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Fibonacci heap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Весь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алгоритм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пути в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</a:t>
            </a:r>
          </a:p>
          <a:p>
            <a:pPr marL="6858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функция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8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=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[0, )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задает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длины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дуг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(e)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называется длиной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дуги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– путь в графе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Сумма ∑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w(v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i-1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i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длин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дуг,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входящих в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длиной пути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обозначается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w(p)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длины</a:t>
            </a:r>
            <a:r>
              <a:rPr lang="en-US" dirty="0"/>
              <a:t> &lt; 0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заменить 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отсутствия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циклов отрицательной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графе нет циклов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длины,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расстояние между вершинами графа определено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, но кратчайшего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096000" y="1417638"/>
            <a:ext cx="58326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94400" y="1417638"/>
            <a:ext cx="59342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6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Кратчайшие пути с дугами </a:t>
            </a:r>
            <a:r>
              <a:rPr lang="ru-RU" dirty="0" smtClean="0"/>
              <a:t>длины</a:t>
            </a:r>
            <a:r>
              <a:rPr lang="en-US" dirty="0" smtClean="0"/>
              <a:t> &lt; 0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дуги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путь с дугами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ru-RU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\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Как вычислять кратчайшие пути в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случае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дуг длины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16071" y="2492896"/>
            <a:ext cx="2586380" cy="3012654"/>
            <a:chOff x="7516071" y="2492896"/>
            <a:chExt cx="2586380" cy="3012654"/>
          </a:xfrm>
        </p:grpSpPr>
        <p:grpSp>
          <p:nvGrpSpPr>
            <p:cNvPr id="20" name="Group 19"/>
            <p:cNvGrpSpPr/>
            <p:nvPr/>
          </p:nvGrpSpPr>
          <p:grpSpPr>
            <a:xfrm>
              <a:off x="7677549" y="2492896"/>
              <a:ext cx="2424902" cy="2550989"/>
              <a:chOff x="9690457" y="3575175"/>
              <a:chExt cx="2424902" cy="25509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883111" y="35751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712579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 err="1" smtClean="0">
                    <a:latin typeface="Calibri" pitchFamily="34" charset="0"/>
                    <a:cs typeface="Calibri" pitchFamily="34" charset="0"/>
                  </a:rPr>
                  <a:t>v</a:t>
                </a:r>
                <a:r>
                  <a:rPr lang="en-US" sz="1400" baseline="-25000" dirty="0" err="1" smtClean="0">
                    <a:latin typeface="Calibri" pitchFamily="34" charset="0"/>
                    <a:cs typeface="Calibri" pitchFamily="34" charset="0"/>
                  </a:rPr>
                  <a:t>min</a:t>
                </a:r>
                <a:endParaRPr lang="ru-RU" sz="1400" baseline="-25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883111" y="5463375"/>
                <a:ext cx="402780" cy="4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s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" name="Elbow Connector 4"/>
              <p:cNvCxnSpPr>
                <a:stCxn id="3" idx="4"/>
                <a:endCxn id="8" idx="0"/>
              </p:cNvCxnSpPr>
              <p:nvPr/>
            </p:nvCxnSpPr>
            <p:spPr>
              <a:xfrm>
                <a:off x="10084501" y="3978375"/>
                <a:ext cx="0" cy="148500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8" idx="6"/>
                <a:endCxn id="7" idx="2"/>
              </p:cNvCxnSpPr>
              <p:nvPr/>
            </p:nvCxnSpPr>
            <p:spPr>
              <a:xfrm>
                <a:off x="10285891" y="5664975"/>
                <a:ext cx="142668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3" idx="5"/>
                <a:endCxn id="7" idx="1"/>
              </p:cNvCxnSpPr>
              <p:nvPr/>
            </p:nvCxnSpPr>
            <p:spPr>
              <a:xfrm>
                <a:off x="10226905" y="3919328"/>
                <a:ext cx="1544660" cy="16030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999235" y="421320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-2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0457" y="45327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676" y="566449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7531703" y="4218929"/>
              <a:ext cx="1018066" cy="782765"/>
            </a:xfrm>
            <a:custGeom>
              <a:avLst/>
              <a:gdLst>
                <a:gd name="connsiteX0" fmla="*/ 235494 w 2299927"/>
                <a:gd name="connsiteY0" fmla="*/ 610106 h 666961"/>
                <a:gd name="connsiteX1" fmla="*/ 146042 w 2299927"/>
                <a:gd name="connsiteY1" fmla="*/ 103210 h 666961"/>
                <a:gd name="connsiteX2" fmla="*/ 1279103 w 2299927"/>
                <a:gd name="connsiteY2" fmla="*/ 13758 h 666961"/>
                <a:gd name="connsiteX3" fmla="*/ 2074233 w 2299927"/>
                <a:gd name="connsiteY3" fmla="*/ 63454 h 666961"/>
                <a:gd name="connsiteX4" fmla="*/ 2153747 w 2299927"/>
                <a:gd name="connsiteY4" fmla="*/ 590228 h 666961"/>
                <a:gd name="connsiteX5" fmla="*/ 235494 w 2299927"/>
                <a:gd name="connsiteY5" fmla="*/ 610106 h 66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9927" h="666961">
                  <a:moveTo>
                    <a:pt x="235494" y="610106"/>
                  </a:moveTo>
                  <a:cubicBezTo>
                    <a:pt x="-99123" y="528936"/>
                    <a:pt x="-27893" y="202601"/>
                    <a:pt x="146042" y="103210"/>
                  </a:cubicBezTo>
                  <a:cubicBezTo>
                    <a:pt x="319977" y="3819"/>
                    <a:pt x="957738" y="20384"/>
                    <a:pt x="1279103" y="13758"/>
                  </a:cubicBezTo>
                  <a:cubicBezTo>
                    <a:pt x="1600468" y="7132"/>
                    <a:pt x="1928459" y="-32624"/>
                    <a:pt x="2074233" y="63454"/>
                  </a:cubicBezTo>
                  <a:cubicBezTo>
                    <a:pt x="2220007" y="159532"/>
                    <a:pt x="2455234" y="494150"/>
                    <a:pt x="2153747" y="590228"/>
                  </a:cubicBezTo>
                  <a:cubicBezTo>
                    <a:pt x="1852260" y="686306"/>
                    <a:pt x="570111" y="691276"/>
                    <a:pt x="235494" y="610106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6071" y="4348701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S</a:t>
              </a:r>
              <a:endParaRPr lang="ru-RU" sz="2800" dirty="0">
                <a:latin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99526" y="3005619"/>
              <a:ext cx="1426747" cy="1311965"/>
            </a:xfrm>
            <a:custGeom>
              <a:avLst/>
              <a:gdLst>
                <a:gd name="connsiteX0" fmla="*/ 124373 w 1495973"/>
                <a:gd name="connsiteY0" fmla="*/ 1023795 h 1023795"/>
                <a:gd name="connsiteX1" fmla="*/ 134312 w 1495973"/>
                <a:gd name="connsiteY1" fmla="*/ 65 h 1023795"/>
                <a:gd name="connsiteX2" fmla="*/ 1495973 w 1495973"/>
                <a:gd name="connsiteY2" fmla="*/ 984039 h 1023795"/>
                <a:gd name="connsiteX0" fmla="*/ 48485 w 1420085"/>
                <a:gd name="connsiteY0" fmla="*/ 1113237 h 1113237"/>
                <a:gd name="connsiteX1" fmla="*/ 247267 w 1420085"/>
                <a:gd name="connsiteY1" fmla="*/ 55 h 1113237"/>
                <a:gd name="connsiteX2" fmla="*/ 1420085 w 1420085"/>
                <a:gd name="connsiteY2" fmla="*/ 1073481 h 1113237"/>
                <a:gd name="connsiteX0" fmla="*/ 15949 w 1387549"/>
                <a:gd name="connsiteY0" fmla="*/ 1113929 h 1113929"/>
                <a:gd name="connsiteX1" fmla="*/ 15874 w 1387549"/>
                <a:gd name="connsiteY1" fmla="*/ 908047 h 1113929"/>
                <a:gd name="connsiteX2" fmla="*/ 214731 w 1387549"/>
                <a:gd name="connsiteY2" fmla="*/ 747 h 1113929"/>
                <a:gd name="connsiteX3" fmla="*/ 1387549 w 1387549"/>
                <a:gd name="connsiteY3" fmla="*/ 1074173 h 1113929"/>
                <a:gd name="connsiteX0" fmla="*/ 1110 w 1412466"/>
                <a:gd name="connsiteY0" fmla="*/ 1113929 h 1113929"/>
                <a:gd name="connsiteX1" fmla="*/ 40791 w 1412466"/>
                <a:gd name="connsiteY1" fmla="*/ 908047 h 1113929"/>
                <a:gd name="connsiteX2" fmla="*/ 239648 w 1412466"/>
                <a:gd name="connsiteY2" fmla="*/ 747 h 1113929"/>
                <a:gd name="connsiteX3" fmla="*/ 1412466 w 1412466"/>
                <a:gd name="connsiteY3" fmla="*/ 1074173 h 1113929"/>
                <a:gd name="connsiteX0" fmla="*/ 84 w 1411440"/>
                <a:gd name="connsiteY0" fmla="*/ 1113189 h 1146852"/>
                <a:gd name="connsiteX1" fmla="*/ 248487 w 1411440"/>
                <a:gd name="connsiteY1" fmla="*/ 1056394 h 1146852"/>
                <a:gd name="connsiteX2" fmla="*/ 238622 w 1411440"/>
                <a:gd name="connsiteY2" fmla="*/ 7 h 1146852"/>
                <a:gd name="connsiteX3" fmla="*/ 1411440 w 1411440"/>
                <a:gd name="connsiteY3" fmla="*/ 1073433 h 114685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0 w 1411356"/>
                <a:gd name="connsiteY0" fmla="*/ 1113182 h 1113182"/>
                <a:gd name="connsiteX1" fmla="*/ 238538 w 1411356"/>
                <a:gd name="connsiteY1" fmla="*/ 0 h 1113182"/>
                <a:gd name="connsiteX2" fmla="*/ 1411356 w 1411356"/>
                <a:gd name="connsiteY2" fmla="*/ 1073426 h 1113182"/>
                <a:gd name="connsiteX0" fmla="*/ 15391 w 1426747"/>
                <a:gd name="connsiteY0" fmla="*/ 1311965 h 1311965"/>
                <a:gd name="connsiteX1" fmla="*/ 154538 w 1426747"/>
                <a:gd name="connsiteY1" fmla="*/ 0 h 1311965"/>
                <a:gd name="connsiteX2" fmla="*/ 1426747 w 1426747"/>
                <a:gd name="connsiteY2" fmla="*/ 1272209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6747" h="1311965">
                  <a:moveTo>
                    <a:pt x="15391" y="1311965"/>
                  </a:moveTo>
                  <a:cubicBezTo>
                    <a:pt x="25329" y="1070113"/>
                    <a:pt x="-80688" y="6626"/>
                    <a:pt x="154538" y="0"/>
                  </a:cubicBezTo>
                  <a:cubicBezTo>
                    <a:pt x="348364" y="2840"/>
                    <a:pt x="860216" y="776909"/>
                    <a:pt x="1426747" y="1272209"/>
                  </a:cubicBezTo>
                </a:path>
              </a:pathLst>
            </a:custGeom>
            <a:noFill/>
            <a:ln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4129" y="5043885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v = s</a:t>
              </a:r>
              <a:endParaRPr lang="ru-RU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8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</a:t>
              </a:r>
              <a:r>
                <a:rPr lang="en-US" sz="1400" dirty="0" smtClean="0">
                  <a:latin typeface="+mn-lt"/>
                </a:rPr>
                <a:t>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</a:t>
            </a:r>
            <a:r>
              <a:rPr lang="en-US" sz="1400" dirty="0" err="1" smtClean="0">
                <a:latin typeface="+mn-lt"/>
              </a:rPr>
              <a:t>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417638"/>
            <a:ext cx="11319048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</a:t>
              </a:r>
              <a:r>
                <a:rPr lang="en-US" sz="1400" dirty="0" smtClean="0">
                  <a:latin typeface="+mn-lt"/>
                </a:rPr>
                <a:t>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</a:t>
            </a:r>
            <a:r>
              <a:rPr lang="en-US" sz="1400" dirty="0" err="1" smtClean="0">
                <a:latin typeface="+mn-lt"/>
              </a:rPr>
              <a:t>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417638"/>
            <a:ext cx="5384800" cy="50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</a:t>
              </a:r>
              <a:r>
                <a:rPr lang="en-US" sz="1400" dirty="0" smtClean="0">
                  <a:latin typeface="+mn-lt"/>
                </a:rPr>
                <a:t>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</a:t>
            </a:r>
            <a:r>
              <a:rPr lang="en-US" sz="1400" dirty="0" err="1" smtClean="0">
                <a:latin typeface="+mn-lt"/>
              </a:rPr>
              <a:t>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дугами отрицательной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12202" r="31348"/>
          <a:stretch/>
        </p:blipFill>
        <p:spPr>
          <a:xfrm>
            <a:off x="9142683" y="2125121"/>
            <a:ext cx="2356873" cy="3210325"/>
          </a:xfrm>
        </p:spPr>
      </p:pic>
      <p:grpSp>
        <p:nvGrpSpPr>
          <p:cNvPr id="5" name="Group 4"/>
          <p:cNvGrpSpPr/>
          <p:nvPr/>
        </p:nvGrpSpPr>
        <p:grpSpPr>
          <a:xfrm>
            <a:off x="6179007" y="1600199"/>
            <a:ext cx="3887603" cy="3735247"/>
            <a:chOff x="6183322" y="2390917"/>
            <a:chExt cx="3887603" cy="3735247"/>
          </a:xfrm>
        </p:grpSpPr>
        <p:pic>
          <p:nvPicPr>
            <p:cNvPr id="1026" name="Picture 2" descr="ÐÐ°ÑÑÐ¸Ð½ÐºÐ¸ Ð¿Ð¾ Ð·Ð°Ð¿ÑÐ¾ÑÑ ÑÐ¸ÑÐ°ÑÐ´ Ð±ÐµÐ»Ð»Ð¼Ð°Ð½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3" t="8003" r="34023" b="7996"/>
            <a:stretch/>
          </p:blipFill>
          <p:spPr bwMode="auto">
            <a:xfrm>
              <a:off x="6197600" y="2914137"/>
              <a:ext cx="2783802" cy="32120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83322" y="2390917"/>
              <a:ext cx="3887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Richard </a:t>
              </a:r>
              <a:r>
                <a:rPr lang="en-US" sz="1400" dirty="0" smtClean="0">
                  <a:latin typeface="+mn-lt"/>
                </a:rPr>
                <a:t>Bellman 1920-1984</a:t>
              </a:r>
            </a:p>
            <a:p>
              <a:r>
                <a:rPr lang="en-US" sz="1400" dirty="0">
                  <a:latin typeface="+mn-lt"/>
                  <a:hlinkClick r:id="rId5"/>
                </a:rPr>
                <a:t>https://en.wikipedia.org/wiki/Richard_E._</a:t>
              </a:r>
              <a:r>
                <a:rPr lang="en-US" sz="1400" dirty="0" smtClean="0">
                  <a:latin typeface="+mn-lt"/>
                  <a:hlinkClick r:id="rId5"/>
                </a:rPr>
                <a:t>Bellman</a:t>
              </a:r>
              <a:r>
                <a:rPr lang="en-US" sz="1400" dirty="0" smtClean="0">
                  <a:latin typeface="+mn-lt"/>
                </a:rPr>
                <a:t> </a:t>
              </a:r>
              <a:endParaRPr lang="ru-RU" sz="1400" dirty="0"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61180" y="5464996"/>
            <a:ext cx="343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Lester Randolph Ford, </a:t>
            </a:r>
            <a:r>
              <a:rPr lang="en-US" sz="1400" dirty="0" err="1" smtClean="0">
                <a:latin typeface="+mn-lt"/>
              </a:rPr>
              <a:t>jr</a:t>
            </a:r>
            <a:r>
              <a:rPr lang="en-US" sz="1400" dirty="0" err="1" smtClean="0">
                <a:latin typeface="+mn-lt"/>
              </a:rPr>
              <a:t>.</a:t>
            </a:r>
            <a:r>
              <a:rPr lang="en-US" sz="1400" dirty="0" smtClean="0">
                <a:latin typeface="+mn-lt"/>
              </a:rPr>
              <a:t> 1927-2017</a:t>
            </a:r>
          </a:p>
          <a:p>
            <a:r>
              <a:rPr lang="en-US" sz="1400" dirty="0">
                <a:latin typeface="+mn-lt"/>
                <a:hlinkClick r:id="rId6"/>
              </a:rPr>
              <a:t>https://en.wikipedia.org/wiki/L._R._Ford_Jr</a:t>
            </a:r>
            <a:r>
              <a:rPr lang="en-US" sz="1400" dirty="0" smtClean="0">
                <a:latin typeface="+mn-lt"/>
              </a:rPr>
              <a:t>. 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9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53163</TotalTime>
  <Words>14696</Words>
  <Application>Microsoft Office PowerPoint</Application>
  <PresentationFormat>Widescreen</PresentationFormat>
  <Paragraphs>3686</Paragraphs>
  <Slides>192</Slides>
  <Notes>181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0" baseType="lpstr">
      <vt:lpstr>Arial</vt:lpstr>
      <vt:lpstr>Calibri</vt:lpstr>
      <vt:lpstr>Consolas</vt:lpstr>
      <vt:lpstr>Courier</vt:lpstr>
      <vt:lpstr>Lucida Console</vt:lpstr>
      <vt:lpstr>Monotype Corsiva</vt:lpstr>
      <vt:lpstr>Symbol</vt:lpstr>
      <vt:lpstr>Office Theme</vt:lpstr>
      <vt:lpstr>PowerPoint Presentation</vt:lpstr>
      <vt:lpstr>Кратчайшие пути в графе Топологическая сортировка</vt:lpstr>
      <vt:lpstr>План лекции</vt:lpstr>
      <vt:lpstr>Длина пути в графе</vt:lpstr>
      <vt:lpstr>Длина пути в графе</vt:lpstr>
      <vt:lpstr>Длина пути в графе</vt:lpstr>
      <vt:lpstr>Длина пути в графе</vt:lpstr>
      <vt:lpstr>Длина пути в графе</vt:lpstr>
      <vt:lpstr>Длина пути в графе</vt:lpstr>
      <vt:lpstr>Пример 1</vt:lpstr>
      <vt:lpstr>Пример 1</vt:lpstr>
      <vt:lpstr>Пример 1</vt:lpstr>
      <vt:lpstr>Пример 1</vt:lpstr>
      <vt:lpstr>Пример 1</vt:lpstr>
      <vt:lpstr>Пример 1</vt:lpstr>
      <vt:lpstr>Кратчайший путь в графе</vt:lpstr>
      <vt:lpstr>Кратчайший путь в графе</vt:lpstr>
      <vt:lpstr>Кратчайший путь в графе</vt:lpstr>
      <vt:lpstr>Кратчайший путь в графе</vt:lpstr>
      <vt:lpstr>Кратчайший путь в графе</vt:lpstr>
      <vt:lpstr>Пример 2</vt:lpstr>
      <vt:lpstr>Пример 2</vt:lpstr>
      <vt:lpstr>Пример 2</vt:lpstr>
      <vt:lpstr>Пример 2</vt:lpstr>
      <vt:lpstr>Пример 2</vt:lpstr>
      <vt:lpstr>Пример 2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Пример 3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Пример (Википедия) – шаг 1</vt:lpstr>
      <vt:lpstr>Пример – шаг 2</vt:lpstr>
      <vt:lpstr>Пример – шаг 3</vt:lpstr>
      <vt:lpstr>Пример – шаг 4</vt:lpstr>
      <vt:lpstr>Пример – шаг 5</vt:lpstr>
      <vt:lpstr>Пример – шаг 6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Число операций в алгоритме Дейкстры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Кратчайшие пути с дугами длины &lt; 0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Алгоритм Флойда-Уоршелла</vt:lpstr>
      <vt:lpstr>Транзитивное замыкание графа</vt:lpstr>
      <vt:lpstr>Транзитивное замыкание графа</vt:lpstr>
      <vt:lpstr>Транзитивное замыкание графа</vt:lpstr>
      <vt:lpstr>Транзитивное замыкание графа</vt:lpstr>
      <vt:lpstr>Подсчёт путей длины k</vt:lpstr>
      <vt:lpstr>Подсчёт путей длины k</vt:lpstr>
      <vt:lpstr>Подсчёт путей длины k</vt:lpstr>
      <vt:lpstr>Подсчёт путей длины k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Топологическая сортировка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Нерекурсивный алгоритм топологической сортировки</vt:lpstr>
      <vt:lpstr>Пример 13 шагов</vt:lpstr>
      <vt:lpstr>Геометрический смысл топологической сортировки</vt:lpstr>
      <vt:lpstr>Геометрический смысл топологической сортировки</vt:lpstr>
      <vt:lpstr>Геометрический смысл топологической сортировки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матрицы смежности</vt:lpstr>
      <vt:lpstr>Реализация на основе иерархического списка</vt:lpstr>
      <vt:lpstr>Реализация на основе иерархического списка</vt:lpstr>
      <vt:lpstr>Реализация на основе иерархического списка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Частичный и линейный порядок</vt:lpstr>
      <vt:lpstr>Примеры частичных порядков</vt:lpstr>
      <vt:lpstr>Примеры частичных порядков</vt:lpstr>
      <vt:lpstr>Примеры частичных порядков</vt:lpstr>
      <vt:lpstr>Примеры частичных порядков</vt:lpstr>
      <vt:lpstr>Примеры частичных порядков</vt:lpstr>
      <vt:lpstr>Топологическая сортировка строит линейный порядок</vt:lpstr>
      <vt:lpstr>Топологическая сортировка строит линейный порядок</vt:lpstr>
      <vt:lpstr>Топологическая сортировка строит линейный порядок</vt:lpstr>
      <vt:lpstr>Заключение</vt:lpstr>
      <vt:lpstr>Транзитивное замыкание графа</vt:lpstr>
      <vt:lpstr>Построение транзитивного замыкания графа. Пример</vt:lpstr>
      <vt:lpstr>PowerPoint Presentation</vt:lpstr>
      <vt:lpstr>Алгоритм построения транзитивного замыкания графа</vt:lpstr>
      <vt:lpstr>PowerPoint Presentation</vt:lpstr>
      <vt:lpstr>Техника релаксации</vt:lpstr>
      <vt:lpstr>PowerPoint Presentation</vt:lpstr>
      <vt:lpstr>PowerPoint Presentation</vt:lpstr>
      <vt:lpstr>Алгоритм Дейкстры</vt:lpstr>
      <vt:lpstr>PowerPoint Presentation</vt:lpstr>
      <vt:lpstr>Реализация с дополнительным массивом - O(n2)  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пути, топологическая сортировка</dc:title>
  <dc:creator>Evgueni Petrov</dc:creator>
  <cp:lastModifiedBy>Evgenii Petrov</cp:lastModifiedBy>
  <cp:revision>379</cp:revision>
  <dcterms:created xsi:type="dcterms:W3CDTF">2009-09-24T12:02:26Z</dcterms:created>
  <dcterms:modified xsi:type="dcterms:W3CDTF">2021-02-25T20:47:31Z</dcterms:modified>
</cp:coreProperties>
</file>