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314" r:id="rId3"/>
    <p:sldId id="326" r:id="rId4"/>
    <p:sldId id="329" r:id="rId5"/>
    <p:sldId id="327" r:id="rId6"/>
    <p:sldId id="278" r:id="rId7"/>
    <p:sldId id="322" r:id="rId8"/>
    <p:sldId id="282" r:id="rId9"/>
    <p:sldId id="318" r:id="rId10"/>
    <p:sldId id="324" r:id="rId11"/>
    <p:sldId id="328" r:id="rId12"/>
    <p:sldId id="289" r:id="rId13"/>
    <p:sldId id="316" r:id="rId14"/>
    <p:sldId id="258" r:id="rId15"/>
    <p:sldId id="269" r:id="rId16"/>
    <p:sldId id="330" r:id="rId17"/>
    <p:sldId id="259" r:id="rId18"/>
    <p:sldId id="290" r:id="rId19"/>
    <p:sldId id="292" r:id="rId20"/>
    <p:sldId id="331" r:id="rId21"/>
    <p:sldId id="267" r:id="rId22"/>
    <p:sldId id="294" r:id="rId23"/>
    <p:sldId id="333" r:id="rId24"/>
    <p:sldId id="295" r:id="rId25"/>
    <p:sldId id="332" r:id="rId26"/>
    <p:sldId id="323" r:id="rId27"/>
    <p:sldId id="299" r:id="rId28"/>
    <p:sldId id="300" r:id="rId29"/>
    <p:sldId id="301" r:id="rId30"/>
    <p:sldId id="309" r:id="rId31"/>
    <p:sldId id="284" r:id="rId32"/>
    <p:sldId id="310" r:id="rId33"/>
    <p:sldId id="302" r:id="rId34"/>
    <p:sldId id="313" r:id="rId35"/>
    <p:sldId id="303" r:id="rId36"/>
    <p:sldId id="315" r:id="rId37"/>
    <p:sldId id="276" r:id="rId38"/>
    <p:sldId id="277" r:id="rId39"/>
    <p:sldId id="296" r:id="rId40"/>
    <p:sldId id="271" r:id="rId41"/>
    <p:sldId id="297" r:id="rId42"/>
    <p:sldId id="298" r:id="rId43"/>
    <p:sldId id="274" r:id="rId44"/>
    <p:sldId id="275" r:id="rId45"/>
    <p:sldId id="291" r:id="rId4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3646DE"/>
    <a:srgbClr val="4957E1"/>
    <a:srgbClr val="2D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09" autoAdjust="0"/>
  </p:normalViewPr>
  <p:slideViewPr>
    <p:cSldViewPr>
      <p:cViewPr varScale="1">
        <p:scale>
          <a:sx n="112" d="100"/>
          <a:sy n="112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03F613-588F-4CBB-BB2C-2E9A0AC9620C}" type="datetimeFigureOut">
              <a:rPr lang="ru-RU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58B0A1-B27E-4F30-8C9A-A45EAF2D19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5642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96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714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7254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5107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8156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857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819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880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818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3822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095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777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2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7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5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Behn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Arial" charset="0"/>
              </a:rPr>
              <a:t>Алгоритмы с возвратом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20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других </a:t>
            </a:r>
            <a:r>
              <a:rPr lang="en-US" dirty="0" smtClean="0"/>
              <a:t>NP-</a:t>
            </a:r>
            <a:r>
              <a:rPr lang="ru-RU" dirty="0" smtClean="0"/>
              <a:t>полных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Можно ли раскрасить вершины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цвета? («раскраска графа»)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 = 3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Дано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расположение дамок (простых шашек нет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доске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NxN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Есть ли у белых выигрыш в данной позиции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…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отношения между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85120" y="1896512"/>
            <a:ext cx="6553696" cy="4227688"/>
            <a:chOff x="6172200" y="2241864"/>
            <a:chExt cx="5454880" cy="3518860"/>
          </a:xfrm>
        </p:grpSpPr>
        <p:pic>
          <p:nvPicPr>
            <p:cNvPr id="8" name="Picture 2" descr="https://upload.wikimedia.org/wikipedia/commons/thumb/a/a0/P_np_np-complete_np-hard.svg/1920px-P_np_np-complete_np-hard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1" r="3966"/>
            <a:stretch/>
          </p:blipFill>
          <p:spPr bwMode="auto">
            <a:xfrm>
              <a:off x="6172200" y="2241864"/>
              <a:ext cx="5181600" cy="35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0071469" y="3809825"/>
              <a:ext cx="2872438" cy="2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hlinkClick r:id="rId3"/>
                </a:rPr>
                <a:t>https://commons.wikimedia.org/wiki/User:Behnam</a:t>
              </a:r>
              <a:endParaRPr lang="ru-RU" sz="11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6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 smtClean="0"/>
              <a:t>Метод проб и ошибок, </a:t>
            </a:r>
            <a:r>
              <a:rPr lang="en-US" sz="2400" dirty="0" smtClean="0"/>
              <a:t>backtracking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000" dirty="0" smtClean="0"/>
              <a:t>Примерно </a:t>
            </a:r>
            <a:r>
              <a:rPr lang="ru-RU" sz="2000" dirty="0"/>
              <a:t>1950 год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Derrick Henry </a:t>
            </a:r>
            <a:r>
              <a:rPr lang="en-US" sz="2000" dirty="0" err="1"/>
              <a:t>Lehmer</a:t>
            </a:r>
            <a:r>
              <a:rPr lang="en-US" sz="2000" dirty="0"/>
              <a:t>, 1905-1991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Популярный метод в </a:t>
            </a:r>
            <a:r>
              <a:rPr lang="ru-RU" sz="2400" dirty="0" smtClean="0"/>
              <a:t>раннем искусственном интеллекте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 smtClean="0"/>
              <a:t>Эмуляция недетерминированных исполняющих устройств на обычном компьютере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 marL="68580" indent="0">
              <a:lnSpc>
                <a:spcPct val="80000"/>
              </a:lnSpc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247141"/>
            <a:ext cx="5181601" cy="3558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поиска с возвратом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000" dirty="0" smtClean="0"/>
              <a:t>Граф состояний недетерминированного исполняющего устройства во время </a:t>
            </a:r>
            <a:r>
              <a:rPr lang="ru-RU" sz="2000" dirty="0"/>
              <a:t>исполнения </a:t>
            </a:r>
            <a:r>
              <a:rPr lang="ru-RU" sz="2000" dirty="0" smtClean="0"/>
              <a:t>программы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Вершины </a:t>
            </a:r>
            <a:r>
              <a:rPr lang="ru-RU" sz="1600" dirty="0"/>
              <a:t>– состояния </a:t>
            </a:r>
            <a:r>
              <a:rPr lang="ru-RU" sz="1600" dirty="0" smtClean="0"/>
              <a:t>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Дуги </a:t>
            </a:r>
            <a:r>
              <a:rPr lang="ru-RU" sz="1600" dirty="0"/>
              <a:t>– переходы между состояниями в результате исполнения </a:t>
            </a:r>
            <a:r>
              <a:rPr lang="ru-RU" sz="1600" dirty="0" smtClean="0"/>
              <a:t>команд</a:t>
            </a:r>
            <a:endParaRPr lang="ru-RU" sz="2000" dirty="0" smtClean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 smtClean="0"/>
              <a:t>«Конструируем» недетерминированное исполняющее устройство, удобное для решения задачи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Выбираем множество исходных, промежуточных и конечных состояний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Выбираем команды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 smtClean="0"/>
              <a:t>Пишем </a:t>
            </a:r>
            <a:r>
              <a:rPr lang="ru-RU" sz="2000" dirty="0"/>
              <a:t>программу для решения задачи на недетерминированном исполняющем устройстве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ru-RU" sz="2000" dirty="0"/>
              <a:t>Эмулируем </a:t>
            </a:r>
            <a:r>
              <a:rPr lang="ru-RU" sz="2000" dirty="0" smtClean="0"/>
              <a:t>на </a:t>
            </a:r>
            <a:r>
              <a:rPr lang="ru-RU" sz="2000" dirty="0"/>
              <a:t>обычном компьютере её </a:t>
            </a:r>
            <a:r>
              <a:rPr lang="ru-RU" sz="2000" dirty="0" smtClean="0"/>
              <a:t>исполнение на недетерминированном устройстве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Обходим «граф состояний недетерминированного исполняющего устройства во время исполнения программы»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Скорость </a:t>
            </a:r>
            <a:r>
              <a:rPr lang="ru-RU" sz="1600" dirty="0"/>
              <a:t>эмуляции зависит от метода обхода</a:t>
            </a:r>
            <a:endParaRPr lang="en-US" sz="1400" dirty="0"/>
          </a:p>
          <a:p>
            <a:endParaRPr lang="ru-RU" sz="24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2681242" y="2996952"/>
            <a:ext cx="3336648" cy="3042094"/>
            <a:chOff x="4511824" y="2115098"/>
            <a:chExt cx="3336648" cy="3042094"/>
          </a:xfrm>
        </p:grpSpPr>
        <p:sp>
          <p:nvSpPr>
            <p:cNvPr id="30" name="Овал 29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9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</a:t>
            </a:r>
            <a:r>
              <a:rPr lang="ru-RU" dirty="0"/>
              <a:t>доски </a:t>
            </a:r>
            <a:r>
              <a:rPr lang="ru-RU" dirty="0" smtClean="0"/>
              <a:t>шахматным </a:t>
            </a:r>
            <a:r>
              <a:rPr lang="ru-RU" dirty="0"/>
              <a:t>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Найти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последовательность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ходов шахматного коня,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начинающуюся с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заданного поля доски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NxN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такую что конь посещает каждое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поле доски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ровно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один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раз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полной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задаче сводится обход доски шахматным конем? 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6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обхода доски 5х5 и 8х8</a:t>
            </a:r>
            <a:endParaRPr lang="ru-RU" dirty="0"/>
          </a:p>
        </p:txBody>
      </p:sp>
      <p:sp>
        <p:nvSpPr>
          <p:cNvPr id="2048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5" descr="http://upload.wikimedia.org/wikipedia/commons/c/ca/Knights-Tour-Animation.gif"/>
          <p:cNvPicPr>
            <a:picLocks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9000" y="2201294"/>
            <a:ext cx="3600000" cy="360000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6" name="Picture 2" descr="https://upload.wikimedia.org/wikipedia/commons/thumb/d/da/Knight%27s_tour_anim_2.gif/250px-Knight%27s_tour_anim_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00" y="2201294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матрица </a:t>
            </a:r>
            <a:r>
              <a:rPr lang="en-US" dirty="0" err="1" smtClean="0"/>
              <a:t>NxN</a:t>
            </a:r>
            <a:r>
              <a:rPr lang="ru-RU" dirty="0" smtClean="0"/>
              <a:t>, частично</a:t>
            </a:r>
            <a:r>
              <a:rPr lang="en-US" dirty="0" smtClean="0"/>
              <a:t> </a:t>
            </a:r>
            <a:r>
              <a:rPr lang="ru-RU" dirty="0" smtClean="0"/>
              <a:t>заполненная номерами ходов коня от 1 до </a:t>
            </a:r>
            <a:r>
              <a:rPr lang="en-US" dirty="0" smtClean="0"/>
              <a:t>M &lt;= N^2 </a:t>
            </a:r>
            <a:r>
              <a:rPr lang="ru-RU" dirty="0" smtClean="0"/>
              <a:t>и частично </a:t>
            </a:r>
            <a:r>
              <a:rPr lang="ru-RU" dirty="0" smtClean="0"/>
              <a:t>значением </a:t>
            </a:r>
            <a:r>
              <a:rPr lang="en-US" dirty="0" smtClean="0"/>
              <a:t>0 </a:t>
            </a:r>
            <a:r>
              <a:rPr lang="en-US" dirty="0" smtClean="0"/>
              <a:t>(</a:t>
            </a:r>
            <a:r>
              <a:rPr lang="ru-RU" dirty="0" smtClean="0"/>
              <a:t>«поле </a:t>
            </a:r>
            <a:r>
              <a:rPr lang="ru-RU" dirty="0" smtClean="0"/>
              <a:t>не </a:t>
            </a:r>
            <a:r>
              <a:rPr lang="ru-RU" dirty="0" smtClean="0"/>
              <a:t>посещено»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 smtClean="0"/>
          </a:p>
          <a:p>
            <a:r>
              <a:rPr lang="ru-RU" dirty="0" smtClean="0"/>
              <a:t>Команды</a:t>
            </a:r>
          </a:p>
          <a:p>
            <a:pPr lvl="1"/>
            <a:r>
              <a:rPr lang="en-US" dirty="0" err="1" smtClean="0"/>
              <a:t>GetNextBoard</a:t>
            </a:r>
            <a:r>
              <a:rPr lang="en-US" dirty="0" smtClean="0"/>
              <a:t>(board)</a:t>
            </a:r>
            <a:endParaRPr lang="ru-RU" dirty="0" smtClean="0"/>
          </a:p>
          <a:p>
            <a:pPr lvl="2"/>
            <a:r>
              <a:rPr lang="ru-RU" dirty="0" smtClean="0"/>
              <a:t>Если возможно, то сделать следующий ход; иначе «неудача»</a:t>
            </a:r>
            <a:endParaRPr lang="en-US" dirty="0" smtClean="0"/>
          </a:p>
          <a:p>
            <a:pPr lvl="2"/>
            <a:r>
              <a:rPr lang="ru-RU" dirty="0" smtClean="0"/>
              <a:t>Недетерминированная команда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0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доски шахматным конём на недетерминированном устройстве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1:</a:t>
            </a:r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Детерминированная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row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-&gt;Row, column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column += change[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Min(row, column) &gt;= 0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&amp;&amp; Max(row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column)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!squares[row][column]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эвристики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sz="2800" dirty="0" err="1" smtClean="0"/>
              <a:t>Варнсдорфа</a:t>
            </a:r>
            <a:r>
              <a:rPr lang="en-US" sz="2800" dirty="0" smtClean="0"/>
              <a:t> (</a:t>
            </a:r>
            <a:r>
              <a:rPr lang="en-US" dirty="0" err="1" smtClean="0"/>
              <a:t>Warnsdorff</a:t>
            </a:r>
            <a:r>
              <a:rPr lang="en-US" sz="2800" dirty="0" smtClean="0"/>
              <a:t>), 18</a:t>
            </a:r>
            <a:r>
              <a:rPr lang="ru-RU" sz="2800" dirty="0" smtClean="0"/>
              <a:t>2</a:t>
            </a:r>
            <a:r>
              <a:rPr lang="en-US" sz="2800" dirty="0" smtClean="0"/>
              <a:t>3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cs typeface="Calibri" pitchFamily="34" charset="0"/>
              </a:rPr>
              <a:t>На </a:t>
            </a:r>
            <a:r>
              <a:rPr lang="ru-RU" sz="2400" dirty="0">
                <a:cs typeface="Calibri" pitchFamily="34" charset="0"/>
              </a:rPr>
              <a:t>каждом ходу ставь коня на такое поле, из которого можно совершить наименьшее число ходов на еще не пройденные поля. Если таких </a:t>
            </a:r>
            <a:r>
              <a:rPr lang="ru-RU" sz="2400" dirty="0" smtClean="0">
                <a:cs typeface="Calibri" pitchFamily="34" charset="0"/>
              </a:rPr>
              <a:t>полей несколько</a:t>
            </a:r>
            <a:r>
              <a:rPr lang="ru-RU" sz="2400" dirty="0">
                <a:cs typeface="Calibri" pitchFamily="34" charset="0"/>
              </a:rPr>
              <a:t>, </a:t>
            </a:r>
            <a:r>
              <a:rPr lang="ru-RU" sz="2400" dirty="0" smtClean="0">
                <a:cs typeface="Calibri" pitchFamily="34" charset="0"/>
              </a:rPr>
              <a:t>берем  </a:t>
            </a:r>
            <a:r>
              <a:rPr lang="ru-RU" sz="2400" dirty="0">
                <a:cs typeface="Calibri" pitchFamily="34" charset="0"/>
              </a:rPr>
              <a:t>любое из них</a:t>
            </a:r>
            <a:r>
              <a:rPr lang="ru-RU" sz="2400" dirty="0" smtClean="0">
                <a:cs typeface="Calibri" pitchFamily="34" charset="0"/>
              </a:rPr>
              <a:t>.</a:t>
            </a:r>
            <a:endParaRPr lang="ru-RU" sz="2400" dirty="0"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Позволяет обойти без возвратов доски от 5x5 до 76x76</a:t>
            </a: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Элементы теории сложности вычислений</a:t>
            </a:r>
          </a:p>
          <a:p>
            <a:pPr lvl="1"/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поиска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Для любой прямоугольной доски с наименьшей стороной </a:t>
            </a:r>
            <a:r>
              <a:rPr lang="en-US" dirty="0" smtClean="0"/>
              <a:t>&gt;= 5</a:t>
            </a:r>
            <a:r>
              <a:rPr lang="ru-RU" dirty="0" smtClean="0"/>
              <a:t> существует </a:t>
            </a:r>
            <a:r>
              <a:rPr lang="en-US" dirty="0" smtClean="0"/>
              <a:t>(</a:t>
            </a:r>
            <a:r>
              <a:rPr lang="ru-RU" dirty="0" smtClean="0"/>
              <a:t>возможно незамкнутый</a:t>
            </a:r>
            <a:r>
              <a:rPr lang="en-US" dirty="0" smtClean="0"/>
              <a:t>) </a:t>
            </a:r>
            <a:r>
              <a:rPr lang="ru-RU" dirty="0" smtClean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doi.org/10.1016%2F0166-218X%2892%2900170-Q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</a:t>
            </a:r>
            <a:r>
              <a:rPr lang="en-US" dirty="0" smtClean="0"/>
              <a:t>276–28</a:t>
            </a:r>
            <a:r>
              <a:rPr lang="ru-RU" dirty="0" smtClean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Для любой доски </a:t>
            </a:r>
            <a:r>
              <a:rPr lang="en-US" dirty="0" smtClean="0"/>
              <a:t>m </a:t>
            </a:r>
            <a:r>
              <a:rPr lang="en-US" dirty="0"/>
              <a:t>× n </a:t>
            </a:r>
            <a:r>
              <a:rPr lang="ru-RU" dirty="0" smtClean="0"/>
              <a:t>(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) существует замкнутый обход шахматным конем</a:t>
            </a:r>
            <a:r>
              <a:rPr lang="en-US" dirty="0" smtClean="0"/>
              <a:t>, </a:t>
            </a:r>
            <a:r>
              <a:rPr lang="ru-RU" dirty="0" smtClean="0"/>
              <a:t>за исключением случаев, когда выполнены одно или более из следующих условий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ru-RU" dirty="0" smtClean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1, 2,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4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 </a:t>
            </a:r>
            <a:r>
              <a:rPr lang="en-US" dirty="0"/>
              <a:t>= 3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n = 1, 2, 3, 5 </a:t>
            </a:r>
            <a:r>
              <a:rPr lang="ru-RU" dirty="0" smtClean="0"/>
              <a:t>или</a:t>
            </a:r>
            <a:r>
              <a:rPr lang="en-US" dirty="0" smtClean="0"/>
              <a:t> 6</a:t>
            </a:r>
            <a:endParaRPr lang="ru-RU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Allen </a:t>
            </a:r>
            <a:r>
              <a:rPr lang="en-US" dirty="0"/>
              <a:t>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521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</a:t>
            </a:r>
            <a:r>
              <a:rPr lang="ru-RU" dirty="0" smtClean="0"/>
              <a:t>расстановке ферзей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r>
              <a:rPr lang="ru-RU" sz="2400" dirty="0"/>
              <a:t>Формулировка -- </a:t>
            </a:r>
            <a:r>
              <a:rPr lang="en-US" sz="2400" dirty="0"/>
              <a:t>Max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-- </a:t>
            </a:r>
            <a:r>
              <a:rPr lang="en-US" sz="2400" dirty="0"/>
              <a:t>Franz </a:t>
            </a:r>
            <a:r>
              <a:rPr lang="en-US" sz="2400" dirty="0" err="1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 err="1"/>
              <a:t>NxN</a:t>
            </a:r>
            <a:endParaRPr lang="en-US" sz="2000" dirty="0"/>
          </a:p>
          <a:p>
            <a:endParaRPr lang="ru-RU" sz="2400" dirty="0"/>
          </a:p>
          <a:p>
            <a:r>
              <a:rPr lang="ru-RU" sz="2400" dirty="0"/>
              <a:t>Используется для </a:t>
            </a:r>
            <a:r>
              <a:rPr lang="ru-RU" sz="2400" dirty="0" smtClean="0"/>
              <a:t>проверки скорости </a:t>
            </a:r>
            <a:r>
              <a:rPr lang="ru-RU" sz="2400" dirty="0"/>
              <a:t>работы </a:t>
            </a:r>
            <a:r>
              <a:rPr lang="ru-RU" sz="2400" dirty="0" smtClean="0"/>
              <a:t>алгоритмов с </a:t>
            </a:r>
            <a:r>
              <a:rPr lang="ru-RU" sz="2400" dirty="0"/>
              <a:t>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расстановки 4 ферзей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183468"/>
              </p:ext>
            </p:extLst>
          </p:nvPr>
        </p:nvGraphicFramePr>
        <p:xfrm>
          <a:off x="5303912" y="2519688"/>
          <a:ext cx="4617064" cy="332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393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Овал 4"/>
          <p:cNvSpPr/>
          <p:nvPr/>
        </p:nvSpPr>
        <p:spPr>
          <a:xfrm>
            <a:off x="3575720" y="2698282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5"/>
          <p:cNvSpPr/>
          <p:nvPr/>
        </p:nvSpPr>
        <p:spPr>
          <a:xfrm>
            <a:off x="3647158" y="3484100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6"/>
          <p:cNvSpPr/>
          <p:nvPr/>
        </p:nvSpPr>
        <p:spPr>
          <a:xfrm>
            <a:off x="3647158" y="434135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7"/>
          <p:cNvSpPr/>
          <p:nvPr/>
        </p:nvSpPr>
        <p:spPr>
          <a:xfrm>
            <a:off x="3647158" y="5198612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09249E-7 L 0.13507 0.003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763E-6 L 0.36354 0.0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54 0.00463 L 0.487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6763E-6 L 2.77778E-7 -1.676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75 0.00463 L 0.00139 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4624E-6 L 0.47239 4.0462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83237E-6 L 0.13524 0.0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65896E-6 L 0.36354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Недетерминированное исполняющее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Состояние</a:t>
            </a:r>
            <a:endParaRPr lang="en-US" dirty="0" smtClean="0"/>
          </a:p>
          <a:p>
            <a:pPr lvl="1"/>
            <a:r>
              <a:rPr lang="ru-RU" dirty="0" smtClean="0"/>
              <a:t>вектор длины 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en-US" dirty="0" smtClean="0"/>
              <a:t>&lt;= </a:t>
            </a:r>
            <a:r>
              <a:rPr lang="en-US" dirty="0"/>
              <a:t>N</a:t>
            </a:r>
            <a:r>
              <a:rPr lang="ru-RU" dirty="0" smtClean="0"/>
              <a:t>, заполненный </a:t>
            </a:r>
            <a:r>
              <a:rPr lang="ru-RU" dirty="0" smtClean="0"/>
              <a:t>номерами </a:t>
            </a:r>
            <a:r>
              <a:rPr lang="ru-RU" dirty="0" smtClean="0"/>
              <a:t>вертикалей, в которых находятся ферзи в горизонталях 0 </a:t>
            </a:r>
            <a:r>
              <a:rPr lang="ru-RU" dirty="0" smtClean="0"/>
              <a:t>до </a:t>
            </a:r>
            <a:r>
              <a:rPr lang="en-US" dirty="0" smtClean="0"/>
              <a:t>M</a:t>
            </a:r>
            <a:r>
              <a:rPr lang="ru-RU" dirty="0" smtClean="0"/>
              <a:t>-1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Команды</a:t>
            </a:r>
          </a:p>
          <a:p>
            <a:pPr lvl="1"/>
            <a:r>
              <a:rPr lang="en-US" dirty="0" err="1" smtClean="0"/>
              <a:t>PlaceNextQueen</a:t>
            </a:r>
            <a:r>
              <a:rPr lang="en-US" dirty="0" smtClean="0"/>
              <a:t>(board)</a:t>
            </a:r>
            <a:endParaRPr lang="ru-RU" dirty="0" smtClean="0"/>
          </a:p>
          <a:p>
            <a:pPr lvl="2"/>
            <a:r>
              <a:rPr lang="ru-RU" dirty="0" smtClean="0"/>
              <a:t>Если возможно, то добавить в конец </a:t>
            </a:r>
            <a:r>
              <a:rPr lang="ru-RU" dirty="0" smtClean="0"/>
              <a:t>вектора </a:t>
            </a:r>
            <a:r>
              <a:rPr lang="en-US" dirty="0" smtClean="0"/>
              <a:t>board </a:t>
            </a:r>
            <a:r>
              <a:rPr lang="ru-RU" dirty="0" smtClean="0"/>
              <a:t>следующего ферзя; иначе «неудача»</a:t>
            </a:r>
            <a:endParaRPr lang="en-US" dirty="0" smtClean="0"/>
          </a:p>
          <a:p>
            <a:pPr lvl="2"/>
            <a:r>
              <a:rPr lang="ru-RU" dirty="0" smtClean="0"/>
              <a:t>Недетерминированная команда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5, 3, 6, 0, 7, 1, 4, 2</a:t>
            </a:r>
          </a:p>
          <a:p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Расстановка ферзей с помощью недетерминированного устройства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… Count: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 !success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col &lt;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(col,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queens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7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известно из теории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Расстановка </a:t>
            </a:r>
            <a:r>
              <a:rPr lang="en-US" sz="2400" dirty="0" smtClean="0"/>
              <a:t>N </a:t>
            </a:r>
            <a:r>
              <a:rPr lang="ru-RU" sz="2400" dirty="0" smtClean="0"/>
              <a:t>ферзей за </a:t>
            </a:r>
            <a:r>
              <a:rPr lang="en-US" sz="2400" dirty="0" smtClean="0"/>
              <a:t>O(N)</a:t>
            </a:r>
            <a:endParaRPr lang="ru-RU" sz="2400" dirty="0" smtClean="0"/>
          </a:p>
          <a:p>
            <a:pPr lvl="1"/>
            <a:r>
              <a:rPr lang="en-US" sz="2000" dirty="0" smtClean="0"/>
              <a:t>E</a:t>
            </a:r>
            <a:r>
              <a:rPr lang="en-US" sz="2000" dirty="0"/>
              <a:t>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3864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/>
              <a:t>о </a:t>
            </a:r>
            <a:r>
              <a:rPr lang="ru-RU" dirty="0" smtClean="0"/>
              <a:t>рюкзаке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Дано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вещей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i-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я вещь имеет вес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стоимость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 c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i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Дано число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K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– вместимость рюкзака</a:t>
            </a: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Найти набор вещей максимальной стоимости при условии, что их общий вес не превышает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K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 err="1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= 0,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вещь не взята</a:t>
            </a:r>
          </a:p>
          <a:p>
            <a:pPr lvl="1"/>
            <a:r>
              <a:rPr lang="en-US" sz="2400" dirty="0" err="1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 1, если вещь взята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2516" y="5229201"/>
            <a:ext cx="1209316" cy="772214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71417" y="5296158"/>
            <a:ext cx="1340807" cy="7251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перебора всех решений и выбора оптимального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ru-RU" sz="2400" dirty="0">
                <a:latin typeface="+mj-lt"/>
                <a:cs typeface="Courier New" pitchFamily="49" charset="0"/>
              </a:rPr>
              <a:t>(</a:t>
            </a:r>
            <a:r>
              <a:rPr lang="en-US" sz="2400" dirty="0" err="1">
                <a:latin typeface="+mj-lt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) 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включение приемлемо</a:t>
            </a:r>
            <a:r>
              <a:rPr lang="ru-RU" sz="2400" dirty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r>
              <a:rPr lang="ru-RU" sz="2400" dirty="0">
                <a:latin typeface="+mj-lt"/>
                <a:cs typeface="Courier New" pitchFamily="49" charset="0"/>
              </a:rPr>
              <a:t>	включение </a:t>
            </a:r>
            <a:r>
              <a:rPr lang="en-US" sz="2400" dirty="0">
                <a:latin typeface="+mj-lt"/>
                <a:cs typeface="Courier New" pitchFamily="49" charset="0"/>
              </a:rPr>
              <a:t>i-</a:t>
            </a:r>
            <a:r>
              <a:rPr lang="ru-RU" sz="2400" dirty="0">
                <a:latin typeface="+mj-lt"/>
                <a:cs typeface="Courier New" pitchFamily="49" charset="0"/>
              </a:rPr>
              <a:t>й вещи;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 &lt; n</a:t>
            </a:r>
            <a:r>
              <a:rPr lang="ru-RU" sz="2400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en-US" sz="2400" dirty="0">
                <a:latin typeface="+mj-lt"/>
                <a:cs typeface="Courier New" pitchFamily="49" charset="0"/>
              </a:rPr>
              <a:t>(i+1)</a:t>
            </a:r>
            <a:r>
              <a:rPr lang="ru-RU" sz="2400" dirty="0">
                <a:latin typeface="+mj-lt"/>
                <a:cs typeface="Courier New" pitchFamily="49" charset="0"/>
              </a:rPr>
              <a:t>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else </a:t>
            </a:r>
            <a:r>
              <a:rPr lang="ru-RU" sz="2400" dirty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	</a:t>
            </a:r>
            <a:r>
              <a:rPr lang="ru-RU" sz="2400" dirty="0">
                <a:latin typeface="+mj-lt"/>
                <a:cs typeface="Courier New" pitchFamily="49" charset="0"/>
              </a:rPr>
              <a:t>исключение </a:t>
            </a:r>
            <a:r>
              <a:rPr lang="en-US" sz="2400" dirty="0">
                <a:latin typeface="+mj-lt"/>
                <a:cs typeface="Courier New" pitchFamily="49" charset="0"/>
              </a:rPr>
              <a:t>i-</a:t>
            </a:r>
            <a:r>
              <a:rPr lang="ru-RU" sz="2400" dirty="0">
                <a:latin typeface="+mj-lt"/>
                <a:cs typeface="Courier New" pitchFamily="49" charset="0"/>
              </a:rPr>
              <a:t>й вещи</a:t>
            </a:r>
            <a:r>
              <a:rPr lang="en-US" sz="2400" dirty="0">
                <a:latin typeface="+mj-lt"/>
                <a:cs typeface="Courier New" pitchFamily="49" charset="0"/>
              </a:rPr>
              <a:t>;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r>
              <a:rPr lang="ru-RU" sz="2400" dirty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приемлемо невключение</a:t>
            </a:r>
            <a:r>
              <a:rPr lang="ru-RU" sz="2400" dirty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 &lt; n</a:t>
            </a:r>
            <a:r>
              <a:rPr lang="ru-RU" sz="2400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en-US" sz="2400" dirty="0">
                <a:latin typeface="+mj-lt"/>
                <a:cs typeface="Courier New" pitchFamily="49" charset="0"/>
              </a:rPr>
              <a:t>(i+1)</a:t>
            </a:r>
            <a:r>
              <a:rPr lang="ru-RU" sz="2400" dirty="0">
                <a:latin typeface="+mj-lt"/>
                <a:cs typeface="Courier New" pitchFamily="49" charset="0"/>
              </a:rPr>
              <a:t>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else </a:t>
            </a:r>
            <a:r>
              <a:rPr lang="ru-RU" sz="2400" dirty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}</a:t>
            </a:r>
            <a:r>
              <a:rPr lang="ru-RU" sz="2400" dirty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</a:t>
            </a:r>
            <a:r>
              <a:rPr lang="ru-RU" dirty="0" smtClean="0"/>
              <a:t>границ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cs typeface="Times New Roman" pitchFamily="18" charset="0"/>
              </a:rPr>
              <a:t>Вариант полного перебора</a:t>
            </a:r>
          </a:p>
          <a:p>
            <a:r>
              <a:rPr lang="ru-RU" sz="2800" dirty="0">
                <a:cs typeface="Times New Roman" pitchFamily="18" charset="0"/>
              </a:rPr>
              <a:t>Нахождение оптимальных решений среди допустимых</a:t>
            </a:r>
          </a:p>
          <a:p>
            <a:r>
              <a:rPr lang="ru-RU" sz="2800" dirty="0">
                <a:cs typeface="Times New Roman" pitchFamily="18" charset="0"/>
              </a:rPr>
              <a:t>Отсечение заведомо неоптимальных допустимых решений</a:t>
            </a:r>
            <a:endParaRPr lang="en-US" sz="2800" dirty="0">
              <a:cs typeface="Times New Roman" pitchFamily="18" charset="0"/>
            </a:endParaRPr>
          </a:p>
          <a:p>
            <a:r>
              <a:rPr lang="ru-RU" sz="2800" dirty="0">
                <a:cs typeface="Times New Roman" pitchFamily="18" charset="0"/>
              </a:rPr>
              <a:t>Ленд и Дойг 1960 общая задача целочисленного линейного программирования</a:t>
            </a:r>
            <a:endParaRPr lang="en-US" sz="2800" dirty="0">
              <a:cs typeface="Times New Roman" pitchFamily="18" charset="0"/>
            </a:endParaRPr>
          </a:p>
          <a:p>
            <a:pPr lvl="1"/>
            <a:r>
              <a:rPr lang="en-US" sz="2400" dirty="0">
                <a:cs typeface="Times New Roman" pitchFamily="18" charset="0"/>
              </a:rPr>
              <a:t>A. H. Land and A. G. </a:t>
            </a:r>
            <a:r>
              <a:rPr lang="en-US" sz="2400" dirty="0" err="1">
                <a:cs typeface="Times New Roman" pitchFamily="18" charset="0"/>
              </a:rPr>
              <a:t>Doig</a:t>
            </a:r>
            <a:r>
              <a:rPr lang="en-US" sz="2400" dirty="0">
                <a:cs typeface="Times New Roman" pitchFamily="18" charset="0"/>
              </a:rPr>
              <a:t> An automatic method of solving discrete programming problems</a:t>
            </a:r>
            <a:endParaRPr lang="ru-RU" sz="2400" dirty="0">
              <a:cs typeface="Times New Roman" pitchFamily="18" charset="0"/>
            </a:endParaRPr>
          </a:p>
          <a:p>
            <a:r>
              <a:rPr lang="ru-RU" sz="2800" dirty="0">
                <a:cs typeface="Times New Roman" pitchFamily="18" charset="0"/>
              </a:rPr>
              <a:t>Литтл, Мурти, Суини и Кэрел 1963 задача коммивояжера</a:t>
            </a:r>
          </a:p>
          <a:p>
            <a:pPr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Задачи </a:t>
            </a:r>
            <a:r>
              <a:rPr lang="ru-RU" dirty="0"/>
              <a:t>– </a:t>
            </a:r>
            <a:r>
              <a:rPr lang="ru-RU" dirty="0" smtClean="0"/>
              <a:t>это </a:t>
            </a:r>
            <a:r>
              <a:rPr lang="ru-RU" dirty="0"/>
              <a:t>подмножества </a:t>
            </a:r>
            <a:r>
              <a:rPr lang="ru-RU" dirty="0" smtClean="0"/>
              <a:t>множества </a:t>
            </a:r>
            <a:r>
              <a:rPr lang="ru-RU" dirty="0"/>
              <a:t>входных </a:t>
            </a:r>
            <a:r>
              <a:rPr lang="ru-RU" dirty="0" smtClean="0"/>
              <a:t>данных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«Решить задачу </a:t>
            </a:r>
            <a:r>
              <a:rPr lang="en-US" dirty="0" smtClean="0"/>
              <a:t>P </a:t>
            </a:r>
            <a:r>
              <a:rPr lang="ru-RU" dirty="0" smtClean="0"/>
              <a:t>для входных </a:t>
            </a:r>
            <a:r>
              <a:rPr lang="ru-RU" dirty="0"/>
              <a:t>данных </a:t>
            </a:r>
            <a:r>
              <a:rPr lang="en-US" dirty="0" smtClean="0"/>
              <a:t>x</a:t>
            </a:r>
            <a:r>
              <a:rPr lang="ru-RU" dirty="0" smtClean="0"/>
              <a:t>» = «Проверить истинность </a:t>
            </a:r>
            <a:r>
              <a:rPr lang="en-US" dirty="0" smtClean="0"/>
              <a:t>x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P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Детерминированное исполняющее устройство</a:t>
            </a:r>
          </a:p>
          <a:p>
            <a:pPr lvl="1"/>
            <a:r>
              <a:rPr lang="ru-RU" dirty="0" smtClean="0"/>
              <a:t>в математике – обычная машина Тьюринга</a:t>
            </a:r>
          </a:p>
          <a:p>
            <a:pPr lvl="1"/>
            <a:r>
              <a:rPr lang="ru-RU" dirty="0" smtClean="0"/>
              <a:t>в реальности – компьютер</a:t>
            </a:r>
          </a:p>
          <a:p>
            <a:pPr lvl="2"/>
            <a:r>
              <a:rPr lang="ru-RU" dirty="0" smtClean="0"/>
              <a:t>Размер </a:t>
            </a:r>
            <a:r>
              <a:rPr lang="ru-RU" dirty="0"/>
              <a:t>ленты </a:t>
            </a:r>
            <a:r>
              <a:rPr lang="ru-RU" dirty="0" smtClean="0"/>
              <a:t>у машины Тьюринга не ограничен, а размер памяти у компьютера ограничен</a:t>
            </a:r>
          </a:p>
          <a:p>
            <a:endParaRPr lang="en-US" dirty="0" smtClean="0"/>
          </a:p>
          <a:p>
            <a:r>
              <a:rPr lang="ru-RU" dirty="0" smtClean="0"/>
              <a:t>Недетерминированное </a:t>
            </a:r>
            <a:r>
              <a:rPr lang="ru-RU" dirty="0"/>
              <a:t>исполняющее устройство</a:t>
            </a:r>
            <a:endParaRPr lang="ru-RU" dirty="0" smtClean="0"/>
          </a:p>
          <a:p>
            <a:pPr lvl="1"/>
            <a:r>
              <a:rPr lang="ru-RU" dirty="0"/>
              <a:t>в математике – машина </a:t>
            </a:r>
            <a:r>
              <a:rPr lang="ru-RU" dirty="0" smtClean="0"/>
              <a:t>Тьюринга с неограниченным числом лент</a:t>
            </a:r>
          </a:p>
          <a:p>
            <a:pPr lvl="1"/>
            <a:r>
              <a:rPr lang="ru-RU" dirty="0" smtClean="0"/>
              <a:t>в реальности – нет</a:t>
            </a:r>
          </a:p>
          <a:p>
            <a:pPr lvl="2"/>
            <a:r>
              <a:rPr lang="ru-RU" dirty="0"/>
              <a:t>К</a:t>
            </a:r>
            <a:r>
              <a:rPr lang="ru-RU" dirty="0" smtClean="0"/>
              <a:t>омпьютер, с неограниченным числом процессоров</a:t>
            </a:r>
          </a:p>
        </p:txBody>
      </p:sp>
    </p:spTree>
    <p:extLst>
      <p:ext uri="{BB962C8B-B14F-4D97-AF65-F5344CB8AC3E}">
        <p14:creationId xmlns:p14="http://schemas.microsoft.com/office/powerpoint/2010/main" val="43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</a:t>
            </a:r>
            <a:r>
              <a:rPr lang="ru-RU" dirty="0" smtClean="0"/>
              <a:t>границ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Целевая функция</a:t>
            </a:r>
          </a:p>
          <a:p>
            <a:pPr lvl="1"/>
            <a:r>
              <a:rPr lang="ru-RU" dirty="0" smtClean="0"/>
              <a:t>В задаче о рюкзаке это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В задаче о рюкзаке это</a:t>
            </a:r>
          </a:p>
          <a:p>
            <a:endParaRPr lang="ru-RU" dirty="0" smtClean="0"/>
          </a:p>
          <a:p>
            <a:r>
              <a:rPr lang="ru-RU" dirty="0" smtClean="0"/>
              <a:t>Допустимые решения удовлетворяют ограничениям</a:t>
            </a:r>
          </a:p>
          <a:p>
            <a:r>
              <a:rPr lang="ru-RU" dirty="0" smtClean="0"/>
              <a:t>Оптимальные решения – это допустимые решения, дающие максимальное значение целевой функции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95892" y="3212976"/>
            <a:ext cx="1127672" cy="720080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33552" y="1921962"/>
            <a:ext cx="1331469" cy="720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1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Метод ветвей и границ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Разбиение множества допустимых решений на подмножества меньших размеров</a:t>
            </a:r>
          </a:p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Подмножества допустимых решений образуют 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дерево поиска</a:t>
            </a:r>
            <a:r>
              <a:rPr lang="ru-RU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дерево ветвей и границ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каждого подмножества допустимых решений оцениваем 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снизу</a:t>
            </a:r>
            <a:r>
              <a:rPr lang="ru-RU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sz="28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сверху</a:t>
            </a:r>
            <a:r>
              <a:rPr lang="ru-RU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множество значений целевой функции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Если нижняя граница совпадает с верхней границей, то Ц.Ф. достигает максимума (минимума) на данном подмножестве допуст. решений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20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нижняя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граница для значений Ц.Ф. на подмножестве А больше </a:t>
            </a:r>
            <a:r>
              <a:rPr lang="ru-RU" sz="20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верхней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границы для значений Ц.Ф. на подмножестве В, то  А не содержит минимума Ц.Ф., а</a:t>
            </a:r>
            <a:br>
              <a:rPr lang="ru-RU" sz="2000" dirty="0">
                <a:latin typeface="Calibri" pitchFamily="34" charset="0"/>
                <a:cs typeface="Calibri" pitchFamily="34" charset="0"/>
              </a:rPr>
            </a:br>
            <a:r>
              <a:rPr lang="ru-RU" sz="2000" dirty="0">
                <a:latin typeface="Calibri" pitchFamily="34" charset="0"/>
                <a:cs typeface="Calibri" pitchFamily="34" charset="0"/>
              </a:rPr>
              <a:t>В не содержит максимума Ц.Ф.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Метод ветвей и границ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Ищем оптимальное решение при помощи обхода дерева ветвей и границ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Вид обхода выбираем в зависимости от задачи</a:t>
            </a: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На каждом шаге обхода проверяем, содержит ли данное подмножество допустимых решений оптимальное решение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да, если верхняя граница == нижняя граница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ru-RU" sz="2000" dirty="0">
                <a:latin typeface="Calibri" pitchFamily="34" charset="0"/>
                <a:cs typeface="Calibri" pitchFamily="34" charset="0"/>
              </a:rPr>
              <a:t>обновляем известный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min (max)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нет, если нижняя граница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известный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(верхняя граница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известный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max)</a:t>
            </a:r>
          </a:p>
          <a:p>
            <a:pPr lvl="2"/>
            <a:r>
              <a:rPr lang="ru-RU" sz="2000" dirty="0">
                <a:latin typeface="Calibri" pitchFamily="34" charset="0"/>
                <a:cs typeface="Calibri" pitchFamily="34" charset="0"/>
              </a:rPr>
              <a:t>не исследуем (пропускаем) подмножество допустимых решений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неизвестно</a:t>
            </a:r>
          </a:p>
          <a:p>
            <a:pPr lvl="2"/>
            <a:r>
              <a:rPr lang="ru-RU" sz="2000" dirty="0">
                <a:latin typeface="Calibri" pitchFamily="34" charset="0"/>
                <a:cs typeface="Calibri" pitchFamily="34" charset="0"/>
              </a:rPr>
              <a:t>разбиваем подмножество допустимых решений на части и добавлем в дерево новые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397943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/>
              <a:t>ветвей и границ для решения задачи о рюкзаке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Множество допустимых решений задаём массивом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t[]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номером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x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рассматриваемой вещи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значения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t[0] … t[x]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уже зафиксированы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t[0]*w[0]+t[1]*w[1]+…+t[x]*w[x] &lt;= K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значения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t[x+1] … t[n]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еще не зафиксированы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Оценка снизу для множества допустимых решений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t, x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тривиальная --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t[0]*c[0]+t[1]*c[1]+…+t[x]*c[x] 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приведите примеры более "умных" оценок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перебора всех решений и выбора </a:t>
            </a:r>
            <a:r>
              <a:rPr lang="ru-RU" dirty="0" smtClean="0"/>
              <a:t>оптимального (копия)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ru-RU" sz="2400" dirty="0">
                <a:latin typeface="+mj-lt"/>
                <a:cs typeface="Courier New" pitchFamily="49" charset="0"/>
              </a:rPr>
              <a:t>(</a:t>
            </a:r>
            <a:r>
              <a:rPr lang="en-US" sz="2400" dirty="0" err="1">
                <a:latin typeface="+mj-lt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) 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включение приемлемо</a:t>
            </a:r>
            <a:r>
              <a:rPr lang="ru-RU" sz="2400" dirty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r>
              <a:rPr lang="ru-RU" sz="2400" dirty="0">
                <a:latin typeface="+mj-lt"/>
                <a:cs typeface="Courier New" pitchFamily="49" charset="0"/>
              </a:rPr>
              <a:t>	включение </a:t>
            </a:r>
            <a:r>
              <a:rPr lang="en-US" sz="2400" dirty="0">
                <a:latin typeface="+mj-lt"/>
                <a:cs typeface="Courier New" pitchFamily="49" charset="0"/>
              </a:rPr>
              <a:t>i-</a:t>
            </a:r>
            <a:r>
              <a:rPr lang="ru-RU" sz="2400" dirty="0">
                <a:latin typeface="+mj-lt"/>
                <a:cs typeface="Courier New" pitchFamily="49" charset="0"/>
              </a:rPr>
              <a:t>й вещи;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 &lt; n</a:t>
            </a:r>
            <a:r>
              <a:rPr lang="ru-RU" sz="2400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en-US" sz="2400" dirty="0">
                <a:latin typeface="+mj-lt"/>
                <a:cs typeface="Courier New" pitchFamily="49" charset="0"/>
              </a:rPr>
              <a:t>(i+1)</a:t>
            </a:r>
            <a:r>
              <a:rPr lang="ru-RU" sz="2400" dirty="0">
                <a:latin typeface="+mj-lt"/>
                <a:cs typeface="Courier New" pitchFamily="49" charset="0"/>
              </a:rPr>
              <a:t>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else </a:t>
            </a:r>
            <a:r>
              <a:rPr lang="ru-RU" sz="2400" dirty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	</a:t>
            </a:r>
            <a:r>
              <a:rPr lang="ru-RU" sz="2400" dirty="0">
                <a:latin typeface="+mj-lt"/>
                <a:cs typeface="Courier New" pitchFamily="49" charset="0"/>
              </a:rPr>
              <a:t>исключение </a:t>
            </a:r>
            <a:r>
              <a:rPr lang="en-US" sz="2400" dirty="0">
                <a:latin typeface="+mj-lt"/>
                <a:cs typeface="Courier New" pitchFamily="49" charset="0"/>
              </a:rPr>
              <a:t>i-</a:t>
            </a:r>
            <a:r>
              <a:rPr lang="ru-RU" sz="2400" dirty="0">
                <a:latin typeface="+mj-lt"/>
                <a:cs typeface="Courier New" pitchFamily="49" charset="0"/>
              </a:rPr>
              <a:t>й вещи</a:t>
            </a:r>
            <a:r>
              <a:rPr lang="en-US" sz="2400" dirty="0">
                <a:latin typeface="+mj-lt"/>
                <a:cs typeface="Courier New" pitchFamily="49" charset="0"/>
              </a:rPr>
              <a:t>;</a:t>
            </a:r>
            <a:endParaRPr lang="ru-RU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r>
              <a:rPr lang="ru-RU" sz="2400" dirty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ru-RU" sz="2400" dirty="0"/>
              <a:t>приемлемо невключение</a:t>
            </a:r>
            <a:r>
              <a:rPr lang="ru-RU" sz="2400" dirty="0">
                <a:latin typeface="+mj-lt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>
                <a:latin typeface="+mj-lt"/>
                <a:cs typeface="Courier New" pitchFamily="49" charset="0"/>
              </a:rPr>
              <a:t>{</a:t>
            </a:r>
            <a:r>
              <a:rPr lang="ru-RU" sz="2400" dirty="0">
                <a:latin typeface="+mj-lt"/>
                <a:cs typeface="Courier New" pitchFamily="49" charset="0"/>
              </a:rPr>
              <a:t>	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if</a:t>
            </a:r>
            <a:r>
              <a:rPr lang="ru-RU" sz="2400" dirty="0">
                <a:latin typeface="+mj-lt"/>
                <a:cs typeface="Courier New" pitchFamily="49" charset="0"/>
              </a:rPr>
              <a:t> (</a:t>
            </a:r>
            <a:r>
              <a:rPr lang="en-US" sz="24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 &lt; n</a:t>
            </a:r>
            <a:r>
              <a:rPr lang="ru-RU" sz="2400" dirty="0">
                <a:latin typeface="+mj-lt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ru-RU" sz="2400" dirty="0" err="1">
                <a:latin typeface="+mj-lt"/>
                <a:cs typeface="Courier New" pitchFamily="49" charset="0"/>
              </a:rPr>
              <a:t>Try</a:t>
            </a:r>
            <a:r>
              <a:rPr lang="en-US" sz="2400" dirty="0">
                <a:latin typeface="+mj-lt"/>
                <a:cs typeface="Courier New" pitchFamily="49" charset="0"/>
              </a:rPr>
              <a:t>(i+1)</a:t>
            </a:r>
            <a:r>
              <a:rPr lang="ru-RU" sz="2400" dirty="0">
                <a:latin typeface="+mj-lt"/>
                <a:cs typeface="Courier New" pitchFamily="49" charset="0"/>
              </a:rPr>
              <a:t>;</a:t>
            </a:r>
            <a:br>
              <a:rPr lang="ru-RU" sz="2400" dirty="0">
                <a:latin typeface="+mj-lt"/>
                <a:cs typeface="Courier New" pitchFamily="49" charset="0"/>
              </a:rPr>
            </a:br>
            <a:r>
              <a:rPr lang="en-US" sz="2400" dirty="0">
                <a:latin typeface="+mj-lt"/>
                <a:cs typeface="Courier New" pitchFamily="49" charset="0"/>
              </a:rPr>
              <a:t>	else </a:t>
            </a:r>
            <a:r>
              <a:rPr lang="ru-RU" sz="2400" dirty="0">
                <a:latin typeface="+mj-lt"/>
                <a:cs typeface="Courier New" pitchFamily="49" charset="0"/>
              </a:rPr>
              <a:t>проверка оптимальности;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}</a:t>
            </a:r>
            <a:r>
              <a:rPr lang="ru-RU" sz="2400" dirty="0">
                <a:latin typeface="+mj-lt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62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Детализация метода ветвей и границ для задачи о рюкзаке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Обозначим</a:t>
            </a:r>
            <a:endParaRPr lang="en-US" sz="2400" dirty="0"/>
          </a:p>
          <a:p>
            <a:pPr lvl="1"/>
            <a:r>
              <a:rPr lang="en-US" sz="2000" i="1" dirty="0" err="1"/>
              <a:t>tw</a:t>
            </a:r>
            <a:r>
              <a:rPr lang="en-US" sz="2000" dirty="0"/>
              <a:t> </a:t>
            </a:r>
            <a:r>
              <a:rPr lang="ru-RU" sz="2000" dirty="0"/>
              <a:t>– общий вес рюкзака к данному моменту</a:t>
            </a:r>
            <a:endParaRPr lang="en-US" sz="2000" dirty="0"/>
          </a:p>
          <a:p>
            <a:pPr lvl="1"/>
            <a:r>
              <a:rPr lang="en-US" sz="2000" i="1" dirty="0" err="1"/>
              <a:t>av</a:t>
            </a:r>
            <a:r>
              <a:rPr lang="en-US" sz="2000" dirty="0"/>
              <a:t> </a:t>
            </a:r>
            <a:r>
              <a:rPr lang="ru-RU" sz="2000" dirty="0"/>
              <a:t>– оценка сверху на конечную ценность рюкзака</a:t>
            </a:r>
            <a:endParaRPr lang="en-US" sz="2000" dirty="0"/>
          </a:p>
          <a:p>
            <a:pPr lvl="1"/>
            <a:r>
              <a:rPr lang="en-US" sz="2000" dirty="0" err="1"/>
              <a:t>maxv</a:t>
            </a:r>
            <a:r>
              <a:rPr lang="en-US" sz="2000" dirty="0"/>
              <a:t> – </a:t>
            </a:r>
            <a:r>
              <a:rPr lang="ru-RU" sz="2000" dirty="0"/>
              <a:t>максимум, известный на данный момент</a:t>
            </a:r>
            <a:endParaRPr lang="en-US" sz="2000" dirty="0"/>
          </a:p>
          <a:p>
            <a:r>
              <a:rPr lang="ru-RU" sz="2400" dirty="0"/>
              <a:t>"Включение приемлемо" </a:t>
            </a:r>
          </a:p>
          <a:p>
            <a:pPr>
              <a:buNone/>
            </a:pPr>
            <a:r>
              <a:rPr lang="ru-RU" sz="2800" dirty="0"/>
              <a:t>	</a:t>
            </a:r>
            <a:r>
              <a:rPr lang="en-US" sz="2800" dirty="0" err="1"/>
              <a:t>tw</a:t>
            </a:r>
            <a:r>
              <a:rPr lang="en-US" sz="2800" dirty="0"/>
              <a:t> </a:t>
            </a:r>
            <a:r>
              <a:rPr lang="ru-RU" sz="2800" dirty="0"/>
              <a:t>+ </a:t>
            </a:r>
            <a:r>
              <a:rPr lang="en-US" sz="2800" dirty="0"/>
              <a:t>w[i]</a:t>
            </a:r>
            <a:r>
              <a:rPr lang="en-US" sz="2800" baseline="-25000" dirty="0"/>
              <a:t>  </a:t>
            </a:r>
            <a:r>
              <a:rPr lang="ru-RU" sz="2800" dirty="0"/>
              <a:t>≤ </a:t>
            </a:r>
            <a:r>
              <a:rPr lang="en-US" sz="2800" dirty="0"/>
              <a:t>K</a:t>
            </a:r>
            <a:endParaRPr lang="ru-RU" sz="2800" dirty="0"/>
          </a:p>
          <a:p>
            <a:r>
              <a:rPr lang="ru-RU" sz="2400" dirty="0"/>
              <a:t>"Проверка оптимальности"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maxv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	opts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maxv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400" dirty="0"/>
              <a:t>“Приемлемо невключение”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av</a:t>
            </a:r>
            <a:r>
              <a:rPr lang="ru-RU" sz="2800" dirty="0"/>
              <a:t> </a:t>
            </a:r>
            <a:r>
              <a:rPr lang="en-US" sz="2800" dirty="0"/>
              <a:t>&lt;</a:t>
            </a:r>
            <a:r>
              <a:rPr lang="ru-RU" sz="2800" dirty="0"/>
              <a:t> </a:t>
            </a:r>
            <a:r>
              <a:rPr lang="en-US" sz="2800" dirty="0" err="1"/>
              <a:t>maxv</a:t>
            </a:r>
            <a:r>
              <a:rPr lang="ru-RU" sz="2800" dirty="0"/>
              <a:t> 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задач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r>
              <a:rPr lang="ru-RU" dirty="0" smtClean="0"/>
              <a:t>, сводимость, </a:t>
            </a:r>
            <a:r>
              <a:rPr lang="en-US" dirty="0" smtClean="0"/>
              <a:t>NP-</a:t>
            </a:r>
            <a:r>
              <a:rPr lang="ru-RU" dirty="0" smtClean="0"/>
              <a:t>полные и </a:t>
            </a:r>
            <a:r>
              <a:rPr lang="en-US" dirty="0" smtClean="0"/>
              <a:t>NP-</a:t>
            </a:r>
            <a:r>
              <a:rPr lang="ru-RU" dirty="0" smtClean="0"/>
              <a:t>трудные задачи</a:t>
            </a:r>
          </a:p>
          <a:p>
            <a:r>
              <a:rPr lang="ru-RU" dirty="0" smtClean="0"/>
              <a:t>Метод поиска с возвратом</a:t>
            </a:r>
          </a:p>
          <a:p>
            <a:r>
              <a:rPr lang="ru-RU" dirty="0" smtClean="0"/>
              <a:t>Алгоритмы решения классических задач комбинаторного </a:t>
            </a:r>
            <a:r>
              <a:rPr lang="ru-RU" dirty="0" smtClean="0"/>
              <a:t>поиска</a:t>
            </a:r>
            <a:endParaRPr lang="en-US" dirty="0" smtClean="0"/>
          </a:p>
          <a:p>
            <a:pPr lvl="1"/>
            <a:r>
              <a:rPr lang="ru-RU" dirty="0" smtClean="0"/>
              <a:t>Обход доски шахматным конем</a:t>
            </a:r>
          </a:p>
          <a:p>
            <a:pPr lvl="1"/>
            <a:r>
              <a:rPr lang="ru-RU" dirty="0" smtClean="0"/>
              <a:t>Расстановка ферзей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2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1738282" y="214291"/>
            <a:ext cx="8229600" cy="561975"/>
          </a:xfrm>
        </p:spPr>
        <p:txBody>
          <a:bodyPr/>
          <a:lstStyle/>
          <a:p>
            <a:pPr algn="l"/>
            <a:r>
              <a:rPr lang="ru-RU" sz="3200" dirty="0">
                <a:solidFill>
                  <a:srgbClr val="666633"/>
                </a:solidFill>
              </a:rPr>
              <a:t>Задача о кубике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1774825" y="908051"/>
            <a:ext cx="8497888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Задано описание кубика и входная строка</a:t>
            </a:r>
            <a:r>
              <a:rPr lang="ru-RU" sz="2400" dirty="0"/>
              <a:t>.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Можно ли получить входную строку, прокатив кубик</a:t>
            </a:r>
            <a:r>
              <a:rPr lang="en-US" sz="2200" dirty="0"/>
              <a:t>?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Перенумеруем грани кубика</a:t>
            </a:r>
            <a:r>
              <a:rPr lang="en-US" sz="2200" dirty="0"/>
              <a:t> c 123456 </a:t>
            </a:r>
            <a:r>
              <a:rPr lang="ru-RU" sz="2200" dirty="0"/>
              <a:t>на 124536</a:t>
            </a:r>
            <a:r>
              <a:rPr lang="en-US" sz="2200" dirty="0"/>
              <a:t>: 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1 – нижняя</a:t>
            </a:r>
            <a:r>
              <a:rPr lang="en-US" sz="2200" dirty="0"/>
              <a:t>;</a:t>
            </a: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6 – </a:t>
            </a:r>
            <a:r>
              <a:rPr lang="ru-RU" sz="2200" dirty="0"/>
              <a:t>верхняя</a:t>
            </a:r>
            <a:r>
              <a:rPr lang="en-US" sz="2200" dirty="0"/>
              <a:t>;</a:t>
            </a:r>
            <a:r>
              <a:rPr lang="ru-RU" sz="2200" dirty="0"/>
              <a:t> (1+6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3 – фронтальная</a:t>
            </a:r>
            <a:r>
              <a:rPr lang="en-US" sz="2200" dirty="0"/>
              <a:t>;</a:t>
            </a:r>
            <a:r>
              <a:rPr lang="ru-RU" sz="2200" dirty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4 – задняя</a:t>
            </a:r>
            <a:r>
              <a:rPr lang="en-US" sz="2200" dirty="0"/>
              <a:t>;</a:t>
            </a:r>
            <a:r>
              <a:rPr lang="ru-RU" sz="2200" dirty="0"/>
              <a:t> (3+4 = 7)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2 – </a:t>
            </a:r>
            <a:r>
              <a:rPr lang="ru-RU" sz="2200" dirty="0"/>
              <a:t>боковая левая</a:t>
            </a:r>
            <a:r>
              <a:rPr lang="en-US" sz="2200" dirty="0"/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5 – </a:t>
            </a:r>
            <a:r>
              <a:rPr lang="ru-RU" sz="2200" dirty="0"/>
              <a:t>боковая правая (2+5 = 7).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Тогда соседними для </a:t>
            </a:r>
            <a:r>
              <a:rPr lang="en-US" sz="2200" i="1" dirty="0" err="1"/>
              <a:t>i</a:t>
            </a:r>
            <a:r>
              <a:rPr lang="en-US" sz="2200" dirty="0"/>
              <a:t>-</a:t>
            </a:r>
            <a:r>
              <a:rPr lang="ru-RU" sz="2200" dirty="0" err="1"/>
              <a:t>й</a:t>
            </a:r>
            <a:r>
              <a:rPr lang="ru-RU" sz="2200" dirty="0"/>
              <a:t> будут все, кроме </a:t>
            </a:r>
            <a:r>
              <a:rPr lang="en-US" sz="2200" i="1" dirty="0" err="1"/>
              <a:t>i</a:t>
            </a:r>
            <a:r>
              <a:rPr lang="en-US" sz="2200" dirty="0"/>
              <a:t>-</a:t>
            </a:r>
            <a:r>
              <a:rPr lang="ru-RU" sz="2200" dirty="0" err="1"/>
              <a:t>й</a:t>
            </a:r>
            <a:r>
              <a:rPr lang="ru-RU" sz="2200" dirty="0"/>
              <a:t> и </a:t>
            </a:r>
            <a:r>
              <a:rPr lang="en-US" sz="2200" dirty="0"/>
              <a:t>(</a:t>
            </a:r>
            <a:r>
              <a:rPr lang="ru-RU" sz="2200" dirty="0"/>
              <a:t>7-</a:t>
            </a:r>
            <a:r>
              <a:rPr lang="en-US" sz="2200" dirty="0" err="1"/>
              <a:t>i</a:t>
            </a:r>
            <a:r>
              <a:rPr lang="en-US" sz="2200" dirty="0"/>
              <a:t>)-</a:t>
            </a:r>
            <a:r>
              <a:rPr lang="ru-RU" sz="2200" dirty="0" err="1"/>
              <a:t>й</a:t>
            </a:r>
            <a:r>
              <a:rPr lang="ru-RU" sz="2200" dirty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Попробуем построить слово, начиная со всех шести граней.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>
            <a:normAutofit fontScale="90000"/>
          </a:bodyPr>
          <a:lstStyle/>
          <a:p>
            <a:pPr algn="l"/>
            <a:r>
              <a:rPr lang="ru-RU" sz="2200" dirty="0"/>
              <a:t>Результат</a:t>
            </a:r>
            <a:r>
              <a:rPr lang="en-US" sz="2200" dirty="0"/>
              <a:t> </a:t>
            </a:r>
            <a:r>
              <a:rPr lang="ru-RU" sz="2200" dirty="0"/>
              <a:t>(в</a:t>
            </a:r>
            <a:r>
              <a:rPr lang="en-US" sz="2200" dirty="0"/>
              <a:t> </a:t>
            </a:r>
            <a:r>
              <a:rPr lang="ru-RU" sz="2200" dirty="0"/>
              <a:t>переменной </a:t>
            </a:r>
            <a:r>
              <a:rPr lang="en-US" sz="2200" i="1" dirty="0"/>
              <a:t>q</a:t>
            </a:r>
            <a:r>
              <a:rPr lang="en-US" sz="2200" dirty="0"/>
              <a:t>)</a:t>
            </a:r>
            <a:r>
              <a:rPr lang="ru-RU" sz="2200" dirty="0"/>
              <a:t>  1, если можно получить слово, записанное в глобальной строке </a:t>
            </a:r>
            <a:r>
              <a:rPr lang="en-US" sz="2200" i="1" dirty="0"/>
              <a:t>w</a:t>
            </a:r>
            <a:r>
              <a:rPr lang="ru-RU" sz="2200" dirty="0"/>
              <a:t>,</a:t>
            </a:r>
            <a:r>
              <a:rPr lang="ru-RU" sz="2200" i="1" dirty="0"/>
              <a:t> </a:t>
            </a:r>
            <a:r>
              <a:rPr lang="ru-RU" sz="2200" dirty="0"/>
              <a:t>начиная</a:t>
            </a:r>
            <a:r>
              <a:rPr lang="en-US" sz="2200" i="1" dirty="0"/>
              <a:t> n</a:t>
            </a:r>
            <a:r>
              <a:rPr lang="ru-RU" sz="2200" i="1" dirty="0"/>
              <a:t>-</a:t>
            </a:r>
            <a:r>
              <a:rPr lang="ru-RU" sz="2200" dirty="0"/>
              <a:t>го символа, перекатывая кубик, лежащий </a:t>
            </a:r>
            <a:r>
              <a:rPr lang="en-US" sz="2200" i="1" dirty="0"/>
              <a:t>g</a:t>
            </a:r>
            <a:r>
              <a:rPr lang="en-US" sz="2200" dirty="0"/>
              <a:t>-</a:t>
            </a:r>
            <a:r>
              <a:rPr lang="ru-RU" sz="2200" dirty="0"/>
              <a:t>ой гранью.</a:t>
            </a:r>
            <a:r>
              <a:rPr lang="en-US" sz="2200" dirty="0"/>
              <a:t> </a:t>
            </a:r>
            <a:endParaRPr lang="ru-RU" sz="2200" i="1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847850" y="162877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int chkword(g,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n) {</a:t>
            </a:r>
            <a:endParaRPr lang="ru-RU" sz="240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if((n&gt;strlen(w)) || (w[n]== ‘ ‘))  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	return 1; 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if(CB[g] != w[n]) break;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for(i=1; i&lt;=6; i++) 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	if((i != g) &amp;&amp; (i+g != 7)) 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		q=chkwrd(i,n+1);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		if (q) return 1;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 New" pitchFamily="49" charset="0"/>
              </a:rPr>
              <a:t>}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562074"/>
          </a:xfrm>
        </p:spPr>
        <p:txBody>
          <a:bodyPr/>
          <a:lstStyle/>
          <a:p>
            <a:pPr algn="l"/>
            <a:r>
              <a:rPr lang="ru-RU" sz="3200" dirty="0">
                <a:solidFill>
                  <a:srgbClr val="666633"/>
                </a:solidFill>
              </a:rPr>
              <a:t>Задача о стабильных браках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764704"/>
            <a:ext cx="8229600" cy="5904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Имеются два непересекающихся множества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. Нужно</a:t>
            </a:r>
            <a:r>
              <a:rPr lang="en-US" sz="2400" dirty="0"/>
              <a:t> </a:t>
            </a:r>
            <a:r>
              <a:rPr lang="ru-RU" sz="2400" dirty="0"/>
              <a:t>найти множество  пар &lt;</a:t>
            </a:r>
            <a:r>
              <a:rPr lang="ru-RU" sz="2400" i="1" dirty="0"/>
              <a:t>а</a:t>
            </a:r>
            <a:r>
              <a:rPr lang="ru-RU" sz="2400" dirty="0"/>
              <a:t>, </a:t>
            </a:r>
            <a:r>
              <a:rPr lang="ru-RU" sz="2400" i="1" dirty="0"/>
              <a:t>Ь</a:t>
            </a:r>
            <a:r>
              <a:rPr lang="ru-RU" sz="2400" dirty="0"/>
              <a:t>&gt;, таких, что </a:t>
            </a:r>
            <a:r>
              <a:rPr lang="ru-RU" sz="2400" i="1" dirty="0"/>
              <a:t>а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dirty="0"/>
              <a:t> </a:t>
            </a:r>
            <a:r>
              <a:rPr lang="ru-RU" sz="2400" i="1" dirty="0"/>
              <a:t>A</a:t>
            </a:r>
            <a:r>
              <a:rPr lang="ru-RU" sz="2400" dirty="0"/>
              <a:t>,</a:t>
            </a:r>
            <a:r>
              <a:rPr lang="ru-RU" sz="2400" i="1" dirty="0"/>
              <a:t> </a:t>
            </a:r>
            <a:r>
              <a:rPr lang="ru-RU" sz="2400" i="1" dirty="0" err="1"/>
              <a:t>b</a:t>
            </a:r>
            <a:r>
              <a:rPr lang="ru-RU" sz="2400" i="1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i="1" dirty="0"/>
              <a:t>В</a:t>
            </a:r>
            <a:r>
              <a:rPr lang="ru-RU" sz="2400" dirty="0"/>
              <a:t>, и они удовлетворяют некоторым условиям.</a:t>
            </a:r>
          </a:p>
          <a:p>
            <a:pPr>
              <a:buNone/>
            </a:pPr>
            <a:r>
              <a:rPr lang="ru-RU" sz="2400" dirty="0"/>
              <a:t>Для выбора таких пар существует много различных критериев; один из них называется «правилом стабильных браков». </a:t>
            </a:r>
          </a:p>
          <a:p>
            <a:pPr>
              <a:buNone/>
            </a:pPr>
            <a:r>
              <a:rPr lang="ru-RU" sz="2400" dirty="0"/>
              <a:t>Пусть  А — множество мужчин, а В — женщин. У каждых мужчины и женщины есть различные предпочтения возможного партнера. </a:t>
            </a:r>
          </a:p>
          <a:p>
            <a:pPr>
              <a:buNone/>
            </a:pPr>
            <a:r>
              <a:rPr lang="ru-RU" sz="2400" dirty="0"/>
              <a:t>Если среди </a:t>
            </a:r>
            <a:r>
              <a:rPr lang="en-US" sz="2400" i="1" dirty="0"/>
              <a:t>n</a:t>
            </a:r>
            <a:r>
              <a:rPr lang="ru-RU" sz="2400" dirty="0"/>
              <a:t> выбранных пар существуют мужчины и женщины, не состоящие между собой в браке, но предпочитающие друг друга, а не своих фактических супругов, то такое множество браков считается нестабильным. </a:t>
            </a:r>
          </a:p>
          <a:p>
            <a:pPr>
              <a:buNone/>
            </a:pPr>
            <a:r>
              <a:rPr lang="ru-RU" sz="2400" dirty="0"/>
              <a:t>Если же таких пар нет, то множество считается стабильным. </a:t>
            </a:r>
            <a:endParaRPr lang="en-US" sz="24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Разница между исполняющими устройствами</a:t>
            </a:r>
            <a:endParaRPr lang="ru-RU" sz="4000" dirty="0"/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Состояния устройства при выполнении четырех команд</a:t>
            </a:r>
            <a:endParaRPr lang="ru-RU" dirty="0"/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/>
              <a:t>Для эмуляции </a:t>
            </a:r>
            <a:r>
              <a:rPr lang="en-US" dirty="0"/>
              <a:t>N </a:t>
            </a:r>
            <a:r>
              <a:rPr lang="ru-RU" dirty="0"/>
              <a:t>команд недетерминированного устройства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ym typeface="Symbol" panose="05050102010706020507" pitchFamily="18" charset="2"/>
              </a:rPr>
              <a:t>, а </a:t>
            </a:r>
            <a:endParaRPr lang="ru-RU" dirty="0"/>
          </a:p>
          <a:p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Детерминированное устройство</a:t>
            </a:r>
            <a:endParaRPr lang="ru-RU" dirty="0">
              <a:latin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Недетерминированное устройство</a:t>
            </a:r>
            <a:endParaRPr lang="ru-RU" dirty="0">
              <a:latin typeface="+mn-lt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2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1847851" y="404814"/>
            <a:ext cx="8569325" cy="58324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rgbClr val="666633"/>
                </a:solidFill>
              </a:rPr>
              <a:t>Алгоритм поиска супруги для мужчины </a:t>
            </a:r>
            <a:r>
              <a:rPr lang="ru-RU" sz="2800" i="1" dirty="0" err="1">
                <a:solidFill>
                  <a:srgbClr val="666633"/>
                </a:solidFill>
              </a:rPr>
              <a:t>m</a:t>
            </a:r>
            <a:endParaRPr lang="ru-RU" sz="2800" dirty="0">
              <a:solidFill>
                <a:srgbClr val="66663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Поиск ведется в порядке списка предпочтений именно этого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мужчины. </a:t>
            </a:r>
            <a:br>
              <a:rPr lang="ru-RU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0; r&lt;n; r++) {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выбор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r-ой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претендентки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подходит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запись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брака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ru-RU" sz="2400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нe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последний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+1);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	else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записать стабильное множество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отменить брак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dirty="0">
                <a:latin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</a:rPr>
            </a:b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666633"/>
                </a:solidFill>
              </a:rPr>
              <a:t>Выбор структур данных</a:t>
            </a:r>
          </a:p>
        </p:txBody>
      </p:sp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1775520" y="980729"/>
            <a:ext cx="8640960" cy="514543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Будем использовать две матрицы, задающие предпочтительных партнеров для мужчин и женщин</a:t>
            </a:r>
            <a:r>
              <a:rPr lang="en-US" sz="2400" dirty="0"/>
              <a:t>: </a:t>
            </a:r>
            <a:r>
              <a:rPr lang="ru-RU" sz="2400" dirty="0"/>
              <a:t> </a:t>
            </a:r>
            <a:r>
              <a:rPr lang="en-US" sz="2400" dirty="0" err="1"/>
              <a:t>For</a:t>
            </a:r>
            <a:r>
              <a:rPr lang="en-US" sz="2400" i="1" dirty="0" err="1"/>
              <a:t>Lady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For</a:t>
            </a:r>
            <a:r>
              <a:rPr lang="en-US" sz="2400" i="1" dirty="0" err="1"/>
              <a:t>M</a:t>
            </a:r>
            <a:r>
              <a:rPr lang="ru-RU" sz="2400" i="1" dirty="0" err="1"/>
              <a:t>an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i="1" dirty="0" err="1"/>
              <a:t>ForMan</a:t>
            </a:r>
            <a:r>
              <a:rPr lang="en-US" sz="2400" dirty="0"/>
              <a:t> [</a:t>
            </a:r>
            <a:r>
              <a:rPr lang="en-US" sz="2400" i="1" dirty="0"/>
              <a:t>m</a:t>
            </a:r>
            <a:r>
              <a:rPr lang="en-US" sz="2400" dirty="0"/>
              <a:t>][ 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  <a:r>
              <a:rPr lang="ru-RU" sz="2400" dirty="0"/>
              <a:t>— женщина, стоящая на </a:t>
            </a:r>
            <a:r>
              <a:rPr lang="en-US" sz="2400" i="1" dirty="0"/>
              <a:t>r</a:t>
            </a:r>
            <a:r>
              <a:rPr lang="ru-RU" sz="2400" dirty="0"/>
              <a:t>-м месте в списке для  мужчины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i="1" dirty="0" err="1"/>
              <a:t>ForLady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en-US" sz="2400" i="1" dirty="0"/>
              <a:t>w</a:t>
            </a:r>
            <a:r>
              <a:rPr lang="en-US" sz="2400" dirty="0"/>
              <a:t>][ </a:t>
            </a:r>
            <a:r>
              <a:rPr lang="en-US" sz="2400" i="1" dirty="0"/>
              <a:t>r</a:t>
            </a:r>
            <a:r>
              <a:rPr lang="en-US" sz="2400" dirty="0"/>
              <a:t>] </a:t>
            </a:r>
            <a:r>
              <a:rPr lang="ru-RU" sz="2400" dirty="0"/>
              <a:t>— мужчина, стоящий на </a:t>
            </a:r>
            <a:r>
              <a:rPr lang="en-US" sz="2400" i="1" dirty="0"/>
              <a:t>r</a:t>
            </a:r>
            <a:r>
              <a:rPr lang="ru-RU" sz="2400" dirty="0"/>
              <a:t>-м месте в списке</a:t>
            </a:r>
            <a:r>
              <a:rPr lang="en-US" sz="2400" dirty="0"/>
              <a:t> </a:t>
            </a:r>
            <a:r>
              <a:rPr lang="ru-RU" sz="2400" dirty="0"/>
              <a:t>женщины</a:t>
            </a:r>
            <a:r>
              <a:rPr lang="en-US" sz="2400" dirty="0"/>
              <a:t> </a:t>
            </a:r>
            <a:r>
              <a:rPr lang="en-US" sz="2400" i="1" dirty="0"/>
              <a:t>w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Результат — массив женщин </a:t>
            </a:r>
            <a:r>
              <a:rPr lang="ru-RU" sz="2400" i="1" dirty="0" err="1"/>
              <a:t>х</a:t>
            </a:r>
            <a:r>
              <a:rPr lang="ru-RU" sz="2400" dirty="0"/>
              <a:t>, где </a:t>
            </a:r>
            <a:r>
              <a:rPr lang="ru-RU" sz="2400" i="1" dirty="0" err="1"/>
              <a:t>х</a:t>
            </a:r>
            <a:r>
              <a:rPr lang="en-US" sz="2400" dirty="0"/>
              <a:t>[</a:t>
            </a:r>
            <a:r>
              <a:rPr lang="ru-RU" sz="2400" i="1" dirty="0" err="1"/>
              <a:t>m</a:t>
            </a:r>
            <a:r>
              <a:rPr lang="en-US" sz="2400" dirty="0"/>
              <a:t>]</a:t>
            </a:r>
            <a:r>
              <a:rPr lang="ru-RU" sz="2400" dirty="0"/>
              <a:t> соответствует партнерше для мужчины </a:t>
            </a:r>
            <a:r>
              <a:rPr lang="ru-RU" sz="2400" i="1" dirty="0" err="1"/>
              <a:t>m</a:t>
            </a:r>
            <a:r>
              <a:rPr lang="ru-RU" sz="2400" dirty="0"/>
              <a:t>. </a:t>
            </a:r>
          </a:p>
          <a:p>
            <a:pPr>
              <a:buFont typeface="Arial" charset="0"/>
              <a:buNone/>
            </a:pPr>
            <a:r>
              <a:rPr lang="ru-RU" sz="2400" dirty="0"/>
              <a:t>Для поддержания симметрии между мужчинами и женщинами</a:t>
            </a:r>
            <a:r>
              <a:rPr lang="en-US" sz="2400" dirty="0"/>
              <a:t> </a:t>
            </a:r>
            <a:r>
              <a:rPr lang="ru-RU" sz="2400" dirty="0"/>
              <a:t>и для эффективности алгоритма будем использовать дополнительный  массив </a:t>
            </a:r>
            <a:r>
              <a:rPr lang="ru-RU" sz="2400" i="1" dirty="0"/>
              <a:t>у</a:t>
            </a:r>
            <a:r>
              <a:rPr lang="en-US" sz="2400" dirty="0"/>
              <a:t>:</a:t>
            </a:r>
            <a:r>
              <a:rPr lang="ru-RU" sz="2400" dirty="0"/>
              <a:t>  </a:t>
            </a:r>
            <a:r>
              <a:rPr lang="en-US" sz="2400" i="1" dirty="0"/>
              <a:t>y</a:t>
            </a:r>
            <a:r>
              <a:rPr lang="en-US" sz="2400" dirty="0"/>
              <a:t>[</a:t>
            </a:r>
            <a:r>
              <a:rPr lang="ru-RU" sz="2400" i="1" dirty="0" err="1"/>
              <a:t>w</a:t>
            </a:r>
            <a:r>
              <a:rPr lang="en-US" sz="2400" dirty="0"/>
              <a:t>]</a:t>
            </a:r>
            <a:r>
              <a:rPr lang="ru-RU" sz="2400" dirty="0"/>
              <a:t> — партнер для женщины </a:t>
            </a:r>
            <a:r>
              <a:rPr lang="ru-RU" sz="2400" dirty="0" err="1"/>
              <a:t>w</a:t>
            </a:r>
            <a:r>
              <a:rPr lang="ru-RU" sz="2400" dirty="0"/>
              <a:t>. </a:t>
            </a:r>
            <a:endParaRPr lang="en-US" sz="2400" dirty="0"/>
          </a:p>
          <a:p>
            <a:pPr>
              <a:buFont typeface="Arial" charset="0"/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1952596" y="214290"/>
            <a:ext cx="8229600" cy="490066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666633"/>
                </a:solidFill>
                <a:latin typeface="+mn-lt"/>
              </a:rPr>
              <a:t>Конкретизация схемы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1981200" y="764704"/>
            <a:ext cx="8229600" cy="5832648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000" dirty="0"/>
              <a:t>Предикат </a:t>
            </a:r>
            <a:r>
              <a:rPr lang="en-US" sz="2000" dirty="0"/>
              <a:t>“</a:t>
            </a:r>
            <a:r>
              <a:rPr lang="ru-RU" sz="2000" dirty="0"/>
              <a:t>подходит</a:t>
            </a:r>
            <a:r>
              <a:rPr lang="en-US" sz="2000" dirty="0"/>
              <a:t>”</a:t>
            </a:r>
            <a:r>
              <a:rPr lang="ru-RU" sz="2000" dirty="0"/>
              <a:t> можно представить в виде конъюнкции </a:t>
            </a:r>
            <a:r>
              <a:rPr lang="ru-RU" sz="2000" dirty="0" err="1"/>
              <a:t>single</a:t>
            </a:r>
            <a:r>
              <a:rPr lang="ru-RU" sz="2000" dirty="0"/>
              <a:t> и </a:t>
            </a:r>
            <a:r>
              <a:rPr lang="ru-RU" sz="2000" dirty="0" err="1"/>
              <a:t>stable</a:t>
            </a:r>
            <a:r>
              <a:rPr lang="ru-RU" sz="2000" dirty="0"/>
              <a:t>, где </a:t>
            </a:r>
            <a:r>
              <a:rPr lang="ru-RU" sz="2000" dirty="0" err="1"/>
              <a:t>stable</a:t>
            </a:r>
            <a:r>
              <a:rPr lang="ru-RU" sz="2000" dirty="0"/>
              <a:t> — функция, которую нужно еще определить. </a:t>
            </a:r>
          </a:p>
          <a:p>
            <a:pPr>
              <a:buFont typeface="Arial" charset="0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r,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0; r&lt;n; r++) {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ForMan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stable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    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m+1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ru-RU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singl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666633"/>
                </a:solidFill>
              </a:rPr>
              <a:t>Стабильность системы</a:t>
            </a: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1919288" y="1125539"/>
            <a:ext cx="8229600" cy="5399087"/>
          </a:xfrm>
        </p:spPr>
        <p:txBody>
          <a:bodyPr/>
          <a:lstStyle/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Мы пытаемся определить возможность брака </a:t>
            </a: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между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стоит в списке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-м месте.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Возможные источники неприятностей могут быть: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1) Может существовать женщина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pw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которая для</a:t>
            </a:r>
          </a:p>
          <a:p>
            <a:pPr marL="609600" indent="-60960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предпочтительнее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 для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pw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мужчина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предпочтительнее ее супруга.</a:t>
            </a: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2) Может существовать мужчина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рm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для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предпочтительнее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причем для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рm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женщина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предпочтительнее его супруги.</a:t>
            </a:r>
          </a:p>
          <a:p>
            <a:pPr marL="609600" indent="-609600"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1774825" y="476250"/>
            <a:ext cx="8497888" cy="55451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/>
              <a:t>1) </a:t>
            </a:r>
            <a:r>
              <a:rPr lang="ru-RU" sz="2000" dirty="0"/>
              <a:t>Исследуя первый источник неприятностей, мы сравниваем ранги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женщин, </a:t>
            </a:r>
            <a:r>
              <a:rPr lang="ru-RU" sz="2000" dirty="0" err="1"/>
              <a:t>котрых</a:t>
            </a:r>
            <a:r>
              <a:rPr lang="ru-RU" sz="2000" dirty="0"/>
              <a:t> </a:t>
            </a:r>
            <a:r>
              <a:rPr lang="en-US" sz="2000" i="1" dirty="0"/>
              <a:t>m</a:t>
            </a:r>
            <a:r>
              <a:rPr lang="ru-RU" sz="2000" i="1" dirty="0"/>
              <a:t> </a:t>
            </a:r>
            <a:r>
              <a:rPr lang="ru-RU" sz="2000" dirty="0"/>
              <a:t>предпочитает больше </a:t>
            </a:r>
            <a:r>
              <a:rPr lang="en-US" sz="2000" i="1" dirty="0"/>
              <a:t>w</a:t>
            </a:r>
            <a:r>
              <a:rPr lang="ru-RU" sz="2000" dirty="0"/>
              <a:t>. Мы знаем, что все эти</a:t>
            </a: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женщины уже были выданы замуж, иначе бы выбрали ее. </a:t>
            </a:r>
          </a:p>
          <a:p>
            <a:pPr>
              <a:lnSpc>
                <a:spcPct val="80000"/>
              </a:lnSpc>
              <a:buNone/>
            </a:pPr>
            <a:r>
              <a:rPr lang="ru-RU" sz="1600" dirty="0"/>
              <a:t/>
            </a:r>
            <a:br>
              <a:rPr lang="ru-RU" sz="1600" dirty="0"/>
            </a:b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</a:t>
            </a:r>
            <a:r>
              <a:rPr lang="ru-RU" sz="2000" b="1" dirty="0">
                <a:latin typeface="Courier New" pitchFamily="49" charset="0"/>
              </a:rPr>
              <a:t> = 1; 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 = 1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while(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&lt;</a:t>
            </a:r>
            <a:r>
              <a:rPr lang="ru-RU" sz="2000" b="1" dirty="0" err="1">
                <a:latin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</a:rPr>
              <a:t>)&amp;</a:t>
            </a:r>
            <a:r>
              <a:rPr lang="en-US" sz="2000" b="1" dirty="0">
                <a:latin typeface="Courier New" pitchFamily="49" charset="0"/>
              </a:rPr>
              <a:t>&amp;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table){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ForMan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m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];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 i+1;</a:t>
            </a:r>
            <a:br>
              <a:rPr lang="ru-RU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	if(</a:t>
            </a:r>
            <a:r>
              <a:rPr lang="ru-RU" sz="2000" b="1" dirty="0" err="1">
                <a:latin typeface="Courier New" pitchFamily="49" charset="0"/>
              </a:rPr>
              <a:t>single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ru-RU" sz="2000" b="1" dirty="0"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)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  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table</a:t>
            </a:r>
            <a:r>
              <a:rPr lang="ru-RU" sz="2000" b="1" dirty="0">
                <a:latin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ForLady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m</a:t>
            </a:r>
            <a:r>
              <a:rPr lang="ru-RU" sz="2000" b="1" dirty="0">
                <a:latin typeface="Courier New" pitchFamily="49" charset="0"/>
              </a:rPr>
              <a:t>] &gt; </a:t>
            </a:r>
            <a:r>
              <a:rPr lang="en-US" sz="2000" b="1" dirty="0" err="1">
                <a:latin typeface="Courier New" pitchFamily="49" charset="0"/>
              </a:rPr>
              <a:t>ForLady</a:t>
            </a:r>
            <a:r>
              <a:rPr lang="en-US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en-US" sz="2000" b="1" dirty="0">
                <a:latin typeface="Courier New" pitchFamily="49" charset="0"/>
              </a:rPr>
              <a:t>][</a:t>
            </a:r>
            <a:r>
              <a:rPr lang="ru-RU" sz="2000" b="1" dirty="0" err="1">
                <a:latin typeface="Courier New" pitchFamily="49" charset="0"/>
              </a:rPr>
              <a:t>y</a:t>
            </a:r>
            <a:r>
              <a:rPr lang="ru-RU" sz="2000" b="1" dirty="0">
                <a:latin typeface="Courier New" pitchFamily="49" charset="0"/>
              </a:rPr>
              <a:t>[</a:t>
            </a:r>
            <a:r>
              <a:rPr lang="ru-RU" sz="2000" b="1" dirty="0" err="1">
                <a:latin typeface="Courier New" pitchFamily="49" charset="0"/>
              </a:rPr>
              <a:t>pw</a:t>
            </a:r>
            <a:r>
              <a:rPr lang="ru-RU" sz="2000" b="1" dirty="0"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]};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}</a:t>
            </a:r>
            <a:r>
              <a:rPr lang="ru-RU" sz="2000" b="1" dirty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2)</a:t>
            </a:r>
            <a:r>
              <a:rPr lang="en-US" sz="1600" dirty="0"/>
              <a:t> </a:t>
            </a:r>
            <a:r>
              <a:rPr lang="ru-RU" sz="2000" dirty="0"/>
              <a:t>Нужно проверить всех кандидатов </a:t>
            </a:r>
            <a:r>
              <a:rPr lang="ru-RU" sz="2000" i="1" dirty="0" err="1"/>
              <a:t>pm</a:t>
            </a:r>
            <a:r>
              <a:rPr lang="ru-RU" sz="2000" dirty="0"/>
              <a:t>, которые для </a:t>
            </a:r>
            <a:r>
              <a:rPr lang="ru-RU" sz="2000" i="1" dirty="0" err="1"/>
              <a:t>w</a:t>
            </a:r>
            <a:r>
              <a:rPr lang="ru-RU" sz="2000" dirty="0"/>
              <a:t> предпочтительнее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«суженому». Здесь не надо проводить сравнение с мужчинами,  которые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еще не женаты. Нужно использовать проверку </a:t>
            </a:r>
            <a:r>
              <a:rPr lang="ru-RU" sz="2000" i="1" dirty="0" err="1"/>
              <a:t>р</a:t>
            </a:r>
            <a:r>
              <a:rPr lang="en-US" sz="2000" i="1" dirty="0"/>
              <a:t>m</a:t>
            </a:r>
            <a:r>
              <a:rPr lang="ru-RU" sz="2000" dirty="0"/>
              <a:t> &lt;</a:t>
            </a:r>
            <a:r>
              <a:rPr lang="en-US" sz="2000" i="1" dirty="0"/>
              <a:t>m:</a:t>
            </a:r>
            <a:r>
              <a:rPr lang="ru-RU" sz="2000" dirty="0"/>
              <a:t> все  мужчины,</a:t>
            </a: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предшествующие </a:t>
            </a:r>
            <a:r>
              <a:rPr lang="en-US" sz="2000" i="1" dirty="0"/>
              <a:t>m</a:t>
            </a:r>
            <a:r>
              <a:rPr lang="ru-RU" sz="2000" dirty="0"/>
              <a:t>, уже женаты. </a:t>
            </a:r>
            <a:endParaRPr lang="en-US" sz="2000" dirty="0"/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hlink"/>
                </a:solidFill>
              </a:rPr>
              <a:t>Напишите проверку 2) самостоятельно!</a:t>
            </a:r>
            <a:endParaRPr lang="en-US" sz="20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Перебор ходов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Из поля (х, у) достижимы не более 8 полей</a:t>
            </a:r>
            <a:br>
              <a:rPr lang="ru-RU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ru-RU" sz="2400" dirty="0"/>
              <a:t>(</a:t>
            </a:r>
            <a:r>
              <a:rPr lang="en-US" sz="2400" dirty="0"/>
              <a:t>u, v</a:t>
            </a:r>
            <a:r>
              <a:rPr lang="ru-RU" sz="2400" dirty="0"/>
              <a:t>)</a:t>
            </a:r>
            <a:r>
              <a:rPr lang="en-US" sz="2400" dirty="0"/>
              <a:t> = </a:t>
            </a:r>
            <a:r>
              <a:rPr lang="ru-RU" sz="2400" dirty="0">
                <a:latin typeface="Calibri" pitchFamily="34" charset="0"/>
              </a:rPr>
              <a:t>(x + D</a:t>
            </a:r>
            <a:r>
              <a:rPr lang="en-US" sz="2400" dirty="0">
                <a:latin typeface="Calibri" pitchFamily="34" charset="0"/>
              </a:rPr>
              <a:t>[0,k]</a:t>
            </a:r>
            <a:r>
              <a:rPr lang="ru-RU" sz="2400" dirty="0">
                <a:latin typeface="Calibri" pitchFamily="34" charset="0"/>
              </a:rPr>
              <a:t>, y + D</a:t>
            </a:r>
            <a:r>
              <a:rPr lang="en-US" sz="2400" dirty="0">
                <a:latin typeface="Calibri" pitchFamily="34" charset="0"/>
              </a:rPr>
              <a:t>[1,k]</a:t>
            </a:r>
            <a:r>
              <a:rPr lang="ru-RU" sz="2400" dirty="0">
                <a:latin typeface="Calibri" pitchFamily="34" charset="0"/>
              </a:rPr>
              <a:t>)</a:t>
            </a:r>
            <a:r>
              <a:rPr lang="en-US" sz="2400" dirty="0">
                <a:latin typeface="Calibri" pitchFamily="34" charset="0"/>
              </a:rPr>
              <a:t>, </a:t>
            </a:r>
            <a:r>
              <a:rPr lang="ru-RU" sz="2400" dirty="0">
                <a:latin typeface="Calibri" pitchFamily="34" charset="0"/>
              </a:rPr>
              <a:t>k = 0, 1, ..., 7</a:t>
            </a:r>
            <a:br>
              <a:rPr lang="ru-RU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/>
            </a:r>
            <a:br>
              <a:rPr lang="en-US" sz="2400" dirty="0">
                <a:latin typeface="Calibri" pitchFamily="34" charset="0"/>
              </a:rPr>
            </a:br>
            <a:r>
              <a:rPr lang="ru-RU" sz="2400" dirty="0">
                <a:latin typeface="Calibri" pitchFamily="34" charset="0"/>
              </a:rPr>
              <a:t>где массив </a:t>
            </a:r>
            <a:r>
              <a:rPr lang="en-US" sz="2400" dirty="0">
                <a:latin typeface="Calibri" pitchFamily="34" charset="0"/>
              </a:rPr>
              <a:t>D[2][8] </a:t>
            </a:r>
            <a:r>
              <a:rPr lang="ru-RU" sz="2400" dirty="0">
                <a:latin typeface="Calibri" pitchFamily="34" charset="0"/>
              </a:rPr>
              <a:t>заполнен следующим образом</a:t>
            </a:r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 pitchFamily="34" charset="0"/>
              </a:rPr>
              <a:t>Для </a:t>
            </a:r>
            <a:r>
              <a:rPr lang="ru-RU" sz="2400" dirty="0"/>
              <a:t>(х, у) вблизи края доски не рассматриваем </a:t>
            </a:r>
            <a:r>
              <a:rPr lang="en-US" sz="2400" dirty="0"/>
              <a:t>k</a:t>
            </a:r>
            <a:r>
              <a:rPr lang="ru-RU" sz="2400" dirty="0"/>
              <a:t>, для которых (</a:t>
            </a:r>
            <a:r>
              <a:rPr lang="en-US" sz="2400" dirty="0"/>
              <a:t>u, v</a:t>
            </a:r>
            <a:r>
              <a:rPr lang="ru-RU" sz="2400" dirty="0"/>
              <a:t>) лежат за пределами доски</a:t>
            </a:r>
            <a:endParaRPr lang="ru-RU" sz="24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>
              <a:latin typeface="Calibri" pitchFamily="34" charset="0"/>
            </a:endParaRPr>
          </a:p>
        </p:txBody>
      </p:sp>
      <p:pic>
        <p:nvPicPr>
          <p:cNvPr id="4" name="Picture 8" descr="http://www.mgopu.ru/PVU/2.1/Recurs/BacketTm/CnReturn/Images/horse/Image96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784" y="3316544"/>
            <a:ext cx="3888432" cy="8325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класса сложности задач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Size(x</a:t>
            </a:r>
            <a:r>
              <a:rPr lang="en-US" dirty="0"/>
              <a:t>) – </a:t>
            </a:r>
            <a:r>
              <a:rPr lang="ru-RU" dirty="0"/>
              <a:t>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pPr lvl="1"/>
            <a:r>
              <a:rPr lang="ru-RU" dirty="0" smtClean="0"/>
              <a:t>Обычно число битов в двоичном представлении </a:t>
            </a:r>
            <a:r>
              <a:rPr lang="en-US" dirty="0" smtClean="0"/>
              <a:t>x</a:t>
            </a:r>
            <a:endParaRPr lang="en-US" dirty="0"/>
          </a:p>
          <a:p>
            <a:endParaRPr lang="ru-RU" dirty="0" smtClean="0"/>
          </a:p>
          <a:p>
            <a:r>
              <a:rPr lang="en-US" dirty="0" err="1" smtClean="0"/>
              <a:t>MaxOp</a:t>
            </a:r>
            <a:r>
              <a:rPr lang="en-US" dirty="0" smtClean="0"/>
              <a:t>(n) – </a:t>
            </a:r>
            <a:r>
              <a:rPr lang="ru-RU" dirty="0" smtClean="0"/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 smtClean="0"/>
              <a:t>Например, </a:t>
            </a:r>
            <a:r>
              <a:rPr lang="en-US" dirty="0" err="1"/>
              <a:t>MaxOp</a:t>
            </a:r>
            <a:r>
              <a:rPr lang="en-US" dirty="0"/>
              <a:t>(n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n * log2(n) </a:t>
            </a:r>
            <a:r>
              <a:rPr lang="ru-RU" dirty="0" smtClean="0"/>
              <a:t>и т.п.</a:t>
            </a:r>
          </a:p>
          <a:p>
            <a:endParaRPr lang="ru-RU" dirty="0" smtClean="0"/>
          </a:p>
          <a:p>
            <a:r>
              <a:rPr lang="ru-RU" dirty="0" smtClean="0"/>
              <a:t>Класс сложности – </a:t>
            </a:r>
            <a:r>
              <a:rPr lang="ru-RU" dirty="0"/>
              <a:t>множество задач, </a:t>
            </a:r>
            <a:r>
              <a:rPr lang="ru-RU" dirty="0" smtClean="0"/>
              <a:t>таких </a:t>
            </a:r>
            <a:r>
              <a:rPr lang="ru-RU" dirty="0"/>
              <a:t>что </a:t>
            </a:r>
            <a:r>
              <a:rPr lang="ru-RU" dirty="0" smtClean="0"/>
              <a:t>для любых входных данных 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ru-RU" dirty="0"/>
              <a:t>для решения задачи </a:t>
            </a:r>
            <a:r>
              <a:rPr lang="ru-RU" dirty="0" smtClean="0"/>
              <a:t>требуется исполнить не более </a:t>
            </a:r>
            <a:r>
              <a:rPr lang="en-US" dirty="0" smtClean="0"/>
              <a:t>C * </a:t>
            </a:r>
            <a:r>
              <a:rPr lang="en-US" dirty="0" err="1" smtClean="0"/>
              <a:t>MaxOp</a:t>
            </a:r>
            <a:r>
              <a:rPr lang="en-US" dirty="0" smtClean="0"/>
              <a:t>(Size(x))</a:t>
            </a:r>
            <a:r>
              <a:rPr lang="ru-RU" dirty="0" smtClean="0"/>
              <a:t> команд на исполняющем устройстве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онстанта </a:t>
            </a:r>
            <a:r>
              <a:rPr lang="en-US" dirty="0" smtClean="0"/>
              <a:t>C </a:t>
            </a:r>
            <a:r>
              <a:rPr lang="ru-RU" dirty="0" smtClean="0"/>
              <a:t>зависит от задачи и не зависит от 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9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 = deterministic</a:t>
            </a:r>
            <a:r>
              <a:rPr lang="ru-RU" dirty="0" smtClean="0"/>
              <a:t> </a:t>
            </a:r>
            <a:r>
              <a:rPr lang="en-US" dirty="0" smtClean="0"/>
              <a:t>Polynomial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команд при решении </a:t>
            </a:r>
            <a:r>
              <a:rPr lang="ru-RU" dirty="0"/>
              <a:t>на детерминированной машине Тьюринга ограничено полиномом от размера входных </a:t>
            </a:r>
            <a:r>
              <a:rPr lang="ru-RU" dirty="0" smtClean="0"/>
              <a:t>данных</a:t>
            </a:r>
            <a:endParaRPr lang="ru-RU" dirty="0"/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/>
              <a:t>проверка </a:t>
            </a:r>
            <a:r>
              <a:rPr lang="ru-RU" dirty="0" smtClean="0"/>
              <a:t>кратчайшего расстояния между двумя вершинами в графе на </a:t>
            </a:r>
            <a:r>
              <a:rPr lang="en-US" dirty="0" smtClean="0"/>
              <a:t>&lt;= </a:t>
            </a:r>
            <a:r>
              <a:rPr lang="en-US" dirty="0" err="1" smtClean="0"/>
              <a:t>const</a:t>
            </a:r>
            <a:endParaRPr lang="ru-RU" dirty="0" smtClean="0"/>
          </a:p>
          <a:p>
            <a:pPr lvl="2"/>
            <a:r>
              <a:rPr lang="ru-RU" dirty="0" smtClean="0"/>
              <a:t>Как </a:t>
            </a:r>
            <a:r>
              <a:rPr lang="ru-RU" dirty="0"/>
              <a:t>узнать </a:t>
            </a:r>
            <a:r>
              <a:rPr lang="ru-RU" dirty="0" smtClean="0"/>
              <a:t>это расстояние точно, решив </a:t>
            </a:r>
            <a:r>
              <a:rPr lang="en-US" dirty="0" smtClean="0"/>
              <a:t>log2(</a:t>
            </a:r>
            <a:r>
              <a:rPr lang="ru-RU" dirty="0" smtClean="0"/>
              <a:t>сумма длин всех дуг</a:t>
            </a:r>
            <a:r>
              <a:rPr lang="en-US" dirty="0" smtClean="0"/>
              <a:t>)</a:t>
            </a:r>
            <a:r>
              <a:rPr lang="ru-RU" dirty="0" smtClean="0"/>
              <a:t> таких задач?</a:t>
            </a:r>
          </a:p>
          <a:p>
            <a:pPr lvl="1"/>
            <a:r>
              <a:rPr lang="ru-RU" dirty="0" smtClean="0"/>
              <a:t>…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NP </a:t>
            </a:r>
            <a:r>
              <a:rPr lang="en-US" dirty="0" smtClean="0"/>
              <a:t>= N</a:t>
            </a:r>
            <a:r>
              <a:rPr lang="ru-RU" dirty="0" err="1" smtClean="0"/>
              <a:t>on-deterministic</a:t>
            </a:r>
            <a:r>
              <a:rPr lang="ru-RU" dirty="0" smtClean="0"/>
              <a:t> </a:t>
            </a:r>
            <a:r>
              <a:rPr lang="en-US" dirty="0"/>
              <a:t>P</a:t>
            </a:r>
            <a:r>
              <a:rPr lang="ru-RU" dirty="0" err="1" smtClean="0"/>
              <a:t>olynomial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Число команд при </a:t>
            </a:r>
            <a:r>
              <a:rPr lang="ru-RU" dirty="0" smtClean="0"/>
              <a:t>решении на </a:t>
            </a:r>
            <a:r>
              <a:rPr lang="ru-RU" dirty="0"/>
              <a:t>недетерминированной машине Тьюринга ограничено полиномом от размера входных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задачи класса </a:t>
            </a:r>
            <a:r>
              <a:rPr lang="ru-RU" dirty="0" smtClean="0"/>
              <a:t>Р</a:t>
            </a:r>
          </a:p>
          <a:p>
            <a:pPr lvl="2"/>
            <a:r>
              <a:rPr lang="ru-RU" dirty="0" smtClean="0"/>
              <a:t>Почему?</a:t>
            </a:r>
            <a:endParaRPr lang="ru-RU" dirty="0"/>
          </a:p>
          <a:p>
            <a:pPr lvl="1"/>
            <a:r>
              <a:rPr lang="ru-RU" dirty="0" smtClean="0"/>
              <a:t>Приведите конкретные примеры</a:t>
            </a:r>
            <a:endParaRPr lang="ru-RU" dirty="0"/>
          </a:p>
          <a:p>
            <a:pPr lvl="1"/>
            <a:r>
              <a:rPr lang="ru-RU" dirty="0" smtClean="0"/>
              <a:t>Приведите </a:t>
            </a:r>
            <a:r>
              <a:rPr lang="ru-RU" dirty="0"/>
              <a:t>пример задачи НЕ из класса NP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smtClean="0"/>
              <a:t>полные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«вычислима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 полиномиальное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время»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P  f(x)  Q)</a:t>
            </a:r>
            <a:endParaRPr lang="ru-RU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Левина-Кука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Л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А. Левин. Универсальные задачи перебора (рус.) // Проблемы передачи информации. — 1973. — Т. 9, № 3. — С. 115—116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1948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Arthur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>
                <a:latin typeface="Calibri" pitchFamily="34" charset="0"/>
                <a:cs typeface="Calibri" pitchFamily="34" charset="0"/>
              </a:rPr>
              <a:t>1939</a:t>
            </a:r>
          </a:p>
        </p:txBody>
      </p:sp>
    </p:spTree>
    <p:extLst>
      <p:ext uri="{BB962C8B-B14F-4D97-AF65-F5344CB8AC3E}">
        <p14:creationId xmlns:p14="http://schemas.microsoft.com/office/powerpoint/2010/main" val="1517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70675</TotalTime>
  <Words>2798</Words>
  <Application>Microsoft Office PowerPoint</Application>
  <PresentationFormat>Широкоэкранный</PresentationFormat>
  <Paragraphs>435</Paragraphs>
  <Slides>45</Slides>
  <Notes>13</Notes>
  <HiddenSlides>9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Тема Office</vt:lpstr>
      <vt:lpstr>Алгоритмы с возвратом</vt:lpstr>
      <vt:lpstr>План лекции</vt:lpstr>
      <vt:lpstr>Понятие задачи</vt:lpstr>
      <vt:lpstr>Разница между исполняющими устройствами</vt:lpstr>
      <vt:lpstr>Понятие класса сложности задач</vt:lpstr>
      <vt:lpstr>Класс P</vt:lpstr>
      <vt:lpstr>Класс NP</vt:lpstr>
      <vt:lpstr>NP-полные задачи</vt:lpstr>
      <vt:lpstr>Теорема Левина-Кука</vt:lpstr>
      <vt:lpstr>Примеры других NP-полных задач</vt:lpstr>
      <vt:lpstr>Возможные отношения между P и NP</vt:lpstr>
      <vt:lpstr>Метод поиска с возвратом</vt:lpstr>
      <vt:lpstr>Метод поиска с возвратом</vt:lpstr>
      <vt:lpstr>Обход доски шахматным конём</vt:lpstr>
      <vt:lpstr>Пример обхода доски 5х5 и 8х8</vt:lpstr>
      <vt:lpstr>Недетерминированное исполняющее устройство</vt:lpstr>
      <vt:lpstr>Обход доски шахматным конём на недетерминированном устройстве</vt:lpstr>
      <vt:lpstr>Детерминированная реализация</vt:lpstr>
      <vt:lpstr>Пример эвристики</vt:lpstr>
      <vt:lpstr>Что известно из теории</vt:lpstr>
      <vt:lpstr>Задача о расстановке ферзей</vt:lpstr>
      <vt:lpstr>Пример расстановки 4 ферзей</vt:lpstr>
      <vt:lpstr>Недетерминированное исполняющее устройство</vt:lpstr>
      <vt:lpstr>Расстановка ферзей с помощью недетерминированного устройства</vt:lpstr>
      <vt:lpstr>Детерминированная реализация</vt:lpstr>
      <vt:lpstr>Что известно из теории</vt:lpstr>
      <vt:lpstr>Задача о рюкзаке</vt:lpstr>
      <vt:lpstr>Схема перебора всех решений и выбора оптимального</vt:lpstr>
      <vt:lpstr>Метод ветвей и границ</vt:lpstr>
      <vt:lpstr>Метод ветвей и границ</vt:lpstr>
      <vt:lpstr>Метод ветвей и границ</vt:lpstr>
      <vt:lpstr>Метод ветвей и границ</vt:lpstr>
      <vt:lpstr>Метод ветвей и границ для решения задачи о рюкзаке </vt:lpstr>
      <vt:lpstr>Схема перебора всех решений и выбора оптимального (копия)</vt:lpstr>
      <vt:lpstr>Детализация метода ветвей и границ для задачи о рюкзаке</vt:lpstr>
      <vt:lpstr>Заключение</vt:lpstr>
      <vt:lpstr>Задача о кубике</vt:lpstr>
      <vt:lpstr>Результат (в переменной q)  1, если можно получить слово, записанное в глобальной строке w, начиная n-го символа, перекатывая кубик, лежащий g-ой гранью. </vt:lpstr>
      <vt:lpstr>Задача о стабильных браках</vt:lpstr>
      <vt:lpstr>Презентация PowerPoint</vt:lpstr>
      <vt:lpstr>Выбор структур данных</vt:lpstr>
      <vt:lpstr>Конкретизация схемы</vt:lpstr>
      <vt:lpstr>Стабильность системы</vt:lpstr>
      <vt:lpstr>Презентация PowerPoint</vt:lpstr>
      <vt:lpstr>Перебор ходов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Churina</dc:creator>
  <cp:lastModifiedBy>Evgenii Petrov</cp:lastModifiedBy>
  <cp:revision>370</cp:revision>
  <dcterms:created xsi:type="dcterms:W3CDTF">2009-12-06T06:01:18Z</dcterms:created>
  <dcterms:modified xsi:type="dcterms:W3CDTF">2019-03-28T05:42:58Z</dcterms:modified>
</cp:coreProperties>
</file>