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9"/>
  </p:notesMasterIdLst>
  <p:sldIdLst>
    <p:sldId id="351" r:id="rId2"/>
    <p:sldId id="365" r:id="rId3"/>
    <p:sldId id="350" r:id="rId4"/>
    <p:sldId id="352" r:id="rId5"/>
    <p:sldId id="384" r:id="rId6"/>
    <p:sldId id="385" r:id="rId7"/>
    <p:sldId id="386" r:id="rId8"/>
    <p:sldId id="358" r:id="rId9"/>
    <p:sldId id="387" r:id="rId10"/>
    <p:sldId id="388" r:id="rId11"/>
    <p:sldId id="389" r:id="rId12"/>
    <p:sldId id="390" r:id="rId13"/>
    <p:sldId id="391" r:id="rId14"/>
    <p:sldId id="392" r:id="rId15"/>
    <p:sldId id="359" r:id="rId16"/>
    <p:sldId id="393" r:id="rId17"/>
    <p:sldId id="394" r:id="rId18"/>
    <p:sldId id="395" r:id="rId19"/>
    <p:sldId id="396" r:id="rId20"/>
    <p:sldId id="397" r:id="rId21"/>
    <p:sldId id="398" r:id="rId22"/>
    <p:sldId id="360" r:id="rId23"/>
    <p:sldId id="399" r:id="rId24"/>
    <p:sldId id="400" r:id="rId25"/>
    <p:sldId id="401" r:id="rId26"/>
    <p:sldId id="402" r:id="rId27"/>
    <p:sldId id="403" r:id="rId28"/>
    <p:sldId id="404" r:id="rId29"/>
    <p:sldId id="361" r:id="rId30"/>
    <p:sldId id="405" r:id="rId31"/>
    <p:sldId id="406" r:id="rId32"/>
    <p:sldId id="407" r:id="rId33"/>
    <p:sldId id="408" r:id="rId34"/>
    <p:sldId id="356" r:id="rId35"/>
    <p:sldId id="409" r:id="rId36"/>
    <p:sldId id="410" r:id="rId37"/>
    <p:sldId id="411" r:id="rId38"/>
    <p:sldId id="412" r:id="rId39"/>
    <p:sldId id="36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364" r:id="rId48"/>
    <p:sldId id="420" r:id="rId49"/>
    <p:sldId id="421" r:id="rId50"/>
    <p:sldId id="422" r:id="rId51"/>
    <p:sldId id="334" r:id="rId52"/>
    <p:sldId id="423" r:id="rId53"/>
    <p:sldId id="424" r:id="rId54"/>
    <p:sldId id="425" r:id="rId55"/>
    <p:sldId id="426" r:id="rId56"/>
    <p:sldId id="427" r:id="rId57"/>
    <p:sldId id="428" r:id="rId58"/>
    <p:sldId id="287" r:id="rId59"/>
    <p:sldId id="429" r:id="rId60"/>
    <p:sldId id="430" r:id="rId61"/>
    <p:sldId id="434" r:id="rId62"/>
    <p:sldId id="431" r:id="rId63"/>
    <p:sldId id="432" r:id="rId64"/>
    <p:sldId id="433" r:id="rId65"/>
    <p:sldId id="335" r:id="rId66"/>
    <p:sldId id="298" r:id="rId67"/>
    <p:sldId id="435" r:id="rId68"/>
    <p:sldId id="336" r:id="rId69"/>
    <p:sldId id="436" r:id="rId70"/>
    <p:sldId id="437" r:id="rId71"/>
    <p:sldId id="438" r:id="rId72"/>
    <p:sldId id="366" r:id="rId73"/>
    <p:sldId id="439" r:id="rId74"/>
    <p:sldId id="440" r:id="rId75"/>
    <p:sldId id="441" r:id="rId76"/>
    <p:sldId id="442" r:id="rId77"/>
    <p:sldId id="443" r:id="rId78"/>
    <p:sldId id="444" r:id="rId79"/>
    <p:sldId id="445" r:id="rId80"/>
    <p:sldId id="338" r:id="rId81"/>
    <p:sldId id="340" r:id="rId82"/>
    <p:sldId id="363" r:id="rId83"/>
    <p:sldId id="342" r:id="rId84"/>
    <p:sldId id="446" r:id="rId85"/>
    <p:sldId id="447" r:id="rId86"/>
    <p:sldId id="344" r:id="rId87"/>
    <p:sldId id="448" r:id="rId88"/>
    <p:sldId id="449" r:id="rId89"/>
    <p:sldId id="450" r:id="rId90"/>
    <p:sldId id="261" r:id="rId91"/>
    <p:sldId id="275" r:id="rId92"/>
    <p:sldId id="348" r:id="rId93"/>
    <p:sldId id="451" r:id="rId94"/>
    <p:sldId id="452" r:id="rId95"/>
    <p:sldId id="289" r:id="rId96"/>
    <p:sldId id="453" r:id="rId97"/>
    <p:sldId id="454" r:id="rId98"/>
    <p:sldId id="455" r:id="rId99"/>
    <p:sldId id="456" r:id="rId100"/>
    <p:sldId id="305" r:id="rId101"/>
    <p:sldId id="457" r:id="rId102"/>
    <p:sldId id="458" r:id="rId103"/>
    <p:sldId id="459" r:id="rId104"/>
    <p:sldId id="460" r:id="rId105"/>
    <p:sldId id="313" r:id="rId106"/>
    <p:sldId id="461" r:id="rId107"/>
    <p:sldId id="462" r:id="rId108"/>
    <p:sldId id="463" r:id="rId109"/>
    <p:sldId id="464" r:id="rId110"/>
    <p:sldId id="465" r:id="rId111"/>
    <p:sldId id="466" r:id="rId112"/>
    <p:sldId id="467" r:id="rId113"/>
    <p:sldId id="328" r:id="rId114"/>
    <p:sldId id="468" r:id="rId115"/>
    <p:sldId id="469" r:id="rId116"/>
    <p:sldId id="470" r:id="rId117"/>
    <p:sldId id="471" r:id="rId118"/>
    <p:sldId id="329" r:id="rId119"/>
    <p:sldId id="472" r:id="rId120"/>
    <p:sldId id="473" r:id="rId121"/>
    <p:sldId id="474" r:id="rId122"/>
    <p:sldId id="368" r:id="rId123"/>
    <p:sldId id="475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30" r:id="rId133"/>
    <p:sldId id="383" r:id="rId134"/>
    <p:sldId id="331" r:id="rId135"/>
    <p:sldId id="332" r:id="rId136"/>
    <p:sldId id="333" r:id="rId137"/>
    <p:sldId id="349" r:id="rId13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14" autoAdjust="0"/>
  </p:normalViewPr>
  <p:slideViewPr>
    <p:cSldViewPr>
      <p:cViewPr varScale="1">
        <p:scale>
          <a:sx n="96" d="100"/>
          <a:sy n="96" d="100"/>
        </p:scale>
        <p:origin x="78" y="5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2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69B91-8AE2-4A32-A317-F8B8FB0CE148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2410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16054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60277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5701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853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6870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7353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4026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78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542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70760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55948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95978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84852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566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0391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56526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4437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6909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6331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078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8600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85617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1089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9278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32055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95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631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96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10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97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97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98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42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99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341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108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23614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7213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126686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4841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81530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46626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62506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873205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876492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7116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445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260896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02314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46141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45133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7560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538635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938238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946866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6707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5073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647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305890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17238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50676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57771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32065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75579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86733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655885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058610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6463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392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790517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551262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38963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75586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81338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772933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532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846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386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A49D8-B675-41E7-9BD5-707CA9B87E04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57316B-4AE7-4B53-99BE-E6ADA656CCFD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4E8E6-8E2B-42AC-9045-E1D3DB57B32C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4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89B56-C6AC-4058-B87C-995E61423821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88E53-ADB8-4911-B880-E540B69CD4A5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5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902A0-E646-4F72-A885-26F47B9D342C}" type="datetime1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21F554-A561-447C-884D-B4D8F1B7C860}" type="datetime1">
              <a:rPr lang="ru-RU" smtClean="0"/>
              <a:t>05.11.2020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EBA62-0EB1-427D-8099-050EB73C0BDA}" type="datetime1">
              <a:rPr lang="ru-RU" smtClean="0"/>
              <a:t>05.11.2020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3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44519D-73EE-4381-B21D-BF1DC190C368}" type="datetime1">
              <a:rPr lang="ru-RU" smtClean="0"/>
              <a:t>05.11.2020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2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193FD-FBEC-462D-B20C-BE58E4BA7ACA}" type="datetime1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7B1288-79E3-4B1F-A57D-C9F233D5BFBF}" type="datetime1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FBE42F-ED26-4A0A-966F-CA5D5208F1C0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smtClean="0"/>
              <a:t>писок и</a:t>
            </a:r>
            <a:br>
              <a:rPr lang="ru-RU" dirty="0" smtClean="0"/>
            </a:br>
            <a:r>
              <a:rPr lang="ru-RU" dirty="0" smtClean="0"/>
              <a:t>другие абстрактные типы данных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0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</a:t>
            </a:r>
            <a:r>
              <a:rPr lang="ru-RU" sz="2400" dirty="0" smtClean="0"/>
              <a:t>скорости</a:t>
            </a:r>
            <a:endParaRPr lang="ru-RU" sz="2400" dirty="0"/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текущие параметры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значение скорости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Кофемолка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8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Стек </a:t>
            </a:r>
            <a:r>
              <a:rPr lang="ru-RU" sz="2400" dirty="0">
                <a:solidFill>
                  <a:schemeClr val="bg1"/>
                </a:solidFill>
              </a:rPr>
              <a:t>-- это список, в котором добавление/удаление </a:t>
            </a:r>
            <a:r>
              <a:rPr lang="ru-RU" sz="2400" dirty="0" smtClean="0">
                <a:solidFill>
                  <a:schemeClr val="bg1"/>
                </a:solidFill>
              </a:rPr>
              <a:t>элементов происходит </a:t>
            </a:r>
            <a:r>
              <a:rPr lang="ru-RU" sz="2400" dirty="0">
                <a:solidFill>
                  <a:schemeClr val="bg1"/>
                </a:solidFill>
              </a:rPr>
              <a:t>только на одном конце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Последний добавленный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smtClean="0">
                <a:solidFill>
                  <a:schemeClr val="bg1"/>
                </a:solidFill>
              </a:rPr>
              <a:t>стек элемент называется </a:t>
            </a:r>
            <a:r>
              <a:rPr lang="ru-RU" sz="2400" dirty="0">
                <a:solidFill>
                  <a:schemeClr val="bg1"/>
                </a:solidFill>
              </a:rPr>
              <a:t>вершиной </a:t>
            </a:r>
            <a:r>
              <a:rPr lang="ru-RU" sz="2400" dirty="0" smtClean="0">
                <a:solidFill>
                  <a:schemeClr val="bg1"/>
                </a:solidFill>
              </a:rPr>
              <a:t>стека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Стек </a:t>
            </a:r>
            <a:r>
              <a:rPr lang="ru-RU" sz="2400" dirty="0"/>
              <a:t>-- это список, в котором добавление/удаление </a:t>
            </a:r>
            <a:r>
              <a:rPr lang="ru-RU" sz="2400" dirty="0" smtClean="0"/>
              <a:t>элементов происходит </a:t>
            </a:r>
            <a:r>
              <a:rPr lang="ru-RU" sz="2400" dirty="0"/>
              <a:t>только на одном конце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Последний добавленный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smtClean="0">
                <a:solidFill>
                  <a:schemeClr val="bg1"/>
                </a:solidFill>
              </a:rPr>
              <a:t>стек элемент называется </a:t>
            </a:r>
            <a:r>
              <a:rPr lang="ru-RU" sz="2400" dirty="0">
                <a:solidFill>
                  <a:schemeClr val="bg1"/>
                </a:solidFill>
              </a:rPr>
              <a:t>вершиной </a:t>
            </a:r>
            <a:r>
              <a:rPr lang="ru-RU" sz="2400" dirty="0" smtClean="0">
                <a:solidFill>
                  <a:schemeClr val="bg1"/>
                </a:solidFill>
              </a:rPr>
              <a:t>стека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Стек </a:t>
            </a:r>
            <a:r>
              <a:rPr lang="ru-RU" sz="2400" dirty="0"/>
              <a:t>-- это список, в котором добавление/удаление </a:t>
            </a:r>
            <a:r>
              <a:rPr lang="ru-RU" sz="2400" dirty="0" smtClean="0"/>
              <a:t>элементов происходит </a:t>
            </a:r>
            <a:r>
              <a:rPr lang="ru-RU" sz="2400" dirty="0"/>
              <a:t>только на одном конце</a:t>
            </a:r>
          </a:p>
          <a:p>
            <a:r>
              <a:rPr lang="ru-RU" sz="2400" dirty="0" smtClean="0"/>
              <a:t>Последний добавленный </a:t>
            </a:r>
            <a:r>
              <a:rPr lang="ru-RU" sz="2400" dirty="0"/>
              <a:t>в </a:t>
            </a:r>
            <a:r>
              <a:rPr lang="ru-RU" sz="2400" dirty="0" smtClean="0"/>
              <a:t>стек элемент называется </a:t>
            </a:r>
            <a:r>
              <a:rPr lang="ru-RU" sz="2400" dirty="0"/>
              <a:t>вершиной </a:t>
            </a:r>
            <a:r>
              <a:rPr lang="ru-RU" sz="2400" dirty="0" smtClean="0"/>
              <a:t>стека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Стек </a:t>
            </a:r>
            <a:r>
              <a:rPr lang="ru-RU" sz="2400" dirty="0"/>
              <a:t>-- это список, в котором добавление/удаление </a:t>
            </a:r>
            <a:r>
              <a:rPr lang="ru-RU" sz="2400" dirty="0" smtClean="0"/>
              <a:t>элементов происходит </a:t>
            </a:r>
            <a:r>
              <a:rPr lang="ru-RU" sz="2400" dirty="0"/>
              <a:t>только на одном конце</a:t>
            </a:r>
          </a:p>
          <a:p>
            <a:r>
              <a:rPr lang="ru-RU" sz="2400" dirty="0" smtClean="0"/>
              <a:t>Последний добавленный </a:t>
            </a:r>
            <a:r>
              <a:rPr lang="ru-RU" sz="2400" dirty="0"/>
              <a:t>в </a:t>
            </a:r>
            <a:r>
              <a:rPr lang="ru-RU" sz="2400" dirty="0" smtClean="0"/>
              <a:t>стек элемент называется </a:t>
            </a:r>
            <a:r>
              <a:rPr lang="ru-RU" sz="2400" dirty="0"/>
              <a:t>вершиной </a:t>
            </a:r>
            <a:r>
              <a:rPr lang="ru-RU" sz="2400" dirty="0" smtClean="0"/>
              <a:t>стека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8040216" y="3324055"/>
            <a:ext cx="1072357" cy="2802109"/>
            <a:chOff x="8028727" y="3407360"/>
            <a:chExt cx="1072357" cy="2802109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8028727" y="3407360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ru-RU" dirty="0">
                  <a:latin typeface="Calibri" pitchFamily="34" charset="0"/>
                </a:rPr>
                <a:t>Вершина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8028727" y="4025933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028727" y="4644506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029522" y="5263079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28727" y="5881651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36"/>
            <p:cNvCxnSpPr>
              <a:stCxn id="27" idx="2"/>
              <a:endCxn id="28" idx="0"/>
            </p:cNvCxnSpPr>
            <p:nvPr/>
          </p:nvCxnSpPr>
          <p:spPr>
            <a:xfrm>
              <a:off x="8564508" y="3735179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28" idx="2"/>
              <a:endCxn id="29" idx="0"/>
            </p:cNvCxnSpPr>
            <p:nvPr/>
          </p:nvCxnSpPr>
          <p:spPr>
            <a:xfrm>
              <a:off x="8564508" y="4353752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29" idx="2"/>
              <a:endCxn id="30" idx="0"/>
            </p:cNvCxnSpPr>
            <p:nvPr/>
          </p:nvCxnSpPr>
          <p:spPr>
            <a:xfrm>
              <a:off x="8564509" y="4972325"/>
              <a:ext cx="795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0" idx="2"/>
              <a:endCxn id="31" idx="0"/>
            </p:cNvCxnSpPr>
            <p:nvPr/>
          </p:nvCxnSpPr>
          <p:spPr>
            <a:xfrm flipH="1">
              <a:off x="8564509" y="5590897"/>
              <a:ext cx="795" cy="290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5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Стек </a:t>
            </a:r>
            <a:r>
              <a:rPr lang="ru-RU" sz="2400" dirty="0"/>
              <a:t>-- это список, в котором добавление/удаление </a:t>
            </a:r>
            <a:r>
              <a:rPr lang="ru-RU" sz="2400" dirty="0" smtClean="0"/>
              <a:t>элементов происходит </a:t>
            </a:r>
            <a:r>
              <a:rPr lang="ru-RU" sz="2400" dirty="0"/>
              <a:t>только на одном конце</a:t>
            </a:r>
          </a:p>
          <a:p>
            <a:r>
              <a:rPr lang="ru-RU" sz="2400" dirty="0" smtClean="0"/>
              <a:t>Последний добавленный </a:t>
            </a:r>
            <a:r>
              <a:rPr lang="ru-RU" sz="2400" dirty="0"/>
              <a:t>в </a:t>
            </a:r>
            <a:r>
              <a:rPr lang="ru-RU" sz="2400" dirty="0" smtClean="0"/>
              <a:t>стек элемент называется </a:t>
            </a:r>
            <a:r>
              <a:rPr lang="ru-RU" sz="2400" dirty="0"/>
              <a:t>вершиной </a:t>
            </a:r>
            <a:r>
              <a:rPr lang="ru-RU" sz="2400" dirty="0" smtClean="0"/>
              <a:t>стека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реверсивная память</a:t>
            </a:r>
          </a:p>
          <a:p>
            <a:r>
              <a:rPr lang="ru-RU" sz="2400" dirty="0"/>
              <a:t>гнездовая память</a:t>
            </a:r>
          </a:p>
          <a:p>
            <a:r>
              <a:rPr lang="ru-RU" sz="2400" dirty="0"/>
              <a:t>магазин</a:t>
            </a:r>
          </a:p>
          <a:p>
            <a:r>
              <a:rPr lang="en-US" sz="2400" dirty="0"/>
              <a:t>push-down </a:t>
            </a:r>
            <a:r>
              <a:rPr lang="ru-RU" sz="2400" dirty="0"/>
              <a:t>список</a:t>
            </a:r>
            <a:endParaRPr lang="en-US" sz="2400" dirty="0"/>
          </a:p>
          <a:p>
            <a:r>
              <a:rPr lang="en-US" sz="2400" dirty="0"/>
              <a:t>LIFO (last-in-first-out)</a:t>
            </a:r>
          </a:p>
          <a:p>
            <a:r>
              <a:rPr lang="ru-RU" sz="2400" dirty="0"/>
              <a:t>список йо-йо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8040216" y="3324055"/>
            <a:ext cx="1072357" cy="2802109"/>
            <a:chOff x="8028727" y="3407360"/>
            <a:chExt cx="1072357" cy="2802109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8028727" y="3407360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ru-RU" dirty="0">
                  <a:latin typeface="Calibri" pitchFamily="34" charset="0"/>
                </a:rPr>
                <a:t>Вершина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8028727" y="4025933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028727" y="4644506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029522" y="5263079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28727" y="5881651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36"/>
            <p:cNvCxnSpPr>
              <a:stCxn id="27" idx="2"/>
              <a:endCxn id="28" idx="0"/>
            </p:cNvCxnSpPr>
            <p:nvPr/>
          </p:nvCxnSpPr>
          <p:spPr>
            <a:xfrm>
              <a:off x="8564508" y="3735179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28" idx="2"/>
              <a:endCxn id="29" idx="0"/>
            </p:cNvCxnSpPr>
            <p:nvPr/>
          </p:nvCxnSpPr>
          <p:spPr>
            <a:xfrm>
              <a:off x="8564508" y="4353752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29" idx="2"/>
              <a:endCxn id="30" idx="0"/>
            </p:cNvCxnSpPr>
            <p:nvPr/>
          </p:nvCxnSpPr>
          <p:spPr>
            <a:xfrm>
              <a:off x="8564509" y="4972325"/>
              <a:ext cx="795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0" idx="2"/>
              <a:endCxn id="31" idx="0"/>
            </p:cNvCxnSpPr>
            <p:nvPr/>
          </p:nvCxnSpPr>
          <p:spPr>
            <a:xfrm flipH="1">
              <a:off x="8564509" y="5590897"/>
              <a:ext cx="795" cy="290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9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91873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Обозначение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Действие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Выражение через АТД</a:t>
                      </a:r>
                      <a:r>
                        <a:rPr lang="ru-RU" sz="2000" baseline="0" dirty="0" smtClean="0">
                          <a:solidFill>
                            <a:schemeClr val="bg1"/>
                          </a:solidFill>
                        </a:rPr>
                        <a:t> список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CreateStack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создать пустой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стек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55762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CreateStack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создать пустой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стек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32780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01847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r>
                        <a:rPr lang="ru-RU" sz="2400" dirty="0" err="1" smtClean="0"/>
                        <a:t>estroy</a:t>
                      </a:r>
                      <a:r>
                        <a:rPr lang="en-US" sz="2400" dirty="0" smtClean="0"/>
                        <a:t>Stack</a:t>
                      </a:r>
                      <a:r>
                        <a:rPr lang="ru-RU" sz="2400" dirty="0" smtClean="0"/>
                        <a:t>(S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уничтожить 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1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89346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GetT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(S)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smtClean="0"/>
                        <a:t>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r>
                        <a:rPr lang="ru-RU" sz="2400" dirty="0" err="1" smtClean="0"/>
                        <a:t>estroy</a:t>
                      </a:r>
                      <a:r>
                        <a:rPr lang="en-US" sz="2400" dirty="0" smtClean="0"/>
                        <a:t>Stack</a:t>
                      </a:r>
                      <a:r>
                        <a:rPr lang="ru-RU" sz="2400" dirty="0" smtClean="0"/>
                        <a:t>(S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уничтожить 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</a:t>
            </a:r>
            <a:r>
              <a:rPr lang="ru-RU" sz="2400" dirty="0" smtClean="0"/>
              <a:t>скорости</a:t>
            </a:r>
            <a:endParaRPr lang="ru-RU" sz="2400" dirty="0"/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текущие параметры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Восстановить предыдущее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скорости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Кофемолка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7642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GetT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(S)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smtClean="0"/>
                        <a:t>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</a:t>
                      </a:r>
                      <a:r>
                        <a:rPr lang="en-US" sz="2400" dirty="0" smtClean="0"/>
                        <a:t>&amp;</a:t>
                      </a:r>
                      <a:r>
                        <a:rPr lang="ru-RU" sz="2400" dirty="0" smtClean="0"/>
                        <a:t>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и удалить её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r>
                        <a:rPr lang="ru-RU" sz="2400" dirty="0" err="1" smtClean="0"/>
                        <a:t>estroy</a:t>
                      </a:r>
                      <a:r>
                        <a:rPr lang="en-US" sz="2400" dirty="0" smtClean="0"/>
                        <a:t>Stack</a:t>
                      </a:r>
                      <a:r>
                        <a:rPr lang="ru-RU" sz="2400" dirty="0" smtClean="0"/>
                        <a:t>(S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уничтожить 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8939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GetT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(S)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smtClean="0"/>
                        <a:t>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</a:t>
                      </a:r>
                      <a:r>
                        <a:rPr lang="en-US" sz="2400" dirty="0" smtClean="0"/>
                        <a:t>&amp;</a:t>
                      </a:r>
                      <a:r>
                        <a:rPr lang="ru-RU" sz="2400" dirty="0" smtClean="0"/>
                        <a:t>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и удалить её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ru-RU" sz="2400" dirty="0" err="1" smtClean="0"/>
                        <a:t>ush</a:t>
                      </a:r>
                      <a:r>
                        <a:rPr lang="ru-RU" sz="2400" dirty="0" smtClean="0"/>
                        <a:t>(</a:t>
                      </a:r>
                      <a:r>
                        <a:rPr lang="en-US" sz="2400" dirty="0" smtClean="0"/>
                        <a:t>&amp;</a:t>
                      </a:r>
                      <a:r>
                        <a:rPr lang="ru-RU" sz="2400" dirty="0" smtClean="0"/>
                        <a:t>S</a:t>
                      </a:r>
                      <a:r>
                        <a:rPr lang="ru-RU" sz="2400" dirty="0" smtClean="0"/>
                        <a:t>, x)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добавить новый элемент x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r>
                        <a:rPr lang="ru-RU" sz="2400" dirty="0" err="1" smtClean="0"/>
                        <a:t>estroy</a:t>
                      </a:r>
                      <a:r>
                        <a:rPr lang="en-US" sz="2400" dirty="0" smtClean="0"/>
                        <a:t>Stack</a:t>
                      </a:r>
                      <a:r>
                        <a:rPr lang="ru-RU" sz="2400" dirty="0" smtClean="0"/>
                        <a:t>(S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уничтожить 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7054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GetT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(S)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smtClean="0"/>
                        <a:t>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</a:t>
                      </a:r>
                      <a:r>
                        <a:rPr lang="en-US" sz="2400" dirty="0" smtClean="0"/>
                        <a:t>&amp;</a:t>
                      </a:r>
                      <a:r>
                        <a:rPr lang="ru-RU" sz="2400" dirty="0" smtClean="0"/>
                        <a:t>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и удалить её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ru-RU" sz="2400" dirty="0" err="1" smtClean="0"/>
                        <a:t>ush</a:t>
                      </a:r>
                      <a:r>
                        <a:rPr lang="ru-RU" sz="2400" dirty="0" smtClean="0"/>
                        <a:t>(</a:t>
                      </a:r>
                      <a:r>
                        <a:rPr lang="en-US" sz="2400" dirty="0" smtClean="0"/>
                        <a:t>&amp;</a:t>
                      </a:r>
                      <a:r>
                        <a:rPr lang="ru-RU" sz="2400" dirty="0" smtClean="0"/>
                        <a:t>S</a:t>
                      </a:r>
                      <a:r>
                        <a:rPr lang="ru-RU" sz="2400" dirty="0" smtClean="0"/>
                        <a:t>, x)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добавить новый элемент x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IsE</a:t>
                      </a:r>
                      <a:r>
                        <a:rPr lang="ru-RU" sz="2400" dirty="0" err="1" smtClean="0"/>
                        <a:t>mpty</a:t>
                      </a:r>
                      <a:r>
                        <a:rPr lang="ru-RU" sz="2400" dirty="0" smtClean="0"/>
                        <a:t>(S)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проверить наличие элементов в стеке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r>
                        <a:rPr lang="ru-RU" sz="2400" dirty="0" err="1" smtClean="0"/>
                        <a:t>estroy</a:t>
                      </a:r>
                      <a:r>
                        <a:rPr lang="en-US" sz="2400" dirty="0" smtClean="0"/>
                        <a:t>Stack</a:t>
                      </a:r>
                      <a:r>
                        <a:rPr lang="ru-RU" sz="2400" dirty="0" smtClean="0"/>
                        <a:t>(S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уничтожить 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Польская запись выражений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Польская запись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Скобочная </a:t>
            </a:r>
            <a:r>
              <a:rPr lang="ru-RU" sz="2800" dirty="0" smtClean="0">
                <a:solidFill>
                  <a:schemeClr val="bg1"/>
                </a:solidFill>
              </a:rPr>
              <a:t>(инфиксная) запись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+ (f – b * c / (z – x) + y) / (a * r – k)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Польская (бесскобочная, постфиксная) </a:t>
            </a:r>
            <a:r>
              <a:rPr lang="ru-RU" sz="2800" dirty="0" smtClean="0">
                <a:solidFill>
                  <a:schemeClr val="bg1"/>
                </a:solidFill>
              </a:rPr>
              <a:t>запись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f b c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* z 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 r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* 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 / +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«Программа» </a:t>
            </a:r>
            <a:r>
              <a:rPr lang="ru-RU" sz="2400" dirty="0">
                <a:solidFill>
                  <a:schemeClr val="bg1"/>
                </a:solidFill>
              </a:rPr>
              <a:t>вычисления </a:t>
            </a:r>
            <a:r>
              <a:rPr lang="ru-RU" sz="2400" dirty="0" smtClean="0">
                <a:solidFill>
                  <a:schemeClr val="bg1"/>
                </a:solidFill>
              </a:rPr>
              <a:t>арифметического </a:t>
            </a:r>
            <a:r>
              <a:rPr lang="ru-RU" sz="2400" dirty="0">
                <a:solidFill>
                  <a:schemeClr val="bg1"/>
                </a:solidFill>
              </a:rPr>
              <a:t>выражения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Как </a:t>
            </a:r>
            <a:r>
              <a:rPr lang="ru-RU" sz="2800" dirty="0" smtClean="0">
                <a:solidFill>
                  <a:schemeClr val="bg1"/>
                </a:solidFill>
              </a:rPr>
              <a:t>построить польскую запись?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16" y="1732726"/>
            <a:ext cx="3312368" cy="426091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289080" y="3555404"/>
            <a:ext cx="3536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 Лукашевич </a:t>
            </a:r>
            <a:r>
              <a:rPr lang="ru-RU" dirty="0" smtClean="0"/>
              <a:t>1878-1956</a:t>
            </a:r>
          </a:p>
          <a:p>
            <a:r>
              <a:rPr lang="ru-RU" sz="1600" dirty="0" smtClean="0"/>
              <a:t>Польский </a:t>
            </a:r>
            <a:r>
              <a:rPr lang="ru-RU" sz="1600" dirty="0"/>
              <a:t>логик, родился в г. </a:t>
            </a:r>
            <a:r>
              <a:rPr lang="ru-RU" sz="1600" dirty="0" smtClean="0"/>
              <a:t>Львов</a:t>
            </a:r>
            <a:endParaRPr lang="ru-RU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6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Польская запись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Скобочная </a:t>
            </a:r>
            <a:r>
              <a:rPr lang="ru-RU" sz="2800" dirty="0" smtClean="0"/>
              <a:t>(инфиксная) запись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+ (f – b * c / (z – x) + y) / (a * r – k)</a:t>
            </a:r>
            <a:endParaRPr lang="ru-RU" sz="2400" dirty="0"/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Польская (бесскобочная, постфиксная) </a:t>
            </a:r>
            <a:r>
              <a:rPr lang="ru-RU" sz="2800" dirty="0" smtClean="0">
                <a:solidFill>
                  <a:schemeClr val="bg1"/>
                </a:solidFill>
              </a:rPr>
              <a:t>запись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f b c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* z 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 r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* 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 / +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«Программа» </a:t>
            </a:r>
            <a:r>
              <a:rPr lang="ru-RU" sz="2400" dirty="0">
                <a:solidFill>
                  <a:schemeClr val="bg1"/>
                </a:solidFill>
              </a:rPr>
              <a:t>вычисления </a:t>
            </a:r>
            <a:r>
              <a:rPr lang="ru-RU" sz="2400" dirty="0" smtClean="0">
                <a:solidFill>
                  <a:schemeClr val="bg1"/>
                </a:solidFill>
              </a:rPr>
              <a:t>арифметического </a:t>
            </a:r>
            <a:r>
              <a:rPr lang="ru-RU" sz="2400" dirty="0">
                <a:solidFill>
                  <a:schemeClr val="bg1"/>
                </a:solidFill>
              </a:rPr>
              <a:t>выражения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Как </a:t>
            </a:r>
            <a:r>
              <a:rPr lang="ru-RU" sz="2800" dirty="0" smtClean="0">
                <a:solidFill>
                  <a:schemeClr val="bg1"/>
                </a:solidFill>
              </a:rPr>
              <a:t>построить польскую запись?</a:t>
            </a:r>
          </a:p>
          <a:p>
            <a:endParaRPr lang="ru-RU" sz="2800" dirty="0"/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16" y="1732726"/>
            <a:ext cx="3312368" cy="426091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289080" y="3555404"/>
            <a:ext cx="3536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 Лукашевич </a:t>
            </a:r>
            <a:r>
              <a:rPr lang="ru-RU" dirty="0" smtClean="0"/>
              <a:t>1878-1956</a:t>
            </a:r>
          </a:p>
          <a:p>
            <a:r>
              <a:rPr lang="ru-RU" sz="1600" dirty="0" smtClean="0"/>
              <a:t>Польский </a:t>
            </a:r>
            <a:r>
              <a:rPr lang="ru-RU" sz="1600" dirty="0"/>
              <a:t>логик, родился в г. </a:t>
            </a:r>
            <a:r>
              <a:rPr lang="ru-RU" sz="1600" dirty="0" smtClean="0"/>
              <a:t>Львов</a:t>
            </a:r>
            <a:endParaRPr lang="ru-RU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7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Польская запись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Скобочная </a:t>
            </a:r>
            <a:r>
              <a:rPr lang="ru-RU" sz="2800" dirty="0" smtClean="0"/>
              <a:t>(инфиксная) запись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+ (f – b * c / (z – x) + y) / (a * r – k)</a:t>
            </a:r>
            <a:endParaRPr lang="ru-RU" sz="2400" dirty="0"/>
          </a:p>
          <a:p>
            <a:endParaRPr lang="ru-RU" sz="2800" dirty="0" smtClean="0"/>
          </a:p>
          <a:p>
            <a:r>
              <a:rPr lang="ru-RU" sz="2800" dirty="0" smtClean="0"/>
              <a:t>Польская (бесскобочная, постфиксная) </a:t>
            </a:r>
            <a:r>
              <a:rPr lang="ru-RU" sz="2800" dirty="0" smtClean="0"/>
              <a:t>запись</a:t>
            </a:r>
          </a:p>
          <a:p>
            <a:pPr lvl="1"/>
            <a:r>
              <a:rPr lang="en-US" sz="2400" dirty="0" smtClean="0"/>
              <a:t>a</a:t>
            </a:r>
            <a:r>
              <a:rPr lang="ru-RU" sz="2400" dirty="0" smtClean="0"/>
              <a:t> </a:t>
            </a:r>
            <a:r>
              <a:rPr lang="en-US" sz="2400" dirty="0"/>
              <a:t>f b c</a:t>
            </a:r>
            <a:r>
              <a:rPr lang="ru-RU" sz="2400" dirty="0"/>
              <a:t> </a:t>
            </a:r>
            <a:r>
              <a:rPr lang="en-US" sz="2400" dirty="0"/>
              <a:t>* z x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/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y</a:t>
            </a:r>
            <a:r>
              <a:rPr lang="ru-RU" sz="2400" dirty="0"/>
              <a:t> </a:t>
            </a:r>
            <a:r>
              <a:rPr lang="en-US" sz="2400" dirty="0"/>
              <a:t>+</a:t>
            </a:r>
            <a:r>
              <a:rPr lang="ru-RU" sz="2400" dirty="0"/>
              <a:t> </a:t>
            </a:r>
            <a:r>
              <a:rPr lang="en-US" sz="2400" dirty="0"/>
              <a:t>a r</a:t>
            </a:r>
            <a:r>
              <a:rPr lang="ru-RU" sz="2400" dirty="0"/>
              <a:t> </a:t>
            </a:r>
            <a:r>
              <a:rPr lang="en-US" sz="2400" dirty="0"/>
              <a:t>* k</a:t>
            </a:r>
            <a:r>
              <a:rPr lang="ru-RU" sz="2400" dirty="0"/>
              <a:t> </a:t>
            </a:r>
            <a:r>
              <a:rPr lang="en-US" sz="2400" dirty="0"/>
              <a:t>– / +</a:t>
            </a:r>
            <a:endParaRPr lang="ru-RU" sz="2400" dirty="0"/>
          </a:p>
          <a:p>
            <a:pPr lvl="1"/>
            <a:r>
              <a:rPr lang="ru-RU" sz="2400" dirty="0" smtClean="0"/>
              <a:t>«Программа» </a:t>
            </a:r>
            <a:r>
              <a:rPr lang="ru-RU" sz="2400" dirty="0"/>
              <a:t>вычисления </a:t>
            </a:r>
            <a:r>
              <a:rPr lang="ru-RU" sz="2400" dirty="0" smtClean="0"/>
              <a:t>арифметического </a:t>
            </a:r>
            <a:r>
              <a:rPr lang="ru-RU" sz="2400" dirty="0"/>
              <a:t>выражения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Как </a:t>
            </a:r>
            <a:r>
              <a:rPr lang="ru-RU" sz="2800" dirty="0" smtClean="0">
                <a:solidFill>
                  <a:schemeClr val="bg1"/>
                </a:solidFill>
              </a:rPr>
              <a:t>построить польскую запись?</a:t>
            </a:r>
          </a:p>
          <a:p>
            <a:endParaRPr lang="ru-RU" sz="2800" dirty="0"/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16" y="1732726"/>
            <a:ext cx="3312368" cy="426091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289080" y="3555404"/>
            <a:ext cx="3536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 Лукашевич </a:t>
            </a:r>
            <a:r>
              <a:rPr lang="ru-RU" dirty="0" smtClean="0"/>
              <a:t>1878-1956</a:t>
            </a:r>
          </a:p>
          <a:p>
            <a:r>
              <a:rPr lang="ru-RU" sz="1600" dirty="0" smtClean="0"/>
              <a:t>Польский </a:t>
            </a:r>
            <a:r>
              <a:rPr lang="ru-RU" sz="1600" dirty="0"/>
              <a:t>логик, родился в г. </a:t>
            </a:r>
            <a:r>
              <a:rPr lang="ru-RU" sz="1600" dirty="0" smtClean="0"/>
              <a:t>Львов</a:t>
            </a:r>
            <a:endParaRPr lang="ru-RU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Польская запись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Скобочная </a:t>
            </a:r>
            <a:r>
              <a:rPr lang="ru-RU" sz="2800" dirty="0" smtClean="0"/>
              <a:t>(инфиксная) запись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+ (f – b * c / (z – x) + y) / (a * r – k)</a:t>
            </a:r>
            <a:endParaRPr lang="ru-RU" sz="2400" dirty="0"/>
          </a:p>
          <a:p>
            <a:endParaRPr lang="ru-RU" sz="2800" dirty="0" smtClean="0"/>
          </a:p>
          <a:p>
            <a:r>
              <a:rPr lang="ru-RU" sz="2800" dirty="0" smtClean="0"/>
              <a:t>Польская (бесскобочная, постфиксная) </a:t>
            </a:r>
            <a:r>
              <a:rPr lang="ru-RU" sz="2800" dirty="0" smtClean="0"/>
              <a:t>запись</a:t>
            </a:r>
          </a:p>
          <a:p>
            <a:pPr lvl="1"/>
            <a:r>
              <a:rPr lang="en-US" sz="2400" dirty="0" smtClean="0"/>
              <a:t>a</a:t>
            </a:r>
            <a:r>
              <a:rPr lang="ru-RU" sz="2400" dirty="0" smtClean="0"/>
              <a:t> </a:t>
            </a:r>
            <a:r>
              <a:rPr lang="en-US" sz="2400" dirty="0"/>
              <a:t>f b c</a:t>
            </a:r>
            <a:r>
              <a:rPr lang="ru-RU" sz="2400" dirty="0"/>
              <a:t> </a:t>
            </a:r>
            <a:r>
              <a:rPr lang="en-US" sz="2400" dirty="0"/>
              <a:t>* z x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/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y</a:t>
            </a:r>
            <a:r>
              <a:rPr lang="ru-RU" sz="2400" dirty="0"/>
              <a:t> </a:t>
            </a:r>
            <a:r>
              <a:rPr lang="en-US" sz="2400" dirty="0"/>
              <a:t>+</a:t>
            </a:r>
            <a:r>
              <a:rPr lang="ru-RU" sz="2400" dirty="0"/>
              <a:t> </a:t>
            </a:r>
            <a:r>
              <a:rPr lang="en-US" sz="2400" dirty="0"/>
              <a:t>a r</a:t>
            </a:r>
            <a:r>
              <a:rPr lang="ru-RU" sz="2400" dirty="0"/>
              <a:t> </a:t>
            </a:r>
            <a:r>
              <a:rPr lang="en-US" sz="2400" dirty="0"/>
              <a:t>* k</a:t>
            </a:r>
            <a:r>
              <a:rPr lang="ru-RU" sz="2400" dirty="0"/>
              <a:t> </a:t>
            </a:r>
            <a:r>
              <a:rPr lang="en-US" sz="2400" dirty="0"/>
              <a:t>– / +</a:t>
            </a:r>
            <a:endParaRPr lang="ru-RU" sz="2400" dirty="0"/>
          </a:p>
          <a:p>
            <a:pPr lvl="1"/>
            <a:r>
              <a:rPr lang="ru-RU" sz="2400" dirty="0" smtClean="0"/>
              <a:t>«Программа» </a:t>
            </a:r>
            <a:r>
              <a:rPr lang="ru-RU" sz="2400" dirty="0"/>
              <a:t>вычисления </a:t>
            </a:r>
            <a:r>
              <a:rPr lang="ru-RU" sz="2400" dirty="0" smtClean="0"/>
              <a:t>арифметического </a:t>
            </a:r>
            <a:r>
              <a:rPr lang="ru-RU" sz="2400" dirty="0"/>
              <a:t>выражения</a:t>
            </a:r>
          </a:p>
          <a:p>
            <a:endParaRPr lang="ru-RU" sz="2800" dirty="0" smtClean="0"/>
          </a:p>
          <a:p>
            <a:r>
              <a:rPr lang="ru-RU" sz="2800" dirty="0" smtClean="0"/>
              <a:t>Как </a:t>
            </a:r>
            <a:r>
              <a:rPr lang="ru-RU" sz="2800" dirty="0" smtClean="0"/>
              <a:t>построить польскую запись?</a:t>
            </a:r>
          </a:p>
          <a:p>
            <a:endParaRPr lang="ru-RU" sz="2800" dirty="0"/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16" y="1732726"/>
            <a:ext cx="3312368" cy="426091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289080" y="3555404"/>
            <a:ext cx="3536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 Лукашевич </a:t>
            </a:r>
            <a:r>
              <a:rPr lang="ru-RU" dirty="0" smtClean="0"/>
              <a:t>1878-1956</a:t>
            </a:r>
          </a:p>
          <a:p>
            <a:r>
              <a:rPr lang="ru-RU" sz="1600" dirty="0" smtClean="0"/>
              <a:t>Польский </a:t>
            </a:r>
            <a:r>
              <a:rPr lang="ru-RU" sz="1600" dirty="0"/>
              <a:t>логик, родился в г. </a:t>
            </a:r>
            <a:r>
              <a:rPr lang="ru-RU" sz="1600" dirty="0" smtClean="0"/>
              <a:t>Львов</a:t>
            </a:r>
            <a:endParaRPr lang="ru-RU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5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Вход: </a:t>
            </a:r>
            <a:r>
              <a:rPr lang="ru-RU" sz="2800" dirty="0" smtClean="0">
                <a:solidFill>
                  <a:schemeClr val="bg1"/>
                </a:solidFill>
              </a:rPr>
              <a:t>скобочная запись </a:t>
            </a:r>
            <a:r>
              <a:rPr lang="ru-RU" sz="2800" dirty="0">
                <a:solidFill>
                  <a:schemeClr val="bg1"/>
                </a:solidFill>
              </a:rPr>
              <a:t>арифметического выражения</a:t>
            </a:r>
          </a:p>
          <a:p>
            <a:r>
              <a:rPr lang="ru-RU" sz="2800" dirty="0">
                <a:solidFill>
                  <a:schemeClr val="bg1"/>
                </a:solidFill>
              </a:rPr>
              <a:t>Выход: </a:t>
            </a:r>
            <a:r>
              <a:rPr lang="ru-RU" sz="2800" dirty="0" smtClean="0">
                <a:solidFill>
                  <a:schemeClr val="bg1"/>
                </a:solidFill>
              </a:rPr>
              <a:t>польская запись того </a:t>
            </a:r>
            <a:r>
              <a:rPr lang="ru-RU" sz="2800" dirty="0">
                <a:solidFill>
                  <a:schemeClr val="bg1"/>
                </a:solidFill>
              </a:rPr>
              <a:t>же арифметического выражения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99272"/>
              </p:ext>
            </p:extLst>
          </p:nvPr>
        </p:nvGraphicFramePr>
        <p:xfrm>
          <a:off x="1631504" y="3573016"/>
          <a:ext cx="842493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Операция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Приоритет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+   –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*  /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польской записи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Вход: </a:t>
            </a:r>
            <a:r>
              <a:rPr lang="ru-RU" sz="2800" dirty="0" smtClean="0"/>
              <a:t>скобочная запись </a:t>
            </a:r>
            <a:r>
              <a:rPr lang="ru-RU" sz="2800" dirty="0"/>
              <a:t>арифметического выражения</a:t>
            </a:r>
          </a:p>
          <a:p>
            <a:r>
              <a:rPr lang="ru-RU" sz="2800" dirty="0">
                <a:solidFill>
                  <a:schemeClr val="bg1"/>
                </a:solidFill>
              </a:rPr>
              <a:t>Выход: </a:t>
            </a:r>
            <a:r>
              <a:rPr lang="ru-RU" sz="2800" dirty="0" smtClean="0">
                <a:solidFill>
                  <a:schemeClr val="bg1"/>
                </a:solidFill>
              </a:rPr>
              <a:t>польская запись того </a:t>
            </a:r>
            <a:r>
              <a:rPr lang="ru-RU" sz="2800" dirty="0">
                <a:solidFill>
                  <a:schemeClr val="bg1"/>
                </a:solidFill>
              </a:rPr>
              <a:t>же арифметического выражения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59780"/>
              </p:ext>
            </p:extLst>
          </p:nvPr>
        </p:nvGraphicFramePr>
        <p:xfrm>
          <a:off x="1631504" y="3573016"/>
          <a:ext cx="842493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Операция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Приоритет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+   –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*  /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польской записи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3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</a:t>
            </a:r>
            <a:r>
              <a:rPr lang="ru-RU" sz="2400" dirty="0" smtClean="0"/>
              <a:t>скорости</a:t>
            </a:r>
            <a:endParaRPr lang="ru-RU" sz="2400" dirty="0"/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текущие параметры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Восстановить предыдущее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скорости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Кофемолка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Вход: </a:t>
            </a:r>
            <a:r>
              <a:rPr lang="ru-RU" sz="2800" dirty="0" smtClean="0"/>
              <a:t>скобочная запись </a:t>
            </a:r>
            <a:r>
              <a:rPr lang="ru-RU" sz="2800" dirty="0"/>
              <a:t>арифметического выражения</a:t>
            </a:r>
          </a:p>
          <a:p>
            <a:r>
              <a:rPr lang="ru-RU" sz="2800" dirty="0"/>
              <a:t>Выход: </a:t>
            </a:r>
            <a:r>
              <a:rPr lang="ru-RU" sz="2800" dirty="0" smtClean="0"/>
              <a:t>польская запись того </a:t>
            </a:r>
            <a:r>
              <a:rPr lang="ru-RU" sz="2800" dirty="0"/>
              <a:t>же арифметического выражения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33117"/>
              </p:ext>
            </p:extLst>
          </p:nvPr>
        </p:nvGraphicFramePr>
        <p:xfrm>
          <a:off x="1631504" y="3573016"/>
          <a:ext cx="842493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Операция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Приоритет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+   –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*  /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польской записи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Вход: </a:t>
            </a:r>
            <a:r>
              <a:rPr lang="ru-RU" sz="2800" dirty="0" smtClean="0"/>
              <a:t>скобочная запись </a:t>
            </a:r>
            <a:r>
              <a:rPr lang="ru-RU" sz="2800" dirty="0"/>
              <a:t>арифметического выражения</a:t>
            </a:r>
          </a:p>
          <a:p>
            <a:r>
              <a:rPr lang="ru-RU" sz="2800" dirty="0"/>
              <a:t>Выход: </a:t>
            </a:r>
            <a:r>
              <a:rPr lang="ru-RU" sz="2800" dirty="0" smtClean="0"/>
              <a:t>польская запись того </a:t>
            </a:r>
            <a:r>
              <a:rPr lang="ru-RU" sz="2800" dirty="0"/>
              <a:t>же арифметического выражения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69747"/>
              </p:ext>
            </p:extLst>
          </p:nvPr>
        </p:nvGraphicFramePr>
        <p:xfrm>
          <a:off x="1631504" y="3573016"/>
          <a:ext cx="842493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Операция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Приоритет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/>
                        <a:t>+   –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/>
                        <a:t>2</a:t>
                      </a:r>
                      <a:endParaRPr lang="ru-RU" sz="32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/>
                        <a:t>*  /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/>
                        <a:t>4</a:t>
                      </a:r>
                      <a:endParaRPr lang="ru-RU" sz="32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польской записи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без скобок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 1 + 2 – x + y –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 = </a:t>
            </a:r>
            <a:r>
              <a:rPr lang="en-US" dirty="0" smtClean="0"/>
              <a:t>None,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оператор </a:t>
            </a:r>
            <a:r>
              <a:rPr lang="ru-RU" dirty="0" smtClean="0"/>
              <a:t>!= </a:t>
            </a:r>
            <a:r>
              <a:rPr lang="en-US" dirty="0" smtClean="0"/>
              <a:t>None, </a:t>
            </a:r>
            <a:r>
              <a:rPr lang="ru-RU" dirty="0" smtClean="0"/>
              <a:t>то польская += оператор</a:t>
            </a:r>
          </a:p>
          <a:p>
            <a:pPr lvl="2"/>
            <a:r>
              <a:rPr lang="ru-RU" dirty="0" smtClean="0"/>
              <a:t>оператор = х</a:t>
            </a:r>
          </a:p>
          <a:p>
            <a:r>
              <a:rPr lang="ru-RU" dirty="0" smtClean="0"/>
              <a:t>польская += оператор</a:t>
            </a:r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9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</a:t>
            </a:r>
            <a:r>
              <a:rPr lang="ru-RU" dirty="0"/>
              <a:t>скобок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оператор1 = </a:t>
            </a:r>
            <a:r>
              <a:rPr lang="en-US" dirty="0" smtClean="0"/>
              <a:t>None, </a:t>
            </a:r>
            <a:r>
              <a:rPr lang="ru-RU" dirty="0" smtClean="0"/>
              <a:t>оператор2 </a:t>
            </a:r>
            <a:r>
              <a:rPr lang="ru-RU" dirty="0"/>
              <a:t>= </a:t>
            </a:r>
            <a:r>
              <a:rPr lang="en-US" dirty="0"/>
              <a:t>None,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  <a:endParaRPr lang="en-US" dirty="0" smtClean="0"/>
          </a:p>
          <a:p>
            <a:pPr lvl="2"/>
            <a:r>
              <a:rPr lang="ru-RU" dirty="0" smtClean="0"/>
              <a:t>если </a:t>
            </a:r>
            <a:r>
              <a:rPr lang="ru-RU" dirty="0"/>
              <a:t>оператор1 </a:t>
            </a:r>
            <a:r>
              <a:rPr lang="ru-RU" dirty="0" smtClean="0"/>
              <a:t>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/>
              <a:t>то польская += </a:t>
            </a:r>
            <a:r>
              <a:rPr lang="ru-RU" dirty="0" smtClean="0"/>
              <a:t>оператор1, оператор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ru-RU" dirty="0" smtClean="0"/>
              <a:t>оператор2 = оператор1, оператор1 = х</a:t>
            </a:r>
            <a:endParaRPr lang="ru-RU" dirty="0"/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</a:p>
          <a:p>
            <a:pPr lvl="2"/>
            <a:r>
              <a:rPr lang="ru-RU" dirty="0" smtClean="0"/>
              <a:t>если оператор1</a:t>
            </a:r>
            <a:r>
              <a:rPr lang="ru-RU" dirty="0"/>
              <a:t>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 smtClean="0"/>
              <a:t>, </a:t>
            </a:r>
            <a:r>
              <a:rPr lang="ru-RU" dirty="0" smtClean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 smtClean="0"/>
              <a:t>то </a:t>
            </a:r>
          </a:p>
          <a:p>
            <a:pPr lvl="3"/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ru-RU" dirty="0" smtClean="0"/>
              <a:t>оператор1</a:t>
            </a:r>
          </a:p>
          <a:p>
            <a:pPr lvl="3"/>
            <a:r>
              <a:rPr lang="ru-RU" dirty="0" smtClean="0"/>
              <a:t>если оператор2 </a:t>
            </a:r>
            <a:r>
              <a:rPr lang="en-US" dirty="0" smtClean="0"/>
              <a:t>!= None, </a:t>
            </a:r>
            <a:r>
              <a:rPr lang="ru-RU" dirty="0" smtClean="0"/>
              <a:t>то </a:t>
            </a:r>
            <a:r>
              <a:rPr lang="ru-RU" dirty="0"/>
              <a:t>оператор1 </a:t>
            </a:r>
            <a:r>
              <a:rPr lang="en-US" dirty="0" smtClean="0"/>
              <a:t>= </a:t>
            </a:r>
            <a:r>
              <a:rPr lang="ru-RU" dirty="0" smtClean="0"/>
              <a:t>оператор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оператор2 = </a:t>
            </a:r>
            <a:r>
              <a:rPr lang="en-US" dirty="0"/>
              <a:t>None</a:t>
            </a:r>
            <a:r>
              <a:rPr lang="en-US" dirty="0" smtClean="0"/>
              <a:t>, </a:t>
            </a:r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ru-RU" dirty="0" smtClean="0"/>
              <a:t>оператор</a:t>
            </a:r>
            <a:r>
              <a:rPr lang="en-US" dirty="0" smtClean="0"/>
              <a:t>1</a:t>
            </a:r>
            <a:endParaRPr lang="ru-RU" dirty="0" smtClean="0"/>
          </a:p>
          <a:p>
            <a:pPr lvl="3"/>
            <a:r>
              <a:rPr lang="ru-RU" dirty="0" smtClean="0"/>
              <a:t>оператор1 </a:t>
            </a:r>
            <a:r>
              <a:rPr lang="ru-RU" dirty="0"/>
              <a:t>= </a:t>
            </a:r>
            <a:r>
              <a:rPr lang="ru-RU" dirty="0" smtClean="0"/>
              <a:t>х</a:t>
            </a:r>
          </a:p>
          <a:p>
            <a:r>
              <a:rPr lang="ru-RU" dirty="0" smtClean="0"/>
              <a:t>польская += оператор1</a:t>
            </a:r>
          </a:p>
          <a:p>
            <a:r>
              <a:rPr lang="ru-RU" dirty="0" smtClean="0"/>
              <a:t>если оператор2 != </a:t>
            </a:r>
            <a:r>
              <a:rPr lang="en-US" dirty="0" smtClean="0"/>
              <a:t>None, </a:t>
            </a:r>
            <a:r>
              <a:rPr lang="ru-RU" dirty="0" smtClean="0"/>
              <a:t>то польская += оператор2</a:t>
            </a:r>
            <a:r>
              <a:rPr lang="en-US" dirty="0" smtClean="0"/>
              <a:t>, </a:t>
            </a:r>
            <a:r>
              <a:rPr lang="ru-RU" dirty="0" smtClean="0"/>
              <a:t>оператор2 = </a:t>
            </a:r>
            <a:r>
              <a:rPr lang="en-US" dirty="0" smtClean="0"/>
              <a:t>None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</a:t>
            </a:r>
            <a:r>
              <a:rPr lang="ru-RU" dirty="0"/>
              <a:t>скобок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оператор1 = </a:t>
            </a:r>
            <a:r>
              <a:rPr lang="en-US" dirty="0" smtClean="0"/>
              <a:t>None, </a:t>
            </a:r>
            <a:r>
              <a:rPr lang="ru-RU" dirty="0" smtClean="0"/>
              <a:t>оператор2 </a:t>
            </a:r>
            <a:r>
              <a:rPr lang="ru-RU" dirty="0"/>
              <a:t>= </a:t>
            </a:r>
            <a:r>
              <a:rPr lang="en-US" dirty="0"/>
              <a:t>None,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  <a:endParaRPr lang="en-US" dirty="0" smtClean="0"/>
          </a:p>
          <a:p>
            <a:pPr lvl="2"/>
            <a:r>
              <a:rPr lang="ru-RU" dirty="0" smtClean="0"/>
              <a:t>если </a:t>
            </a:r>
            <a:r>
              <a:rPr lang="ru-RU" dirty="0"/>
              <a:t>оператор1 </a:t>
            </a:r>
            <a:r>
              <a:rPr lang="ru-RU" dirty="0" smtClean="0"/>
              <a:t>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/>
              <a:t>то польская += </a:t>
            </a:r>
            <a:r>
              <a:rPr lang="ru-RU" dirty="0" smtClean="0"/>
              <a:t>оператор1, оператор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ru-RU" dirty="0" smtClean="0"/>
              <a:t>оператор2 = оператор1, оператор1 = х</a:t>
            </a:r>
            <a:endParaRPr lang="ru-RU" dirty="0"/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</a:p>
          <a:p>
            <a:pPr lvl="2"/>
            <a:r>
              <a:rPr lang="ru-RU" dirty="0" smtClean="0"/>
              <a:t>если оператор1</a:t>
            </a:r>
            <a:r>
              <a:rPr lang="ru-RU" dirty="0"/>
              <a:t>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 smtClean="0"/>
              <a:t>, </a:t>
            </a:r>
            <a:r>
              <a:rPr lang="ru-RU" dirty="0" smtClean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 smtClean="0"/>
              <a:t>то </a:t>
            </a:r>
          </a:p>
          <a:p>
            <a:pPr lvl="3"/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ru-RU" dirty="0" smtClean="0"/>
              <a:t>оператор1</a:t>
            </a:r>
          </a:p>
          <a:p>
            <a:pPr lvl="3"/>
            <a:r>
              <a:rPr lang="ru-RU" dirty="0" smtClean="0"/>
              <a:t>если оператор2 </a:t>
            </a:r>
            <a:r>
              <a:rPr lang="en-US" dirty="0" smtClean="0"/>
              <a:t>!= None, </a:t>
            </a:r>
            <a:r>
              <a:rPr lang="ru-RU" dirty="0" smtClean="0"/>
              <a:t>то </a:t>
            </a:r>
            <a:r>
              <a:rPr lang="ru-RU" dirty="0"/>
              <a:t>оператор1 </a:t>
            </a:r>
            <a:r>
              <a:rPr lang="en-US" dirty="0" smtClean="0"/>
              <a:t>= </a:t>
            </a:r>
            <a:r>
              <a:rPr lang="ru-RU" dirty="0" smtClean="0"/>
              <a:t>оператор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оператор2 = </a:t>
            </a:r>
            <a:r>
              <a:rPr lang="en-US" dirty="0"/>
              <a:t>None</a:t>
            </a:r>
            <a:r>
              <a:rPr lang="en-US" dirty="0" smtClean="0"/>
              <a:t>, </a:t>
            </a:r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ru-RU" dirty="0" smtClean="0"/>
              <a:t>оператор</a:t>
            </a:r>
            <a:r>
              <a:rPr lang="en-US" dirty="0" smtClean="0"/>
              <a:t>1</a:t>
            </a:r>
            <a:endParaRPr lang="ru-RU" dirty="0" smtClean="0"/>
          </a:p>
          <a:p>
            <a:pPr lvl="3"/>
            <a:r>
              <a:rPr lang="ru-RU" dirty="0" smtClean="0"/>
              <a:t>оператор1 </a:t>
            </a:r>
            <a:r>
              <a:rPr lang="ru-RU" dirty="0"/>
              <a:t>= </a:t>
            </a:r>
            <a:r>
              <a:rPr lang="ru-RU" dirty="0" smtClean="0"/>
              <a:t>х</a:t>
            </a:r>
          </a:p>
          <a:p>
            <a:r>
              <a:rPr lang="ru-RU" dirty="0" smtClean="0"/>
              <a:t>польская += оператор1</a:t>
            </a:r>
          </a:p>
          <a:p>
            <a:r>
              <a:rPr lang="ru-RU" dirty="0" smtClean="0"/>
              <a:t>если оператор2 != </a:t>
            </a:r>
            <a:r>
              <a:rPr lang="en-US" dirty="0" smtClean="0"/>
              <a:t>None, </a:t>
            </a:r>
            <a:r>
              <a:rPr lang="ru-RU" dirty="0" smtClean="0"/>
              <a:t>то польская += оператор2</a:t>
            </a:r>
            <a:r>
              <a:rPr lang="en-US" dirty="0" smtClean="0"/>
              <a:t>, </a:t>
            </a:r>
            <a:r>
              <a:rPr lang="ru-RU" dirty="0" smtClean="0"/>
              <a:t>оператор2 = </a:t>
            </a:r>
            <a:r>
              <a:rPr lang="en-US" dirty="0" smtClean="0"/>
              <a:t>None</a:t>
            </a:r>
            <a:endParaRPr lang="ru-R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91577"/>
              </p:ext>
            </p:extLst>
          </p:nvPr>
        </p:nvGraphicFramePr>
        <p:xfrm>
          <a:off x="7896201" y="1600201"/>
          <a:ext cx="3681197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  <a:gridCol w="1512168"/>
                <a:gridCol w="328431"/>
                <a:gridCol w="328431"/>
              </a:tblGrid>
              <a:tr h="32328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скобочная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польская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о2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1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*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2</a:t>
                      </a:r>
                      <a:r>
                        <a:rPr lang="en-US" sz="1600" dirty="0" smtClean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*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2</a:t>
                      </a:r>
                      <a:r>
                        <a:rPr lang="en-US" sz="1600" dirty="0" smtClean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2</a:t>
                      </a:r>
                      <a:r>
                        <a:rPr lang="en-US" sz="1600" dirty="0" smtClean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 2 * </a:t>
                      </a:r>
                      <a:r>
                        <a:rPr lang="en-US" sz="1600" dirty="0" smtClean="0"/>
                        <a:t>x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 y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 2 * x y 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 y / z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 y / z * 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 y / z *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 y / z * - 5 -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</a:t>
            </a:r>
            <a:r>
              <a:rPr lang="ru-RU" dirty="0"/>
              <a:t>скобок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оператор1 = </a:t>
            </a:r>
            <a:r>
              <a:rPr lang="en-US" dirty="0" smtClean="0"/>
              <a:t>None, </a:t>
            </a:r>
            <a:r>
              <a:rPr lang="ru-RU" dirty="0" smtClean="0"/>
              <a:t>оператор2 </a:t>
            </a:r>
            <a:r>
              <a:rPr lang="ru-RU" dirty="0"/>
              <a:t>= </a:t>
            </a:r>
            <a:r>
              <a:rPr lang="en-US" dirty="0"/>
              <a:t>None,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  <a:endParaRPr lang="en-US" dirty="0" smtClean="0"/>
          </a:p>
          <a:p>
            <a:pPr lvl="2"/>
            <a:r>
              <a:rPr lang="ru-RU" dirty="0" smtClean="0"/>
              <a:t>если </a:t>
            </a:r>
            <a:r>
              <a:rPr lang="ru-RU" dirty="0"/>
              <a:t>оператор1 </a:t>
            </a:r>
            <a:r>
              <a:rPr lang="ru-RU" dirty="0" smtClean="0"/>
              <a:t>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/>
              <a:t>то польская += </a:t>
            </a:r>
            <a:r>
              <a:rPr lang="ru-RU" dirty="0" smtClean="0"/>
              <a:t>оператор1, оператор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ru-RU" dirty="0" smtClean="0"/>
              <a:t>оператор2 = оператор1, оператор1 = х</a:t>
            </a:r>
            <a:endParaRPr lang="ru-RU" dirty="0"/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</a:p>
          <a:p>
            <a:pPr lvl="2"/>
            <a:r>
              <a:rPr lang="ru-RU" dirty="0" smtClean="0"/>
              <a:t>если оператор1</a:t>
            </a:r>
            <a:r>
              <a:rPr lang="ru-RU" dirty="0"/>
              <a:t>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 smtClean="0"/>
              <a:t>, </a:t>
            </a:r>
            <a:r>
              <a:rPr lang="ru-RU" dirty="0" smtClean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 smtClean="0"/>
              <a:t>то </a:t>
            </a:r>
          </a:p>
          <a:p>
            <a:pPr lvl="3"/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ru-RU" dirty="0" smtClean="0"/>
              <a:t>оператор1</a:t>
            </a:r>
          </a:p>
          <a:p>
            <a:pPr lvl="3"/>
            <a:r>
              <a:rPr lang="ru-RU" dirty="0"/>
              <a:t>если оператор2 </a:t>
            </a:r>
            <a:r>
              <a:rPr lang="en-US" dirty="0"/>
              <a:t>!= None, </a:t>
            </a:r>
            <a:r>
              <a:rPr lang="ru-RU" dirty="0"/>
              <a:t>то оператор1 </a:t>
            </a:r>
            <a:r>
              <a:rPr lang="en-US" dirty="0"/>
              <a:t>= </a:t>
            </a:r>
            <a:r>
              <a:rPr lang="ru-RU" dirty="0"/>
              <a:t>оператор</a:t>
            </a:r>
            <a:r>
              <a:rPr lang="en-US" dirty="0"/>
              <a:t>2</a:t>
            </a:r>
            <a:r>
              <a:rPr lang="ru-RU" dirty="0"/>
              <a:t>, оператор2 = </a:t>
            </a:r>
            <a:r>
              <a:rPr lang="en-US" dirty="0"/>
              <a:t>None, </a:t>
            </a:r>
            <a:r>
              <a:rPr lang="ru-RU" dirty="0"/>
              <a:t>польская += оператор</a:t>
            </a:r>
            <a:r>
              <a:rPr lang="en-US" dirty="0"/>
              <a:t>1</a:t>
            </a:r>
            <a:endParaRPr lang="ru-RU" dirty="0"/>
          </a:p>
          <a:p>
            <a:pPr lvl="3"/>
            <a:r>
              <a:rPr lang="ru-RU" dirty="0"/>
              <a:t>оператор1 = х</a:t>
            </a:r>
            <a:endParaRPr lang="ru-RU" dirty="0" smtClean="0"/>
          </a:p>
          <a:p>
            <a:r>
              <a:rPr lang="ru-RU" dirty="0" smtClean="0"/>
              <a:t>польская += оператор1</a:t>
            </a:r>
          </a:p>
          <a:p>
            <a:r>
              <a:rPr lang="ru-RU" dirty="0" smtClean="0"/>
              <a:t>если оператор2 != </a:t>
            </a:r>
            <a:r>
              <a:rPr lang="en-US" dirty="0" smtClean="0"/>
              <a:t>None, </a:t>
            </a:r>
            <a:r>
              <a:rPr lang="ru-RU" dirty="0" smtClean="0"/>
              <a:t>то польская += оператор2</a:t>
            </a:r>
            <a:r>
              <a:rPr lang="en-US" dirty="0" smtClean="0"/>
              <a:t>, </a:t>
            </a:r>
            <a:r>
              <a:rPr lang="ru-RU" dirty="0" smtClean="0"/>
              <a:t>оператор2 = </a:t>
            </a:r>
            <a:r>
              <a:rPr lang="en-US" dirty="0" smtClean="0"/>
              <a:t>None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4121967" y="3738451"/>
            <a:ext cx="2736304" cy="1695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935760" y="4881564"/>
            <a:ext cx="2592288" cy="169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8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 smtClean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en-US" dirty="0" smtClean="0"/>
              <a:t>Push(</a:t>
            </a:r>
            <a:r>
              <a:rPr lang="en-US" dirty="0"/>
              <a:t>&amp;</a:t>
            </a:r>
            <a:r>
              <a:rPr lang="ru-RU" dirty="0" smtClean="0"/>
              <a:t>операторы, х)</a:t>
            </a:r>
            <a:endParaRPr lang="en-US" dirty="0" smtClean="0"/>
          </a:p>
          <a:p>
            <a:pPr lvl="2"/>
            <a:r>
              <a:rPr lang="ru-RU" dirty="0" smtClean="0"/>
              <a:t>иначе если 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 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/>
              <a:t>то 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операторы), </a:t>
            </a:r>
            <a:r>
              <a:rPr lang="en-US" dirty="0" smtClean="0"/>
              <a:t>Push(&amp;</a:t>
            </a:r>
            <a:r>
              <a:rPr lang="ru-RU" dirty="0" smtClean="0"/>
              <a:t>операторы, х)</a:t>
            </a:r>
          </a:p>
          <a:p>
            <a:pPr lvl="2"/>
            <a:r>
              <a:rPr lang="ru-RU" dirty="0"/>
              <a:t>иначе </a:t>
            </a:r>
            <a:r>
              <a:rPr lang="ru-RU" dirty="0" smtClean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 smtClean="0"/>
              <a:t>) </a:t>
            </a:r>
            <a:r>
              <a:rPr lang="ru-RU" dirty="0" smtClean="0"/>
              <a:t>– </a:t>
            </a:r>
            <a:r>
              <a:rPr lang="ru-RU" dirty="0"/>
              <a:t>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/>
              <a:t>если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ru-RU" dirty="0" smtClean="0"/>
          </a:p>
          <a:p>
            <a:pPr lvl="2"/>
            <a:r>
              <a:rPr lang="ru-RU" dirty="0" smtClean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 smtClean="0"/>
              <a:t> </a:t>
            </a:r>
            <a:r>
              <a:rPr lang="ru-RU" dirty="0"/>
              <a:t>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операторы),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ru-RU" dirty="0" smtClean="0"/>
          </a:p>
          <a:p>
            <a:pPr lvl="2"/>
            <a:r>
              <a:rPr lang="ru-RU" dirty="0" smtClean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 smtClean="0"/>
              <a:t> </a:t>
            </a:r>
            <a:r>
              <a:rPr lang="ru-RU" dirty="0"/>
              <a:t>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 smtClean="0"/>
              <a:t>то 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  <a:endParaRPr lang="ru-RU" dirty="0" smtClean="0"/>
          </a:p>
          <a:p>
            <a:pPr lvl="3"/>
            <a:r>
              <a:rPr lang="ru-RU" dirty="0"/>
              <a:t>если </a:t>
            </a:r>
            <a:r>
              <a:rPr lang="en-US" dirty="0" smtClean="0"/>
              <a:t>!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</a:p>
          <a:p>
            <a:pPr lvl="3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ru-RU" dirty="0" smtClean="0"/>
          </a:p>
          <a:p>
            <a:r>
              <a:rPr lang="ru-RU" dirty="0" smtClean="0"/>
              <a:t>польская +=</a:t>
            </a:r>
            <a:r>
              <a:rPr lang="en-US" dirty="0" smtClean="0"/>
              <a:t>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16" name="Rectangle 15"/>
          <p:cNvSpPr/>
          <p:nvPr/>
        </p:nvSpPr>
        <p:spPr>
          <a:xfrm>
            <a:off x="3863752" y="330868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7340014" y="3501007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5179774" y="371544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3863752" y="412220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382205" y="4314527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2289515" y="5036875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7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!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 smtClean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  <a:endParaRPr lang="en-US" dirty="0" smtClean="0"/>
          </a:p>
          <a:p>
            <a:pPr lvl="3"/>
            <a:r>
              <a:rPr lang="ru-RU" dirty="0" smtClean="0"/>
              <a:t>если 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 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 smtClean="0"/>
              <a:t>то 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</a:t>
            </a:r>
          </a:p>
          <a:p>
            <a:pPr lvl="3"/>
            <a:r>
              <a:rPr lang="ru-RU" dirty="0" smtClean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 smtClean="0"/>
              <a:t>) </a:t>
            </a:r>
            <a:r>
              <a:rPr lang="ru-RU" dirty="0" smtClean="0"/>
              <a:t>– </a:t>
            </a:r>
            <a:r>
              <a:rPr lang="ru-RU" dirty="0"/>
              <a:t>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ничего не делать</a:t>
            </a:r>
            <a:endParaRPr lang="ru-RU" dirty="0"/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/>
              <a:t>если </a:t>
            </a:r>
            <a:r>
              <a:rPr lang="ru-RU" dirty="0" smtClean="0"/>
              <a:t>!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 smtClean="0"/>
              <a:t>то</a:t>
            </a:r>
          </a:p>
          <a:p>
            <a:pPr lvl="3"/>
            <a:r>
              <a:rPr lang="ru-RU" dirty="0" smtClean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 smtClean="0"/>
              <a:t> </a:t>
            </a:r>
            <a:r>
              <a:rPr lang="ru-RU" dirty="0"/>
              <a:t>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</a:t>
            </a:r>
            <a:r>
              <a:rPr lang="ru-RU" dirty="0" smtClean="0"/>
              <a:t>)</a:t>
            </a:r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 smtClean="0"/>
              <a:t> </a:t>
            </a:r>
            <a:r>
              <a:rPr lang="ru-RU" dirty="0"/>
              <a:t>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 smtClean="0"/>
              <a:t>то </a:t>
            </a:r>
          </a:p>
          <a:p>
            <a:pPr lvl="4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  <a:endParaRPr lang="ru-RU" dirty="0" smtClean="0"/>
          </a:p>
          <a:p>
            <a:pPr lvl="4"/>
            <a:r>
              <a:rPr lang="ru-RU" dirty="0"/>
              <a:t>если </a:t>
            </a:r>
            <a:r>
              <a:rPr lang="en-US" dirty="0" smtClean="0"/>
              <a:t>!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</a:p>
          <a:p>
            <a:pPr lvl="1"/>
            <a:r>
              <a:rPr lang="en-US" dirty="0" smtClean="0"/>
              <a:t>Push</a:t>
            </a:r>
            <a:r>
              <a:rPr lang="en-US" dirty="0"/>
              <a:t>(&amp;</a:t>
            </a:r>
            <a:r>
              <a:rPr lang="ru-RU" dirty="0"/>
              <a:t>операторы, х)</a:t>
            </a:r>
            <a:endParaRPr lang="en-US" dirty="0" smtClean="0"/>
          </a:p>
          <a:p>
            <a:r>
              <a:rPr lang="ru-RU" dirty="0" smtClean="0"/>
              <a:t>польская +=</a:t>
            </a:r>
            <a:r>
              <a:rPr lang="en-US" dirty="0" smtClean="0"/>
              <a:t>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10" name="Rectangle 9"/>
          <p:cNvSpPr/>
          <p:nvPr/>
        </p:nvSpPr>
        <p:spPr>
          <a:xfrm>
            <a:off x="1775520" y="4077072"/>
            <a:ext cx="4824536" cy="8640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!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 smtClean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  <a:endParaRPr lang="en-US" dirty="0" smtClean="0"/>
          </a:p>
          <a:p>
            <a:pPr lvl="3"/>
            <a:r>
              <a:rPr lang="ru-RU" dirty="0" smtClean="0"/>
              <a:t>если 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 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 smtClean="0"/>
              <a:t>то 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</a:t>
            </a:r>
          </a:p>
          <a:p>
            <a:pPr lvl="3"/>
            <a:r>
              <a:rPr lang="ru-RU" dirty="0" smtClean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 smtClean="0"/>
              <a:t>) </a:t>
            </a:r>
            <a:r>
              <a:rPr lang="ru-RU" dirty="0" smtClean="0"/>
              <a:t>– </a:t>
            </a:r>
            <a:r>
              <a:rPr lang="ru-RU" dirty="0"/>
              <a:t>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ничего не делать</a:t>
            </a:r>
            <a:endParaRPr lang="ru-RU" dirty="0"/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пока !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/>
              <a:t>операторы</a:t>
            </a:r>
            <a:r>
              <a:rPr lang="ru-RU" dirty="0" smtClean="0"/>
              <a:t>)</a:t>
            </a:r>
          </a:p>
          <a:p>
            <a:pPr lvl="3"/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en-US" dirty="0"/>
              <a:t>Pop(&amp;</a:t>
            </a:r>
            <a:r>
              <a:rPr lang="ru-RU" dirty="0"/>
              <a:t>операторы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en-US" dirty="0" smtClean="0"/>
              <a:t>Push</a:t>
            </a:r>
            <a:r>
              <a:rPr lang="en-US" dirty="0"/>
              <a:t>(&amp;</a:t>
            </a:r>
            <a:r>
              <a:rPr lang="ru-RU" dirty="0"/>
              <a:t>операторы, х)</a:t>
            </a:r>
            <a:endParaRPr lang="en-US" dirty="0" smtClean="0"/>
          </a:p>
          <a:p>
            <a:r>
              <a:rPr lang="ru-RU" dirty="0" smtClean="0"/>
              <a:t>польская +=</a:t>
            </a:r>
            <a:r>
              <a:rPr lang="en-US" dirty="0" smtClean="0"/>
              <a:t>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1847528" y="3573016"/>
            <a:ext cx="5544616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ru-RU" dirty="0" smtClean="0"/>
              <a:t>) и 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 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</a:p>
          <a:p>
            <a:pPr lvl="3"/>
            <a:r>
              <a:rPr lang="ru-RU" dirty="0" smtClean="0"/>
              <a:t>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</a:t>
            </a:r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пока !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/>
              <a:t>операторы</a:t>
            </a:r>
            <a:r>
              <a:rPr lang="ru-RU" dirty="0" smtClean="0"/>
              <a:t>)</a:t>
            </a:r>
          </a:p>
          <a:p>
            <a:pPr lvl="3"/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en-US" dirty="0"/>
              <a:t>Pop(&amp;</a:t>
            </a:r>
            <a:r>
              <a:rPr lang="ru-RU" dirty="0"/>
              <a:t>операторы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en-US" dirty="0" smtClean="0"/>
              <a:t>Push</a:t>
            </a:r>
            <a:r>
              <a:rPr lang="en-US" dirty="0"/>
              <a:t>(&amp;</a:t>
            </a:r>
            <a:r>
              <a:rPr lang="ru-RU" dirty="0"/>
              <a:t>операторы, х)</a:t>
            </a:r>
            <a:endParaRPr lang="en-US" dirty="0" smtClean="0"/>
          </a:p>
          <a:p>
            <a:r>
              <a:rPr lang="ru-RU" dirty="0" smtClean="0"/>
              <a:t>польская +=</a:t>
            </a:r>
            <a:r>
              <a:rPr lang="en-US" dirty="0" smtClean="0"/>
              <a:t>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1415480" y="3429000"/>
            <a:ext cx="6120680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395670" y="4264097"/>
            <a:ext cx="2972138" cy="55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</a:t>
            </a:r>
            <a:r>
              <a:rPr lang="ru-RU" sz="2400" dirty="0" smtClean="0"/>
              <a:t>скорости</a:t>
            </a:r>
            <a:endParaRPr lang="ru-RU" sz="2400" dirty="0"/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текущие параметры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Восстановить предыдущее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скорости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Кофемолка</a:t>
            </a:r>
            <a:endParaRPr lang="ru-RU" sz="2400" dirty="0"/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 smtClean="0"/>
              <a:t>иначе</a:t>
            </a:r>
          </a:p>
          <a:p>
            <a:pPr lvl="2"/>
            <a:r>
              <a:rPr lang="ru-RU" dirty="0" smtClean="0"/>
              <a:t>пока </a:t>
            </a:r>
            <a:r>
              <a:rPr lang="ru-RU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ru-RU" dirty="0" smtClean="0"/>
              <a:t>) и приоритет(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) </a:t>
            </a:r>
            <a:r>
              <a:rPr lang="en-US" dirty="0" smtClean="0"/>
              <a:t>&gt;= </a:t>
            </a:r>
            <a:r>
              <a:rPr lang="ru-RU" dirty="0" smtClean="0"/>
              <a:t>приоритет(</a:t>
            </a:r>
            <a:r>
              <a:rPr lang="en-US" dirty="0" smtClean="0"/>
              <a:t>x</a:t>
            </a:r>
            <a:r>
              <a:rPr lang="ru-RU" dirty="0" smtClean="0"/>
              <a:t>)</a:t>
            </a:r>
          </a:p>
          <a:p>
            <a:pPr lvl="3"/>
            <a:r>
              <a:rPr lang="ru-RU" dirty="0" smtClean="0"/>
              <a:t>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</a:t>
            </a:r>
          </a:p>
          <a:p>
            <a:pPr lvl="2"/>
            <a:r>
              <a:rPr lang="en-US" dirty="0" smtClean="0"/>
              <a:t>Push</a:t>
            </a:r>
            <a:r>
              <a:rPr lang="en-US" dirty="0"/>
              <a:t>(&amp;</a:t>
            </a:r>
            <a:r>
              <a:rPr lang="ru-RU" dirty="0"/>
              <a:t>операторы, х)</a:t>
            </a:r>
            <a:endParaRPr lang="en-US" dirty="0" smtClean="0"/>
          </a:p>
          <a:p>
            <a:r>
              <a:rPr lang="ru-RU" dirty="0" smtClean="0"/>
              <a:t>польская +=</a:t>
            </a:r>
            <a:r>
              <a:rPr lang="en-US" dirty="0" smtClean="0"/>
              <a:t>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7" name="Rectangle 6"/>
          <p:cNvSpPr/>
          <p:nvPr/>
        </p:nvSpPr>
        <p:spPr>
          <a:xfrm>
            <a:off x="983432" y="5085184"/>
            <a:ext cx="8856984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 smtClean="0"/>
              <a:t>иначе</a:t>
            </a:r>
          </a:p>
          <a:p>
            <a:pPr lvl="2"/>
            <a:r>
              <a:rPr lang="ru-RU" dirty="0" smtClean="0"/>
              <a:t>пока </a:t>
            </a:r>
            <a:r>
              <a:rPr lang="ru-RU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ru-RU" dirty="0" smtClean="0"/>
              <a:t>) и приоритет(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) </a:t>
            </a:r>
            <a:r>
              <a:rPr lang="en-US" dirty="0" smtClean="0"/>
              <a:t>&gt;= </a:t>
            </a:r>
            <a:r>
              <a:rPr lang="ru-RU" dirty="0" smtClean="0"/>
              <a:t>приоритет(</a:t>
            </a:r>
            <a:r>
              <a:rPr lang="en-US" dirty="0" smtClean="0"/>
              <a:t>x</a:t>
            </a:r>
            <a:r>
              <a:rPr lang="ru-RU" dirty="0" smtClean="0"/>
              <a:t>)</a:t>
            </a:r>
          </a:p>
          <a:p>
            <a:pPr lvl="3"/>
            <a:r>
              <a:rPr lang="ru-RU" dirty="0" smtClean="0"/>
              <a:t>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</a:t>
            </a:r>
          </a:p>
          <a:p>
            <a:pPr lvl="2"/>
            <a:r>
              <a:rPr lang="en-US" dirty="0" smtClean="0"/>
              <a:t>Push</a:t>
            </a:r>
            <a:r>
              <a:rPr lang="en-US" dirty="0"/>
              <a:t>(&amp;</a:t>
            </a:r>
            <a:r>
              <a:rPr lang="ru-RU" dirty="0"/>
              <a:t>операторы, х)</a:t>
            </a:r>
            <a:endParaRPr lang="en-US" dirty="0" smtClean="0"/>
          </a:p>
          <a:p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 smtClean="0"/>
              <a:t>операторы)</a:t>
            </a:r>
          </a:p>
          <a:p>
            <a:pPr lvl="1"/>
            <a:r>
              <a:rPr lang="ru-RU" dirty="0" smtClean="0"/>
              <a:t>польская </a:t>
            </a:r>
            <a:r>
              <a:rPr lang="ru-RU" dirty="0"/>
              <a:t>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</a:t>
            </a:r>
            <a:r>
              <a:rPr lang="ru-RU" dirty="0" smtClean="0"/>
              <a:t>польской </a:t>
            </a:r>
            <a:r>
              <a:rPr lang="ru-RU" dirty="0"/>
              <a:t>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операторы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CreateStack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(),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=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«»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скобочная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!= «»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первая лексема скобочная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удалить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из скобочная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число или переменная,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х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),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GetTop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!=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убрать саму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!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IsEmpty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&amp;&amp;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GetTop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&gt;=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!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IsEmpty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DestroyStack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en-US" sz="24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</a:t>
            </a:r>
            <a:r>
              <a:rPr lang="ru-RU" dirty="0" smtClean="0"/>
              <a:t>польской </a:t>
            </a:r>
            <a:r>
              <a:rPr lang="ru-RU" dirty="0"/>
              <a:t>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операторы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CreateStack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(),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=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«»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скобочная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!= «»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первая лексема скобочная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удалить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из скобочная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число или переменная,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х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),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GetTop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!=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убрать саму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!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IsEmpty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&amp;&amp;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GetTop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&gt;=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!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IsEmpty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DestroyStack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en-US" sz="24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  <p:sp>
        <p:nvSpPr>
          <p:cNvPr id="2" name="Line Callout 1 (No Border) 1"/>
          <p:cNvSpPr/>
          <p:nvPr/>
        </p:nvSpPr>
        <p:spPr>
          <a:xfrm>
            <a:off x="9048328" y="2564904"/>
            <a:ext cx="2232248" cy="1080120"/>
          </a:xfrm>
          <a:prstGeom prst="callout1">
            <a:avLst>
              <a:gd name="adj1" fmla="val 18750"/>
              <a:gd name="adj2" fmla="val -8333"/>
              <a:gd name="adj3" fmla="val 186779"/>
              <a:gd name="adj4" fmla="val -1163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для удобства считаем П</a:t>
            </a:r>
            <a:r>
              <a:rPr lang="en-US" dirty="0" smtClean="0">
                <a:solidFill>
                  <a:schemeClr val="tx1"/>
                </a:solidFill>
              </a:rPr>
              <a:t>(() &lt; </a:t>
            </a:r>
            <a:r>
              <a:rPr lang="ru-RU" dirty="0" smtClean="0">
                <a:solidFill>
                  <a:schemeClr val="tx1"/>
                </a:solidFill>
              </a:rPr>
              <a:t>приоритет любой операции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4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31033" y="1552430"/>
            <a:ext cx="9243243" cy="584200"/>
            <a:chOff x="1531033" y="1552430"/>
            <a:chExt cx="9243243" cy="584200"/>
          </a:xfrm>
        </p:grpSpPr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1531033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1959657" y="1552430"/>
              <a:ext cx="3571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39668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660642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f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298161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383552" y="1552430"/>
              <a:ext cx="40163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b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796601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198537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c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63857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499288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5313856" y="1552430"/>
              <a:ext cx="34607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z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671343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73279" y="1552430"/>
              <a:ext cx="3619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x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446640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6767614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7169550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y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7550849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787182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822613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8547108" y="1552430"/>
              <a:ext cx="38258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894110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9343042" y="1552430"/>
              <a:ext cx="3270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r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9681478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10083414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k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0464713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332656"/>
            <a:ext cx="7772400" cy="91440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152" y="5022303"/>
            <a:ext cx="328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Выходная строка:</a:t>
            </a:r>
            <a:endParaRPr lang="ru-RU">
              <a:latin typeface="Calibr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6152" y="5665241"/>
            <a:ext cx="6572250" cy="5000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711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1997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22833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26405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29977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33549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37121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40693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44264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47836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5140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54980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58552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62124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6569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72839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>
            <a:off x="69268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76411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9347199" y="2276872"/>
            <a:ext cx="1063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Calibri" pitchFamily="34" charset="0"/>
              </a:rPr>
              <a:t>Стек: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9132887" y="2919811"/>
            <a:ext cx="1571625" cy="3286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533278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961902" y="1556792"/>
            <a:ext cx="357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341913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662887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f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98386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−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85797" y="1556792"/>
            <a:ext cx="401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b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798846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200782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c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64081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995129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316102" y="1556792"/>
            <a:ext cx="346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z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73588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075524" y="1556792"/>
            <a:ext cx="361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48885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769859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171795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y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53094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87406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8379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549353" y="1556792"/>
            <a:ext cx="382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94335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9345287" y="1556792"/>
            <a:ext cx="327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9683723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0085659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k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0466958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676152" y="4236491"/>
            <a:ext cx="785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X =</a:t>
            </a:r>
            <a:endParaRPr lang="ru-RU" sz="3600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6914 0.3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14 0.39838 L 0.0082 0.587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3698 0.3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0.39838 L 0.64076 0.587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0781 0.398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39838 L 0.60677 0.52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1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1849 0.398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9 0.39838 L -0.06146 0.587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04831 0.398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31 0.39838 L 0.54778 0.4421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08164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4 0.39838 L -0.10026 0.587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1151 0.398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8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1 0.39838 L 0.48099 0.3877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14961 0.3983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61 0.39838 L -0.13984 0.5872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18216 0.3983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99 0.38773 L -0.07604 0.5979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16 0.39838 L 0.41394 0.3877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20989 0.3983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9 0.39838 L 0.3832 0.303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-0.23776 0.3983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76 0.39838 L -0.16992 0.5872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0.26888 0.398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3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88 0.39838 L 0.32721 0.230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30065 0.3983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65 0.39838 L -0.20156 0.5872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32903 0.3983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21 0.23032 L -0.14245 0.5872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35872 0.3983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93 0.38773 L -0.02643 0.5872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78 0.44213 L 0.13567 0.5872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72 0.39838 L 0.23737 0.4421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39088 0.39838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97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089 0.39838 L -0.17657 0.5872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41966 0.39838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2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37 0.44213 L -0.1151 0.5925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44739 0.3983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4 0.39838 L 0.14726 0.5196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475 0.39838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8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0.39838 L 0.12109 0.4421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9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50429 0.39838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74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3 0.39838 L -0.23138 0.5872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53711 0.3983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711 0.39838 L 0.05899 0.3877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56745 0.3983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745 0.39838 L -0.26524 0.5872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59778 0.39838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48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98 0.38773 L -0.2056 0.5925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779 0.39838 L -0.00169 0.38773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62982 0.39838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0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82 0.39838 L -0.26901 0.5979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4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65859 0.39838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2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38773 L -0.20769 0.58726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6 0.5243 L -0.028 0.59259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075 0.58726 L 0.47982 0.58726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1" grpId="0"/>
      <p:bldP spid="41" grpId="1"/>
      <p:bldP spid="42" grpId="0"/>
      <p:bldP spid="42" grpId="1"/>
      <p:bldP spid="42" grpId="2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7" grpId="2"/>
      <p:bldP spid="48" grpId="0"/>
      <p:bldP spid="48" grpId="1"/>
      <p:bldP spid="49" grpId="0"/>
      <p:bldP spid="49" grpId="1"/>
      <p:bldP spid="50" grpId="0"/>
      <p:bldP spid="50" grpId="1"/>
      <p:bldP spid="50" grpId="2"/>
      <p:bldP spid="51" grpId="0"/>
      <p:bldP spid="51" grpId="1"/>
      <p:bldP spid="52" grpId="0"/>
      <p:bldP spid="52" grpId="1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/>
      <p:bldP spid="58" grpId="1"/>
      <p:bldP spid="58" grpId="2"/>
      <p:bldP spid="59" grpId="0"/>
      <p:bldP spid="59" grpId="1"/>
      <p:bldP spid="60" grpId="0"/>
      <p:bldP spid="60" grpId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по </a:t>
            </a:r>
            <a:r>
              <a:rPr lang="ru-RU" dirty="0"/>
              <a:t>польской 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операнды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CreateStack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!=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«»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первый элемент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польская,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удалить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из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сли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число или переменная,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		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значение(х)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сли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a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=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68580" indent="0">
              <a:spcBef>
                <a:spcPct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	b = 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68580" indent="0">
              <a:spcBef>
                <a:spcPct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		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a x b)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 err="1" smtClean="0">
                <a:latin typeface="Consolas" panose="020B0609020204030204" pitchFamily="49" charset="0"/>
                <a:cs typeface="Times New Roman" pitchFamily="18" charset="0"/>
              </a:rPr>
              <a:t>значениеПольской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en-US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Destroy(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550644" y="270180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latin typeface="Consolas" panose="020B0609020204030204" pitchFamily="49" charset="0"/>
              </a:rPr>
              <a:t>5</a:t>
            </a:r>
            <a:endParaRPr lang="ru-RU" sz="166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sz="2000" dirty="0">
                <a:latin typeface="+mj-lt"/>
                <a:cs typeface="Times New Roman" pitchFamily="18" charset="0"/>
              </a:rPr>
              <a:t>Входная строка: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br>
              <a:rPr lang="ru-RU" sz="2800" dirty="0">
                <a:latin typeface="+mj-lt"/>
                <a:cs typeface="Times New Roman" pitchFamily="18" charset="0"/>
              </a:rPr>
            </a:br>
            <a:r>
              <a:rPr lang="ru-RU" dirty="0" smtClean="0">
                <a:latin typeface="+mj-lt"/>
                <a:cs typeface="Times New Roman" pitchFamily="18" charset="0"/>
              </a:rPr>
              <a:t>  </a:t>
            </a:r>
            <a:endParaRPr lang="ru-RU" dirty="0" smtClean="0">
              <a:latin typeface="+mj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61691" y="3054352"/>
            <a:ext cx="84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Стек: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61691" y="3554414"/>
            <a:ext cx="1357312" cy="25717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33128" y="5626103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33128" y="5126040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33128" y="4125915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33128" y="4625978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614639" y="3786187"/>
            <a:ext cx="642938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329139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900764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471890" y="3714751"/>
            <a:ext cx="714375" cy="714375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57828" y="378618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=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5774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5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400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0262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7652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82778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8903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9529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/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01552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0781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4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4068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2032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2658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3284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81169" y="377031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6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05542" y="377031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2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95008" y="375545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4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95787" y="375241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80390" y="374938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6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latin typeface="Consolas" panose="020B0609020204030204" pitchFamily="49" charset="0"/>
              </a:rPr>
              <a:t>3</a:t>
            </a:r>
            <a:endParaRPr lang="ru-RU" sz="166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latin typeface="Consolas" panose="020B0609020204030204" pitchFamily="49" charset="0"/>
              </a:rPr>
              <a:t>2</a:t>
            </a:r>
            <a:endParaRPr lang="ru-RU" sz="16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latin typeface="Consolas" panose="020B0609020204030204" pitchFamily="49" charset="0"/>
              </a:rPr>
              <a:t>1</a:t>
            </a:r>
            <a:endParaRPr lang="ru-RU" sz="166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latin typeface="Consolas" panose="020B0609020204030204" pitchFamily="49" charset="0"/>
              </a:rPr>
              <a:t>0</a:t>
            </a:r>
            <a:endParaRPr lang="ru-RU" sz="16600" dirty="0">
              <a:latin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2.59259E-6 L -0.10834 0.5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14726 0.438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1888 0.365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358 0.256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 0.36505 L 2.08333E-7 0.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26 0.43865 L 0.18295 0.25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46041 0.19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47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27187 0.3650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30794 0.2923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4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08698 0.2567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94 0.29236 L 0.0168 0.2511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87 0.36504 L -0.0776 0.254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46237 0.1175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51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12838 0.2567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37 0.11759 L -0.13216 0.0071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41 0.1912 L -0.26614 0.0071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46146 0.1932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9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43789 0.3650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7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21145 0.2567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789 0.36504 L -0.10768 0.2546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46 0.19328 L -0.26719 0.0092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46159 0.1937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12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4974 0.25671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7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59 0.19375 L -0.26732 0.0097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34 0.51203 L 0.22448 0.2546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1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5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46289 0.2675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47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5625 0.43865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33919 0.25671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25 0.43865 L -0.23229 0.25463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89 0.26759 L -0.27447 0.0101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4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-0.16667 -0.0972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000"/>
                            </p:stCondLst>
                            <p:childTnLst>
                              <p:par>
                                <p:cTn id="312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000"/>
                            </p:stCondLst>
                            <p:childTnLst>
                              <p:par>
                                <p:cTn id="3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0"/>
                            </p:stCondLst>
                            <p:childTnLst>
                              <p:par>
                                <p:cTn id="32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6000"/>
                            </p:stCondLst>
                            <p:childTnLst>
                              <p:par>
                                <p:cTn id="32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3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5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56" grpId="1"/>
      <p:bldP spid="56" grpId="2"/>
      <p:bldP spid="56" grpId="3"/>
      <p:bldP spid="2" grpId="0"/>
      <p:bldP spid="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23" grpId="0" animBg="1"/>
      <p:bldP spid="24" grpId="0" animBg="1"/>
      <p:bldP spid="25" grpId="0" animBg="1"/>
      <p:bldP spid="26" grpId="0" animBg="1"/>
      <p:bldP spid="27" grpId="0"/>
      <p:bldP spid="35" grpId="0"/>
      <p:bldP spid="35" grpId="1"/>
      <p:bldP spid="35" grpId="2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6" grpId="0"/>
      <p:bldP spid="46" grpId="1"/>
      <p:bldP spid="47" grpId="0"/>
      <p:bldP spid="47" grpId="1"/>
      <p:bldP spid="47" grpId="2"/>
      <p:bldP spid="48" grpId="0"/>
      <p:bldP spid="48" grpId="1"/>
      <p:bldP spid="51" grpId="0"/>
      <p:bldP spid="51" grpId="1"/>
      <p:bldP spid="51" grpId="2"/>
      <p:bldP spid="51" grpId="3"/>
      <p:bldP spid="52" grpId="0"/>
      <p:bldP spid="52" grpId="1"/>
      <p:bldP spid="52" grpId="2"/>
      <p:bldP spid="52" grpId="3"/>
      <p:bldP spid="53" grpId="0"/>
      <p:bldP spid="53" grpId="1"/>
      <p:bldP spid="53" grpId="2"/>
      <p:bldP spid="53" grpId="3"/>
      <p:bldP spid="54" grpId="0"/>
      <p:bldP spid="54" grpId="1"/>
      <p:bldP spid="54" grpId="2"/>
      <p:bldP spid="54" grpId="3"/>
      <p:bldP spid="55" grpId="0"/>
      <p:bldP spid="55" grpId="1"/>
      <p:bldP spid="55" grpId="2"/>
      <p:bldP spid="55" grpId="3"/>
      <p:bldP spid="36" grpId="0"/>
      <p:bldP spid="36" grpId="2"/>
      <p:bldP spid="49" grpId="0"/>
      <p:bldP spid="49" grpId="2"/>
      <p:bldP spid="50" grpId="0"/>
      <p:bldP spid="50" grpId="1"/>
      <p:bldP spid="57" grpId="0"/>
      <p:bldP spid="57" grpId="1"/>
      <p:bldP spid="58" grpId="0"/>
      <p:bldP spid="58" grpId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Абстрактные типы данных</a:t>
            </a:r>
          </a:p>
          <a:p>
            <a:pPr lvl="1"/>
            <a:r>
              <a:rPr lang="ru-RU" dirty="0"/>
              <a:t>Несколько примеров</a:t>
            </a:r>
          </a:p>
          <a:p>
            <a:pPr lvl="1"/>
            <a:r>
              <a:rPr lang="ru-RU" dirty="0"/>
              <a:t>Определение</a:t>
            </a:r>
          </a:p>
          <a:p>
            <a:pPr lvl="1"/>
            <a:r>
              <a:rPr lang="ru-RU" dirty="0"/>
              <a:t>Зачем использовать АТД</a:t>
            </a:r>
          </a:p>
          <a:p>
            <a:r>
              <a:rPr lang="ru-RU" dirty="0"/>
              <a:t>АТД список</a:t>
            </a:r>
            <a:endParaRPr lang="en-US" dirty="0"/>
          </a:p>
          <a:p>
            <a:pPr lvl="1"/>
            <a:r>
              <a:rPr lang="ru-RU" dirty="0"/>
              <a:t>Реализация на языке Си через 1-связные списки</a:t>
            </a:r>
          </a:p>
          <a:p>
            <a:r>
              <a:rPr lang="ru-RU" dirty="0" smtClean="0"/>
              <a:t>АТД </a:t>
            </a:r>
            <a:r>
              <a:rPr lang="ru-RU" dirty="0"/>
              <a:t>на основе </a:t>
            </a:r>
            <a:r>
              <a:rPr lang="ru-RU" dirty="0" smtClean="0"/>
              <a:t>списков</a:t>
            </a:r>
          </a:p>
          <a:p>
            <a:pPr lvl="1"/>
            <a:r>
              <a:rPr lang="ru-RU" dirty="0" smtClean="0"/>
              <a:t>Стек, очередь, дек</a:t>
            </a:r>
            <a:endParaRPr lang="ru-RU" dirty="0"/>
          </a:p>
          <a:p>
            <a:r>
              <a:rPr lang="ru-RU" dirty="0" smtClean="0"/>
              <a:t>Примеры </a:t>
            </a:r>
            <a:r>
              <a:rPr lang="ru-RU" dirty="0"/>
              <a:t>использования </a:t>
            </a:r>
            <a:r>
              <a:rPr lang="ru-RU" dirty="0" smtClean="0"/>
              <a:t>стека</a:t>
            </a:r>
            <a:endParaRPr lang="ru-RU" dirty="0"/>
          </a:p>
          <a:p>
            <a:pPr lvl="1"/>
            <a:r>
              <a:rPr lang="ru-RU" dirty="0"/>
              <a:t>Построение польской записи арифметического выражения</a:t>
            </a:r>
          </a:p>
          <a:p>
            <a:pPr lvl="1"/>
            <a:r>
              <a:rPr lang="ru-RU" dirty="0"/>
              <a:t>Вычисление значения польской записи на стеке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</a:t>
            </a:r>
            <a:r>
              <a:rPr lang="ru-RU" sz="2400" dirty="0" smtClean="0"/>
              <a:t>скорости</a:t>
            </a:r>
            <a:endParaRPr lang="ru-RU" sz="2400" dirty="0"/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текущие параметры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Восстановить предыдущее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скорости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Кофемолка</a:t>
            </a:r>
            <a:endParaRPr lang="ru-RU" sz="2400" dirty="0"/>
          </a:p>
          <a:p>
            <a:pPr marL="525780" indent="-457200"/>
            <a:r>
              <a:rPr lang="ru-RU" sz="2000" dirty="0" smtClean="0"/>
              <a:t>Включить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Выключить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Задать </a:t>
            </a:r>
            <a:r>
              <a:rPr lang="ru-RU" sz="2000" dirty="0"/>
              <a:t>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Начать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перемалывание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Прекратить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перемалывание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Топливный </a:t>
            </a:r>
            <a:r>
              <a:rPr lang="ru-RU" sz="2400" dirty="0">
                <a:solidFill>
                  <a:schemeClr val="bg1"/>
                </a:solidFill>
              </a:rPr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Заполнить </a:t>
            </a:r>
            <a:r>
              <a:rPr lang="ru-RU" sz="2000" dirty="0">
                <a:solidFill>
                  <a:schemeClr val="bg1"/>
                </a:solidFill>
              </a:rPr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Слить </a:t>
            </a:r>
            <a:r>
              <a:rPr lang="ru-RU" sz="2000" dirty="0">
                <a:solidFill>
                  <a:schemeClr val="bg1"/>
                </a:solidFill>
              </a:rPr>
              <a:t>топливо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емкость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</a:t>
            </a:r>
            <a:r>
              <a:rPr lang="ru-RU" sz="2000" dirty="0">
                <a:solidFill>
                  <a:schemeClr val="bg1"/>
                </a:solidFill>
              </a:rPr>
              <a:t>бака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статус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бака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Список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Удалить элемент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</a:t>
            </a:r>
            <a:r>
              <a:rPr lang="ru-RU" sz="2000" dirty="0" smtClean="0">
                <a:solidFill>
                  <a:schemeClr val="bg1"/>
                </a:solidFill>
              </a:rPr>
              <a:t>элемент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2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Топливный </a:t>
            </a:r>
            <a:r>
              <a:rPr lang="ru-RU" sz="2400" dirty="0">
                <a:solidFill>
                  <a:schemeClr val="bg1"/>
                </a:solidFill>
              </a:rPr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Заполнить </a:t>
            </a:r>
            <a:r>
              <a:rPr lang="ru-RU" sz="2000" dirty="0">
                <a:solidFill>
                  <a:schemeClr val="bg1"/>
                </a:solidFill>
              </a:rPr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Слить </a:t>
            </a:r>
            <a:r>
              <a:rPr lang="ru-RU" sz="2000" dirty="0">
                <a:solidFill>
                  <a:schemeClr val="bg1"/>
                </a:solidFill>
              </a:rPr>
              <a:t>топливо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емкость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</a:t>
            </a:r>
            <a:r>
              <a:rPr lang="ru-RU" sz="2000" dirty="0">
                <a:solidFill>
                  <a:schemeClr val="bg1"/>
                </a:solidFill>
              </a:rPr>
              <a:t>бака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статус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бака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Список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Удалить элемент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</a:t>
            </a:r>
            <a:r>
              <a:rPr lang="ru-RU" sz="2000" dirty="0" smtClean="0">
                <a:solidFill>
                  <a:schemeClr val="bg1"/>
                </a:solidFill>
              </a:rPr>
              <a:t>элемент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Топливный </a:t>
            </a:r>
            <a:r>
              <a:rPr lang="ru-RU" sz="2400" dirty="0"/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Заполнить </a:t>
            </a:r>
            <a:r>
              <a:rPr lang="ru-RU" sz="2000" dirty="0">
                <a:solidFill>
                  <a:schemeClr val="bg1"/>
                </a:solidFill>
              </a:rPr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Слить </a:t>
            </a:r>
            <a:r>
              <a:rPr lang="ru-RU" sz="2000" dirty="0">
                <a:solidFill>
                  <a:schemeClr val="bg1"/>
                </a:solidFill>
              </a:rPr>
              <a:t>топливо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емкость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</a:t>
            </a:r>
            <a:r>
              <a:rPr lang="ru-RU" sz="2000" dirty="0">
                <a:solidFill>
                  <a:schemeClr val="bg1"/>
                </a:solidFill>
              </a:rPr>
              <a:t>бака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статус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бака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Список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Удалить элемент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</a:t>
            </a:r>
            <a:r>
              <a:rPr lang="ru-RU" sz="2000" dirty="0" smtClean="0">
                <a:solidFill>
                  <a:schemeClr val="bg1"/>
                </a:solidFill>
              </a:rPr>
              <a:t>элемент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Топливный </a:t>
            </a:r>
            <a:r>
              <a:rPr lang="ru-RU" sz="2400" dirty="0"/>
              <a:t>бак</a:t>
            </a:r>
          </a:p>
          <a:p>
            <a:pPr marL="525780" indent="-457200"/>
            <a:r>
              <a:rPr lang="ru-RU" sz="2000" dirty="0" smtClean="0"/>
              <a:t>Заполнить </a:t>
            </a:r>
            <a:r>
              <a:rPr lang="ru-RU" sz="2000" dirty="0"/>
              <a:t>бак</a:t>
            </a:r>
          </a:p>
          <a:p>
            <a:pPr marL="525780" indent="-457200"/>
            <a:r>
              <a:rPr lang="ru-RU" sz="2000" dirty="0" smtClean="0"/>
              <a:t>Слить </a:t>
            </a:r>
            <a:r>
              <a:rPr lang="ru-RU" sz="2000" dirty="0"/>
              <a:t>топливо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емкость </a:t>
            </a:r>
            <a:r>
              <a:rPr lang="ru-RU" sz="2000" dirty="0" smtClean="0"/>
              <a:t>топливного </a:t>
            </a:r>
            <a:r>
              <a:rPr lang="ru-RU" sz="2000" dirty="0"/>
              <a:t>бака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статус </a:t>
            </a:r>
            <a:r>
              <a:rPr lang="ru-RU" sz="2000" dirty="0" smtClean="0"/>
              <a:t>топливного бака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Список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Удалить элемент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</a:t>
            </a:r>
            <a:r>
              <a:rPr lang="ru-RU" sz="2000" dirty="0" smtClean="0">
                <a:solidFill>
                  <a:schemeClr val="bg1"/>
                </a:solidFill>
              </a:rPr>
              <a:t>элемент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Топливный </a:t>
            </a:r>
            <a:r>
              <a:rPr lang="ru-RU" sz="2400" dirty="0"/>
              <a:t>бак</a:t>
            </a:r>
          </a:p>
          <a:p>
            <a:pPr marL="525780" indent="-457200"/>
            <a:r>
              <a:rPr lang="ru-RU" sz="2000" dirty="0" smtClean="0"/>
              <a:t>Заполнить </a:t>
            </a:r>
            <a:r>
              <a:rPr lang="ru-RU" sz="2000" dirty="0"/>
              <a:t>бак</a:t>
            </a:r>
          </a:p>
          <a:p>
            <a:pPr marL="525780" indent="-457200"/>
            <a:r>
              <a:rPr lang="ru-RU" sz="2000" dirty="0" smtClean="0"/>
              <a:t>Слить </a:t>
            </a:r>
            <a:r>
              <a:rPr lang="ru-RU" sz="2000" dirty="0"/>
              <a:t>топливо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емкость </a:t>
            </a:r>
            <a:r>
              <a:rPr lang="ru-RU" sz="2000" dirty="0" smtClean="0"/>
              <a:t>топливного </a:t>
            </a:r>
            <a:r>
              <a:rPr lang="ru-RU" sz="2000" dirty="0"/>
              <a:t>бака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статус </a:t>
            </a:r>
            <a:r>
              <a:rPr lang="ru-RU" sz="2000" dirty="0" smtClean="0"/>
              <a:t>топливного бака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Список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Удалить элемент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</a:t>
            </a:r>
            <a:r>
              <a:rPr lang="ru-RU" sz="2000" dirty="0" smtClean="0">
                <a:solidFill>
                  <a:schemeClr val="bg1"/>
                </a:solidFill>
              </a:rPr>
              <a:t>элемент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4.thingpic.com/images/6h/qfYzpcNesddAKVe9AeuXHGLR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4250" r="2182" b="6502"/>
          <a:stretch/>
        </p:blipFill>
        <p:spPr bwMode="auto">
          <a:xfrm>
            <a:off x="695400" y="68627"/>
            <a:ext cx="10801200" cy="67207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Топливный </a:t>
            </a:r>
            <a:r>
              <a:rPr lang="ru-RU" sz="2400" dirty="0"/>
              <a:t>бак</a:t>
            </a:r>
          </a:p>
          <a:p>
            <a:pPr marL="525780" indent="-457200"/>
            <a:r>
              <a:rPr lang="ru-RU" sz="2000" dirty="0" smtClean="0"/>
              <a:t>Заполнить </a:t>
            </a:r>
            <a:r>
              <a:rPr lang="ru-RU" sz="2000" dirty="0"/>
              <a:t>бак</a:t>
            </a:r>
          </a:p>
          <a:p>
            <a:pPr marL="525780" indent="-457200"/>
            <a:r>
              <a:rPr lang="ru-RU" sz="2000" dirty="0" smtClean="0"/>
              <a:t>Слить </a:t>
            </a:r>
            <a:r>
              <a:rPr lang="ru-RU" sz="2000" dirty="0"/>
              <a:t>топливо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емкость </a:t>
            </a:r>
            <a:r>
              <a:rPr lang="ru-RU" sz="2000" dirty="0" smtClean="0"/>
              <a:t>топливного </a:t>
            </a:r>
            <a:r>
              <a:rPr lang="ru-RU" sz="2000" dirty="0"/>
              <a:t>бака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статус </a:t>
            </a:r>
            <a:r>
              <a:rPr lang="ru-RU" sz="2000" dirty="0" smtClean="0"/>
              <a:t>топливного бака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Список</a:t>
            </a:r>
            <a:endParaRPr lang="ru-RU" sz="2400" dirty="0"/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Создать/уничтожить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Вставить/удалить/изменить </a:t>
            </a:r>
            <a:r>
              <a:rPr lang="ru-RU" sz="2000" dirty="0">
                <a:solidFill>
                  <a:schemeClr val="bg1"/>
                </a:solidFill>
              </a:rPr>
              <a:t>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Навигация по элементам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Топливный </a:t>
            </a:r>
            <a:r>
              <a:rPr lang="ru-RU" sz="2400" dirty="0"/>
              <a:t>бак</a:t>
            </a:r>
          </a:p>
          <a:p>
            <a:pPr marL="525780" indent="-457200"/>
            <a:r>
              <a:rPr lang="ru-RU" sz="2000" dirty="0" smtClean="0"/>
              <a:t>Заполнить </a:t>
            </a:r>
            <a:r>
              <a:rPr lang="ru-RU" sz="2000" dirty="0"/>
              <a:t>бак</a:t>
            </a:r>
          </a:p>
          <a:p>
            <a:pPr marL="525780" indent="-457200"/>
            <a:r>
              <a:rPr lang="ru-RU" sz="2000" dirty="0" smtClean="0"/>
              <a:t>Слить </a:t>
            </a:r>
            <a:r>
              <a:rPr lang="ru-RU" sz="2000" dirty="0"/>
              <a:t>топливо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емкость </a:t>
            </a:r>
            <a:r>
              <a:rPr lang="ru-RU" sz="2000" dirty="0" smtClean="0"/>
              <a:t>топливного </a:t>
            </a:r>
            <a:r>
              <a:rPr lang="ru-RU" sz="2000" dirty="0"/>
              <a:t>бака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статус </a:t>
            </a:r>
            <a:r>
              <a:rPr lang="ru-RU" sz="2000" dirty="0" smtClean="0"/>
              <a:t>топливного бака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Список</a:t>
            </a:r>
            <a:endParaRPr lang="ru-RU" sz="2400" dirty="0"/>
          </a:p>
          <a:p>
            <a:pPr marL="525780" indent="-457200"/>
            <a:r>
              <a:rPr lang="ru-RU" sz="2000" dirty="0"/>
              <a:t>Создать/уничтожить список</a:t>
            </a:r>
          </a:p>
          <a:p>
            <a:pPr marL="525780" indent="-457200"/>
            <a:r>
              <a:rPr lang="ru-RU" sz="2000" dirty="0"/>
              <a:t>Вставить/удалить/изменить элемент </a:t>
            </a:r>
          </a:p>
          <a:p>
            <a:pPr marL="525780" indent="-457200"/>
            <a:r>
              <a:rPr lang="ru-RU" sz="2000" dirty="0"/>
              <a:t>Навигация по элементам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Фонарь </a:t>
            </a:r>
            <a:endParaRPr lang="en-US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Включить</a:t>
            </a:r>
            <a:endParaRPr lang="en-US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Фонарь </a:t>
            </a:r>
            <a:endParaRPr lang="en-US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Включить</a:t>
            </a:r>
            <a:endParaRPr lang="en-US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7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Фонарь </a:t>
            </a:r>
            <a:endParaRPr lang="en-US" dirty="0" smtClean="0"/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Включить</a:t>
            </a:r>
            <a:endParaRPr lang="en-US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Фонарь </a:t>
            </a:r>
            <a:endParaRPr lang="en-US" dirty="0" smtClean="0"/>
          </a:p>
          <a:p>
            <a:pPr marL="525780" indent="-457200"/>
            <a:r>
              <a:rPr lang="ru-RU" dirty="0" smtClean="0"/>
              <a:t>Включить</a:t>
            </a:r>
            <a:endParaRPr lang="en-US" dirty="0" smtClean="0"/>
          </a:p>
          <a:p>
            <a:pPr marL="525780" indent="-457200"/>
            <a:r>
              <a:rPr lang="ru-RU" dirty="0" smtClean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Фонарь </a:t>
            </a:r>
            <a:endParaRPr lang="en-US" dirty="0" smtClean="0"/>
          </a:p>
          <a:p>
            <a:pPr marL="525780" indent="-457200"/>
            <a:r>
              <a:rPr lang="ru-RU" dirty="0" smtClean="0"/>
              <a:t>Включить</a:t>
            </a:r>
            <a:endParaRPr lang="en-US" dirty="0" smtClean="0"/>
          </a:p>
          <a:p>
            <a:pPr marL="525780" indent="-457200"/>
            <a:r>
              <a:rPr lang="ru-RU" dirty="0" smtClean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Фонарь </a:t>
            </a:r>
            <a:endParaRPr lang="en-US" dirty="0" smtClean="0"/>
          </a:p>
          <a:p>
            <a:pPr marL="525780" indent="-457200"/>
            <a:r>
              <a:rPr lang="ru-RU" dirty="0" smtClean="0"/>
              <a:t>Включить</a:t>
            </a:r>
            <a:endParaRPr lang="en-US" dirty="0" smtClean="0"/>
          </a:p>
          <a:p>
            <a:pPr marL="525780" indent="-457200"/>
            <a:r>
              <a:rPr lang="ru-RU" dirty="0" smtClean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Стек</a:t>
            </a:r>
            <a:endParaRPr lang="ru-RU" dirty="0"/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Фонарь </a:t>
            </a:r>
            <a:endParaRPr lang="en-US" dirty="0" smtClean="0"/>
          </a:p>
          <a:p>
            <a:pPr marL="525780" indent="-457200"/>
            <a:r>
              <a:rPr lang="ru-RU" dirty="0" smtClean="0"/>
              <a:t>Включить</a:t>
            </a:r>
            <a:endParaRPr lang="en-US" dirty="0" smtClean="0"/>
          </a:p>
          <a:p>
            <a:pPr marL="525780" indent="-457200"/>
            <a:r>
              <a:rPr lang="ru-RU" dirty="0" smtClean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Стек</a:t>
            </a:r>
            <a:endParaRPr lang="ru-RU" dirty="0"/>
          </a:p>
          <a:p>
            <a:pPr marL="525780" indent="-457200"/>
            <a:r>
              <a:rPr lang="ru-RU" dirty="0" smtClean="0"/>
              <a:t>Инициализировать стек</a:t>
            </a:r>
            <a:endParaRPr lang="ru-RU" dirty="0"/>
          </a:p>
          <a:p>
            <a:pPr marL="525780" indent="-457200"/>
            <a:r>
              <a:rPr lang="ru-RU" dirty="0" smtClean="0"/>
              <a:t>Поместить элемент</a:t>
            </a:r>
            <a:endParaRPr lang="ru-RU" dirty="0"/>
          </a:p>
          <a:p>
            <a:pPr marL="525780" indent="-457200"/>
            <a:r>
              <a:rPr lang="ru-RU" dirty="0" smtClean="0"/>
              <a:t>Извлечь элемент</a:t>
            </a:r>
            <a:endParaRPr lang="ru-RU" dirty="0"/>
          </a:p>
          <a:p>
            <a:pPr marL="525780" indent="-457200"/>
            <a:r>
              <a:rPr lang="ru-RU" dirty="0" smtClean="0"/>
              <a:t>Проверить наличие элементов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7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Указатель</a:t>
            </a:r>
          </a:p>
          <a:p>
            <a:r>
              <a:rPr lang="ru-RU" dirty="0">
                <a:solidFill>
                  <a:schemeClr val="bg1"/>
                </a:solidFill>
              </a:rPr>
              <a:t>Выделить блок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Освободить блок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Изменить </a:t>
            </a:r>
            <a:r>
              <a:rPr lang="ru-RU" dirty="0" smtClean="0">
                <a:solidFill>
                  <a:schemeClr val="bg1"/>
                </a:solidFill>
              </a:rPr>
              <a:t>объем выделенной </a:t>
            </a:r>
            <a:r>
              <a:rPr lang="ru-RU" dirty="0">
                <a:solidFill>
                  <a:schemeClr val="bg1"/>
                </a:solidFill>
              </a:rPr>
              <a:t>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</a:t>
            </a:r>
            <a:r>
              <a:rPr lang="ru-RU" dirty="0" smtClean="0">
                <a:solidFill>
                  <a:schemeClr val="bg1"/>
                </a:solidFill>
              </a:rPr>
              <a:t>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</a:t>
            </a:r>
            <a:r>
              <a:rPr lang="ru-RU" dirty="0" smtClean="0">
                <a:solidFill>
                  <a:schemeClr val="bg1"/>
                </a:solidFill>
              </a:rPr>
              <a:t>позицию чтения/записи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Закрыть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Абстрактные типы данных</a:t>
            </a:r>
          </a:p>
          <a:p>
            <a:pPr lvl="1"/>
            <a:r>
              <a:rPr lang="ru-RU" dirty="0" smtClean="0"/>
              <a:t>Несколько примеров</a:t>
            </a:r>
          </a:p>
          <a:p>
            <a:pPr lvl="1"/>
            <a:r>
              <a:rPr lang="ru-RU" dirty="0" smtClean="0"/>
              <a:t>Определение</a:t>
            </a:r>
          </a:p>
          <a:p>
            <a:pPr lvl="1"/>
            <a:r>
              <a:rPr lang="ru-RU" dirty="0"/>
              <a:t>Зачем использовать </a:t>
            </a:r>
            <a:r>
              <a:rPr lang="ru-RU" dirty="0" smtClean="0"/>
              <a:t>АТД</a:t>
            </a:r>
          </a:p>
          <a:p>
            <a:r>
              <a:rPr lang="ru-RU" dirty="0" smtClean="0"/>
              <a:t>АТД список</a:t>
            </a:r>
            <a:endParaRPr lang="en-US" dirty="0" smtClean="0"/>
          </a:p>
          <a:p>
            <a:pPr lvl="1"/>
            <a:r>
              <a:rPr lang="ru-RU" dirty="0" smtClean="0"/>
              <a:t>Реализация на языке Си через 1-связные списки</a:t>
            </a:r>
            <a:endParaRPr lang="ru-RU" dirty="0"/>
          </a:p>
          <a:p>
            <a:r>
              <a:rPr lang="ru-RU" dirty="0" smtClean="0"/>
              <a:t>АТД на основе списков</a:t>
            </a:r>
          </a:p>
          <a:p>
            <a:r>
              <a:rPr lang="ru-RU" dirty="0" smtClean="0"/>
              <a:t>Примеры </a:t>
            </a:r>
            <a:r>
              <a:rPr lang="ru-RU" dirty="0"/>
              <a:t>использования </a:t>
            </a:r>
            <a:r>
              <a:rPr lang="ru-RU" dirty="0" smtClean="0"/>
              <a:t>стека</a:t>
            </a:r>
            <a:endParaRPr lang="ru-RU" dirty="0"/>
          </a:p>
          <a:p>
            <a:pPr lvl="1"/>
            <a:r>
              <a:rPr lang="ru-RU" dirty="0" smtClean="0"/>
              <a:t>Построение польской записи арифметического выражения</a:t>
            </a:r>
            <a:endParaRPr lang="ru-RU" dirty="0"/>
          </a:p>
          <a:p>
            <a:pPr lvl="1"/>
            <a:r>
              <a:rPr lang="ru-RU" dirty="0"/>
              <a:t>Вычисление значения </a:t>
            </a:r>
            <a:r>
              <a:rPr lang="ru-RU" dirty="0" smtClean="0"/>
              <a:t>польской записи на стеке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Указатель</a:t>
            </a:r>
          </a:p>
          <a:p>
            <a:r>
              <a:rPr lang="ru-RU" dirty="0">
                <a:solidFill>
                  <a:schemeClr val="bg1"/>
                </a:solidFill>
              </a:rPr>
              <a:t>Выделить блок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Освободить блок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Изменить </a:t>
            </a:r>
            <a:r>
              <a:rPr lang="ru-RU" dirty="0" smtClean="0">
                <a:solidFill>
                  <a:schemeClr val="bg1"/>
                </a:solidFill>
              </a:rPr>
              <a:t>объем выделенной </a:t>
            </a:r>
            <a:r>
              <a:rPr lang="ru-RU" dirty="0">
                <a:solidFill>
                  <a:schemeClr val="bg1"/>
                </a:solidFill>
              </a:rPr>
              <a:t>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</a:t>
            </a:r>
            <a:r>
              <a:rPr lang="ru-RU" dirty="0" smtClean="0">
                <a:solidFill>
                  <a:schemeClr val="bg1"/>
                </a:solidFill>
              </a:rPr>
              <a:t>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</a:t>
            </a:r>
            <a:r>
              <a:rPr lang="ru-RU" dirty="0" smtClean="0">
                <a:solidFill>
                  <a:schemeClr val="bg1"/>
                </a:solidFill>
              </a:rPr>
              <a:t>позицию чтения/записи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Закрыть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Указатель</a:t>
            </a:r>
          </a:p>
          <a:p>
            <a:r>
              <a:rPr lang="ru-RU" dirty="0"/>
              <a:t>Выделить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Освободить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Изменить </a:t>
            </a:r>
            <a:r>
              <a:rPr lang="ru-RU" dirty="0" smtClean="0"/>
              <a:t>объем выделенной </a:t>
            </a:r>
            <a:r>
              <a:rPr lang="ru-RU" dirty="0"/>
              <a:t>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</a:t>
            </a:r>
            <a:r>
              <a:rPr lang="ru-RU" dirty="0" smtClean="0">
                <a:solidFill>
                  <a:schemeClr val="bg1"/>
                </a:solidFill>
              </a:rPr>
              <a:t>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</a:t>
            </a:r>
            <a:r>
              <a:rPr lang="ru-RU" dirty="0" smtClean="0">
                <a:solidFill>
                  <a:schemeClr val="bg1"/>
                </a:solidFill>
              </a:rPr>
              <a:t>позицию чтения/записи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Закрыть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Указатель</a:t>
            </a:r>
          </a:p>
          <a:p>
            <a:r>
              <a:rPr lang="ru-RU" dirty="0"/>
              <a:t>Выделить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Освободить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Изменить </a:t>
            </a:r>
            <a:r>
              <a:rPr lang="ru-RU" dirty="0" smtClean="0"/>
              <a:t>объем выделенной </a:t>
            </a:r>
            <a:r>
              <a:rPr lang="ru-RU" dirty="0"/>
              <a:t>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</a:t>
            </a:r>
            <a:r>
              <a:rPr lang="ru-RU" dirty="0" smtClean="0">
                <a:solidFill>
                  <a:schemeClr val="bg1"/>
                </a:solidFill>
              </a:rPr>
              <a:t>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</a:t>
            </a:r>
            <a:r>
              <a:rPr lang="ru-RU" dirty="0" smtClean="0">
                <a:solidFill>
                  <a:schemeClr val="bg1"/>
                </a:solidFill>
              </a:rPr>
              <a:t>позицию чтения/записи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Закрыть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8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Указатель</a:t>
            </a:r>
          </a:p>
          <a:p>
            <a:r>
              <a:rPr lang="ru-RU" dirty="0"/>
              <a:t>Выделить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Освободить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Изменить </a:t>
            </a:r>
            <a:r>
              <a:rPr lang="ru-RU" dirty="0" smtClean="0"/>
              <a:t>объем выделенной </a:t>
            </a:r>
            <a:r>
              <a:rPr lang="ru-RU" dirty="0"/>
              <a:t>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</a:t>
            </a:r>
          </a:p>
          <a:p>
            <a:r>
              <a:rPr lang="ru-RU" dirty="0" smtClean="0"/>
              <a:t>Открыть</a:t>
            </a:r>
          </a:p>
          <a:p>
            <a:r>
              <a:rPr lang="ru-RU" dirty="0" smtClean="0"/>
              <a:t>Прочитать байты</a:t>
            </a:r>
          </a:p>
          <a:p>
            <a:r>
              <a:rPr lang="ru-RU" dirty="0"/>
              <a:t>Записать </a:t>
            </a:r>
            <a:r>
              <a:rPr lang="ru-RU" dirty="0" smtClean="0"/>
              <a:t>байты</a:t>
            </a:r>
          </a:p>
          <a:p>
            <a:r>
              <a:rPr lang="ru-RU" dirty="0"/>
              <a:t>Установить </a:t>
            </a:r>
            <a:r>
              <a:rPr lang="ru-RU" dirty="0" smtClean="0"/>
              <a:t>позицию чтения/записи</a:t>
            </a:r>
          </a:p>
          <a:p>
            <a:r>
              <a:rPr lang="ru-RU" dirty="0" smtClean="0"/>
              <a:t>Закрыть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Абстрактный тип данных – это множество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ru-RU" dirty="0" smtClean="0">
                <a:solidFill>
                  <a:schemeClr val="bg1"/>
                </a:solidFill>
              </a:rPr>
              <a:t>и набор операций, для которых не важно представление этих значений в 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Один </a:t>
            </a:r>
            <a:r>
              <a:rPr lang="ru-RU" dirty="0">
                <a:solidFill>
                  <a:schemeClr val="bg1"/>
                </a:solidFill>
              </a:rPr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Абстрактный тип данных – это множество </a:t>
            </a:r>
            <a:r>
              <a:rPr lang="ru-RU" dirty="0"/>
              <a:t>значений </a:t>
            </a:r>
            <a:r>
              <a:rPr lang="ru-RU" dirty="0" smtClean="0"/>
              <a:t>и набор операций, для которых не важно представление этих значений в памяти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Один </a:t>
            </a:r>
            <a:r>
              <a:rPr lang="ru-RU" dirty="0">
                <a:solidFill>
                  <a:schemeClr val="bg1"/>
                </a:solidFill>
              </a:rPr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Абстрактный тип данных – это множество </a:t>
            </a:r>
            <a:r>
              <a:rPr lang="ru-RU" dirty="0"/>
              <a:t>значений </a:t>
            </a:r>
            <a:r>
              <a:rPr lang="ru-RU" dirty="0" smtClean="0"/>
              <a:t>и набор операций, для которых не важно представление этих значений в памяти</a:t>
            </a:r>
          </a:p>
          <a:p>
            <a:endParaRPr lang="ru-RU" dirty="0" smtClean="0"/>
          </a:p>
          <a:p>
            <a:r>
              <a:rPr lang="ru-RU" dirty="0" smtClean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Один </a:t>
            </a:r>
            <a:r>
              <a:rPr lang="ru-RU" dirty="0">
                <a:solidFill>
                  <a:schemeClr val="bg1"/>
                </a:solidFill>
              </a:rPr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0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Абстрактный тип данных – это множество </a:t>
            </a:r>
            <a:r>
              <a:rPr lang="ru-RU" dirty="0"/>
              <a:t>значений </a:t>
            </a:r>
            <a:r>
              <a:rPr lang="ru-RU" dirty="0" smtClean="0"/>
              <a:t>и набор операций, для которых не важно представление этих значений в памяти</a:t>
            </a:r>
          </a:p>
          <a:p>
            <a:endParaRPr lang="ru-RU" dirty="0" smtClean="0"/>
          </a:p>
          <a:p>
            <a:r>
              <a:rPr lang="ru-RU" dirty="0" smtClean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 smtClean="0"/>
          </a:p>
          <a:p>
            <a:r>
              <a:rPr lang="ru-RU" dirty="0" smtClean="0"/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Один </a:t>
            </a:r>
            <a:r>
              <a:rPr lang="ru-RU" dirty="0">
                <a:solidFill>
                  <a:schemeClr val="bg1"/>
                </a:solidFill>
              </a:rPr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Абстрактный тип данных – это множество </a:t>
            </a:r>
            <a:r>
              <a:rPr lang="ru-RU" dirty="0"/>
              <a:t>значений </a:t>
            </a:r>
            <a:r>
              <a:rPr lang="ru-RU" dirty="0" smtClean="0"/>
              <a:t>и набор операций, для которых не важно представление этих значений в памяти</a:t>
            </a:r>
          </a:p>
          <a:p>
            <a:endParaRPr lang="ru-RU" dirty="0" smtClean="0"/>
          </a:p>
          <a:p>
            <a:r>
              <a:rPr lang="ru-RU" dirty="0" smtClean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 smtClean="0"/>
          </a:p>
          <a:p>
            <a:r>
              <a:rPr lang="ru-RU" dirty="0" smtClean="0"/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 smtClean="0"/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 smtClean="0"/>
              <a:t>Один </a:t>
            </a:r>
            <a:r>
              <a:rPr lang="ru-RU" dirty="0"/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5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Контейнер – это АТД, использующийся для группировки элементов и доступа к ним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придумал </a:t>
            </a:r>
            <a:r>
              <a:rPr lang="ru-RU" dirty="0"/>
              <a:t>а</a:t>
            </a:r>
            <a:r>
              <a:rPr lang="ru-RU" dirty="0" smtClean="0"/>
              <a:t>бстрактные типы данных?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0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88807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84516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6622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15675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0165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0092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использовать АТД?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Реализация АТД</a:t>
            </a:r>
          </a:p>
          <a:p>
            <a:pPr marL="0" indent="0">
              <a:buNone/>
            </a:pPr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Скрываем детали </a:t>
            </a:r>
            <a:r>
              <a:rPr lang="ru-RU" dirty="0" smtClean="0">
                <a:solidFill>
                  <a:schemeClr val="bg1"/>
                </a:solidFill>
              </a:rPr>
              <a:t>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Упрощаем оптимизацию кода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Ограничиваем область </a:t>
            </a:r>
            <a:r>
              <a:rPr lang="ru-RU" dirty="0" smtClean="0">
                <a:solidFill>
                  <a:schemeClr val="bg1"/>
                </a:solidFill>
              </a:rPr>
              <a:t>использования данных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Ограничиваем область </a:t>
            </a:r>
            <a:r>
              <a:rPr lang="ru-RU" dirty="0" smtClean="0">
                <a:solidFill>
                  <a:schemeClr val="bg1"/>
                </a:solidFill>
              </a:rPr>
              <a:t>изменений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коде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Использование АТД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Пишем более понятно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Работаем </a:t>
            </a:r>
            <a:r>
              <a:rPr lang="ru-RU" dirty="0">
                <a:solidFill>
                  <a:schemeClr val="bg1"/>
                </a:solidFill>
              </a:rPr>
              <a:t>с сущностями </a:t>
            </a:r>
            <a:r>
              <a:rPr lang="ru-RU" dirty="0" smtClean="0">
                <a:solidFill>
                  <a:schemeClr val="bg1"/>
                </a:solidFill>
              </a:rPr>
              <a:t>решаемой </a:t>
            </a:r>
            <a:r>
              <a:rPr lang="ru-RU" dirty="0" err="1" smtClean="0">
                <a:solidFill>
                  <a:schemeClr val="bg1"/>
                </a:solidFill>
              </a:rPr>
              <a:t>задаи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 </a:t>
            </a:r>
            <a:r>
              <a:rPr lang="ru-RU" dirty="0">
                <a:solidFill>
                  <a:schemeClr val="bg1"/>
                </a:solidFill>
              </a:rPr>
              <a:t>не с </a:t>
            </a:r>
            <a:r>
              <a:rPr lang="ru-RU" dirty="0" smtClean="0">
                <a:solidFill>
                  <a:schemeClr val="bg1"/>
                </a:solidFill>
              </a:rPr>
              <a:t>деталями </a:t>
            </a:r>
            <a:r>
              <a:rPr lang="ru-RU" dirty="0">
                <a:solidFill>
                  <a:schemeClr val="bg1"/>
                </a:solidFill>
              </a:rPr>
              <a:t>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использовать АТД?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Реализация АТД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Скрываем детали </a:t>
            </a:r>
            <a:r>
              <a:rPr lang="ru-RU" dirty="0" smtClean="0">
                <a:solidFill>
                  <a:schemeClr val="bg1"/>
                </a:solidFill>
              </a:rPr>
              <a:t>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Упрощаем оптимизацию кода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Ограничиваем область </a:t>
            </a:r>
            <a:r>
              <a:rPr lang="ru-RU" dirty="0" smtClean="0">
                <a:solidFill>
                  <a:schemeClr val="bg1"/>
                </a:solidFill>
              </a:rPr>
              <a:t>использования данных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Ограничиваем область </a:t>
            </a:r>
            <a:r>
              <a:rPr lang="ru-RU" dirty="0" smtClean="0">
                <a:solidFill>
                  <a:schemeClr val="bg1"/>
                </a:solidFill>
              </a:rPr>
              <a:t>изменений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коде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Использование АТД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Пишем более понятно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Работаем </a:t>
            </a:r>
            <a:r>
              <a:rPr lang="ru-RU" dirty="0">
                <a:solidFill>
                  <a:schemeClr val="bg1"/>
                </a:solidFill>
              </a:rPr>
              <a:t>с сущностями </a:t>
            </a:r>
            <a:r>
              <a:rPr lang="ru-RU" dirty="0" smtClean="0">
                <a:solidFill>
                  <a:schemeClr val="bg1"/>
                </a:solidFill>
              </a:rPr>
              <a:t>решаемой </a:t>
            </a:r>
            <a:r>
              <a:rPr lang="ru-RU" dirty="0" err="1" smtClean="0">
                <a:solidFill>
                  <a:schemeClr val="bg1"/>
                </a:solidFill>
              </a:rPr>
              <a:t>задаи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 </a:t>
            </a:r>
            <a:r>
              <a:rPr lang="ru-RU" dirty="0">
                <a:solidFill>
                  <a:schemeClr val="bg1"/>
                </a:solidFill>
              </a:rPr>
              <a:t>не с </a:t>
            </a:r>
            <a:r>
              <a:rPr lang="ru-RU" dirty="0" smtClean="0">
                <a:solidFill>
                  <a:schemeClr val="bg1"/>
                </a:solidFill>
              </a:rPr>
              <a:t>деталями </a:t>
            </a:r>
            <a:r>
              <a:rPr lang="ru-RU" dirty="0">
                <a:solidFill>
                  <a:schemeClr val="bg1"/>
                </a:solidFill>
              </a:rPr>
              <a:t>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использовать АТД?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Реализация АТД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dirty="0" smtClean="0"/>
              <a:t>Скрываем детали </a:t>
            </a:r>
            <a:r>
              <a:rPr lang="ru-RU" dirty="0" smtClean="0"/>
              <a:t>реализации</a:t>
            </a:r>
          </a:p>
          <a:p>
            <a:pPr lvl="1"/>
            <a:r>
              <a:rPr lang="ru-RU" dirty="0" smtClean="0"/>
              <a:t>Упрощаем оптимизацию кода</a:t>
            </a:r>
          </a:p>
          <a:p>
            <a:r>
              <a:rPr lang="ru-RU" dirty="0" smtClean="0"/>
              <a:t>Ограничиваем область </a:t>
            </a:r>
            <a:r>
              <a:rPr lang="ru-RU" dirty="0" smtClean="0"/>
              <a:t>использования данных</a:t>
            </a:r>
          </a:p>
          <a:p>
            <a:r>
              <a:rPr lang="ru-RU" dirty="0" smtClean="0"/>
              <a:t>Ограничиваем область </a:t>
            </a:r>
            <a:r>
              <a:rPr lang="ru-RU" dirty="0" smtClean="0"/>
              <a:t>изменений </a:t>
            </a:r>
            <a:r>
              <a:rPr lang="ru-RU" dirty="0" smtClean="0"/>
              <a:t>в </a:t>
            </a:r>
            <a:r>
              <a:rPr lang="ru-RU" dirty="0" smtClean="0"/>
              <a:t>коде</a:t>
            </a:r>
            <a:endParaRPr lang="ru-RU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Использование АТД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Пишем более понятно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Работаем </a:t>
            </a:r>
            <a:r>
              <a:rPr lang="ru-RU" dirty="0">
                <a:solidFill>
                  <a:schemeClr val="bg1"/>
                </a:solidFill>
              </a:rPr>
              <a:t>с сущностями </a:t>
            </a:r>
            <a:r>
              <a:rPr lang="ru-RU" dirty="0" smtClean="0">
                <a:solidFill>
                  <a:schemeClr val="bg1"/>
                </a:solidFill>
              </a:rPr>
              <a:t>решаемой </a:t>
            </a:r>
            <a:r>
              <a:rPr lang="ru-RU" dirty="0" err="1" smtClean="0">
                <a:solidFill>
                  <a:schemeClr val="bg1"/>
                </a:solidFill>
              </a:rPr>
              <a:t>задаи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 </a:t>
            </a:r>
            <a:r>
              <a:rPr lang="ru-RU" dirty="0">
                <a:solidFill>
                  <a:schemeClr val="bg1"/>
                </a:solidFill>
              </a:rPr>
              <a:t>не с </a:t>
            </a:r>
            <a:r>
              <a:rPr lang="ru-RU" dirty="0" smtClean="0">
                <a:solidFill>
                  <a:schemeClr val="bg1"/>
                </a:solidFill>
              </a:rPr>
              <a:t>деталями </a:t>
            </a:r>
            <a:r>
              <a:rPr lang="ru-RU" dirty="0">
                <a:solidFill>
                  <a:schemeClr val="bg1"/>
                </a:solidFill>
              </a:rPr>
              <a:t>реализации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3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придумал </a:t>
            </a:r>
            <a:r>
              <a:rPr lang="ru-RU" dirty="0"/>
              <a:t>а</a:t>
            </a:r>
            <a:r>
              <a:rPr lang="ru-RU" dirty="0" smtClean="0"/>
              <a:t>бстрактные типы данных?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Барбара Лисков р. 1939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Стивен Жиль р. ?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Liskov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B., </a:t>
            </a:r>
            <a:r>
              <a:rPr lang="en-US" dirty="0" err="1">
                <a:solidFill>
                  <a:schemeClr val="bg1"/>
                </a:solidFill>
              </a:rPr>
              <a:t>Zilles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en-US" dirty="0" smtClean="0">
                <a:solidFill>
                  <a:schemeClr val="bg1"/>
                </a:solidFill>
              </a:rPr>
              <a:t>. Programming </a:t>
            </a:r>
            <a:r>
              <a:rPr lang="en-US" dirty="0">
                <a:solidFill>
                  <a:schemeClr val="bg1"/>
                </a:solidFill>
              </a:rPr>
              <a:t>with abstract data types // </a:t>
            </a:r>
            <a:r>
              <a:rPr lang="en-US" dirty="0" err="1">
                <a:solidFill>
                  <a:schemeClr val="bg1"/>
                </a:solidFill>
              </a:rPr>
              <a:t>SIGPlan</a:t>
            </a:r>
            <a:r>
              <a:rPr lang="en-US" dirty="0">
                <a:solidFill>
                  <a:schemeClr val="bg1"/>
                </a:solidFill>
              </a:rPr>
              <a:t> Notices, vol. 9, no. 4, </a:t>
            </a:r>
            <a:r>
              <a:rPr lang="en-US" dirty="0" smtClean="0">
                <a:solidFill>
                  <a:schemeClr val="bg1"/>
                </a:solidFill>
              </a:rPr>
              <a:t>1974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Использование </a:t>
            </a:r>
            <a:r>
              <a:rPr lang="ru-RU" dirty="0" smtClean="0">
                <a:solidFill>
                  <a:schemeClr val="bg1"/>
                </a:solidFill>
              </a:rPr>
              <a:t>метода абстракции в программировании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Барбара Лисков </a:t>
            </a:r>
            <a:r>
              <a:rPr lang="en-US" sz="1200" dirty="0" smtClean="0"/>
              <a:t>Barbara </a:t>
            </a:r>
            <a:r>
              <a:rPr lang="en-US" sz="1200" dirty="0" err="1" smtClean="0"/>
              <a:t>Liskov</a:t>
            </a:r>
            <a:endParaRPr lang="en-US" sz="1200" dirty="0" smtClean="0"/>
          </a:p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en.wikipedia.org/wiki/Barbara_Liskov</a:t>
            </a:r>
            <a:endParaRPr lang="en-US" sz="1200" dirty="0" smtClean="0"/>
          </a:p>
          <a:p>
            <a:r>
              <a:rPr lang="ru-RU" sz="1200" dirty="0" smtClean="0"/>
              <a:t>Премия Тьюринга 2008</a:t>
            </a:r>
            <a:endParaRPr lang="ru-RU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1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использовать АТД?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Реализация АТД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dirty="0" smtClean="0"/>
              <a:t>Скрываем детали </a:t>
            </a:r>
            <a:r>
              <a:rPr lang="ru-RU" dirty="0" smtClean="0"/>
              <a:t>реализации</a:t>
            </a:r>
          </a:p>
          <a:p>
            <a:pPr lvl="1"/>
            <a:r>
              <a:rPr lang="ru-RU" dirty="0" smtClean="0"/>
              <a:t>Упрощаем оптимизацию кода</a:t>
            </a:r>
          </a:p>
          <a:p>
            <a:r>
              <a:rPr lang="ru-RU" dirty="0" smtClean="0"/>
              <a:t>Ограничиваем область </a:t>
            </a:r>
            <a:r>
              <a:rPr lang="ru-RU" dirty="0" smtClean="0"/>
              <a:t>использования данных</a:t>
            </a:r>
          </a:p>
          <a:p>
            <a:r>
              <a:rPr lang="ru-RU" dirty="0" smtClean="0"/>
              <a:t>Ограничиваем область </a:t>
            </a:r>
            <a:r>
              <a:rPr lang="ru-RU" dirty="0" smtClean="0"/>
              <a:t>изменений </a:t>
            </a:r>
            <a:r>
              <a:rPr lang="ru-RU" dirty="0" smtClean="0"/>
              <a:t>в </a:t>
            </a:r>
            <a:r>
              <a:rPr lang="ru-RU" dirty="0" smtClean="0"/>
              <a:t>коде</a:t>
            </a:r>
            <a:endParaRPr lang="ru-RU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Использование АТД</a:t>
            </a:r>
          </a:p>
          <a:p>
            <a:endParaRPr lang="ru-RU" dirty="0" smtClean="0"/>
          </a:p>
          <a:p>
            <a:r>
              <a:rPr lang="ru-RU" dirty="0" smtClean="0"/>
              <a:t>Пишем более понятно</a:t>
            </a:r>
            <a:endParaRPr lang="ru-RU" dirty="0"/>
          </a:p>
          <a:p>
            <a:pPr lvl="1"/>
            <a:r>
              <a:rPr lang="ru-RU" dirty="0" smtClean="0"/>
              <a:t>Про сущности решаемой задачи, а </a:t>
            </a:r>
            <a:r>
              <a:rPr lang="ru-RU" dirty="0"/>
              <a:t>не </a:t>
            </a:r>
            <a:r>
              <a:rPr lang="ru-RU" dirty="0" smtClean="0"/>
              <a:t>про детали </a:t>
            </a:r>
            <a:r>
              <a:rPr lang="ru-RU" dirty="0"/>
              <a:t>реализации</a:t>
            </a:r>
          </a:p>
          <a:p>
            <a:r>
              <a:rPr lang="ru-RU" dirty="0" smtClean="0"/>
              <a:t>Решаем задачу независимо от реализации АТД</a:t>
            </a:r>
            <a:endParaRPr lang="ru-RU" dirty="0"/>
          </a:p>
          <a:p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Конечная последовательность </a:t>
            </a:r>
            <a:r>
              <a:rPr lang="ru-RU" sz="2800" dirty="0" smtClean="0">
                <a:solidFill>
                  <a:schemeClr val="bg1"/>
                </a:solidFill>
              </a:rPr>
              <a:t>элементов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Создать </a:t>
            </a:r>
            <a:r>
              <a:rPr lang="ru-RU" sz="2400" dirty="0">
                <a:solidFill>
                  <a:schemeClr val="bg1"/>
                </a:solidFill>
              </a:rPr>
              <a:t>пустой список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Уничтожить список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</a:t>
            </a:r>
            <a:r>
              <a:rPr lang="ru-RU" sz="2400" dirty="0" smtClean="0">
                <a:solidFill>
                  <a:schemeClr val="bg1"/>
                </a:solidFill>
              </a:rPr>
              <a:t>«элемент» списка, следующий за последним элементом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Изменить </a:t>
            </a:r>
            <a:r>
              <a:rPr lang="ru-RU" sz="2400" dirty="0">
                <a:solidFill>
                  <a:schemeClr val="bg1"/>
                </a:solidFill>
              </a:rPr>
              <a:t>значение элемента списка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Создать </a:t>
            </a:r>
            <a:r>
              <a:rPr lang="ru-RU" sz="2400" dirty="0">
                <a:solidFill>
                  <a:schemeClr val="bg1"/>
                </a:solidFill>
              </a:rPr>
              <a:t>пустой список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Уничтожить список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</a:t>
            </a:r>
            <a:r>
              <a:rPr lang="ru-RU" sz="2400" dirty="0" smtClean="0">
                <a:solidFill>
                  <a:schemeClr val="bg1"/>
                </a:solidFill>
              </a:rPr>
              <a:t>«элемент» списка, следующий за последним элементом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Изменить </a:t>
            </a:r>
            <a:r>
              <a:rPr lang="ru-RU" sz="2400" dirty="0">
                <a:solidFill>
                  <a:schemeClr val="bg1"/>
                </a:solidFill>
              </a:rPr>
              <a:t>значение элемента списка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Уничтожить список</a:t>
            </a:r>
            <a:endParaRPr lang="ru-RU" sz="2400" dirty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</a:t>
            </a:r>
            <a:r>
              <a:rPr lang="ru-RU" sz="2400" dirty="0" smtClean="0">
                <a:solidFill>
                  <a:schemeClr val="bg1"/>
                </a:solidFill>
              </a:rPr>
              <a:t>«элемент» списка, следующий за последним элементом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Изменить </a:t>
            </a:r>
            <a:r>
              <a:rPr lang="ru-RU" sz="2400" dirty="0">
                <a:solidFill>
                  <a:schemeClr val="bg1"/>
                </a:solidFill>
              </a:rPr>
              <a:t>значение элемента списка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0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Уничтожить список</a:t>
            </a:r>
            <a:endParaRPr lang="ru-RU" sz="2400" dirty="0"/>
          </a:p>
          <a:p>
            <a:pPr lvl="1"/>
            <a:r>
              <a:rPr lang="ru-RU" sz="2400" dirty="0" smtClean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</a:t>
            </a:r>
            <a:r>
              <a:rPr lang="ru-RU" sz="2400" dirty="0" smtClean="0"/>
              <a:t>«элемент» списка, следующий за последним элементом</a:t>
            </a:r>
            <a:endParaRPr lang="ru-RU" sz="2400" dirty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Изменить </a:t>
            </a:r>
            <a:r>
              <a:rPr lang="ru-RU" sz="2400" dirty="0">
                <a:solidFill>
                  <a:schemeClr val="bg1"/>
                </a:solidFill>
              </a:rPr>
              <a:t>значение элемента списка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Уничтожить список</a:t>
            </a:r>
            <a:endParaRPr lang="ru-RU" sz="2400" dirty="0"/>
          </a:p>
          <a:p>
            <a:pPr lvl="1"/>
            <a:r>
              <a:rPr lang="ru-RU" sz="2400" dirty="0" smtClean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</a:t>
            </a:r>
            <a:r>
              <a:rPr lang="ru-RU" sz="2400" dirty="0" smtClean="0"/>
              <a:t>«элемент» списка, следующий за последним элементом</a:t>
            </a:r>
            <a:endParaRPr lang="ru-RU" sz="2400" dirty="0"/>
          </a:p>
          <a:p>
            <a:pPr lvl="1"/>
            <a:r>
              <a:rPr lang="ru-RU" sz="2400" dirty="0" smtClean="0"/>
              <a:t>Получить значение элемента списка</a:t>
            </a:r>
          </a:p>
          <a:p>
            <a:pPr lvl="1"/>
            <a:r>
              <a:rPr lang="ru-RU" sz="2400" dirty="0" smtClean="0"/>
              <a:t>Изменить </a:t>
            </a:r>
            <a:r>
              <a:rPr lang="ru-RU" sz="2400" dirty="0"/>
              <a:t>значение элемента списка</a:t>
            </a:r>
            <a:endParaRPr lang="ru-RU" sz="2400" dirty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Уничтожить список</a:t>
            </a:r>
            <a:endParaRPr lang="ru-RU" sz="2400" dirty="0"/>
          </a:p>
          <a:p>
            <a:pPr lvl="1"/>
            <a:r>
              <a:rPr lang="ru-RU" sz="2400" dirty="0" smtClean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</a:t>
            </a:r>
            <a:r>
              <a:rPr lang="ru-RU" sz="2400" dirty="0" smtClean="0"/>
              <a:t>«элемент» списка, следующий за последним элементом</a:t>
            </a:r>
            <a:endParaRPr lang="ru-RU" sz="2400" dirty="0"/>
          </a:p>
          <a:p>
            <a:pPr lvl="1"/>
            <a:r>
              <a:rPr lang="ru-RU" sz="2400" dirty="0" smtClean="0"/>
              <a:t>Получить значение элемента списка</a:t>
            </a:r>
          </a:p>
          <a:p>
            <a:pPr lvl="1"/>
            <a:r>
              <a:rPr lang="ru-RU" sz="2400" dirty="0" smtClean="0"/>
              <a:t>Изменить </a:t>
            </a:r>
            <a:r>
              <a:rPr lang="ru-RU" sz="2400" dirty="0"/>
              <a:t>значение элемента списка</a:t>
            </a:r>
            <a:endParaRPr lang="ru-RU" sz="2400" dirty="0"/>
          </a:p>
          <a:p>
            <a:pPr lvl="1"/>
            <a:r>
              <a:rPr lang="ru-RU" sz="2400" dirty="0" smtClean="0"/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Уничтожить список</a:t>
            </a:r>
            <a:endParaRPr lang="ru-RU" sz="2400" dirty="0"/>
          </a:p>
          <a:p>
            <a:pPr lvl="1"/>
            <a:r>
              <a:rPr lang="ru-RU" sz="2400" dirty="0" smtClean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</a:t>
            </a:r>
            <a:r>
              <a:rPr lang="ru-RU" sz="2400" dirty="0" smtClean="0"/>
              <a:t>«элемент» списка, следующий за последним элементом</a:t>
            </a:r>
            <a:endParaRPr lang="ru-RU" sz="2400" dirty="0"/>
          </a:p>
          <a:p>
            <a:pPr lvl="1"/>
            <a:r>
              <a:rPr lang="ru-RU" sz="2400" dirty="0" smtClean="0"/>
              <a:t>Получить значение элемента списка</a:t>
            </a:r>
          </a:p>
          <a:p>
            <a:pPr lvl="1"/>
            <a:r>
              <a:rPr lang="ru-RU" sz="2400" dirty="0" smtClean="0"/>
              <a:t>Изменить </a:t>
            </a:r>
            <a:r>
              <a:rPr lang="ru-RU" sz="2400" dirty="0"/>
              <a:t>значение элемента списка</a:t>
            </a:r>
            <a:endParaRPr lang="ru-RU" sz="2400" dirty="0"/>
          </a:p>
          <a:p>
            <a:pPr lvl="1"/>
            <a:r>
              <a:rPr lang="ru-RU" sz="2400" dirty="0" smtClean="0"/>
              <a:t>Получить элемент, следующий за данным</a:t>
            </a:r>
          </a:p>
          <a:p>
            <a:pPr lvl="1"/>
            <a:r>
              <a:rPr lang="ru-RU" sz="2400" dirty="0" smtClean="0"/>
              <a:t>Добавить </a:t>
            </a:r>
            <a:r>
              <a:rPr lang="ru-RU" sz="2400" dirty="0"/>
              <a:t>элемент </a:t>
            </a:r>
            <a:r>
              <a:rPr lang="ru-RU" sz="2400" dirty="0" smtClean="0"/>
              <a:t>после данного элемента</a:t>
            </a:r>
            <a:endParaRPr lang="ru-RU" sz="2400" dirty="0" smtClean="0"/>
          </a:p>
          <a:p>
            <a:pPr lvl="1"/>
            <a:r>
              <a:rPr lang="ru-RU" sz="2400" dirty="0" smtClean="0"/>
              <a:t>Удалить данный элемент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имеет 0 или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ru-RU" dirty="0" smtClean="0">
                <a:solidFill>
                  <a:schemeClr val="bg1"/>
                </a:solidFill>
              </a:rPr>
              <a:t>соседа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Развернутый список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придумал </a:t>
            </a:r>
            <a:r>
              <a:rPr lang="ru-RU" dirty="0"/>
              <a:t>а</a:t>
            </a:r>
            <a:r>
              <a:rPr lang="ru-RU" dirty="0" smtClean="0"/>
              <a:t>бстрактные типы данных?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Барбара Лисков р. 1939</a:t>
            </a:r>
          </a:p>
          <a:p>
            <a:r>
              <a:rPr lang="ru-RU" dirty="0" smtClean="0"/>
              <a:t>Стивен </a:t>
            </a:r>
            <a:r>
              <a:rPr lang="ru-RU" dirty="0" smtClean="0"/>
              <a:t>Жиль</a:t>
            </a:r>
            <a:endParaRPr lang="ru-RU" dirty="0" smtClean="0"/>
          </a:p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B., </a:t>
            </a:r>
            <a:r>
              <a:rPr lang="en-US" dirty="0" err="1"/>
              <a:t>Zilles</a:t>
            </a:r>
            <a:r>
              <a:rPr lang="en-US" dirty="0"/>
              <a:t> S</a:t>
            </a:r>
            <a:r>
              <a:rPr lang="en-US" dirty="0" smtClean="0"/>
              <a:t>. Programming </a:t>
            </a:r>
            <a:r>
              <a:rPr lang="en-US" dirty="0"/>
              <a:t>with abstract data types // </a:t>
            </a:r>
            <a:r>
              <a:rPr lang="en-US" dirty="0" err="1"/>
              <a:t>SIGPlan</a:t>
            </a:r>
            <a:r>
              <a:rPr lang="en-US" dirty="0"/>
              <a:t> Notices, vol. 9, no. 4, </a:t>
            </a:r>
            <a:r>
              <a:rPr lang="en-US" dirty="0" smtClean="0"/>
              <a:t>1974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Использование </a:t>
            </a:r>
            <a:r>
              <a:rPr lang="ru-RU" dirty="0" smtClean="0">
                <a:solidFill>
                  <a:schemeClr val="bg1"/>
                </a:solidFill>
              </a:rPr>
              <a:t>метода абстракции в программировании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Барбара Лисков </a:t>
            </a:r>
            <a:r>
              <a:rPr lang="en-US" sz="1200" dirty="0" smtClean="0"/>
              <a:t>Barbara </a:t>
            </a:r>
            <a:r>
              <a:rPr lang="en-US" sz="1200" dirty="0" err="1" smtClean="0"/>
              <a:t>Liskov</a:t>
            </a:r>
            <a:r>
              <a:rPr lang="en-US" sz="1200" dirty="0" smtClean="0"/>
              <a:t> 1939</a:t>
            </a:r>
            <a:endParaRPr lang="en-US" sz="1200" dirty="0" smtClean="0"/>
          </a:p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en.wikipedia.org/wiki/Barbara_Liskov</a:t>
            </a:r>
            <a:endParaRPr lang="en-US" sz="1200" dirty="0" smtClean="0"/>
          </a:p>
          <a:p>
            <a:r>
              <a:rPr lang="ru-RU" sz="1200" dirty="0" smtClean="0"/>
              <a:t>Премия Тьюринга 2008</a:t>
            </a:r>
            <a:endParaRPr lang="ru-RU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имеет 0 или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ru-RU" dirty="0" smtClean="0">
                <a:solidFill>
                  <a:schemeClr val="bg1"/>
                </a:solidFill>
              </a:rPr>
              <a:t>соседа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Развернутый список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1 или 2 соседей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XOR-</a:t>
            </a:r>
            <a:r>
              <a:rPr lang="ru-RU" dirty="0" smtClean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хранит </a:t>
            </a:r>
            <a:r>
              <a:rPr lang="en-US" dirty="0" err="1" smtClean="0">
                <a:solidFill>
                  <a:schemeClr val="bg1"/>
                </a:solidFill>
              </a:rPr>
              <a:t>xor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адресов своих соседей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a, b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-&gt; (b, next(b)), (</a:t>
            </a:r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(a), a)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9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/>
              <a:t>элемент имеет 0 или </a:t>
            </a:r>
            <a:r>
              <a:rPr lang="en-US" dirty="0" smtClean="0"/>
              <a:t>1 </a:t>
            </a:r>
            <a:r>
              <a:rPr lang="ru-RU" dirty="0" smtClean="0"/>
              <a:t>соседа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Развернутый список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1 или 2 соседей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XOR-</a:t>
            </a:r>
            <a:r>
              <a:rPr lang="ru-RU" dirty="0" smtClean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хранит </a:t>
            </a:r>
            <a:r>
              <a:rPr lang="en-US" dirty="0" err="1" smtClean="0">
                <a:solidFill>
                  <a:schemeClr val="bg1"/>
                </a:solidFill>
              </a:rPr>
              <a:t>xor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адресов своих соседей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a, b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-&gt; (b, next(b)), (</a:t>
            </a:r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(a), a)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 smtClean="0">
                    <a:solidFill>
                      <a:schemeClr val="tx1"/>
                    </a:solidFill>
                  </a:rPr>
                  <a:t>элемент</a:t>
                </a:r>
                <a:endParaRPr lang="ru-RU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/>
              <a:t>элемент имеет 0 или </a:t>
            </a:r>
            <a:r>
              <a:rPr lang="en-US" dirty="0" smtClean="0"/>
              <a:t>1 </a:t>
            </a:r>
            <a:r>
              <a:rPr lang="ru-RU" dirty="0" smtClean="0"/>
              <a:t>соседа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Развернутый список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>
                <a:solidFill>
                  <a:schemeClr val="bg1"/>
                </a:solidFill>
              </a:rPr>
              <a:t>XOR-</a:t>
            </a:r>
            <a:r>
              <a:rPr lang="ru-RU" dirty="0" smtClean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хранит </a:t>
            </a:r>
            <a:r>
              <a:rPr lang="en-US" dirty="0" err="1" smtClean="0">
                <a:solidFill>
                  <a:schemeClr val="bg1"/>
                </a:solidFill>
              </a:rPr>
              <a:t>xor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адресов своих соседей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a, b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-&gt; (b, next(b)), (</a:t>
            </a:r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(a), a)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 smtClean="0">
                    <a:solidFill>
                      <a:schemeClr val="tx1"/>
                    </a:solidFill>
                  </a:rPr>
                  <a:t>элемент</a:t>
                </a:r>
                <a:endParaRPr lang="ru-RU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/>
              <a:t>элемент имеет 0 или </a:t>
            </a:r>
            <a:r>
              <a:rPr lang="en-US" dirty="0" smtClean="0"/>
              <a:t>1 </a:t>
            </a:r>
            <a:r>
              <a:rPr lang="ru-RU" dirty="0" smtClean="0"/>
              <a:t>соседа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Развернутый список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>
                <a:solidFill>
                  <a:schemeClr val="bg1"/>
                </a:solidFill>
              </a:rPr>
              <a:t>XOR-</a:t>
            </a:r>
            <a:r>
              <a:rPr lang="ru-RU" dirty="0" smtClean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хранит </a:t>
            </a:r>
            <a:r>
              <a:rPr lang="en-US" dirty="0" err="1" smtClean="0">
                <a:solidFill>
                  <a:schemeClr val="bg1"/>
                </a:solidFill>
              </a:rPr>
              <a:t>xor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адресов своих соседей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a, b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-&gt; (b, next(b)), (</a:t>
            </a:r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(a), a)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 smtClean="0">
                    <a:solidFill>
                      <a:schemeClr val="tx1"/>
                    </a:solidFill>
                  </a:rPr>
                  <a:t>элемент</a:t>
                </a:r>
                <a:endParaRPr lang="ru-RU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6100" y="4797152"/>
            <a:ext cx="4697937" cy="1072201"/>
            <a:chOff x="1521541" y="3786188"/>
            <a:chExt cx="6193710" cy="571500"/>
          </a:xfrm>
        </p:grpSpPr>
        <p:sp>
          <p:nvSpPr>
            <p:cNvPr id="68" name="Прямоугольник 3"/>
            <p:cNvSpPr/>
            <p:nvPr/>
          </p:nvSpPr>
          <p:spPr>
            <a:xfrm>
              <a:off x="1521541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Прямоугольник 4"/>
            <p:cNvSpPr/>
            <p:nvPr/>
          </p:nvSpPr>
          <p:spPr>
            <a:xfrm>
              <a:off x="2843134" y="3786188"/>
              <a:ext cx="907336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Прямоугольник 6"/>
            <p:cNvSpPr/>
            <p:nvPr/>
          </p:nvSpPr>
          <p:spPr>
            <a:xfrm>
              <a:off x="4164729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1" name="Прямоугольник 7"/>
            <p:cNvSpPr/>
            <p:nvPr/>
          </p:nvSpPr>
          <p:spPr>
            <a:xfrm>
              <a:off x="5486322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Прямоугольник 8"/>
            <p:cNvSpPr/>
            <p:nvPr/>
          </p:nvSpPr>
          <p:spPr>
            <a:xfrm>
              <a:off x="6807916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Прямая со стрелкой 20"/>
            <p:cNvCxnSpPr>
              <a:stCxn id="68" idx="3"/>
              <a:endCxn id="69" idx="1"/>
            </p:cNvCxnSpPr>
            <p:nvPr/>
          </p:nvCxnSpPr>
          <p:spPr>
            <a:xfrm>
              <a:off x="2428876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21"/>
            <p:cNvCxnSpPr>
              <a:stCxn id="70" idx="3"/>
              <a:endCxn id="71" idx="1"/>
            </p:cNvCxnSpPr>
            <p:nvPr/>
          </p:nvCxnSpPr>
          <p:spPr>
            <a:xfrm>
              <a:off x="5072063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22"/>
            <p:cNvCxnSpPr>
              <a:stCxn id="69" idx="3"/>
              <a:endCxn id="70" idx="1"/>
            </p:cNvCxnSpPr>
            <p:nvPr/>
          </p:nvCxnSpPr>
          <p:spPr>
            <a:xfrm>
              <a:off x="3750470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23"/>
            <p:cNvCxnSpPr>
              <a:stCxn id="71" idx="3"/>
              <a:endCxn id="72" idx="1"/>
            </p:cNvCxnSpPr>
            <p:nvPr/>
          </p:nvCxnSpPr>
          <p:spPr>
            <a:xfrm>
              <a:off x="6393656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/>
              <a:t>элемент имеет 0 или </a:t>
            </a:r>
            <a:r>
              <a:rPr lang="en-US" dirty="0" smtClean="0"/>
              <a:t>1 </a:t>
            </a:r>
            <a:r>
              <a:rPr lang="ru-RU" dirty="0" smtClean="0"/>
              <a:t>соседа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Развернутый список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XOR-</a:t>
            </a:r>
            <a:r>
              <a:rPr lang="ru-RU" dirty="0" smtClean="0"/>
              <a:t>связный список</a:t>
            </a:r>
          </a:p>
          <a:p>
            <a:pPr lvl="1"/>
            <a:r>
              <a:rPr lang="ru-RU" dirty="0" smtClean="0"/>
              <a:t>элемент хранит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ru-RU" dirty="0" smtClean="0"/>
              <a:t>адресов своих соседей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err="1"/>
              <a:t>prev</a:t>
            </a:r>
            <a:r>
              <a:rPr lang="en-US" dirty="0"/>
              <a:t>(a), a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&lt;- </a:t>
            </a:r>
            <a:r>
              <a:rPr lang="ru-RU" dirty="0" smtClean="0"/>
              <a:t>(</a:t>
            </a:r>
            <a:r>
              <a:rPr lang="en-US" dirty="0" smtClean="0"/>
              <a:t>a, b</a:t>
            </a:r>
            <a:r>
              <a:rPr lang="ru-RU" dirty="0" smtClean="0"/>
              <a:t>)</a:t>
            </a:r>
            <a:r>
              <a:rPr lang="en-US" dirty="0" smtClean="0"/>
              <a:t> -&gt; (b, next(b))</a:t>
            </a:r>
            <a:endParaRPr lang="ru-RU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 smtClean="0">
                    <a:solidFill>
                      <a:schemeClr val="tx1"/>
                    </a:solidFill>
                  </a:rPr>
                  <a:t>элемент</a:t>
                </a:r>
                <a:endParaRPr lang="ru-RU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6100" y="4797152"/>
            <a:ext cx="4697937" cy="1072201"/>
            <a:chOff x="1521541" y="3786188"/>
            <a:chExt cx="6193710" cy="571500"/>
          </a:xfrm>
        </p:grpSpPr>
        <p:sp>
          <p:nvSpPr>
            <p:cNvPr id="68" name="Прямоугольник 3"/>
            <p:cNvSpPr/>
            <p:nvPr/>
          </p:nvSpPr>
          <p:spPr>
            <a:xfrm>
              <a:off x="1521541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Прямоугольник 4"/>
            <p:cNvSpPr/>
            <p:nvPr/>
          </p:nvSpPr>
          <p:spPr>
            <a:xfrm>
              <a:off x="2843134" y="3786188"/>
              <a:ext cx="907336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Прямоугольник 6"/>
            <p:cNvSpPr/>
            <p:nvPr/>
          </p:nvSpPr>
          <p:spPr>
            <a:xfrm>
              <a:off x="4164729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1" name="Прямоугольник 7"/>
            <p:cNvSpPr/>
            <p:nvPr/>
          </p:nvSpPr>
          <p:spPr>
            <a:xfrm>
              <a:off x="5486322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Прямоугольник 8"/>
            <p:cNvSpPr/>
            <p:nvPr/>
          </p:nvSpPr>
          <p:spPr>
            <a:xfrm>
              <a:off x="6807916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Прямая со стрелкой 20"/>
            <p:cNvCxnSpPr>
              <a:stCxn id="68" idx="3"/>
              <a:endCxn id="69" idx="1"/>
            </p:cNvCxnSpPr>
            <p:nvPr/>
          </p:nvCxnSpPr>
          <p:spPr>
            <a:xfrm>
              <a:off x="2428876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21"/>
            <p:cNvCxnSpPr>
              <a:stCxn id="70" idx="3"/>
              <a:endCxn id="71" idx="1"/>
            </p:cNvCxnSpPr>
            <p:nvPr/>
          </p:nvCxnSpPr>
          <p:spPr>
            <a:xfrm>
              <a:off x="5072063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22"/>
            <p:cNvCxnSpPr>
              <a:stCxn id="69" idx="3"/>
              <a:endCxn id="70" idx="1"/>
            </p:cNvCxnSpPr>
            <p:nvPr/>
          </p:nvCxnSpPr>
          <p:spPr>
            <a:xfrm>
              <a:off x="3750470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23"/>
            <p:cNvCxnSpPr>
              <a:stCxn id="71" idx="3"/>
              <a:endCxn id="72" idx="1"/>
            </p:cNvCxnSpPr>
            <p:nvPr/>
          </p:nvCxnSpPr>
          <p:spPr>
            <a:xfrm>
              <a:off x="6393656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5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АТД </a:t>
            </a:r>
            <a:r>
              <a:rPr lang="ru-RU" dirty="0" smtClean="0"/>
              <a:t>список на языке 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TValue 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значения</a:t>
            </a:r>
          </a:p>
          <a:p>
            <a:pPr marL="68580" indent="0">
              <a:buNone/>
            </a:pP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список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TValue</a:t>
            </a:r>
            <a:endParaRPr lang="ru-RU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элемент списка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TValue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1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использования АТД список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Проверить присутствие значения в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списке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HasValue(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 !=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Перепишите с помощью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использования АТД список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Проверить присутствие значения в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списке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HasValue(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 !=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Перепишите с помощью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1664" y="2370584"/>
            <a:ext cx="1152128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3287688" y="2732254"/>
            <a:ext cx="936104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351584" y="3090664"/>
            <a:ext cx="1152128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783632" y="4198376"/>
            <a:ext cx="1008112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1-связный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1-связный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придумал </a:t>
            </a:r>
            <a:r>
              <a:rPr lang="ru-RU" dirty="0"/>
              <a:t>а</a:t>
            </a:r>
            <a:r>
              <a:rPr lang="ru-RU" dirty="0" smtClean="0"/>
              <a:t>бстрактные типы данных?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Барбара Лисков р. 1939</a:t>
            </a:r>
          </a:p>
          <a:p>
            <a:r>
              <a:rPr lang="ru-RU" dirty="0" smtClean="0"/>
              <a:t>Стивен </a:t>
            </a:r>
            <a:r>
              <a:rPr lang="ru-RU" dirty="0" smtClean="0"/>
              <a:t>Жиль</a:t>
            </a:r>
            <a:endParaRPr lang="ru-RU" dirty="0" smtClean="0"/>
          </a:p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B., </a:t>
            </a:r>
            <a:r>
              <a:rPr lang="en-US" dirty="0" err="1"/>
              <a:t>Zilles</a:t>
            </a:r>
            <a:r>
              <a:rPr lang="en-US" dirty="0"/>
              <a:t> S</a:t>
            </a:r>
            <a:r>
              <a:rPr lang="en-US" dirty="0" smtClean="0"/>
              <a:t>. Programming </a:t>
            </a:r>
            <a:r>
              <a:rPr lang="en-US" dirty="0"/>
              <a:t>with abstract data types // </a:t>
            </a:r>
            <a:r>
              <a:rPr lang="en-US" dirty="0" err="1"/>
              <a:t>SIGPlan</a:t>
            </a:r>
            <a:r>
              <a:rPr lang="en-US" dirty="0"/>
              <a:t> Notices, vol. 9, no. 4, </a:t>
            </a:r>
            <a:r>
              <a:rPr lang="en-US" dirty="0" smtClean="0"/>
              <a:t>1974</a:t>
            </a:r>
            <a:endParaRPr lang="ru-RU" dirty="0" smtClean="0"/>
          </a:p>
          <a:p>
            <a:pPr lvl="1"/>
            <a:r>
              <a:rPr lang="ru-RU" dirty="0" smtClean="0"/>
              <a:t>Использование </a:t>
            </a:r>
            <a:r>
              <a:rPr lang="ru-RU" dirty="0" smtClean="0"/>
              <a:t>метода абстракции в программировании</a:t>
            </a:r>
            <a:r>
              <a:rPr lang="en-US" dirty="0" smtClean="0"/>
              <a:t> </a:t>
            </a:r>
            <a:r>
              <a:rPr lang="ru-RU" dirty="0" smtClean="0"/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Барбара Лисков </a:t>
            </a:r>
            <a:r>
              <a:rPr lang="en-US" sz="1200" dirty="0" smtClean="0"/>
              <a:t>Barbara </a:t>
            </a:r>
            <a:r>
              <a:rPr lang="en-US" sz="1200" dirty="0" err="1" smtClean="0"/>
              <a:t>Liskov</a:t>
            </a:r>
            <a:endParaRPr lang="en-US" sz="1200" dirty="0" smtClean="0"/>
          </a:p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en.wikipedia.org/wiki/Barbara_Liskov</a:t>
            </a:r>
            <a:endParaRPr lang="en-US" sz="1200" dirty="0" smtClean="0"/>
          </a:p>
          <a:p>
            <a:r>
              <a:rPr lang="ru-RU" sz="1200" dirty="0" smtClean="0"/>
              <a:t>Премия Тьюринга 2008</a:t>
            </a:r>
            <a:endParaRPr lang="ru-RU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1-связный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0780" y="1795773"/>
            <a:ext cx="2970020" cy="707865"/>
            <a:chOff x="2429308" y="4521670"/>
            <a:chExt cx="4429125" cy="1571626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968236" y="5306689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4" y="4950324"/>
              <a:ext cx="1505426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943194" y="4950324"/>
              <a:ext cx="1576780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1-связный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0780" y="1795773"/>
            <a:ext cx="2970020" cy="707865"/>
            <a:chOff x="2429308" y="4521670"/>
            <a:chExt cx="4429125" cy="1571626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968236" y="5306689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4" y="4950324"/>
              <a:ext cx="1505426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943194" y="4950324"/>
              <a:ext cx="1576780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(void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while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Remove(&amp;list,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assert(item !=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while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Remove(&amp;list,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assert(item !=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assert(item !=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4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assert(item !=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9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assert(item !=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1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1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Система регулирования </a:t>
            </a:r>
            <a:r>
              <a:rPr lang="ru-RU" sz="2400" dirty="0" smtClean="0">
                <a:solidFill>
                  <a:schemeClr val="bg1"/>
                </a:solidFill>
              </a:rPr>
              <a:t>скорости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текущие параметры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значение скорости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Кофемолка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err="1" smtClean="0"/>
              <a:t>InsertAfter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*new);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BD63C5"/>
                </a:solidFill>
                <a:latin typeface="Consolas" panose="020B0609020204030204" pitchFamily="49" charset="0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(new !=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вставка в 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начало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savedHead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Next =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savedHead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Next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1-связный список в общем случае</a:t>
            </a:r>
            <a:endParaRPr lang="ru-RU" dirty="0"/>
          </a:p>
        </p:txBody>
      </p:sp>
      <p:pic>
        <p:nvPicPr>
          <p:cNvPr id="4" name="Picture 5" descr="Вставка элемента в середину 1-связного списка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53066" y="2898894"/>
            <a:ext cx="8691399" cy="21862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19024" y="3540014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3407" y="3516770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1833" y="4602100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1784" y="4051023"/>
            <a:ext cx="5760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new</a:t>
            </a:r>
            <a:endParaRPr lang="ru-RU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7593" y="3540147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5600" y="2898895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item</a:t>
            </a:r>
            <a:endParaRPr lang="ru-RU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065" y="3551432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8050" y="4613000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3489" y="3546967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76320" y="3523068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3865" y="4570373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12024" y="4546945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удалить первый элемент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BD63C5"/>
                </a:solidFill>
                <a:latin typeface="Consolas" panose="020B0609020204030204" pitchFamily="49" charset="0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free(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Напишите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функцию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void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Remove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TList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TItem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item);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</a:t>
            </a:r>
            <a:r>
              <a:rPr lang="ru-RU" dirty="0" smtClean="0"/>
              <a:t>из </a:t>
            </a:r>
            <a:r>
              <a:rPr lang="ru-RU" dirty="0"/>
              <a:t>1-связного </a:t>
            </a:r>
            <a:r>
              <a:rPr lang="ru-RU" dirty="0" smtClean="0"/>
              <a:t>списка в общем случае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</a:t>
            </a:r>
            <a:r>
              <a:rPr lang="ru-RU" dirty="0" smtClean="0"/>
              <a:t>из </a:t>
            </a:r>
            <a:r>
              <a:rPr lang="ru-RU" dirty="0"/>
              <a:t>1-связного </a:t>
            </a:r>
            <a:r>
              <a:rPr lang="ru-RU" dirty="0" smtClean="0"/>
              <a:t>списка в общем случае</a:t>
            </a:r>
            <a:endParaRPr lang="ru-RU" dirty="0"/>
          </a:p>
        </p:txBody>
      </p:sp>
      <p:pic>
        <p:nvPicPr>
          <p:cNvPr id="4" name="Picture 5" descr="Удаление элемента из 1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77" y="2204616"/>
            <a:ext cx="7127875" cy="417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9101" y="4375044"/>
            <a:ext cx="195933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*list    </a:t>
            </a:r>
            <a:r>
              <a:rPr lang="en-US" sz="1600" dirty="0" err="1" smtClean="0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7034" y="28831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857" y="28529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2081" y="2884651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5904" y="2854423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2189" y="28997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6012" y="28695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0937" y="504340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4760" y="501317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46900" y="5044372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0723" y="5014144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2249" y="3656576"/>
            <a:ext cx="26221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Из середины списка</a:t>
            </a:r>
            <a:endParaRPr lang="ru-RU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2031" y="5854601"/>
            <a:ext cx="187243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Из начала списка</a:t>
            </a:r>
            <a:endParaRPr lang="ru-RU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3255" y="2276873"/>
            <a:ext cx="409085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item                         </a:t>
            </a:r>
            <a:r>
              <a:rPr lang="en-US" sz="1600" dirty="0" err="1" smtClean="0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6977" y="4262868"/>
            <a:ext cx="7127875" cy="1961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</a:t>
            </a:r>
            <a:r>
              <a:rPr lang="ru-RU" dirty="0" smtClean="0"/>
              <a:t>из </a:t>
            </a:r>
            <a:r>
              <a:rPr lang="ru-RU" dirty="0"/>
              <a:t>1-связного </a:t>
            </a:r>
            <a:r>
              <a:rPr lang="ru-RU" dirty="0" smtClean="0"/>
              <a:t>списка в общем случае</a:t>
            </a:r>
            <a:endParaRPr lang="ru-RU" dirty="0"/>
          </a:p>
        </p:txBody>
      </p:sp>
      <p:pic>
        <p:nvPicPr>
          <p:cNvPr id="4" name="Picture 5" descr="Удаление элемента из 1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77" y="2204616"/>
            <a:ext cx="7127875" cy="417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9101" y="4375044"/>
            <a:ext cx="195933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*list    </a:t>
            </a:r>
            <a:r>
              <a:rPr lang="en-US" sz="1600" dirty="0" err="1" smtClean="0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7034" y="28831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857" y="28529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2081" y="2884651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5904" y="2854423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2189" y="28997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6012" y="28695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0937" y="504340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4760" y="501317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46900" y="5044372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0723" y="5014144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2249" y="3656576"/>
            <a:ext cx="26221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Из середины списка</a:t>
            </a:r>
            <a:endParaRPr lang="ru-RU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2031" y="5854601"/>
            <a:ext cx="187243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Из начала списка</a:t>
            </a:r>
            <a:endParaRPr lang="ru-RU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3255" y="2276873"/>
            <a:ext cx="409085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item                         </a:t>
            </a:r>
            <a:r>
              <a:rPr lang="en-US" sz="1600" dirty="0" err="1" smtClean="0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2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через 2-связный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через 2-связный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через 2-связный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8128" y="1771975"/>
            <a:ext cx="4111804" cy="707866"/>
            <a:chOff x="2429308" y="4521669"/>
            <a:chExt cx="4429125" cy="1571627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008304" y="5306688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5" y="4950324"/>
              <a:ext cx="1023231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903993" y="4950325"/>
              <a:ext cx="910498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Прямая соединительная линия 8"/>
          <p:cNvCxnSpPr/>
          <p:nvPr/>
        </p:nvCxnSpPr>
        <p:spPr>
          <a:xfrm rot="5400000">
            <a:off x="9431934" y="2125171"/>
            <a:ext cx="707865" cy="14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88940" y="1971205"/>
            <a:ext cx="1319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.Previous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2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через 2-связный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8128" y="1771975"/>
            <a:ext cx="4111804" cy="707866"/>
            <a:chOff x="2429308" y="4521669"/>
            <a:chExt cx="4429125" cy="1571627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008304" y="5306688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5" y="4950324"/>
              <a:ext cx="1023231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903993" y="4950325"/>
              <a:ext cx="910498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Прямая соединительная линия 8"/>
          <p:cNvCxnSpPr/>
          <p:nvPr/>
        </p:nvCxnSpPr>
        <p:spPr>
          <a:xfrm rot="5400000">
            <a:off x="9431934" y="2125171"/>
            <a:ext cx="707865" cy="14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88940" y="1971205"/>
            <a:ext cx="1319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.Previous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Система регулирования </a:t>
            </a:r>
            <a:r>
              <a:rPr lang="ru-RU" sz="2400" dirty="0" smtClean="0">
                <a:solidFill>
                  <a:schemeClr val="bg1"/>
                </a:solidFill>
              </a:rPr>
              <a:t>скорости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текущие параметры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значение скорости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Кофемолка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 descr="Удаление элемента из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1544" y="3789040"/>
            <a:ext cx="80645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2-связного списка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&gt;Next-&gt;Next-&gt;Previous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&gt;Next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q-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(2)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free(q);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8920" y="4566041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198224" y="4566040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32235" y="4566041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74923" y="4884299"/>
            <a:ext cx="54045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796566" y="4269161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778284" y="4255283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409577" y="4251060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245784" y="4873190"/>
            <a:ext cx="4913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635136" y="4884299"/>
            <a:ext cx="4913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127782" y="3861073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98734" y="3939446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q</a:t>
            </a:r>
            <a:endParaRPr lang="ru-RU" sz="1600" dirty="0"/>
          </a:p>
        </p:txBody>
      </p:sp>
      <p:cxnSp>
        <p:nvCxnSpPr>
          <p:cNvPr id="6" name="Elbow Connector 5"/>
          <p:cNvCxnSpPr>
            <a:stCxn id="19" idx="2"/>
          </p:cNvCxnSpPr>
          <p:nvPr/>
        </p:nvCxnSpPr>
        <p:spPr>
          <a:xfrm rot="16200000" flipH="1">
            <a:off x="2335205" y="4068105"/>
            <a:ext cx="161867" cy="24024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45808" y="3942006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(2)</a:t>
            </a:r>
            <a:endParaRPr lang="ru-RU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44770" y="5161297"/>
            <a:ext cx="33646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(1)</a:t>
            </a:r>
            <a:endParaRPr lang="ru-RU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" descr="Вставка элемента в середину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1"/>
            <a:ext cx="8089114" cy="296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 2-связный список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q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*q);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-&gt;Next-&gt;Previous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q;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q-&gt;Next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(2)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q;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(3)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q-&gt;Previous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(4)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93457" y="2434100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553113" y="2025622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25906" y="2752329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89438" y="1642012"/>
            <a:ext cx="4804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22771" y="2448000"/>
            <a:ext cx="5043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87673" y="2039522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160466" y="2766229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032" y="2455974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493688" y="2047496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366481" y="2774203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403389" y="3851156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3045" y="3442678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835838" y="4169385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855884" y="3851125"/>
            <a:ext cx="4804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q</a:t>
            </a:r>
            <a:endParaRPr lang="ru-R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на основе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Циклический список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Стек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(stack)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Очередь</a:t>
            </a:r>
            <a:r>
              <a:rPr lang="en-US" dirty="0" smtClean="0">
                <a:solidFill>
                  <a:schemeClr val="bg1"/>
                </a:solidFill>
              </a:rPr>
              <a:t> (queue)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Дек (</a:t>
            </a:r>
            <a:r>
              <a:rPr lang="en-US" dirty="0" smtClean="0">
                <a:solidFill>
                  <a:schemeClr val="bg1"/>
                </a:solidFill>
              </a:rPr>
              <a:t>double-ended </a:t>
            </a:r>
            <a:r>
              <a:rPr lang="en-US" dirty="0" smtClean="0">
                <a:solidFill>
                  <a:schemeClr val="bg1"/>
                </a:solidFill>
              </a:rPr>
              <a:t>queue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deque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двухголовая очередь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на основе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список</a:t>
            </a:r>
          </a:p>
          <a:p>
            <a:r>
              <a:rPr lang="ru-RU" dirty="0" smtClean="0"/>
              <a:t>Стек</a:t>
            </a:r>
            <a:r>
              <a:rPr lang="en-US" dirty="0" smtClean="0"/>
              <a:t> </a:t>
            </a:r>
            <a:r>
              <a:rPr lang="en-US" dirty="0" smtClean="0"/>
              <a:t>(stack)</a:t>
            </a:r>
            <a:endParaRPr lang="ru-RU" dirty="0" smtClean="0"/>
          </a:p>
          <a:p>
            <a:r>
              <a:rPr lang="ru-RU" dirty="0" smtClean="0"/>
              <a:t>Очередь</a:t>
            </a:r>
            <a:r>
              <a:rPr lang="en-US" dirty="0" smtClean="0"/>
              <a:t> (queue)</a:t>
            </a:r>
            <a:endParaRPr lang="ru-RU" dirty="0" smtClean="0"/>
          </a:p>
          <a:p>
            <a:r>
              <a:rPr lang="ru-RU" dirty="0" smtClean="0"/>
              <a:t>Дек (</a:t>
            </a:r>
            <a:r>
              <a:rPr lang="en-US" dirty="0" smtClean="0"/>
              <a:t>double-ended </a:t>
            </a:r>
            <a:r>
              <a:rPr lang="en-US" dirty="0" smtClean="0"/>
              <a:t>queue</a:t>
            </a:r>
            <a:r>
              <a:rPr lang="ru-RU" dirty="0" smtClean="0"/>
              <a:t>, </a:t>
            </a:r>
            <a:r>
              <a:rPr lang="en-US" dirty="0" err="1" smtClean="0"/>
              <a:t>deque</a:t>
            </a:r>
            <a:r>
              <a:rPr lang="en-US" dirty="0" smtClean="0"/>
              <a:t>, </a:t>
            </a:r>
            <a:r>
              <a:rPr lang="ru-RU" dirty="0" smtClean="0"/>
              <a:t>двухголовая очередь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на основе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список</a:t>
            </a:r>
          </a:p>
          <a:p>
            <a:r>
              <a:rPr lang="ru-RU" dirty="0" smtClean="0"/>
              <a:t>Стек</a:t>
            </a:r>
            <a:r>
              <a:rPr lang="en-US" dirty="0" smtClean="0"/>
              <a:t> </a:t>
            </a:r>
            <a:r>
              <a:rPr lang="en-US" dirty="0" smtClean="0"/>
              <a:t>(stack)</a:t>
            </a:r>
            <a:endParaRPr lang="ru-RU" dirty="0" smtClean="0"/>
          </a:p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Очередь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(queue)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Дек (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double-ended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queue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deque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двухголовая очередь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1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циклический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П</a:t>
            </a:r>
            <a:r>
              <a:rPr lang="ru-RU" dirty="0" smtClean="0">
                <a:solidFill>
                  <a:schemeClr val="bg1"/>
                </a:solidFill>
              </a:rPr>
              <a:t>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Операции АТД список + создание одноэлементного цикла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</a:t>
            </a:r>
            <a:r>
              <a:rPr lang="ru-RU" dirty="0" smtClean="0">
                <a:solidFill>
                  <a:schemeClr val="bg1"/>
                </a:solidFill>
              </a:rPr>
              <a:t>определить наличие периода, </a:t>
            </a:r>
            <a:r>
              <a:rPr lang="ru-RU" dirty="0">
                <a:solidFill>
                  <a:schemeClr val="bg1"/>
                </a:solidFill>
              </a:rPr>
              <a:t>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циклический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</a:t>
            </a:r>
            <a:r>
              <a:rPr lang="ru-RU" dirty="0" smtClean="0"/>
              <a:t>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Операции АТД список + создание одноэлементного цикла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</a:t>
            </a:r>
            <a:r>
              <a:rPr lang="ru-RU" dirty="0" smtClean="0">
                <a:solidFill>
                  <a:schemeClr val="bg1"/>
                </a:solidFill>
              </a:rPr>
              <a:t>определить наличие периода, </a:t>
            </a:r>
            <a:r>
              <a:rPr lang="ru-RU" dirty="0">
                <a:solidFill>
                  <a:schemeClr val="bg1"/>
                </a:solidFill>
              </a:rPr>
              <a:t>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циклический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</a:t>
            </a:r>
            <a:r>
              <a:rPr lang="ru-RU" dirty="0" smtClean="0"/>
              <a:t>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Операции АТД список + создание одноэлементного цикла</a:t>
            </a:r>
            <a:endParaRPr lang="ru-RU" dirty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</a:t>
            </a:r>
            <a:r>
              <a:rPr lang="ru-RU" dirty="0" smtClean="0">
                <a:solidFill>
                  <a:schemeClr val="bg1"/>
                </a:solidFill>
              </a:rPr>
              <a:t>определить наличие периода, </a:t>
            </a:r>
            <a:r>
              <a:rPr lang="ru-RU" dirty="0">
                <a:solidFill>
                  <a:schemeClr val="bg1"/>
                </a:solidFill>
              </a:rPr>
              <a:t>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циклический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</a:t>
            </a:r>
            <a:r>
              <a:rPr lang="ru-RU" dirty="0" smtClean="0"/>
              <a:t>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Операции АТД список + создание одноэлементного цикла</a:t>
            </a:r>
            <a:endParaRPr lang="ru-RU" dirty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Реализация через 1-связные списки с циклом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Как </a:t>
            </a:r>
            <a:r>
              <a:rPr lang="ru-RU" dirty="0" smtClean="0">
                <a:solidFill>
                  <a:schemeClr val="bg1"/>
                </a:solidFill>
              </a:rPr>
              <a:t>определить наличие периода, </a:t>
            </a:r>
            <a:r>
              <a:rPr lang="ru-RU" dirty="0">
                <a:solidFill>
                  <a:schemeClr val="bg1"/>
                </a:solidFill>
              </a:rPr>
              <a:t>не изменяя список и не используя дополнительной памяти?</a:t>
            </a:r>
          </a:p>
          <a:p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6456040" y="3064692"/>
            <a:ext cx="4867920" cy="580332"/>
            <a:chOff x="2183766" y="3643729"/>
            <a:chExt cx="5844713" cy="5715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374642" y="3643729"/>
              <a:ext cx="1058400" cy="571500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3766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3" idx="3"/>
              <a:endCxn id="25" idx="1"/>
            </p:cNvCxnSpPr>
            <p:nvPr/>
          </p:nvCxnSpPr>
          <p:spPr>
            <a:xfrm>
              <a:off x="3242166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6970079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79204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7" name="Скругленная соединительная линия 18"/>
            <p:cNvCxnSpPr>
              <a:stCxn id="17" idx="3"/>
              <a:endCxn id="25" idx="0"/>
            </p:cNvCxnSpPr>
            <p:nvPr/>
          </p:nvCxnSpPr>
          <p:spPr>
            <a:xfrm flipH="1" flipV="1">
              <a:off x="4308404" y="3643729"/>
              <a:ext cx="3720075" cy="285750"/>
            </a:xfrm>
            <a:prstGeom prst="curvedConnector4">
              <a:avLst>
                <a:gd name="adj1" fmla="val -6145"/>
                <a:gd name="adj2" fmla="val 32095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кругленная соединительная линия 18"/>
            <p:cNvCxnSpPr>
              <a:stCxn id="8" idx="3"/>
              <a:endCxn id="17" idx="1"/>
            </p:cNvCxnSpPr>
            <p:nvPr/>
          </p:nvCxnSpPr>
          <p:spPr>
            <a:xfrm>
              <a:off x="6433042" y="3929479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кругленная соединительная линия 18"/>
            <p:cNvCxnSpPr>
              <a:stCxn id="25" idx="3"/>
              <a:endCxn id="8" idx="1"/>
            </p:cNvCxnSpPr>
            <p:nvPr/>
          </p:nvCxnSpPr>
          <p:spPr>
            <a:xfrm>
              <a:off x="4837604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9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циклический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</a:t>
            </a:r>
            <a:r>
              <a:rPr lang="ru-RU" dirty="0" smtClean="0"/>
              <a:t>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Операции АТД список + создание одноэлементного цикла</a:t>
            </a:r>
            <a:endParaRPr lang="ru-RU" dirty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Реализация через 1-связные списки с циклом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Как </a:t>
            </a:r>
            <a:r>
              <a:rPr lang="ru-RU" dirty="0" smtClean="0"/>
              <a:t>определить наличие периода, </a:t>
            </a:r>
            <a:r>
              <a:rPr lang="ru-RU" dirty="0"/>
              <a:t>не изменяя список и не используя дополнительной памяти?</a:t>
            </a:r>
          </a:p>
          <a:p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6456040" y="3064692"/>
            <a:ext cx="4867920" cy="580332"/>
            <a:chOff x="2183766" y="3643729"/>
            <a:chExt cx="5844713" cy="5715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374642" y="3643729"/>
              <a:ext cx="1058400" cy="571500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3766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3" idx="3"/>
              <a:endCxn id="25" idx="1"/>
            </p:cNvCxnSpPr>
            <p:nvPr/>
          </p:nvCxnSpPr>
          <p:spPr>
            <a:xfrm>
              <a:off x="3242166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6970079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79204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7" name="Скругленная соединительная линия 18"/>
            <p:cNvCxnSpPr>
              <a:stCxn id="17" idx="3"/>
              <a:endCxn id="25" idx="0"/>
            </p:cNvCxnSpPr>
            <p:nvPr/>
          </p:nvCxnSpPr>
          <p:spPr>
            <a:xfrm flipH="1" flipV="1">
              <a:off x="4308404" y="3643729"/>
              <a:ext cx="3720075" cy="285750"/>
            </a:xfrm>
            <a:prstGeom prst="curvedConnector4">
              <a:avLst>
                <a:gd name="adj1" fmla="val -6145"/>
                <a:gd name="adj2" fmla="val 32095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кругленная соединительная линия 18"/>
            <p:cNvCxnSpPr>
              <a:stCxn id="8" idx="3"/>
              <a:endCxn id="17" idx="1"/>
            </p:cNvCxnSpPr>
            <p:nvPr/>
          </p:nvCxnSpPr>
          <p:spPr>
            <a:xfrm>
              <a:off x="6433042" y="3929479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кругленная соединительная линия 18"/>
            <p:cNvCxnSpPr>
              <a:stCxn id="25" idx="3"/>
              <a:endCxn id="8" idx="1"/>
            </p:cNvCxnSpPr>
            <p:nvPr/>
          </p:nvCxnSpPr>
          <p:spPr>
            <a:xfrm>
              <a:off x="4837604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68372</TotalTime>
  <Words>7769</Words>
  <Application>Microsoft Office PowerPoint</Application>
  <PresentationFormat>Widescreen</PresentationFormat>
  <Paragraphs>2132</Paragraphs>
  <Slides>137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2" baseType="lpstr">
      <vt:lpstr>Arial</vt:lpstr>
      <vt:lpstr>Calibri</vt:lpstr>
      <vt:lpstr>Consolas</vt:lpstr>
      <vt:lpstr>Times New Roman</vt:lpstr>
      <vt:lpstr>Office Theme</vt:lpstr>
      <vt:lpstr>Cписок и другие абстрактные типы данных</vt:lpstr>
      <vt:lpstr>PowerPoint Presentation</vt:lpstr>
      <vt:lpstr>План лекции</vt:lpstr>
      <vt:lpstr>Кто придумал абстрактные типы данных?</vt:lpstr>
      <vt:lpstr>Кто придумал абстрактные типы данных?</vt:lpstr>
      <vt:lpstr>Кто придумал абстрактные типы данных?</vt:lpstr>
      <vt:lpstr>Кто придумал абстрактные типы данных?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Определение АТД</vt:lpstr>
      <vt:lpstr>Определение АТД</vt:lpstr>
      <vt:lpstr>Определение АТД</vt:lpstr>
      <vt:lpstr>Определение АТД</vt:lpstr>
      <vt:lpstr>Определение АТД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Зачем использовать АТД?</vt:lpstr>
      <vt:lpstr>Зачем использовать АТД?</vt:lpstr>
      <vt:lpstr>Зачем использовать АТД?</vt:lpstr>
      <vt:lpstr>Зачем использовать АТД?</vt:lpstr>
      <vt:lpstr>АТД список</vt:lpstr>
      <vt:lpstr>АТД список</vt:lpstr>
      <vt:lpstr>АТД список</vt:lpstr>
      <vt:lpstr>АТД список</vt:lpstr>
      <vt:lpstr>АТД список</vt:lpstr>
      <vt:lpstr>АТД список</vt:lpstr>
      <vt:lpstr>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Описание АТД список на языке Си</vt:lpstr>
      <vt:lpstr>Пример использования АТД список</vt:lpstr>
      <vt:lpstr>Пример использования АТД список</vt:lpstr>
      <vt:lpstr>Реализация через 1-связный список</vt:lpstr>
      <vt:lpstr>Реализация через 1-связный список</vt:lpstr>
      <vt:lpstr>Реализация через 1-связный список</vt:lpstr>
      <vt:lpstr>Реализация через 1-связный список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Реализация InsertAfter</vt:lpstr>
      <vt:lpstr>Вставка в 1-связный список в общем случае</vt:lpstr>
      <vt:lpstr>Реализация RemoveAfter</vt:lpstr>
      <vt:lpstr>Удаление из 1-связного списка в общем случае</vt:lpstr>
      <vt:lpstr>Удаление из 1-связного списка в общем случае</vt:lpstr>
      <vt:lpstr>Удаление из 1-связного списка в общем случае</vt:lpstr>
      <vt:lpstr>Реализация через 2-связный список</vt:lpstr>
      <vt:lpstr>Реализация через 2-связный список</vt:lpstr>
      <vt:lpstr>Реализация через 2-связный список</vt:lpstr>
      <vt:lpstr>Реализация через 2-связный список</vt:lpstr>
      <vt:lpstr>Удаление из 2-связного списка</vt:lpstr>
      <vt:lpstr>Вставка в 2-связный список</vt:lpstr>
      <vt:lpstr>АТД на основе списков</vt:lpstr>
      <vt:lpstr>АТД на основе списков</vt:lpstr>
      <vt:lpstr>АТД на основе списков</vt:lpstr>
      <vt:lpstr>АТД циклический список</vt:lpstr>
      <vt:lpstr>АТД циклический список</vt:lpstr>
      <vt:lpstr>АТД циклический список</vt:lpstr>
      <vt:lpstr>АТД циклический список</vt:lpstr>
      <vt:lpstr>АТД циклический список</vt:lpstr>
      <vt:lpstr>АТД стек</vt:lpstr>
      <vt:lpstr>АТД стек</vt:lpstr>
      <vt:lpstr>АТД стек</vt:lpstr>
      <vt:lpstr>АТД стек</vt:lpstr>
      <vt:lpstr>АТД стек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Польская запись выражений</vt:lpstr>
      <vt:lpstr>Польская запись выражений</vt:lpstr>
      <vt:lpstr>Польская запись выражений</vt:lpstr>
      <vt:lpstr>Польская запись выражений</vt:lpstr>
      <vt:lpstr>Польская запись выражений</vt:lpstr>
      <vt:lpstr>Построение польской записи</vt:lpstr>
      <vt:lpstr>Построение польской записи</vt:lpstr>
      <vt:lpstr>Построение польской записи</vt:lpstr>
      <vt:lpstr>Построение польской записи</vt:lpstr>
      <vt:lpstr>Сумма без скобок</vt:lpstr>
      <vt:lpstr>Сумма произведений без скобок</vt:lpstr>
      <vt:lpstr>Сумма произведений без скобок</vt:lpstr>
      <vt:lpstr>Сумма произведений без скобок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Построение польской записи</vt:lpstr>
      <vt:lpstr>Построение польской записи</vt:lpstr>
      <vt:lpstr>Пример</vt:lpstr>
      <vt:lpstr>Вычисление по польской записи</vt:lpstr>
      <vt:lpstr>Пример</vt:lpstr>
      <vt:lpstr>Заключение</vt:lpstr>
    </vt:vector>
  </TitlesOfParts>
  <Company>Семья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Churina</dc:creator>
  <cp:lastModifiedBy>Evgenii Petrov</cp:lastModifiedBy>
  <cp:revision>677</cp:revision>
  <dcterms:created xsi:type="dcterms:W3CDTF">2009-10-04T13:10:58Z</dcterms:created>
  <dcterms:modified xsi:type="dcterms:W3CDTF">2020-11-05T08:57:11Z</dcterms:modified>
</cp:coreProperties>
</file>