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8" r:id="rId3"/>
    <p:sldId id="350" r:id="rId4"/>
    <p:sldId id="317" r:id="rId5"/>
    <p:sldId id="318" r:id="rId6"/>
    <p:sldId id="351" r:id="rId7"/>
    <p:sldId id="319" r:id="rId8"/>
    <p:sldId id="353" r:id="rId9"/>
    <p:sldId id="333" r:id="rId10"/>
    <p:sldId id="334" r:id="rId11"/>
    <p:sldId id="335" r:id="rId12"/>
    <p:sldId id="336" r:id="rId13"/>
    <p:sldId id="327" r:id="rId14"/>
    <p:sldId id="354" r:id="rId15"/>
    <p:sldId id="337" r:id="rId16"/>
    <p:sldId id="338" r:id="rId17"/>
    <p:sldId id="322" r:id="rId18"/>
    <p:sldId id="339" r:id="rId19"/>
    <p:sldId id="340" r:id="rId20"/>
    <p:sldId id="341" r:id="rId21"/>
    <p:sldId id="355" r:id="rId22"/>
    <p:sldId id="349" r:id="rId23"/>
    <p:sldId id="329" r:id="rId24"/>
    <p:sldId id="342" r:id="rId25"/>
    <p:sldId id="331" r:id="rId26"/>
    <p:sldId id="343" r:id="rId27"/>
    <p:sldId id="344" r:id="rId28"/>
    <p:sldId id="345" r:id="rId2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  <a:srgbClr val="FF9900"/>
    <a:srgbClr val="0066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96881" autoAdjust="0"/>
  </p:normalViewPr>
  <p:slideViewPr>
    <p:cSldViewPr>
      <p:cViewPr varScale="1">
        <p:scale>
          <a:sx n="95" d="100"/>
          <a:sy n="95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02460B-C541-4CF0-A65B-CC8BB159366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7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42679-DCE7-4BF9-9681-DC9A4618ED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47EB5-F8AA-47A1-AAC6-B75E27F24D6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0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43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323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692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859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391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30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336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611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665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506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79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90F-59EF-4B63-8DB6-F5CD3445FD9E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233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733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56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7742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613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148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216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546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701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848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206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45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3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3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3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6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8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8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3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6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2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ерестановки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таблице инверсий справа налево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</a:t>
            </a:r>
            <a:r>
              <a:rPr lang="ru-RU" baseline="-25000" dirty="0" smtClean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 – </a:t>
            </a:r>
            <a:r>
              <a:rPr lang="ru-RU" dirty="0" smtClean="0"/>
              <a:t>ТИ, 0 </a:t>
            </a:r>
            <a:r>
              <a:rPr lang="ru-RU" dirty="0"/>
              <a:t>≤ b</a:t>
            </a:r>
            <a:r>
              <a:rPr lang="ru-RU" baseline="-25000" dirty="0"/>
              <a:t>j</a:t>
            </a:r>
            <a:r>
              <a:rPr lang="ru-RU" dirty="0"/>
              <a:t>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= пустая </a:t>
            </a:r>
            <a:r>
              <a:rPr lang="ru-RU" dirty="0" smtClean="0"/>
              <a:t>последовательность</a:t>
            </a:r>
            <a:br>
              <a:rPr lang="ru-RU" dirty="0" smtClean="0"/>
            </a:br>
            <a:r>
              <a:rPr lang="ru-RU" dirty="0"/>
              <a:t>	цикл по j от N вниз до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      вставить </a:t>
            </a:r>
            <a:r>
              <a:rPr lang="ru-RU" dirty="0"/>
              <a:t>число j в </a:t>
            </a:r>
            <a:r>
              <a:rPr lang="ru-RU" dirty="0" smtClean="0"/>
              <a:t>П </a:t>
            </a:r>
            <a:r>
              <a:rPr lang="ru-RU" dirty="0"/>
              <a:t>после b</a:t>
            </a:r>
            <a:r>
              <a:rPr lang="ru-RU" baseline="-25000" dirty="0"/>
              <a:t>j</a:t>
            </a:r>
            <a:r>
              <a:rPr lang="ru-RU" dirty="0"/>
              <a:t> </a:t>
            </a:r>
            <a:r>
              <a:rPr lang="ru-RU" dirty="0" smtClean="0"/>
              <a:t>элементов</a:t>
            </a:r>
            <a:br>
              <a:rPr lang="ru-RU" dirty="0" smtClean="0"/>
            </a:br>
            <a:r>
              <a:rPr lang="ru-RU" dirty="0"/>
              <a:t>	конец </a:t>
            </a:r>
            <a:r>
              <a:rPr lang="ru-RU" dirty="0" smtClean="0"/>
              <a:t>цикла</a:t>
            </a:r>
            <a:endParaRPr lang="ru-RU" dirty="0"/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601" y="1952204"/>
            <a:ext cx="7715199" cy="4429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Создается заготовка пустой перестановки длины </a:t>
            </a:r>
            <a:r>
              <a:rPr lang="en-US" sz="2200" dirty="0">
                <a:latin typeface="+mj-lt"/>
                <a:cs typeface="Times New Roman" pitchFamily="18" charset="0"/>
              </a:rPr>
              <a:t>N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инверсий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latin typeface="+mj-lt"/>
                <a:cs typeface="Times New Roman" pitchFamily="18" charset="0"/>
              </a:rPr>
              <a:t>В следующее за ними пустое место вставляется этот элемент</a:t>
            </a: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>
                <a:latin typeface="+mj-lt"/>
                <a:cs typeface="Courier New" pitchFamily="49" charset="0"/>
              </a:rPr>
              <a:t>Таблица инверсий		2  </a:t>
            </a:r>
            <a:r>
              <a:rPr lang="ru-RU" sz="2200" dirty="0" smtClean="0">
                <a:latin typeface="+mj-lt"/>
                <a:cs typeface="Courier New" pitchFamily="49" charset="0"/>
              </a:rPr>
              <a:t>  </a:t>
            </a:r>
            <a:r>
              <a:rPr lang="ru-RU" sz="2200" dirty="0">
                <a:latin typeface="+mj-lt"/>
                <a:cs typeface="Courier New" pitchFamily="49" charset="0"/>
              </a:rPr>
              <a:t>3   </a:t>
            </a:r>
            <a:r>
              <a:rPr lang="ru-RU" sz="2200" dirty="0" smtClean="0">
                <a:latin typeface="+mj-lt"/>
                <a:cs typeface="Courier New" pitchFamily="49" charset="0"/>
              </a:rPr>
              <a:t>  6      </a:t>
            </a:r>
            <a:r>
              <a:rPr lang="ru-RU" sz="2200" dirty="0">
                <a:latin typeface="+mj-lt"/>
                <a:cs typeface="Courier New" pitchFamily="49" charset="0"/>
              </a:rPr>
              <a:t>4  </a:t>
            </a:r>
            <a:r>
              <a:rPr lang="ru-RU" sz="2200" dirty="0" smtClean="0">
                <a:latin typeface="+mj-lt"/>
                <a:cs typeface="Courier New" pitchFamily="49" charset="0"/>
              </a:rPr>
              <a:t>  0     2     </a:t>
            </a:r>
            <a:r>
              <a:rPr lang="ru-RU" sz="2200" dirty="0">
                <a:latin typeface="+mj-lt"/>
                <a:cs typeface="Courier New" pitchFamily="49" charset="0"/>
              </a:rPr>
              <a:t>2   </a:t>
            </a:r>
            <a:r>
              <a:rPr lang="ru-RU" sz="2200" dirty="0" smtClean="0">
                <a:latin typeface="+mj-lt"/>
                <a:cs typeface="Courier New" pitchFamily="49" charset="0"/>
              </a:rPr>
              <a:t>  1      0</a:t>
            </a:r>
            <a:r>
              <a:rPr lang="ru-RU" sz="2200" dirty="0" smtClean="0">
                <a:latin typeface="+mj-lt"/>
                <a:cs typeface="Times New Roman" pitchFamily="18" charset="0"/>
              </a:rPr>
              <a:t> </a:t>
            </a:r>
            <a:endParaRPr lang="ru-RU" sz="22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ru-RU" sz="2200" dirty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200" dirty="0">
                <a:latin typeface="+mj-lt"/>
                <a:cs typeface="Courier New" pitchFamily="49" charset="0"/>
              </a:rPr>
              <a:t>Перестановка</a:t>
            </a:r>
            <a:endParaRPr lang="ru-RU" dirty="0" smtClean="0">
              <a:latin typeface="+mj-lt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9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81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2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24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5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67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389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10475" y="5770413"/>
            <a:ext cx="571500" cy="3571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4" name="Стрелка вверх 13"/>
          <p:cNvSpPr/>
          <p:nvPr/>
        </p:nvSpPr>
        <p:spPr>
          <a:xfrm>
            <a:off x="6138913" y="4618286"/>
            <a:ext cx="28575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+mj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24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67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53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103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09914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38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710414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95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52851" y="5770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+mj-lt"/>
              </a:rPr>
              <a:t>9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dirty="0"/>
              <a:t>Построение перестановки 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 </a:t>
            </a:r>
            <a:r>
              <a:rPr lang="ru-RU" dirty="0"/>
              <a:t>таблице инверсий слева направо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3993 0.00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007 L 0.07934 0.000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4 0.0007 L 0.11875 0.0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5 0.0007 L 0.15018 0.000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007 L 0.18958 0.00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0.0007 L 0.229 0.000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0007 L 0.26841 0.000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1 0.0007 L 0.30782 0.000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перестановки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таблице инверсий слева направо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N </a:t>
            </a:r>
            <a:r>
              <a:rPr lang="ru-RU" dirty="0"/>
              <a:t>&gt; 0 - количество элементов </a:t>
            </a:r>
            <a:r>
              <a:rPr lang="ru-RU" dirty="0" smtClean="0"/>
              <a:t>перестановки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b</a:t>
            </a:r>
            <a:r>
              <a:rPr lang="ru-RU" baseline="-25000" dirty="0" smtClean="0"/>
              <a:t>1</a:t>
            </a:r>
            <a:r>
              <a:rPr lang="ru-RU" dirty="0"/>
              <a:t>, b</a:t>
            </a:r>
            <a:r>
              <a:rPr lang="ru-RU" baseline="-25000" dirty="0"/>
              <a:t>2</a:t>
            </a:r>
            <a:r>
              <a:rPr lang="ru-RU" dirty="0"/>
              <a:t> …, b</a:t>
            </a:r>
            <a:r>
              <a:rPr lang="ru-RU" baseline="-25000" dirty="0"/>
              <a:t>N</a:t>
            </a:r>
            <a:r>
              <a:rPr lang="ru-RU" dirty="0"/>
              <a:t>  – </a:t>
            </a:r>
            <a:r>
              <a:rPr lang="ru-RU" dirty="0" smtClean="0"/>
              <a:t>ТИ, 0 </a:t>
            </a:r>
            <a:r>
              <a:rPr lang="ru-RU" dirty="0"/>
              <a:t>≤ b</a:t>
            </a:r>
            <a:r>
              <a:rPr lang="ru-RU" baseline="-25000" dirty="0"/>
              <a:t>j</a:t>
            </a:r>
            <a:r>
              <a:rPr lang="ru-RU" dirty="0"/>
              <a:t> ≤ N − </a:t>
            </a:r>
            <a:r>
              <a:rPr lang="ru-RU" dirty="0" smtClean="0"/>
              <a:t>j</a:t>
            </a:r>
          </a:p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= </a:t>
            </a:r>
            <a:r>
              <a:rPr lang="ru-RU" dirty="0">
                <a:solidFill>
                  <a:schemeClr val="bg1"/>
                </a:solidFill>
              </a:rPr>
              <a:t>последовательность из N пустых </a:t>
            </a:r>
            <a:r>
              <a:rPr lang="ru-RU" dirty="0" smtClean="0">
                <a:solidFill>
                  <a:schemeClr val="bg1"/>
                </a:solidFill>
              </a:rPr>
              <a:t>элементов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цикл по i от 1 до N 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ru-RU" dirty="0"/>
              <a:t>		пропустить b</a:t>
            </a:r>
            <a:r>
              <a:rPr lang="ru-RU" baseline="-25000" dirty="0"/>
              <a:t>i</a:t>
            </a:r>
            <a:r>
              <a:rPr lang="ru-RU" dirty="0"/>
              <a:t> пустых мест </a:t>
            </a:r>
            <a:r>
              <a:rPr lang="ru-RU" dirty="0" smtClean="0"/>
              <a:t>в П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 	поместить i на следующее пустое </a:t>
            </a:r>
            <a:r>
              <a:rPr lang="ru-RU" dirty="0" smtClean="0"/>
              <a:t>место</a:t>
            </a:r>
            <a:br>
              <a:rPr lang="ru-RU" dirty="0" smtClean="0"/>
            </a:br>
            <a:r>
              <a:rPr lang="ru-RU" dirty="0"/>
              <a:t>	конец цикла</a:t>
            </a:r>
          </a:p>
          <a:p>
            <a:r>
              <a:rPr lang="ru-RU" dirty="0" smtClean="0"/>
              <a:t>Выход</a:t>
            </a:r>
            <a:br>
              <a:rPr lang="ru-RU" dirty="0" smtClean="0"/>
            </a:br>
            <a:r>
              <a:rPr lang="ru-RU" dirty="0"/>
              <a:t>	</a:t>
            </a:r>
            <a:r>
              <a:rPr lang="ru-RU" dirty="0" smtClean="0"/>
              <a:t>П </a:t>
            </a:r>
            <a:r>
              <a:rPr lang="ru-RU" dirty="0"/>
              <a:t>− перестановка, соответствующая </a:t>
            </a:r>
            <a:r>
              <a:rPr lang="ru-RU" dirty="0" smtClean="0"/>
              <a:t>ТИ</a:t>
            </a:r>
            <a:r>
              <a:rPr lang="ru-RU" dirty="0"/>
              <a:t>	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перестановок </a:t>
            </a:r>
            <a:br>
              <a:rPr lang="ru-RU" dirty="0" smtClean="0"/>
            </a:br>
            <a:r>
              <a:rPr lang="ru-RU" dirty="0" smtClean="0"/>
              <a:t>через таблицы инверсии (1/2)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Таблицы инверсий взаимно однозначно соответствуют перестановкам</a:t>
            </a:r>
          </a:p>
          <a:p>
            <a:pPr lvl="1"/>
            <a:r>
              <a:rPr lang="ru-RU" sz="2800" dirty="0" smtClean="0"/>
              <a:t>Почему?</a:t>
            </a:r>
            <a:endParaRPr lang="ru-RU" sz="2800" dirty="0"/>
          </a:p>
          <a:p>
            <a:endParaRPr lang="ru-RU" sz="3200" smtClean="0"/>
          </a:p>
          <a:p>
            <a:r>
              <a:rPr lang="ru-RU" sz="3200" smtClean="0"/>
              <a:t>Перебор </a:t>
            </a:r>
            <a:r>
              <a:rPr lang="ru-RU" sz="3200" dirty="0" smtClean="0"/>
              <a:t>ТИ сводится к перебору перестановок и наоборот</a:t>
            </a:r>
            <a:endParaRPr lang="ru-RU" sz="3200" dirty="0"/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Перебор перестановок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через таблицы </a:t>
            </a:r>
            <a:r>
              <a:rPr lang="ru-RU" dirty="0" smtClean="0"/>
              <a:t>инверсии (2/2)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</a:t>
            </a:r>
            <a:r>
              <a:rPr lang="ru-RU" dirty="0" smtClean="0"/>
              <a:t>ТИ как число в </a:t>
            </a:r>
            <a:r>
              <a:rPr lang="ru-RU" dirty="0" smtClean="0"/>
              <a:t>позиционной системе счисления:</a:t>
            </a:r>
          </a:p>
          <a:p>
            <a:pPr lvl="1"/>
            <a:r>
              <a:rPr lang="ru-RU" dirty="0" smtClean="0"/>
              <a:t>Цифры от 0 до </a:t>
            </a:r>
            <a:r>
              <a:rPr lang="en-US" dirty="0" smtClean="0"/>
              <a:t>N-1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разряде можно использовать цифры от 0 до </a:t>
            </a:r>
            <a:r>
              <a:rPr lang="en-US" dirty="0" err="1" smtClean="0"/>
              <a:t>i</a:t>
            </a:r>
            <a:r>
              <a:rPr lang="ru-RU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0, …, N-1</a:t>
            </a:r>
            <a:endParaRPr lang="ru-RU" dirty="0" smtClean="0"/>
          </a:p>
          <a:p>
            <a:pPr lvl="1"/>
            <a:r>
              <a:rPr lang="ru-RU" dirty="0" smtClean="0"/>
              <a:t>Почему веса </a:t>
            </a:r>
            <a:r>
              <a:rPr lang="ru-RU" dirty="0"/>
              <a:t>разрядов </a:t>
            </a:r>
            <a:r>
              <a:rPr lang="ru-RU" dirty="0" smtClean="0"/>
              <a:t>будут 0!, 1!, … </a:t>
            </a:r>
            <a:r>
              <a:rPr lang="en-US" dirty="0" smtClean="0"/>
              <a:t>(N-1)!</a:t>
            </a:r>
            <a:r>
              <a:rPr lang="ru-RU" dirty="0" smtClean="0"/>
              <a:t>  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Используем поразрядный алгоритм прибавления 1 для перехода к следующей ТИ; начинаем с ТИ = 0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Восстановим </a:t>
            </a:r>
            <a:r>
              <a:rPr lang="ru-RU" dirty="0"/>
              <a:t>перестановку </a:t>
            </a:r>
            <a:r>
              <a:rPr lang="ru-RU" dirty="0" smtClean="0"/>
              <a:t>для </a:t>
            </a:r>
            <a:r>
              <a:rPr lang="ru-RU" dirty="0"/>
              <a:t>каждой 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таблиц инверсий</a:t>
            </a:r>
            <a:endParaRPr lang="ru-RU" dirty="0"/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336117"/>
              </p:ext>
            </p:extLst>
          </p:nvPr>
        </p:nvGraphicFramePr>
        <p:xfrm>
          <a:off x="3920328" y="1832293"/>
          <a:ext cx="4351344" cy="434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2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5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52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5224"/>
              </a:tblGrid>
              <a:tr h="187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800" baseline="-25000" dirty="0" smtClean="0"/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800" baseline="-25000" dirty="0" smtClean="0"/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800" baseline="-25000" dirty="0" smtClean="0"/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800" baseline="-25000" dirty="0" smtClean="0"/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800" baseline="-25000" dirty="0" smtClean="0"/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Шаг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6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7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8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10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…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/>
                        <a:t>5!-1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следующей таблицы инверсий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b</a:t>
            </a:r>
            <a:r>
              <a:rPr lang="ru-RU" baseline="-25000" dirty="0"/>
              <a:t>2</a:t>
            </a:r>
            <a:r>
              <a:rPr lang="ru-RU" dirty="0"/>
              <a:t>, ..., b</a:t>
            </a:r>
            <a:r>
              <a:rPr lang="ru-RU" baseline="-25000" dirty="0"/>
              <a:t>N</a:t>
            </a:r>
            <a:r>
              <a:rPr lang="ru-RU" dirty="0"/>
              <a:t> – </a:t>
            </a:r>
            <a:r>
              <a:rPr lang="ru-RU" dirty="0" smtClean="0"/>
              <a:t>ТИ</a:t>
            </a:r>
          </a:p>
          <a:p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не_всё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пока не_всё</a:t>
            </a:r>
            <a:br>
              <a:rPr lang="ru-RU" dirty="0" smtClean="0"/>
            </a:br>
            <a:r>
              <a:rPr lang="ru-RU" dirty="0" smtClean="0"/>
              <a:t>	x </a:t>
            </a:r>
            <a:r>
              <a:rPr lang="ru-RU" dirty="0"/>
              <a:t>= b</a:t>
            </a:r>
            <a:r>
              <a:rPr lang="ru-RU" baseline="-25000" dirty="0"/>
              <a:t>i</a:t>
            </a:r>
            <a:r>
              <a:rPr lang="ru-RU" dirty="0"/>
              <a:t>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x &gt; N – </a:t>
            </a:r>
            <a:r>
              <a:rPr lang="ru-RU" dirty="0" smtClean="0"/>
              <a:t>i то </a:t>
            </a:r>
            <a:br>
              <a:rPr lang="ru-RU" dirty="0" smtClean="0"/>
            </a:br>
            <a:r>
              <a:rPr lang="ru-RU" dirty="0"/>
              <a:t>		b</a:t>
            </a:r>
            <a:r>
              <a:rPr lang="ru-RU" baseline="-25000" dirty="0"/>
              <a:t>i</a:t>
            </a:r>
            <a:r>
              <a:rPr lang="ru-RU" dirty="0"/>
              <a:t>  = </a:t>
            </a:r>
            <a:r>
              <a:rPr lang="ru-RU" dirty="0" smtClean="0"/>
              <a:t>0</a:t>
            </a:r>
            <a:br>
              <a:rPr lang="ru-RU" dirty="0" smtClean="0"/>
            </a:br>
            <a:r>
              <a:rPr lang="ru-RU" dirty="0"/>
              <a:t>		i  =  i </a:t>
            </a:r>
            <a:r>
              <a:rPr lang="ru-RU" dirty="0" smtClean="0"/>
              <a:t>– 1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b</a:t>
            </a:r>
            <a:r>
              <a:rPr lang="ru-RU" baseline="-25000" dirty="0" smtClean="0"/>
              <a:t>i</a:t>
            </a:r>
            <a:r>
              <a:rPr lang="ru-RU" dirty="0" smtClean="0"/>
              <a:t> = x</a:t>
            </a:r>
            <a:br>
              <a:rPr lang="ru-RU" dirty="0" smtClean="0"/>
            </a:br>
            <a:r>
              <a:rPr lang="ru-RU" dirty="0" smtClean="0"/>
              <a:t>		не_всё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всё</a:t>
            </a:r>
            <a:br>
              <a:rPr lang="ru-RU" dirty="0" smtClean="0"/>
            </a:br>
            <a:r>
              <a:rPr lang="ru-RU" dirty="0" smtClean="0"/>
              <a:t>всё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Перестановка </a:t>
            </a:r>
            <a:r>
              <a:rPr lang="ru-RU" dirty="0" smtClean="0"/>
              <a:t>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</a:t>
            </a:r>
            <a:r>
              <a:rPr lang="ru-RU" dirty="0" smtClean="0"/>
              <a:t>п</a:t>
            </a:r>
            <a:r>
              <a:rPr lang="ru-RU" dirty="0" smtClean="0"/>
              <a:t>ерестановке </a:t>
            </a:r>
            <a:r>
              <a:rPr lang="ru-RU" dirty="0" smtClean="0"/>
              <a:t>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smtClean="0"/>
              <a:t>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Перестановка 1 2 3 4 5 предшествует перестановке 1 2 4 5 3 (k = 3)</a:t>
            </a:r>
          </a:p>
          <a:p>
            <a:endParaRPr lang="ru-RU" dirty="0" smtClean="0"/>
          </a:p>
          <a:p>
            <a:r>
              <a:rPr lang="ru-RU" dirty="0" smtClean="0"/>
              <a:t>Алфавитный порядок является линейным</a:t>
            </a:r>
          </a:p>
          <a:p>
            <a:pPr lvl="1"/>
            <a:r>
              <a:rPr lang="en-US" dirty="0" smtClean="0"/>
              <a:t>min = </a:t>
            </a:r>
            <a:r>
              <a:rPr lang="ru-RU" dirty="0"/>
              <a:t>1, 2, 3, ..., </a:t>
            </a:r>
            <a:r>
              <a:rPr lang="ru-RU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max = </a:t>
            </a:r>
            <a:r>
              <a:rPr lang="ru-RU" dirty="0"/>
              <a:t>N, N-1, N-2, ..., 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соседние 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</a:t>
            </a:r>
            <a:r>
              <a:rPr lang="ru-RU" dirty="0" smtClean="0"/>
              <a:t>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Например, за перестановкой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	1 4 6 2 9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8 7 3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ru-RU" dirty="0"/>
              <a:t>по алфавиту следует перестановка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1 4 6 2 9 </a:t>
            </a:r>
            <a:r>
              <a:rPr lang="ru-RU" dirty="0">
                <a:solidFill>
                  <a:srgbClr val="92D050"/>
                </a:solidFill>
              </a:rPr>
              <a:t>7 3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</a:t>
            </a:r>
          </a:p>
          <a:p>
            <a:endParaRPr lang="ru-RU" dirty="0" smtClean="0"/>
          </a:p>
          <a:p>
            <a:r>
              <a:rPr lang="en-US" dirty="0" smtClean="0"/>
              <a:t>P = 1 4 6 2 9</a:t>
            </a:r>
          </a:p>
          <a:p>
            <a:r>
              <a:rPr lang="en-US" dirty="0" smtClean="0"/>
              <a:t>a = 5, b = 7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= 8 7 3</a:t>
            </a:r>
            <a:r>
              <a:rPr lang="ru-RU" dirty="0" smtClean="0"/>
              <a:t> – наибольшая перестановка </a:t>
            </a:r>
            <a:r>
              <a:rPr lang="en-US" dirty="0" smtClean="0"/>
              <a:t>{3, 7, 8}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 = 3 5 8 – </a:t>
            </a:r>
            <a:r>
              <a:rPr lang="ru-RU" dirty="0" smtClean="0"/>
              <a:t>наименьшая перестановка </a:t>
            </a:r>
            <a:r>
              <a:rPr lang="en-US" dirty="0" smtClean="0"/>
              <a:t>{3, 5, 8}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 </a:t>
            </a:r>
            <a:r>
              <a:rPr lang="ru-RU" dirty="0" smtClean="0"/>
              <a:t>	П = a</a:t>
            </a:r>
            <a:r>
              <a:rPr lang="ru-RU" baseline="-25000" dirty="0" smtClean="0"/>
              <a:t>1</a:t>
            </a:r>
            <a:r>
              <a:rPr lang="ru-RU" dirty="0"/>
              <a:t>, a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ru-RU" dirty="0" smtClean="0"/>
              <a:t>a</a:t>
            </a:r>
            <a:r>
              <a:rPr lang="ru-RU" baseline="-25000" dirty="0" smtClean="0"/>
              <a:t>N-1</a:t>
            </a:r>
            <a:r>
              <a:rPr lang="ru-RU" dirty="0" smtClean="0"/>
              <a:t>, </a:t>
            </a:r>
            <a:r>
              <a:rPr lang="ru-RU" dirty="0"/>
              <a:t>a</a:t>
            </a:r>
            <a:r>
              <a:rPr lang="ru-RU" baseline="-25000" dirty="0"/>
              <a:t>N</a:t>
            </a:r>
            <a:r>
              <a:rPr lang="ru-RU" dirty="0"/>
              <a:t>  </a:t>
            </a:r>
            <a:r>
              <a:rPr lang="ru-RU" dirty="0" smtClean="0"/>
              <a:t>– перестановка </a:t>
            </a:r>
            <a:r>
              <a:rPr lang="ru-RU" dirty="0"/>
              <a:t>N &gt; 0 </a:t>
            </a:r>
            <a:r>
              <a:rPr lang="ru-RU" dirty="0" smtClean="0"/>
              <a:t>элементов</a:t>
            </a:r>
            <a:endParaRPr lang="ru-RU" dirty="0"/>
          </a:p>
          <a:p>
            <a:r>
              <a:rPr lang="ru-RU" dirty="0" smtClean="0"/>
              <a:t>Выход	следующая по алфавиту</a:t>
            </a:r>
            <a:r>
              <a:rPr lang="en-US" dirty="0" smtClean="0"/>
              <a:t> </a:t>
            </a:r>
            <a:r>
              <a:rPr lang="ru-RU" dirty="0" smtClean="0"/>
              <a:t>перестановка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Найдем </a:t>
            </a:r>
            <a:r>
              <a:rPr lang="ru-RU" dirty="0"/>
              <a:t>такой номер i, что </a:t>
            </a:r>
            <a:r>
              <a:rPr lang="ru-RU" dirty="0" err="1"/>
              <a:t>a</a:t>
            </a:r>
            <a:r>
              <a:rPr lang="ru-RU" baseline="-25000" dirty="0" err="1"/>
              <a:t>i</a:t>
            </a:r>
            <a:r>
              <a:rPr lang="ru-RU" dirty="0"/>
              <a:t> &lt; a</a:t>
            </a:r>
            <a:r>
              <a:rPr lang="ru-RU" baseline="-25000" dirty="0" smtClean="0"/>
              <a:t>i+1 </a:t>
            </a:r>
            <a:r>
              <a:rPr lang="ru-RU" dirty="0"/>
              <a:t>&gt; ... &gt;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endParaRPr lang="ru-RU" baseline="-25000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такого i нет, то </a:t>
            </a:r>
            <a:r>
              <a:rPr lang="ru-RU" dirty="0" smtClean="0"/>
              <a:t>П – последняя в алф. </a:t>
            </a:r>
            <a:r>
              <a:rPr lang="ru-RU" dirty="0" smtClean="0"/>
              <a:t>порядке; заканчиваем работу</a:t>
            </a:r>
          </a:p>
          <a:p>
            <a:pPr lvl="1"/>
            <a:r>
              <a:rPr lang="ru-RU" dirty="0" smtClean="0"/>
              <a:t>Пусть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j</a:t>
            </a:r>
            <a:r>
              <a:rPr lang="ru-RU" dirty="0" smtClean="0"/>
              <a:t> – наименьший элемент </a:t>
            </a:r>
            <a:r>
              <a:rPr lang="ru-RU" dirty="0" smtClean="0"/>
              <a:t>среди тех </a:t>
            </a:r>
            <a:r>
              <a:rPr lang="ru-RU" dirty="0" smtClean="0"/>
              <a:t>a</a:t>
            </a:r>
            <a:r>
              <a:rPr lang="ru-RU" baseline="-25000" dirty="0" smtClean="0"/>
              <a:t>i+1</a:t>
            </a:r>
            <a:r>
              <a:rPr lang="ru-RU" dirty="0" smtClean="0"/>
              <a:t>, </a:t>
            </a:r>
            <a:r>
              <a:rPr lang="ru-RU" dirty="0"/>
              <a:t>…, </a:t>
            </a:r>
            <a:r>
              <a:rPr lang="ru-RU" dirty="0" smtClean="0"/>
              <a:t>a</a:t>
            </a:r>
            <a:r>
              <a:rPr lang="ru-RU" baseline="-25000" dirty="0" smtClean="0"/>
              <a:t>N</a:t>
            </a:r>
            <a:r>
              <a:rPr lang="ru-RU" dirty="0" smtClean="0"/>
              <a:t>, которые </a:t>
            </a:r>
            <a:r>
              <a:rPr lang="en-US" dirty="0" smtClean="0"/>
              <a:t>&gt;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ru-RU" dirty="0" smtClean="0"/>
              <a:t>Меняем </a:t>
            </a:r>
            <a:r>
              <a:rPr lang="ru-RU" dirty="0"/>
              <a:t>местами a</a:t>
            </a:r>
            <a:r>
              <a:rPr lang="ru-RU" baseline="-25000" dirty="0"/>
              <a:t>i</a:t>
            </a:r>
            <a:r>
              <a:rPr lang="ru-RU" dirty="0"/>
              <a:t> и 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j</a:t>
            </a:r>
            <a:endParaRPr lang="ru-RU" baseline="-25000" dirty="0" smtClean="0"/>
          </a:p>
          <a:p>
            <a:pPr lvl="1"/>
            <a:r>
              <a:rPr lang="ru-RU" dirty="0" smtClean="0"/>
              <a:t>Упорядочиваем a</a:t>
            </a:r>
            <a:r>
              <a:rPr lang="ru-RU" baseline="-25000" dirty="0" smtClean="0"/>
              <a:t>i+1</a:t>
            </a:r>
            <a:r>
              <a:rPr lang="ru-RU" dirty="0" smtClean="0"/>
              <a:t>, </a:t>
            </a:r>
            <a:r>
              <a:rPr lang="ru-RU" dirty="0"/>
              <a:t>…, a</a:t>
            </a:r>
            <a:r>
              <a:rPr lang="ru-RU" baseline="-25000" dirty="0"/>
              <a:t>N</a:t>
            </a:r>
            <a:r>
              <a:rPr lang="ru-RU" dirty="0"/>
              <a:t> по </a:t>
            </a:r>
            <a:r>
              <a:rPr lang="ru-RU" dirty="0" smtClean="0"/>
              <a:t>возрастанию </a:t>
            </a:r>
          </a:p>
          <a:p>
            <a:pPr marL="914400" lvl="2" indent="0">
              <a:buNone/>
            </a:pPr>
            <a:r>
              <a:rPr lang="ru-RU" dirty="0" smtClean="0"/>
              <a:t>– Почему достаточно </a:t>
            </a:r>
            <a:r>
              <a:rPr lang="ru-RU" dirty="0"/>
              <a:t>переставить a</a:t>
            </a:r>
            <a:r>
              <a:rPr lang="ru-RU" baseline="-25000" dirty="0"/>
              <a:t>i+1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dirty="0"/>
              <a:t> в </a:t>
            </a:r>
            <a:r>
              <a:rPr lang="ru-RU" dirty="0" smtClean="0"/>
              <a:t>обратном порядке?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/>
              <a:t>Алгоритм восстановления перестановки по таблице инверсий</a:t>
            </a:r>
          </a:p>
          <a:p>
            <a:r>
              <a:rPr lang="ru-RU" dirty="0"/>
              <a:t>Алгоритм построения следующей таблицы инверсии</a:t>
            </a:r>
          </a:p>
          <a:p>
            <a:r>
              <a:rPr lang="ru-RU" dirty="0"/>
              <a:t>Алгоритмы построения следующей перестановки</a:t>
            </a:r>
          </a:p>
          <a:p>
            <a:pPr lvl="1"/>
            <a:r>
              <a:rPr lang="ru-RU" dirty="0"/>
              <a:t>Через таблицы инверсий</a:t>
            </a:r>
          </a:p>
          <a:p>
            <a:pPr lvl="1"/>
            <a:r>
              <a:rPr lang="ru-RU" dirty="0"/>
              <a:t>Через лексикографический порядок (</a:t>
            </a:r>
            <a:r>
              <a:rPr lang="ru-RU" dirty="0" err="1"/>
              <a:t>Дейкстры</a:t>
            </a:r>
            <a:r>
              <a:rPr lang="ru-RU" dirty="0"/>
              <a:t>)</a:t>
            </a:r>
          </a:p>
          <a:p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</a:t>
            </a:r>
            <a:r>
              <a:rPr lang="ru-RU" dirty="0" smtClean="0"/>
              <a:t>среднем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Пошаговое п</a:t>
            </a:r>
            <a:r>
              <a:rPr lang="ru-RU" dirty="0" smtClean="0"/>
              <a:t>остроение </a:t>
            </a:r>
            <a:br>
              <a:rPr lang="ru-RU" dirty="0" smtClean="0"/>
            </a:br>
            <a:r>
              <a:rPr lang="ru-RU" dirty="0" smtClean="0"/>
              <a:t>следующей </a:t>
            </a:r>
            <a:r>
              <a:rPr lang="ru-RU" dirty="0"/>
              <a:t>по алфавиту </a:t>
            </a:r>
            <a:r>
              <a:rPr lang="ru-RU" dirty="0" smtClean="0"/>
              <a:t>перестановки</a:t>
            </a: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47753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05003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6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6378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62253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9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33628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19503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90878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48128" y="2636912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7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76753" y="2629264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90878" y="2994100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+mn-lt"/>
                <a:cs typeface="Times New Roman" pitchFamily="18" charset="0"/>
              </a:rPr>
              <a:t>i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19566" y="2994100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+mn-lt"/>
                <a:cs typeface="Times New Roman" pitchFamily="18" charset="0"/>
              </a:rPr>
              <a:t>j</a:t>
            </a:r>
            <a:endParaRPr lang="ru-RU" sz="2400">
              <a:latin typeface="+mn-lt"/>
              <a:cs typeface="Times New Roman" pitchFamily="18" charset="0"/>
            </a:endParaRPr>
          </a:p>
        </p:txBody>
      </p:sp>
      <p:cxnSp>
        <p:nvCxnSpPr>
          <p:cNvPr id="17" name="Скругленная соединительная линия 16"/>
          <p:cNvCxnSpPr>
            <a:stCxn id="13" idx="2"/>
            <a:endCxn id="15" idx="2"/>
          </p:cNvCxnSpPr>
          <p:nvPr/>
        </p:nvCxnSpPr>
        <p:spPr>
          <a:xfrm rot="16200000" flipH="1">
            <a:off x="6998891" y="2990925"/>
            <a:ext cx="1588" cy="928687"/>
          </a:xfrm>
          <a:prstGeom prst="curvedConnector3">
            <a:avLst>
              <a:gd name="adj1" fmla="val 17027834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60900" y="2708349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Шаг  1: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60900" y="3438951"/>
            <a:ext cx="847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Шаг  2: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60900" y="4147364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smtClean="0"/>
              <a:t>Шаг  3:</a:t>
            </a:r>
            <a:endParaRPr lang="ru-RU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15483" y="3438951"/>
            <a:ext cx="2143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Поменять местами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15483" y="4147364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Перевернуть хвост 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60899" y="4864298"/>
            <a:ext cx="84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smtClean="0"/>
              <a:t>Шаг  4:</a:t>
            </a:r>
            <a:endParaRPr lang="ru-RU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247753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05003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6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676378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4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962253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9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533628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2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19503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90878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48128" y="4883505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76753" y="4875857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/>
              <a:t>8</a:t>
            </a:r>
            <a:endParaRPr lang="ru-RU" sz="2400" dirty="0"/>
          </a:p>
        </p:txBody>
      </p:sp>
      <p:sp>
        <p:nvSpPr>
          <p:cNvPr id="16" name="Left Bracket 15"/>
          <p:cNvSpPr/>
          <p:nvPr/>
        </p:nvSpPr>
        <p:spPr>
          <a:xfrm rot="16200000">
            <a:off x="7231605" y="3778222"/>
            <a:ext cx="318798" cy="1142998"/>
          </a:xfrm>
          <a:prstGeom prst="lef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Считаем, что все перестановки равновероятны</a:t>
            </a:r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Суммарное время </a:t>
            </a:r>
            <a:r>
              <a:rPr lang="ru-RU" dirty="0"/>
              <a:t>работы </a:t>
            </a:r>
            <a:r>
              <a:rPr lang="ru-RU" dirty="0" smtClean="0"/>
              <a:t>для всех перестановок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ru-RU" dirty="0" smtClean="0"/>
              <a:t>∑</a:t>
            </a:r>
            <a:r>
              <a:rPr lang="en-US" baseline="-25000" dirty="0" smtClean="0"/>
              <a:t>k=1…N</a:t>
            </a:r>
            <a:r>
              <a:rPr lang="ru-RU" dirty="0" smtClean="0"/>
              <a:t> ∑</a:t>
            </a:r>
            <a:r>
              <a:rPr lang="en-US" baseline="-25000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Sk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время работы для </a:t>
            </a:r>
            <a:r>
              <a:rPr lang="en-US" dirty="0" smtClean="0"/>
              <a:t>P) ≤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число элементов в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 ∙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en-US" dirty="0" smtClean="0"/>
              <a:t>k</a:t>
            </a:r>
            <a:r>
              <a:rPr lang="ru-RU" dirty="0" smtClean="0"/>
              <a:t> =</a:t>
            </a:r>
          </a:p>
          <a:p>
            <a:pPr marL="0" indent="0">
              <a:buNone/>
            </a:pPr>
            <a:r>
              <a:rPr lang="ru-RU" dirty="0" smtClean="0"/>
              <a:t>= 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en-US" dirty="0"/>
              <a:t>∙ k ∙ N! / k</a:t>
            </a:r>
            <a:r>
              <a:rPr lang="en-US" dirty="0" smtClean="0"/>
              <a:t>!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/>
              <a:t>= (суммарное время работы для всех</a:t>
            </a:r>
            <a:br>
              <a:rPr lang="ru-RU" dirty="0" smtClean="0"/>
            </a:br>
            <a:r>
              <a:rPr lang="ru-RU" dirty="0" smtClean="0"/>
              <a:t>	перестановок) / </a:t>
            </a:r>
            <a:r>
              <a:rPr lang="en-US" dirty="0" smtClean="0"/>
              <a:t>N! =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ru-RU" dirty="0"/>
              <a:t>∑</a:t>
            </a:r>
            <a:r>
              <a:rPr lang="en-US" baseline="-25000" dirty="0"/>
              <a:t>k=0…N-1</a:t>
            </a:r>
            <a:r>
              <a:rPr lang="ru-RU" dirty="0"/>
              <a:t> </a:t>
            </a:r>
            <a:r>
              <a:rPr lang="en-US" dirty="0"/>
              <a:t>1 / k! </a:t>
            </a:r>
            <a:r>
              <a:rPr lang="en-US" dirty="0" smtClean="0"/>
              <a:t>&lt; c </a:t>
            </a:r>
            <a:r>
              <a:rPr lang="en-US" dirty="0"/>
              <a:t>∙ </a:t>
            </a:r>
            <a:r>
              <a:rPr lang="en-US" dirty="0" err="1"/>
              <a:t>exp</a:t>
            </a:r>
            <a:r>
              <a:rPr lang="en-US" dirty="0"/>
              <a:t>(1) = O(1)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/>
              <a:t>Алгоритм восстановления перестановки по таблице инверсий</a:t>
            </a:r>
          </a:p>
          <a:p>
            <a:r>
              <a:rPr lang="ru-RU" dirty="0" smtClean="0"/>
              <a:t>Алгоритм построения следующей таблицы инверсии</a:t>
            </a:r>
            <a:endParaRPr lang="ru-RU" dirty="0"/>
          </a:p>
          <a:p>
            <a:r>
              <a:rPr lang="ru-RU" dirty="0" smtClean="0"/>
              <a:t>Алгоритмы </a:t>
            </a:r>
            <a:r>
              <a:rPr lang="ru-RU" dirty="0"/>
              <a:t>построения следующей </a:t>
            </a:r>
            <a:r>
              <a:rPr lang="ru-RU" dirty="0" smtClean="0"/>
              <a:t>перестановки</a:t>
            </a:r>
            <a:endParaRPr lang="ru-RU" dirty="0" smtClean="0"/>
          </a:p>
          <a:p>
            <a:pPr lvl="1"/>
            <a:r>
              <a:rPr lang="ru-RU" dirty="0" smtClean="0"/>
              <a:t>Через таблицы инверсий</a:t>
            </a:r>
          </a:p>
          <a:p>
            <a:pPr lvl="1"/>
            <a:r>
              <a:rPr lang="ru-RU" dirty="0" smtClean="0"/>
              <a:t>Через лексикографический порядок (</a:t>
            </a:r>
            <a:r>
              <a:rPr lang="ru-RU" dirty="0" err="1" smtClean="0"/>
              <a:t>Дейкстры</a:t>
            </a:r>
            <a:r>
              <a:rPr lang="ru-RU" dirty="0" smtClean="0"/>
              <a:t>)</a:t>
            </a:r>
          </a:p>
          <a:p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</a:t>
            </a:r>
            <a:r>
              <a:rPr lang="ru-RU" dirty="0" smtClean="0"/>
              <a:t>среднем = </a:t>
            </a:r>
            <a:r>
              <a:rPr lang="en-US" dirty="0" smtClean="0"/>
              <a:t>O(1)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454914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метод поиска всех перестановок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Метод рекурсивного перебора перестановок основан на идее сведения исходной задачи к аналогичной задаче на меньшем наборе входных данных</a:t>
                </a:r>
                <a:endParaRPr lang="en-US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={}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перебора для M= {1,2,3,4}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564" y="1979548"/>
            <a:ext cx="635110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(M</a:t>
            </a:r>
            <a:r>
              <a:rPr lang="en-US" sz="1800" dirty="0">
                <a:latin typeface="+mj-lt"/>
                <a:cs typeface="Times New Roman" pitchFamily="18" charset="0"/>
              </a:rPr>
              <a:t>)</a:t>
            </a:r>
            <a:endParaRPr lang="ru-RU" sz="1800" dirty="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24126" y="2796739"/>
            <a:ext cx="18573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({2,3,4})</a:t>
            </a:r>
            <a:endParaRPr lang="ru-RU" sz="180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293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({1,3,4})</a:t>
            </a:r>
            <a:endParaRPr lang="ru-RU" sz="1800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318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({1,2,4})</a:t>
            </a:r>
            <a:endParaRPr lang="ru-RU" sz="1800" dirty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24875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({1,2,3})</a:t>
            </a:r>
            <a:endParaRPr lang="ru-RU" sz="18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309939" y="2380258"/>
            <a:ext cx="3128553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5006937" y="2380258"/>
            <a:ext cx="143155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0"/>
          </p:cNvCxnSpPr>
          <p:nvPr/>
        </p:nvCxnSpPr>
        <p:spPr>
          <a:xfrm>
            <a:off x="6438492" y="2380258"/>
            <a:ext cx="56869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438491" y="2380258"/>
            <a:ext cx="3229384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67001" y="3939738"/>
            <a:ext cx="986167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{3,4})</a:t>
            </a:r>
            <a:endParaRPr lang="ru-RU" sz="1800" dirty="0"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10126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({2,4})</a:t>
            </a:r>
            <a:endParaRPr lang="ru-RU" sz="1800" dirty="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({2,3})</a:t>
            </a:r>
            <a:endParaRPr lang="ru-RU" sz="18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flipH="1">
            <a:off x="3160085" y="3166626"/>
            <a:ext cx="292729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>
            <a:off x="3452814" y="3166626"/>
            <a:ext cx="1823947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3452813" y="3166626"/>
            <a:ext cx="3967072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38439" y="5011300"/>
            <a:ext cx="7585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({4})</a:t>
            </a:r>
            <a:endParaRPr lang="ru-RU" sz="1800" dirty="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81564" y="5011300"/>
            <a:ext cx="8114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 {3})</a:t>
            </a:r>
            <a:endParaRPr lang="ru-RU" sz="1800" dirty="0">
              <a:latin typeface="+mj-lt"/>
            </a:endParaRPr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flipH="1">
            <a:off x="3117710" y="4309070"/>
            <a:ext cx="42375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>
            <a:off x="3160084" y="4309070"/>
            <a:ext cx="2127200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1313" y="5939988"/>
            <a:ext cx="641522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({})</a:t>
            </a:r>
            <a:endParaRPr lang="ru-RU" sz="1800" dirty="0">
              <a:latin typeface="+mj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53001" y="5939988"/>
            <a:ext cx="69442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{})</a:t>
            </a:r>
            <a:endParaRPr lang="ru-RU" sz="1800" dirty="0">
              <a:latin typeface="+mj-lt"/>
            </a:endParaRPr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>
            <a:off x="3117710" y="5380632"/>
            <a:ext cx="84365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>
            <a:off x="5287285" y="5380632"/>
            <a:ext cx="12927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[256];</a:t>
            </a:r>
          </a:p>
          <a:p>
            <a:pPr marL="0" indent="0">
              <a:buNone/>
            </a:pPr>
            <a:endParaRPr lang="sv-SE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RemoveChar(</a:t>
            </a:r>
            <a:r>
              <a:rPr lang="sv-SE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strcpy(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AppendChar(</a:t>
            </a:r>
            <a:r>
              <a:rPr lang="sv-SE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oneChar[] = {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strcpy(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oneChar);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Permute(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availCount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strlen(</a:t>
            </a:r>
            <a:r>
              <a:rPr lang="en-US" sz="160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availCount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</a:p>
          <a:p>
            <a:pPr marL="0" indent="0">
              <a:buNone/>
            </a:pP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pref);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i)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nextPref,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nextAvail;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strcpy(nextPref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dst&lt;--src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strcpy(nextAvail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avail);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AppendChar(nextPref,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RemoveChar(avail, i));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    Permute(nextPref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nextAvail);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всех перестановок методом Кнута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r>
              <a:rPr lang="ru-RU" dirty="0" smtClean="0"/>
              <a:t>Рекурсивная генерация начиная с пустой перестановки методом расширения базового множества перестановки элементами </a:t>
            </a:r>
            <a:r>
              <a:rPr lang="en-US" dirty="0" smtClean="0"/>
              <a:t>1, 2, 3, </a:t>
            </a:r>
            <a:r>
              <a:rPr lang="ru-RU" dirty="0" smtClean="0"/>
              <a:t>и т.д.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</a:t>
            </a:r>
            <a:r>
              <a:rPr lang="ru-RU" dirty="0"/>
              <a:t>построены все перестановки длины N, то для каждой такой перестановки можно построить N+1  перестановку длины </a:t>
            </a:r>
            <a:r>
              <a:rPr lang="ru-RU" dirty="0" smtClean="0"/>
              <a:t>N+1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перестановки 3241 можно построить 5 различных перестановок длины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53241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35241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32541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32451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32415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 способ 1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 smtClean="0"/>
              <a:t>Допишем </a:t>
            </a:r>
            <a:r>
              <a:rPr lang="ru-RU" dirty="0"/>
              <a:t>в конец перестановки числа (2i+1)/2 (0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Перенумеровать элементы полученных перестановок в порядке их </a:t>
            </a:r>
            <a:r>
              <a:rPr lang="ru-RU" dirty="0" smtClean="0"/>
              <a:t>возрастания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0.5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1.5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2.5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3.5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4.5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N: a1 a2 … </a:t>
            </a:r>
            <a:r>
              <a:rPr lang="ru-RU" dirty="0" smtClean="0"/>
              <a:t>aN</a:t>
            </a:r>
            <a:endParaRPr lang="ru-RU" dirty="0"/>
          </a:p>
          <a:p>
            <a:r>
              <a:rPr lang="ru-RU" dirty="0"/>
              <a:t>Дописать в конец перестановки числа </a:t>
            </a:r>
            <a:r>
              <a:rPr lang="ru-RU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+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ai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k заменить </a:t>
            </a:r>
            <a:r>
              <a:rPr lang="ru-RU" dirty="0" smtClean="0"/>
              <a:t>на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smtClean="0"/>
              <a:t>1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2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в/на себя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 объектов а</a:t>
            </a:r>
            <a:r>
              <a:rPr lang="ru-RU" dirty="0"/>
              <a:t>, b и с </a:t>
            </a:r>
            <a:r>
              <a:rPr lang="ru-RU" dirty="0" smtClean="0"/>
              <a:t>есть шесть  перестановок</a:t>
            </a:r>
            <a:endParaRPr lang="ru-RU" dirty="0"/>
          </a:p>
          <a:p>
            <a:pPr lvl="1"/>
            <a:r>
              <a:rPr lang="ru-RU" dirty="0"/>
              <a:t>аbс, acb, bac, </a:t>
            </a:r>
            <a:r>
              <a:rPr lang="ru-RU" dirty="0" err="1" smtClean="0"/>
              <a:t>bса</a:t>
            </a:r>
            <a:r>
              <a:rPr lang="ru-RU" dirty="0" smtClean="0"/>
              <a:t>, </a:t>
            </a:r>
            <a:r>
              <a:rPr lang="ru-RU" dirty="0"/>
              <a:t>cab, </a:t>
            </a:r>
            <a:r>
              <a:rPr lang="ru-RU" dirty="0" err="1" smtClean="0"/>
              <a:t>cba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Далее будем рассматривать перестановки элементов множества {1, 2, 3, … , N</a:t>
            </a:r>
            <a:r>
              <a:rPr lang="ru-RU" dirty="0" smtClean="0"/>
              <a:t>} и его подмножеств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множества из N элементов  можно построить N! различных  </a:t>
            </a:r>
            <a:r>
              <a:rPr lang="ru-RU" dirty="0" smtClean="0"/>
              <a:t>перестановок</a:t>
            </a:r>
          </a:p>
          <a:p>
            <a:pPr lvl="1"/>
            <a:r>
              <a:rPr lang="ru-RU" dirty="0" smtClean="0"/>
              <a:t>Первую </a:t>
            </a:r>
            <a:r>
              <a:rPr lang="ru-RU" dirty="0"/>
              <a:t>позицию  можно занять N </a:t>
            </a:r>
            <a:r>
              <a:rPr lang="ru-RU" dirty="0" smtClean="0"/>
              <a:t>способами</a:t>
            </a:r>
          </a:p>
          <a:p>
            <a:pPr lvl="1"/>
            <a:r>
              <a:rPr lang="ru-RU" dirty="0" smtClean="0"/>
              <a:t>Вторую </a:t>
            </a:r>
            <a:r>
              <a:rPr lang="ru-RU" dirty="0"/>
              <a:t>— (N – 1) способом и т. 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последнее место можно </a:t>
            </a:r>
            <a:r>
              <a:rPr lang="ru-RU" dirty="0" smtClean="0"/>
              <a:t>поставить </a:t>
            </a:r>
            <a:r>
              <a:rPr lang="ru-RU" dirty="0"/>
              <a:t>только один оставшийся </a:t>
            </a:r>
            <a:r>
              <a:rPr lang="ru-RU" dirty="0" smtClean="0"/>
              <a:t>элемент</a:t>
            </a:r>
            <a:endParaRPr lang="ru-RU" dirty="0"/>
          </a:p>
          <a:p>
            <a:endParaRPr lang="ru-RU" smtClean="0"/>
          </a:p>
          <a:p>
            <a:r>
              <a:rPr lang="ru-RU" smtClean="0"/>
              <a:t>Число </a:t>
            </a:r>
            <a:r>
              <a:rPr lang="ru-RU" dirty="0" smtClean="0"/>
              <a:t>перестановок из </a:t>
            </a:r>
            <a:r>
              <a:rPr lang="en-US" dirty="0" smtClean="0"/>
              <a:t>N </a:t>
            </a:r>
            <a:r>
              <a:rPr lang="ru-RU" dirty="0" smtClean="0"/>
              <a:t>элементов равно N * </a:t>
            </a:r>
            <a:r>
              <a:rPr lang="ru-RU" dirty="0"/>
              <a:t>(N −1) </a:t>
            </a:r>
            <a:r>
              <a:rPr lang="ru-RU" dirty="0" smtClean="0"/>
              <a:t>* </a:t>
            </a:r>
            <a:r>
              <a:rPr lang="ru-RU" dirty="0"/>
              <a:t>(N − 2) </a:t>
            </a:r>
            <a:r>
              <a:rPr lang="ru-RU" dirty="0" smtClean="0"/>
              <a:t>* </a:t>
            </a:r>
            <a:r>
              <a:rPr lang="ru-RU" dirty="0"/>
              <a:t>... </a:t>
            </a:r>
            <a:r>
              <a:rPr lang="ru-RU" dirty="0" smtClean="0"/>
              <a:t>* 1 </a:t>
            </a:r>
            <a:r>
              <a:rPr lang="ru-RU" dirty="0"/>
              <a:t>= N!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ru-RU" dirty="0" smtClean="0"/>
              <a:t>дана </a:t>
            </a:r>
            <a:r>
              <a:rPr lang="ru-RU" dirty="0"/>
              <a:t>перестановка 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endParaRPr lang="ru-RU" dirty="0"/>
          </a:p>
          <a:p>
            <a:pPr lvl="2"/>
            <a:endParaRPr lang="en-US" dirty="0" smtClean="0"/>
          </a:p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ru-RU" dirty="0" smtClean="0"/>
              <a:t>а</a:t>
            </a:r>
            <a:r>
              <a:rPr lang="en-US" baseline="-25000" dirty="0" err="1" smtClean="0"/>
              <a:t>i</a:t>
            </a:r>
            <a:r>
              <a:rPr lang="ru-RU" dirty="0" smtClean="0"/>
              <a:t>, а</a:t>
            </a:r>
            <a:r>
              <a:rPr lang="en-US" baseline="-25000" dirty="0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перестановки, </a:t>
            </a:r>
            <a:r>
              <a:rPr lang="ru-RU" dirty="0"/>
              <a:t>если </a:t>
            </a:r>
            <a:r>
              <a:rPr lang="ru-RU" dirty="0"/>
              <a:t>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при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endParaRPr lang="en-US" dirty="0" smtClean="0"/>
          </a:p>
          <a:p>
            <a:r>
              <a:rPr lang="ru-RU" dirty="0" smtClean="0"/>
              <a:t>Единственной </a:t>
            </a:r>
            <a:r>
              <a:rPr lang="ru-RU" dirty="0"/>
              <a:t>перестановкой, не содержащей  инверсий, является упорядоченная перестановка 1, 2, 3, ... , </a:t>
            </a:r>
            <a:r>
              <a:rPr lang="ru-RU" dirty="0" smtClean="0"/>
              <a:t>N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инверсия — это пара элементов перестановки, нарушающих ее упорядоченность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перестановки с инверсиями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ru-RU" sz="4000" dirty="0" smtClean="0"/>
              <a:t>Перестановка </a:t>
            </a:r>
            <a:r>
              <a:rPr lang="ru-RU" sz="4000" dirty="0"/>
              <a:t>4, 1, 3, 2 имеет четыре </a:t>
            </a:r>
            <a:r>
              <a:rPr lang="ru-RU" sz="4000" dirty="0" smtClean="0"/>
              <a:t>инверсии</a:t>
            </a:r>
            <a:r>
              <a:rPr lang="en-US" sz="4000" dirty="0"/>
              <a:t>:</a:t>
            </a:r>
            <a:r>
              <a:rPr lang="ru-RU" sz="4000" dirty="0" smtClean="0"/>
              <a:t> </a:t>
            </a:r>
            <a:r>
              <a:rPr lang="ru-RU" sz="4000" dirty="0" smtClean="0"/>
              <a:t>(</a:t>
            </a:r>
            <a:r>
              <a:rPr lang="ru-RU" sz="4000" dirty="0"/>
              <a:t>4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ru-RU" sz="4000" dirty="0" smtClean="0"/>
              <a:t>1</a:t>
            </a:r>
            <a:r>
              <a:rPr lang="ru-RU" sz="4000" dirty="0"/>
              <a:t>), (3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ru-RU" sz="4000" dirty="0" smtClean="0"/>
              <a:t>2</a:t>
            </a:r>
            <a:r>
              <a:rPr lang="ru-RU" sz="4000" dirty="0"/>
              <a:t>), (4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ru-RU" sz="4000" dirty="0" smtClean="0"/>
              <a:t>3</a:t>
            </a:r>
            <a:r>
              <a:rPr lang="ru-RU" sz="4000" dirty="0"/>
              <a:t>) и (4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ru-RU" sz="4000" dirty="0" smtClean="0"/>
              <a:t>2</a:t>
            </a:r>
            <a:r>
              <a:rPr lang="ru-RU" sz="4000" dirty="0" smtClean="0"/>
              <a:t>)</a:t>
            </a:r>
            <a:endParaRPr lang="en-US" sz="4000" dirty="0" smtClean="0"/>
          </a:p>
          <a:p>
            <a:endParaRPr lang="ru-RU" sz="4000" dirty="0" smtClean="0"/>
          </a:p>
          <a:p>
            <a:r>
              <a:rPr lang="ru-RU" sz="4000" dirty="0" smtClean="0"/>
              <a:t>Почему?</a:t>
            </a:r>
            <a:endParaRPr lang="ru-RU" sz="4000" dirty="0"/>
          </a:p>
          <a:p>
            <a:endParaRPr lang="ru-RU" sz="4000" dirty="0" smtClean="0"/>
          </a:p>
          <a:p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7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перестановки а</a:t>
            </a:r>
            <a:r>
              <a:rPr lang="ru-RU" sz="3200" baseline="-25000" dirty="0" smtClean="0"/>
              <a:t>1</a:t>
            </a:r>
            <a:r>
              <a:rPr lang="ru-RU" sz="3200" dirty="0" smtClean="0"/>
              <a:t>, а</a:t>
            </a:r>
            <a:r>
              <a:rPr lang="ru-RU" sz="3200" baseline="-25000" dirty="0" smtClean="0"/>
              <a:t>2</a:t>
            </a:r>
            <a:r>
              <a:rPr lang="ru-RU" sz="3200" dirty="0" smtClean="0"/>
              <a:t>, ..., </a:t>
            </a:r>
            <a:r>
              <a:rPr lang="en-US" sz="3200" dirty="0" err="1" smtClean="0"/>
              <a:t>a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 </a:t>
            </a:r>
            <a:r>
              <a:rPr lang="ru-RU" sz="3200" dirty="0" smtClean="0"/>
              <a:t>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b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b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b</a:t>
            </a:r>
            <a:r>
              <a:rPr lang="en-US" sz="3200" baseline="-25000" dirty="0" err="1" smtClean="0"/>
              <a:t>N</a:t>
            </a:r>
            <a:r>
              <a:rPr lang="ru-RU" sz="3200" dirty="0" smtClean="0"/>
              <a:t>, где </a:t>
            </a:r>
            <a:r>
              <a:rPr lang="en-US" sz="3200" dirty="0" err="1" smtClean="0"/>
              <a:t>b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 = </a:t>
            </a:r>
            <a:r>
              <a:rPr lang="ru-RU" sz="3200" dirty="0" smtClean="0"/>
              <a:t>число инверсий 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  <a:p>
            <a:r>
              <a:rPr lang="ru-RU" sz="3200" dirty="0" smtClean="0"/>
              <a:t>Пример</a:t>
            </a:r>
          </a:p>
          <a:p>
            <a:pPr lvl="1"/>
            <a:r>
              <a:rPr lang="ru-RU" sz="2800" dirty="0" smtClean="0"/>
              <a:t>П=591826473</a:t>
            </a:r>
          </a:p>
          <a:p>
            <a:pPr lvl="1"/>
            <a:r>
              <a:rPr lang="ru-RU" sz="2800" dirty="0" smtClean="0"/>
              <a:t>ТИ=236402210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элементов таблицы инверсий справедливы неравенства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/>
              <a:t>&lt;= b</a:t>
            </a:r>
            <a:r>
              <a:rPr lang="en-US" baseline="-25000" dirty="0" smtClean="0"/>
              <a:t>i</a:t>
            </a:r>
            <a:r>
              <a:rPr lang="en-US" dirty="0" smtClean="0"/>
              <a:t> &lt;=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0 </a:t>
            </a:r>
            <a:r>
              <a:rPr lang="en-US" dirty="0" smtClean="0"/>
              <a:t>&lt;= b</a:t>
            </a:r>
            <a:r>
              <a:rPr lang="en-US" baseline="-25000" dirty="0" smtClean="0"/>
              <a:t>1</a:t>
            </a:r>
            <a:r>
              <a:rPr lang="en-US" dirty="0" smtClean="0"/>
              <a:t> &lt;=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= 0</a:t>
            </a:r>
          </a:p>
          <a:p>
            <a:endParaRPr lang="ru-RU" dirty="0" smtClean="0"/>
          </a:p>
          <a:p>
            <a:r>
              <a:rPr lang="ru-RU" dirty="0" smtClean="0"/>
              <a:t>Таблица инверсий определяет перестановку однозначно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таблице инверсий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Строим перестановку, добавляя в список элементы от </a:t>
            </a:r>
            <a:r>
              <a:rPr lang="en-US" dirty="0" smtClean="0"/>
              <a:t>max </a:t>
            </a:r>
            <a:r>
              <a:rPr lang="ru-RU" dirty="0" smtClean="0"/>
              <a:t>до </a:t>
            </a:r>
            <a:r>
              <a:rPr lang="en-US" dirty="0" smtClean="0"/>
              <a:t>min </a:t>
            </a:r>
            <a:r>
              <a:rPr lang="ru-RU" dirty="0" smtClean="0"/>
              <a:t>с </a:t>
            </a:r>
            <a:r>
              <a:rPr lang="ru-RU" dirty="0" smtClean="0"/>
              <a:t>учетом таблицы инверсий</a:t>
            </a:r>
          </a:p>
          <a:p>
            <a:r>
              <a:rPr lang="ru-RU" dirty="0" smtClean="0"/>
              <a:t>Начинаем с пустого списка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/>
              <a:t>инверсий:	2 3 6 4 0 2 2 1 0 </a:t>
            </a:r>
          </a:p>
          <a:p>
            <a:r>
              <a:rPr lang="ru-RU" b="1" dirty="0" smtClean="0">
                <a:solidFill>
                  <a:srgbClr val="92D050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/>
              <a:t>9 </a:t>
            </a:r>
            <a:r>
              <a:rPr lang="ru-RU" b="1" dirty="0" smtClean="0">
                <a:solidFill>
                  <a:srgbClr val="92D050"/>
                </a:solidFill>
              </a:rPr>
              <a:t>8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 smtClean="0">
                <a:solidFill>
                  <a:srgbClr val="92D050"/>
                </a:solidFill>
              </a:rPr>
              <a:t>7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9 </a:t>
            </a:r>
            <a:r>
              <a:rPr lang="ru-RU" dirty="0"/>
              <a:t>8 </a:t>
            </a:r>
            <a:r>
              <a:rPr lang="ru-RU" b="1" dirty="0">
                <a:solidFill>
                  <a:srgbClr val="92D050"/>
                </a:solidFill>
              </a:rPr>
              <a:t>6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b="1" dirty="0" smtClean="0">
                <a:solidFill>
                  <a:srgbClr val="92D050"/>
                </a:solidFill>
              </a:rPr>
              <a:t>5</a:t>
            </a:r>
            <a:r>
              <a:rPr lang="ru-RU" dirty="0" smtClean="0"/>
              <a:t> </a:t>
            </a:r>
            <a:r>
              <a:rPr lang="ru-RU" dirty="0"/>
              <a:t>9 8 6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</a:t>
            </a:r>
            <a:r>
              <a:rPr lang="ru-RU" b="1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ru-RU" dirty="0" smtClean="0"/>
              <a:t>7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9 8 6 4 7 </a:t>
            </a:r>
            <a:r>
              <a:rPr lang="ru-RU" b="1" dirty="0" smtClean="0">
                <a:solidFill>
                  <a:srgbClr val="92D050"/>
                </a:solidFill>
              </a:rPr>
              <a:t>3</a:t>
            </a:r>
            <a:br>
              <a:rPr lang="ru-RU" b="1" dirty="0" smtClean="0">
                <a:solidFill>
                  <a:srgbClr val="92D050"/>
                </a:solidFill>
              </a:rPr>
            </a:br>
            <a:r>
              <a:rPr lang="ru-RU" dirty="0" smtClean="0"/>
              <a:t>5 </a:t>
            </a:r>
            <a:r>
              <a:rPr lang="ru-RU" dirty="0"/>
              <a:t>9 8 </a:t>
            </a:r>
            <a:r>
              <a:rPr lang="ru-RU" b="1" dirty="0">
                <a:solidFill>
                  <a:srgbClr val="92D050"/>
                </a:solidFill>
              </a:rPr>
              <a:t>2</a:t>
            </a:r>
            <a:r>
              <a:rPr lang="ru-RU" dirty="0"/>
              <a:t> 6 4 7 </a:t>
            </a:r>
            <a:r>
              <a:rPr lang="ru-RU" dirty="0" smtClean="0"/>
              <a:t>3</a:t>
            </a:r>
            <a:br>
              <a:rPr lang="ru-RU" dirty="0" smtClean="0"/>
            </a:br>
            <a:r>
              <a:rPr lang="ru-RU" dirty="0" smtClean="0"/>
              <a:t>5 </a:t>
            </a:r>
            <a:r>
              <a:rPr lang="ru-RU" dirty="0"/>
              <a:t>9 </a:t>
            </a:r>
            <a:r>
              <a:rPr lang="ru-RU" b="1" dirty="0">
                <a:solidFill>
                  <a:srgbClr val="92D050"/>
                </a:solidFill>
              </a:rPr>
              <a:t>1</a:t>
            </a:r>
            <a:r>
              <a:rPr lang="ru-RU" dirty="0"/>
              <a:t> 8 2 6 4 7 </a:t>
            </a:r>
            <a:r>
              <a:rPr lang="ru-RU" dirty="0" smtClean="0"/>
              <a:t>3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4877</TotalTime>
  <Words>1268</Words>
  <Application>Microsoft Office PowerPoint</Application>
  <PresentationFormat>Widescreen</PresentationFormat>
  <Paragraphs>346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Wingdings</vt:lpstr>
      <vt:lpstr>Wingdings 2</vt:lpstr>
      <vt:lpstr>Тема Office</vt:lpstr>
      <vt:lpstr>Перестановки</vt:lpstr>
      <vt:lpstr>План лекции</vt:lpstr>
      <vt:lpstr>Перестановки</vt:lpstr>
      <vt:lpstr>Перестановки</vt:lpstr>
      <vt:lpstr>Инверсии </vt:lpstr>
      <vt:lpstr>Пример перестановки с инверсиями</vt:lpstr>
      <vt:lpstr>Таблица инверсий</vt:lpstr>
      <vt:lpstr>Свойства таблиц инверсий</vt:lpstr>
      <vt:lpstr>Построение перестановки  по таблице инверсий</vt:lpstr>
      <vt:lpstr>Построение перестановки  по таблице инверсий справа налево</vt:lpstr>
      <vt:lpstr>PowerPoint Presentation</vt:lpstr>
      <vt:lpstr>Построение перестановки  по таблице инверсий слева направо</vt:lpstr>
      <vt:lpstr>Перебор перестановок  через таблицы инверсии (1/2)</vt:lpstr>
      <vt:lpstr>Перебор перестановок  через таблицы инверсии (2/2)</vt:lpstr>
      <vt:lpstr>Перебор таблиц инверсий</vt:lpstr>
      <vt:lpstr>Построение следующей таблицы инверсий</vt:lpstr>
      <vt:lpstr>Алфавитный порядок перестановок</vt:lpstr>
      <vt:lpstr>Строение соседних по алфавиту перестановок</vt:lpstr>
      <vt:lpstr>Алгоритм Дейкстры  построения следующей перестановки</vt:lpstr>
      <vt:lpstr>Пошаговое построение  следующей по алфавиту перестановки</vt:lpstr>
      <vt:lpstr>Время работы алгоритма Дейкстры в среднем = O(1)</vt:lpstr>
      <vt:lpstr>Заключение</vt:lpstr>
      <vt:lpstr>Рекурсивный метод поиска всех перестановок </vt:lpstr>
      <vt:lpstr>Пример рекурсивного перебора для M= {1,2,3,4}</vt:lpstr>
      <vt:lpstr>Реализация на языке Си</vt:lpstr>
      <vt:lpstr>Генерация всех перестановок методом Кнута</vt:lpstr>
      <vt:lpstr>Генерация перестановок методом Кнута –  способ 1</vt:lpstr>
      <vt:lpstr>Генерация перестановок методом Кнута – способ 2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Evgenii Petrov</cp:lastModifiedBy>
  <cp:revision>245</cp:revision>
  <dcterms:created xsi:type="dcterms:W3CDTF">2006-06-15T11:25:02Z</dcterms:created>
  <dcterms:modified xsi:type="dcterms:W3CDTF">2020-04-24T15:31:59Z</dcterms:modified>
</cp:coreProperties>
</file>