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57" r:id="rId4"/>
    <p:sldId id="286" r:id="rId5"/>
    <p:sldId id="295" r:id="rId6"/>
    <p:sldId id="296" r:id="rId7"/>
    <p:sldId id="297" r:id="rId8"/>
    <p:sldId id="298" r:id="rId9"/>
    <p:sldId id="299" r:id="rId10"/>
    <p:sldId id="301" r:id="rId11"/>
    <p:sldId id="261" r:id="rId12"/>
    <p:sldId id="300" r:id="rId13"/>
    <p:sldId id="278" r:id="rId14"/>
    <p:sldId id="311" r:id="rId15"/>
    <p:sldId id="279" r:id="rId16"/>
    <p:sldId id="337" r:id="rId17"/>
    <p:sldId id="308" r:id="rId18"/>
    <p:sldId id="309" r:id="rId19"/>
    <p:sldId id="310" r:id="rId20"/>
    <p:sldId id="281" r:id="rId21"/>
    <p:sldId id="303" r:id="rId22"/>
    <p:sldId id="304" r:id="rId23"/>
    <p:sldId id="305" r:id="rId24"/>
    <p:sldId id="306" r:id="rId25"/>
    <p:sldId id="307" r:id="rId26"/>
    <p:sldId id="282" r:id="rId27"/>
    <p:sldId id="287" r:id="rId28"/>
    <p:sldId id="288" r:id="rId29"/>
    <p:sldId id="289" r:id="rId30"/>
    <p:sldId id="290" r:id="rId31"/>
    <p:sldId id="283" r:id="rId32"/>
    <p:sldId id="291" r:id="rId33"/>
    <p:sldId id="292" r:id="rId34"/>
    <p:sldId id="302" r:id="rId35"/>
    <p:sldId id="293" r:id="rId36"/>
    <p:sldId id="294" r:id="rId37"/>
    <p:sldId id="312" r:id="rId38"/>
    <p:sldId id="313" r:id="rId39"/>
    <p:sldId id="314" r:id="rId40"/>
    <p:sldId id="315" r:id="rId41"/>
    <p:sldId id="284" r:id="rId42"/>
    <p:sldId id="280" r:id="rId43"/>
    <p:sldId id="316" r:id="rId44"/>
    <p:sldId id="338" r:id="rId45"/>
    <p:sldId id="317" r:id="rId46"/>
    <p:sldId id="318" r:id="rId47"/>
    <p:sldId id="319" r:id="rId48"/>
    <p:sldId id="265" r:id="rId49"/>
    <p:sldId id="321" r:id="rId50"/>
    <p:sldId id="322" r:id="rId51"/>
    <p:sldId id="323" r:id="rId52"/>
    <p:sldId id="336" r:id="rId53"/>
    <p:sldId id="320" r:id="rId54"/>
    <p:sldId id="324" r:id="rId55"/>
    <p:sldId id="325" r:id="rId56"/>
    <p:sldId id="272" r:id="rId57"/>
    <p:sldId id="326" r:id="rId58"/>
    <p:sldId id="328" r:id="rId59"/>
    <p:sldId id="329" r:id="rId60"/>
    <p:sldId id="269" r:id="rId61"/>
    <p:sldId id="330" r:id="rId62"/>
    <p:sldId id="270" r:id="rId63"/>
    <p:sldId id="331" r:id="rId64"/>
    <p:sldId id="332" r:id="rId65"/>
    <p:sldId id="333" r:id="rId66"/>
    <p:sldId id="339" r:id="rId67"/>
    <p:sldId id="277" r:id="rId68"/>
    <p:sldId id="268" r:id="rId69"/>
    <p:sldId id="334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4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225-875C-44D8-A9DA-15258FC0B96E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Совершенный код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не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/>
              <a:t>Последняя 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4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Характер и степень зависимостей между модулями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W. Stevens, G. Myers, L. Constantine, «Structured Design», IBM Systems Journal, 13 (2), 115—139, 1974.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Стандарт </a:t>
            </a:r>
            <a:r>
              <a:rPr lang="en-US" dirty="0" smtClean="0">
                <a:solidFill>
                  <a:schemeClr val="bg1"/>
                </a:solidFill>
              </a:rPr>
              <a:t>IEEE24765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 smtClean="0"/>
          </a:p>
          <a:p>
            <a:pPr lvl="1"/>
            <a:r>
              <a:rPr lang="ru-RU" dirty="0" smtClean="0"/>
              <a:t>Стандарт </a:t>
            </a:r>
            <a:r>
              <a:rPr lang="en-US" dirty="0" smtClean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 smtClean="0"/>
          </a:p>
          <a:p>
            <a:pPr lvl="1"/>
            <a:r>
              <a:rPr lang="ru-RU" dirty="0" smtClean="0"/>
              <a:t>Стандарт </a:t>
            </a:r>
            <a:r>
              <a:rPr lang="en-US" dirty="0" smtClean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8324849" y="339090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8439149" y="527192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зацепления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Патологическое</a:t>
            </a:r>
          </a:p>
          <a:p>
            <a:pPr lvl="1"/>
            <a:r>
              <a:rPr lang="ru-RU" dirty="0" smtClean="0"/>
              <a:t>модуль </a:t>
            </a:r>
            <a:r>
              <a:rPr lang="ru-RU" dirty="0"/>
              <a:t>зависит от деталей внутренней реализации другого модуля или влияет на них</a:t>
            </a:r>
          </a:p>
          <a:p>
            <a:endParaRPr lang="ru-RU" dirty="0"/>
          </a:p>
          <a:p>
            <a:r>
              <a:rPr lang="ru-RU" dirty="0" smtClean="0"/>
              <a:t>По содержимому (</a:t>
            </a:r>
            <a:r>
              <a:rPr lang="en-US" dirty="0" smtClean="0"/>
              <a:t>content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модуль содержит в себе копию другого модуля или его части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общей </a:t>
            </a:r>
            <a:r>
              <a:rPr lang="ru-RU" dirty="0" smtClean="0"/>
              <a:t>области</a:t>
            </a:r>
            <a:r>
              <a:rPr lang="en-US" dirty="0" smtClean="0"/>
              <a:t> (common)</a:t>
            </a:r>
            <a:endParaRPr lang="ru-RU" dirty="0" smtClean="0"/>
          </a:p>
          <a:p>
            <a:pPr lvl="1"/>
            <a:r>
              <a:rPr lang="ru-RU" dirty="0" smtClean="0"/>
              <a:t>два модуля изменяют общую </a:t>
            </a:r>
            <a:r>
              <a:rPr lang="ru-RU" dirty="0"/>
              <a:t>область </a:t>
            </a:r>
            <a:r>
              <a:rPr lang="ru-RU" dirty="0" smtClean="0"/>
              <a:t>данных</a:t>
            </a:r>
          </a:p>
          <a:p>
            <a:pPr lvl="1"/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Смешанное</a:t>
            </a:r>
            <a:r>
              <a:rPr lang="en-US" dirty="0" smtClean="0"/>
              <a:t> (hybrid)</a:t>
            </a:r>
            <a:endParaRPr lang="ru-RU" dirty="0" smtClean="0"/>
          </a:p>
          <a:p>
            <a:pPr lvl="1"/>
            <a:r>
              <a:rPr lang="ru-RU" dirty="0" smtClean="0"/>
              <a:t>два модуля используют множество значений одних и тех же данных в противоречащих смыслах</a:t>
            </a:r>
          </a:p>
          <a:p>
            <a:endParaRPr lang="ru-RU" dirty="0" smtClean="0"/>
          </a:p>
          <a:p>
            <a:r>
              <a:rPr lang="ru-RU" dirty="0" smtClean="0"/>
              <a:t>По управлению</a:t>
            </a:r>
            <a:r>
              <a:rPr lang="en-US" dirty="0" smtClean="0"/>
              <a:t> (control)</a:t>
            </a:r>
            <a:endParaRPr lang="ru-RU" dirty="0"/>
          </a:p>
          <a:p>
            <a:pPr lvl="1"/>
            <a:r>
              <a:rPr lang="ru-RU" dirty="0" smtClean="0"/>
              <a:t>модуль управляет работой другого модуля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 данным</a:t>
            </a:r>
            <a:r>
              <a:rPr lang="en-US" dirty="0" smtClean="0"/>
              <a:t> (data)</a:t>
            </a:r>
            <a:endParaRPr lang="ru-RU" dirty="0"/>
          </a:p>
          <a:p>
            <a:pPr lvl="1"/>
            <a:r>
              <a:rPr lang="ru-RU" dirty="0" smtClean="0"/>
              <a:t>выходные </a:t>
            </a:r>
            <a:r>
              <a:rPr lang="ru-RU" dirty="0"/>
              <a:t>данные </a:t>
            </a:r>
            <a:r>
              <a:rPr lang="ru-RU" dirty="0" smtClean="0"/>
              <a:t>модуля </a:t>
            </a:r>
            <a:r>
              <a:rPr lang="ru-RU" dirty="0"/>
              <a:t>служат входными данными другого </a:t>
            </a:r>
            <a:r>
              <a:rPr lang="ru-RU" dirty="0" smtClean="0"/>
              <a:t>модуля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48178" y="4642985"/>
            <a:ext cx="27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Стандарт </a:t>
            </a:r>
            <a:r>
              <a:rPr lang="en-US" sz="1400" dirty="0" smtClean="0"/>
              <a:t>ISO/IEC/IEEE 24765-201</a:t>
            </a:r>
            <a:r>
              <a:rPr lang="ru-RU" sz="1400" dirty="0" smtClean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644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Самый плохой тип зацепления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Самый плохой вид зацепления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вид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вид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p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вид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Скрываем внутреннее устройство модулей</a:t>
            </a:r>
            <a:endParaRPr lang="en-US" dirty="0" smtClean="0"/>
          </a:p>
          <a:p>
            <a:pPr lvl="1"/>
            <a:r>
              <a:rPr lang="ru-RU" dirty="0" smtClean="0"/>
              <a:t>прячем не нужное, делим код на файлы и т.п.</a:t>
            </a:r>
          </a:p>
          <a:p>
            <a:pPr lvl="1"/>
            <a:r>
              <a:rPr lang="ru-RU" dirty="0" err="1" smtClean="0"/>
              <a:t>фиксим</a:t>
            </a:r>
            <a:r>
              <a:rPr lang="ru-RU" dirty="0" smtClean="0"/>
              <a:t>, упрощаем, </a:t>
            </a:r>
            <a:r>
              <a:rPr lang="ru-RU" dirty="0" err="1" smtClean="0"/>
              <a:t>рефакторим</a:t>
            </a:r>
            <a:endParaRPr lang="ru-RU" dirty="0" smtClean="0"/>
          </a:p>
        </p:txBody>
      </p:sp>
      <p:sp>
        <p:nvSpPr>
          <p:cNvPr id="9" name="Flowchart: Process 8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p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вид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Скрываем внутреннее устройство модулей</a:t>
            </a:r>
            <a:endParaRPr lang="en-US" dirty="0" smtClean="0"/>
          </a:p>
          <a:p>
            <a:pPr lvl="1"/>
            <a:r>
              <a:rPr lang="ru-RU" dirty="0" smtClean="0"/>
              <a:t>прячем не нужное, делим код на файлы и т.п.</a:t>
            </a:r>
          </a:p>
          <a:p>
            <a:pPr lvl="1"/>
            <a:r>
              <a:rPr lang="ru-RU" dirty="0" err="1" smtClean="0"/>
              <a:t>фиксим</a:t>
            </a:r>
            <a:r>
              <a:rPr lang="ru-RU" dirty="0" smtClean="0"/>
              <a:t>, упрощаем, </a:t>
            </a:r>
            <a:r>
              <a:rPr lang="ru-RU" dirty="0" err="1" smtClean="0"/>
              <a:t>рефакторим</a:t>
            </a:r>
            <a:endParaRPr lang="ru-RU" dirty="0" smtClean="0"/>
          </a:p>
        </p:txBody>
      </p:sp>
      <p:sp>
        <p:nvSpPr>
          <p:cNvPr id="6" name="Flowchart: Process 5"/>
          <p:cNvSpPr/>
          <p:nvPr/>
        </p:nvSpPr>
        <p:spPr>
          <a:xfrm>
            <a:off x="6172198" y="3800476"/>
            <a:ext cx="5181599" cy="2376486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38200" y="3895725"/>
            <a:ext cx="5181599" cy="22812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966911" y="5353049"/>
            <a:ext cx="2395539" cy="190501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lowchart: Process 15"/>
          <p:cNvSpPr/>
          <p:nvPr/>
        </p:nvSpPr>
        <p:spPr>
          <a:xfrm>
            <a:off x="7329486" y="5133973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p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Совершенный код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Последняя 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7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Copy-paste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модуль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6238873" y="4171950"/>
            <a:ext cx="2228852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134225" y="4314825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7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Превращаем общие данные в новый 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Превращаем общие данные в новый модуль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4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/>
              <a:t>Превращаем общие данные в новый модуль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Зацепление частей программы</a:t>
            </a:r>
          </a:p>
          <a:p>
            <a:r>
              <a:rPr lang="ru-RU" dirty="0" smtClean="0"/>
              <a:t>Именование функций</a:t>
            </a:r>
          </a:p>
          <a:p>
            <a:r>
              <a:rPr lang="ru-RU" dirty="0" smtClean="0"/>
              <a:t>Именование переменных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5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/>
              <a:t>Превращаем общие данные в новый модуль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1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210425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7210425" y="5073938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Использование значений </a:t>
            </a:r>
            <a:r>
              <a:rPr lang="ru-RU" sz="2000" dirty="0">
                <a:solidFill>
                  <a:schemeClr val="bg1"/>
                </a:solidFill>
              </a:rPr>
              <a:t>одних и тех же </a:t>
            </a:r>
            <a:r>
              <a:rPr lang="ru-RU" sz="2000" dirty="0" smtClean="0">
                <a:solidFill>
                  <a:schemeClr val="bg1"/>
                </a:solidFill>
              </a:rPr>
              <a:t>данных в противоречащих смыслах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Например, </a:t>
            </a:r>
            <a:r>
              <a:rPr lang="ru-RU" sz="1800" dirty="0">
                <a:solidFill>
                  <a:schemeClr val="bg1"/>
                </a:solidFill>
              </a:rPr>
              <a:t>з</a:t>
            </a:r>
            <a:r>
              <a:rPr lang="ru-RU" sz="1800" dirty="0" smtClean="0">
                <a:solidFill>
                  <a:schemeClr val="bg1"/>
                </a:solidFill>
              </a:rPr>
              <a:t>начений локальных переменных или возвращаемых значений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переменных или возвращаемых 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переменных или возвращаемых 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переменных или возвращаемых 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переменных или возвращаемых 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Один элемент данных – один смысл</a:t>
            </a:r>
          </a:p>
          <a:p>
            <a:r>
              <a:rPr lang="ru-RU" sz="2000" dirty="0" smtClean="0"/>
              <a:t>Называем данные содержательно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переменных или возвращаемых 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Один элемент данных – один смысл</a:t>
            </a:r>
          </a:p>
          <a:p>
            <a:r>
              <a:rPr lang="ru-RU" sz="2000" dirty="0" smtClean="0"/>
              <a:t>Называем данные содержательно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2201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discriminant = 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fr-F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fr-F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fr-F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7181851" y="3343275"/>
            <a:ext cx="1038224" cy="209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Модуль управляет работой </a:t>
            </a:r>
            <a:r>
              <a:rPr lang="ru-RU" dirty="0">
                <a:solidFill>
                  <a:schemeClr val="bg1"/>
                </a:solidFill>
              </a:rPr>
              <a:t>другого модуля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981200" y="4522293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2510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Делаем модули максимально самодостаточными</a:t>
            </a:r>
            <a:endParaRPr lang="ru-RU" dirty="0"/>
          </a:p>
        </p:txBody>
      </p:sp>
      <p:sp>
        <p:nvSpPr>
          <p:cNvPr id="8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6"/>
          <p:cNvSpPr/>
          <p:nvPr/>
        </p:nvSpPr>
        <p:spPr>
          <a:xfrm>
            <a:off x="1981200" y="4522293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Делаем модули максимально самодостаточными</a:t>
            </a:r>
            <a:endParaRPr lang="ru-RU" dirty="0"/>
          </a:p>
        </p:txBody>
      </p:sp>
      <p:sp>
        <p:nvSpPr>
          <p:cNvPr id="6" name="Flowchart: Process 5"/>
          <p:cNvSpPr/>
          <p:nvPr/>
        </p:nvSpPr>
        <p:spPr>
          <a:xfrm>
            <a:off x="6172200" y="2886074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немного лучше, т.к.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Assign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сам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следит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за размером </a:t>
            </a:r>
            <a:r>
              <a:rPr lang="ru-RU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6"/>
          <p:cNvSpPr/>
          <p:nvPr/>
        </p:nvSpPr>
        <p:spPr>
          <a:xfrm>
            <a:off x="1981200" y="4522293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Модуль </a:t>
            </a:r>
            <a:r>
              <a:rPr lang="ru-RU" dirty="0">
                <a:solidFill>
                  <a:schemeClr val="bg1"/>
                </a:solidFill>
              </a:rPr>
              <a:t>использует в качестве входных </a:t>
            </a:r>
            <a:r>
              <a:rPr lang="ru-RU" dirty="0" smtClean="0">
                <a:solidFill>
                  <a:schemeClr val="bg1"/>
                </a:solidFill>
              </a:rPr>
              <a:t>данных выходные </a:t>
            </a:r>
            <a:r>
              <a:rPr lang="ru-RU" dirty="0">
                <a:solidFill>
                  <a:schemeClr val="bg1"/>
                </a:solidFill>
              </a:rPr>
              <a:t>данные другого </a:t>
            </a:r>
            <a:r>
              <a:rPr lang="ru-RU" dirty="0" smtClean="0">
                <a:solidFill>
                  <a:schemeClr val="bg1"/>
                </a:solidFill>
              </a:rPr>
              <a:t>модуля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Самый слабый вид зацепления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Самый слабый вид зацепления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Оперируем наборами однотипных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Избегаем поэлементных действий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563486" y="5100897"/>
            <a:ext cx="2286000" cy="518507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Оперируем наборами однотипных данных</a:t>
            </a:r>
          </a:p>
          <a:p>
            <a:r>
              <a:rPr lang="ru-RU" dirty="0" smtClean="0"/>
              <a:t>Избегаем поэлементных действий</a:t>
            </a:r>
            <a:endParaRPr lang="ru-RU" dirty="0"/>
          </a:p>
        </p:txBody>
      </p:sp>
      <p:sp>
        <p:nvSpPr>
          <p:cNvPr id="8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6"/>
          <p:cNvSpPr/>
          <p:nvPr/>
        </p:nvSpPr>
        <p:spPr>
          <a:xfrm>
            <a:off x="1563486" y="5100897"/>
            <a:ext cx="2286000" cy="518507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Оперируем наборами однотипных данных</a:t>
            </a:r>
          </a:p>
          <a:p>
            <a:r>
              <a:rPr lang="ru-RU" dirty="0"/>
              <a:t>Избегаем поэлементных действий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172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(*check)(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n);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600826" y="5334000"/>
            <a:ext cx="2581274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6"/>
          <p:cNvSpPr/>
          <p:nvPr/>
        </p:nvSpPr>
        <p:spPr>
          <a:xfrm>
            <a:off x="1563486" y="5100897"/>
            <a:ext cx="2286000" cy="518507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Используем одинаковый способ соединения нескольких слов в </a:t>
            </a:r>
            <a:r>
              <a:rPr lang="ru-RU" dirty="0" smtClean="0">
                <a:solidFill>
                  <a:schemeClr val="bg1"/>
                </a:solidFill>
              </a:rPr>
              <a:t>идентификатор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Избегаем невыразительных и неоднозначных слов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используем номера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 smtClean="0"/>
              <a:t>CamelCase</a:t>
            </a:r>
            <a:r>
              <a:rPr lang="en-US" dirty="0" smtClean="0"/>
              <a:t>, </a:t>
            </a:r>
            <a:r>
              <a:rPr lang="en-US" dirty="0" err="1" smtClean="0"/>
              <a:t>under_score</a:t>
            </a:r>
            <a:r>
              <a:rPr lang="en-US" dirty="0" smtClean="0"/>
              <a:t>, </a:t>
            </a:r>
            <a:r>
              <a:rPr lang="en-US" dirty="0" err="1" smtClean="0"/>
              <a:t>allwordstogether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Избегаем невыразительных и неоднозначных слов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используем номера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8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1657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en-US" dirty="0" smtClean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Избегаем невыразительных и неоднозначных слов</a:t>
            </a:r>
          </a:p>
          <a:p>
            <a:pPr lvl="1"/>
            <a:r>
              <a:rPr lang="ru-RU" dirty="0" smtClean="0"/>
              <a:t>Не используем номера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</a:t>
            </a:r>
            <a:r>
              <a:rPr lang="ru-RU" dirty="0" smtClean="0">
                <a:solidFill>
                  <a:schemeClr val="bg1"/>
                </a:solidFill>
              </a:rPr>
              <a:t>отрицания</a:t>
            </a:r>
          </a:p>
        </p:txBody>
      </p:sp>
    </p:spTree>
    <p:extLst>
      <p:ext uri="{BB962C8B-B14F-4D97-AF65-F5344CB8AC3E}">
        <p14:creationId xmlns:p14="http://schemas.microsoft.com/office/powerpoint/2010/main" val="27637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Избегаем невыразительных и неоднозначных слов</a:t>
            </a:r>
          </a:p>
          <a:p>
            <a:pPr lvl="1"/>
            <a:r>
              <a:rPr lang="ru-RU" dirty="0" smtClean="0"/>
              <a:t>Не используем номера</a:t>
            </a:r>
          </a:p>
          <a:p>
            <a:endParaRPr lang="ru-RU" dirty="0" smtClean="0"/>
          </a:p>
          <a:p>
            <a:r>
              <a:rPr lang="ru-RU" dirty="0" smtClean="0"/>
              <a:t>Используем </a:t>
            </a:r>
            <a:r>
              <a:rPr lang="ru-RU" dirty="0"/>
              <a:t>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Избегаем двойного </a:t>
            </a:r>
            <a:r>
              <a:rPr lang="ru-RU" dirty="0" smtClean="0">
                <a:solidFill>
                  <a:schemeClr val="bg1"/>
                </a:solidFill>
              </a:rPr>
              <a:t>отрицания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Избегаем невыразительных и неоднозначных слов</a:t>
            </a:r>
          </a:p>
          <a:p>
            <a:pPr lvl="1"/>
            <a:r>
              <a:rPr lang="ru-RU" dirty="0" smtClean="0"/>
              <a:t>Не используем номера</a:t>
            </a:r>
          </a:p>
          <a:p>
            <a:endParaRPr lang="ru-RU" dirty="0" smtClean="0"/>
          </a:p>
          <a:p>
            <a:r>
              <a:rPr lang="ru-RU" dirty="0" smtClean="0"/>
              <a:t>Используем </a:t>
            </a:r>
            <a:r>
              <a:rPr lang="ru-RU" dirty="0"/>
              <a:t>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 smtClean="0"/>
          </a:p>
          <a:p>
            <a:r>
              <a:rPr lang="ru-RU" dirty="0"/>
              <a:t>Избегаем двойного </a:t>
            </a:r>
            <a:r>
              <a:rPr lang="ru-RU" dirty="0" smtClean="0"/>
              <a:t>отрицания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Описываем все, что функция делает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гибридное зацепление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b="1" dirty="0" err="1" smtClean="0">
                <a:solidFill>
                  <a:schemeClr val="bg1"/>
                </a:solidFill>
              </a:rPr>
              <a:t>Color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Описываем все, что функция делает</a:t>
            </a:r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b="1" dirty="0" err="1" smtClean="0">
                <a:solidFill>
                  <a:schemeClr val="bg1"/>
                </a:solidFill>
              </a:rPr>
              <a:t>Color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Описываем все, что функция делает</a:t>
            </a:r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  <a:p>
            <a:r>
              <a:rPr lang="ru-RU" dirty="0" smtClean="0"/>
              <a:t>Глагол + дополнение</a:t>
            </a:r>
          </a:p>
          <a:p>
            <a:pPr lvl="1"/>
            <a:r>
              <a:rPr lang="ru-RU" dirty="0" smtClean="0"/>
              <a:t>Дополнение обычно описывает результат -- </a:t>
            </a:r>
            <a:r>
              <a:rPr lang="en-US" dirty="0" err="1"/>
              <a:t>Calc</a:t>
            </a:r>
            <a:r>
              <a:rPr lang="en-US" b="1" dirty="0" err="1"/>
              <a:t>Sum</a:t>
            </a:r>
            <a:r>
              <a:rPr lang="en-US" dirty="0"/>
              <a:t>, </a:t>
            </a:r>
            <a:r>
              <a:rPr lang="en-US" dirty="0" err="1"/>
              <a:t>Is</a:t>
            </a:r>
            <a:r>
              <a:rPr lang="en-US" b="1" dirty="0" err="1"/>
              <a:t>Ready</a:t>
            </a:r>
            <a:r>
              <a:rPr lang="en-US" dirty="0"/>
              <a:t>, </a:t>
            </a:r>
            <a:r>
              <a:rPr lang="en-US" dirty="0" err="1" smtClean="0"/>
              <a:t>Get</a:t>
            </a:r>
            <a:r>
              <a:rPr lang="en-US" b="1" dirty="0" err="1" smtClean="0"/>
              <a:t>Color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2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Максимально конкретно описываем смысл того, </a:t>
            </a:r>
            <a:r>
              <a:rPr lang="ru-RU" i="1" dirty="0" smtClean="0">
                <a:solidFill>
                  <a:schemeClr val="bg1"/>
                </a:solidFill>
              </a:rPr>
              <a:t>что</a:t>
            </a:r>
            <a:r>
              <a:rPr lang="ru-RU" dirty="0" smtClean="0">
                <a:solidFill>
                  <a:schemeClr val="bg1"/>
                </a:solidFill>
              </a:rPr>
              <a:t> храним, а не </a:t>
            </a:r>
            <a:r>
              <a:rPr lang="ru-RU" i="1" dirty="0" smtClean="0">
                <a:solidFill>
                  <a:schemeClr val="bg1"/>
                </a:solidFill>
              </a:rPr>
              <a:t>как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i="1" dirty="0" smtClean="0">
                <a:solidFill>
                  <a:schemeClr val="bg1"/>
                </a:solidFill>
              </a:rPr>
              <a:t>зачем</a:t>
            </a:r>
            <a:r>
              <a:rPr lang="ru-RU" dirty="0" smtClean="0">
                <a:solidFill>
                  <a:schemeClr val="bg1"/>
                </a:solidFill>
              </a:rPr>
              <a:t> храним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гибридное зацепление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3917950"/>
            <a:ext cx="5181600" cy="2259013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lastPayment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balance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balance)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L-Shape 6"/>
          <p:cNvSpPr/>
          <p:nvPr/>
        </p:nvSpPr>
        <p:spPr>
          <a:xfrm rot="19122506">
            <a:off x="10706100" y="4189319"/>
            <a:ext cx="914400" cy="914400"/>
          </a:xfrm>
          <a:prstGeom prst="corner">
            <a:avLst>
              <a:gd name="adj1" fmla="val 26976"/>
              <a:gd name="adj2" fmla="val 4096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Multiply 7"/>
          <p:cNvSpPr/>
          <p:nvPr/>
        </p:nvSpPr>
        <p:spPr>
          <a:xfrm>
            <a:off x="10518075" y="2167732"/>
            <a:ext cx="1290450" cy="14097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23638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Инициализируем каждую переменную при ее объявлении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Resource Allocation Is Initialization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Объявляем и инициализируем непосредственно перед первым использованием</a:t>
            </a:r>
          </a:p>
        </p:txBody>
      </p:sp>
    </p:spTree>
    <p:extLst>
      <p:ext uri="{BB962C8B-B14F-4D97-AF65-F5344CB8AC3E}">
        <p14:creationId xmlns:p14="http://schemas.microsoft.com/office/powerpoint/2010/main" val="9428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Объявляем и инициализируем непосредственно перед первым использованием</a:t>
            </a:r>
          </a:p>
          <a:p>
            <a:pPr lvl="1"/>
            <a:r>
              <a:rPr lang="en-US" dirty="0" smtClean="0"/>
              <a:t>Resource Allocation Is Initialization</a:t>
            </a:r>
            <a:endParaRPr lang="ru-RU" dirty="0" smtClean="0"/>
          </a:p>
          <a:p>
            <a:pPr lvl="1"/>
            <a:r>
              <a:rPr lang="ru-RU" dirty="0" smtClean="0"/>
              <a:t>Снижаем патологическое зацепление</a:t>
            </a:r>
          </a:p>
        </p:txBody>
      </p:sp>
    </p:spTree>
    <p:extLst>
      <p:ext uri="{BB962C8B-B14F-4D97-AF65-F5344CB8AC3E}">
        <p14:creationId xmlns:p14="http://schemas.microsoft.com/office/powerpoint/2010/main" val="19503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патологическое зацепление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Изолируем друг от друга независимые переменные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Изолируем друг от друга независимые переменные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</a:p>
          <a:p>
            <a:endParaRPr lang="ru-RU" dirty="0" smtClean="0"/>
          </a:p>
          <a:p>
            <a:r>
              <a:rPr lang="ru-RU" dirty="0" smtClean="0"/>
              <a:t>Изолируем друг от друга независимые переменные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</a:p>
          <a:p>
            <a:endParaRPr lang="ru-RU" dirty="0" smtClean="0"/>
          </a:p>
          <a:p>
            <a:r>
              <a:rPr lang="ru-RU" dirty="0" smtClean="0"/>
              <a:t>Изолируем друг от друга независимые переменные</a:t>
            </a:r>
          </a:p>
          <a:p>
            <a:endParaRPr lang="ru-RU" dirty="0" smtClean="0"/>
          </a:p>
          <a:p>
            <a:r>
              <a:rPr lang="ru-RU" dirty="0" smtClean="0"/>
              <a:t>Группируем зависящие между собой переменные</a:t>
            </a:r>
          </a:p>
          <a:p>
            <a:pPr lvl="1"/>
            <a:r>
              <a:rPr lang="ru-RU" dirty="0" smtClean="0"/>
              <a:t>Выносим </a:t>
            </a:r>
            <a:r>
              <a:rPr lang="ru-RU" dirty="0"/>
              <a:t>в отдельные функции </a:t>
            </a:r>
            <a:r>
              <a:rPr lang="ru-RU" dirty="0" smtClean="0"/>
              <a:t>вычисления </a:t>
            </a:r>
            <a:r>
              <a:rPr lang="ru-RU" dirty="0"/>
              <a:t>над </a:t>
            </a:r>
            <a:r>
              <a:rPr lang="ru-RU" dirty="0" smtClean="0"/>
              <a:t>зависящими </a:t>
            </a:r>
            <a:r>
              <a:rPr lang="ru-RU" dirty="0"/>
              <a:t>между собой </a:t>
            </a:r>
            <a:r>
              <a:rPr lang="ru-RU" dirty="0" smtClean="0"/>
              <a:t>переменными</a:t>
            </a:r>
          </a:p>
          <a:p>
            <a:pPr lvl="1"/>
            <a:r>
              <a:rPr lang="ru-RU" dirty="0" smtClean="0"/>
              <a:t>Объединяем зависящие между собой переменные в структуры данных</a:t>
            </a:r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McConnell – “Code Complete”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…</a:t>
            </a:r>
            <a:r>
              <a:rPr lang="ru-RU" dirty="0" smtClean="0"/>
              <a:t>Если </a:t>
            </a:r>
            <a:r>
              <a:rPr lang="ru-RU" dirty="0"/>
              <a:t>вам трудно понять </a:t>
            </a:r>
            <a:r>
              <a:rPr lang="ru-RU" dirty="0" smtClean="0"/>
              <a:t>какой</a:t>
            </a:r>
            <a:r>
              <a:rPr lang="en-US" dirty="0" smtClean="0"/>
              <a:t>-</a:t>
            </a:r>
            <a:r>
              <a:rPr lang="ru-RU" dirty="0" smtClean="0"/>
              <a:t>то </a:t>
            </a:r>
            <a:r>
              <a:rPr lang="ru-RU" dirty="0"/>
              <a:t>фрагмент кода, подумайте о </a:t>
            </a:r>
            <a:r>
              <a:rPr lang="ru-RU" dirty="0" smtClean="0"/>
              <a:t>переименовании</a:t>
            </a:r>
            <a:r>
              <a:rPr lang="en-US" dirty="0" smtClean="0"/>
              <a:t> </a:t>
            </a:r>
            <a:r>
              <a:rPr lang="ru-RU" dirty="0" smtClean="0"/>
              <a:t>переменных</a:t>
            </a:r>
            <a:r>
              <a:rPr lang="ru-RU" dirty="0"/>
              <a:t>. В отличие от детективных романов код программ не должен </a:t>
            </a:r>
            <a:r>
              <a:rPr lang="ru-RU" dirty="0" smtClean="0"/>
              <a:t>содержать </a:t>
            </a:r>
            <a:r>
              <a:rPr lang="ru-RU" dirty="0"/>
              <a:t>загадок. Его нужно просто </a:t>
            </a:r>
            <a:r>
              <a:rPr lang="ru-RU" dirty="0" smtClean="0"/>
              <a:t>читать…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35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Зацепление частей программы</a:t>
            </a:r>
            <a:endParaRPr lang="ru-RU" dirty="0"/>
          </a:p>
          <a:p>
            <a:r>
              <a:rPr lang="ru-RU" dirty="0" smtClean="0"/>
              <a:t>Именование переменных</a:t>
            </a:r>
          </a:p>
          <a:p>
            <a:r>
              <a:rPr lang="ru-RU" dirty="0" smtClean="0"/>
              <a:t>Именование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3242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Bjarne </a:t>
            </a:r>
            <a:r>
              <a:rPr lang="ru-RU" dirty="0" err="1" smtClean="0">
                <a:solidFill>
                  <a:schemeClr val="bg1"/>
                </a:solidFill>
              </a:rPr>
              <a:t>Stroustrup</a:t>
            </a:r>
            <a:r>
              <a:rPr lang="ru-RU" dirty="0">
                <a:solidFill>
                  <a:schemeClr val="bg1"/>
                </a:solidFill>
              </a:rPr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Bjarne </a:t>
            </a:r>
            <a:r>
              <a:rPr lang="ru-RU" dirty="0" err="1" smtClean="0"/>
              <a:t>Stroustrup</a:t>
            </a:r>
            <a:r>
              <a:rPr lang="ru-RU" dirty="0"/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9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42736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Набор файлов с исходным кодом, которые имеют общую версию</a:t>
            </a:r>
          </a:p>
          <a:p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508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Набор файлов с исходным кодом, которые имеют общую версию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Единое целое с </a:t>
            </a:r>
            <a:r>
              <a:rPr lang="ru-RU" dirty="0" err="1" smtClean="0"/>
              <a:t>т.з</a:t>
            </a:r>
            <a:r>
              <a:rPr lang="ru-RU" dirty="0" smtClean="0"/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12714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75833</TotalTime>
  <Words>2279</Words>
  <Application>Microsoft Office PowerPoint</Application>
  <PresentationFormat>Widescreen</PresentationFormat>
  <Paragraphs>757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Тема Office</vt:lpstr>
      <vt:lpstr>Совершенный код</vt:lpstr>
      <vt:lpstr>Совершенный код</vt:lpstr>
      <vt:lpstr>План лекции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Зацепление модулей</vt:lpstr>
      <vt:lpstr>Зацепление модулей</vt:lpstr>
      <vt:lpstr>Зацепление модулей</vt:lpstr>
      <vt:lpstr>Виды зацепления кода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Имена функций</vt:lpstr>
      <vt:lpstr>Имена функций</vt:lpstr>
      <vt:lpstr>Имена функций</vt:lpstr>
      <vt:lpstr>Имена переменных</vt:lpstr>
      <vt:lpstr>Имена переменных</vt:lpstr>
      <vt:lpstr>Имена переменных</vt:lpstr>
      <vt:lpstr>Имена переменных</vt:lpstr>
      <vt:lpstr>Объявление и инициализация переменных</vt:lpstr>
      <vt:lpstr>Объявление и инициализация переменных</vt:lpstr>
      <vt:lpstr>Локальность переменных</vt:lpstr>
      <vt:lpstr>Локальность переменных</vt:lpstr>
      <vt:lpstr>Локальность переменных</vt:lpstr>
      <vt:lpstr>Локальность переменных</vt:lpstr>
      <vt:lpstr>Steve McConnell – “Code Complete”</vt:lpstr>
      <vt:lpstr>Заключение</vt:lpstr>
      <vt:lpstr>Макросы</vt:lpstr>
      <vt:lpstr>Макросы</vt:lpstr>
    </vt:vector>
  </TitlesOfParts>
  <Company>Yandex,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Совершенный код</dc:title>
  <dc:creator>Evgenii Petrov</dc:creator>
  <cp:lastModifiedBy>Evgenii Petrov</cp:lastModifiedBy>
  <cp:revision>183</cp:revision>
  <dcterms:created xsi:type="dcterms:W3CDTF">2018-05-08T04:12:09Z</dcterms:created>
  <dcterms:modified xsi:type="dcterms:W3CDTF">2020-09-10T14:14:46Z</dcterms:modified>
</cp:coreProperties>
</file>