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3"/>
  </p:notesMasterIdLst>
  <p:sldIdLst>
    <p:sldId id="256" r:id="rId2"/>
    <p:sldId id="358" r:id="rId3"/>
    <p:sldId id="343" r:id="rId4"/>
    <p:sldId id="366" r:id="rId5"/>
    <p:sldId id="367" r:id="rId6"/>
    <p:sldId id="368" r:id="rId7"/>
    <p:sldId id="369" r:id="rId8"/>
    <p:sldId id="370" r:id="rId9"/>
    <p:sldId id="590" r:id="rId10"/>
    <p:sldId id="365" r:id="rId11"/>
    <p:sldId id="591" r:id="rId12"/>
    <p:sldId id="372" r:id="rId13"/>
    <p:sldId id="373" r:id="rId14"/>
    <p:sldId id="374" r:id="rId15"/>
    <p:sldId id="258" r:id="rId16"/>
    <p:sldId id="375" r:id="rId17"/>
    <p:sldId id="376" r:id="rId18"/>
    <p:sldId id="377" r:id="rId19"/>
    <p:sldId id="378" r:id="rId20"/>
    <p:sldId id="379" r:id="rId21"/>
    <p:sldId id="259" r:id="rId22"/>
    <p:sldId id="380" r:id="rId23"/>
    <p:sldId id="381" r:id="rId24"/>
    <p:sldId id="382" r:id="rId25"/>
    <p:sldId id="383" r:id="rId26"/>
    <p:sldId id="384" r:id="rId27"/>
    <p:sldId id="387" r:id="rId28"/>
    <p:sldId id="388" r:id="rId29"/>
    <p:sldId id="389" r:id="rId30"/>
    <p:sldId id="390" r:id="rId31"/>
    <p:sldId id="391" r:id="rId32"/>
    <p:sldId id="392" r:id="rId33"/>
    <p:sldId id="385" r:id="rId34"/>
    <p:sldId id="386" r:id="rId35"/>
    <p:sldId id="269" r:id="rId36"/>
    <p:sldId id="393" r:id="rId37"/>
    <p:sldId id="394" r:id="rId38"/>
    <p:sldId id="395" r:id="rId39"/>
    <p:sldId id="396" r:id="rId40"/>
    <p:sldId id="397" r:id="rId41"/>
    <p:sldId id="266" r:id="rId42"/>
    <p:sldId id="398" r:id="rId43"/>
    <p:sldId id="399" r:id="rId44"/>
    <p:sldId id="401" r:id="rId45"/>
    <p:sldId id="402" r:id="rId46"/>
    <p:sldId id="400" r:id="rId47"/>
    <p:sldId id="261" r:id="rId48"/>
    <p:sldId id="403" r:id="rId49"/>
    <p:sldId id="404" r:id="rId50"/>
    <p:sldId id="405" r:id="rId51"/>
    <p:sldId id="406" r:id="rId52"/>
    <p:sldId id="407" r:id="rId53"/>
    <p:sldId id="408" r:id="rId54"/>
    <p:sldId id="264" r:id="rId55"/>
    <p:sldId id="409" r:id="rId56"/>
    <p:sldId id="410" r:id="rId57"/>
    <p:sldId id="411" r:id="rId58"/>
    <p:sldId id="412" r:id="rId59"/>
    <p:sldId id="345" r:id="rId60"/>
    <p:sldId id="413" r:id="rId61"/>
    <p:sldId id="414" r:id="rId62"/>
    <p:sldId id="415" r:id="rId63"/>
    <p:sldId id="347" r:id="rId64"/>
    <p:sldId id="416" r:id="rId65"/>
    <p:sldId id="417" r:id="rId66"/>
    <p:sldId id="418" r:id="rId67"/>
    <p:sldId id="419" r:id="rId68"/>
    <p:sldId id="331" r:id="rId69"/>
    <p:sldId id="420" r:id="rId70"/>
    <p:sldId id="421" r:id="rId71"/>
    <p:sldId id="422" r:id="rId72"/>
    <p:sldId id="423" r:id="rId73"/>
    <p:sldId id="280" r:id="rId74"/>
    <p:sldId id="424" r:id="rId75"/>
    <p:sldId id="425" r:id="rId76"/>
    <p:sldId id="426" r:id="rId77"/>
    <p:sldId id="303" r:id="rId78"/>
    <p:sldId id="427" r:id="rId79"/>
    <p:sldId id="428" r:id="rId80"/>
    <p:sldId id="429" r:id="rId81"/>
    <p:sldId id="430" r:id="rId82"/>
    <p:sldId id="360" r:id="rId83"/>
    <p:sldId id="446" r:id="rId84"/>
    <p:sldId id="359" r:id="rId85"/>
    <p:sldId id="447" r:id="rId86"/>
    <p:sldId id="448" r:id="rId87"/>
    <p:sldId id="449" r:id="rId88"/>
    <p:sldId id="450" r:id="rId89"/>
    <p:sldId id="451" r:id="rId90"/>
    <p:sldId id="452" r:id="rId91"/>
    <p:sldId id="459" r:id="rId92"/>
    <p:sldId id="453" r:id="rId93"/>
    <p:sldId id="454" r:id="rId94"/>
    <p:sldId id="455" r:id="rId95"/>
    <p:sldId id="456" r:id="rId96"/>
    <p:sldId id="457" r:id="rId97"/>
    <p:sldId id="458" r:id="rId98"/>
    <p:sldId id="444" r:id="rId99"/>
    <p:sldId id="445" r:id="rId100"/>
    <p:sldId id="311" r:id="rId101"/>
    <p:sldId id="460" r:id="rId102"/>
    <p:sldId id="461" r:id="rId103"/>
    <p:sldId id="462" r:id="rId104"/>
    <p:sldId id="463" r:id="rId105"/>
    <p:sldId id="464" r:id="rId106"/>
    <p:sldId id="465" r:id="rId107"/>
    <p:sldId id="466" r:id="rId108"/>
    <p:sldId id="467" r:id="rId109"/>
    <p:sldId id="468" r:id="rId110"/>
    <p:sldId id="469" r:id="rId111"/>
    <p:sldId id="305" r:id="rId112"/>
    <p:sldId id="470" r:id="rId113"/>
    <p:sldId id="471" r:id="rId114"/>
    <p:sldId id="472" r:id="rId115"/>
    <p:sldId id="473" r:id="rId116"/>
    <p:sldId id="474" r:id="rId117"/>
    <p:sldId id="323" r:id="rId118"/>
    <p:sldId id="475" r:id="rId119"/>
    <p:sldId id="476" r:id="rId120"/>
    <p:sldId id="477" r:id="rId121"/>
    <p:sldId id="478" r:id="rId122"/>
    <p:sldId id="479" r:id="rId123"/>
    <p:sldId id="335" r:id="rId124"/>
    <p:sldId id="480" r:id="rId125"/>
    <p:sldId id="481" r:id="rId126"/>
    <p:sldId id="482" r:id="rId127"/>
    <p:sldId id="483" r:id="rId128"/>
    <p:sldId id="484" r:id="rId129"/>
    <p:sldId id="485" r:id="rId130"/>
    <p:sldId id="486" r:id="rId131"/>
    <p:sldId id="487" r:id="rId132"/>
    <p:sldId id="488" r:id="rId133"/>
    <p:sldId id="489" r:id="rId134"/>
    <p:sldId id="490" r:id="rId135"/>
    <p:sldId id="491" r:id="rId136"/>
    <p:sldId id="492" r:id="rId137"/>
    <p:sldId id="493" r:id="rId138"/>
    <p:sldId id="494" r:id="rId139"/>
    <p:sldId id="495" r:id="rId140"/>
    <p:sldId id="515" r:id="rId141"/>
    <p:sldId id="336" r:id="rId142"/>
    <p:sldId id="511" r:id="rId143"/>
    <p:sldId id="512" r:id="rId144"/>
    <p:sldId id="513" r:id="rId145"/>
    <p:sldId id="514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338" r:id="rId158"/>
    <p:sldId id="516" r:id="rId159"/>
    <p:sldId id="517" r:id="rId160"/>
    <p:sldId id="518" r:id="rId161"/>
    <p:sldId id="519" r:id="rId162"/>
    <p:sldId id="520" r:id="rId163"/>
    <p:sldId id="521" r:id="rId164"/>
    <p:sldId id="522" r:id="rId165"/>
    <p:sldId id="354" r:id="rId166"/>
    <p:sldId id="523" r:id="rId167"/>
    <p:sldId id="524" r:id="rId168"/>
    <p:sldId id="525" r:id="rId169"/>
    <p:sldId id="526" r:id="rId170"/>
    <p:sldId id="527" r:id="rId171"/>
    <p:sldId id="306" r:id="rId172"/>
    <p:sldId id="528" r:id="rId173"/>
    <p:sldId id="529" r:id="rId174"/>
    <p:sldId id="530" r:id="rId175"/>
    <p:sldId id="531" r:id="rId176"/>
    <p:sldId id="532" r:id="rId177"/>
    <p:sldId id="363" r:id="rId178"/>
    <p:sldId id="307" r:id="rId179"/>
    <p:sldId id="549" r:id="rId180"/>
    <p:sldId id="550" r:id="rId181"/>
    <p:sldId id="551" r:id="rId182"/>
    <p:sldId id="552" r:id="rId183"/>
    <p:sldId id="553" r:id="rId184"/>
    <p:sldId id="554" r:id="rId185"/>
    <p:sldId id="555" r:id="rId186"/>
    <p:sldId id="556" r:id="rId187"/>
    <p:sldId id="557" r:id="rId188"/>
    <p:sldId id="558" r:id="rId189"/>
    <p:sldId id="559" r:id="rId190"/>
    <p:sldId id="560" r:id="rId191"/>
    <p:sldId id="561" r:id="rId192"/>
    <p:sldId id="547" r:id="rId193"/>
    <p:sldId id="548" r:id="rId194"/>
    <p:sldId id="362" r:id="rId195"/>
    <p:sldId id="565" r:id="rId196"/>
    <p:sldId id="566" r:id="rId197"/>
    <p:sldId id="567" r:id="rId198"/>
    <p:sldId id="568" r:id="rId199"/>
    <p:sldId id="569" r:id="rId200"/>
    <p:sldId id="570" r:id="rId201"/>
    <p:sldId id="571" r:id="rId202"/>
    <p:sldId id="572" r:id="rId203"/>
    <p:sldId id="573" r:id="rId204"/>
    <p:sldId id="574" r:id="rId205"/>
    <p:sldId id="562" r:id="rId206"/>
    <p:sldId id="563" r:id="rId207"/>
    <p:sldId id="564" r:id="rId208"/>
    <p:sldId id="356" r:id="rId209"/>
    <p:sldId id="575" r:id="rId210"/>
    <p:sldId id="576" r:id="rId211"/>
    <p:sldId id="577" r:id="rId212"/>
    <p:sldId id="578" r:id="rId213"/>
    <p:sldId id="579" r:id="rId214"/>
    <p:sldId id="580" r:id="rId215"/>
    <p:sldId id="364" r:id="rId216"/>
    <p:sldId id="361" r:id="rId217"/>
    <p:sldId id="581" r:id="rId218"/>
    <p:sldId id="582" r:id="rId219"/>
    <p:sldId id="583" r:id="rId220"/>
    <p:sldId id="584" r:id="rId221"/>
    <p:sldId id="585" r:id="rId222"/>
    <p:sldId id="586" r:id="rId223"/>
    <p:sldId id="587" r:id="rId224"/>
    <p:sldId id="588" r:id="rId225"/>
    <p:sldId id="589" r:id="rId226"/>
    <p:sldId id="344" r:id="rId227"/>
    <p:sldId id="289" r:id="rId228"/>
    <p:sldId id="313" r:id="rId229"/>
    <p:sldId id="274" r:id="rId230"/>
    <p:sldId id="278" r:id="rId231"/>
    <p:sldId id="334" r:id="rId232"/>
  </p:sldIdLst>
  <p:sldSz cx="12192000" cy="6858000"/>
  <p:notesSz cx="6781800" cy="98806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1F5"/>
    <a:srgbClr val="00CC00"/>
    <a:srgbClr val="663300"/>
    <a:srgbClr val="996633"/>
    <a:srgbClr val="EF5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20324" autoAdjust="0"/>
    <p:restoredTop sz="95044" autoAdjust="0"/>
  </p:normalViewPr>
  <p:slideViewPr>
    <p:cSldViewPr>
      <p:cViewPr varScale="1">
        <p:scale>
          <a:sx n="98" d="100"/>
          <a:sy n="98" d="100"/>
        </p:scale>
        <p:origin x="90" y="4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theme" Target="theme/theme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notesMaster" Target="notesMasters/notes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380130C-11A6-49A8-9F20-44B24BE9247B}" type="datetimeFigureOut">
              <a:rPr lang="ru-RU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" y="741363"/>
            <a:ext cx="658495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2650"/>
            <a:ext cx="542607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D677C6D-3D49-45A1-BBD5-CEB4381B0A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949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14012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3358956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8583761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6088094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145279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7555085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6364036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4726012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473828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0238747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5984909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6121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0664758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9912689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530039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8210943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08155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357449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1406576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9506944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526395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8011793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03784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1764565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3819977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9977377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7677423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6942968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3538247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768365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0197921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2947038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4401187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31736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4385853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0095955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7384194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7100680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035706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8269029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89532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49279354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7345272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0373509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75789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83492100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60777386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8704265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0033780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9258940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86600769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61172592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9855937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83585749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4442083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61620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3953047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701315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7111169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8674227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68514692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54409616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0963840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77853977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7316163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5289079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40171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3482061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9274719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8197516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55788072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2707850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3614523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2082221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4766425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0632993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3682641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9203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6204228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72622290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1624130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4896169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89397233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83287497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1569296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26238853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4000253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72651557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67561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07454266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9629439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54161414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08766115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56522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178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12648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30235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14637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37593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27356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08260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89441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32942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297780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81531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72118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16152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675400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668821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520769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605684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718147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824245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161510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924430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54459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1471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34655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387751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347689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375759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596022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653168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588802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703376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442191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478065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31347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410745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281491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293050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71116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988603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015441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626770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997746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391574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097944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0378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5992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892669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920991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879487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93273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499230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097415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2925904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68641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9881668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7561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9983124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9769519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0020305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3567469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83791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881732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8039191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8251843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3347537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4125976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70065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4523083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8578076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479131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3858863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5302133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1574861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542399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9403090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7597701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1582371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91992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1654976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1894306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5432791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7492000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89813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5758933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307665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6825852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9195426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0588680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4702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86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06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510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441E3-4042-45B0-9071-371ED47AD456}" type="datetimeFigureOut">
              <a:rPr lang="ru-RU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ACC29-9961-40B1-BB5F-A054ECFE95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95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74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73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00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5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2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97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89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11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2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Обходы </a:t>
            </a:r>
            <a:r>
              <a:rPr lang="ru-RU" dirty="0" smtClean="0"/>
              <a:t>и </a:t>
            </a:r>
            <a:r>
              <a:rPr lang="ru-RU" dirty="0"/>
              <a:t>каркасы графов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Лекции 16 </a:t>
            </a:r>
            <a:r>
              <a:rPr lang="ru-RU" dirty="0" smtClean="0"/>
              <a:t>и17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Обработка вершин вдоль длинных путей по графу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Двигаемся в необработанную смежную вершину, либо откатываемся назад по пройденному пути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Компиляция программ, комбинаторный поиск, компьютерная </a:t>
            </a:r>
            <a:r>
              <a:rPr lang="ru-RU" dirty="0" smtClean="0">
                <a:solidFill>
                  <a:schemeClr val="bg1"/>
                </a:solidFill>
              </a:rPr>
              <a:t>алгебра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Алгоритмы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 smtClean="0">
                <a:solidFill>
                  <a:schemeClr val="bg1"/>
                </a:solidFill>
              </a:rPr>
              <a:t>основе </a:t>
            </a:r>
            <a:r>
              <a:rPr lang="ru-RU" dirty="0" smtClean="0">
                <a:solidFill>
                  <a:schemeClr val="bg1"/>
                </a:solidFill>
              </a:rPr>
              <a:t>обхода в </a:t>
            </a:r>
            <a:r>
              <a:rPr lang="ru-RU" dirty="0" smtClean="0">
                <a:solidFill>
                  <a:schemeClr val="bg1"/>
                </a:solidFill>
              </a:rPr>
              <a:t>глубину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Топологическая сортировка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1-, 2-, 3-связных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</a:t>
            </a:r>
            <a:r>
              <a:rPr lang="ru-RU" dirty="0" smtClean="0">
                <a:solidFill>
                  <a:schemeClr val="bg1"/>
                </a:solidFill>
              </a:rPr>
              <a:t>мостов, поиск шарниров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сильно связанных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Проверка </a:t>
            </a:r>
            <a:r>
              <a:rPr lang="ru-RU" dirty="0" smtClean="0">
                <a:solidFill>
                  <a:schemeClr val="bg1"/>
                </a:solidFill>
              </a:rPr>
              <a:t>планарности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</a:t>
            </a:r>
            <a:r>
              <a:rPr lang="en-US" dirty="0" smtClean="0"/>
              <a:t>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</a:t>
            </a:r>
            <a:r>
              <a:rPr lang="en-US" dirty="0" smtClean="0"/>
              <a:t>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6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</a:t>
            </a:r>
            <a:r>
              <a:rPr lang="en-US" dirty="0" smtClean="0"/>
              <a:t>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</a:t>
            </a:r>
            <a:r>
              <a:rPr lang="en-US" dirty="0" smtClean="0"/>
              <a:t>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</a:t>
            </a:r>
            <a:r>
              <a:rPr lang="en-US" dirty="0" smtClean="0"/>
              <a:t>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</a:t>
            </a:r>
            <a:r>
              <a:rPr lang="en-US" dirty="0" smtClean="0"/>
              <a:t>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1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</a:t>
            </a:r>
            <a:r>
              <a:rPr lang="en-US" dirty="0" smtClean="0"/>
              <a:t>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</a:t>
            </a:r>
            <a:r>
              <a:rPr lang="en-US" dirty="0" smtClean="0"/>
              <a:t>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41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</a:t>
            </a:r>
            <a:r>
              <a:rPr lang="en-US" dirty="0" smtClean="0"/>
              <a:t>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1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</a:t>
            </a:r>
            <a:r>
              <a:rPr lang="en-US" dirty="0" smtClean="0"/>
              <a:t>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(u, v)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Обработка вершин вдоль длинных путей по графу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Двигаемся в необработанную смежную вершину, либо откатываемся назад по пройденному пути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Компиляция программ, комбинаторный поиск, компьютерная </a:t>
            </a:r>
            <a:r>
              <a:rPr lang="ru-RU" dirty="0" smtClean="0">
                <a:solidFill>
                  <a:schemeClr val="bg1"/>
                </a:solidFill>
              </a:rPr>
              <a:t>алгебра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Алгоритмы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 smtClean="0">
                <a:solidFill>
                  <a:schemeClr val="bg1"/>
                </a:solidFill>
              </a:rPr>
              <a:t>основе </a:t>
            </a:r>
            <a:r>
              <a:rPr lang="ru-RU" dirty="0" smtClean="0">
                <a:solidFill>
                  <a:schemeClr val="bg1"/>
                </a:solidFill>
              </a:rPr>
              <a:t>обхода в </a:t>
            </a:r>
            <a:r>
              <a:rPr lang="ru-RU" dirty="0" smtClean="0">
                <a:solidFill>
                  <a:schemeClr val="bg1"/>
                </a:solidFill>
              </a:rPr>
              <a:t>глубину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Топологическая сортировка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1-, 2-, 3-связных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</a:t>
            </a:r>
            <a:r>
              <a:rPr lang="ru-RU" dirty="0" smtClean="0">
                <a:solidFill>
                  <a:schemeClr val="bg1"/>
                </a:solidFill>
              </a:rPr>
              <a:t>мостов, поиск шарниров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сильно связанных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Проверка </a:t>
            </a:r>
            <a:r>
              <a:rPr lang="ru-RU" dirty="0" smtClean="0">
                <a:solidFill>
                  <a:schemeClr val="bg1"/>
                </a:solidFill>
              </a:rPr>
              <a:t>планарности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40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</a:t>
            </a:r>
            <a:r>
              <a:rPr lang="en-US" dirty="0" smtClean="0"/>
              <a:t>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(u, v)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6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Краскала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468630"/>
            <a:r>
              <a:rPr lang="en-US" sz="2800" dirty="0">
                <a:solidFill>
                  <a:schemeClr val="bg1"/>
                </a:solidFill>
              </a:rPr>
              <a:t>N = #</a:t>
            </a:r>
            <a:r>
              <a:rPr lang="ru-RU" sz="2800" dirty="0">
                <a:solidFill>
                  <a:schemeClr val="bg1"/>
                </a:solidFill>
              </a:rPr>
              <a:t> вершин, </a:t>
            </a:r>
            <a:r>
              <a:rPr lang="en-US" sz="2800" dirty="0">
                <a:solidFill>
                  <a:schemeClr val="bg1"/>
                </a:solidFill>
              </a:rPr>
              <a:t>M = # </a:t>
            </a:r>
            <a:r>
              <a:rPr lang="ru-RU" sz="2800" dirty="0" smtClean="0">
                <a:solidFill>
                  <a:schemeClr val="bg1"/>
                </a:solidFill>
              </a:rPr>
              <a:t>ребер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68630"/>
            <a:endParaRPr lang="en-US" sz="3000" dirty="0" smtClean="0">
              <a:solidFill>
                <a:schemeClr val="bg1"/>
              </a:solidFill>
            </a:endParaRPr>
          </a:p>
          <a:p>
            <a:pPr marL="468630"/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сортировке ребер </a:t>
            </a:r>
            <a:r>
              <a:rPr lang="ru-RU" sz="3000" dirty="0">
                <a:solidFill>
                  <a:schemeClr val="bg1"/>
                </a:solidFill>
              </a:rPr>
              <a:t>= </a:t>
            </a:r>
            <a:r>
              <a:rPr lang="ru-RU" sz="3000" dirty="0" smtClean="0">
                <a:solidFill>
                  <a:schemeClr val="bg1"/>
                </a:solidFill>
              </a:rPr>
              <a:t>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)  </a:t>
            </a:r>
            <a:endParaRPr lang="en-US" sz="3000" dirty="0">
              <a:solidFill>
                <a:schemeClr val="bg1"/>
              </a:solidFill>
            </a:endParaRPr>
          </a:p>
          <a:p>
            <a:pPr marL="468630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68630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построении каркаса =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	= O(</a:t>
            </a:r>
            <a:r>
              <a:rPr lang="en-US" sz="3000" dirty="0" smtClean="0">
                <a:solidFill>
                  <a:schemeClr val="bg1"/>
                </a:solidFill>
              </a:rPr>
              <a:t>N</a:t>
            </a:r>
            <a:r>
              <a:rPr lang="ru-RU" sz="3000" dirty="0" smtClean="0">
                <a:solidFill>
                  <a:schemeClr val="bg1"/>
                </a:solidFill>
              </a:rPr>
              <a:t> * </a:t>
            </a: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</a:t>
            </a:r>
            <a:r>
              <a:rPr lang="ru-RU" sz="3000" dirty="0">
                <a:solidFill>
                  <a:schemeClr val="bg1"/>
                </a:solidFill>
              </a:rPr>
              <a:t>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Find…/Merge…</a:t>
            </a:r>
            <a:r>
              <a:rPr lang="ru-RU" sz="3000" dirty="0" smtClean="0">
                <a:solidFill>
                  <a:schemeClr val="bg1"/>
                </a:solidFill>
              </a:rPr>
              <a:t>)</a:t>
            </a:r>
            <a:endParaRPr lang="ru-RU" sz="3000" dirty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</a:t>
            </a:r>
            <a:r>
              <a:rPr lang="en-US" sz="3000" dirty="0">
                <a:solidFill>
                  <a:schemeClr val="bg1"/>
                </a:solidFill>
              </a:rPr>
              <a:t>…/Merge</a:t>
            </a:r>
            <a:r>
              <a:rPr lang="en-US" sz="3000" dirty="0" smtClean="0">
                <a:solidFill>
                  <a:schemeClr val="bg1"/>
                </a:solidFill>
              </a:rPr>
              <a:t>…</a:t>
            </a:r>
            <a:r>
              <a:rPr lang="ru-RU" sz="3000" dirty="0" smtClean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O(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 smtClean="0">
                <a:solidFill>
                  <a:schemeClr val="bg1"/>
                </a:solidFill>
              </a:rPr>
              <a:t>(N))</a:t>
            </a:r>
          </a:p>
          <a:p>
            <a:pPr marL="854964" lvl="1">
              <a:lnSpc>
                <a:spcPct val="80000"/>
              </a:lnSpc>
            </a:pPr>
            <a:r>
              <a:rPr lang="el-G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600" dirty="0" smtClean="0">
                <a:solidFill>
                  <a:schemeClr val="bg1"/>
                </a:solidFill>
              </a:rPr>
              <a:t> – </a:t>
            </a:r>
            <a:r>
              <a:rPr lang="ru-RU" sz="2600" dirty="0" smtClean="0">
                <a:solidFill>
                  <a:schemeClr val="bg1"/>
                </a:solidFill>
              </a:rPr>
              <a:t>обратная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ru-RU" sz="2600" dirty="0" smtClean="0">
                <a:solidFill>
                  <a:schemeClr val="bg1"/>
                </a:solidFill>
              </a:rPr>
              <a:t>функция </a:t>
            </a:r>
            <a:r>
              <a:rPr lang="ru-RU" sz="2600" dirty="0" err="1" smtClean="0">
                <a:solidFill>
                  <a:schemeClr val="bg1"/>
                </a:solidFill>
              </a:rPr>
              <a:t>Аккермана</a:t>
            </a:r>
            <a:endParaRPr lang="ru-RU" sz="26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алгоритме </a:t>
            </a:r>
            <a:r>
              <a:rPr lang="ru-RU" sz="3000" dirty="0" err="1" smtClean="0">
                <a:solidFill>
                  <a:schemeClr val="bg1"/>
                </a:solidFill>
              </a:rPr>
              <a:t>Краскала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= 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 + </a:t>
            </a:r>
            <a:r>
              <a:rPr lang="en-US" sz="3000" dirty="0" smtClean="0">
                <a:solidFill>
                  <a:schemeClr val="bg1"/>
                </a:solidFill>
              </a:rPr>
              <a:t>N * 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>
                <a:solidFill>
                  <a:schemeClr val="bg1"/>
                </a:solidFill>
              </a:rPr>
              <a:t>(N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) </a:t>
            </a:r>
          </a:p>
          <a:p>
            <a:pPr marL="112014" indent="0">
              <a:lnSpc>
                <a:spcPct val="80000"/>
              </a:lnSpc>
              <a:buNone/>
            </a:pPr>
            <a:endParaRPr lang="ru-RU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Краскала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468630"/>
            <a:r>
              <a:rPr lang="en-US" sz="2800" dirty="0"/>
              <a:t>N = #</a:t>
            </a:r>
            <a:r>
              <a:rPr lang="ru-RU" sz="2800" dirty="0"/>
              <a:t> вершин, </a:t>
            </a:r>
            <a:r>
              <a:rPr lang="en-US" sz="2800" dirty="0"/>
              <a:t>M = # </a:t>
            </a:r>
            <a:r>
              <a:rPr lang="ru-RU" sz="2800" dirty="0" smtClean="0"/>
              <a:t>ребер</a:t>
            </a:r>
            <a:endParaRPr lang="en-US" sz="2800" dirty="0" smtClean="0"/>
          </a:p>
          <a:p>
            <a:pPr marL="468630"/>
            <a:endParaRPr lang="en-US" sz="3000" dirty="0" smtClean="0"/>
          </a:p>
          <a:p>
            <a:pPr marL="468630"/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сортировке ребер </a:t>
            </a:r>
            <a:r>
              <a:rPr lang="ru-RU" sz="3000" dirty="0">
                <a:solidFill>
                  <a:schemeClr val="bg1"/>
                </a:solidFill>
              </a:rPr>
              <a:t>= </a:t>
            </a:r>
            <a:r>
              <a:rPr lang="ru-RU" sz="3000" dirty="0" smtClean="0">
                <a:solidFill>
                  <a:schemeClr val="bg1"/>
                </a:solidFill>
              </a:rPr>
              <a:t>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)  </a:t>
            </a:r>
            <a:endParaRPr lang="en-US" sz="3000" dirty="0">
              <a:solidFill>
                <a:schemeClr val="bg1"/>
              </a:solidFill>
            </a:endParaRPr>
          </a:p>
          <a:p>
            <a:pPr marL="468630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68630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построении каркаса =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	= O(</a:t>
            </a:r>
            <a:r>
              <a:rPr lang="en-US" sz="3000" dirty="0" smtClean="0">
                <a:solidFill>
                  <a:schemeClr val="bg1"/>
                </a:solidFill>
              </a:rPr>
              <a:t>N</a:t>
            </a:r>
            <a:r>
              <a:rPr lang="ru-RU" sz="3000" dirty="0" smtClean="0">
                <a:solidFill>
                  <a:schemeClr val="bg1"/>
                </a:solidFill>
              </a:rPr>
              <a:t> * </a:t>
            </a: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</a:t>
            </a:r>
            <a:r>
              <a:rPr lang="ru-RU" sz="3000" dirty="0">
                <a:solidFill>
                  <a:schemeClr val="bg1"/>
                </a:solidFill>
              </a:rPr>
              <a:t>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Find…/Merge…</a:t>
            </a:r>
            <a:r>
              <a:rPr lang="ru-RU" sz="3000" dirty="0" smtClean="0">
                <a:solidFill>
                  <a:schemeClr val="bg1"/>
                </a:solidFill>
              </a:rPr>
              <a:t>)</a:t>
            </a:r>
            <a:endParaRPr lang="ru-RU" sz="3000" dirty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</a:t>
            </a:r>
            <a:r>
              <a:rPr lang="en-US" sz="3000" dirty="0">
                <a:solidFill>
                  <a:schemeClr val="bg1"/>
                </a:solidFill>
              </a:rPr>
              <a:t>…/Merge</a:t>
            </a:r>
            <a:r>
              <a:rPr lang="en-US" sz="3000" dirty="0" smtClean="0">
                <a:solidFill>
                  <a:schemeClr val="bg1"/>
                </a:solidFill>
              </a:rPr>
              <a:t>…</a:t>
            </a:r>
            <a:r>
              <a:rPr lang="ru-RU" sz="3000" dirty="0" smtClean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O(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 smtClean="0">
                <a:solidFill>
                  <a:schemeClr val="bg1"/>
                </a:solidFill>
              </a:rPr>
              <a:t>(N))</a:t>
            </a:r>
          </a:p>
          <a:p>
            <a:pPr marL="854964" lvl="1">
              <a:lnSpc>
                <a:spcPct val="80000"/>
              </a:lnSpc>
            </a:pPr>
            <a:r>
              <a:rPr lang="el-G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600" dirty="0" smtClean="0">
                <a:solidFill>
                  <a:schemeClr val="bg1"/>
                </a:solidFill>
              </a:rPr>
              <a:t> – </a:t>
            </a:r>
            <a:r>
              <a:rPr lang="ru-RU" sz="2600" dirty="0" smtClean="0">
                <a:solidFill>
                  <a:schemeClr val="bg1"/>
                </a:solidFill>
              </a:rPr>
              <a:t>обратная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ru-RU" sz="2600" dirty="0" smtClean="0">
                <a:solidFill>
                  <a:schemeClr val="bg1"/>
                </a:solidFill>
              </a:rPr>
              <a:t>функция </a:t>
            </a:r>
            <a:r>
              <a:rPr lang="ru-RU" sz="2600" dirty="0" err="1" smtClean="0">
                <a:solidFill>
                  <a:schemeClr val="bg1"/>
                </a:solidFill>
              </a:rPr>
              <a:t>Аккермана</a:t>
            </a:r>
            <a:endParaRPr lang="ru-RU" sz="26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алгоритме </a:t>
            </a:r>
            <a:r>
              <a:rPr lang="ru-RU" sz="3000" dirty="0" err="1" smtClean="0">
                <a:solidFill>
                  <a:schemeClr val="bg1"/>
                </a:solidFill>
              </a:rPr>
              <a:t>Краскала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= 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 + </a:t>
            </a:r>
            <a:r>
              <a:rPr lang="en-US" sz="3000" dirty="0" smtClean="0">
                <a:solidFill>
                  <a:schemeClr val="bg1"/>
                </a:solidFill>
              </a:rPr>
              <a:t>N * 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>
                <a:solidFill>
                  <a:schemeClr val="bg1"/>
                </a:solidFill>
              </a:rPr>
              <a:t>(N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) </a:t>
            </a:r>
          </a:p>
          <a:p>
            <a:pPr marL="112014" indent="0">
              <a:lnSpc>
                <a:spcPct val="80000"/>
              </a:lnSpc>
              <a:buNone/>
            </a:pPr>
            <a:endParaRPr lang="ru-RU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8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Краскала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468630"/>
            <a:r>
              <a:rPr lang="en-US" sz="2800" dirty="0"/>
              <a:t>N = #</a:t>
            </a:r>
            <a:r>
              <a:rPr lang="ru-RU" sz="2800" dirty="0"/>
              <a:t> вершин, </a:t>
            </a:r>
            <a:r>
              <a:rPr lang="en-US" sz="2800" dirty="0"/>
              <a:t>M = # </a:t>
            </a:r>
            <a:r>
              <a:rPr lang="ru-RU" sz="2800" dirty="0" smtClean="0"/>
              <a:t>ребер</a:t>
            </a:r>
            <a:endParaRPr lang="en-US" sz="2800" dirty="0" smtClean="0"/>
          </a:p>
          <a:p>
            <a:pPr marL="468630"/>
            <a:endParaRPr lang="en-US" sz="3000" dirty="0" smtClean="0"/>
          </a:p>
          <a:p>
            <a:pPr marL="468630"/>
            <a:r>
              <a:rPr lang="en-US" sz="3000" dirty="0" smtClean="0"/>
              <a:t># </a:t>
            </a:r>
            <a:r>
              <a:rPr lang="ru-RU" sz="3000" dirty="0" smtClean="0"/>
              <a:t>операций в сортировке ребер </a:t>
            </a:r>
            <a:r>
              <a:rPr lang="ru-RU" sz="3000" dirty="0"/>
              <a:t>= </a:t>
            </a:r>
            <a:r>
              <a:rPr lang="ru-RU" sz="3000" dirty="0" smtClean="0"/>
              <a:t>O(</a:t>
            </a:r>
            <a:r>
              <a:rPr lang="en-US" sz="3000" dirty="0" smtClean="0"/>
              <a:t>M</a:t>
            </a:r>
            <a:r>
              <a:rPr lang="ru-RU" sz="3000" dirty="0" smtClean="0"/>
              <a:t> * </a:t>
            </a:r>
            <a:r>
              <a:rPr lang="en-US" sz="3000" dirty="0" smtClean="0"/>
              <a:t>log(M)</a:t>
            </a:r>
            <a:r>
              <a:rPr lang="ru-RU" sz="3000" dirty="0" smtClean="0"/>
              <a:t>)  </a:t>
            </a:r>
            <a:endParaRPr lang="en-US" sz="3000" dirty="0"/>
          </a:p>
          <a:p>
            <a:pPr marL="468630">
              <a:lnSpc>
                <a:spcPct val="80000"/>
              </a:lnSpc>
            </a:pPr>
            <a:endParaRPr lang="ru-RU" sz="3000" dirty="0" smtClean="0"/>
          </a:p>
          <a:p>
            <a:pPr marL="468630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построении каркаса =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	= O(</a:t>
            </a:r>
            <a:r>
              <a:rPr lang="en-US" sz="3000" dirty="0" smtClean="0">
                <a:solidFill>
                  <a:schemeClr val="bg1"/>
                </a:solidFill>
              </a:rPr>
              <a:t>N</a:t>
            </a:r>
            <a:r>
              <a:rPr lang="ru-RU" sz="3000" dirty="0" smtClean="0">
                <a:solidFill>
                  <a:schemeClr val="bg1"/>
                </a:solidFill>
              </a:rPr>
              <a:t> * </a:t>
            </a: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</a:t>
            </a:r>
            <a:r>
              <a:rPr lang="ru-RU" sz="3000" dirty="0">
                <a:solidFill>
                  <a:schemeClr val="bg1"/>
                </a:solidFill>
              </a:rPr>
              <a:t>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Find…/Merge…</a:t>
            </a:r>
            <a:r>
              <a:rPr lang="ru-RU" sz="3000" dirty="0" smtClean="0">
                <a:solidFill>
                  <a:schemeClr val="bg1"/>
                </a:solidFill>
              </a:rPr>
              <a:t>)</a:t>
            </a:r>
            <a:endParaRPr lang="ru-RU" sz="3000" dirty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</a:t>
            </a:r>
            <a:r>
              <a:rPr lang="en-US" sz="3000" dirty="0">
                <a:solidFill>
                  <a:schemeClr val="bg1"/>
                </a:solidFill>
              </a:rPr>
              <a:t>…/Merge</a:t>
            </a:r>
            <a:r>
              <a:rPr lang="en-US" sz="3000" dirty="0" smtClean="0">
                <a:solidFill>
                  <a:schemeClr val="bg1"/>
                </a:solidFill>
              </a:rPr>
              <a:t>…</a:t>
            </a:r>
            <a:r>
              <a:rPr lang="ru-RU" sz="3000" dirty="0" smtClean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O(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 smtClean="0">
                <a:solidFill>
                  <a:schemeClr val="bg1"/>
                </a:solidFill>
              </a:rPr>
              <a:t>(N))</a:t>
            </a:r>
          </a:p>
          <a:p>
            <a:pPr marL="854964" lvl="1">
              <a:lnSpc>
                <a:spcPct val="80000"/>
              </a:lnSpc>
            </a:pPr>
            <a:r>
              <a:rPr lang="el-G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600" dirty="0" smtClean="0">
                <a:solidFill>
                  <a:schemeClr val="bg1"/>
                </a:solidFill>
              </a:rPr>
              <a:t> – </a:t>
            </a:r>
            <a:r>
              <a:rPr lang="ru-RU" sz="2600" dirty="0" smtClean="0">
                <a:solidFill>
                  <a:schemeClr val="bg1"/>
                </a:solidFill>
              </a:rPr>
              <a:t>обратная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ru-RU" sz="2600" dirty="0" smtClean="0">
                <a:solidFill>
                  <a:schemeClr val="bg1"/>
                </a:solidFill>
              </a:rPr>
              <a:t>функция </a:t>
            </a:r>
            <a:r>
              <a:rPr lang="ru-RU" sz="2600" dirty="0" err="1" smtClean="0">
                <a:solidFill>
                  <a:schemeClr val="bg1"/>
                </a:solidFill>
              </a:rPr>
              <a:t>Аккермана</a:t>
            </a:r>
            <a:endParaRPr lang="ru-RU" sz="26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алгоритме </a:t>
            </a:r>
            <a:r>
              <a:rPr lang="ru-RU" sz="3000" dirty="0" err="1" smtClean="0">
                <a:solidFill>
                  <a:schemeClr val="bg1"/>
                </a:solidFill>
              </a:rPr>
              <a:t>Краскала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= 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 + </a:t>
            </a:r>
            <a:r>
              <a:rPr lang="en-US" sz="3000" dirty="0" smtClean="0">
                <a:solidFill>
                  <a:schemeClr val="bg1"/>
                </a:solidFill>
              </a:rPr>
              <a:t>N * 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>
                <a:solidFill>
                  <a:schemeClr val="bg1"/>
                </a:solidFill>
              </a:rPr>
              <a:t>(N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) </a:t>
            </a:r>
          </a:p>
          <a:p>
            <a:pPr marL="112014" indent="0">
              <a:lnSpc>
                <a:spcPct val="80000"/>
              </a:lnSpc>
              <a:buNone/>
            </a:pPr>
            <a:endParaRPr lang="ru-RU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7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Краскала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468630"/>
            <a:r>
              <a:rPr lang="en-US" sz="2800" dirty="0"/>
              <a:t>N = #</a:t>
            </a:r>
            <a:r>
              <a:rPr lang="ru-RU" sz="2800" dirty="0"/>
              <a:t> вершин, </a:t>
            </a:r>
            <a:r>
              <a:rPr lang="en-US" sz="2800" dirty="0"/>
              <a:t>M = # </a:t>
            </a:r>
            <a:r>
              <a:rPr lang="ru-RU" sz="2800" dirty="0" smtClean="0"/>
              <a:t>ребер</a:t>
            </a:r>
            <a:endParaRPr lang="en-US" sz="2800" dirty="0" smtClean="0"/>
          </a:p>
          <a:p>
            <a:pPr marL="468630"/>
            <a:endParaRPr lang="en-US" sz="3000" dirty="0" smtClean="0"/>
          </a:p>
          <a:p>
            <a:pPr marL="468630"/>
            <a:r>
              <a:rPr lang="en-US" sz="3000" dirty="0" smtClean="0"/>
              <a:t># </a:t>
            </a:r>
            <a:r>
              <a:rPr lang="ru-RU" sz="3000" dirty="0" smtClean="0"/>
              <a:t>операций в сортировке ребер </a:t>
            </a:r>
            <a:r>
              <a:rPr lang="ru-RU" sz="3000" dirty="0"/>
              <a:t>= </a:t>
            </a:r>
            <a:r>
              <a:rPr lang="ru-RU" sz="3000" dirty="0" smtClean="0"/>
              <a:t>O(</a:t>
            </a:r>
            <a:r>
              <a:rPr lang="en-US" sz="3000" dirty="0" smtClean="0"/>
              <a:t>M</a:t>
            </a:r>
            <a:r>
              <a:rPr lang="ru-RU" sz="3000" dirty="0" smtClean="0"/>
              <a:t> * </a:t>
            </a:r>
            <a:r>
              <a:rPr lang="en-US" sz="3000" dirty="0" smtClean="0"/>
              <a:t>log(M)</a:t>
            </a:r>
            <a:r>
              <a:rPr lang="ru-RU" sz="3000" dirty="0" smtClean="0"/>
              <a:t>)  </a:t>
            </a:r>
            <a:endParaRPr lang="en-US" sz="3000" dirty="0"/>
          </a:p>
          <a:p>
            <a:pPr marL="468630">
              <a:lnSpc>
                <a:spcPct val="80000"/>
              </a:lnSpc>
            </a:pPr>
            <a:endParaRPr lang="ru-RU" sz="3000" dirty="0" smtClean="0"/>
          </a:p>
          <a:p>
            <a:pPr marL="468630">
              <a:lnSpc>
                <a:spcPct val="80000"/>
              </a:lnSpc>
            </a:pPr>
            <a:r>
              <a:rPr lang="en-US" sz="3000" dirty="0" smtClean="0"/>
              <a:t># </a:t>
            </a:r>
            <a:r>
              <a:rPr lang="ru-RU" sz="3000" dirty="0"/>
              <a:t>операций в </a:t>
            </a:r>
            <a:r>
              <a:rPr lang="ru-RU" sz="3000" dirty="0" smtClean="0"/>
              <a:t>построении каркаса =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3000" dirty="0" smtClean="0"/>
              <a:t>	= O(</a:t>
            </a:r>
            <a:r>
              <a:rPr lang="en-US" sz="3000" dirty="0" smtClean="0"/>
              <a:t>N</a:t>
            </a:r>
            <a:r>
              <a:rPr lang="ru-RU" sz="3000" dirty="0" smtClean="0"/>
              <a:t> * </a:t>
            </a:r>
            <a:r>
              <a:rPr lang="en-US" sz="3000" dirty="0" smtClean="0"/>
              <a:t># </a:t>
            </a:r>
            <a:r>
              <a:rPr lang="ru-RU" sz="3000" dirty="0" smtClean="0"/>
              <a:t>операций </a:t>
            </a:r>
            <a:r>
              <a:rPr lang="ru-RU" sz="3000" dirty="0"/>
              <a:t>в </a:t>
            </a:r>
            <a:r>
              <a:rPr lang="ru-RU" sz="3000" dirty="0" smtClean="0"/>
              <a:t>одном вызове </a:t>
            </a:r>
            <a:r>
              <a:rPr lang="en-US" sz="3000" dirty="0" smtClean="0"/>
              <a:t>Find…/Merge…</a:t>
            </a:r>
            <a:r>
              <a:rPr lang="ru-RU" sz="3000" dirty="0" smtClean="0"/>
              <a:t>)</a:t>
            </a:r>
            <a:endParaRPr lang="ru-RU" sz="3000" dirty="0"/>
          </a:p>
          <a:p>
            <a:pPr marL="454914">
              <a:lnSpc>
                <a:spcPct val="80000"/>
              </a:lnSpc>
            </a:pPr>
            <a:endParaRPr lang="ru-RU" sz="3000" dirty="0" smtClean="0"/>
          </a:p>
          <a:p>
            <a:pPr marL="454914">
              <a:lnSpc>
                <a:spcPct val="80000"/>
              </a:lnSpc>
            </a:pPr>
            <a:r>
              <a:rPr lang="en-US" sz="3000" dirty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</a:t>
            </a:r>
            <a:r>
              <a:rPr lang="en-US" sz="3000" dirty="0">
                <a:solidFill>
                  <a:schemeClr val="bg1"/>
                </a:solidFill>
              </a:rPr>
              <a:t>…/Merge</a:t>
            </a:r>
            <a:r>
              <a:rPr lang="en-US" sz="3000" dirty="0" smtClean="0">
                <a:solidFill>
                  <a:schemeClr val="bg1"/>
                </a:solidFill>
              </a:rPr>
              <a:t>…</a:t>
            </a:r>
            <a:r>
              <a:rPr lang="ru-RU" sz="3000" dirty="0" smtClean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O(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 smtClean="0">
                <a:solidFill>
                  <a:schemeClr val="bg1"/>
                </a:solidFill>
              </a:rPr>
              <a:t>(N))</a:t>
            </a:r>
          </a:p>
          <a:p>
            <a:pPr marL="854964" lvl="1">
              <a:lnSpc>
                <a:spcPct val="80000"/>
              </a:lnSpc>
            </a:pPr>
            <a:r>
              <a:rPr lang="el-G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600" dirty="0" smtClean="0">
                <a:solidFill>
                  <a:schemeClr val="bg1"/>
                </a:solidFill>
              </a:rPr>
              <a:t> – </a:t>
            </a:r>
            <a:r>
              <a:rPr lang="ru-RU" sz="2600" dirty="0" smtClean="0">
                <a:solidFill>
                  <a:schemeClr val="bg1"/>
                </a:solidFill>
              </a:rPr>
              <a:t>обратная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ru-RU" sz="2600" dirty="0" smtClean="0">
                <a:solidFill>
                  <a:schemeClr val="bg1"/>
                </a:solidFill>
              </a:rPr>
              <a:t>функция </a:t>
            </a:r>
            <a:r>
              <a:rPr lang="ru-RU" sz="2600" dirty="0" err="1" smtClean="0">
                <a:solidFill>
                  <a:schemeClr val="bg1"/>
                </a:solidFill>
              </a:rPr>
              <a:t>Аккермана</a:t>
            </a:r>
            <a:endParaRPr lang="ru-RU" sz="26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алгоритме </a:t>
            </a:r>
            <a:r>
              <a:rPr lang="ru-RU" sz="3000" dirty="0" err="1" smtClean="0">
                <a:solidFill>
                  <a:schemeClr val="bg1"/>
                </a:solidFill>
              </a:rPr>
              <a:t>Краскала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= 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 + </a:t>
            </a:r>
            <a:r>
              <a:rPr lang="en-US" sz="3000" dirty="0" smtClean="0">
                <a:solidFill>
                  <a:schemeClr val="bg1"/>
                </a:solidFill>
              </a:rPr>
              <a:t>N * 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>
                <a:solidFill>
                  <a:schemeClr val="bg1"/>
                </a:solidFill>
              </a:rPr>
              <a:t>(N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) </a:t>
            </a:r>
          </a:p>
          <a:p>
            <a:pPr marL="112014" indent="0">
              <a:lnSpc>
                <a:spcPct val="80000"/>
              </a:lnSpc>
              <a:buNone/>
            </a:pPr>
            <a:endParaRPr lang="ru-RU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6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Краскала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468630"/>
            <a:r>
              <a:rPr lang="en-US" sz="2800" dirty="0"/>
              <a:t>N = #</a:t>
            </a:r>
            <a:r>
              <a:rPr lang="ru-RU" sz="2800" dirty="0"/>
              <a:t> вершин, </a:t>
            </a:r>
            <a:r>
              <a:rPr lang="en-US" sz="2800" dirty="0"/>
              <a:t>M = # </a:t>
            </a:r>
            <a:r>
              <a:rPr lang="ru-RU" sz="2800" dirty="0" smtClean="0"/>
              <a:t>ребер</a:t>
            </a:r>
            <a:endParaRPr lang="en-US" sz="2800" dirty="0" smtClean="0"/>
          </a:p>
          <a:p>
            <a:pPr marL="468630"/>
            <a:endParaRPr lang="en-US" sz="3000" dirty="0" smtClean="0"/>
          </a:p>
          <a:p>
            <a:pPr marL="468630"/>
            <a:r>
              <a:rPr lang="en-US" sz="3000" dirty="0" smtClean="0"/>
              <a:t># </a:t>
            </a:r>
            <a:r>
              <a:rPr lang="ru-RU" sz="3000" dirty="0" smtClean="0"/>
              <a:t>операций в сортировке ребер </a:t>
            </a:r>
            <a:r>
              <a:rPr lang="ru-RU" sz="3000" dirty="0"/>
              <a:t>= </a:t>
            </a:r>
            <a:r>
              <a:rPr lang="ru-RU" sz="3000" dirty="0" smtClean="0"/>
              <a:t>O(</a:t>
            </a:r>
            <a:r>
              <a:rPr lang="en-US" sz="3000" dirty="0" smtClean="0"/>
              <a:t>M</a:t>
            </a:r>
            <a:r>
              <a:rPr lang="ru-RU" sz="3000" dirty="0" smtClean="0"/>
              <a:t> * </a:t>
            </a:r>
            <a:r>
              <a:rPr lang="en-US" sz="3000" dirty="0" smtClean="0"/>
              <a:t>log(M)</a:t>
            </a:r>
            <a:r>
              <a:rPr lang="ru-RU" sz="3000" dirty="0" smtClean="0"/>
              <a:t>)  </a:t>
            </a:r>
            <a:endParaRPr lang="en-US" sz="3000" dirty="0"/>
          </a:p>
          <a:p>
            <a:pPr marL="468630">
              <a:lnSpc>
                <a:spcPct val="80000"/>
              </a:lnSpc>
            </a:pPr>
            <a:endParaRPr lang="ru-RU" sz="3000" dirty="0" smtClean="0"/>
          </a:p>
          <a:p>
            <a:pPr marL="468630">
              <a:lnSpc>
                <a:spcPct val="80000"/>
              </a:lnSpc>
            </a:pPr>
            <a:r>
              <a:rPr lang="en-US" sz="3000" dirty="0" smtClean="0"/>
              <a:t># </a:t>
            </a:r>
            <a:r>
              <a:rPr lang="ru-RU" sz="3000" dirty="0"/>
              <a:t>операций в </a:t>
            </a:r>
            <a:r>
              <a:rPr lang="ru-RU" sz="3000" dirty="0" smtClean="0"/>
              <a:t>построении каркаса =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3000" dirty="0" smtClean="0"/>
              <a:t>	= O(</a:t>
            </a:r>
            <a:r>
              <a:rPr lang="en-US" sz="3000" dirty="0" smtClean="0"/>
              <a:t>N</a:t>
            </a:r>
            <a:r>
              <a:rPr lang="ru-RU" sz="3000" dirty="0" smtClean="0"/>
              <a:t> * </a:t>
            </a:r>
            <a:r>
              <a:rPr lang="en-US" sz="3000" dirty="0" smtClean="0"/>
              <a:t># </a:t>
            </a:r>
            <a:r>
              <a:rPr lang="ru-RU" sz="3000" dirty="0" smtClean="0"/>
              <a:t>операций </a:t>
            </a:r>
            <a:r>
              <a:rPr lang="ru-RU" sz="3000" dirty="0"/>
              <a:t>в </a:t>
            </a:r>
            <a:r>
              <a:rPr lang="ru-RU" sz="3000" dirty="0" smtClean="0"/>
              <a:t>одном вызове </a:t>
            </a:r>
            <a:r>
              <a:rPr lang="en-US" sz="3000" dirty="0" smtClean="0"/>
              <a:t>Find…/Merge…</a:t>
            </a:r>
            <a:r>
              <a:rPr lang="ru-RU" sz="3000" dirty="0" smtClean="0"/>
              <a:t>)</a:t>
            </a:r>
            <a:endParaRPr lang="ru-RU" sz="3000" dirty="0"/>
          </a:p>
          <a:p>
            <a:pPr marL="454914">
              <a:lnSpc>
                <a:spcPct val="80000"/>
              </a:lnSpc>
            </a:pPr>
            <a:endParaRPr lang="ru-RU" sz="3000" dirty="0" smtClean="0"/>
          </a:p>
          <a:p>
            <a:pPr marL="454914">
              <a:lnSpc>
                <a:spcPct val="80000"/>
              </a:lnSpc>
            </a:pPr>
            <a:r>
              <a:rPr lang="en-US" sz="3000" dirty="0"/>
              <a:t># </a:t>
            </a:r>
            <a:r>
              <a:rPr lang="ru-RU" sz="3000" dirty="0"/>
              <a:t>операций в </a:t>
            </a:r>
            <a:r>
              <a:rPr lang="ru-RU" sz="3000" dirty="0" smtClean="0"/>
              <a:t>одном вызове </a:t>
            </a:r>
            <a:r>
              <a:rPr lang="en-US" sz="3000" dirty="0" smtClean="0"/>
              <a:t>Find</a:t>
            </a:r>
            <a:r>
              <a:rPr lang="en-US" sz="3000" dirty="0"/>
              <a:t>…/Merge</a:t>
            </a:r>
            <a:r>
              <a:rPr lang="en-US" sz="3000" dirty="0" smtClean="0"/>
              <a:t>…</a:t>
            </a:r>
            <a:r>
              <a:rPr lang="ru-RU" sz="3000" dirty="0" smtClean="0"/>
              <a:t> = </a:t>
            </a:r>
            <a:r>
              <a:rPr lang="en-US" sz="3000" dirty="0" smtClean="0"/>
              <a:t>O(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 smtClean="0"/>
              <a:t>(N))</a:t>
            </a:r>
          </a:p>
          <a:p>
            <a:pPr marL="854964" lvl="1">
              <a:lnSpc>
                <a:spcPct val="80000"/>
              </a:lnSpc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600" dirty="0" smtClean="0"/>
              <a:t> – </a:t>
            </a:r>
            <a:r>
              <a:rPr lang="ru-RU" sz="2600" dirty="0" smtClean="0"/>
              <a:t>обратная</a:t>
            </a:r>
            <a:r>
              <a:rPr lang="en-US" sz="2600" dirty="0" smtClean="0"/>
              <a:t> </a:t>
            </a:r>
            <a:r>
              <a:rPr lang="ru-RU" sz="2600" dirty="0" smtClean="0"/>
              <a:t>функция </a:t>
            </a:r>
            <a:r>
              <a:rPr lang="ru-RU" sz="2600" dirty="0" err="1" smtClean="0"/>
              <a:t>Аккермана</a:t>
            </a:r>
            <a:endParaRPr lang="ru-RU" sz="2600" dirty="0" smtClean="0"/>
          </a:p>
          <a:p>
            <a:pPr marL="454914">
              <a:lnSpc>
                <a:spcPct val="80000"/>
              </a:lnSpc>
            </a:pPr>
            <a:endParaRPr lang="ru-RU" sz="3000" dirty="0" smtClean="0"/>
          </a:p>
          <a:p>
            <a:pPr marL="454914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алгоритме </a:t>
            </a:r>
            <a:r>
              <a:rPr lang="ru-RU" sz="3000" dirty="0" err="1" smtClean="0">
                <a:solidFill>
                  <a:schemeClr val="bg1"/>
                </a:solidFill>
              </a:rPr>
              <a:t>Краскала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= 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 + </a:t>
            </a:r>
            <a:r>
              <a:rPr lang="en-US" sz="3000" dirty="0" smtClean="0">
                <a:solidFill>
                  <a:schemeClr val="bg1"/>
                </a:solidFill>
              </a:rPr>
              <a:t>N * 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>
                <a:solidFill>
                  <a:schemeClr val="bg1"/>
                </a:solidFill>
              </a:rPr>
              <a:t>(N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) </a:t>
            </a:r>
          </a:p>
          <a:p>
            <a:pPr marL="112014" indent="0">
              <a:lnSpc>
                <a:spcPct val="80000"/>
              </a:lnSpc>
              <a:buNone/>
            </a:pPr>
            <a:endParaRPr lang="ru-RU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82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Краскала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468630"/>
            <a:r>
              <a:rPr lang="en-US" sz="2800" dirty="0"/>
              <a:t>N = #</a:t>
            </a:r>
            <a:r>
              <a:rPr lang="ru-RU" sz="2800" dirty="0"/>
              <a:t> вершин, </a:t>
            </a:r>
            <a:r>
              <a:rPr lang="en-US" sz="2800" dirty="0"/>
              <a:t>M = # </a:t>
            </a:r>
            <a:r>
              <a:rPr lang="ru-RU" sz="2800" dirty="0" smtClean="0"/>
              <a:t>ребер</a:t>
            </a:r>
            <a:endParaRPr lang="en-US" sz="2800" dirty="0" smtClean="0"/>
          </a:p>
          <a:p>
            <a:pPr marL="468630"/>
            <a:endParaRPr lang="en-US" sz="3000" dirty="0" smtClean="0"/>
          </a:p>
          <a:p>
            <a:pPr marL="468630"/>
            <a:r>
              <a:rPr lang="en-US" sz="3000" dirty="0" smtClean="0"/>
              <a:t># </a:t>
            </a:r>
            <a:r>
              <a:rPr lang="ru-RU" sz="3000" dirty="0" smtClean="0"/>
              <a:t>операций в сортировке ребер </a:t>
            </a:r>
            <a:r>
              <a:rPr lang="ru-RU" sz="3000" dirty="0"/>
              <a:t>= </a:t>
            </a:r>
            <a:r>
              <a:rPr lang="ru-RU" sz="3000" dirty="0" smtClean="0"/>
              <a:t>O(</a:t>
            </a:r>
            <a:r>
              <a:rPr lang="en-US" sz="3000" dirty="0" smtClean="0"/>
              <a:t>M</a:t>
            </a:r>
            <a:r>
              <a:rPr lang="ru-RU" sz="3000" dirty="0" smtClean="0"/>
              <a:t> * </a:t>
            </a:r>
            <a:r>
              <a:rPr lang="en-US" sz="3000" dirty="0" smtClean="0"/>
              <a:t>log(M)</a:t>
            </a:r>
            <a:r>
              <a:rPr lang="ru-RU" sz="3000" dirty="0" smtClean="0"/>
              <a:t>)  </a:t>
            </a:r>
            <a:endParaRPr lang="en-US" sz="3000" dirty="0"/>
          </a:p>
          <a:p>
            <a:pPr marL="468630">
              <a:lnSpc>
                <a:spcPct val="80000"/>
              </a:lnSpc>
            </a:pPr>
            <a:endParaRPr lang="ru-RU" sz="3000" dirty="0" smtClean="0"/>
          </a:p>
          <a:p>
            <a:pPr marL="468630">
              <a:lnSpc>
                <a:spcPct val="80000"/>
              </a:lnSpc>
            </a:pPr>
            <a:r>
              <a:rPr lang="en-US" sz="3000" dirty="0" smtClean="0"/>
              <a:t># </a:t>
            </a:r>
            <a:r>
              <a:rPr lang="ru-RU" sz="3000" dirty="0"/>
              <a:t>операций в </a:t>
            </a:r>
            <a:r>
              <a:rPr lang="ru-RU" sz="3000" dirty="0" smtClean="0"/>
              <a:t>построении каркаса =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3000" dirty="0" smtClean="0"/>
              <a:t>	= O(</a:t>
            </a:r>
            <a:r>
              <a:rPr lang="en-US" sz="3000" dirty="0" smtClean="0"/>
              <a:t>N</a:t>
            </a:r>
            <a:r>
              <a:rPr lang="ru-RU" sz="3000" dirty="0" smtClean="0"/>
              <a:t> * </a:t>
            </a:r>
            <a:r>
              <a:rPr lang="en-US" sz="3000" dirty="0" smtClean="0"/>
              <a:t># </a:t>
            </a:r>
            <a:r>
              <a:rPr lang="ru-RU" sz="3000" dirty="0" smtClean="0"/>
              <a:t>операций </a:t>
            </a:r>
            <a:r>
              <a:rPr lang="ru-RU" sz="3000" dirty="0"/>
              <a:t>в </a:t>
            </a:r>
            <a:r>
              <a:rPr lang="ru-RU" sz="3000" dirty="0" smtClean="0"/>
              <a:t>одном вызове </a:t>
            </a:r>
            <a:r>
              <a:rPr lang="en-US" sz="3000" dirty="0" smtClean="0"/>
              <a:t>Find…/Merge…</a:t>
            </a:r>
            <a:r>
              <a:rPr lang="ru-RU" sz="3000" dirty="0" smtClean="0"/>
              <a:t>)</a:t>
            </a:r>
            <a:endParaRPr lang="ru-RU" sz="3000" dirty="0"/>
          </a:p>
          <a:p>
            <a:pPr marL="454914">
              <a:lnSpc>
                <a:spcPct val="80000"/>
              </a:lnSpc>
            </a:pPr>
            <a:endParaRPr lang="ru-RU" sz="3000" dirty="0" smtClean="0"/>
          </a:p>
          <a:p>
            <a:pPr marL="454914">
              <a:lnSpc>
                <a:spcPct val="80000"/>
              </a:lnSpc>
            </a:pPr>
            <a:r>
              <a:rPr lang="en-US" sz="3000" dirty="0"/>
              <a:t># </a:t>
            </a:r>
            <a:r>
              <a:rPr lang="ru-RU" sz="3000" dirty="0"/>
              <a:t>операций в </a:t>
            </a:r>
            <a:r>
              <a:rPr lang="ru-RU" sz="3000" dirty="0" smtClean="0"/>
              <a:t>одном вызове </a:t>
            </a:r>
            <a:r>
              <a:rPr lang="en-US" sz="3000" dirty="0" smtClean="0"/>
              <a:t>Find</a:t>
            </a:r>
            <a:r>
              <a:rPr lang="en-US" sz="3000" dirty="0"/>
              <a:t>…/Merge</a:t>
            </a:r>
            <a:r>
              <a:rPr lang="en-US" sz="3000" dirty="0" smtClean="0"/>
              <a:t>…</a:t>
            </a:r>
            <a:r>
              <a:rPr lang="ru-RU" sz="3000" dirty="0" smtClean="0"/>
              <a:t> = </a:t>
            </a:r>
            <a:r>
              <a:rPr lang="en-US" sz="3000" dirty="0" smtClean="0"/>
              <a:t>O(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 smtClean="0"/>
              <a:t>(N))</a:t>
            </a:r>
          </a:p>
          <a:p>
            <a:pPr marL="854964" lvl="1">
              <a:lnSpc>
                <a:spcPct val="80000"/>
              </a:lnSpc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600" dirty="0" smtClean="0"/>
              <a:t> – </a:t>
            </a:r>
            <a:r>
              <a:rPr lang="ru-RU" sz="2600" dirty="0" smtClean="0"/>
              <a:t>обратная</a:t>
            </a:r>
            <a:r>
              <a:rPr lang="en-US" sz="2600" dirty="0" smtClean="0"/>
              <a:t> </a:t>
            </a:r>
            <a:r>
              <a:rPr lang="ru-RU" sz="2600" dirty="0" smtClean="0"/>
              <a:t>функция </a:t>
            </a:r>
            <a:r>
              <a:rPr lang="ru-RU" sz="2600" dirty="0" err="1" smtClean="0"/>
              <a:t>Аккермана</a:t>
            </a:r>
            <a:endParaRPr lang="ru-RU" sz="2600" dirty="0" smtClean="0"/>
          </a:p>
          <a:p>
            <a:pPr marL="454914">
              <a:lnSpc>
                <a:spcPct val="80000"/>
              </a:lnSpc>
            </a:pPr>
            <a:endParaRPr lang="ru-RU" sz="3000" dirty="0" smtClean="0"/>
          </a:p>
          <a:p>
            <a:pPr marL="454914">
              <a:lnSpc>
                <a:spcPct val="80000"/>
              </a:lnSpc>
            </a:pPr>
            <a:r>
              <a:rPr lang="en-US" sz="3000" dirty="0" smtClean="0"/>
              <a:t># </a:t>
            </a:r>
            <a:r>
              <a:rPr lang="ru-RU" sz="3000" dirty="0" smtClean="0"/>
              <a:t>операций в алгоритме </a:t>
            </a:r>
            <a:r>
              <a:rPr lang="ru-RU" sz="3000" dirty="0" err="1" smtClean="0"/>
              <a:t>Краскала</a:t>
            </a:r>
            <a:r>
              <a:rPr lang="en-US" sz="3000" dirty="0" smtClean="0"/>
              <a:t> </a:t>
            </a:r>
            <a:r>
              <a:rPr lang="ru-RU" sz="3000" dirty="0" smtClean="0"/>
              <a:t>= O(</a:t>
            </a:r>
            <a:r>
              <a:rPr lang="en-US" sz="3000" dirty="0" smtClean="0"/>
              <a:t>M</a:t>
            </a:r>
            <a:r>
              <a:rPr lang="ru-RU" sz="3000" dirty="0" smtClean="0"/>
              <a:t> </a:t>
            </a:r>
            <a:r>
              <a:rPr lang="ru-RU" sz="3000" dirty="0"/>
              <a:t>* </a:t>
            </a:r>
            <a:r>
              <a:rPr lang="en-US" sz="3000" dirty="0" smtClean="0"/>
              <a:t>log(M)</a:t>
            </a:r>
            <a:r>
              <a:rPr lang="ru-RU" sz="3000" dirty="0" smtClean="0"/>
              <a:t> + </a:t>
            </a:r>
            <a:r>
              <a:rPr lang="en-US" sz="3000" dirty="0" smtClean="0"/>
              <a:t>N * 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/>
              <a:t>(N</a:t>
            </a:r>
            <a:r>
              <a:rPr lang="en-US" sz="3000" dirty="0" smtClean="0"/>
              <a:t>)</a:t>
            </a:r>
            <a:r>
              <a:rPr lang="ru-RU" sz="3000" dirty="0" smtClean="0"/>
              <a:t>) </a:t>
            </a:r>
          </a:p>
          <a:p>
            <a:pPr marL="112014" indent="0">
              <a:lnSpc>
                <a:spcPct val="80000"/>
              </a:lnSpc>
              <a:buNone/>
            </a:pP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4521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АТД СНМ</a:t>
            </a:r>
            <a:r>
              <a:rPr lang="ru-RU" dirty="0" smtClean="0"/>
              <a:t>: система </a:t>
            </a:r>
            <a:r>
              <a:rPr lang="ru-RU" dirty="0" smtClean="0"/>
              <a:t>непересекающихся </a:t>
            </a:r>
            <a:r>
              <a:rPr lang="ru-RU" dirty="0" smtClean="0"/>
              <a:t>множеств</a:t>
            </a:r>
            <a:endParaRPr lang="ru-RU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Разбиение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фиксированного конечного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множества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попарно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пересекающиеся подмножества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 sets union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Операции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MakeSets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finiteSet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Создает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систему непересекающихся множеств, состоящую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всех одноэлементных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подмножеств </a:t>
            </a:r>
            <a:r>
              <a:rPr lang="en-US" sz="2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finiteSet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setForElement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ru-RU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element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Возвращает множество из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которое содержит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element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Преобразует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объединяя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множества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АТД СНМ</a:t>
            </a:r>
            <a:r>
              <a:rPr lang="ru-RU" dirty="0" smtClean="0"/>
              <a:t>: система </a:t>
            </a:r>
            <a:r>
              <a:rPr lang="ru-RU" dirty="0" smtClean="0"/>
              <a:t>непересекающихся </a:t>
            </a:r>
            <a:r>
              <a:rPr lang="ru-RU" dirty="0" smtClean="0"/>
              <a:t>множеств</a:t>
            </a:r>
            <a:endParaRPr lang="ru-RU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Разбиение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фиксированного конечного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множества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попарно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непересекающиеся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подмножества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Disjoint sets union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Операции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MakeSets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finiteSet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Создает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систему непересекающихся множеств, состоящую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всех одноэлементных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подмножеств </a:t>
            </a:r>
            <a:r>
              <a:rPr lang="en-US" sz="2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finiteSet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setForElement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ru-RU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element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Возвращает множество из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которое содержит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element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Преобразует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объединяя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множества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АТД СНМ</a:t>
            </a:r>
            <a:r>
              <a:rPr lang="ru-RU" dirty="0" smtClean="0"/>
              <a:t>: система </a:t>
            </a:r>
            <a:r>
              <a:rPr lang="ru-RU" dirty="0" smtClean="0"/>
              <a:t>непересекающихся </a:t>
            </a:r>
            <a:r>
              <a:rPr lang="ru-RU" dirty="0" smtClean="0"/>
              <a:t>множеств</a:t>
            </a:r>
            <a:endParaRPr lang="ru-RU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Разбиение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фиксированного конечного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множества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попарно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непересекающиеся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подмножества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Disjoint sets union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Операции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MakeSets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finiteSet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Создает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систему непересекающихся множеств, состоящую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всех одноэлементных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подмножеств </a:t>
            </a:r>
            <a:r>
              <a:rPr lang="en-US" sz="2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finiteSet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setForElement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ru-RU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element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Возвращает множество из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которое содержит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element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Преобразует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объединяя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множества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Обработка вершин вдоль длинных путей по графу</a:t>
            </a:r>
          </a:p>
          <a:p>
            <a:pPr lvl="1"/>
            <a:r>
              <a:rPr lang="ru-RU" dirty="0" smtClean="0"/>
              <a:t>Двигаемся в необработанную смежную вершину, либо откатываемся назад по пройденному пути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Компиляция программ, комбинаторный поиск, компьютерная </a:t>
            </a:r>
            <a:r>
              <a:rPr lang="ru-RU" dirty="0" smtClean="0">
                <a:solidFill>
                  <a:schemeClr val="bg1"/>
                </a:solidFill>
              </a:rPr>
              <a:t>алгебра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Алгоритмы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 smtClean="0">
                <a:solidFill>
                  <a:schemeClr val="bg1"/>
                </a:solidFill>
              </a:rPr>
              <a:t>основе </a:t>
            </a:r>
            <a:r>
              <a:rPr lang="ru-RU" dirty="0" smtClean="0">
                <a:solidFill>
                  <a:schemeClr val="bg1"/>
                </a:solidFill>
              </a:rPr>
              <a:t>обхода в </a:t>
            </a:r>
            <a:r>
              <a:rPr lang="ru-RU" dirty="0" smtClean="0">
                <a:solidFill>
                  <a:schemeClr val="bg1"/>
                </a:solidFill>
              </a:rPr>
              <a:t>глубину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Топологическая сортировка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1-, 2-, 3-связных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</a:t>
            </a:r>
            <a:r>
              <a:rPr lang="ru-RU" dirty="0" smtClean="0">
                <a:solidFill>
                  <a:schemeClr val="bg1"/>
                </a:solidFill>
              </a:rPr>
              <a:t>мостов, поиск шарниров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сильно связанных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Проверка </a:t>
            </a:r>
            <a:r>
              <a:rPr lang="ru-RU" dirty="0" smtClean="0">
                <a:solidFill>
                  <a:schemeClr val="bg1"/>
                </a:solidFill>
              </a:rPr>
              <a:t>планарности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5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АТД СНМ</a:t>
            </a:r>
            <a:r>
              <a:rPr lang="ru-RU" dirty="0" smtClean="0"/>
              <a:t>: система </a:t>
            </a:r>
            <a:r>
              <a:rPr lang="ru-RU" dirty="0" smtClean="0"/>
              <a:t>непересекающихся </a:t>
            </a:r>
            <a:r>
              <a:rPr lang="ru-RU" dirty="0" smtClean="0"/>
              <a:t>множеств</a:t>
            </a:r>
            <a:endParaRPr lang="ru-RU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Разбиение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фиксированного конечного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множества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попарно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непересекающиеся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подмножества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Disjoint sets union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Операции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MakeSets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finiteSet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Создает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систему непересекающихся множеств, состоящую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всех одноэлементных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подмножеств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finiteSet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setForElement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ru-RU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element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Возвращает множество из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которое содержит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element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Преобразует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объединяя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множества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6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АТД СНМ</a:t>
            </a:r>
            <a:r>
              <a:rPr lang="ru-RU" dirty="0" smtClean="0"/>
              <a:t>: система </a:t>
            </a:r>
            <a:r>
              <a:rPr lang="ru-RU" dirty="0" smtClean="0"/>
              <a:t>непересекающихся </a:t>
            </a:r>
            <a:r>
              <a:rPr lang="ru-RU" dirty="0" smtClean="0"/>
              <a:t>множеств</a:t>
            </a:r>
            <a:endParaRPr lang="ru-RU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Разбиение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фиксированного конечного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множества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попарно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непересекающиеся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подмножества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Disjoint sets union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Операции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MakeSets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finiteSet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Создает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систему непересекающихся множеств, состоящую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всех одноэлементных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подмножеств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finiteSet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setForElement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FindSet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element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Возвращает множество из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, которое содержит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element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Преобразует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объединяя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множества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4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АТД СНМ</a:t>
            </a:r>
            <a:r>
              <a:rPr lang="ru-RU" dirty="0" smtClean="0"/>
              <a:t>: система </a:t>
            </a:r>
            <a:r>
              <a:rPr lang="ru-RU" dirty="0" smtClean="0"/>
              <a:t>непересекающихся </a:t>
            </a:r>
            <a:r>
              <a:rPr lang="ru-RU" dirty="0" smtClean="0"/>
              <a:t>множеств</a:t>
            </a:r>
            <a:endParaRPr lang="ru-RU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Разбиение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фиксированного конечного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множества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попарно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непересекающиеся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подмножества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Disjoint sets union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Операции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MakeSets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finiteSet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Создает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систему непересекающихся множеств, состоящую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всех одноэлементных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подмножеств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finiteSet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setForElement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FindSet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element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Возвращает множество из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, которое содержит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element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MergeSets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Y)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Преобразует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объединяя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множества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и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Y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Список списков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</a:t>
            </a:r>
            <a:r>
              <a:rPr lang="en-US" dirty="0" smtClean="0">
                <a:solidFill>
                  <a:schemeClr val="bg1"/>
                </a:solidFill>
              </a:rPr>
              <a:t>(# </a:t>
            </a:r>
            <a:r>
              <a:rPr lang="ru-RU" dirty="0" smtClean="0">
                <a:solidFill>
                  <a:schemeClr val="bg1"/>
                </a:solidFill>
              </a:rPr>
              <a:t>элементов </a:t>
            </a:r>
            <a:r>
              <a:rPr lang="en-US" dirty="0" smtClean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Раскрашивание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каждого элемента храним его «цвет»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</a:t>
            </a:r>
            <a:r>
              <a:rPr lang="en-US" dirty="0" smtClean="0">
                <a:solidFill>
                  <a:schemeClr val="bg1"/>
                </a:solidFill>
              </a:rPr>
              <a:t>(# </a:t>
            </a:r>
            <a:r>
              <a:rPr lang="ru-RU" dirty="0" smtClean="0">
                <a:solidFill>
                  <a:schemeClr val="bg1"/>
                </a:solidFill>
              </a:rPr>
              <a:t>элементов </a:t>
            </a:r>
            <a:r>
              <a:rPr lang="en-US" dirty="0" smtClean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Раскрашивание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каждого элемента храним его «цвет»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2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Раскрашивание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каждого элемента храним его «цвет»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0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Раскрашивание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каждого элемента храним его «цвет»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2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каждого элемента храним его «цвет»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3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9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21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28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2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23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309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9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21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28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2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23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59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Обработка вершин вдоль длинных путей по графу</a:t>
            </a:r>
          </a:p>
          <a:p>
            <a:pPr lvl="1"/>
            <a:r>
              <a:rPr lang="ru-RU" dirty="0" smtClean="0"/>
              <a:t>Двигаемся в необработанную смежную вершину, либо откатываемся назад по пройденному пути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Компиляция программ, комбинаторный поиск, компьютерная </a:t>
            </a:r>
            <a:r>
              <a:rPr lang="ru-RU" dirty="0" smtClean="0"/>
              <a:t>алгебра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Алгоритмы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 smtClean="0">
                <a:solidFill>
                  <a:schemeClr val="bg1"/>
                </a:solidFill>
              </a:rPr>
              <a:t>основе </a:t>
            </a:r>
            <a:r>
              <a:rPr lang="ru-RU" dirty="0" smtClean="0">
                <a:solidFill>
                  <a:schemeClr val="bg1"/>
                </a:solidFill>
              </a:rPr>
              <a:t>обхода в </a:t>
            </a:r>
            <a:r>
              <a:rPr lang="ru-RU" dirty="0" smtClean="0">
                <a:solidFill>
                  <a:schemeClr val="bg1"/>
                </a:solidFill>
              </a:rPr>
              <a:t>глубину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Топологическая сортировка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1-, 2-, 3-связных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</a:t>
            </a:r>
            <a:r>
              <a:rPr lang="ru-RU" dirty="0" smtClean="0">
                <a:solidFill>
                  <a:schemeClr val="bg1"/>
                </a:solidFill>
              </a:rPr>
              <a:t>мостов, поиск шарниров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сильно связанных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Проверка </a:t>
            </a:r>
            <a:r>
              <a:rPr lang="ru-RU" dirty="0" smtClean="0">
                <a:solidFill>
                  <a:schemeClr val="bg1"/>
                </a:solidFill>
              </a:rPr>
              <a:t>планарности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8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9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21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28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2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23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04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95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515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93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/>
              <a:t>все </a:t>
            </a:r>
            <a:r>
              <a:rPr lang="ru-RU" dirty="0" err="1"/>
              <a:t>FindSet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460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/>
              <a:t>все </a:t>
            </a:r>
            <a:r>
              <a:rPr lang="ru-RU" dirty="0" err="1"/>
              <a:t>FindSet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/>
              <a:t>все </a:t>
            </a:r>
            <a:r>
              <a:rPr lang="en-US" dirty="0" err="1"/>
              <a:t>MergeSets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 </a:t>
            </a:r>
            <a:r>
              <a:rPr lang="ru-RU" dirty="0" smtClean="0"/>
              <a:t>* 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30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/>
              <a:t>все </a:t>
            </a:r>
            <a:r>
              <a:rPr lang="ru-RU" dirty="0" err="1"/>
              <a:t>FindSet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/>
              <a:t>все </a:t>
            </a:r>
            <a:r>
              <a:rPr lang="en-US" dirty="0" err="1"/>
              <a:t>MergeSets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 </a:t>
            </a:r>
            <a:r>
              <a:rPr lang="ru-RU" dirty="0" smtClean="0"/>
              <a:t>* 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2"/>
            <a:r>
              <a:rPr lang="ru-RU" dirty="0"/>
              <a:t>Пусть элемент </a:t>
            </a:r>
            <a:r>
              <a:rPr lang="en-US" dirty="0"/>
              <a:t>x</a:t>
            </a:r>
            <a:r>
              <a:rPr lang="ru-RU" dirty="0"/>
              <a:t> побывал в множествах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ru-RU" dirty="0"/>
              <a:t> = </a:t>
            </a:r>
            <a:r>
              <a:rPr lang="en-US" dirty="0"/>
              <a:t>{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</a:t>
            </a:r>
            <a:r>
              <a:rPr lang="en-US" dirty="0" smtClean="0"/>
              <a:t> s</a:t>
            </a:r>
            <a:r>
              <a:rPr lang="en-US" baseline="-25000" dirty="0" smtClean="0"/>
              <a:t>2</a:t>
            </a:r>
            <a:r>
              <a:rPr lang="ru-RU" baseline="-25000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…</a:t>
            </a:r>
            <a:r>
              <a:rPr lang="ru-RU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ru-RU" dirty="0"/>
              <a:t> все элементы </a:t>
            </a:r>
            <a:r>
              <a:rPr lang="en-US" dirty="0"/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930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/>
              <a:t>все </a:t>
            </a:r>
            <a:r>
              <a:rPr lang="ru-RU" dirty="0" err="1"/>
              <a:t>FindSet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/>
              <a:t>все </a:t>
            </a:r>
            <a:r>
              <a:rPr lang="en-US" dirty="0" err="1"/>
              <a:t>MergeSets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 </a:t>
            </a:r>
            <a:r>
              <a:rPr lang="ru-RU" dirty="0" smtClean="0"/>
              <a:t>* 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2"/>
            <a:r>
              <a:rPr lang="ru-RU" dirty="0"/>
              <a:t>Пусть элемент </a:t>
            </a:r>
            <a:r>
              <a:rPr lang="en-US" dirty="0"/>
              <a:t>x</a:t>
            </a:r>
            <a:r>
              <a:rPr lang="ru-RU" dirty="0"/>
              <a:t> побывал в множествах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ru-RU" dirty="0"/>
              <a:t> = </a:t>
            </a:r>
            <a:r>
              <a:rPr lang="en-US" dirty="0"/>
              <a:t>{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</a:t>
            </a:r>
            <a:r>
              <a:rPr lang="en-US" dirty="0" smtClean="0"/>
              <a:t> s</a:t>
            </a:r>
            <a:r>
              <a:rPr lang="en-US" baseline="-25000" dirty="0" smtClean="0"/>
              <a:t>2</a:t>
            </a:r>
            <a:r>
              <a:rPr lang="ru-RU" baseline="-25000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…</a:t>
            </a:r>
            <a:r>
              <a:rPr lang="ru-RU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ru-RU" dirty="0"/>
              <a:t> все элементы </a:t>
            </a:r>
            <a:r>
              <a:rPr lang="en-US" dirty="0"/>
              <a:t>}</a:t>
            </a:r>
          </a:p>
          <a:p>
            <a:pPr lvl="2"/>
            <a:r>
              <a:rPr lang="ru-RU" dirty="0"/>
              <a:t>Поскольку перекрашиваем меньшее </a:t>
            </a:r>
            <a:r>
              <a:rPr lang="ru-RU" dirty="0" smtClean="0"/>
              <a:t>множество</a:t>
            </a:r>
            <a:r>
              <a:rPr lang="en-US" dirty="0" smtClean="0"/>
              <a:t>, </a:t>
            </a:r>
            <a:r>
              <a:rPr lang="ru-RU" dirty="0"/>
              <a:t>2 * мощность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ru-RU" dirty="0"/>
              <a:t> </a:t>
            </a:r>
            <a:r>
              <a:rPr lang="ru-RU" dirty="0" smtClean="0">
                <a:latin typeface="Consolas" panose="020B0609020204030204" pitchFamily="49" charset="0"/>
              </a:rPr>
              <a:t>≤</a:t>
            </a:r>
            <a:r>
              <a:rPr lang="en-US" dirty="0" smtClean="0"/>
              <a:t> </a:t>
            </a:r>
            <a:r>
              <a:rPr lang="ru-RU" dirty="0"/>
              <a:t>мощность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baseline="-25000" dirty="0" smtClean="0"/>
              <a:t>i+1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13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/>
              <a:t>все </a:t>
            </a:r>
            <a:r>
              <a:rPr lang="ru-RU" dirty="0" err="1"/>
              <a:t>FindSet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/>
              <a:t>все </a:t>
            </a:r>
            <a:r>
              <a:rPr lang="en-US" dirty="0" err="1"/>
              <a:t>MergeSets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 </a:t>
            </a:r>
            <a:r>
              <a:rPr lang="ru-RU" dirty="0" smtClean="0"/>
              <a:t>* 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2"/>
            <a:r>
              <a:rPr lang="ru-RU" dirty="0"/>
              <a:t>Пусть элемент </a:t>
            </a:r>
            <a:r>
              <a:rPr lang="en-US" dirty="0"/>
              <a:t>x</a:t>
            </a:r>
            <a:r>
              <a:rPr lang="ru-RU" dirty="0"/>
              <a:t> побывал в множествах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ru-RU" dirty="0"/>
              <a:t> = </a:t>
            </a:r>
            <a:r>
              <a:rPr lang="en-US" dirty="0"/>
              <a:t>{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</a:t>
            </a:r>
            <a:r>
              <a:rPr lang="en-US" dirty="0" smtClean="0"/>
              <a:t> s</a:t>
            </a:r>
            <a:r>
              <a:rPr lang="en-US" baseline="-25000" dirty="0" smtClean="0"/>
              <a:t>2</a:t>
            </a:r>
            <a:r>
              <a:rPr lang="ru-RU" baseline="-25000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…</a:t>
            </a:r>
            <a:r>
              <a:rPr lang="ru-RU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ru-RU" dirty="0"/>
              <a:t> все элементы </a:t>
            </a:r>
            <a:r>
              <a:rPr lang="en-US" dirty="0"/>
              <a:t>}</a:t>
            </a:r>
          </a:p>
          <a:p>
            <a:pPr lvl="2"/>
            <a:r>
              <a:rPr lang="ru-RU" dirty="0"/>
              <a:t>Поскольку перекрашиваем меньшее </a:t>
            </a:r>
            <a:r>
              <a:rPr lang="ru-RU" dirty="0" smtClean="0"/>
              <a:t>множество</a:t>
            </a:r>
            <a:r>
              <a:rPr lang="en-US" dirty="0" smtClean="0"/>
              <a:t>, </a:t>
            </a:r>
            <a:r>
              <a:rPr lang="ru-RU" dirty="0"/>
              <a:t>2 * мощность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ru-RU" dirty="0"/>
              <a:t> </a:t>
            </a:r>
            <a:r>
              <a:rPr lang="ru-RU" dirty="0" smtClean="0">
                <a:latin typeface="Consolas" panose="020B0609020204030204" pitchFamily="49" charset="0"/>
              </a:rPr>
              <a:t>≤</a:t>
            </a:r>
            <a:r>
              <a:rPr lang="en-US" dirty="0" smtClean="0"/>
              <a:t> </a:t>
            </a:r>
            <a:r>
              <a:rPr lang="ru-RU" dirty="0"/>
              <a:t>мощность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baseline="-25000" dirty="0" smtClean="0"/>
              <a:t>i+1</a:t>
            </a:r>
            <a:endParaRPr lang="ru-RU" dirty="0"/>
          </a:p>
          <a:p>
            <a:pPr lvl="2"/>
            <a:r>
              <a:rPr lang="ru-RU" dirty="0"/>
              <a:t>Цвет </a:t>
            </a:r>
            <a:r>
              <a:rPr lang="en-US" dirty="0"/>
              <a:t>x </a:t>
            </a:r>
            <a:r>
              <a:rPr lang="ru-RU" dirty="0"/>
              <a:t>изменится </a:t>
            </a:r>
            <a:r>
              <a:rPr lang="en-US" dirty="0" smtClean="0"/>
              <a:t>n </a:t>
            </a:r>
            <a:r>
              <a:rPr lang="en-US" dirty="0"/>
              <a:t>&lt;= log(N) </a:t>
            </a:r>
            <a:r>
              <a:rPr lang="ru-RU" dirty="0" smtClean="0"/>
              <a:t>раз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50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/>
              <a:t>все </a:t>
            </a:r>
            <a:r>
              <a:rPr lang="ru-RU" dirty="0" err="1"/>
              <a:t>FindSet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/>
              <a:t>все </a:t>
            </a:r>
            <a:r>
              <a:rPr lang="en-US" dirty="0" err="1"/>
              <a:t>MergeSets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 </a:t>
            </a:r>
            <a:r>
              <a:rPr lang="ru-RU" dirty="0" smtClean="0"/>
              <a:t>* 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2"/>
            <a:r>
              <a:rPr lang="ru-RU" dirty="0"/>
              <a:t>Пусть элемент </a:t>
            </a:r>
            <a:r>
              <a:rPr lang="en-US" dirty="0"/>
              <a:t>x</a:t>
            </a:r>
            <a:r>
              <a:rPr lang="ru-RU" dirty="0"/>
              <a:t> побывал в множествах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ru-RU" dirty="0"/>
              <a:t> = </a:t>
            </a:r>
            <a:r>
              <a:rPr lang="en-US" dirty="0"/>
              <a:t>{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</a:t>
            </a:r>
            <a:r>
              <a:rPr lang="en-US" dirty="0" smtClean="0"/>
              <a:t> s</a:t>
            </a:r>
            <a:r>
              <a:rPr lang="en-US" baseline="-25000" dirty="0" smtClean="0"/>
              <a:t>2</a:t>
            </a:r>
            <a:r>
              <a:rPr lang="ru-RU" baseline="-25000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…</a:t>
            </a:r>
            <a:r>
              <a:rPr lang="ru-RU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ru-RU" dirty="0"/>
              <a:t> все элементы </a:t>
            </a:r>
            <a:r>
              <a:rPr lang="en-US" dirty="0"/>
              <a:t>}</a:t>
            </a:r>
          </a:p>
          <a:p>
            <a:pPr lvl="2"/>
            <a:r>
              <a:rPr lang="ru-RU" dirty="0"/>
              <a:t>Поскольку перекрашиваем меньшее </a:t>
            </a:r>
            <a:r>
              <a:rPr lang="ru-RU" dirty="0" smtClean="0"/>
              <a:t>множество</a:t>
            </a:r>
            <a:r>
              <a:rPr lang="en-US" dirty="0" smtClean="0"/>
              <a:t>, </a:t>
            </a:r>
            <a:r>
              <a:rPr lang="ru-RU" dirty="0"/>
              <a:t>2 * мощность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ru-RU" dirty="0"/>
              <a:t> </a:t>
            </a:r>
            <a:r>
              <a:rPr lang="ru-RU" dirty="0" smtClean="0">
                <a:latin typeface="Consolas" panose="020B0609020204030204" pitchFamily="49" charset="0"/>
              </a:rPr>
              <a:t>≤</a:t>
            </a:r>
            <a:r>
              <a:rPr lang="en-US" dirty="0" smtClean="0"/>
              <a:t> </a:t>
            </a:r>
            <a:r>
              <a:rPr lang="ru-RU" dirty="0"/>
              <a:t>мощность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baseline="-25000" dirty="0" smtClean="0"/>
              <a:t>i+1</a:t>
            </a:r>
            <a:endParaRPr lang="ru-RU" dirty="0"/>
          </a:p>
          <a:p>
            <a:pPr lvl="2"/>
            <a:r>
              <a:rPr lang="ru-RU" dirty="0"/>
              <a:t>Цвет </a:t>
            </a:r>
            <a:r>
              <a:rPr lang="en-US" dirty="0"/>
              <a:t>x </a:t>
            </a:r>
            <a:r>
              <a:rPr lang="ru-RU" dirty="0"/>
              <a:t>изменится </a:t>
            </a:r>
            <a:r>
              <a:rPr lang="en-US" dirty="0" smtClean="0"/>
              <a:t>n </a:t>
            </a:r>
            <a:r>
              <a:rPr lang="en-US" dirty="0"/>
              <a:t>&lt;= log(N) </a:t>
            </a:r>
            <a:r>
              <a:rPr lang="ru-RU" dirty="0" smtClean="0"/>
              <a:t>раз</a:t>
            </a:r>
            <a:endParaRPr lang="ru-RU" dirty="0"/>
          </a:p>
          <a:p>
            <a:pPr lvl="2"/>
            <a:r>
              <a:rPr lang="ru-RU" dirty="0"/>
              <a:t>На все элементы потратим </a:t>
            </a:r>
            <a:r>
              <a:rPr lang="ru-RU" dirty="0" smtClean="0"/>
              <a:t>O(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32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Обработка вершин вдоль длинных путей по графу</a:t>
            </a:r>
          </a:p>
          <a:p>
            <a:pPr lvl="1"/>
            <a:r>
              <a:rPr lang="ru-RU" dirty="0" smtClean="0"/>
              <a:t>Двигаемся в необработанную смежную вершину, либо откатываемся назад по пройденному пути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Компиляция программ, комбинаторный поиск, компьютерная </a:t>
            </a:r>
            <a:r>
              <a:rPr lang="ru-RU" dirty="0" smtClean="0"/>
              <a:t>алгебра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Алгоритмы </a:t>
            </a:r>
            <a:r>
              <a:rPr lang="ru-RU" dirty="0" smtClean="0"/>
              <a:t>на </a:t>
            </a:r>
            <a:r>
              <a:rPr lang="ru-RU" dirty="0" smtClean="0"/>
              <a:t>основе </a:t>
            </a:r>
            <a:r>
              <a:rPr lang="ru-RU" dirty="0" smtClean="0"/>
              <a:t>обхода в </a:t>
            </a:r>
            <a:r>
              <a:rPr lang="ru-RU" dirty="0" smtClean="0"/>
              <a:t>глубину</a:t>
            </a:r>
          </a:p>
          <a:p>
            <a:pPr lvl="1"/>
            <a:r>
              <a:rPr lang="ru-RU" dirty="0" smtClean="0"/>
              <a:t>Топологическая сортировка</a:t>
            </a:r>
          </a:p>
          <a:p>
            <a:pPr lvl="1"/>
            <a:r>
              <a:rPr lang="ru-RU" dirty="0" smtClean="0"/>
              <a:t>Поиск 1-, 2-, 3-связных компонент</a:t>
            </a:r>
            <a:endParaRPr lang="en-US" dirty="0"/>
          </a:p>
          <a:p>
            <a:pPr lvl="1"/>
            <a:r>
              <a:rPr lang="ru-RU" dirty="0" smtClean="0"/>
              <a:t>Поиск </a:t>
            </a:r>
            <a:r>
              <a:rPr lang="ru-RU" dirty="0" smtClean="0"/>
              <a:t>мостов, поиск шарниров</a:t>
            </a:r>
            <a:endParaRPr lang="ru-RU" dirty="0" smtClean="0"/>
          </a:p>
          <a:p>
            <a:pPr lvl="1"/>
            <a:r>
              <a:rPr lang="ru-RU" dirty="0" smtClean="0"/>
              <a:t>Поиск сильно связанных компонент</a:t>
            </a:r>
            <a:endParaRPr lang="en-US" dirty="0"/>
          </a:p>
          <a:p>
            <a:pPr lvl="1"/>
            <a:r>
              <a:rPr lang="ru-RU" dirty="0" smtClean="0"/>
              <a:t>Проверка </a:t>
            </a:r>
            <a:r>
              <a:rPr lang="ru-RU" dirty="0" smtClean="0"/>
              <a:t>планарности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882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элементы каждого множества объединяем в дерево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bg1"/>
                </a:solidFill>
              </a:rPr>
              <a:t>FindSet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=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корень дерева, содержащего элемент,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MergeSets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= объединение деревьев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 </a:t>
            </a:r>
            <a:r>
              <a:rPr lang="en-US" sz="2400" dirty="0" smtClean="0">
                <a:solidFill>
                  <a:schemeClr val="bg1"/>
                </a:solidFill>
              </a:rPr>
              <a:t>^ 2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en-US" sz="2400" dirty="0" smtClean="0">
                <a:solidFill>
                  <a:schemeClr val="bg1"/>
                </a:solidFill>
              </a:rPr>
              <a:t> –</a:t>
            </a:r>
            <a:r>
              <a:rPr lang="ru-RU" sz="2400" dirty="0" smtClean="0">
                <a:solidFill>
                  <a:schemeClr val="bg1"/>
                </a:solidFill>
              </a:rPr>
              <a:t> O(</a:t>
            </a: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элементов) 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элементы каждого множества объединяем в дерево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bg1"/>
                </a:solidFill>
              </a:rPr>
              <a:t>FindSet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=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корень дерева, содержащего элемент,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MergeSets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= объединение деревьев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 </a:t>
            </a:r>
            <a:r>
              <a:rPr lang="en-US" sz="2400" dirty="0" smtClean="0">
                <a:solidFill>
                  <a:schemeClr val="bg1"/>
                </a:solidFill>
              </a:rPr>
              <a:t>^ 2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en-US" sz="2400" dirty="0" smtClean="0">
                <a:solidFill>
                  <a:schemeClr val="bg1"/>
                </a:solidFill>
              </a:rPr>
              <a:t> –</a:t>
            </a:r>
            <a:r>
              <a:rPr lang="ru-RU" sz="2400" dirty="0" smtClean="0">
                <a:solidFill>
                  <a:schemeClr val="bg1"/>
                </a:solidFill>
              </a:rPr>
              <a:t> O(</a:t>
            </a: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элементов) 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>
                <a:solidFill>
                  <a:schemeClr val="bg1"/>
                </a:solidFill>
              </a:rPr>
              <a:t>FindSet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=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корень дерева, содержащего элемент,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MergeSets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= объединение деревьев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 </a:t>
            </a:r>
            <a:r>
              <a:rPr lang="en-US" sz="2400" dirty="0" smtClean="0">
                <a:solidFill>
                  <a:schemeClr val="bg1"/>
                </a:solidFill>
              </a:rPr>
              <a:t>^ 2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en-US" sz="2400" dirty="0" smtClean="0">
                <a:solidFill>
                  <a:schemeClr val="bg1"/>
                </a:solidFill>
              </a:rPr>
              <a:t> –</a:t>
            </a:r>
            <a:r>
              <a:rPr lang="ru-RU" sz="2400" dirty="0" smtClean="0">
                <a:solidFill>
                  <a:schemeClr val="bg1"/>
                </a:solidFill>
              </a:rPr>
              <a:t> O(</a:t>
            </a: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элементов) 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78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 </a:t>
            </a:r>
            <a:r>
              <a:rPr lang="en-US" sz="2400" dirty="0" smtClean="0">
                <a:solidFill>
                  <a:schemeClr val="bg1"/>
                </a:solidFill>
              </a:rPr>
              <a:t>^ 2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en-US" sz="2400" dirty="0" smtClean="0">
                <a:solidFill>
                  <a:schemeClr val="bg1"/>
                </a:solidFill>
              </a:rPr>
              <a:t> –</a:t>
            </a:r>
            <a:r>
              <a:rPr lang="ru-RU" sz="2400" dirty="0" smtClean="0">
                <a:solidFill>
                  <a:schemeClr val="bg1"/>
                </a:solidFill>
              </a:rPr>
              <a:t> O(</a:t>
            </a: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элементов) 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7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en-US" sz="2400" dirty="0" smtClean="0">
                <a:solidFill>
                  <a:schemeClr val="bg1"/>
                </a:solidFill>
              </a:rPr>
              <a:t> –</a:t>
            </a:r>
            <a:r>
              <a:rPr lang="ru-RU" sz="2400" dirty="0" smtClean="0">
                <a:solidFill>
                  <a:schemeClr val="bg1"/>
                </a:solidFill>
              </a:rPr>
              <a:t> O(</a:t>
            </a: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элементов) 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5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1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2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0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9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4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dftData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Graph, 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[], Parent[]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data),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OnArcFind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v, data),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OnArcFinish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v, data)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visitor,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u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raph.Vertices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u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u,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ru-RU" sz="20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dfsData.StartTime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[v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[v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visitor.OnArcFinish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dfsData.EndTime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/>
          </a:p>
          <a:p>
            <a:endParaRPr lang="ru-RU" sz="24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7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/>
              <a:t>N = # </a:t>
            </a:r>
            <a:r>
              <a:rPr lang="ru-RU" sz="2400" dirty="0" smtClean="0"/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5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/>
              <a:t>N = # </a:t>
            </a:r>
            <a:r>
              <a:rPr lang="ru-RU" sz="2400" dirty="0" smtClean="0"/>
              <a:t>элементов</a:t>
            </a:r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N * </a:t>
            </a:r>
            <a:r>
              <a:rPr lang="ru-RU" sz="2400" dirty="0" err="1" smtClean="0"/>
              <a:t>log</a:t>
            </a:r>
            <a:r>
              <a:rPr lang="ru-RU" sz="2400" dirty="0" smtClean="0"/>
              <a:t> </a:t>
            </a:r>
            <a:r>
              <a:rPr lang="en-US" sz="2400" dirty="0" smtClean="0"/>
              <a:t>N</a:t>
            </a:r>
            <a:r>
              <a:rPr lang="ru-RU" sz="2400" dirty="0" smtClean="0"/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/>
          </a:p>
          <a:p>
            <a:endParaRPr lang="ru-RU" sz="24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80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/>
              <a:t>N = # </a:t>
            </a:r>
            <a:r>
              <a:rPr lang="ru-RU" sz="2400" dirty="0" smtClean="0"/>
              <a:t>элементов</a:t>
            </a:r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N * </a:t>
            </a:r>
            <a:r>
              <a:rPr lang="ru-RU" sz="2400" dirty="0" err="1" smtClean="0"/>
              <a:t>log</a:t>
            </a:r>
            <a:r>
              <a:rPr lang="ru-RU" sz="2400" dirty="0" smtClean="0"/>
              <a:t> </a:t>
            </a:r>
            <a:r>
              <a:rPr lang="en-US" sz="2400" dirty="0" smtClean="0"/>
              <a:t>N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ru-RU" sz="2400" dirty="0" smtClean="0"/>
              <a:t> – O(</a:t>
            </a:r>
            <a:r>
              <a:rPr lang="en-US" sz="2400" dirty="0" smtClean="0"/>
              <a:t>N</a:t>
            </a:r>
            <a:r>
              <a:rPr lang="ru-RU" sz="2400" dirty="0" smtClean="0"/>
              <a:t>) </a:t>
            </a:r>
            <a:endParaRPr lang="ru-RU" sz="2400" dirty="0"/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45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/>
              <a:t>N = # </a:t>
            </a:r>
            <a:r>
              <a:rPr lang="ru-RU" sz="2400" dirty="0" smtClean="0"/>
              <a:t>элементов</a:t>
            </a:r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N * </a:t>
            </a:r>
            <a:r>
              <a:rPr lang="ru-RU" sz="2400" dirty="0" err="1" smtClean="0"/>
              <a:t>log</a:t>
            </a:r>
            <a:r>
              <a:rPr lang="ru-RU" sz="2400" dirty="0" smtClean="0"/>
              <a:t> </a:t>
            </a:r>
            <a:r>
              <a:rPr lang="en-US" sz="2400" dirty="0" smtClean="0"/>
              <a:t>N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ru-RU" sz="2400" dirty="0" smtClean="0"/>
              <a:t> – O(</a:t>
            </a:r>
            <a:r>
              <a:rPr lang="en-US" sz="2400" dirty="0" smtClean="0"/>
              <a:t>N</a:t>
            </a:r>
            <a:r>
              <a:rPr lang="ru-RU" sz="2400" dirty="0" smtClean="0"/>
              <a:t>) </a:t>
            </a:r>
            <a:endParaRPr lang="ru-RU" sz="2400" dirty="0"/>
          </a:p>
          <a:p>
            <a:pPr lvl="1"/>
            <a:r>
              <a:rPr lang="ru-RU" sz="2000" dirty="0" smtClean="0"/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50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/>
              <a:t>N = # </a:t>
            </a:r>
            <a:r>
              <a:rPr lang="ru-RU" sz="2400" dirty="0" smtClean="0"/>
              <a:t>элементов</a:t>
            </a:r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N * </a:t>
            </a:r>
            <a:r>
              <a:rPr lang="ru-RU" sz="2400" dirty="0" err="1" smtClean="0"/>
              <a:t>log</a:t>
            </a:r>
            <a:r>
              <a:rPr lang="ru-RU" sz="2400" dirty="0" smtClean="0"/>
              <a:t> </a:t>
            </a:r>
            <a:r>
              <a:rPr lang="en-US" sz="2400" dirty="0" smtClean="0"/>
              <a:t>N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ru-RU" sz="2400" dirty="0" smtClean="0"/>
              <a:t> – O(</a:t>
            </a:r>
            <a:r>
              <a:rPr lang="en-US" sz="2400" dirty="0" smtClean="0"/>
              <a:t>N</a:t>
            </a:r>
            <a:r>
              <a:rPr lang="ru-RU" sz="2400" dirty="0" smtClean="0"/>
              <a:t>) </a:t>
            </a:r>
            <a:endParaRPr lang="ru-RU" sz="2400" dirty="0"/>
          </a:p>
          <a:p>
            <a:pPr lvl="1"/>
            <a:r>
              <a:rPr lang="ru-RU" sz="2000" dirty="0" smtClean="0"/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/>
              <a:t>Ранг множества может увеличиться не более </a:t>
            </a:r>
            <a:r>
              <a:rPr lang="en-US" sz="2000" dirty="0" smtClean="0"/>
              <a:t>log(N)</a:t>
            </a:r>
            <a:r>
              <a:rPr lang="ru-RU" sz="2000" dirty="0" smtClean="0"/>
              <a:t> раз</a:t>
            </a:r>
            <a:endParaRPr lang="en-US" sz="2000" dirty="0" smtClean="0"/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/>
              <a:t>N = # </a:t>
            </a:r>
            <a:r>
              <a:rPr lang="ru-RU" sz="2400" dirty="0" smtClean="0"/>
              <a:t>элементов</a:t>
            </a:r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N * </a:t>
            </a:r>
            <a:r>
              <a:rPr lang="ru-RU" sz="2400" dirty="0" err="1" smtClean="0"/>
              <a:t>log</a:t>
            </a:r>
            <a:r>
              <a:rPr lang="ru-RU" sz="2400" dirty="0" smtClean="0"/>
              <a:t> </a:t>
            </a:r>
            <a:r>
              <a:rPr lang="en-US" sz="2400" dirty="0" smtClean="0"/>
              <a:t>N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ru-RU" sz="2400" dirty="0" smtClean="0"/>
              <a:t> – O(</a:t>
            </a:r>
            <a:r>
              <a:rPr lang="en-US" sz="2400" dirty="0" smtClean="0"/>
              <a:t>N</a:t>
            </a:r>
            <a:r>
              <a:rPr lang="ru-RU" sz="2400" dirty="0" smtClean="0"/>
              <a:t>) </a:t>
            </a:r>
            <a:endParaRPr lang="ru-RU" sz="2400" dirty="0"/>
          </a:p>
          <a:p>
            <a:pPr lvl="1"/>
            <a:r>
              <a:rPr lang="ru-RU" sz="2000" dirty="0" smtClean="0"/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/>
              <a:t>Ранг множества может увеличиться не более </a:t>
            </a:r>
            <a:r>
              <a:rPr lang="en-US" sz="2000" dirty="0" smtClean="0"/>
              <a:t>log(N)</a:t>
            </a:r>
            <a:r>
              <a:rPr lang="ru-RU" sz="2000" dirty="0" smtClean="0"/>
              <a:t> раз</a:t>
            </a:r>
            <a:endParaRPr lang="en-US" sz="2000" dirty="0" smtClean="0"/>
          </a:p>
          <a:p>
            <a:pPr lvl="1"/>
            <a:r>
              <a:rPr lang="ru-RU" sz="2000" dirty="0" smtClean="0"/>
              <a:t>Каждая операция </a:t>
            </a:r>
            <a:r>
              <a:rPr lang="ru-RU" sz="2000" dirty="0" err="1" smtClean="0"/>
              <a:t>FindSet</a:t>
            </a:r>
            <a:r>
              <a:rPr lang="ru-RU" sz="2000" dirty="0" smtClean="0"/>
              <a:t> – </a:t>
            </a:r>
            <a:r>
              <a:rPr lang="en-US" sz="2000" dirty="0" smtClean="0"/>
              <a:t>O(log N)</a:t>
            </a:r>
            <a:endParaRPr lang="ru-RU" sz="2000" dirty="0" smtClean="0"/>
          </a:p>
          <a:p>
            <a:pPr lvl="1"/>
            <a:endParaRPr lang="ru-RU" sz="2000" dirty="0"/>
          </a:p>
          <a:p>
            <a:endParaRPr lang="ru-RU" sz="24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81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Лес с объединением по рангу и сжатием путей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…, x</a:t>
            </a:r>
            <a:r>
              <a:rPr lang="ru-RU" dirty="0" smtClean="0">
                <a:solidFill>
                  <a:schemeClr val="bg1"/>
                </a:solidFill>
              </a:rPr>
              <a:t>) делает все элементы на пути от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 до корня сыновьями корня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FindSet</a:t>
            </a:r>
            <a:r>
              <a:rPr lang="en-US" dirty="0" smtClean="0">
                <a:solidFill>
                  <a:schemeClr val="bg1"/>
                </a:solidFill>
              </a:rPr>
              <a:t> – O(N 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(c) = </a:t>
            </a:r>
            <a:r>
              <a:rPr lang="ru-RU" dirty="0" smtClean="0">
                <a:solidFill>
                  <a:schemeClr val="bg1"/>
                </a:solidFill>
              </a:rPr>
              <a:t>число итераций в цикле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while (c &gt; 1) c = log(c)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…, x</a:t>
            </a:r>
            <a:r>
              <a:rPr lang="ru-RU" dirty="0" smtClean="0">
                <a:solidFill>
                  <a:schemeClr val="bg1"/>
                </a:solidFill>
              </a:rPr>
              <a:t>) делает все элементы на пути от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 до корня сыновьями корня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FindSet</a:t>
            </a:r>
            <a:r>
              <a:rPr lang="en-US" dirty="0" smtClean="0">
                <a:solidFill>
                  <a:schemeClr val="bg1"/>
                </a:solidFill>
              </a:rPr>
              <a:t> – O(N 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(c) = </a:t>
            </a:r>
            <a:r>
              <a:rPr lang="ru-RU" dirty="0" smtClean="0">
                <a:solidFill>
                  <a:schemeClr val="bg1"/>
                </a:solidFill>
              </a:rPr>
              <a:t>число итераций в цикле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while (c &gt; 1) c = log(c)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9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/>
              <a:t>FindSet</a:t>
            </a:r>
            <a:r>
              <a:rPr lang="ru-RU" dirty="0" smtClean="0"/>
              <a:t>(</a:t>
            </a:r>
            <a:r>
              <a:rPr lang="en-US" dirty="0" smtClean="0"/>
              <a:t>…, x</a:t>
            </a:r>
            <a:r>
              <a:rPr lang="ru-RU" dirty="0" smtClean="0"/>
              <a:t>) делает все элементы на пути от </a:t>
            </a:r>
            <a:r>
              <a:rPr lang="en-US" dirty="0" smtClean="0"/>
              <a:t>x</a:t>
            </a:r>
            <a:r>
              <a:rPr lang="ru-RU" dirty="0" smtClean="0"/>
              <a:t> до корня сыновьями корня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FindSet</a:t>
            </a:r>
            <a:r>
              <a:rPr lang="en-US" dirty="0" smtClean="0">
                <a:solidFill>
                  <a:schemeClr val="bg1"/>
                </a:solidFill>
              </a:rPr>
              <a:t> – O(N 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(c) = </a:t>
            </a:r>
            <a:r>
              <a:rPr lang="ru-RU" dirty="0" smtClean="0">
                <a:solidFill>
                  <a:schemeClr val="bg1"/>
                </a:solidFill>
              </a:rPr>
              <a:t>число итераций в цикле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while (c &gt; 1) c = log(c)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</a:rPr>
              <a:t>Graph, Time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Visited</a:t>
            </a:r>
            <a:r>
              <a:rPr lang="en-US" sz="2000" dirty="0" smtClean="0">
                <a:latin typeface="Consolas" panose="020B0609020204030204" pitchFamily="49" charset="0"/>
              </a:rPr>
              <a:t>[], </a:t>
            </a:r>
            <a:r>
              <a:rPr lang="en-US" sz="2000" dirty="0" err="1" smtClean="0">
                <a:latin typeface="Consolas" panose="020B0609020204030204" pitchFamily="49" charset="0"/>
              </a:rPr>
              <a:t>StartTime</a:t>
            </a:r>
            <a:r>
              <a:rPr lang="en-US" sz="2000" dirty="0" smtClean="0">
                <a:latin typeface="Consolas" panose="020B0609020204030204" pitchFamily="49" charset="0"/>
              </a:rPr>
              <a:t>[],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EndTime</a:t>
            </a:r>
            <a:r>
              <a:rPr lang="en-US" sz="2000" dirty="0" smtClean="0">
                <a:latin typeface="Consolas" panose="020B0609020204030204" pitchFamily="49" charset="0"/>
              </a:rPr>
              <a:t>[], Parent[]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data),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OnArcFind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v, data),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OnArcFinish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v, data)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visitor,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u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raph.Vertices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u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u,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ru-RU" sz="20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dfsData.StartTime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[v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[v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visitor.OnArcFinish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dfsData.EndTime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/>
              <a:t>FindSet</a:t>
            </a:r>
            <a:r>
              <a:rPr lang="ru-RU" dirty="0" smtClean="0"/>
              <a:t>(</a:t>
            </a:r>
            <a:r>
              <a:rPr lang="en-US" dirty="0" smtClean="0"/>
              <a:t>…, x</a:t>
            </a:r>
            <a:r>
              <a:rPr lang="ru-RU" dirty="0" smtClean="0"/>
              <a:t>) делает все элементы на пути от </a:t>
            </a:r>
            <a:r>
              <a:rPr lang="en-US" dirty="0" smtClean="0"/>
              <a:t>x</a:t>
            </a:r>
            <a:r>
              <a:rPr lang="ru-RU" dirty="0" smtClean="0"/>
              <a:t> до корня сыновьями корня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FindSet</a:t>
            </a:r>
            <a:r>
              <a:rPr lang="en-US" dirty="0" smtClean="0">
                <a:solidFill>
                  <a:schemeClr val="bg1"/>
                </a:solidFill>
              </a:rPr>
              <a:t> – O(N 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(c) = </a:t>
            </a:r>
            <a:r>
              <a:rPr lang="ru-RU" dirty="0" smtClean="0">
                <a:solidFill>
                  <a:schemeClr val="bg1"/>
                </a:solidFill>
              </a:rPr>
              <a:t>число итераций в цикле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while (c &gt; 1) c = log(c)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1127874" y="3068390"/>
            <a:ext cx="1512168" cy="1368722"/>
            <a:chOff x="1983880" y="4757442"/>
            <a:chExt cx="1512168" cy="1368722"/>
          </a:xfrm>
        </p:grpSpPr>
        <p:sp>
          <p:nvSpPr>
            <p:cNvPr id="69671" name="Oval 44"/>
            <p:cNvSpPr>
              <a:spLocks noChangeArrowheads="1"/>
            </p:cNvSpPr>
            <p:nvPr/>
          </p:nvSpPr>
          <p:spPr bwMode="auto">
            <a:xfrm>
              <a:off x="2560662" y="4757442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2" name="Oval 45"/>
            <p:cNvSpPr>
              <a:spLocks noChangeArrowheads="1"/>
            </p:cNvSpPr>
            <p:nvPr/>
          </p:nvSpPr>
          <p:spPr bwMode="auto">
            <a:xfrm>
              <a:off x="198388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3" name="Oval 46"/>
            <p:cNvSpPr>
              <a:spLocks noChangeArrowheads="1"/>
            </p:cNvSpPr>
            <p:nvPr/>
          </p:nvSpPr>
          <p:spPr bwMode="auto">
            <a:xfrm>
              <a:off x="3134569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4" name="Oval 47"/>
            <p:cNvSpPr>
              <a:spLocks noChangeArrowheads="1"/>
            </p:cNvSpPr>
            <p:nvPr/>
          </p:nvSpPr>
          <p:spPr bwMode="auto">
            <a:xfrm>
              <a:off x="1983880" y="5622108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5" name="Oval 48"/>
            <p:cNvSpPr>
              <a:spLocks noChangeArrowheads="1"/>
            </p:cNvSpPr>
            <p:nvPr/>
          </p:nvSpPr>
          <p:spPr bwMode="auto">
            <a:xfrm>
              <a:off x="234392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6" name="Oval 49"/>
            <p:cNvSpPr>
              <a:spLocks noChangeArrowheads="1"/>
            </p:cNvSpPr>
            <p:nvPr/>
          </p:nvSpPr>
          <p:spPr bwMode="auto">
            <a:xfrm>
              <a:off x="2559944" y="5623249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7" name="Oval 50"/>
            <p:cNvSpPr>
              <a:spLocks noChangeArrowheads="1"/>
            </p:cNvSpPr>
            <p:nvPr/>
          </p:nvSpPr>
          <p:spPr bwMode="auto">
            <a:xfrm>
              <a:off x="2199060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8" name="Oval 51"/>
            <p:cNvSpPr>
              <a:spLocks noChangeArrowheads="1"/>
            </p:cNvSpPr>
            <p:nvPr/>
          </p:nvSpPr>
          <p:spPr bwMode="auto">
            <a:xfrm>
              <a:off x="3350593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9" name="Oval 52"/>
            <p:cNvSpPr>
              <a:spLocks noChangeArrowheads="1"/>
            </p:cNvSpPr>
            <p:nvPr/>
          </p:nvSpPr>
          <p:spPr bwMode="auto">
            <a:xfrm>
              <a:off x="2989362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0" name="Oval 53"/>
            <p:cNvSpPr>
              <a:spLocks noChangeArrowheads="1"/>
            </p:cNvSpPr>
            <p:nvPr/>
          </p:nvSpPr>
          <p:spPr bwMode="auto">
            <a:xfrm>
              <a:off x="3351585" y="598328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90" name="Text Box 64"/>
            <p:cNvSpPr txBox="1">
              <a:spLocks noChangeArrowheads="1"/>
            </p:cNvSpPr>
            <p:nvPr/>
          </p:nvSpPr>
          <p:spPr bwMode="auto">
            <a:xfrm>
              <a:off x="2495849" y="5657554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76" name="Прямая соединительная линия 75"/>
            <p:cNvCxnSpPr>
              <a:stCxn id="69676" idx="0"/>
              <a:endCxn id="69671" idx="4"/>
            </p:cNvCxnSpPr>
            <p:nvPr/>
          </p:nvCxnSpPr>
          <p:spPr>
            <a:xfrm flipV="1">
              <a:off x="2632176" y="4900317"/>
              <a:ext cx="718" cy="722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69679" idx="0"/>
              <a:endCxn id="69673" idx="3"/>
            </p:cNvCxnSpPr>
            <p:nvPr/>
          </p:nvCxnSpPr>
          <p:spPr>
            <a:xfrm flipV="1">
              <a:off x="3061594" y="5313152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69673" idx="1"/>
              <a:endCxn id="69671" idx="5"/>
            </p:cNvCxnSpPr>
            <p:nvPr/>
          </p:nvCxnSpPr>
          <p:spPr>
            <a:xfrm flipH="1" flipV="1">
              <a:off x="2683969" y="4879393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69676" idx="1"/>
              <a:endCxn id="69675" idx="5"/>
            </p:cNvCxnSpPr>
            <p:nvPr/>
          </p:nvCxnSpPr>
          <p:spPr>
            <a:xfrm flipH="1" flipV="1">
              <a:off x="2467227" y="5313152"/>
              <a:ext cx="113873" cy="331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69677" idx="0"/>
              <a:endCxn id="69675" idx="3"/>
            </p:cNvCxnSpPr>
            <p:nvPr/>
          </p:nvCxnSpPr>
          <p:spPr>
            <a:xfrm flipV="1">
              <a:off x="2271292" y="5313152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>
              <a:stCxn id="69674" idx="0"/>
              <a:endCxn id="69672" idx="4"/>
            </p:cNvCxnSpPr>
            <p:nvPr/>
          </p:nvCxnSpPr>
          <p:spPr>
            <a:xfrm flipV="1">
              <a:off x="2056112" y="5334076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>
              <a:stCxn id="69672" idx="7"/>
              <a:endCxn id="69671" idx="3"/>
            </p:cNvCxnSpPr>
            <p:nvPr/>
          </p:nvCxnSpPr>
          <p:spPr>
            <a:xfrm flipV="1">
              <a:off x="2107187" y="4879393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>
              <a:stCxn id="69675" idx="0"/>
              <a:endCxn id="69671" idx="4"/>
            </p:cNvCxnSpPr>
            <p:nvPr/>
          </p:nvCxnSpPr>
          <p:spPr>
            <a:xfrm flipV="1">
              <a:off x="2416152" y="4900317"/>
              <a:ext cx="216742" cy="2908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>
              <a:stCxn id="69680" idx="0"/>
              <a:endCxn id="69678" idx="4"/>
            </p:cNvCxnSpPr>
            <p:nvPr/>
          </p:nvCxnSpPr>
          <p:spPr>
            <a:xfrm flipH="1" flipV="1">
              <a:off x="3422825" y="5766124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69678" idx="0"/>
              <a:endCxn id="69673" idx="5"/>
            </p:cNvCxnSpPr>
            <p:nvPr/>
          </p:nvCxnSpPr>
          <p:spPr>
            <a:xfrm flipH="1" flipV="1">
              <a:off x="3257876" y="5313152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4151784" y="3058055"/>
            <a:ext cx="1512168" cy="1368722"/>
            <a:chOff x="3696647" y="4745400"/>
            <a:chExt cx="1512168" cy="1368722"/>
          </a:xfrm>
        </p:grpSpPr>
        <p:sp>
          <p:nvSpPr>
            <p:cNvPr id="140" name="Oval 44"/>
            <p:cNvSpPr>
              <a:spLocks noChangeArrowheads="1"/>
            </p:cNvSpPr>
            <p:nvPr/>
          </p:nvSpPr>
          <p:spPr bwMode="auto">
            <a:xfrm>
              <a:off x="4273429" y="4745400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1" name="Oval 45"/>
            <p:cNvSpPr>
              <a:spLocks noChangeArrowheads="1"/>
            </p:cNvSpPr>
            <p:nvPr/>
          </p:nvSpPr>
          <p:spPr bwMode="auto">
            <a:xfrm>
              <a:off x="369664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Oval 46"/>
            <p:cNvSpPr>
              <a:spLocks noChangeArrowheads="1"/>
            </p:cNvSpPr>
            <p:nvPr/>
          </p:nvSpPr>
          <p:spPr bwMode="auto">
            <a:xfrm>
              <a:off x="4847336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Oval 47"/>
            <p:cNvSpPr>
              <a:spLocks noChangeArrowheads="1"/>
            </p:cNvSpPr>
            <p:nvPr/>
          </p:nvSpPr>
          <p:spPr bwMode="auto">
            <a:xfrm>
              <a:off x="3696647" y="5610066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405668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5" name="Oval 49"/>
            <p:cNvSpPr>
              <a:spLocks noChangeArrowheads="1"/>
            </p:cNvSpPr>
            <p:nvPr/>
          </p:nvSpPr>
          <p:spPr bwMode="auto">
            <a:xfrm>
              <a:off x="4272711" y="5611207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Oval 50"/>
            <p:cNvSpPr>
              <a:spLocks noChangeArrowheads="1"/>
            </p:cNvSpPr>
            <p:nvPr/>
          </p:nvSpPr>
          <p:spPr bwMode="auto">
            <a:xfrm>
              <a:off x="3911827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Oval 51"/>
            <p:cNvSpPr>
              <a:spLocks noChangeArrowheads="1"/>
            </p:cNvSpPr>
            <p:nvPr/>
          </p:nvSpPr>
          <p:spPr bwMode="auto">
            <a:xfrm>
              <a:off x="5063360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52"/>
            <p:cNvSpPr>
              <a:spLocks noChangeArrowheads="1"/>
            </p:cNvSpPr>
            <p:nvPr/>
          </p:nvSpPr>
          <p:spPr bwMode="auto">
            <a:xfrm>
              <a:off x="4702129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53"/>
            <p:cNvSpPr>
              <a:spLocks noChangeArrowheads="1"/>
            </p:cNvSpPr>
            <p:nvPr/>
          </p:nvSpPr>
          <p:spPr bwMode="auto">
            <a:xfrm>
              <a:off x="5064352" y="597124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" name="Text Box 64"/>
            <p:cNvSpPr txBox="1">
              <a:spLocks noChangeArrowheads="1"/>
            </p:cNvSpPr>
            <p:nvPr/>
          </p:nvSpPr>
          <p:spPr bwMode="auto">
            <a:xfrm>
              <a:off x="4208616" y="5645512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151" name="Прямая соединительная линия 150"/>
            <p:cNvCxnSpPr>
              <a:stCxn id="145" idx="0"/>
              <a:endCxn id="140" idx="4"/>
            </p:cNvCxnSpPr>
            <p:nvPr/>
          </p:nvCxnSpPr>
          <p:spPr>
            <a:xfrm flipV="1">
              <a:off x="4344943" y="4888275"/>
              <a:ext cx="718" cy="722932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>
              <a:stCxn id="148" idx="0"/>
              <a:endCxn id="142" idx="3"/>
            </p:cNvCxnSpPr>
            <p:nvPr/>
          </p:nvCxnSpPr>
          <p:spPr>
            <a:xfrm flipV="1">
              <a:off x="4774361" y="5301110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>
              <a:stCxn id="142" idx="1"/>
              <a:endCxn id="140" idx="5"/>
            </p:cNvCxnSpPr>
            <p:nvPr/>
          </p:nvCxnSpPr>
          <p:spPr>
            <a:xfrm flipH="1" flipV="1">
              <a:off x="4396736" y="4867351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146" idx="0"/>
              <a:endCxn id="144" idx="3"/>
            </p:cNvCxnSpPr>
            <p:nvPr/>
          </p:nvCxnSpPr>
          <p:spPr>
            <a:xfrm flipV="1">
              <a:off x="3984059" y="5301110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143" idx="0"/>
              <a:endCxn id="141" idx="4"/>
            </p:cNvCxnSpPr>
            <p:nvPr/>
          </p:nvCxnSpPr>
          <p:spPr>
            <a:xfrm flipV="1">
              <a:off x="3768879" y="5322034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>
              <a:stCxn id="141" idx="7"/>
              <a:endCxn id="140" idx="3"/>
            </p:cNvCxnSpPr>
            <p:nvPr/>
          </p:nvCxnSpPr>
          <p:spPr>
            <a:xfrm flipV="1">
              <a:off x="3819954" y="4867351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>
              <a:stCxn id="144" idx="0"/>
              <a:endCxn id="140" idx="4"/>
            </p:cNvCxnSpPr>
            <p:nvPr/>
          </p:nvCxnSpPr>
          <p:spPr>
            <a:xfrm flipV="1">
              <a:off x="4128919" y="4888275"/>
              <a:ext cx="216742" cy="290884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>
              <a:stCxn id="149" idx="0"/>
              <a:endCxn id="147" idx="4"/>
            </p:cNvCxnSpPr>
            <p:nvPr/>
          </p:nvCxnSpPr>
          <p:spPr>
            <a:xfrm flipH="1" flipV="1">
              <a:off x="5135592" y="5754082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>
              <a:stCxn id="147" idx="0"/>
              <a:endCxn id="142" idx="5"/>
            </p:cNvCxnSpPr>
            <p:nvPr/>
          </p:nvCxnSpPr>
          <p:spPr>
            <a:xfrm flipH="1" flipV="1">
              <a:off x="4970643" y="5301110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Стрелка вниз 42"/>
          <p:cNvSpPr/>
          <p:nvPr/>
        </p:nvSpPr>
        <p:spPr>
          <a:xfrm rot="16200000">
            <a:off x="3204837" y="2619533"/>
            <a:ext cx="215667" cy="1550704"/>
          </a:xfrm>
          <a:prstGeom prst="downArrow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495600" y="292494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FindSet</a:t>
            </a:r>
            <a:r>
              <a:rPr lang="en-US" dirty="0" smtClean="0"/>
              <a:t>(…, 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63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/>
              <a:t>FindSet</a:t>
            </a:r>
            <a:r>
              <a:rPr lang="ru-RU" dirty="0" smtClean="0"/>
              <a:t>(</a:t>
            </a:r>
            <a:r>
              <a:rPr lang="en-US" dirty="0" smtClean="0"/>
              <a:t>…, x</a:t>
            </a:r>
            <a:r>
              <a:rPr lang="ru-RU" dirty="0" smtClean="0"/>
              <a:t>) делает все элементы на пути от </a:t>
            </a:r>
            <a:r>
              <a:rPr lang="en-US" dirty="0" smtClean="0"/>
              <a:t>x</a:t>
            </a:r>
            <a:r>
              <a:rPr lang="ru-RU" dirty="0" smtClean="0"/>
              <a:t> до корня сыновьями корня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все </a:t>
            </a:r>
            <a:r>
              <a:rPr lang="en-US" dirty="0" err="1" smtClean="0"/>
              <a:t>FindSet</a:t>
            </a:r>
            <a:r>
              <a:rPr lang="en-US" dirty="0" smtClean="0"/>
              <a:t> – O(N log</a:t>
            </a:r>
            <a:r>
              <a:rPr lang="en-US" baseline="30000" dirty="0" smtClean="0"/>
              <a:t>*</a:t>
            </a:r>
            <a:r>
              <a:rPr lang="en-US" dirty="0" smtClean="0"/>
              <a:t>(N))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(c) = </a:t>
            </a:r>
            <a:r>
              <a:rPr lang="ru-RU" dirty="0" smtClean="0">
                <a:solidFill>
                  <a:schemeClr val="bg1"/>
                </a:solidFill>
              </a:rPr>
              <a:t>число итераций в цикле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while (c &gt; 1) c = log(c)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1127874" y="3068390"/>
            <a:ext cx="1512168" cy="1368722"/>
            <a:chOff x="1983880" y="4757442"/>
            <a:chExt cx="1512168" cy="1368722"/>
          </a:xfrm>
        </p:grpSpPr>
        <p:sp>
          <p:nvSpPr>
            <p:cNvPr id="69671" name="Oval 44"/>
            <p:cNvSpPr>
              <a:spLocks noChangeArrowheads="1"/>
            </p:cNvSpPr>
            <p:nvPr/>
          </p:nvSpPr>
          <p:spPr bwMode="auto">
            <a:xfrm>
              <a:off x="2560662" y="4757442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2" name="Oval 45"/>
            <p:cNvSpPr>
              <a:spLocks noChangeArrowheads="1"/>
            </p:cNvSpPr>
            <p:nvPr/>
          </p:nvSpPr>
          <p:spPr bwMode="auto">
            <a:xfrm>
              <a:off x="198388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3" name="Oval 46"/>
            <p:cNvSpPr>
              <a:spLocks noChangeArrowheads="1"/>
            </p:cNvSpPr>
            <p:nvPr/>
          </p:nvSpPr>
          <p:spPr bwMode="auto">
            <a:xfrm>
              <a:off x="3134569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4" name="Oval 47"/>
            <p:cNvSpPr>
              <a:spLocks noChangeArrowheads="1"/>
            </p:cNvSpPr>
            <p:nvPr/>
          </p:nvSpPr>
          <p:spPr bwMode="auto">
            <a:xfrm>
              <a:off x="1983880" y="5622108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5" name="Oval 48"/>
            <p:cNvSpPr>
              <a:spLocks noChangeArrowheads="1"/>
            </p:cNvSpPr>
            <p:nvPr/>
          </p:nvSpPr>
          <p:spPr bwMode="auto">
            <a:xfrm>
              <a:off x="234392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6" name="Oval 49"/>
            <p:cNvSpPr>
              <a:spLocks noChangeArrowheads="1"/>
            </p:cNvSpPr>
            <p:nvPr/>
          </p:nvSpPr>
          <p:spPr bwMode="auto">
            <a:xfrm>
              <a:off x="2559944" y="5623249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7" name="Oval 50"/>
            <p:cNvSpPr>
              <a:spLocks noChangeArrowheads="1"/>
            </p:cNvSpPr>
            <p:nvPr/>
          </p:nvSpPr>
          <p:spPr bwMode="auto">
            <a:xfrm>
              <a:off x="2199060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8" name="Oval 51"/>
            <p:cNvSpPr>
              <a:spLocks noChangeArrowheads="1"/>
            </p:cNvSpPr>
            <p:nvPr/>
          </p:nvSpPr>
          <p:spPr bwMode="auto">
            <a:xfrm>
              <a:off x="3350593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9" name="Oval 52"/>
            <p:cNvSpPr>
              <a:spLocks noChangeArrowheads="1"/>
            </p:cNvSpPr>
            <p:nvPr/>
          </p:nvSpPr>
          <p:spPr bwMode="auto">
            <a:xfrm>
              <a:off x="2989362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0" name="Oval 53"/>
            <p:cNvSpPr>
              <a:spLocks noChangeArrowheads="1"/>
            </p:cNvSpPr>
            <p:nvPr/>
          </p:nvSpPr>
          <p:spPr bwMode="auto">
            <a:xfrm>
              <a:off x="3351585" y="598328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90" name="Text Box 64"/>
            <p:cNvSpPr txBox="1">
              <a:spLocks noChangeArrowheads="1"/>
            </p:cNvSpPr>
            <p:nvPr/>
          </p:nvSpPr>
          <p:spPr bwMode="auto">
            <a:xfrm>
              <a:off x="2495849" y="5657554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76" name="Прямая соединительная линия 75"/>
            <p:cNvCxnSpPr>
              <a:stCxn id="69676" idx="0"/>
              <a:endCxn id="69671" idx="4"/>
            </p:cNvCxnSpPr>
            <p:nvPr/>
          </p:nvCxnSpPr>
          <p:spPr>
            <a:xfrm flipV="1">
              <a:off x="2632176" y="4900317"/>
              <a:ext cx="718" cy="722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69679" idx="0"/>
              <a:endCxn id="69673" idx="3"/>
            </p:cNvCxnSpPr>
            <p:nvPr/>
          </p:nvCxnSpPr>
          <p:spPr>
            <a:xfrm flipV="1">
              <a:off x="3061594" y="5313152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69673" idx="1"/>
              <a:endCxn id="69671" idx="5"/>
            </p:cNvCxnSpPr>
            <p:nvPr/>
          </p:nvCxnSpPr>
          <p:spPr>
            <a:xfrm flipH="1" flipV="1">
              <a:off x="2683969" y="4879393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69676" idx="1"/>
              <a:endCxn id="69675" idx="5"/>
            </p:cNvCxnSpPr>
            <p:nvPr/>
          </p:nvCxnSpPr>
          <p:spPr>
            <a:xfrm flipH="1" flipV="1">
              <a:off x="2467227" y="5313152"/>
              <a:ext cx="113873" cy="331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69677" idx="0"/>
              <a:endCxn id="69675" idx="3"/>
            </p:cNvCxnSpPr>
            <p:nvPr/>
          </p:nvCxnSpPr>
          <p:spPr>
            <a:xfrm flipV="1">
              <a:off x="2271292" y="5313152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>
              <a:stCxn id="69674" idx="0"/>
              <a:endCxn id="69672" idx="4"/>
            </p:cNvCxnSpPr>
            <p:nvPr/>
          </p:nvCxnSpPr>
          <p:spPr>
            <a:xfrm flipV="1">
              <a:off x="2056112" y="5334076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>
              <a:stCxn id="69672" idx="7"/>
              <a:endCxn id="69671" idx="3"/>
            </p:cNvCxnSpPr>
            <p:nvPr/>
          </p:nvCxnSpPr>
          <p:spPr>
            <a:xfrm flipV="1">
              <a:off x="2107187" y="4879393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>
              <a:stCxn id="69675" idx="0"/>
              <a:endCxn id="69671" idx="4"/>
            </p:cNvCxnSpPr>
            <p:nvPr/>
          </p:nvCxnSpPr>
          <p:spPr>
            <a:xfrm flipV="1">
              <a:off x="2416152" y="4900317"/>
              <a:ext cx="216742" cy="2908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>
              <a:stCxn id="69680" idx="0"/>
              <a:endCxn id="69678" idx="4"/>
            </p:cNvCxnSpPr>
            <p:nvPr/>
          </p:nvCxnSpPr>
          <p:spPr>
            <a:xfrm flipH="1" flipV="1">
              <a:off x="3422825" y="5766124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69678" idx="0"/>
              <a:endCxn id="69673" idx="5"/>
            </p:cNvCxnSpPr>
            <p:nvPr/>
          </p:nvCxnSpPr>
          <p:spPr>
            <a:xfrm flipH="1" flipV="1">
              <a:off x="3257876" y="5313152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4151784" y="3058055"/>
            <a:ext cx="1512168" cy="1368722"/>
            <a:chOff x="3696647" y="4745400"/>
            <a:chExt cx="1512168" cy="1368722"/>
          </a:xfrm>
        </p:grpSpPr>
        <p:sp>
          <p:nvSpPr>
            <p:cNvPr id="140" name="Oval 44"/>
            <p:cNvSpPr>
              <a:spLocks noChangeArrowheads="1"/>
            </p:cNvSpPr>
            <p:nvPr/>
          </p:nvSpPr>
          <p:spPr bwMode="auto">
            <a:xfrm>
              <a:off x="4273429" y="4745400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1" name="Oval 45"/>
            <p:cNvSpPr>
              <a:spLocks noChangeArrowheads="1"/>
            </p:cNvSpPr>
            <p:nvPr/>
          </p:nvSpPr>
          <p:spPr bwMode="auto">
            <a:xfrm>
              <a:off x="369664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Oval 46"/>
            <p:cNvSpPr>
              <a:spLocks noChangeArrowheads="1"/>
            </p:cNvSpPr>
            <p:nvPr/>
          </p:nvSpPr>
          <p:spPr bwMode="auto">
            <a:xfrm>
              <a:off x="4847336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Oval 47"/>
            <p:cNvSpPr>
              <a:spLocks noChangeArrowheads="1"/>
            </p:cNvSpPr>
            <p:nvPr/>
          </p:nvSpPr>
          <p:spPr bwMode="auto">
            <a:xfrm>
              <a:off x="3696647" y="5610066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405668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5" name="Oval 49"/>
            <p:cNvSpPr>
              <a:spLocks noChangeArrowheads="1"/>
            </p:cNvSpPr>
            <p:nvPr/>
          </p:nvSpPr>
          <p:spPr bwMode="auto">
            <a:xfrm>
              <a:off x="4272711" y="5611207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Oval 50"/>
            <p:cNvSpPr>
              <a:spLocks noChangeArrowheads="1"/>
            </p:cNvSpPr>
            <p:nvPr/>
          </p:nvSpPr>
          <p:spPr bwMode="auto">
            <a:xfrm>
              <a:off x="3911827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Oval 51"/>
            <p:cNvSpPr>
              <a:spLocks noChangeArrowheads="1"/>
            </p:cNvSpPr>
            <p:nvPr/>
          </p:nvSpPr>
          <p:spPr bwMode="auto">
            <a:xfrm>
              <a:off x="5063360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52"/>
            <p:cNvSpPr>
              <a:spLocks noChangeArrowheads="1"/>
            </p:cNvSpPr>
            <p:nvPr/>
          </p:nvSpPr>
          <p:spPr bwMode="auto">
            <a:xfrm>
              <a:off x="4702129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53"/>
            <p:cNvSpPr>
              <a:spLocks noChangeArrowheads="1"/>
            </p:cNvSpPr>
            <p:nvPr/>
          </p:nvSpPr>
          <p:spPr bwMode="auto">
            <a:xfrm>
              <a:off x="5064352" y="597124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" name="Text Box 64"/>
            <p:cNvSpPr txBox="1">
              <a:spLocks noChangeArrowheads="1"/>
            </p:cNvSpPr>
            <p:nvPr/>
          </p:nvSpPr>
          <p:spPr bwMode="auto">
            <a:xfrm>
              <a:off x="4208616" y="5645512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151" name="Прямая соединительная линия 150"/>
            <p:cNvCxnSpPr>
              <a:stCxn id="145" idx="0"/>
              <a:endCxn id="140" idx="4"/>
            </p:cNvCxnSpPr>
            <p:nvPr/>
          </p:nvCxnSpPr>
          <p:spPr>
            <a:xfrm flipV="1">
              <a:off x="4344943" y="4888275"/>
              <a:ext cx="718" cy="722932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>
              <a:stCxn id="148" idx="0"/>
              <a:endCxn id="142" idx="3"/>
            </p:cNvCxnSpPr>
            <p:nvPr/>
          </p:nvCxnSpPr>
          <p:spPr>
            <a:xfrm flipV="1">
              <a:off x="4774361" y="5301110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>
              <a:stCxn id="142" idx="1"/>
              <a:endCxn id="140" idx="5"/>
            </p:cNvCxnSpPr>
            <p:nvPr/>
          </p:nvCxnSpPr>
          <p:spPr>
            <a:xfrm flipH="1" flipV="1">
              <a:off x="4396736" y="4867351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146" idx="0"/>
              <a:endCxn id="144" idx="3"/>
            </p:cNvCxnSpPr>
            <p:nvPr/>
          </p:nvCxnSpPr>
          <p:spPr>
            <a:xfrm flipV="1">
              <a:off x="3984059" y="5301110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143" idx="0"/>
              <a:endCxn id="141" idx="4"/>
            </p:cNvCxnSpPr>
            <p:nvPr/>
          </p:nvCxnSpPr>
          <p:spPr>
            <a:xfrm flipV="1">
              <a:off x="3768879" y="5322034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>
              <a:stCxn id="141" idx="7"/>
              <a:endCxn id="140" idx="3"/>
            </p:cNvCxnSpPr>
            <p:nvPr/>
          </p:nvCxnSpPr>
          <p:spPr>
            <a:xfrm flipV="1">
              <a:off x="3819954" y="4867351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>
              <a:stCxn id="144" idx="0"/>
              <a:endCxn id="140" idx="4"/>
            </p:cNvCxnSpPr>
            <p:nvPr/>
          </p:nvCxnSpPr>
          <p:spPr>
            <a:xfrm flipV="1">
              <a:off x="4128919" y="4888275"/>
              <a:ext cx="216742" cy="290884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>
              <a:stCxn id="149" idx="0"/>
              <a:endCxn id="147" idx="4"/>
            </p:cNvCxnSpPr>
            <p:nvPr/>
          </p:nvCxnSpPr>
          <p:spPr>
            <a:xfrm flipH="1" flipV="1">
              <a:off x="5135592" y="5754082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>
              <a:stCxn id="147" idx="0"/>
              <a:endCxn id="142" idx="5"/>
            </p:cNvCxnSpPr>
            <p:nvPr/>
          </p:nvCxnSpPr>
          <p:spPr>
            <a:xfrm flipH="1" flipV="1">
              <a:off x="4970643" y="5301110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Стрелка вниз 42"/>
          <p:cNvSpPr/>
          <p:nvPr/>
        </p:nvSpPr>
        <p:spPr>
          <a:xfrm rot="16200000">
            <a:off x="3204837" y="2619533"/>
            <a:ext cx="215667" cy="1550704"/>
          </a:xfrm>
          <a:prstGeom prst="downArrow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495600" y="292494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FindSet</a:t>
            </a:r>
            <a:r>
              <a:rPr lang="en-US" dirty="0" smtClean="0"/>
              <a:t>(…, 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0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/>
              <a:t>FindSet</a:t>
            </a:r>
            <a:r>
              <a:rPr lang="ru-RU" dirty="0" smtClean="0"/>
              <a:t>(</a:t>
            </a:r>
            <a:r>
              <a:rPr lang="en-US" dirty="0" smtClean="0"/>
              <a:t>…, x</a:t>
            </a:r>
            <a:r>
              <a:rPr lang="ru-RU" dirty="0" smtClean="0"/>
              <a:t>) делает все элементы на пути от </a:t>
            </a:r>
            <a:r>
              <a:rPr lang="en-US" dirty="0" smtClean="0"/>
              <a:t>x</a:t>
            </a:r>
            <a:r>
              <a:rPr lang="ru-RU" dirty="0" smtClean="0"/>
              <a:t> до корня сыновьями корня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все </a:t>
            </a:r>
            <a:r>
              <a:rPr lang="en-US" dirty="0" err="1" smtClean="0"/>
              <a:t>FindSet</a:t>
            </a:r>
            <a:r>
              <a:rPr lang="en-US" dirty="0" smtClean="0"/>
              <a:t> – O(N log</a:t>
            </a:r>
            <a:r>
              <a:rPr lang="en-US" baseline="30000" dirty="0" smtClean="0"/>
              <a:t>*</a:t>
            </a:r>
            <a:r>
              <a:rPr lang="en-US" dirty="0" smtClean="0"/>
              <a:t>(N))</a:t>
            </a:r>
          </a:p>
          <a:p>
            <a:pPr lvl="1"/>
            <a:r>
              <a:rPr lang="en-US" dirty="0"/>
              <a:t>log</a:t>
            </a:r>
            <a:r>
              <a:rPr lang="en-US" baseline="30000" dirty="0" smtClean="0"/>
              <a:t>*</a:t>
            </a:r>
            <a:r>
              <a:rPr lang="en-US" dirty="0" smtClean="0"/>
              <a:t>(c) = </a:t>
            </a:r>
            <a:r>
              <a:rPr lang="ru-RU" dirty="0" smtClean="0"/>
              <a:t>число итераций в цикле</a:t>
            </a:r>
          </a:p>
          <a:p>
            <a:pPr lvl="1"/>
            <a:r>
              <a:rPr lang="en-US" dirty="0" smtClean="0"/>
              <a:t>while (c &gt; 1) c = log(c)</a:t>
            </a:r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1127874" y="3068390"/>
            <a:ext cx="1512168" cy="1368722"/>
            <a:chOff x="1983880" y="4757442"/>
            <a:chExt cx="1512168" cy="1368722"/>
          </a:xfrm>
        </p:grpSpPr>
        <p:sp>
          <p:nvSpPr>
            <p:cNvPr id="69671" name="Oval 44"/>
            <p:cNvSpPr>
              <a:spLocks noChangeArrowheads="1"/>
            </p:cNvSpPr>
            <p:nvPr/>
          </p:nvSpPr>
          <p:spPr bwMode="auto">
            <a:xfrm>
              <a:off x="2560662" y="4757442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2" name="Oval 45"/>
            <p:cNvSpPr>
              <a:spLocks noChangeArrowheads="1"/>
            </p:cNvSpPr>
            <p:nvPr/>
          </p:nvSpPr>
          <p:spPr bwMode="auto">
            <a:xfrm>
              <a:off x="198388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3" name="Oval 46"/>
            <p:cNvSpPr>
              <a:spLocks noChangeArrowheads="1"/>
            </p:cNvSpPr>
            <p:nvPr/>
          </p:nvSpPr>
          <p:spPr bwMode="auto">
            <a:xfrm>
              <a:off x="3134569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4" name="Oval 47"/>
            <p:cNvSpPr>
              <a:spLocks noChangeArrowheads="1"/>
            </p:cNvSpPr>
            <p:nvPr/>
          </p:nvSpPr>
          <p:spPr bwMode="auto">
            <a:xfrm>
              <a:off x="1983880" y="5622108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5" name="Oval 48"/>
            <p:cNvSpPr>
              <a:spLocks noChangeArrowheads="1"/>
            </p:cNvSpPr>
            <p:nvPr/>
          </p:nvSpPr>
          <p:spPr bwMode="auto">
            <a:xfrm>
              <a:off x="234392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6" name="Oval 49"/>
            <p:cNvSpPr>
              <a:spLocks noChangeArrowheads="1"/>
            </p:cNvSpPr>
            <p:nvPr/>
          </p:nvSpPr>
          <p:spPr bwMode="auto">
            <a:xfrm>
              <a:off x="2559944" y="5623249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7" name="Oval 50"/>
            <p:cNvSpPr>
              <a:spLocks noChangeArrowheads="1"/>
            </p:cNvSpPr>
            <p:nvPr/>
          </p:nvSpPr>
          <p:spPr bwMode="auto">
            <a:xfrm>
              <a:off x="2199060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8" name="Oval 51"/>
            <p:cNvSpPr>
              <a:spLocks noChangeArrowheads="1"/>
            </p:cNvSpPr>
            <p:nvPr/>
          </p:nvSpPr>
          <p:spPr bwMode="auto">
            <a:xfrm>
              <a:off x="3350593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9" name="Oval 52"/>
            <p:cNvSpPr>
              <a:spLocks noChangeArrowheads="1"/>
            </p:cNvSpPr>
            <p:nvPr/>
          </p:nvSpPr>
          <p:spPr bwMode="auto">
            <a:xfrm>
              <a:off x="2989362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0" name="Oval 53"/>
            <p:cNvSpPr>
              <a:spLocks noChangeArrowheads="1"/>
            </p:cNvSpPr>
            <p:nvPr/>
          </p:nvSpPr>
          <p:spPr bwMode="auto">
            <a:xfrm>
              <a:off x="3351585" y="598328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90" name="Text Box 64"/>
            <p:cNvSpPr txBox="1">
              <a:spLocks noChangeArrowheads="1"/>
            </p:cNvSpPr>
            <p:nvPr/>
          </p:nvSpPr>
          <p:spPr bwMode="auto">
            <a:xfrm>
              <a:off x="2495849" y="5657554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76" name="Прямая соединительная линия 75"/>
            <p:cNvCxnSpPr>
              <a:stCxn id="69676" idx="0"/>
              <a:endCxn id="69671" idx="4"/>
            </p:cNvCxnSpPr>
            <p:nvPr/>
          </p:nvCxnSpPr>
          <p:spPr>
            <a:xfrm flipV="1">
              <a:off x="2632176" y="4900317"/>
              <a:ext cx="718" cy="722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69679" idx="0"/>
              <a:endCxn id="69673" idx="3"/>
            </p:cNvCxnSpPr>
            <p:nvPr/>
          </p:nvCxnSpPr>
          <p:spPr>
            <a:xfrm flipV="1">
              <a:off x="3061594" y="5313152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69673" idx="1"/>
              <a:endCxn id="69671" idx="5"/>
            </p:cNvCxnSpPr>
            <p:nvPr/>
          </p:nvCxnSpPr>
          <p:spPr>
            <a:xfrm flipH="1" flipV="1">
              <a:off x="2683969" y="4879393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69676" idx="1"/>
              <a:endCxn id="69675" idx="5"/>
            </p:cNvCxnSpPr>
            <p:nvPr/>
          </p:nvCxnSpPr>
          <p:spPr>
            <a:xfrm flipH="1" flipV="1">
              <a:off x="2467227" y="5313152"/>
              <a:ext cx="113873" cy="331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69677" idx="0"/>
              <a:endCxn id="69675" idx="3"/>
            </p:cNvCxnSpPr>
            <p:nvPr/>
          </p:nvCxnSpPr>
          <p:spPr>
            <a:xfrm flipV="1">
              <a:off x="2271292" y="5313152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>
              <a:stCxn id="69674" idx="0"/>
              <a:endCxn id="69672" idx="4"/>
            </p:cNvCxnSpPr>
            <p:nvPr/>
          </p:nvCxnSpPr>
          <p:spPr>
            <a:xfrm flipV="1">
              <a:off x="2056112" y="5334076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>
              <a:stCxn id="69672" idx="7"/>
              <a:endCxn id="69671" idx="3"/>
            </p:cNvCxnSpPr>
            <p:nvPr/>
          </p:nvCxnSpPr>
          <p:spPr>
            <a:xfrm flipV="1">
              <a:off x="2107187" y="4879393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>
              <a:stCxn id="69675" idx="0"/>
              <a:endCxn id="69671" idx="4"/>
            </p:cNvCxnSpPr>
            <p:nvPr/>
          </p:nvCxnSpPr>
          <p:spPr>
            <a:xfrm flipV="1">
              <a:off x="2416152" y="4900317"/>
              <a:ext cx="216742" cy="2908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>
              <a:stCxn id="69680" idx="0"/>
              <a:endCxn id="69678" idx="4"/>
            </p:cNvCxnSpPr>
            <p:nvPr/>
          </p:nvCxnSpPr>
          <p:spPr>
            <a:xfrm flipH="1" flipV="1">
              <a:off x="3422825" y="5766124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69678" idx="0"/>
              <a:endCxn id="69673" idx="5"/>
            </p:cNvCxnSpPr>
            <p:nvPr/>
          </p:nvCxnSpPr>
          <p:spPr>
            <a:xfrm flipH="1" flipV="1">
              <a:off x="3257876" y="5313152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4151784" y="3058055"/>
            <a:ext cx="1512168" cy="1368722"/>
            <a:chOff x="3696647" y="4745400"/>
            <a:chExt cx="1512168" cy="1368722"/>
          </a:xfrm>
        </p:grpSpPr>
        <p:sp>
          <p:nvSpPr>
            <p:cNvPr id="140" name="Oval 44"/>
            <p:cNvSpPr>
              <a:spLocks noChangeArrowheads="1"/>
            </p:cNvSpPr>
            <p:nvPr/>
          </p:nvSpPr>
          <p:spPr bwMode="auto">
            <a:xfrm>
              <a:off x="4273429" y="4745400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1" name="Oval 45"/>
            <p:cNvSpPr>
              <a:spLocks noChangeArrowheads="1"/>
            </p:cNvSpPr>
            <p:nvPr/>
          </p:nvSpPr>
          <p:spPr bwMode="auto">
            <a:xfrm>
              <a:off x="369664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Oval 46"/>
            <p:cNvSpPr>
              <a:spLocks noChangeArrowheads="1"/>
            </p:cNvSpPr>
            <p:nvPr/>
          </p:nvSpPr>
          <p:spPr bwMode="auto">
            <a:xfrm>
              <a:off x="4847336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Oval 47"/>
            <p:cNvSpPr>
              <a:spLocks noChangeArrowheads="1"/>
            </p:cNvSpPr>
            <p:nvPr/>
          </p:nvSpPr>
          <p:spPr bwMode="auto">
            <a:xfrm>
              <a:off x="3696647" y="5610066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405668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5" name="Oval 49"/>
            <p:cNvSpPr>
              <a:spLocks noChangeArrowheads="1"/>
            </p:cNvSpPr>
            <p:nvPr/>
          </p:nvSpPr>
          <p:spPr bwMode="auto">
            <a:xfrm>
              <a:off x="4272711" y="5611207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Oval 50"/>
            <p:cNvSpPr>
              <a:spLocks noChangeArrowheads="1"/>
            </p:cNvSpPr>
            <p:nvPr/>
          </p:nvSpPr>
          <p:spPr bwMode="auto">
            <a:xfrm>
              <a:off x="3911827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Oval 51"/>
            <p:cNvSpPr>
              <a:spLocks noChangeArrowheads="1"/>
            </p:cNvSpPr>
            <p:nvPr/>
          </p:nvSpPr>
          <p:spPr bwMode="auto">
            <a:xfrm>
              <a:off x="5063360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52"/>
            <p:cNvSpPr>
              <a:spLocks noChangeArrowheads="1"/>
            </p:cNvSpPr>
            <p:nvPr/>
          </p:nvSpPr>
          <p:spPr bwMode="auto">
            <a:xfrm>
              <a:off x="4702129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53"/>
            <p:cNvSpPr>
              <a:spLocks noChangeArrowheads="1"/>
            </p:cNvSpPr>
            <p:nvPr/>
          </p:nvSpPr>
          <p:spPr bwMode="auto">
            <a:xfrm>
              <a:off x="5064352" y="597124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" name="Text Box 64"/>
            <p:cNvSpPr txBox="1">
              <a:spLocks noChangeArrowheads="1"/>
            </p:cNvSpPr>
            <p:nvPr/>
          </p:nvSpPr>
          <p:spPr bwMode="auto">
            <a:xfrm>
              <a:off x="4208616" y="5645512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151" name="Прямая соединительная линия 150"/>
            <p:cNvCxnSpPr>
              <a:stCxn id="145" idx="0"/>
              <a:endCxn id="140" idx="4"/>
            </p:cNvCxnSpPr>
            <p:nvPr/>
          </p:nvCxnSpPr>
          <p:spPr>
            <a:xfrm flipV="1">
              <a:off x="4344943" y="4888275"/>
              <a:ext cx="718" cy="722932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>
              <a:stCxn id="148" idx="0"/>
              <a:endCxn id="142" idx="3"/>
            </p:cNvCxnSpPr>
            <p:nvPr/>
          </p:nvCxnSpPr>
          <p:spPr>
            <a:xfrm flipV="1">
              <a:off x="4774361" y="5301110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>
              <a:stCxn id="142" idx="1"/>
              <a:endCxn id="140" idx="5"/>
            </p:cNvCxnSpPr>
            <p:nvPr/>
          </p:nvCxnSpPr>
          <p:spPr>
            <a:xfrm flipH="1" flipV="1">
              <a:off x="4396736" y="4867351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146" idx="0"/>
              <a:endCxn id="144" idx="3"/>
            </p:cNvCxnSpPr>
            <p:nvPr/>
          </p:nvCxnSpPr>
          <p:spPr>
            <a:xfrm flipV="1">
              <a:off x="3984059" y="5301110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143" idx="0"/>
              <a:endCxn id="141" idx="4"/>
            </p:cNvCxnSpPr>
            <p:nvPr/>
          </p:nvCxnSpPr>
          <p:spPr>
            <a:xfrm flipV="1">
              <a:off x="3768879" y="5322034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>
              <a:stCxn id="141" idx="7"/>
              <a:endCxn id="140" idx="3"/>
            </p:cNvCxnSpPr>
            <p:nvPr/>
          </p:nvCxnSpPr>
          <p:spPr>
            <a:xfrm flipV="1">
              <a:off x="3819954" y="4867351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>
              <a:stCxn id="144" idx="0"/>
              <a:endCxn id="140" idx="4"/>
            </p:cNvCxnSpPr>
            <p:nvPr/>
          </p:nvCxnSpPr>
          <p:spPr>
            <a:xfrm flipV="1">
              <a:off x="4128919" y="4888275"/>
              <a:ext cx="216742" cy="290884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>
              <a:stCxn id="149" idx="0"/>
              <a:endCxn id="147" idx="4"/>
            </p:cNvCxnSpPr>
            <p:nvPr/>
          </p:nvCxnSpPr>
          <p:spPr>
            <a:xfrm flipH="1" flipV="1">
              <a:off x="5135592" y="5754082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>
              <a:stCxn id="147" idx="0"/>
              <a:endCxn id="142" idx="5"/>
            </p:cNvCxnSpPr>
            <p:nvPr/>
          </p:nvCxnSpPr>
          <p:spPr>
            <a:xfrm flipH="1" flipV="1">
              <a:off x="4970643" y="5301110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Стрелка вниз 42"/>
          <p:cNvSpPr/>
          <p:nvPr/>
        </p:nvSpPr>
        <p:spPr>
          <a:xfrm rot="16200000">
            <a:off x="3204837" y="2619533"/>
            <a:ext cx="215667" cy="1550704"/>
          </a:xfrm>
          <a:prstGeom prst="downArrow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495600" y="292494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FindSet</a:t>
            </a:r>
            <a:r>
              <a:rPr lang="en-US" dirty="0" smtClean="0"/>
              <a:t>(…, 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18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/>
              <a:t>FindSet</a:t>
            </a:r>
            <a:r>
              <a:rPr lang="ru-RU" dirty="0" smtClean="0"/>
              <a:t>(</a:t>
            </a:r>
            <a:r>
              <a:rPr lang="en-US" dirty="0" smtClean="0"/>
              <a:t>…, x</a:t>
            </a:r>
            <a:r>
              <a:rPr lang="ru-RU" dirty="0" smtClean="0"/>
              <a:t>) делает все элементы на пути от </a:t>
            </a:r>
            <a:r>
              <a:rPr lang="en-US" dirty="0" smtClean="0"/>
              <a:t>x</a:t>
            </a:r>
            <a:r>
              <a:rPr lang="ru-RU" dirty="0" smtClean="0"/>
              <a:t> до корня сыновьями корня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все </a:t>
            </a:r>
            <a:r>
              <a:rPr lang="en-US" dirty="0" err="1" smtClean="0"/>
              <a:t>FindSet</a:t>
            </a:r>
            <a:r>
              <a:rPr lang="en-US" dirty="0" smtClean="0"/>
              <a:t> – O(N log</a:t>
            </a:r>
            <a:r>
              <a:rPr lang="en-US" baseline="30000" dirty="0" smtClean="0"/>
              <a:t>*</a:t>
            </a:r>
            <a:r>
              <a:rPr lang="en-US" dirty="0" smtClean="0"/>
              <a:t>(N))</a:t>
            </a:r>
          </a:p>
          <a:p>
            <a:pPr lvl="1"/>
            <a:r>
              <a:rPr lang="en-US" dirty="0"/>
              <a:t>log</a:t>
            </a:r>
            <a:r>
              <a:rPr lang="en-US" baseline="30000" dirty="0" smtClean="0"/>
              <a:t>*</a:t>
            </a:r>
            <a:r>
              <a:rPr lang="en-US" dirty="0" smtClean="0"/>
              <a:t>(c) = </a:t>
            </a:r>
            <a:r>
              <a:rPr lang="ru-RU" dirty="0" smtClean="0"/>
              <a:t>число итераций в цикле</a:t>
            </a:r>
          </a:p>
          <a:p>
            <a:pPr lvl="1"/>
            <a:r>
              <a:rPr lang="en-US" dirty="0" smtClean="0"/>
              <a:t>while (c &gt; 1) c = log(c)</a:t>
            </a:r>
            <a:endParaRPr lang="ru-RU" dirty="0"/>
          </a:p>
          <a:p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 </a:t>
            </a:r>
            <a:endParaRPr lang="ru-RU" dirty="0"/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1127874" y="3068390"/>
            <a:ext cx="1512168" cy="1368722"/>
            <a:chOff x="1983880" y="4757442"/>
            <a:chExt cx="1512168" cy="1368722"/>
          </a:xfrm>
        </p:grpSpPr>
        <p:sp>
          <p:nvSpPr>
            <p:cNvPr id="69671" name="Oval 44"/>
            <p:cNvSpPr>
              <a:spLocks noChangeArrowheads="1"/>
            </p:cNvSpPr>
            <p:nvPr/>
          </p:nvSpPr>
          <p:spPr bwMode="auto">
            <a:xfrm>
              <a:off x="2560662" y="4757442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2" name="Oval 45"/>
            <p:cNvSpPr>
              <a:spLocks noChangeArrowheads="1"/>
            </p:cNvSpPr>
            <p:nvPr/>
          </p:nvSpPr>
          <p:spPr bwMode="auto">
            <a:xfrm>
              <a:off x="198388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3" name="Oval 46"/>
            <p:cNvSpPr>
              <a:spLocks noChangeArrowheads="1"/>
            </p:cNvSpPr>
            <p:nvPr/>
          </p:nvSpPr>
          <p:spPr bwMode="auto">
            <a:xfrm>
              <a:off x="3134569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4" name="Oval 47"/>
            <p:cNvSpPr>
              <a:spLocks noChangeArrowheads="1"/>
            </p:cNvSpPr>
            <p:nvPr/>
          </p:nvSpPr>
          <p:spPr bwMode="auto">
            <a:xfrm>
              <a:off x="1983880" y="5622108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5" name="Oval 48"/>
            <p:cNvSpPr>
              <a:spLocks noChangeArrowheads="1"/>
            </p:cNvSpPr>
            <p:nvPr/>
          </p:nvSpPr>
          <p:spPr bwMode="auto">
            <a:xfrm>
              <a:off x="234392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6" name="Oval 49"/>
            <p:cNvSpPr>
              <a:spLocks noChangeArrowheads="1"/>
            </p:cNvSpPr>
            <p:nvPr/>
          </p:nvSpPr>
          <p:spPr bwMode="auto">
            <a:xfrm>
              <a:off x="2559944" y="5623249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7" name="Oval 50"/>
            <p:cNvSpPr>
              <a:spLocks noChangeArrowheads="1"/>
            </p:cNvSpPr>
            <p:nvPr/>
          </p:nvSpPr>
          <p:spPr bwMode="auto">
            <a:xfrm>
              <a:off x="2199060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8" name="Oval 51"/>
            <p:cNvSpPr>
              <a:spLocks noChangeArrowheads="1"/>
            </p:cNvSpPr>
            <p:nvPr/>
          </p:nvSpPr>
          <p:spPr bwMode="auto">
            <a:xfrm>
              <a:off x="3350593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9" name="Oval 52"/>
            <p:cNvSpPr>
              <a:spLocks noChangeArrowheads="1"/>
            </p:cNvSpPr>
            <p:nvPr/>
          </p:nvSpPr>
          <p:spPr bwMode="auto">
            <a:xfrm>
              <a:off x="2989362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0" name="Oval 53"/>
            <p:cNvSpPr>
              <a:spLocks noChangeArrowheads="1"/>
            </p:cNvSpPr>
            <p:nvPr/>
          </p:nvSpPr>
          <p:spPr bwMode="auto">
            <a:xfrm>
              <a:off x="3351585" y="598328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90" name="Text Box 64"/>
            <p:cNvSpPr txBox="1">
              <a:spLocks noChangeArrowheads="1"/>
            </p:cNvSpPr>
            <p:nvPr/>
          </p:nvSpPr>
          <p:spPr bwMode="auto">
            <a:xfrm>
              <a:off x="2495849" y="5657554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76" name="Прямая соединительная линия 75"/>
            <p:cNvCxnSpPr>
              <a:stCxn id="69676" idx="0"/>
              <a:endCxn id="69671" idx="4"/>
            </p:cNvCxnSpPr>
            <p:nvPr/>
          </p:nvCxnSpPr>
          <p:spPr>
            <a:xfrm flipV="1">
              <a:off x="2632176" y="4900317"/>
              <a:ext cx="718" cy="722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69679" idx="0"/>
              <a:endCxn id="69673" idx="3"/>
            </p:cNvCxnSpPr>
            <p:nvPr/>
          </p:nvCxnSpPr>
          <p:spPr>
            <a:xfrm flipV="1">
              <a:off x="3061594" y="5313152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69673" idx="1"/>
              <a:endCxn id="69671" idx="5"/>
            </p:cNvCxnSpPr>
            <p:nvPr/>
          </p:nvCxnSpPr>
          <p:spPr>
            <a:xfrm flipH="1" flipV="1">
              <a:off x="2683969" y="4879393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69676" idx="1"/>
              <a:endCxn id="69675" idx="5"/>
            </p:cNvCxnSpPr>
            <p:nvPr/>
          </p:nvCxnSpPr>
          <p:spPr>
            <a:xfrm flipH="1" flipV="1">
              <a:off x="2467227" y="5313152"/>
              <a:ext cx="113873" cy="331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69677" idx="0"/>
              <a:endCxn id="69675" idx="3"/>
            </p:cNvCxnSpPr>
            <p:nvPr/>
          </p:nvCxnSpPr>
          <p:spPr>
            <a:xfrm flipV="1">
              <a:off x="2271292" y="5313152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>
              <a:stCxn id="69674" idx="0"/>
              <a:endCxn id="69672" idx="4"/>
            </p:cNvCxnSpPr>
            <p:nvPr/>
          </p:nvCxnSpPr>
          <p:spPr>
            <a:xfrm flipV="1">
              <a:off x="2056112" y="5334076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>
              <a:stCxn id="69672" idx="7"/>
              <a:endCxn id="69671" idx="3"/>
            </p:cNvCxnSpPr>
            <p:nvPr/>
          </p:nvCxnSpPr>
          <p:spPr>
            <a:xfrm flipV="1">
              <a:off x="2107187" y="4879393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>
              <a:stCxn id="69675" idx="0"/>
              <a:endCxn id="69671" idx="4"/>
            </p:cNvCxnSpPr>
            <p:nvPr/>
          </p:nvCxnSpPr>
          <p:spPr>
            <a:xfrm flipV="1">
              <a:off x="2416152" y="4900317"/>
              <a:ext cx="216742" cy="2908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>
              <a:stCxn id="69680" idx="0"/>
              <a:endCxn id="69678" idx="4"/>
            </p:cNvCxnSpPr>
            <p:nvPr/>
          </p:nvCxnSpPr>
          <p:spPr>
            <a:xfrm flipH="1" flipV="1">
              <a:off x="3422825" y="5766124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69678" idx="0"/>
              <a:endCxn id="69673" idx="5"/>
            </p:cNvCxnSpPr>
            <p:nvPr/>
          </p:nvCxnSpPr>
          <p:spPr>
            <a:xfrm flipH="1" flipV="1">
              <a:off x="3257876" y="5313152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4151784" y="3058055"/>
            <a:ext cx="1512168" cy="1368722"/>
            <a:chOff x="3696647" y="4745400"/>
            <a:chExt cx="1512168" cy="1368722"/>
          </a:xfrm>
        </p:grpSpPr>
        <p:sp>
          <p:nvSpPr>
            <p:cNvPr id="140" name="Oval 44"/>
            <p:cNvSpPr>
              <a:spLocks noChangeArrowheads="1"/>
            </p:cNvSpPr>
            <p:nvPr/>
          </p:nvSpPr>
          <p:spPr bwMode="auto">
            <a:xfrm>
              <a:off x="4273429" y="4745400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1" name="Oval 45"/>
            <p:cNvSpPr>
              <a:spLocks noChangeArrowheads="1"/>
            </p:cNvSpPr>
            <p:nvPr/>
          </p:nvSpPr>
          <p:spPr bwMode="auto">
            <a:xfrm>
              <a:off x="369664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Oval 46"/>
            <p:cNvSpPr>
              <a:spLocks noChangeArrowheads="1"/>
            </p:cNvSpPr>
            <p:nvPr/>
          </p:nvSpPr>
          <p:spPr bwMode="auto">
            <a:xfrm>
              <a:off x="4847336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Oval 47"/>
            <p:cNvSpPr>
              <a:spLocks noChangeArrowheads="1"/>
            </p:cNvSpPr>
            <p:nvPr/>
          </p:nvSpPr>
          <p:spPr bwMode="auto">
            <a:xfrm>
              <a:off x="3696647" y="5610066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405668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5" name="Oval 49"/>
            <p:cNvSpPr>
              <a:spLocks noChangeArrowheads="1"/>
            </p:cNvSpPr>
            <p:nvPr/>
          </p:nvSpPr>
          <p:spPr bwMode="auto">
            <a:xfrm>
              <a:off x="4272711" y="5611207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Oval 50"/>
            <p:cNvSpPr>
              <a:spLocks noChangeArrowheads="1"/>
            </p:cNvSpPr>
            <p:nvPr/>
          </p:nvSpPr>
          <p:spPr bwMode="auto">
            <a:xfrm>
              <a:off x="3911827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Oval 51"/>
            <p:cNvSpPr>
              <a:spLocks noChangeArrowheads="1"/>
            </p:cNvSpPr>
            <p:nvPr/>
          </p:nvSpPr>
          <p:spPr bwMode="auto">
            <a:xfrm>
              <a:off x="5063360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52"/>
            <p:cNvSpPr>
              <a:spLocks noChangeArrowheads="1"/>
            </p:cNvSpPr>
            <p:nvPr/>
          </p:nvSpPr>
          <p:spPr bwMode="auto">
            <a:xfrm>
              <a:off x="4702129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53"/>
            <p:cNvSpPr>
              <a:spLocks noChangeArrowheads="1"/>
            </p:cNvSpPr>
            <p:nvPr/>
          </p:nvSpPr>
          <p:spPr bwMode="auto">
            <a:xfrm>
              <a:off x="5064352" y="597124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" name="Text Box 64"/>
            <p:cNvSpPr txBox="1">
              <a:spLocks noChangeArrowheads="1"/>
            </p:cNvSpPr>
            <p:nvPr/>
          </p:nvSpPr>
          <p:spPr bwMode="auto">
            <a:xfrm>
              <a:off x="4208616" y="5645512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151" name="Прямая соединительная линия 150"/>
            <p:cNvCxnSpPr>
              <a:stCxn id="145" idx="0"/>
              <a:endCxn id="140" idx="4"/>
            </p:cNvCxnSpPr>
            <p:nvPr/>
          </p:nvCxnSpPr>
          <p:spPr>
            <a:xfrm flipV="1">
              <a:off x="4344943" y="4888275"/>
              <a:ext cx="718" cy="722932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>
              <a:stCxn id="148" idx="0"/>
              <a:endCxn id="142" idx="3"/>
            </p:cNvCxnSpPr>
            <p:nvPr/>
          </p:nvCxnSpPr>
          <p:spPr>
            <a:xfrm flipV="1">
              <a:off x="4774361" y="5301110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>
              <a:stCxn id="142" idx="1"/>
              <a:endCxn id="140" idx="5"/>
            </p:cNvCxnSpPr>
            <p:nvPr/>
          </p:nvCxnSpPr>
          <p:spPr>
            <a:xfrm flipH="1" flipV="1">
              <a:off x="4396736" y="4867351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146" idx="0"/>
              <a:endCxn id="144" idx="3"/>
            </p:cNvCxnSpPr>
            <p:nvPr/>
          </p:nvCxnSpPr>
          <p:spPr>
            <a:xfrm flipV="1">
              <a:off x="3984059" y="5301110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143" idx="0"/>
              <a:endCxn id="141" idx="4"/>
            </p:cNvCxnSpPr>
            <p:nvPr/>
          </p:nvCxnSpPr>
          <p:spPr>
            <a:xfrm flipV="1">
              <a:off x="3768879" y="5322034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>
              <a:stCxn id="141" idx="7"/>
              <a:endCxn id="140" idx="3"/>
            </p:cNvCxnSpPr>
            <p:nvPr/>
          </p:nvCxnSpPr>
          <p:spPr>
            <a:xfrm flipV="1">
              <a:off x="3819954" y="4867351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>
              <a:stCxn id="144" idx="0"/>
              <a:endCxn id="140" idx="4"/>
            </p:cNvCxnSpPr>
            <p:nvPr/>
          </p:nvCxnSpPr>
          <p:spPr>
            <a:xfrm flipV="1">
              <a:off x="4128919" y="4888275"/>
              <a:ext cx="216742" cy="290884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>
              <a:stCxn id="149" idx="0"/>
              <a:endCxn id="147" idx="4"/>
            </p:cNvCxnSpPr>
            <p:nvPr/>
          </p:nvCxnSpPr>
          <p:spPr>
            <a:xfrm flipH="1" flipV="1">
              <a:off x="5135592" y="5754082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>
              <a:stCxn id="147" idx="0"/>
              <a:endCxn id="142" idx="5"/>
            </p:cNvCxnSpPr>
            <p:nvPr/>
          </p:nvCxnSpPr>
          <p:spPr>
            <a:xfrm flipH="1" flipV="1">
              <a:off x="4970643" y="5301110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Стрелка вниз 42"/>
          <p:cNvSpPr/>
          <p:nvPr/>
        </p:nvSpPr>
        <p:spPr>
          <a:xfrm rot="16200000">
            <a:off x="3204837" y="2619533"/>
            <a:ext cx="215667" cy="1550704"/>
          </a:xfrm>
          <a:prstGeom prst="downArrow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495600" y="292494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FindSet</a:t>
            </a:r>
            <a:r>
              <a:rPr lang="en-US" dirty="0" smtClean="0"/>
              <a:t>(…, 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6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/>
              <a:t>FindSet</a:t>
            </a:r>
            <a:r>
              <a:rPr lang="ru-RU" dirty="0" smtClean="0"/>
              <a:t>(</a:t>
            </a:r>
            <a:r>
              <a:rPr lang="en-US" dirty="0" smtClean="0"/>
              <a:t>…, x</a:t>
            </a:r>
            <a:r>
              <a:rPr lang="ru-RU" dirty="0" smtClean="0"/>
              <a:t>) делает все элементы на пути от </a:t>
            </a:r>
            <a:r>
              <a:rPr lang="en-US" dirty="0" smtClean="0"/>
              <a:t>x</a:t>
            </a:r>
            <a:r>
              <a:rPr lang="ru-RU" dirty="0" smtClean="0"/>
              <a:t> до корня сыновьями корня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все </a:t>
            </a:r>
            <a:r>
              <a:rPr lang="en-US" dirty="0" err="1" smtClean="0"/>
              <a:t>FindSet</a:t>
            </a:r>
            <a:r>
              <a:rPr lang="en-US" dirty="0" smtClean="0"/>
              <a:t> – O(N log</a:t>
            </a:r>
            <a:r>
              <a:rPr lang="en-US" baseline="30000" dirty="0" smtClean="0"/>
              <a:t>*</a:t>
            </a:r>
            <a:r>
              <a:rPr lang="en-US" dirty="0" smtClean="0"/>
              <a:t>(N))</a:t>
            </a:r>
          </a:p>
          <a:p>
            <a:pPr lvl="1"/>
            <a:r>
              <a:rPr lang="en-US" dirty="0"/>
              <a:t>log</a:t>
            </a:r>
            <a:r>
              <a:rPr lang="en-US" baseline="30000" dirty="0" smtClean="0"/>
              <a:t>*</a:t>
            </a:r>
            <a:r>
              <a:rPr lang="en-US" dirty="0" smtClean="0"/>
              <a:t>(c) = </a:t>
            </a:r>
            <a:r>
              <a:rPr lang="ru-RU" dirty="0" smtClean="0"/>
              <a:t>число итераций в цикле</a:t>
            </a:r>
          </a:p>
          <a:p>
            <a:pPr lvl="1"/>
            <a:r>
              <a:rPr lang="en-US" dirty="0" smtClean="0"/>
              <a:t>while (c &gt; 1) c = log(c)</a:t>
            </a:r>
            <a:endParaRPr lang="ru-RU" dirty="0"/>
          </a:p>
          <a:p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 </a:t>
            </a:r>
            <a:endParaRPr lang="ru-RU" dirty="0"/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Доказательство</a:t>
            </a:r>
            <a:r>
              <a:rPr lang="en-US" dirty="0" smtClean="0"/>
              <a:t> </a:t>
            </a:r>
            <a:r>
              <a:rPr lang="ru-RU" dirty="0" smtClean="0"/>
              <a:t>оценки числа операций см. в учебнике </a:t>
            </a:r>
            <a:r>
              <a:rPr lang="ru-RU" dirty="0" err="1" smtClean="0"/>
              <a:t>Кормена</a:t>
            </a:r>
            <a:endParaRPr lang="en-US" dirty="0" smtClean="0"/>
          </a:p>
        </p:txBody>
      </p:sp>
      <p:grpSp>
        <p:nvGrpSpPr>
          <p:cNvPr id="39" name="Группа 38"/>
          <p:cNvGrpSpPr/>
          <p:nvPr/>
        </p:nvGrpSpPr>
        <p:grpSpPr>
          <a:xfrm>
            <a:off x="1127874" y="3068390"/>
            <a:ext cx="1512168" cy="1368722"/>
            <a:chOff x="1983880" y="4757442"/>
            <a:chExt cx="1512168" cy="1368722"/>
          </a:xfrm>
        </p:grpSpPr>
        <p:sp>
          <p:nvSpPr>
            <p:cNvPr id="69671" name="Oval 44"/>
            <p:cNvSpPr>
              <a:spLocks noChangeArrowheads="1"/>
            </p:cNvSpPr>
            <p:nvPr/>
          </p:nvSpPr>
          <p:spPr bwMode="auto">
            <a:xfrm>
              <a:off x="2560662" y="4757442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2" name="Oval 45"/>
            <p:cNvSpPr>
              <a:spLocks noChangeArrowheads="1"/>
            </p:cNvSpPr>
            <p:nvPr/>
          </p:nvSpPr>
          <p:spPr bwMode="auto">
            <a:xfrm>
              <a:off x="198388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3" name="Oval 46"/>
            <p:cNvSpPr>
              <a:spLocks noChangeArrowheads="1"/>
            </p:cNvSpPr>
            <p:nvPr/>
          </p:nvSpPr>
          <p:spPr bwMode="auto">
            <a:xfrm>
              <a:off x="3134569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4" name="Oval 47"/>
            <p:cNvSpPr>
              <a:spLocks noChangeArrowheads="1"/>
            </p:cNvSpPr>
            <p:nvPr/>
          </p:nvSpPr>
          <p:spPr bwMode="auto">
            <a:xfrm>
              <a:off x="1983880" y="5622108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5" name="Oval 48"/>
            <p:cNvSpPr>
              <a:spLocks noChangeArrowheads="1"/>
            </p:cNvSpPr>
            <p:nvPr/>
          </p:nvSpPr>
          <p:spPr bwMode="auto">
            <a:xfrm>
              <a:off x="234392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6" name="Oval 49"/>
            <p:cNvSpPr>
              <a:spLocks noChangeArrowheads="1"/>
            </p:cNvSpPr>
            <p:nvPr/>
          </p:nvSpPr>
          <p:spPr bwMode="auto">
            <a:xfrm>
              <a:off x="2559944" y="5623249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7" name="Oval 50"/>
            <p:cNvSpPr>
              <a:spLocks noChangeArrowheads="1"/>
            </p:cNvSpPr>
            <p:nvPr/>
          </p:nvSpPr>
          <p:spPr bwMode="auto">
            <a:xfrm>
              <a:off x="2199060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8" name="Oval 51"/>
            <p:cNvSpPr>
              <a:spLocks noChangeArrowheads="1"/>
            </p:cNvSpPr>
            <p:nvPr/>
          </p:nvSpPr>
          <p:spPr bwMode="auto">
            <a:xfrm>
              <a:off x="3350593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9" name="Oval 52"/>
            <p:cNvSpPr>
              <a:spLocks noChangeArrowheads="1"/>
            </p:cNvSpPr>
            <p:nvPr/>
          </p:nvSpPr>
          <p:spPr bwMode="auto">
            <a:xfrm>
              <a:off x="2989362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0" name="Oval 53"/>
            <p:cNvSpPr>
              <a:spLocks noChangeArrowheads="1"/>
            </p:cNvSpPr>
            <p:nvPr/>
          </p:nvSpPr>
          <p:spPr bwMode="auto">
            <a:xfrm>
              <a:off x="3351585" y="598328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90" name="Text Box 64"/>
            <p:cNvSpPr txBox="1">
              <a:spLocks noChangeArrowheads="1"/>
            </p:cNvSpPr>
            <p:nvPr/>
          </p:nvSpPr>
          <p:spPr bwMode="auto">
            <a:xfrm>
              <a:off x="2495849" y="5657554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76" name="Прямая соединительная линия 75"/>
            <p:cNvCxnSpPr>
              <a:stCxn id="69676" idx="0"/>
              <a:endCxn id="69671" idx="4"/>
            </p:cNvCxnSpPr>
            <p:nvPr/>
          </p:nvCxnSpPr>
          <p:spPr>
            <a:xfrm flipV="1">
              <a:off x="2632176" y="4900317"/>
              <a:ext cx="718" cy="722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69679" idx="0"/>
              <a:endCxn id="69673" idx="3"/>
            </p:cNvCxnSpPr>
            <p:nvPr/>
          </p:nvCxnSpPr>
          <p:spPr>
            <a:xfrm flipV="1">
              <a:off x="3061594" y="5313152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69673" idx="1"/>
              <a:endCxn id="69671" idx="5"/>
            </p:cNvCxnSpPr>
            <p:nvPr/>
          </p:nvCxnSpPr>
          <p:spPr>
            <a:xfrm flipH="1" flipV="1">
              <a:off x="2683969" y="4879393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69676" idx="1"/>
              <a:endCxn id="69675" idx="5"/>
            </p:cNvCxnSpPr>
            <p:nvPr/>
          </p:nvCxnSpPr>
          <p:spPr>
            <a:xfrm flipH="1" flipV="1">
              <a:off x="2467227" y="5313152"/>
              <a:ext cx="113873" cy="331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69677" idx="0"/>
              <a:endCxn id="69675" idx="3"/>
            </p:cNvCxnSpPr>
            <p:nvPr/>
          </p:nvCxnSpPr>
          <p:spPr>
            <a:xfrm flipV="1">
              <a:off x="2271292" y="5313152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>
              <a:stCxn id="69674" idx="0"/>
              <a:endCxn id="69672" idx="4"/>
            </p:cNvCxnSpPr>
            <p:nvPr/>
          </p:nvCxnSpPr>
          <p:spPr>
            <a:xfrm flipV="1">
              <a:off x="2056112" y="5334076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>
              <a:stCxn id="69672" idx="7"/>
              <a:endCxn id="69671" idx="3"/>
            </p:cNvCxnSpPr>
            <p:nvPr/>
          </p:nvCxnSpPr>
          <p:spPr>
            <a:xfrm flipV="1">
              <a:off x="2107187" y="4879393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>
              <a:stCxn id="69675" idx="0"/>
              <a:endCxn id="69671" idx="4"/>
            </p:cNvCxnSpPr>
            <p:nvPr/>
          </p:nvCxnSpPr>
          <p:spPr>
            <a:xfrm flipV="1">
              <a:off x="2416152" y="4900317"/>
              <a:ext cx="216742" cy="2908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>
              <a:stCxn id="69680" idx="0"/>
              <a:endCxn id="69678" idx="4"/>
            </p:cNvCxnSpPr>
            <p:nvPr/>
          </p:nvCxnSpPr>
          <p:spPr>
            <a:xfrm flipH="1" flipV="1">
              <a:off x="3422825" y="5766124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69678" idx="0"/>
              <a:endCxn id="69673" idx="5"/>
            </p:cNvCxnSpPr>
            <p:nvPr/>
          </p:nvCxnSpPr>
          <p:spPr>
            <a:xfrm flipH="1" flipV="1">
              <a:off x="3257876" y="5313152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4151784" y="3058055"/>
            <a:ext cx="1512168" cy="1368722"/>
            <a:chOff x="3696647" y="4745400"/>
            <a:chExt cx="1512168" cy="1368722"/>
          </a:xfrm>
        </p:grpSpPr>
        <p:sp>
          <p:nvSpPr>
            <p:cNvPr id="140" name="Oval 44"/>
            <p:cNvSpPr>
              <a:spLocks noChangeArrowheads="1"/>
            </p:cNvSpPr>
            <p:nvPr/>
          </p:nvSpPr>
          <p:spPr bwMode="auto">
            <a:xfrm>
              <a:off x="4273429" y="4745400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1" name="Oval 45"/>
            <p:cNvSpPr>
              <a:spLocks noChangeArrowheads="1"/>
            </p:cNvSpPr>
            <p:nvPr/>
          </p:nvSpPr>
          <p:spPr bwMode="auto">
            <a:xfrm>
              <a:off x="369664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Oval 46"/>
            <p:cNvSpPr>
              <a:spLocks noChangeArrowheads="1"/>
            </p:cNvSpPr>
            <p:nvPr/>
          </p:nvSpPr>
          <p:spPr bwMode="auto">
            <a:xfrm>
              <a:off x="4847336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Oval 47"/>
            <p:cNvSpPr>
              <a:spLocks noChangeArrowheads="1"/>
            </p:cNvSpPr>
            <p:nvPr/>
          </p:nvSpPr>
          <p:spPr bwMode="auto">
            <a:xfrm>
              <a:off x="3696647" y="5610066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405668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5" name="Oval 49"/>
            <p:cNvSpPr>
              <a:spLocks noChangeArrowheads="1"/>
            </p:cNvSpPr>
            <p:nvPr/>
          </p:nvSpPr>
          <p:spPr bwMode="auto">
            <a:xfrm>
              <a:off x="4272711" y="5611207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Oval 50"/>
            <p:cNvSpPr>
              <a:spLocks noChangeArrowheads="1"/>
            </p:cNvSpPr>
            <p:nvPr/>
          </p:nvSpPr>
          <p:spPr bwMode="auto">
            <a:xfrm>
              <a:off x="3911827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Oval 51"/>
            <p:cNvSpPr>
              <a:spLocks noChangeArrowheads="1"/>
            </p:cNvSpPr>
            <p:nvPr/>
          </p:nvSpPr>
          <p:spPr bwMode="auto">
            <a:xfrm>
              <a:off x="5063360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52"/>
            <p:cNvSpPr>
              <a:spLocks noChangeArrowheads="1"/>
            </p:cNvSpPr>
            <p:nvPr/>
          </p:nvSpPr>
          <p:spPr bwMode="auto">
            <a:xfrm>
              <a:off x="4702129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53"/>
            <p:cNvSpPr>
              <a:spLocks noChangeArrowheads="1"/>
            </p:cNvSpPr>
            <p:nvPr/>
          </p:nvSpPr>
          <p:spPr bwMode="auto">
            <a:xfrm>
              <a:off x="5064352" y="597124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" name="Text Box 64"/>
            <p:cNvSpPr txBox="1">
              <a:spLocks noChangeArrowheads="1"/>
            </p:cNvSpPr>
            <p:nvPr/>
          </p:nvSpPr>
          <p:spPr bwMode="auto">
            <a:xfrm>
              <a:off x="4208616" y="5645512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151" name="Прямая соединительная линия 150"/>
            <p:cNvCxnSpPr>
              <a:stCxn id="145" idx="0"/>
              <a:endCxn id="140" idx="4"/>
            </p:cNvCxnSpPr>
            <p:nvPr/>
          </p:nvCxnSpPr>
          <p:spPr>
            <a:xfrm flipV="1">
              <a:off x="4344943" y="4888275"/>
              <a:ext cx="718" cy="722932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>
              <a:stCxn id="148" idx="0"/>
              <a:endCxn id="142" idx="3"/>
            </p:cNvCxnSpPr>
            <p:nvPr/>
          </p:nvCxnSpPr>
          <p:spPr>
            <a:xfrm flipV="1">
              <a:off x="4774361" y="5301110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>
              <a:stCxn id="142" idx="1"/>
              <a:endCxn id="140" idx="5"/>
            </p:cNvCxnSpPr>
            <p:nvPr/>
          </p:nvCxnSpPr>
          <p:spPr>
            <a:xfrm flipH="1" flipV="1">
              <a:off x="4396736" y="4867351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146" idx="0"/>
              <a:endCxn id="144" idx="3"/>
            </p:cNvCxnSpPr>
            <p:nvPr/>
          </p:nvCxnSpPr>
          <p:spPr>
            <a:xfrm flipV="1">
              <a:off x="3984059" y="5301110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143" idx="0"/>
              <a:endCxn id="141" idx="4"/>
            </p:cNvCxnSpPr>
            <p:nvPr/>
          </p:nvCxnSpPr>
          <p:spPr>
            <a:xfrm flipV="1">
              <a:off x="3768879" y="5322034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>
              <a:stCxn id="141" idx="7"/>
              <a:endCxn id="140" idx="3"/>
            </p:cNvCxnSpPr>
            <p:nvPr/>
          </p:nvCxnSpPr>
          <p:spPr>
            <a:xfrm flipV="1">
              <a:off x="3819954" y="4867351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>
              <a:stCxn id="144" idx="0"/>
              <a:endCxn id="140" idx="4"/>
            </p:cNvCxnSpPr>
            <p:nvPr/>
          </p:nvCxnSpPr>
          <p:spPr>
            <a:xfrm flipV="1">
              <a:off x="4128919" y="4888275"/>
              <a:ext cx="216742" cy="290884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>
              <a:stCxn id="149" idx="0"/>
              <a:endCxn id="147" idx="4"/>
            </p:cNvCxnSpPr>
            <p:nvPr/>
          </p:nvCxnSpPr>
          <p:spPr>
            <a:xfrm flipH="1" flipV="1">
              <a:off x="5135592" y="5754082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>
              <a:stCxn id="147" idx="0"/>
              <a:endCxn id="142" idx="5"/>
            </p:cNvCxnSpPr>
            <p:nvPr/>
          </p:nvCxnSpPr>
          <p:spPr>
            <a:xfrm flipH="1" flipV="1">
              <a:off x="4970643" y="5301110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Стрелка вниз 42"/>
          <p:cNvSpPr/>
          <p:nvPr/>
        </p:nvSpPr>
        <p:spPr>
          <a:xfrm rot="16200000">
            <a:off x="3204837" y="2619533"/>
            <a:ext cx="215667" cy="1550704"/>
          </a:xfrm>
          <a:prstGeom prst="downArrow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495600" y="292494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FindSet</a:t>
            </a:r>
            <a:r>
              <a:rPr lang="en-US" dirty="0" smtClean="0"/>
              <a:t>(…, 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23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со сжатием путей на языке Си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Rank;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 TDSU;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MakeSets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count)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!=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(count,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 !=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element = 0; element &lt; count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 =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(count,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 !=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(element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 = 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MergeSets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со сжатием путей на языке Си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Rank;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MakeSets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count)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!=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(count,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 !=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element = 0; element &lt; count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 =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(count,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 !=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(element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 = 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MergeSets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7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со сжатием путей на языке Си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Rank;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element = 0; element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-&gt;Parent[element] =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(element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 = 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MergeSets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со сжатием путей на языке Си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Rank;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element = 0; element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-&gt;Parent[element] =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(element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 = 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MergeSets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22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со сжатием путей на языке Си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Rank;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element = 0; element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-&gt;Parent[element] =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MergeSets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8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</a:rPr>
              <a:t>Graph, Time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Visited</a:t>
            </a:r>
            <a:r>
              <a:rPr lang="en-US" sz="2000" dirty="0" smtClean="0">
                <a:latin typeface="Consolas" panose="020B0609020204030204" pitchFamily="49" charset="0"/>
              </a:rPr>
              <a:t>[], </a:t>
            </a:r>
            <a:r>
              <a:rPr lang="en-US" sz="2000" dirty="0" err="1" smtClean="0">
                <a:latin typeface="Consolas" panose="020B0609020204030204" pitchFamily="49" charset="0"/>
              </a:rPr>
              <a:t>StartTime</a:t>
            </a:r>
            <a:r>
              <a:rPr lang="en-US" sz="2000" dirty="0" smtClean="0">
                <a:latin typeface="Consolas" panose="020B0609020204030204" pitchFamily="49" charset="0"/>
              </a:rPr>
              <a:t>[],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EndTime</a:t>
            </a:r>
            <a:r>
              <a:rPr lang="en-US" sz="2000" dirty="0" smtClean="0">
                <a:latin typeface="Consolas" panose="020B0609020204030204" pitchFamily="49" charset="0"/>
              </a:rPr>
              <a:t>[], Parent[]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OnFind</a:t>
            </a:r>
            <a:r>
              <a:rPr lang="en-US" sz="2000" dirty="0" smtClean="0">
                <a:latin typeface="Consolas" panose="020B0609020204030204" pitchFamily="49" charset="0"/>
              </a:rPr>
              <a:t>(u, data), </a:t>
            </a:r>
            <a:r>
              <a:rPr lang="en-US" sz="2000" dirty="0" err="1" smtClean="0">
                <a:latin typeface="Consolas" panose="020B0609020204030204" pitchFamily="49" charset="0"/>
              </a:rPr>
              <a:t>OnFinish</a:t>
            </a:r>
            <a:r>
              <a:rPr lang="en-US" sz="2000" dirty="0" smtClean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OnArcFind</a:t>
            </a:r>
            <a:r>
              <a:rPr lang="en-US" sz="2000" dirty="0" smtClean="0">
                <a:latin typeface="Consolas" panose="020B0609020204030204" pitchFamily="49" charset="0"/>
              </a:rPr>
              <a:t>(u</a:t>
            </a:r>
            <a:r>
              <a:rPr lang="en-US" sz="2000" dirty="0">
                <a:latin typeface="Consolas" panose="020B0609020204030204" pitchFamily="49" charset="0"/>
              </a:rPr>
              <a:t>, v, data), </a:t>
            </a:r>
            <a:r>
              <a:rPr lang="en-US" sz="2000" dirty="0" err="1" smtClean="0">
                <a:latin typeface="Consolas" panose="020B0609020204030204" pitchFamily="49" charset="0"/>
              </a:rPr>
              <a:t>OnArcFinish</a:t>
            </a:r>
            <a:r>
              <a:rPr lang="en-US" sz="2000" dirty="0" smtClean="0">
                <a:latin typeface="Consolas" panose="020B0609020204030204" pitchFamily="49" charset="0"/>
              </a:rPr>
              <a:t>(u, v, data)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visitor,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u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raph.Vertices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u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u,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ru-RU" sz="20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dfsData.StartTime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[v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[v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visitor.OnArcFinish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dfsData.EndTime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со сжатием путей на языке Си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Rank;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element = 0; element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-&gt;Parent[element] =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5808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Прима-Краскала</a:t>
            </a:r>
            <a:endParaRPr lang="ru-RU" dirty="0"/>
          </a:p>
        </p:txBody>
      </p:sp>
      <p:sp>
        <p:nvSpPr>
          <p:cNvPr id="57346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Robert Clay Prim 1921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Алгоритм Прима (иногда Прима-Краскала)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R. C. Prim: Shortest connection networks and some generalizations. In: Bell System Technical Journal, 36 (1957), pp. 1389–1401</a:t>
            </a:r>
            <a:endParaRPr lang="ru-RU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Похожие алгоритмы предложены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Войцехом Ярником (1930) и Дейкстрой (1959)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Построение минимального </a:t>
            </a:r>
            <a:r>
              <a:rPr lang="ru-RU" sz="2400" dirty="0" smtClean="0">
                <a:solidFill>
                  <a:schemeClr val="bg1"/>
                </a:solidFill>
              </a:rPr>
              <a:t>каркаса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связного </a:t>
            </a:r>
            <a:r>
              <a:rPr lang="ru-RU" sz="2400" dirty="0">
                <a:solidFill>
                  <a:schemeClr val="bg1"/>
                </a:solidFill>
              </a:rPr>
              <a:t>взвешенного графа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59" y="1600201"/>
            <a:ext cx="357048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Прима-Краскала</a:t>
            </a:r>
            <a:endParaRPr lang="ru-RU" dirty="0"/>
          </a:p>
        </p:txBody>
      </p:sp>
      <p:sp>
        <p:nvSpPr>
          <p:cNvPr id="57346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Robert Clay Prim </a:t>
            </a:r>
            <a:r>
              <a:rPr lang="en-US" sz="2400" dirty="0"/>
              <a:t>1921</a:t>
            </a:r>
            <a:r>
              <a:rPr lang="ru-RU" sz="2400" dirty="0"/>
              <a:t>-2009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Алгоритм Прима (иногда Прима-Краскала)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R. C. Prim: Shortest connection networks and some generalizations. In: Bell System Technical Journal, 36 (1957), pp. 1389–1401</a:t>
            </a:r>
            <a:endParaRPr lang="ru-RU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Похожие алгоритмы предложены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Войцехом Ярником (1930) и Дейкстрой (1959)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Построение минимального </a:t>
            </a:r>
            <a:r>
              <a:rPr lang="ru-RU" sz="2400" dirty="0" smtClean="0">
                <a:solidFill>
                  <a:schemeClr val="bg1"/>
                </a:solidFill>
              </a:rPr>
              <a:t>каркаса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связного </a:t>
            </a:r>
            <a:r>
              <a:rPr lang="ru-RU" sz="2400" dirty="0">
                <a:solidFill>
                  <a:schemeClr val="bg1"/>
                </a:solidFill>
              </a:rPr>
              <a:t>взвешенного графа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59" y="1600201"/>
            <a:ext cx="357048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47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Прима-Краскала</a:t>
            </a:r>
            <a:endParaRPr lang="ru-RU" dirty="0"/>
          </a:p>
        </p:txBody>
      </p:sp>
      <p:sp>
        <p:nvSpPr>
          <p:cNvPr id="57346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Robert Clay Prim </a:t>
            </a:r>
            <a:r>
              <a:rPr lang="en-US" sz="2400" dirty="0"/>
              <a:t>1921</a:t>
            </a:r>
            <a:r>
              <a:rPr lang="ru-RU" sz="2400" dirty="0"/>
              <a:t>-2009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Алгоритм Прима (иногда Прима-Краскала)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R. C. Prim: Shortest connection networks and some generalizations. In: Bell System Technical Journal, 36 (1957), pp. 1389–1401</a:t>
            </a:r>
            <a:endParaRPr lang="ru-RU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Похожие алгоритмы предложены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Войцехом Ярником (1930) и Дейкстрой (1959)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Построение минимального </a:t>
            </a:r>
            <a:r>
              <a:rPr lang="ru-RU" sz="2400" dirty="0" smtClean="0">
                <a:solidFill>
                  <a:schemeClr val="bg1"/>
                </a:solidFill>
              </a:rPr>
              <a:t>каркаса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связного </a:t>
            </a:r>
            <a:r>
              <a:rPr lang="ru-RU" sz="2400" dirty="0">
                <a:solidFill>
                  <a:schemeClr val="bg1"/>
                </a:solidFill>
              </a:rPr>
              <a:t>взвешенного графа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59" y="1600201"/>
            <a:ext cx="357048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5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Прима-Краскала</a:t>
            </a:r>
            <a:endParaRPr lang="ru-RU" dirty="0"/>
          </a:p>
        </p:txBody>
      </p:sp>
      <p:sp>
        <p:nvSpPr>
          <p:cNvPr id="57346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Robert Clay Prim </a:t>
            </a:r>
            <a:r>
              <a:rPr lang="en-US" sz="2400" dirty="0"/>
              <a:t>1921</a:t>
            </a:r>
            <a:r>
              <a:rPr lang="ru-RU" sz="2400" dirty="0" smtClean="0"/>
              <a:t>-2009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Алгоритм Прима (иногда Прима-Краскала)</a:t>
            </a:r>
          </a:p>
          <a:p>
            <a:pPr lvl="1"/>
            <a:r>
              <a:rPr lang="en-US" sz="2000" dirty="0"/>
              <a:t>R. C. Prim: Shortest connection networks and some generalizations. In: Bell System Technical Journal, 36 (1957), pp. 1389–1401</a:t>
            </a:r>
            <a:endParaRPr lang="ru-RU" sz="2000" dirty="0"/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Похожие алгоритмы предложены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Войцехом Ярником (1930) и Дейкстрой (1959)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Построение минимального </a:t>
            </a:r>
            <a:r>
              <a:rPr lang="ru-RU" sz="2400" dirty="0" smtClean="0">
                <a:solidFill>
                  <a:schemeClr val="bg1"/>
                </a:solidFill>
              </a:rPr>
              <a:t>каркаса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связного </a:t>
            </a:r>
            <a:r>
              <a:rPr lang="ru-RU" sz="2400" dirty="0">
                <a:solidFill>
                  <a:schemeClr val="bg1"/>
                </a:solidFill>
              </a:rPr>
              <a:t>взвешенного графа</a:t>
            </a:r>
          </a:p>
          <a:p>
            <a:endParaRPr lang="ru-RU" sz="2400" dirty="0"/>
          </a:p>
          <a:p>
            <a:pPr>
              <a:buFont typeface="Arial" charset="0"/>
              <a:buNone/>
            </a:pP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59" y="1600201"/>
            <a:ext cx="357048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9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Прима-Краскала</a:t>
            </a:r>
            <a:endParaRPr lang="ru-RU" dirty="0"/>
          </a:p>
        </p:txBody>
      </p:sp>
      <p:sp>
        <p:nvSpPr>
          <p:cNvPr id="57346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Robert Clay Prim </a:t>
            </a:r>
            <a:r>
              <a:rPr lang="en-US" sz="2400" dirty="0" smtClean="0"/>
              <a:t>1921</a:t>
            </a:r>
            <a:r>
              <a:rPr lang="ru-RU" sz="2400" dirty="0" smtClean="0"/>
              <a:t>-2009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Алгоритм Прима (иногда Прима-Краскала)</a:t>
            </a:r>
          </a:p>
          <a:p>
            <a:pPr lvl="1"/>
            <a:r>
              <a:rPr lang="en-US" sz="2000" dirty="0"/>
              <a:t>R. C. Prim: Shortest connection networks and some generalizations. In: Bell System Technical Journal, 36 (1957), pp. 1389–1401</a:t>
            </a:r>
            <a:endParaRPr lang="ru-RU" sz="2000" dirty="0"/>
          </a:p>
          <a:p>
            <a:pPr lvl="1"/>
            <a:r>
              <a:rPr lang="ru-RU" sz="2000" dirty="0"/>
              <a:t>Похожие алгоритмы предложены</a:t>
            </a:r>
            <a:br>
              <a:rPr lang="ru-RU" sz="2000" dirty="0"/>
            </a:br>
            <a:r>
              <a:rPr lang="ru-RU" sz="2000" dirty="0"/>
              <a:t>Войцехом Ярником (1930) и Дейкстрой (1959) </a:t>
            </a:r>
            <a:r>
              <a:rPr lang="en-US" sz="2000" dirty="0"/>
              <a:t> </a:t>
            </a:r>
          </a:p>
          <a:p>
            <a:pPr lvl="1"/>
            <a:endParaRPr lang="ru-RU" sz="2000" dirty="0"/>
          </a:p>
          <a:p>
            <a:r>
              <a:rPr lang="ru-RU" sz="2400" dirty="0">
                <a:solidFill>
                  <a:schemeClr val="bg1"/>
                </a:solidFill>
              </a:rPr>
              <a:t>Построение минимального </a:t>
            </a:r>
            <a:r>
              <a:rPr lang="ru-RU" sz="2400" dirty="0" smtClean="0">
                <a:solidFill>
                  <a:schemeClr val="bg1"/>
                </a:solidFill>
              </a:rPr>
              <a:t>каркаса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связного </a:t>
            </a:r>
            <a:r>
              <a:rPr lang="ru-RU" sz="2400" dirty="0">
                <a:solidFill>
                  <a:schemeClr val="bg1"/>
                </a:solidFill>
              </a:rPr>
              <a:t>взвешенного графа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59" y="1600201"/>
            <a:ext cx="357048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3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Прима-Краскала</a:t>
            </a:r>
            <a:endParaRPr lang="ru-RU" dirty="0"/>
          </a:p>
        </p:txBody>
      </p:sp>
      <p:sp>
        <p:nvSpPr>
          <p:cNvPr id="57346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Robert Clay Prim </a:t>
            </a:r>
            <a:r>
              <a:rPr lang="en-US" sz="2400" dirty="0" smtClean="0"/>
              <a:t>1921</a:t>
            </a:r>
            <a:r>
              <a:rPr lang="ru-RU" sz="2400" dirty="0" smtClean="0"/>
              <a:t>-2009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Алгоритм Прима (иногда Прима-Краскала)</a:t>
            </a:r>
          </a:p>
          <a:p>
            <a:pPr lvl="1"/>
            <a:r>
              <a:rPr lang="en-US" sz="2000" dirty="0"/>
              <a:t>R. C. Prim: Shortest connection networks and some generalizations. In: Bell System Technical Journal, 36 (1957), pp. 1389–1401</a:t>
            </a:r>
            <a:endParaRPr lang="ru-RU" sz="2000" dirty="0"/>
          </a:p>
          <a:p>
            <a:pPr lvl="1"/>
            <a:r>
              <a:rPr lang="ru-RU" sz="2000" dirty="0"/>
              <a:t>Похожие алгоритмы предложены</a:t>
            </a:r>
            <a:br>
              <a:rPr lang="ru-RU" sz="2000" dirty="0"/>
            </a:br>
            <a:r>
              <a:rPr lang="ru-RU" sz="2000" dirty="0"/>
              <a:t>Войцехом Ярником (1930) и Дейкстрой (1959) </a:t>
            </a:r>
            <a:r>
              <a:rPr lang="en-US" sz="2000" dirty="0"/>
              <a:t> </a:t>
            </a:r>
          </a:p>
          <a:p>
            <a:pPr lvl="1"/>
            <a:endParaRPr lang="ru-RU" sz="2000" dirty="0"/>
          </a:p>
          <a:p>
            <a:r>
              <a:rPr lang="ru-RU" sz="2400" dirty="0"/>
              <a:t>Построение минимального </a:t>
            </a:r>
            <a:r>
              <a:rPr lang="ru-RU" sz="2400" dirty="0" smtClean="0"/>
              <a:t>каркаса</a:t>
            </a:r>
            <a:r>
              <a:rPr lang="en-US" sz="2400" dirty="0" smtClean="0"/>
              <a:t> </a:t>
            </a:r>
            <a:r>
              <a:rPr lang="ru-RU" sz="2400" dirty="0" smtClean="0"/>
              <a:t>связного </a:t>
            </a:r>
            <a:r>
              <a:rPr lang="ru-RU" sz="2400" dirty="0"/>
              <a:t>взвешенного графа</a:t>
            </a:r>
          </a:p>
          <a:p>
            <a:endParaRPr lang="ru-RU" sz="2400" dirty="0"/>
          </a:p>
          <a:p>
            <a:pPr>
              <a:buFont typeface="Arial" charset="0"/>
              <a:buNone/>
            </a:pP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59" y="1600201"/>
            <a:ext cx="357048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1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sz="1200" dirty="0" smtClean="0"/>
              <a:t>(анимация на 20 шагов)</a:t>
            </a:r>
            <a:endParaRPr lang="ru-RU" sz="12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Начинаем с </a:t>
            </a:r>
            <a:r>
              <a:rPr lang="en-US" dirty="0" smtClean="0"/>
              <a:t>v</a:t>
            </a:r>
            <a:r>
              <a:rPr lang="en-US" baseline="-25000" dirty="0" smtClean="0"/>
              <a:t>1</a:t>
            </a:r>
          </a:p>
        </p:txBody>
      </p:sp>
      <p:pic>
        <p:nvPicPr>
          <p:cNvPr id="7" name="Picture 4" descr="12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7211" y="2600548"/>
            <a:ext cx="3671888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7681095" y="2671987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1</a:t>
            </a:r>
            <a:endParaRPr lang="ru-RU" sz="1600" baseline="-25000" dirty="0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9265420" y="2745012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2</a:t>
            </a:r>
            <a:endParaRPr lang="ru-RU" sz="1600" baseline="-25000" dirty="0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744470" y="39689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6</a:t>
            </a:r>
            <a:endParaRPr lang="ru-RU" sz="1600" baseline="-25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9913120" y="38959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3</a:t>
            </a:r>
            <a:endParaRPr lang="ru-RU" sz="1600" baseline="-25000" dirty="0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8401820" y="38959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7</a:t>
            </a:r>
            <a:endParaRPr lang="ru-RU" sz="1600" baseline="-25000" dirty="0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9265420" y="52643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4</a:t>
            </a:r>
            <a:endParaRPr lang="ru-RU" sz="1600" baseline="-25000" dirty="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7536631" y="5264373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5</a:t>
            </a:r>
            <a:endParaRPr lang="ru-RU" sz="1600" baseline="-25000" dirty="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7896994" y="2960912"/>
            <a:ext cx="576262" cy="935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9481320" y="4184873"/>
            <a:ext cx="5048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8617720" y="3032348"/>
            <a:ext cx="719137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8689156" y="4040411"/>
            <a:ext cx="122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7825557" y="5408836"/>
            <a:ext cx="1439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6961956" y="2887887"/>
            <a:ext cx="719138" cy="1081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7825557" y="3392711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9697219" y="46881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3</a:t>
            </a:r>
            <a:endParaRPr lang="ru-RU" sz="1600" dirty="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978082" y="3319686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4</a:t>
            </a:r>
            <a:endParaRPr lang="ru-RU" sz="1600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9265419" y="40404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9</a:t>
            </a:r>
            <a:endParaRPr lang="ru-RU" sz="1600" dirty="0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888932" y="324824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23</a:t>
            </a:r>
            <a:endParaRPr lang="ru-RU" sz="1600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8328795" y="504847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17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7500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</a:rPr>
              <a:t>Graph, Time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Visited</a:t>
            </a:r>
            <a:r>
              <a:rPr lang="en-US" sz="2000" dirty="0" smtClean="0">
                <a:latin typeface="Consolas" panose="020B0609020204030204" pitchFamily="49" charset="0"/>
              </a:rPr>
              <a:t>[], </a:t>
            </a:r>
            <a:r>
              <a:rPr lang="en-US" sz="2000" dirty="0" err="1" smtClean="0">
                <a:latin typeface="Consolas" panose="020B0609020204030204" pitchFamily="49" charset="0"/>
              </a:rPr>
              <a:t>StartTime</a:t>
            </a:r>
            <a:r>
              <a:rPr lang="en-US" sz="2000" dirty="0" smtClean="0">
                <a:latin typeface="Consolas" panose="020B0609020204030204" pitchFamily="49" charset="0"/>
              </a:rPr>
              <a:t>[],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EndTime</a:t>
            </a:r>
            <a:r>
              <a:rPr lang="en-US" sz="2000" dirty="0" smtClean="0">
                <a:latin typeface="Consolas" panose="020B0609020204030204" pitchFamily="49" charset="0"/>
              </a:rPr>
              <a:t>[], Parent[]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OnFind</a:t>
            </a:r>
            <a:r>
              <a:rPr lang="en-US" sz="2000" dirty="0" smtClean="0">
                <a:latin typeface="Consolas" panose="020B0609020204030204" pitchFamily="49" charset="0"/>
              </a:rPr>
              <a:t>(u, data), </a:t>
            </a:r>
            <a:r>
              <a:rPr lang="en-US" sz="2000" dirty="0" err="1" smtClean="0">
                <a:latin typeface="Consolas" panose="020B0609020204030204" pitchFamily="49" charset="0"/>
              </a:rPr>
              <a:t>OnFinish</a:t>
            </a:r>
            <a:r>
              <a:rPr lang="en-US" sz="2000" dirty="0" smtClean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OnArcFind</a:t>
            </a:r>
            <a:r>
              <a:rPr lang="en-US" sz="2000" dirty="0" smtClean="0">
                <a:latin typeface="Consolas" panose="020B0609020204030204" pitchFamily="49" charset="0"/>
              </a:rPr>
              <a:t>(u</a:t>
            </a:r>
            <a:r>
              <a:rPr lang="en-US" sz="2000" dirty="0">
                <a:latin typeface="Consolas" panose="020B0609020204030204" pitchFamily="49" charset="0"/>
              </a:rPr>
              <a:t>, v, data), </a:t>
            </a:r>
            <a:r>
              <a:rPr lang="en-US" sz="2000" dirty="0" err="1" smtClean="0">
                <a:latin typeface="Consolas" panose="020B0609020204030204" pitchFamily="49" charset="0"/>
              </a:rPr>
              <a:t>OnArcFinish</a:t>
            </a:r>
            <a:r>
              <a:rPr lang="en-US" sz="2000" dirty="0" smtClean="0">
                <a:latin typeface="Consolas" panose="020B0609020204030204" pitchFamily="49" charset="0"/>
              </a:rPr>
              <a:t>(u, v, data)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, visitor,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):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u </a:t>
            </a:r>
            <a:r>
              <a:rPr lang="en-US" sz="2000" dirty="0" smtClean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dfsData.Graph.Vertices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</a:t>
            </a:r>
            <a:r>
              <a:rPr lang="en-US" sz="2000" b="1" dirty="0" smtClean="0"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u </a:t>
            </a:r>
            <a:r>
              <a:rPr 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</a:t>
            </a:r>
            <a:r>
              <a:rPr lang="en-US" sz="2000" dirty="0" err="1" smtClean="0">
                <a:latin typeface="Consolas" panose="020B0609020204030204" pitchFamily="49" charset="0"/>
              </a:rPr>
              <a:t>G</a:t>
            </a:r>
            <a:r>
              <a:rPr lang="en-US" sz="2000" dirty="0" err="1" smtClean="0">
                <a:latin typeface="Consolas" panose="020B0609020204030204" pitchFamily="49" charset="0"/>
              </a:rPr>
              <a:t>raph.Vertices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not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u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, u, 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ru-RU" sz="20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dfsData.StartTime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[v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[v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visitor.OnArcFinish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dfsData.EndTime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6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9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(in, out)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1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2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2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19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1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</a:rPr>
              <a:t>Graph, Time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Visited</a:t>
            </a:r>
            <a:r>
              <a:rPr lang="en-US" sz="2000" dirty="0" smtClean="0">
                <a:latin typeface="Consolas" panose="020B0609020204030204" pitchFamily="49" charset="0"/>
              </a:rPr>
              <a:t>[], </a:t>
            </a:r>
            <a:r>
              <a:rPr lang="en-US" sz="2000" dirty="0" err="1" smtClean="0">
                <a:latin typeface="Consolas" panose="020B0609020204030204" pitchFamily="49" charset="0"/>
              </a:rPr>
              <a:t>StartTime</a:t>
            </a:r>
            <a:r>
              <a:rPr lang="en-US" sz="2000" dirty="0" smtClean="0">
                <a:latin typeface="Consolas" panose="020B0609020204030204" pitchFamily="49" charset="0"/>
              </a:rPr>
              <a:t>[],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EndTime</a:t>
            </a:r>
            <a:r>
              <a:rPr lang="en-US" sz="2000" dirty="0" smtClean="0">
                <a:latin typeface="Consolas" panose="020B0609020204030204" pitchFamily="49" charset="0"/>
              </a:rPr>
              <a:t>[], Parent[]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OnFind</a:t>
            </a:r>
            <a:r>
              <a:rPr lang="en-US" sz="2000" dirty="0" smtClean="0">
                <a:latin typeface="Consolas" panose="020B0609020204030204" pitchFamily="49" charset="0"/>
              </a:rPr>
              <a:t>(u, data), </a:t>
            </a:r>
            <a:r>
              <a:rPr lang="en-US" sz="2000" dirty="0" err="1" smtClean="0">
                <a:latin typeface="Consolas" panose="020B0609020204030204" pitchFamily="49" charset="0"/>
              </a:rPr>
              <a:t>OnFinish</a:t>
            </a:r>
            <a:r>
              <a:rPr lang="en-US" sz="2000" dirty="0" smtClean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OnArcFind</a:t>
            </a:r>
            <a:r>
              <a:rPr lang="en-US" sz="2000" dirty="0" smtClean="0">
                <a:latin typeface="Consolas" panose="020B0609020204030204" pitchFamily="49" charset="0"/>
              </a:rPr>
              <a:t>(u</a:t>
            </a:r>
            <a:r>
              <a:rPr lang="en-US" sz="2000" dirty="0">
                <a:latin typeface="Consolas" panose="020B0609020204030204" pitchFamily="49" charset="0"/>
              </a:rPr>
              <a:t>, v, data), </a:t>
            </a:r>
            <a:r>
              <a:rPr lang="en-US" sz="2000" dirty="0" err="1" smtClean="0">
                <a:latin typeface="Consolas" panose="020B0609020204030204" pitchFamily="49" charset="0"/>
              </a:rPr>
              <a:t>OnArcFinish</a:t>
            </a:r>
            <a:r>
              <a:rPr lang="en-US" sz="2000" dirty="0" smtClean="0">
                <a:latin typeface="Consolas" panose="020B0609020204030204" pitchFamily="49" charset="0"/>
              </a:rPr>
              <a:t>(u, v, data)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, visitor,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):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u </a:t>
            </a:r>
            <a:r>
              <a:rPr lang="en-US" sz="2000" dirty="0" smtClean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dfsData.Graph.Vertices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</a:t>
            </a:r>
            <a:r>
              <a:rPr lang="en-US" sz="2000" b="1" dirty="0" smtClean="0"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u </a:t>
            </a:r>
            <a:r>
              <a:rPr 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</a:t>
            </a:r>
            <a:r>
              <a:rPr lang="en-US" sz="2000" dirty="0" err="1" smtClean="0">
                <a:latin typeface="Consolas" panose="020B0609020204030204" pitchFamily="49" charset="0"/>
              </a:rPr>
              <a:t>G</a:t>
            </a:r>
            <a:r>
              <a:rPr lang="en-US" sz="2000" dirty="0" err="1" smtClean="0">
                <a:latin typeface="Consolas" panose="020B0609020204030204" pitchFamily="49" charset="0"/>
              </a:rPr>
              <a:t>raph.Vertices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not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u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, u, 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u, </a:t>
            </a:r>
            <a:r>
              <a:rPr lang="en-US" sz="2000" dirty="0" smtClean="0">
                <a:latin typeface="Consolas" panose="020B0609020204030204" pitchFamily="49" charset="0"/>
              </a:rPr>
              <a:t>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</a:t>
            </a:r>
            <a:r>
              <a:rPr lang="en-US" sz="2000" b="1" dirty="0" smtClean="0">
                <a:latin typeface="Consolas" panose="020B0609020204030204" pitchFamily="49" charset="0"/>
              </a:rPr>
              <a:t>true</a:t>
            </a:r>
            <a:endParaRPr lang="ru-RU" sz="20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dfsData.StartTime</a:t>
            </a:r>
            <a:r>
              <a:rPr lang="en-US" sz="2000" dirty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latin typeface="Consolas" panose="020B0609020204030204" pitchFamily="49" charset="0"/>
              </a:rPr>
              <a:t>++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visitor.OnFind</a:t>
            </a:r>
            <a:r>
              <a:rPr lang="en-US" sz="2000" dirty="0" smtClean="0"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dfsData.Graph.Edges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visitor.OnArcFind</a:t>
            </a:r>
            <a:r>
              <a:rPr lang="en-US" sz="2000" dirty="0"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[v</a:t>
            </a:r>
            <a:r>
              <a:rPr lang="en-US" sz="2000" dirty="0" smtClean="0">
                <a:latin typeface="Consolas" panose="020B0609020204030204" pitchFamily="49" charset="0"/>
              </a:rPr>
              <a:t>]: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latin typeface="Consolas" panose="020B0609020204030204" pitchFamily="49" charset="0"/>
              </a:rPr>
              <a:t>[v</a:t>
            </a:r>
            <a:r>
              <a:rPr lang="en-US" sz="2000" dirty="0">
                <a:latin typeface="Consolas" panose="020B0609020204030204" pitchFamily="49" charset="0"/>
              </a:rPr>
              <a:t>] = </a:t>
            </a:r>
            <a:r>
              <a:rPr lang="en-US" sz="2000" dirty="0" smtClean="0">
                <a:latin typeface="Consolas" panose="020B0609020204030204" pitchFamily="49" charset="0"/>
              </a:rPr>
              <a:t>u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dfsData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v, 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visitor.OnArcFinish</a:t>
            </a:r>
            <a:r>
              <a:rPr lang="en-US" sz="2000" dirty="0"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dfsData.EndTime</a:t>
            </a:r>
            <a:r>
              <a:rPr lang="en-US" sz="2000" dirty="0" smtClean="0">
                <a:latin typeface="Consolas" panose="020B0609020204030204" pitchFamily="49" charset="0"/>
              </a:rPr>
              <a:t>[u</a:t>
            </a:r>
            <a:r>
              <a:rPr lang="en-US" sz="2000" dirty="0"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latin typeface="Consolas" panose="020B0609020204030204" pitchFamily="49" charset="0"/>
              </a:rPr>
              <a:t>++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visitor.OnFinish</a:t>
            </a:r>
            <a:r>
              <a:rPr lang="en-US" sz="2000" dirty="0" smtClean="0"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9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1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1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</p:txBody>
      </p:sp>
      <p:sp>
        <p:nvSpPr>
          <p:cNvPr id="7" name="Выноска 2 6"/>
          <p:cNvSpPr/>
          <p:nvPr/>
        </p:nvSpPr>
        <p:spPr>
          <a:xfrm>
            <a:off x="5879976" y="1897701"/>
            <a:ext cx="1440160" cy="432048"/>
          </a:xfrm>
          <a:prstGeom prst="borderCallout2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</p:txBody>
      </p:sp>
      <p:sp>
        <p:nvSpPr>
          <p:cNvPr id="5" name="Выноска 2 4"/>
          <p:cNvSpPr/>
          <p:nvPr/>
        </p:nvSpPr>
        <p:spPr>
          <a:xfrm>
            <a:off x="7968208" y="2107230"/>
            <a:ext cx="1570384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6493"/>
              <a:gd name="adj6" fmla="val -33766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(# </a:t>
            </a:r>
            <a:r>
              <a:rPr lang="ru-RU" dirty="0">
                <a:solidFill>
                  <a:schemeClr val="tx1"/>
                </a:solidFill>
              </a:rPr>
              <a:t>ребер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Выноска 2 6"/>
          <p:cNvSpPr/>
          <p:nvPr/>
        </p:nvSpPr>
        <p:spPr>
          <a:xfrm>
            <a:off x="5879976" y="1897701"/>
            <a:ext cx="1440160" cy="432048"/>
          </a:xfrm>
          <a:prstGeom prst="borderCallout2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0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0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6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</a:t>
            </a:r>
            <a:r>
              <a:rPr lang="ru-RU" dirty="0" smtClean="0"/>
              <a:t>вершин графа в глубину</a:t>
            </a:r>
          </a:p>
          <a:p>
            <a:endParaRPr lang="ru-RU" dirty="0" smtClean="0"/>
          </a:p>
          <a:p>
            <a:r>
              <a:rPr lang="ru-RU" dirty="0" smtClean="0"/>
              <a:t>Обход </a:t>
            </a:r>
            <a:r>
              <a:rPr lang="ru-RU" dirty="0"/>
              <a:t>вершин графа в </a:t>
            </a:r>
            <a:r>
              <a:rPr lang="ru-RU" dirty="0" smtClean="0"/>
              <a:t>ширину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Построение </a:t>
            </a:r>
            <a:r>
              <a:rPr lang="ru-RU" dirty="0" smtClean="0"/>
              <a:t>каркаса графа</a:t>
            </a:r>
          </a:p>
          <a:p>
            <a:pPr lvl="1"/>
            <a:r>
              <a:rPr lang="ru-RU" dirty="0" smtClean="0"/>
              <a:t>Алгоритм </a:t>
            </a:r>
            <a:r>
              <a:rPr lang="ru-RU" dirty="0" err="1" smtClean="0"/>
              <a:t>Краскала</a:t>
            </a:r>
            <a:endParaRPr lang="ru-RU" dirty="0" smtClean="0"/>
          </a:p>
          <a:p>
            <a:pPr lvl="1"/>
            <a:r>
              <a:rPr lang="ru-RU" dirty="0" smtClean="0"/>
              <a:t>Система не пересекающихся множеств</a:t>
            </a:r>
          </a:p>
          <a:p>
            <a:pPr lvl="1"/>
            <a:r>
              <a:rPr lang="ru-RU" dirty="0" smtClean="0"/>
              <a:t>Алгоритм </a:t>
            </a:r>
            <a:r>
              <a:rPr lang="ru-RU" dirty="0" smtClean="0"/>
              <a:t>Прима-</a:t>
            </a:r>
            <a:r>
              <a:rPr lang="ru-RU" dirty="0" err="1" smtClean="0"/>
              <a:t>Краскала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8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</a:rPr>
              <a:t>Graph, Time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Visited</a:t>
            </a:r>
            <a:r>
              <a:rPr lang="en-US" sz="2000" dirty="0" smtClean="0">
                <a:latin typeface="Consolas" panose="020B0609020204030204" pitchFamily="49" charset="0"/>
              </a:rPr>
              <a:t>[], </a:t>
            </a:r>
            <a:r>
              <a:rPr lang="en-US" sz="2000" dirty="0" err="1" smtClean="0">
                <a:latin typeface="Consolas" panose="020B0609020204030204" pitchFamily="49" charset="0"/>
              </a:rPr>
              <a:t>StartTime</a:t>
            </a:r>
            <a:r>
              <a:rPr lang="en-US" sz="2000" dirty="0" smtClean="0">
                <a:latin typeface="Consolas" panose="020B0609020204030204" pitchFamily="49" charset="0"/>
              </a:rPr>
              <a:t>[],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EndTime</a:t>
            </a:r>
            <a:r>
              <a:rPr lang="en-US" sz="2000" dirty="0" smtClean="0">
                <a:latin typeface="Consolas" panose="020B0609020204030204" pitchFamily="49" charset="0"/>
              </a:rPr>
              <a:t>[], Parent[]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OnFind</a:t>
            </a:r>
            <a:r>
              <a:rPr lang="en-US" sz="2000" dirty="0" smtClean="0">
                <a:latin typeface="Consolas" panose="020B0609020204030204" pitchFamily="49" charset="0"/>
              </a:rPr>
              <a:t>(u, data), </a:t>
            </a:r>
            <a:r>
              <a:rPr lang="en-US" sz="2000" dirty="0" err="1" smtClean="0">
                <a:latin typeface="Consolas" panose="020B0609020204030204" pitchFamily="49" charset="0"/>
              </a:rPr>
              <a:t>OnFinish</a:t>
            </a:r>
            <a:r>
              <a:rPr lang="en-US" sz="2000" dirty="0" smtClean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OnArcFind</a:t>
            </a:r>
            <a:r>
              <a:rPr lang="en-US" sz="2000" dirty="0" smtClean="0">
                <a:latin typeface="Consolas" panose="020B0609020204030204" pitchFamily="49" charset="0"/>
              </a:rPr>
              <a:t>(u</a:t>
            </a:r>
            <a:r>
              <a:rPr lang="en-US" sz="2000" dirty="0">
                <a:latin typeface="Consolas" panose="020B0609020204030204" pitchFamily="49" charset="0"/>
              </a:rPr>
              <a:t>, v, data), </a:t>
            </a:r>
            <a:r>
              <a:rPr lang="en-US" sz="2000" dirty="0" err="1" smtClean="0">
                <a:latin typeface="Consolas" panose="020B0609020204030204" pitchFamily="49" charset="0"/>
              </a:rPr>
              <a:t>OnArcFinish</a:t>
            </a:r>
            <a:r>
              <a:rPr lang="en-US" sz="2000" dirty="0" smtClean="0">
                <a:latin typeface="Consolas" panose="020B0609020204030204" pitchFamily="49" charset="0"/>
              </a:rPr>
              <a:t>(u, v, data)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, visitor,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):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u </a:t>
            </a:r>
            <a:r>
              <a:rPr lang="en-US" sz="2000" dirty="0" smtClean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dfsData.Graph.Vertices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</a:t>
            </a:r>
            <a:r>
              <a:rPr lang="en-US" sz="2000" b="1" dirty="0" smtClean="0"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u </a:t>
            </a:r>
            <a:r>
              <a:rPr 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</a:t>
            </a:r>
            <a:r>
              <a:rPr lang="en-US" sz="2000" dirty="0" err="1" smtClean="0">
                <a:latin typeface="Consolas" panose="020B0609020204030204" pitchFamily="49" charset="0"/>
              </a:rPr>
              <a:t>G</a:t>
            </a:r>
            <a:r>
              <a:rPr lang="en-US" sz="2000" dirty="0" err="1" smtClean="0">
                <a:latin typeface="Consolas" panose="020B0609020204030204" pitchFamily="49" charset="0"/>
              </a:rPr>
              <a:t>raph.Vertices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not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u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, u, 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u, </a:t>
            </a:r>
            <a:r>
              <a:rPr lang="en-US" sz="2000" dirty="0" smtClean="0">
                <a:latin typeface="Consolas" panose="020B0609020204030204" pitchFamily="49" charset="0"/>
              </a:rPr>
              <a:t>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</a:t>
            </a:r>
            <a:r>
              <a:rPr lang="en-US" sz="2000" b="1" dirty="0" smtClean="0">
                <a:latin typeface="Consolas" panose="020B0609020204030204" pitchFamily="49" charset="0"/>
              </a:rPr>
              <a:t>true</a:t>
            </a:r>
            <a:endParaRPr lang="ru-RU" sz="20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dfsData.StartTime</a:t>
            </a:r>
            <a:r>
              <a:rPr lang="en-US" sz="2000" dirty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latin typeface="Consolas" panose="020B0609020204030204" pitchFamily="49" charset="0"/>
              </a:rPr>
              <a:t>++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visitor.OnFind</a:t>
            </a:r>
            <a:r>
              <a:rPr lang="en-US" sz="2000" dirty="0" smtClean="0"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dfsData.Graph.Edges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visitor.OnArcFind</a:t>
            </a:r>
            <a:r>
              <a:rPr lang="en-US" sz="2000" dirty="0"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[v</a:t>
            </a:r>
            <a:r>
              <a:rPr lang="en-US" sz="2000" dirty="0" smtClean="0">
                <a:latin typeface="Consolas" panose="020B0609020204030204" pitchFamily="49" charset="0"/>
              </a:rPr>
              <a:t>]: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latin typeface="Consolas" panose="020B0609020204030204" pitchFamily="49" charset="0"/>
              </a:rPr>
              <a:t>[v</a:t>
            </a:r>
            <a:r>
              <a:rPr lang="en-US" sz="2000" dirty="0">
                <a:latin typeface="Consolas" panose="020B0609020204030204" pitchFamily="49" charset="0"/>
              </a:rPr>
              <a:t>] = </a:t>
            </a:r>
            <a:r>
              <a:rPr lang="en-US" sz="2000" dirty="0" smtClean="0">
                <a:latin typeface="Consolas" panose="020B0609020204030204" pitchFamily="49" charset="0"/>
              </a:rPr>
              <a:t>u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dfsData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v, 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visitor.OnArcFinish</a:t>
            </a:r>
            <a:r>
              <a:rPr lang="en-US" sz="2000" dirty="0"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dfsData.EndTime</a:t>
            </a:r>
            <a:r>
              <a:rPr lang="en-US" sz="2000" dirty="0" smtClean="0">
                <a:latin typeface="Consolas" panose="020B0609020204030204" pitchFamily="49" charset="0"/>
              </a:rPr>
              <a:t>[u</a:t>
            </a:r>
            <a:r>
              <a:rPr lang="en-US" sz="2000" dirty="0"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latin typeface="Consolas" panose="020B0609020204030204" pitchFamily="49" charset="0"/>
              </a:rPr>
              <a:t>++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visitor.OnFinish</a:t>
            </a:r>
            <a:r>
              <a:rPr lang="en-US" sz="2000" dirty="0" smtClean="0"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24043" y="2471630"/>
            <a:ext cx="648072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1055440" y="2907026"/>
            <a:ext cx="648072" cy="1914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7815808" y="3098436"/>
            <a:ext cx="944488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55440" y="3119702"/>
            <a:ext cx="944488" cy="1865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7815808" y="4519025"/>
            <a:ext cx="1160512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3287688" y="3119702"/>
            <a:ext cx="1160512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7424042" y="5322594"/>
            <a:ext cx="832197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2732890" y="2906072"/>
            <a:ext cx="832197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4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9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64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8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Выноска 2 4"/>
          <p:cNvSpPr/>
          <p:nvPr/>
        </p:nvSpPr>
        <p:spPr>
          <a:xfrm>
            <a:off x="6456040" y="2627249"/>
            <a:ext cx="1440160" cy="432048"/>
          </a:xfrm>
          <a:prstGeom prst="borderCallout2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Выноска 2 3"/>
          <p:cNvSpPr/>
          <p:nvPr/>
        </p:nvSpPr>
        <p:spPr>
          <a:xfrm rot="16200000">
            <a:off x="-326504" y="1921694"/>
            <a:ext cx="1440160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7232"/>
              <a:gd name="adj6" fmla="val -42627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(#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Выноска 2 4"/>
          <p:cNvSpPr/>
          <p:nvPr/>
        </p:nvSpPr>
        <p:spPr>
          <a:xfrm>
            <a:off x="6456040" y="2627249"/>
            <a:ext cx="1440160" cy="432048"/>
          </a:xfrm>
          <a:prstGeom prst="borderCallout2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2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Выноска 2 3"/>
          <p:cNvSpPr/>
          <p:nvPr/>
        </p:nvSpPr>
        <p:spPr>
          <a:xfrm rot="16200000">
            <a:off x="-326504" y="1921694"/>
            <a:ext cx="1440160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7232"/>
              <a:gd name="adj6" fmla="val -42627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(#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Выноска 2 4"/>
          <p:cNvSpPr/>
          <p:nvPr/>
        </p:nvSpPr>
        <p:spPr>
          <a:xfrm>
            <a:off x="6456040" y="2627249"/>
            <a:ext cx="1440160" cy="432048"/>
          </a:xfrm>
          <a:prstGeom prst="borderCallout2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Выноска 2 5"/>
          <p:cNvSpPr/>
          <p:nvPr/>
        </p:nvSpPr>
        <p:spPr>
          <a:xfrm>
            <a:off x="8544272" y="4005064"/>
            <a:ext cx="1440160" cy="432048"/>
          </a:xfrm>
          <a:prstGeom prst="borderCallout2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(#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1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На </a:t>
            </a:r>
            <a:r>
              <a:rPr lang="ru-RU" sz="2400" dirty="0">
                <a:solidFill>
                  <a:schemeClr val="bg1"/>
                </a:solidFill>
              </a:rPr>
              <a:t>каждом шаге в каркас обязательно включается одно ребро из </a:t>
            </a:r>
            <a:r>
              <a:rPr lang="ru-RU" sz="2400" dirty="0" smtClean="0">
                <a:solidFill>
                  <a:schemeClr val="bg1"/>
                </a:solidFill>
              </a:rPr>
              <a:t>среза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иначе получится несвязный граф, а не дерево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Пусть в построенный минимальный каркас </a:t>
            </a:r>
            <a:r>
              <a:rPr lang="en-US" sz="2400" dirty="0" smtClean="0">
                <a:solidFill>
                  <a:schemeClr val="bg1"/>
                </a:solidFill>
              </a:rPr>
              <a:t>K </a:t>
            </a:r>
            <a:r>
              <a:rPr lang="ru-RU" sz="2400" dirty="0" smtClean="0">
                <a:solidFill>
                  <a:schemeClr val="bg1"/>
                </a:solidFill>
              </a:rPr>
              <a:t>не попало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</a:rPr>
              <a:t> = (</a:t>
            </a:r>
            <a:r>
              <a:rPr lang="en-US" sz="2400" dirty="0" smtClean="0">
                <a:solidFill>
                  <a:schemeClr val="bg1"/>
                </a:solidFill>
              </a:rPr>
              <a:t>u, v</a:t>
            </a:r>
            <a:r>
              <a:rPr lang="ru-RU" sz="2400" dirty="0" smtClean="0">
                <a:solidFill>
                  <a:schemeClr val="bg1"/>
                </a:solidFill>
              </a:rPr>
              <a:t>) из какого-то среза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Путь по каркасу </a:t>
            </a:r>
            <a:r>
              <a:rPr lang="en-US" sz="2400" dirty="0" smtClean="0">
                <a:solidFill>
                  <a:schemeClr val="bg1"/>
                </a:solidFill>
              </a:rPr>
              <a:t>K </a:t>
            </a:r>
            <a:r>
              <a:rPr lang="ru-RU" sz="2400" dirty="0" smtClean="0">
                <a:solidFill>
                  <a:schemeClr val="bg1"/>
                </a:solidFill>
              </a:rPr>
              <a:t>от </a:t>
            </a:r>
            <a:r>
              <a:rPr lang="en-US" sz="2400" dirty="0" smtClean="0">
                <a:solidFill>
                  <a:schemeClr val="bg1"/>
                </a:solidFill>
              </a:rPr>
              <a:t>u</a:t>
            </a:r>
            <a:r>
              <a:rPr lang="ru-RU" sz="2400" dirty="0" smtClean="0">
                <a:solidFill>
                  <a:schemeClr val="bg1"/>
                </a:solidFill>
              </a:rPr>
              <a:t> до </a:t>
            </a:r>
            <a:r>
              <a:rPr lang="en-US" sz="2400" dirty="0" smtClean="0">
                <a:solidFill>
                  <a:schemeClr val="bg1"/>
                </a:solidFill>
              </a:rPr>
              <a:t>v</a:t>
            </a:r>
            <a:r>
              <a:rPr lang="ru-RU" sz="2400" dirty="0" smtClean="0">
                <a:solidFill>
                  <a:schemeClr val="bg1"/>
                </a:solidFill>
              </a:rPr>
              <a:t> содержит ребро </a:t>
            </a:r>
            <a:r>
              <a:rPr lang="en-US" sz="2400" dirty="0" smtClean="0">
                <a:solidFill>
                  <a:schemeClr val="bg1"/>
                </a:solidFill>
              </a:rPr>
              <a:t>e </a:t>
            </a:r>
            <a:r>
              <a:rPr lang="ru-RU" sz="2400" dirty="0" smtClean="0">
                <a:solidFill>
                  <a:schemeClr val="bg1"/>
                </a:solidFill>
              </a:rPr>
              <a:t>из среза, содержавшего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endParaRPr lang="ru-RU" sz="2400" baseline="-250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Добавим в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 ребро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и удалим </a:t>
            </a:r>
            <a:r>
              <a:rPr lang="ru-RU" sz="2400" dirty="0" smtClean="0">
                <a:solidFill>
                  <a:schemeClr val="bg1"/>
                </a:solidFill>
              </a:rPr>
              <a:t>ребро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Получится каркас меньшего веса, чем </a:t>
            </a:r>
            <a:r>
              <a:rPr lang="ru-RU" sz="2400" dirty="0">
                <a:solidFill>
                  <a:schemeClr val="bg1"/>
                </a:solidFill>
              </a:rPr>
              <a:t>вес </a:t>
            </a:r>
            <a:r>
              <a:rPr lang="ru-RU" sz="2400" dirty="0" smtClean="0">
                <a:solidFill>
                  <a:schemeClr val="bg1"/>
                </a:solidFill>
              </a:rPr>
              <a:t>минимального каркаса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, что невозможно.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18382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</a:t>
            </a:r>
            <a:r>
              <a:rPr lang="ru-RU" sz="2400" dirty="0"/>
              <a:t>каждом шаге в каркас обязательно включается одно ребро из </a:t>
            </a:r>
            <a:r>
              <a:rPr lang="ru-RU" sz="2400" dirty="0" smtClean="0"/>
              <a:t>среза</a:t>
            </a:r>
            <a:endParaRPr lang="ru-RU" sz="2400" dirty="0"/>
          </a:p>
          <a:p>
            <a:pPr lvl="1"/>
            <a:r>
              <a:rPr lang="ru-RU" sz="2000" dirty="0"/>
              <a:t>иначе получится несвязный граф, а не дерево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Пусть в построенный минимальный каркас </a:t>
            </a:r>
            <a:r>
              <a:rPr lang="en-US" sz="2400" dirty="0" smtClean="0">
                <a:solidFill>
                  <a:schemeClr val="bg1"/>
                </a:solidFill>
              </a:rPr>
              <a:t>K </a:t>
            </a:r>
            <a:r>
              <a:rPr lang="ru-RU" sz="2400" dirty="0" smtClean="0">
                <a:solidFill>
                  <a:schemeClr val="bg1"/>
                </a:solidFill>
              </a:rPr>
              <a:t>не попало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</a:rPr>
              <a:t> = (</a:t>
            </a:r>
            <a:r>
              <a:rPr lang="en-US" sz="2400" dirty="0" smtClean="0">
                <a:solidFill>
                  <a:schemeClr val="bg1"/>
                </a:solidFill>
              </a:rPr>
              <a:t>u, v</a:t>
            </a:r>
            <a:r>
              <a:rPr lang="ru-RU" sz="2400" dirty="0" smtClean="0">
                <a:solidFill>
                  <a:schemeClr val="bg1"/>
                </a:solidFill>
              </a:rPr>
              <a:t>) из какого-то среза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Путь по каркасу </a:t>
            </a:r>
            <a:r>
              <a:rPr lang="en-US" sz="2400" dirty="0" smtClean="0">
                <a:solidFill>
                  <a:schemeClr val="bg1"/>
                </a:solidFill>
              </a:rPr>
              <a:t>K </a:t>
            </a:r>
            <a:r>
              <a:rPr lang="ru-RU" sz="2400" dirty="0" smtClean="0">
                <a:solidFill>
                  <a:schemeClr val="bg1"/>
                </a:solidFill>
              </a:rPr>
              <a:t>от </a:t>
            </a:r>
            <a:r>
              <a:rPr lang="en-US" sz="2400" dirty="0" smtClean="0">
                <a:solidFill>
                  <a:schemeClr val="bg1"/>
                </a:solidFill>
              </a:rPr>
              <a:t>u</a:t>
            </a:r>
            <a:r>
              <a:rPr lang="ru-RU" sz="2400" dirty="0" smtClean="0">
                <a:solidFill>
                  <a:schemeClr val="bg1"/>
                </a:solidFill>
              </a:rPr>
              <a:t> до </a:t>
            </a:r>
            <a:r>
              <a:rPr lang="en-US" sz="2400" dirty="0" smtClean="0">
                <a:solidFill>
                  <a:schemeClr val="bg1"/>
                </a:solidFill>
              </a:rPr>
              <a:t>v</a:t>
            </a:r>
            <a:r>
              <a:rPr lang="ru-RU" sz="2400" dirty="0" smtClean="0">
                <a:solidFill>
                  <a:schemeClr val="bg1"/>
                </a:solidFill>
              </a:rPr>
              <a:t> содержит ребро </a:t>
            </a:r>
            <a:r>
              <a:rPr lang="en-US" sz="2400" dirty="0" smtClean="0">
                <a:solidFill>
                  <a:schemeClr val="bg1"/>
                </a:solidFill>
              </a:rPr>
              <a:t>e </a:t>
            </a:r>
            <a:r>
              <a:rPr lang="ru-RU" sz="2400" dirty="0" smtClean="0">
                <a:solidFill>
                  <a:schemeClr val="bg1"/>
                </a:solidFill>
              </a:rPr>
              <a:t>из среза, содержавшего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endParaRPr lang="ru-RU" sz="2400" baseline="-250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Добавим в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 ребро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и удалим </a:t>
            </a:r>
            <a:r>
              <a:rPr lang="ru-RU" sz="2400" dirty="0" smtClean="0">
                <a:solidFill>
                  <a:schemeClr val="bg1"/>
                </a:solidFill>
              </a:rPr>
              <a:t>ребро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Получится каркас меньшего веса, чем </a:t>
            </a:r>
            <a:r>
              <a:rPr lang="ru-RU" sz="2400" dirty="0">
                <a:solidFill>
                  <a:schemeClr val="bg1"/>
                </a:solidFill>
              </a:rPr>
              <a:t>вес </a:t>
            </a:r>
            <a:r>
              <a:rPr lang="ru-RU" sz="2400" dirty="0" smtClean="0">
                <a:solidFill>
                  <a:schemeClr val="bg1"/>
                </a:solidFill>
              </a:rPr>
              <a:t>минимального каркаса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, что невозможно.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26885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[a] = 12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2" name="Rectangle 1"/>
          <p:cNvSpPr/>
          <p:nvPr/>
        </p:nvSpPr>
        <p:spPr>
          <a:xfrm>
            <a:off x="479376" y="1430716"/>
            <a:ext cx="10945216" cy="4695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</a:t>
            </a:r>
            <a:r>
              <a:rPr lang="ru-RU" sz="2400" dirty="0"/>
              <a:t>каждом шаге в каркас обязательно включается одно ребро из </a:t>
            </a:r>
            <a:r>
              <a:rPr lang="ru-RU" sz="2400" dirty="0" smtClean="0"/>
              <a:t>среза</a:t>
            </a:r>
            <a:endParaRPr lang="ru-RU" sz="2400" dirty="0"/>
          </a:p>
          <a:p>
            <a:pPr lvl="1"/>
            <a:r>
              <a:rPr lang="ru-RU" sz="2000" dirty="0"/>
              <a:t>иначе получится несвязный граф, а не дерево</a:t>
            </a:r>
          </a:p>
          <a:p>
            <a:r>
              <a:rPr lang="ru-RU" sz="2400" dirty="0" smtClean="0"/>
              <a:t>Пусть в построенный минимальный каркас </a:t>
            </a:r>
            <a:r>
              <a:rPr lang="en-US" sz="2400" dirty="0" smtClean="0"/>
              <a:t>K </a:t>
            </a:r>
            <a:r>
              <a:rPr lang="ru-RU" sz="2400" dirty="0" smtClean="0"/>
              <a:t>не попало ребро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 = (</a:t>
            </a:r>
            <a:r>
              <a:rPr lang="en-US" sz="2400" dirty="0" smtClean="0"/>
              <a:t>u, v</a:t>
            </a:r>
            <a:r>
              <a:rPr lang="ru-RU" sz="2400" dirty="0" smtClean="0"/>
              <a:t>) из какого-то среза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Путь по каркасу </a:t>
            </a:r>
            <a:r>
              <a:rPr lang="en-US" sz="2400" dirty="0" smtClean="0">
                <a:solidFill>
                  <a:schemeClr val="bg1"/>
                </a:solidFill>
              </a:rPr>
              <a:t>K </a:t>
            </a:r>
            <a:r>
              <a:rPr lang="ru-RU" sz="2400" dirty="0" smtClean="0">
                <a:solidFill>
                  <a:schemeClr val="bg1"/>
                </a:solidFill>
              </a:rPr>
              <a:t>от </a:t>
            </a:r>
            <a:r>
              <a:rPr lang="en-US" sz="2400" dirty="0" smtClean="0">
                <a:solidFill>
                  <a:schemeClr val="bg1"/>
                </a:solidFill>
              </a:rPr>
              <a:t>u</a:t>
            </a:r>
            <a:r>
              <a:rPr lang="ru-RU" sz="2400" dirty="0" smtClean="0">
                <a:solidFill>
                  <a:schemeClr val="bg1"/>
                </a:solidFill>
              </a:rPr>
              <a:t> до </a:t>
            </a:r>
            <a:r>
              <a:rPr lang="en-US" sz="2400" dirty="0" smtClean="0">
                <a:solidFill>
                  <a:schemeClr val="bg1"/>
                </a:solidFill>
              </a:rPr>
              <a:t>v</a:t>
            </a:r>
            <a:r>
              <a:rPr lang="ru-RU" sz="2400" dirty="0" smtClean="0">
                <a:solidFill>
                  <a:schemeClr val="bg1"/>
                </a:solidFill>
              </a:rPr>
              <a:t> содержит ребро </a:t>
            </a:r>
            <a:r>
              <a:rPr lang="en-US" sz="2400" dirty="0" smtClean="0">
                <a:solidFill>
                  <a:schemeClr val="bg1"/>
                </a:solidFill>
              </a:rPr>
              <a:t>e </a:t>
            </a:r>
            <a:r>
              <a:rPr lang="ru-RU" sz="2400" dirty="0" smtClean="0">
                <a:solidFill>
                  <a:schemeClr val="bg1"/>
                </a:solidFill>
              </a:rPr>
              <a:t>из среза, содержавшего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endParaRPr lang="ru-RU" sz="2400" baseline="-250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Добавим в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 ребро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и удалим </a:t>
            </a:r>
            <a:r>
              <a:rPr lang="ru-RU" sz="2400" dirty="0" smtClean="0">
                <a:solidFill>
                  <a:schemeClr val="bg1"/>
                </a:solidFill>
              </a:rPr>
              <a:t>ребро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Получится каркас меньшего веса, чем </a:t>
            </a:r>
            <a:r>
              <a:rPr lang="ru-RU" sz="2400" dirty="0">
                <a:solidFill>
                  <a:schemeClr val="bg1"/>
                </a:solidFill>
              </a:rPr>
              <a:t>вес </a:t>
            </a:r>
            <a:r>
              <a:rPr lang="ru-RU" sz="2400" dirty="0" smtClean="0">
                <a:solidFill>
                  <a:schemeClr val="bg1"/>
                </a:solidFill>
              </a:rPr>
              <a:t>минимального каркаса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, что невозможно.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13538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</a:t>
            </a:r>
            <a:r>
              <a:rPr lang="ru-RU" sz="2400" dirty="0"/>
              <a:t>каждом шаге в каркас обязательно включается одно ребро из </a:t>
            </a:r>
            <a:r>
              <a:rPr lang="ru-RU" sz="2400" dirty="0" smtClean="0"/>
              <a:t>среза</a:t>
            </a:r>
            <a:endParaRPr lang="ru-RU" sz="2400" dirty="0"/>
          </a:p>
          <a:p>
            <a:pPr lvl="1"/>
            <a:r>
              <a:rPr lang="ru-RU" sz="2000" dirty="0"/>
              <a:t>иначе получится несвязный граф, а не дерево</a:t>
            </a:r>
          </a:p>
          <a:p>
            <a:r>
              <a:rPr lang="ru-RU" sz="2400" dirty="0" smtClean="0"/>
              <a:t>Пусть в построенный минимальный каркас </a:t>
            </a:r>
            <a:r>
              <a:rPr lang="en-US" sz="2400" dirty="0" smtClean="0"/>
              <a:t>K </a:t>
            </a:r>
            <a:r>
              <a:rPr lang="ru-RU" sz="2400" dirty="0" smtClean="0"/>
              <a:t>не попало ребро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 = (</a:t>
            </a:r>
            <a:r>
              <a:rPr lang="en-US" sz="2400" dirty="0" smtClean="0"/>
              <a:t>u, v</a:t>
            </a:r>
            <a:r>
              <a:rPr lang="ru-RU" sz="2400" dirty="0" smtClean="0"/>
              <a:t>) из какого-то среза</a:t>
            </a:r>
          </a:p>
          <a:p>
            <a:r>
              <a:rPr lang="ru-RU" sz="2400" dirty="0" smtClean="0"/>
              <a:t>Путь по каркасу </a:t>
            </a:r>
            <a:r>
              <a:rPr lang="en-US" sz="2400" dirty="0" smtClean="0"/>
              <a:t>K </a:t>
            </a:r>
            <a:r>
              <a:rPr lang="ru-RU" sz="2400" dirty="0" smtClean="0"/>
              <a:t>от </a:t>
            </a:r>
            <a:r>
              <a:rPr lang="en-US" sz="2400" dirty="0" smtClean="0"/>
              <a:t>u</a:t>
            </a:r>
            <a:r>
              <a:rPr lang="ru-RU" sz="2400" dirty="0" smtClean="0"/>
              <a:t> до </a:t>
            </a:r>
            <a:r>
              <a:rPr lang="en-US" sz="2400" dirty="0" smtClean="0"/>
              <a:t>v</a:t>
            </a:r>
            <a:r>
              <a:rPr lang="ru-RU" sz="2400" dirty="0" smtClean="0"/>
              <a:t> содержит ребро </a:t>
            </a:r>
            <a:r>
              <a:rPr lang="en-US" sz="2400" dirty="0" smtClean="0"/>
              <a:t>e </a:t>
            </a:r>
            <a:r>
              <a:rPr lang="ru-RU" sz="2400" dirty="0" smtClean="0"/>
              <a:t>из среза, содержавшего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endParaRPr lang="ru-RU" sz="2400" baseline="-25000" dirty="0" smtClean="0"/>
          </a:p>
          <a:p>
            <a:r>
              <a:rPr lang="ru-RU" sz="2400" dirty="0" smtClean="0">
                <a:solidFill>
                  <a:schemeClr val="bg1"/>
                </a:solidFill>
              </a:rPr>
              <a:t>Добавим в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 ребро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и удалим </a:t>
            </a:r>
            <a:r>
              <a:rPr lang="ru-RU" sz="2400" dirty="0" smtClean="0">
                <a:solidFill>
                  <a:schemeClr val="bg1"/>
                </a:solidFill>
              </a:rPr>
              <a:t>ребро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Получится каркас меньшего веса, чем </a:t>
            </a:r>
            <a:r>
              <a:rPr lang="ru-RU" sz="2400" dirty="0">
                <a:solidFill>
                  <a:schemeClr val="bg1"/>
                </a:solidFill>
              </a:rPr>
              <a:t>вес </a:t>
            </a:r>
            <a:r>
              <a:rPr lang="ru-RU" sz="2400" dirty="0" smtClean="0">
                <a:solidFill>
                  <a:schemeClr val="bg1"/>
                </a:solidFill>
              </a:rPr>
              <a:t>минимального каркаса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, что невозможно.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313117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</a:t>
            </a:r>
            <a:r>
              <a:rPr lang="ru-RU" sz="2400" dirty="0"/>
              <a:t>каждом шаге в каркас обязательно включается одно ребро из </a:t>
            </a:r>
            <a:r>
              <a:rPr lang="ru-RU" sz="2400" dirty="0" smtClean="0"/>
              <a:t>среза</a:t>
            </a:r>
            <a:endParaRPr lang="ru-RU" sz="2400" dirty="0"/>
          </a:p>
          <a:p>
            <a:pPr lvl="1"/>
            <a:r>
              <a:rPr lang="ru-RU" sz="2000" dirty="0"/>
              <a:t>иначе получится несвязный граф, а не дерево</a:t>
            </a:r>
          </a:p>
          <a:p>
            <a:r>
              <a:rPr lang="ru-RU" sz="2400" dirty="0" smtClean="0"/>
              <a:t>Пусть в построенный минимальный каркас </a:t>
            </a:r>
            <a:r>
              <a:rPr lang="en-US" sz="2400" dirty="0" smtClean="0"/>
              <a:t>K </a:t>
            </a:r>
            <a:r>
              <a:rPr lang="ru-RU" sz="2400" dirty="0" smtClean="0"/>
              <a:t>не попало ребро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 = (</a:t>
            </a:r>
            <a:r>
              <a:rPr lang="en-US" sz="2400" dirty="0" smtClean="0"/>
              <a:t>u, v</a:t>
            </a:r>
            <a:r>
              <a:rPr lang="ru-RU" sz="2400" dirty="0" smtClean="0"/>
              <a:t>) из какого-то среза</a:t>
            </a:r>
          </a:p>
          <a:p>
            <a:r>
              <a:rPr lang="ru-RU" sz="2400" dirty="0" smtClean="0"/>
              <a:t>Путь по каркасу </a:t>
            </a:r>
            <a:r>
              <a:rPr lang="en-US" sz="2400" dirty="0" smtClean="0"/>
              <a:t>K </a:t>
            </a:r>
            <a:r>
              <a:rPr lang="ru-RU" sz="2400" dirty="0" smtClean="0"/>
              <a:t>от </a:t>
            </a:r>
            <a:r>
              <a:rPr lang="en-US" sz="2400" dirty="0" smtClean="0"/>
              <a:t>u</a:t>
            </a:r>
            <a:r>
              <a:rPr lang="ru-RU" sz="2400" dirty="0" smtClean="0"/>
              <a:t> до </a:t>
            </a:r>
            <a:r>
              <a:rPr lang="en-US" sz="2400" dirty="0" smtClean="0"/>
              <a:t>v</a:t>
            </a:r>
            <a:r>
              <a:rPr lang="ru-RU" sz="2400" dirty="0" smtClean="0"/>
              <a:t> содержит ребро </a:t>
            </a:r>
            <a:r>
              <a:rPr lang="en-US" sz="2400" dirty="0" smtClean="0"/>
              <a:t>e </a:t>
            </a:r>
            <a:r>
              <a:rPr lang="ru-RU" sz="2400" dirty="0" smtClean="0"/>
              <a:t>из среза, содержавшего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endParaRPr lang="ru-RU" sz="2400" baseline="-25000" dirty="0" smtClean="0"/>
          </a:p>
          <a:p>
            <a:r>
              <a:rPr lang="ru-RU" sz="2400" dirty="0" smtClean="0"/>
              <a:t>Добавим в </a:t>
            </a:r>
            <a:r>
              <a:rPr lang="en-US" sz="2400" dirty="0" smtClean="0"/>
              <a:t>K</a:t>
            </a:r>
            <a:r>
              <a:rPr lang="ru-RU" sz="2400" dirty="0" smtClean="0"/>
              <a:t> ребро</a:t>
            </a:r>
            <a:r>
              <a:rPr lang="en-US" sz="2400" dirty="0" smtClean="0"/>
              <a:t>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en-US" sz="2400" baseline="-25000" dirty="0" smtClean="0"/>
              <a:t> </a:t>
            </a:r>
            <a:r>
              <a:rPr lang="ru-RU" sz="2400" dirty="0"/>
              <a:t>и удалим </a:t>
            </a:r>
            <a:r>
              <a:rPr lang="ru-RU" sz="2400" dirty="0" smtClean="0"/>
              <a:t>ребро </a:t>
            </a:r>
            <a:r>
              <a:rPr lang="en-US" sz="2400" dirty="0" smtClean="0"/>
              <a:t>e</a:t>
            </a:r>
            <a:endParaRPr lang="ru-RU" sz="2400" dirty="0" smtClean="0"/>
          </a:p>
          <a:p>
            <a:r>
              <a:rPr lang="ru-RU" sz="2400" dirty="0" smtClean="0">
                <a:solidFill>
                  <a:schemeClr val="bg1"/>
                </a:solidFill>
              </a:rPr>
              <a:t>Получится каркас меньшего веса, чем </a:t>
            </a:r>
            <a:r>
              <a:rPr lang="ru-RU" sz="2400" dirty="0">
                <a:solidFill>
                  <a:schemeClr val="bg1"/>
                </a:solidFill>
              </a:rPr>
              <a:t>вес </a:t>
            </a:r>
            <a:r>
              <a:rPr lang="ru-RU" sz="2400" dirty="0" smtClean="0">
                <a:solidFill>
                  <a:schemeClr val="bg1"/>
                </a:solidFill>
              </a:rPr>
              <a:t>минимального каркаса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, что невозможно.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12210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</a:t>
            </a:r>
            <a:r>
              <a:rPr lang="ru-RU" sz="2400" dirty="0"/>
              <a:t>каждом шаге в каркас обязательно включается одно ребро из </a:t>
            </a:r>
            <a:r>
              <a:rPr lang="ru-RU" sz="2400" dirty="0" smtClean="0"/>
              <a:t>среза</a:t>
            </a:r>
            <a:endParaRPr lang="ru-RU" sz="2400" dirty="0"/>
          </a:p>
          <a:p>
            <a:pPr lvl="1"/>
            <a:r>
              <a:rPr lang="ru-RU" sz="2000" dirty="0"/>
              <a:t>иначе получится несвязный граф, а не дерево</a:t>
            </a:r>
          </a:p>
          <a:p>
            <a:r>
              <a:rPr lang="ru-RU" sz="2400" dirty="0" smtClean="0"/>
              <a:t>Пусть в построенный минимальный каркас </a:t>
            </a:r>
            <a:r>
              <a:rPr lang="en-US" sz="2400" dirty="0" smtClean="0"/>
              <a:t>K </a:t>
            </a:r>
            <a:r>
              <a:rPr lang="ru-RU" sz="2400" dirty="0" smtClean="0"/>
              <a:t>не попало ребро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 = (</a:t>
            </a:r>
            <a:r>
              <a:rPr lang="en-US" sz="2400" dirty="0" smtClean="0"/>
              <a:t>u, v</a:t>
            </a:r>
            <a:r>
              <a:rPr lang="ru-RU" sz="2400" dirty="0" smtClean="0"/>
              <a:t>) из какого-то среза</a:t>
            </a:r>
          </a:p>
          <a:p>
            <a:r>
              <a:rPr lang="ru-RU" sz="2400" dirty="0" smtClean="0"/>
              <a:t>Путь по каркасу </a:t>
            </a:r>
            <a:r>
              <a:rPr lang="en-US" sz="2400" dirty="0" smtClean="0"/>
              <a:t>K </a:t>
            </a:r>
            <a:r>
              <a:rPr lang="ru-RU" sz="2400" dirty="0" smtClean="0"/>
              <a:t>от </a:t>
            </a:r>
            <a:r>
              <a:rPr lang="en-US" sz="2400" dirty="0" smtClean="0"/>
              <a:t>u</a:t>
            </a:r>
            <a:r>
              <a:rPr lang="ru-RU" sz="2400" dirty="0" smtClean="0"/>
              <a:t> до </a:t>
            </a:r>
            <a:r>
              <a:rPr lang="en-US" sz="2400" dirty="0" smtClean="0"/>
              <a:t>v</a:t>
            </a:r>
            <a:r>
              <a:rPr lang="ru-RU" sz="2400" dirty="0" smtClean="0"/>
              <a:t> содержит ребро </a:t>
            </a:r>
            <a:r>
              <a:rPr lang="en-US" sz="2400" dirty="0" smtClean="0"/>
              <a:t>e </a:t>
            </a:r>
            <a:r>
              <a:rPr lang="ru-RU" sz="2400" dirty="0" smtClean="0"/>
              <a:t>из среза, содержавшего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endParaRPr lang="ru-RU" sz="2400" baseline="-25000" dirty="0" smtClean="0"/>
          </a:p>
          <a:p>
            <a:r>
              <a:rPr lang="ru-RU" sz="2400" dirty="0" smtClean="0"/>
              <a:t>Добавим в </a:t>
            </a:r>
            <a:r>
              <a:rPr lang="en-US" sz="2400" dirty="0" smtClean="0"/>
              <a:t>K</a:t>
            </a:r>
            <a:r>
              <a:rPr lang="ru-RU" sz="2400" dirty="0" smtClean="0"/>
              <a:t> ребро</a:t>
            </a:r>
            <a:r>
              <a:rPr lang="en-US" sz="2400" dirty="0" smtClean="0"/>
              <a:t>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en-US" sz="2400" baseline="-25000" dirty="0" smtClean="0"/>
              <a:t> </a:t>
            </a:r>
            <a:r>
              <a:rPr lang="ru-RU" sz="2400" dirty="0"/>
              <a:t>и удалим </a:t>
            </a:r>
            <a:r>
              <a:rPr lang="ru-RU" sz="2400" dirty="0" smtClean="0"/>
              <a:t>ребро </a:t>
            </a:r>
            <a:r>
              <a:rPr lang="en-US" sz="2400" dirty="0" smtClean="0"/>
              <a:t>e</a:t>
            </a:r>
            <a:endParaRPr lang="ru-RU" sz="2400" dirty="0" smtClean="0"/>
          </a:p>
          <a:p>
            <a:r>
              <a:rPr lang="ru-RU" sz="2400" dirty="0" smtClean="0"/>
              <a:t>Получится каркас меньшего веса, чем </a:t>
            </a:r>
            <a:r>
              <a:rPr lang="ru-RU" sz="2400" dirty="0"/>
              <a:t>вес </a:t>
            </a:r>
            <a:r>
              <a:rPr lang="ru-RU" sz="2400" dirty="0" smtClean="0"/>
              <a:t>минимального каркаса </a:t>
            </a:r>
            <a:r>
              <a:rPr lang="en-US" sz="2400" dirty="0" smtClean="0"/>
              <a:t>K</a:t>
            </a:r>
            <a:r>
              <a:rPr lang="ru-RU" sz="2400" dirty="0" smtClean="0"/>
              <a:t>, что невозможно.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8337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</a:t>
            </a:r>
            <a:r>
              <a:rPr lang="ru-RU" sz="2400" dirty="0"/>
              <a:t>каждом шаге в каркас обязательно включается одно ребро из </a:t>
            </a:r>
            <a:r>
              <a:rPr lang="ru-RU" sz="2400" dirty="0" smtClean="0"/>
              <a:t>среза</a:t>
            </a:r>
            <a:endParaRPr lang="ru-RU" sz="2400" dirty="0"/>
          </a:p>
          <a:p>
            <a:pPr lvl="1"/>
            <a:r>
              <a:rPr lang="ru-RU" sz="2000" dirty="0"/>
              <a:t>иначе получится несвязный граф, а не дерево</a:t>
            </a:r>
          </a:p>
          <a:p>
            <a:r>
              <a:rPr lang="ru-RU" sz="2400" dirty="0" smtClean="0"/>
              <a:t>Пусть в построенный минимальный каркас </a:t>
            </a:r>
            <a:r>
              <a:rPr lang="en-US" sz="2400" dirty="0" smtClean="0"/>
              <a:t>K </a:t>
            </a:r>
            <a:r>
              <a:rPr lang="ru-RU" sz="2400" dirty="0" smtClean="0"/>
              <a:t>не попало ребро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 = (</a:t>
            </a:r>
            <a:r>
              <a:rPr lang="en-US" sz="2400" dirty="0" smtClean="0"/>
              <a:t>u, v</a:t>
            </a:r>
            <a:r>
              <a:rPr lang="ru-RU" sz="2400" dirty="0" smtClean="0"/>
              <a:t>) из какого-то среза</a:t>
            </a:r>
          </a:p>
          <a:p>
            <a:r>
              <a:rPr lang="ru-RU" sz="2400" dirty="0" smtClean="0"/>
              <a:t>Путь по каркасу </a:t>
            </a:r>
            <a:r>
              <a:rPr lang="en-US" sz="2400" dirty="0" smtClean="0"/>
              <a:t>K </a:t>
            </a:r>
            <a:r>
              <a:rPr lang="ru-RU" sz="2400" dirty="0" smtClean="0"/>
              <a:t>от </a:t>
            </a:r>
            <a:r>
              <a:rPr lang="en-US" sz="2400" dirty="0" smtClean="0"/>
              <a:t>u</a:t>
            </a:r>
            <a:r>
              <a:rPr lang="ru-RU" sz="2400" dirty="0" smtClean="0"/>
              <a:t> до </a:t>
            </a:r>
            <a:r>
              <a:rPr lang="en-US" sz="2400" dirty="0" smtClean="0"/>
              <a:t>v</a:t>
            </a:r>
            <a:r>
              <a:rPr lang="ru-RU" sz="2400" dirty="0" smtClean="0"/>
              <a:t> содержит ребро </a:t>
            </a:r>
            <a:r>
              <a:rPr lang="en-US" sz="2400" dirty="0" smtClean="0"/>
              <a:t>e </a:t>
            </a:r>
            <a:r>
              <a:rPr lang="ru-RU" sz="2400" dirty="0" smtClean="0"/>
              <a:t>из среза, содержавшего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endParaRPr lang="ru-RU" sz="2400" baseline="-25000" dirty="0" smtClean="0"/>
          </a:p>
          <a:p>
            <a:r>
              <a:rPr lang="ru-RU" sz="2400" dirty="0" smtClean="0"/>
              <a:t>Добавим в </a:t>
            </a:r>
            <a:r>
              <a:rPr lang="en-US" sz="2400" dirty="0" smtClean="0"/>
              <a:t>K</a:t>
            </a:r>
            <a:r>
              <a:rPr lang="ru-RU" sz="2400" dirty="0" smtClean="0"/>
              <a:t> ребро</a:t>
            </a:r>
            <a:r>
              <a:rPr lang="en-US" sz="2400" dirty="0" smtClean="0"/>
              <a:t>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en-US" sz="2400" baseline="-25000" dirty="0" smtClean="0"/>
              <a:t> </a:t>
            </a:r>
            <a:r>
              <a:rPr lang="ru-RU" sz="2400" dirty="0"/>
              <a:t>и удалим </a:t>
            </a:r>
            <a:r>
              <a:rPr lang="ru-RU" sz="2400" dirty="0" smtClean="0"/>
              <a:t>ребро </a:t>
            </a:r>
            <a:r>
              <a:rPr lang="en-US" sz="2400" dirty="0" smtClean="0"/>
              <a:t>e</a:t>
            </a:r>
            <a:endParaRPr lang="ru-RU" sz="2400" dirty="0" smtClean="0"/>
          </a:p>
          <a:p>
            <a:r>
              <a:rPr lang="ru-RU" sz="2400" dirty="0" smtClean="0"/>
              <a:t>Получится каркас меньшего веса, чем </a:t>
            </a:r>
            <a:r>
              <a:rPr lang="ru-RU" sz="2400" dirty="0"/>
              <a:t>вес </a:t>
            </a:r>
            <a:r>
              <a:rPr lang="ru-RU" sz="2400" dirty="0" smtClean="0"/>
              <a:t>минимального каркаса </a:t>
            </a:r>
            <a:r>
              <a:rPr lang="en-US" sz="2400" dirty="0" smtClean="0"/>
              <a:t>K</a:t>
            </a:r>
            <a:r>
              <a:rPr lang="ru-RU" sz="2400" dirty="0" smtClean="0"/>
              <a:t>, что невозможно.</a:t>
            </a:r>
          </a:p>
          <a:p>
            <a:r>
              <a:rPr lang="ru-RU" sz="2400" dirty="0" smtClean="0"/>
              <a:t>Следовательно, ребро </a:t>
            </a:r>
            <a:r>
              <a:rPr lang="en-US" sz="2400" dirty="0" err="1" smtClean="0"/>
              <a:t>e</a:t>
            </a:r>
            <a:r>
              <a:rPr lang="en-US" sz="2400" baseline="-25000" dirty="0" err="1"/>
              <a:t>min</a:t>
            </a:r>
            <a:r>
              <a:rPr lang="en-US" sz="2400" dirty="0" smtClean="0"/>
              <a:t> </a:t>
            </a:r>
            <a:r>
              <a:rPr lang="ru-RU" sz="2400" dirty="0" smtClean="0"/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10978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Объект 16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4" name="Стрелка вправо 163"/>
          <p:cNvSpPr/>
          <p:nvPr/>
        </p:nvSpPr>
        <p:spPr>
          <a:xfrm>
            <a:off x="5453904" y="3584433"/>
            <a:ext cx="498080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TextBox 164"/>
          <p:cNvSpPr txBox="1"/>
          <p:nvPr/>
        </p:nvSpPr>
        <p:spPr>
          <a:xfrm>
            <a:off x="5931463" y="35799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…</a:t>
            </a:r>
            <a:endParaRPr lang="ru-RU"/>
          </a:p>
        </p:txBody>
      </p:sp>
      <p:sp>
        <p:nvSpPr>
          <p:cNvPr id="166" name="Стрелка вправо 165"/>
          <p:cNvSpPr/>
          <p:nvPr/>
        </p:nvSpPr>
        <p:spPr>
          <a:xfrm>
            <a:off x="6312024" y="3601704"/>
            <a:ext cx="498080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1" name="Группа 170"/>
          <p:cNvGrpSpPr/>
          <p:nvPr/>
        </p:nvGrpSpPr>
        <p:grpSpPr>
          <a:xfrm>
            <a:off x="639762" y="2071162"/>
            <a:ext cx="4736158" cy="3467296"/>
            <a:chOff x="639762" y="2071162"/>
            <a:chExt cx="4736158" cy="3467296"/>
          </a:xfrm>
        </p:grpSpPr>
        <p:cxnSp>
          <p:nvCxnSpPr>
            <p:cNvPr id="5" name="Прямая соединительная линия 4"/>
            <p:cNvCxnSpPr>
              <a:stCxn id="24" idx="3"/>
              <a:endCxn id="25" idx="7"/>
            </p:cNvCxnSpPr>
            <p:nvPr/>
          </p:nvCxnSpPr>
          <p:spPr>
            <a:xfrm flipV="1">
              <a:off x="2546914" y="2349876"/>
              <a:ext cx="357259" cy="411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>
              <a:stCxn id="24" idx="7"/>
              <a:endCxn id="23" idx="4"/>
            </p:cNvCxnSpPr>
            <p:nvPr/>
          </p:nvCxnSpPr>
          <p:spPr>
            <a:xfrm flipH="1">
              <a:off x="1997438" y="2840451"/>
              <a:ext cx="470772" cy="379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>
              <a:stCxn id="21" idx="4"/>
              <a:endCxn id="24" idx="0"/>
            </p:cNvCxnSpPr>
            <p:nvPr/>
          </p:nvCxnSpPr>
          <p:spPr>
            <a:xfrm flipV="1">
              <a:off x="2448535" y="2856751"/>
              <a:ext cx="59027" cy="364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>
              <a:stCxn id="22" idx="5"/>
              <a:endCxn id="24" idx="1"/>
            </p:cNvCxnSpPr>
            <p:nvPr/>
          </p:nvCxnSpPr>
          <p:spPr>
            <a:xfrm flipH="1" flipV="1">
              <a:off x="2546914" y="2840451"/>
              <a:ext cx="384825" cy="407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20" idx="5"/>
              <a:endCxn id="25" idx="1"/>
            </p:cNvCxnSpPr>
            <p:nvPr/>
          </p:nvCxnSpPr>
          <p:spPr>
            <a:xfrm flipH="1" flipV="1">
              <a:off x="2982876" y="2349876"/>
              <a:ext cx="659264" cy="38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stCxn id="19" idx="4"/>
              <a:endCxn id="20" idx="0"/>
            </p:cNvCxnSpPr>
            <p:nvPr/>
          </p:nvCxnSpPr>
          <p:spPr>
            <a:xfrm flipH="1" flipV="1">
              <a:off x="3681493" y="2827129"/>
              <a:ext cx="30952" cy="411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33" idx="1"/>
              <a:endCxn id="32" idx="5"/>
            </p:cNvCxnSpPr>
            <p:nvPr/>
          </p:nvCxnSpPr>
          <p:spPr>
            <a:xfrm>
              <a:off x="1981138" y="4349651"/>
              <a:ext cx="338236" cy="366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>
              <a:stCxn id="34" idx="7"/>
              <a:endCxn id="32" idx="4"/>
            </p:cNvCxnSpPr>
            <p:nvPr/>
          </p:nvCxnSpPr>
          <p:spPr>
            <a:xfrm flipH="1">
              <a:off x="2358725" y="4405303"/>
              <a:ext cx="342718" cy="294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>
              <a:stCxn id="32" idx="1"/>
              <a:endCxn id="18" idx="5"/>
            </p:cNvCxnSpPr>
            <p:nvPr/>
          </p:nvCxnSpPr>
          <p:spPr>
            <a:xfrm>
              <a:off x="2398077" y="4794868"/>
              <a:ext cx="303366" cy="255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>
              <a:stCxn id="30" idx="0"/>
              <a:endCxn id="31" idx="3"/>
            </p:cNvCxnSpPr>
            <p:nvPr/>
          </p:nvCxnSpPr>
          <p:spPr>
            <a:xfrm flipH="1">
              <a:off x="4095921" y="4699864"/>
              <a:ext cx="124334" cy="469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Овал 17"/>
            <p:cNvSpPr/>
            <p:nvPr/>
          </p:nvSpPr>
          <p:spPr>
            <a:xfrm flipH="1" flipV="1">
              <a:off x="2685143" y="5034230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9" name="Овал 18"/>
            <p:cNvSpPr/>
            <p:nvPr/>
          </p:nvSpPr>
          <p:spPr>
            <a:xfrm flipH="1" flipV="1">
              <a:off x="3656793" y="3238600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0" name="Овал 19"/>
            <p:cNvSpPr/>
            <p:nvPr/>
          </p:nvSpPr>
          <p:spPr>
            <a:xfrm flipH="1" flipV="1">
              <a:off x="3625840" y="2715825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1" name="Овал 20"/>
            <p:cNvSpPr/>
            <p:nvPr/>
          </p:nvSpPr>
          <p:spPr>
            <a:xfrm flipH="1" flipV="1">
              <a:off x="2392883" y="3221504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2" name="Овал 21"/>
            <p:cNvSpPr/>
            <p:nvPr/>
          </p:nvSpPr>
          <p:spPr>
            <a:xfrm flipH="1" flipV="1">
              <a:off x="2915439" y="3231894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3" name="Овал 22"/>
            <p:cNvSpPr/>
            <p:nvPr/>
          </p:nvSpPr>
          <p:spPr>
            <a:xfrm flipH="1" flipV="1">
              <a:off x="1941786" y="3220246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4" name="Овал 23"/>
            <p:cNvSpPr/>
            <p:nvPr/>
          </p:nvSpPr>
          <p:spPr>
            <a:xfrm flipH="1" flipV="1">
              <a:off x="2451910" y="2745447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5" name="Овал 24"/>
            <p:cNvSpPr/>
            <p:nvPr/>
          </p:nvSpPr>
          <p:spPr>
            <a:xfrm flipH="1" flipV="1">
              <a:off x="2887872" y="2254872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6" name="Овал 25"/>
            <p:cNvSpPr/>
            <p:nvPr/>
          </p:nvSpPr>
          <p:spPr>
            <a:xfrm flipH="1" flipV="1">
              <a:off x="1985472" y="5256838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9" name="Овал 28"/>
            <p:cNvSpPr/>
            <p:nvPr/>
          </p:nvSpPr>
          <p:spPr>
            <a:xfrm flipH="1" flipV="1">
              <a:off x="3511416" y="4699864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0" name="Овал 29"/>
            <p:cNvSpPr/>
            <p:nvPr/>
          </p:nvSpPr>
          <p:spPr>
            <a:xfrm flipH="1" flipV="1">
              <a:off x="4164603" y="4588560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1" name="Овал 30"/>
            <p:cNvSpPr/>
            <p:nvPr/>
          </p:nvSpPr>
          <p:spPr>
            <a:xfrm flipH="1" flipV="1">
              <a:off x="4000917" y="5153107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2" name="Овал 31"/>
            <p:cNvSpPr/>
            <p:nvPr/>
          </p:nvSpPr>
          <p:spPr>
            <a:xfrm flipH="1" flipV="1">
              <a:off x="2303073" y="4699864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3" name="Овал 32"/>
            <p:cNvSpPr/>
            <p:nvPr/>
          </p:nvSpPr>
          <p:spPr>
            <a:xfrm flipH="1" flipV="1">
              <a:off x="1886134" y="4254647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Овал 33"/>
            <p:cNvSpPr/>
            <p:nvPr/>
          </p:nvSpPr>
          <p:spPr>
            <a:xfrm flipH="1" flipV="1">
              <a:off x="2685143" y="4310299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cxnSp>
          <p:nvCxnSpPr>
            <p:cNvPr id="55" name="Прямая соединительная линия 54"/>
            <p:cNvCxnSpPr>
              <a:stCxn id="30" idx="5"/>
              <a:endCxn id="29" idx="3"/>
            </p:cNvCxnSpPr>
            <p:nvPr/>
          </p:nvCxnSpPr>
          <p:spPr>
            <a:xfrm flipH="1">
              <a:off x="3606420" y="4604860"/>
              <a:ext cx="574483" cy="111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>
              <a:stCxn id="31" idx="0"/>
              <a:endCxn id="29" idx="7"/>
            </p:cNvCxnSpPr>
            <p:nvPr/>
          </p:nvCxnSpPr>
          <p:spPr>
            <a:xfrm flipH="1" flipV="1">
              <a:off x="3527716" y="4794868"/>
              <a:ext cx="528853" cy="469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26" idx="2"/>
              <a:endCxn id="31" idx="7"/>
            </p:cNvCxnSpPr>
            <p:nvPr/>
          </p:nvCxnSpPr>
          <p:spPr>
            <a:xfrm flipV="1">
              <a:off x="2096777" y="5248111"/>
              <a:ext cx="1920441" cy="64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26" idx="3"/>
              <a:endCxn id="32" idx="6"/>
            </p:cNvCxnSpPr>
            <p:nvPr/>
          </p:nvCxnSpPr>
          <p:spPr>
            <a:xfrm flipV="1">
              <a:off x="2080476" y="4755516"/>
              <a:ext cx="222597" cy="517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32" idx="3"/>
              <a:endCxn id="29" idx="6"/>
            </p:cNvCxnSpPr>
            <p:nvPr/>
          </p:nvCxnSpPr>
          <p:spPr>
            <a:xfrm>
              <a:off x="2398077" y="4716165"/>
              <a:ext cx="1113339" cy="39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Скругленная соединительная линия 89"/>
            <p:cNvCxnSpPr>
              <a:stCxn id="24" idx="5"/>
              <a:endCxn id="33" idx="6"/>
            </p:cNvCxnSpPr>
            <p:nvPr/>
          </p:nvCxnSpPr>
          <p:spPr>
            <a:xfrm rot="16200000" flipH="1" flipV="1">
              <a:off x="1402896" y="3244984"/>
              <a:ext cx="1548552" cy="582076"/>
            </a:xfrm>
            <a:prstGeom prst="curvedConnector4">
              <a:avLst>
                <a:gd name="adj1" fmla="val -9378"/>
                <a:gd name="adj2" fmla="val 186136"/>
              </a:avLst>
            </a:prstGeom>
            <a:ln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Скругленная соединительная линия 92"/>
            <p:cNvCxnSpPr>
              <a:stCxn id="25" idx="7"/>
              <a:endCxn id="30" idx="5"/>
            </p:cNvCxnSpPr>
            <p:nvPr/>
          </p:nvCxnSpPr>
          <p:spPr>
            <a:xfrm rot="16200000" flipH="1">
              <a:off x="2415045" y="2839003"/>
              <a:ext cx="2254985" cy="1276730"/>
            </a:xfrm>
            <a:prstGeom prst="curvedConnector3">
              <a:avLst>
                <a:gd name="adj1" fmla="val 50000"/>
              </a:avLst>
            </a:prstGeom>
            <a:ln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Скругленная соединительная линия 96"/>
            <p:cNvCxnSpPr>
              <a:stCxn id="22" idx="0"/>
              <a:endCxn id="34" idx="4"/>
            </p:cNvCxnSpPr>
            <p:nvPr/>
          </p:nvCxnSpPr>
          <p:spPr>
            <a:xfrm rot="5400000">
              <a:off x="2372393" y="3711601"/>
              <a:ext cx="967100" cy="230296"/>
            </a:xfrm>
            <a:prstGeom prst="curvedConnector3">
              <a:avLst>
                <a:gd name="adj1" fmla="val 50000"/>
              </a:avLst>
            </a:prstGeom>
            <a:ln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Скругленная соединительная линия 99"/>
            <p:cNvCxnSpPr>
              <a:stCxn id="20" idx="2"/>
              <a:endCxn id="26" idx="7"/>
            </p:cNvCxnSpPr>
            <p:nvPr/>
          </p:nvCxnSpPr>
          <p:spPr>
            <a:xfrm flipH="1">
              <a:off x="2001773" y="2771477"/>
              <a:ext cx="1735372" cy="2580365"/>
            </a:xfrm>
            <a:prstGeom prst="curvedConnector4">
              <a:avLst>
                <a:gd name="adj1" fmla="val -76769"/>
                <a:gd name="adj2" fmla="val 113031"/>
              </a:avLst>
            </a:prstGeom>
            <a:ln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Прямоугольник 107"/>
            <p:cNvSpPr/>
            <p:nvPr/>
          </p:nvSpPr>
          <p:spPr>
            <a:xfrm>
              <a:off x="645485" y="2071162"/>
              <a:ext cx="4730435" cy="1452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64210" y="2112150"/>
              <a:ext cx="14794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начало каркаса</a:t>
              </a:r>
              <a:endParaRPr lang="ru-RU" sz="1400" dirty="0"/>
            </a:p>
          </p:txBody>
        </p:sp>
        <p:sp>
          <p:nvSpPr>
            <p:cNvPr id="110" name="Прямоугольник 109"/>
            <p:cNvSpPr/>
            <p:nvPr/>
          </p:nvSpPr>
          <p:spPr>
            <a:xfrm>
              <a:off x="645485" y="4086336"/>
              <a:ext cx="4730435" cy="1452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9762" y="4597803"/>
              <a:ext cx="16390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не обработанные</a:t>
              </a:r>
            </a:p>
            <a:p>
              <a:r>
                <a:rPr lang="ru-RU" sz="1400" dirty="0" smtClean="0"/>
                <a:t>вершины</a:t>
              </a:r>
              <a:endParaRPr lang="ru-RU" sz="14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5485" y="3684027"/>
              <a:ext cx="550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срез</a:t>
              </a:r>
              <a:endParaRPr lang="ru-RU" sz="1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70702" y="3651775"/>
              <a:ext cx="478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e</a:t>
              </a:r>
              <a:r>
                <a:rPr lang="en-US" sz="1400" baseline="-25000" smtClean="0"/>
                <a:t>min</a:t>
              </a:r>
              <a:endParaRPr lang="ru-RU" sz="1400" baseline="-2500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664664" y="36450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e</a:t>
              </a:r>
              <a:endParaRPr lang="ru-RU" sz="1400" baseline="-25000"/>
            </a:p>
          </p:txBody>
        </p:sp>
      </p:grpSp>
      <p:grpSp>
        <p:nvGrpSpPr>
          <p:cNvPr id="172" name="Группа 171"/>
          <p:cNvGrpSpPr/>
          <p:nvPr/>
        </p:nvGrpSpPr>
        <p:grpSpPr>
          <a:xfrm>
            <a:off x="6888088" y="2071162"/>
            <a:ext cx="4730435" cy="3467296"/>
            <a:chOff x="6888088" y="2071162"/>
            <a:chExt cx="4730435" cy="3467296"/>
          </a:xfrm>
        </p:grpSpPr>
        <p:cxnSp>
          <p:nvCxnSpPr>
            <p:cNvPr id="124" name="Прямая соединительная линия 123"/>
            <p:cNvCxnSpPr>
              <a:stCxn id="140" idx="3"/>
              <a:endCxn id="141" idx="7"/>
            </p:cNvCxnSpPr>
            <p:nvPr/>
          </p:nvCxnSpPr>
          <p:spPr>
            <a:xfrm flipV="1">
              <a:off x="8262127" y="2339562"/>
              <a:ext cx="357259" cy="411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140" idx="7"/>
              <a:endCxn id="139" idx="4"/>
            </p:cNvCxnSpPr>
            <p:nvPr/>
          </p:nvCxnSpPr>
          <p:spPr>
            <a:xfrm flipH="1">
              <a:off x="7712651" y="2830137"/>
              <a:ext cx="470772" cy="379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/>
            <p:cNvCxnSpPr>
              <a:stCxn id="137" idx="4"/>
              <a:endCxn id="140" idx="0"/>
            </p:cNvCxnSpPr>
            <p:nvPr/>
          </p:nvCxnSpPr>
          <p:spPr>
            <a:xfrm flipV="1">
              <a:off x="8163748" y="2846437"/>
              <a:ext cx="59027" cy="364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>
              <a:stCxn id="138" idx="5"/>
              <a:endCxn id="140" idx="1"/>
            </p:cNvCxnSpPr>
            <p:nvPr/>
          </p:nvCxnSpPr>
          <p:spPr>
            <a:xfrm flipH="1" flipV="1">
              <a:off x="8262127" y="2830137"/>
              <a:ext cx="384825" cy="407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136" idx="5"/>
              <a:endCxn id="141" idx="1"/>
            </p:cNvCxnSpPr>
            <p:nvPr/>
          </p:nvCxnSpPr>
          <p:spPr>
            <a:xfrm flipH="1" flipV="1">
              <a:off x="8698089" y="2339562"/>
              <a:ext cx="659264" cy="38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135" idx="4"/>
              <a:endCxn id="136" idx="0"/>
            </p:cNvCxnSpPr>
            <p:nvPr/>
          </p:nvCxnSpPr>
          <p:spPr>
            <a:xfrm flipH="1" flipV="1">
              <a:off x="9396705" y="2816815"/>
              <a:ext cx="30952" cy="411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147" idx="1"/>
              <a:endCxn id="146" idx="5"/>
            </p:cNvCxnSpPr>
            <p:nvPr/>
          </p:nvCxnSpPr>
          <p:spPr>
            <a:xfrm>
              <a:off x="7696351" y="4339337"/>
              <a:ext cx="338236" cy="366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единительная линия 130"/>
            <p:cNvCxnSpPr>
              <a:stCxn id="148" idx="7"/>
              <a:endCxn id="146" idx="4"/>
            </p:cNvCxnSpPr>
            <p:nvPr/>
          </p:nvCxnSpPr>
          <p:spPr>
            <a:xfrm flipH="1">
              <a:off x="8073938" y="4394989"/>
              <a:ext cx="342718" cy="294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Прямая соединительная линия 131"/>
            <p:cNvCxnSpPr>
              <a:stCxn id="146" idx="1"/>
              <a:endCxn id="134" idx="5"/>
            </p:cNvCxnSpPr>
            <p:nvPr/>
          </p:nvCxnSpPr>
          <p:spPr>
            <a:xfrm>
              <a:off x="8113290" y="4784554"/>
              <a:ext cx="303366" cy="255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144" idx="0"/>
              <a:endCxn id="145" idx="3"/>
            </p:cNvCxnSpPr>
            <p:nvPr/>
          </p:nvCxnSpPr>
          <p:spPr>
            <a:xfrm flipH="1">
              <a:off x="9811133" y="4689550"/>
              <a:ext cx="124334" cy="469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Овал 133"/>
            <p:cNvSpPr/>
            <p:nvPr/>
          </p:nvSpPr>
          <p:spPr>
            <a:xfrm flipH="1" flipV="1">
              <a:off x="8400356" y="5023916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35" name="Овал 134"/>
            <p:cNvSpPr/>
            <p:nvPr/>
          </p:nvSpPr>
          <p:spPr>
            <a:xfrm flipH="1" flipV="1">
              <a:off x="9372005" y="3228286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36" name="Овал 135"/>
            <p:cNvSpPr/>
            <p:nvPr/>
          </p:nvSpPr>
          <p:spPr>
            <a:xfrm flipH="1" flipV="1">
              <a:off x="9341053" y="2705511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37" name="Овал 136"/>
            <p:cNvSpPr/>
            <p:nvPr/>
          </p:nvSpPr>
          <p:spPr>
            <a:xfrm flipH="1" flipV="1">
              <a:off x="8108095" y="3211190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38" name="Овал 137"/>
            <p:cNvSpPr/>
            <p:nvPr/>
          </p:nvSpPr>
          <p:spPr>
            <a:xfrm flipH="1" flipV="1">
              <a:off x="8630652" y="3221580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39" name="Овал 138"/>
            <p:cNvSpPr/>
            <p:nvPr/>
          </p:nvSpPr>
          <p:spPr>
            <a:xfrm flipH="1" flipV="1">
              <a:off x="7656999" y="3209932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0" name="Овал 139"/>
            <p:cNvSpPr/>
            <p:nvPr/>
          </p:nvSpPr>
          <p:spPr>
            <a:xfrm flipH="1" flipV="1">
              <a:off x="8167123" y="2735133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1" name="Овал 140"/>
            <p:cNvSpPr/>
            <p:nvPr/>
          </p:nvSpPr>
          <p:spPr>
            <a:xfrm flipH="1" flipV="1">
              <a:off x="8603085" y="2244558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2" name="Овал 141"/>
            <p:cNvSpPr/>
            <p:nvPr/>
          </p:nvSpPr>
          <p:spPr>
            <a:xfrm flipH="1" flipV="1">
              <a:off x="7700685" y="5246524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3" name="Овал 142"/>
            <p:cNvSpPr/>
            <p:nvPr/>
          </p:nvSpPr>
          <p:spPr>
            <a:xfrm flipH="1" flipV="1">
              <a:off x="9226629" y="4689550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4" name="Овал 143"/>
            <p:cNvSpPr/>
            <p:nvPr/>
          </p:nvSpPr>
          <p:spPr>
            <a:xfrm flipH="1" flipV="1">
              <a:off x="9879815" y="4578246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5" name="Овал 144"/>
            <p:cNvSpPr/>
            <p:nvPr/>
          </p:nvSpPr>
          <p:spPr>
            <a:xfrm flipH="1" flipV="1">
              <a:off x="9716129" y="5142793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6" name="Овал 145"/>
            <p:cNvSpPr/>
            <p:nvPr/>
          </p:nvSpPr>
          <p:spPr>
            <a:xfrm flipH="1" flipV="1">
              <a:off x="8018286" y="4689550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7" name="Овал 146"/>
            <p:cNvSpPr/>
            <p:nvPr/>
          </p:nvSpPr>
          <p:spPr>
            <a:xfrm flipH="1" flipV="1">
              <a:off x="7601347" y="4244333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8" name="Овал 147"/>
            <p:cNvSpPr/>
            <p:nvPr/>
          </p:nvSpPr>
          <p:spPr>
            <a:xfrm flipH="1" flipV="1">
              <a:off x="8400356" y="4299985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cxnSp>
          <p:nvCxnSpPr>
            <p:cNvPr id="149" name="Прямая соединительная линия 148"/>
            <p:cNvCxnSpPr>
              <a:stCxn id="144" idx="5"/>
              <a:endCxn id="143" idx="3"/>
            </p:cNvCxnSpPr>
            <p:nvPr/>
          </p:nvCxnSpPr>
          <p:spPr>
            <a:xfrm flipH="1">
              <a:off x="9321633" y="4594546"/>
              <a:ext cx="574483" cy="111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>
              <a:stCxn id="142" idx="3"/>
              <a:endCxn id="146" idx="6"/>
            </p:cNvCxnSpPr>
            <p:nvPr/>
          </p:nvCxnSpPr>
          <p:spPr>
            <a:xfrm flipV="1">
              <a:off x="7795689" y="4745203"/>
              <a:ext cx="222597" cy="517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>
              <a:stCxn id="146" idx="3"/>
              <a:endCxn id="143" idx="6"/>
            </p:cNvCxnSpPr>
            <p:nvPr/>
          </p:nvCxnSpPr>
          <p:spPr>
            <a:xfrm>
              <a:off x="8113290" y="4705851"/>
              <a:ext cx="1113339" cy="39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Скругленная соединительная линия 154"/>
            <p:cNvCxnSpPr>
              <a:stCxn id="141" idx="7"/>
              <a:endCxn id="144" idx="5"/>
            </p:cNvCxnSpPr>
            <p:nvPr/>
          </p:nvCxnSpPr>
          <p:spPr>
            <a:xfrm rot="16200000" flipH="1">
              <a:off x="8130258" y="2828689"/>
              <a:ext cx="2254985" cy="1276730"/>
            </a:xfrm>
            <a:prstGeom prst="curvedConnector3">
              <a:avLst>
                <a:gd name="adj1" fmla="val 50000"/>
              </a:avLst>
            </a:prstGeom>
            <a:ln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Скругленная соединительная линия 155"/>
            <p:cNvCxnSpPr>
              <a:stCxn id="138" idx="0"/>
              <a:endCxn id="148" idx="4"/>
            </p:cNvCxnSpPr>
            <p:nvPr/>
          </p:nvCxnSpPr>
          <p:spPr>
            <a:xfrm rot="5400000">
              <a:off x="8087606" y="3701287"/>
              <a:ext cx="967100" cy="230296"/>
            </a:xfrm>
            <a:prstGeom prst="curvedConnector3">
              <a:avLst>
                <a:gd name="adj1" fmla="val 50000"/>
              </a:avLst>
            </a:prstGeom>
            <a:ln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Прямоугольник 157"/>
            <p:cNvSpPr/>
            <p:nvPr/>
          </p:nvSpPr>
          <p:spPr>
            <a:xfrm>
              <a:off x="6888088" y="2071162"/>
              <a:ext cx="4730435" cy="34672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579423" y="2101836"/>
              <a:ext cx="737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smtClean="0"/>
                <a:t>каркас</a:t>
              </a:r>
              <a:endParaRPr lang="ru-RU" sz="14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085916" y="3641461"/>
              <a:ext cx="478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e</a:t>
              </a:r>
              <a:r>
                <a:rPr lang="en-US" sz="1400" baseline="-25000" smtClean="0"/>
                <a:t>min</a:t>
              </a:r>
              <a:endParaRPr lang="ru-RU" sz="1400" baseline="-2500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387420" y="365177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e</a:t>
              </a:r>
              <a:endParaRPr lang="ru-RU" sz="1400" baseline="-25000"/>
            </a:p>
          </p:txBody>
        </p:sp>
      </p:grpSp>
      <p:sp>
        <p:nvSpPr>
          <p:cNvPr id="169" name="Заголовок 16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Доказательство корректности алгоритма Прима</a:t>
            </a:r>
          </a:p>
        </p:txBody>
      </p:sp>
    </p:spTree>
    <p:extLst>
      <p:ext uri="{BB962C8B-B14F-4D97-AF65-F5344CB8AC3E}">
        <p14:creationId xmlns:p14="http://schemas.microsoft.com/office/powerpoint/2010/main" val="156172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 = #</a:t>
            </a:r>
            <a:r>
              <a:rPr lang="ru-RU" dirty="0" smtClean="0">
                <a:solidFill>
                  <a:schemeClr val="bg1"/>
                </a:solidFill>
              </a:rPr>
              <a:t> вершин, </a:t>
            </a:r>
            <a:r>
              <a:rPr lang="en-US" dirty="0" smtClean="0">
                <a:solidFill>
                  <a:schemeClr val="bg1"/>
                </a:solidFill>
              </a:rPr>
              <a:t>M = # </a:t>
            </a:r>
            <a:r>
              <a:rPr lang="ru-RU" dirty="0" smtClean="0">
                <a:solidFill>
                  <a:schemeClr val="bg1"/>
                </a:solidFill>
              </a:rPr>
              <a:t>ребер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ru-RU" dirty="0" smtClean="0">
                <a:solidFill>
                  <a:schemeClr val="bg1"/>
                </a:solidFill>
              </a:rPr>
              <a:t> операций в алгоритме Прима = </a:t>
            </a:r>
            <a:r>
              <a:rPr lang="en-US" dirty="0" smtClean="0">
                <a:solidFill>
                  <a:schemeClr val="bg1"/>
                </a:solidFill>
              </a:rPr>
              <a:t>O(N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^ 2)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M = O(N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en-US" dirty="0" smtClean="0">
                <a:solidFill>
                  <a:schemeClr val="bg1"/>
                </a:solidFill>
              </a:rPr>
              <a:t>O(N </a:t>
            </a:r>
            <a:r>
              <a:rPr lang="en-US" dirty="0" err="1" smtClean="0">
                <a:solidFill>
                  <a:schemeClr val="bg1"/>
                </a:solidFill>
              </a:rPr>
              <a:t>logN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при использовании пирамиды (</a:t>
            </a:r>
            <a:r>
              <a:rPr lang="en-US" dirty="0" smtClean="0">
                <a:solidFill>
                  <a:schemeClr val="bg1"/>
                </a:solidFill>
              </a:rPr>
              <a:t>heap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операций в алгоритме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n-US" dirty="0" smtClean="0">
                <a:solidFill>
                  <a:schemeClr val="bg1"/>
                </a:solidFill>
              </a:rPr>
              <a:t>log(M)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>
                <a:solidFill>
                  <a:schemeClr val="bg1"/>
                </a:solidFill>
              </a:rPr>
              <a:t>(N</a:t>
            </a:r>
            <a:r>
              <a:rPr lang="en-US" sz="3100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sz="31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больших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O(N^2), </a:t>
            </a:r>
            <a:r>
              <a:rPr lang="ru-RU" dirty="0" smtClean="0">
                <a:solidFill>
                  <a:schemeClr val="bg1"/>
                </a:solidFill>
              </a:rPr>
              <a:t>то алгоритм </a:t>
            </a:r>
            <a:r>
              <a:rPr lang="ru-RU" dirty="0" err="1" smtClean="0">
                <a:solidFill>
                  <a:schemeClr val="bg1"/>
                </a:solidFill>
              </a:rPr>
              <a:t>Краскала</a:t>
            </a:r>
            <a:r>
              <a:rPr lang="ru-RU" dirty="0" smtClean="0">
                <a:solidFill>
                  <a:schemeClr val="bg1"/>
                </a:solidFill>
              </a:rPr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ru-RU" dirty="0" smtClean="0">
                <a:solidFill>
                  <a:schemeClr val="bg1"/>
                </a:solidFill>
              </a:rPr>
              <a:t> операций в алгоритме Прима = </a:t>
            </a:r>
            <a:r>
              <a:rPr lang="en-US" dirty="0" smtClean="0">
                <a:solidFill>
                  <a:schemeClr val="bg1"/>
                </a:solidFill>
              </a:rPr>
              <a:t>O(N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^ 2)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M = O(N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en-US" dirty="0" smtClean="0">
                <a:solidFill>
                  <a:schemeClr val="bg1"/>
                </a:solidFill>
              </a:rPr>
              <a:t>O(N </a:t>
            </a:r>
            <a:r>
              <a:rPr lang="en-US" dirty="0" err="1" smtClean="0">
                <a:solidFill>
                  <a:schemeClr val="bg1"/>
                </a:solidFill>
              </a:rPr>
              <a:t>logN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при использовании пирамиды (</a:t>
            </a:r>
            <a:r>
              <a:rPr lang="en-US" dirty="0" smtClean="0">
                <a:solidFill>
                  <a:schemeClr val="bg1"/>
                </a:solidFill>
              </a:rPr>
              <a:t>heap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операций в алгоритме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n-US" dirty="0" smtClean="0">
                <a:solidFill>
                  <a:schemeClr val="bg1"/>
                </a:solidFill>
              </a:rPr>
              <a:t>log(M)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>
                <a:solidFill>
                  <a:schemeClr val="bg1"/>
                </a:solidFill>
              </a:rPr>
              <a:t>(N</a:t>
            </a:r>
            <a:r>
              <a:rPr lang="en-US" sz="3100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sz="31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больших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O(N^2), </a:t>
            </a:r>
            <a:r>
              <a:rPr lang="ru-RU" dirty="0" smtClean="0">
                <a:solidFill>
                  <a:schemeClr val="bg1"/>
                </a:solidFill>
              </a:rPr>
              <a:t>то алгоритм </a:t>
            </a:r>
            <a:r>
              <a:rPr lang="ru-RU" dirty="0" err="1" smtClean="0">
                <a:solidFill>
                  <a:schemeClr val="bg1"/>
                </a:solidFill>
              </a:rPr>
              <a:t>Краскала</a:t>
            </a:r>
            <a:r>
              <a:rPr lang="ru-RU" dirty="0" smtClean="0">
                <a:solidFill>
                  <a:schemeClr val="bg1"/>
                </a:solidFill>
              </a:rPr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6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M = O(N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en-US" dirty="0" smtClean="0">
                <a:solidFill>
                  <a:schemeClr val="bg1"/>
                </a:solidFill>
              </a:rPr>
              <a:t>O(N </a:t>
            </a:r>
            <a:r>
              <a:rPr lang="en-US" dirty="0" err="1" smtClean="0">
                <a:solidFill>
                  <a:schemeClr val="bg1"/>
                </a:solidFill>
              </a:rPr>
              <a:t>logN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при использовании пирамиды (</a:t>
            </a:r>
            <a:r>
              <a:rPr lang="en-US" dirty="0" smtClean="0">
                <a:solidFill>
                  <a:schemeClr val="bg1"/>
                </a:solidFill>
              </a:rPr>
              <a:t>heap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операций в алгоритме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n-US" dirty="0" smtClean="0">
                <a:solidFill>
                  <a:schemeClr val="bg1"/>
                </a:solidFill>
              </a:rPr>
              <a:t>log(M)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>
                <a:solidFill>
                  <a:schemeClr val="bg1"/>
                </a:solidFill>
              </a:rPr>
              <a:t>(N</a:t>
            </a:r>
            <a:r>
              <a:rPr lang="en-US" sz="3100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sz="31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больших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O(N^2), </a:t>
            </a:r>
            <a:r>
              <a:rPr lang="ru-RU" dirty="0" smtClean="0">
                <a:solidFill>
                  <a:schemeClr val="bg1"/>
                </a:solidFill>
              </a:rPr>
              <a:t>то алгоритм </a:t>
            </a:r>
            <a:r>
              <a:rPr lang="ru-RU" dirty="0" err="1" smtClean="0">
                <a:solidFill>
                  <a:schemeClr val="bg1"/>
                </a:solidFill>
              </a:rPr>
              <a:t>Краскала</a:t>
            </a:r>
            <a:r>
              <a:rPr lang="ru-RU" dirty="0" smtClean="0">
                <a:solidFill>
                  <a:schemeClr val="bg1"/>
                </a:solidFill>
              </a:rPr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2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операций в алгоритме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n-US" dirty="0" smtClean="0">
                <a:solidFill>
                  <a:schemeClr val="bg1"/>
                </a:solidFill>
              </a:rPr>
              <a:t>log(M)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>
                <a:solidFill>
                  <a:schemeClr val="bg1"/>
                </a:solidFill>
              </a:rPr>
              <a:t>(N</a:t>
            </a:r>
            <a:r>
              <a:rPr lang="en-US" sz="3100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sz="31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больших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O(N^2), </a:t>
            </a:r>
            <a:r>
              <a:rPr lang="ru-RU" dirty="0" smtClean="0">
                <a:solidFill>
                  <a:schemeClr val="bg1"/>
                </a:solidFill>
              </a:rPr>
              <a:t>то алгоритм </a:t>
            </a:r>
            <a:r>
              <a:rPr lang="ru-RU" dirty="0" err="1" smtClean="0">
                <a:solidFill>
                  <a:schemeClr val="bg1"/>
                </a:solidFill>
              </a:rPr>
              <a:t>Краскала</a:t>
            </a:r>
            <a:r>
              <a:rPr lang="ru-RU" dirty="0" smtClean="0">
                <a:solidFill>
                  <a:schemeClr val="bg1"/>
                </a:solidFill>
              </a:rPr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[a] = 12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18" name="Rectangle 17"/>
          <p:cNvSpPr/>
          <p:nvPr/>
        </p:nvSpPr>
        <p:spPr>
          <a:xfrm>
            <a:off x="479376" y="1430716"/>
            <a:ext cx="5891211" cy="4695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5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# </a:t>
            </a:r>
            <a:r>
              <a:rPr lang="ru-RU" dirty="0"/>
              <a:t>операций в алгоритме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O(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n-US" dirty="0" smtClean="0"/>
              <a:t>log(M)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/>
              <a:t>(N</a:t>
            </a:r>
            <a:r>
              <a:rPr lang="en-US" sz="3100" dirty="0" smtClean="0"/>
              <a:t>)</a:t>
            </a:r>
            <a:r>
              <a:rPr lang="ru-RU" dirty="0" smtClean="0"/>
              <a:t>)</a:t>
            </a:r>
            <a:endParaRPr lang="ru-RU" sz="3100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Для больших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O(N^2), </a:t>
            </a:r>
            <a:r>
              <a:rPr lang="ru-RU" dirty="0" smtClean="0">
                <a:solidFill>
                  <a:schemeClr val="bg1"/>
                </a:solidFill>
              </a:rPr>
              <a:t>то алгоритм </a:t>
            </a:r>
            <a:r>
              <a:rPr lang="ru-RU" dirty="0" err="1" smtClean="0">
                <a:solidFill>
                  <a:schemeClr val="bg1"/>
                </a:solidFill>
              </a:rPr>
              <a:t>Краскала</a:t>
            </a:r>
            <a:r>
              <a:rPr lang="ru-RU" dirty="0" smtClean="0">
                <a:solidFill>
                  <a:schemeClr val="bg1"/>
                </a:solidFill>
              </a:rPr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# </a:t>
            </a:r>
            <a:r>
              <a:rPr lang="ru-RU" dirty="0"/>
              <a:t>операций в алгоритме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O(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n-US" dirty="0" smtClean="0"/>
              <a:t>log(M)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/>
              <a:t>(N</a:t>
            </a:r>
            <a:r>
              <a:rPr lang="en-US" sz="3100" dirty="0" smtClean="0"/>
              <a:t>)</a:t>
            </a:r>
            <a:r>
              <a:rPr lang="ru-RU" dirty="0" smtClean="0"/>
              <a:t>)</a:t>
            </a:r>
            <a:endParaRPr lang="ru-RU" sz="3100" dirty="0"/>
          </a:p>
          <a:p>
            <a:endParaRPr lang="ru-RU" dirty="0" smtClean="0"/>
          </a:p>
          <a:p>
            <a:r>
              <a:rPr lang="ru-RU" dirty="0" smtClean="0"/>
              <a:t>Для больших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O(N^2), </a:t>
            </a:r>
            <a:r>
              <a:rPr lang="ru-RU" dirty="0" smtClean="0">
                <a:solidFill>
                  <a:schemeClr val="bg1"/>
                </a:solidFill>
              </a:rPr>
              <a:t>то алгоритм </a:t>
            </a:r>
            <a:r>
              <a:rPr lang="ru-RU" dirty="0" err="1" smtClean="0">
                <a:solidFill>
                  <a:schemeClr val="bg1"/>
                </a:solidFill>
              </a:rPr>
              <a:t>Краскала</a:t>
            </a:r>
            <a:r>
              <a:rPr lang="ru-RU" dirty="0" smtClean="0">
                <a:solidFill>
                  <a:schemeClr val="bg1"/>
                </a:solidFill>
              </a:rPr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# </a:t>
            </a:r>
            <a:r>
              <a:rPr lang="ru-RU" dirty="0"/>
              <a:t>операций в алгоритме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O(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n-US" dirty="0" smtClean="0"/>
              <a:t>log(M)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/>
              <a:t>(N</a:t>
            </a:r>
            <a:r>
              <a:rPr lang="en-US" sz="3100" dirty="0" smtClean="0"/>
              <a:t>)</a:t>
            </a:r>
            <a:r>
              <a:rPr lang="ru-RU" dirty="0" smtClean="0"/>
              <a:t>)</a:t>
            </a:r>
            <a:endParaRPr lang="ru-RU" sz="3100" dirty="0"/>
          </a:p>
          <a:p>
            <a:endParaRPr lang="ru-RU" dirty="0" smtClean="0"/>
          </a:p>
          <a:p>
            <a:r>
              <a:rPr lang="ru-RU" dirty="0" smtClean="0"/>
              <a:t>Для больших графов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O(N^2), </a:t>
            </a:r>
            <a:r>
              <a:rPr lang="ru-RU" dirty="0" smtClean="0"/>
              <a:t>то алгоритм </a:t>
            </a:r>
            <a:r>
              <a:rPr lang="ru-RU" dirty="0" err="1" smtClean="0"/>
              <a:t>Краскала</a:t>
            </a:r>
            <a:r>
              <a:rPr lang="ru-RU" dirty="0" smtClean="0"/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1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# </a:t>
            </a:r>
            <a:r>
              <a:rPr lang="ru-RU" dirty="0"/>
              <a:t>операций в алгоритме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O(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n-US" dirty="0" smtClean="0"/>
              <a:t>log(M)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/>
              <a:t>(N</a:t>
            </a:r>
            <a:r>
              <a:rPr lang="en-US" sz="3100" dirty="0" smtClean="0"/>
              <a:t>)</a:t>
            </a:r>
            <a:r>
              <a:rPr lang="ru-RU" dirty="0" smtClean="0"/>
              <a:t>)</a:t>
            </a:r>
            <a:endParaRPr lang="ru-RU" sz="3100" dirty="0"/>
          </a:p>
          <a:p>
            <a:endParaRPr lang="ru-RU" dirty="0" smtClean="0"/>
          </a:p>
          <a:p>
            <a:r>
              <a:rPr lang="ru-RU" dirty="0" smtClean="0"/>
              <a:t>Для больших графов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O(N^2), </a:t>
            </a:r>
            <a:r>
              <a:rPr lang="ru-RU" dirty="0" smtClean="0"/>
              <a:t>то алгоритм </a:t>
            </a:r>
            <a:r>
              <a:rPr lang="ru-RU" dirty="0" err="1" smtClean="0"/>
              <a:t>Краскала</a:t>
            </a:r>
            <a:r>
              <a:rPr lang="ru-RU" dirty="0" smtClean="0"/>
              <a:t> медленнее алгоритма Прима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O(N), </a:t>
            </a:r>
            <a:r>
              <a:rPr lang="ru-RU" dirty="0" smtClean="0"/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1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# </a:t>
            </a:r>
            <a:r>
              <a:rPr lang="ru-RU" dirty="0"/>
              <a:t>операций в алгоритме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O(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n-US" dirty="0" smtClean="0"/>
              <a:t>log(M)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/>
              <a:t>(N</a:t>
            </a:r>
            <a:r>
              <a:rPr lang="en-US" sz="3100" dirty="0" smtClean="0"/>
              <a:t>)</a:t>
            </a:r>
            <a:r>
              <a:rPr lang="ru-RU" dirty="0" smtClean="0"/>
              <a:t>)</a:t>
            </a:r>
            <a:endParaRPr lang="ru-RU" sz="3100" dirty="0"/>
          </a:p>
          <a:p>
            <a:endParaRPr lang="ru-RU" dirty="0" smtClean="0"/>
          </a:p>
          <a:p>
            <a:r>
              <a:rPr lang="ru-RU" dirty="0" smtClean="0"/>
              <a:t>Для больших графов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O(N^2), </a:t>
            </a:r>
            <a:r>
              <a:rPr lang="ru-RU" dirty="0" smtClean="0"/>
              <a:t>то алгоритм </a:t>
            </a:r>
            <a:r>
              <a:rPr lang="ru-RU" dirty="0" err="1" smtClean="0"/>
              <a:t>Краскала</a:t>
            </a:r>
            <a:r>
              <a:rPr lang="ru-RU" dirty="0" smtClean="0"/>
              <a:t> медленнее алгоритма Прима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O(N), </a:t>
            </a:r>
            <a:r>
              <a:rPr lang="ru-RU" dirty="0" smtClean="0"/>
              <a:t>то</a:t>
            </a:r>
          </a:p>
          <a:p>
            <a:pPr lvl="2"/>
            <a:r>
              <a:rPr lang="ru-RU" dirty="0" smtClean="0"/>
              <a:t>алгоритм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быстрее алгоритма Прима с обычным </a:t>
            </a:r>
            <a:r>
              <a:rPr lang="en-US" dirty="0" err="1" smtClean="0"/>
              <a:t>ArgMin</a:t>
            </a:r>
            <a:r>
              <a:rPr lang="ru-RU" dirty="0" smtClean="0"/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# </a:t>
            </a:r>
            <a:r>
              <a:rPr lang="ru-RU" dirty="0"/>
              <a:t>операций в алгоритме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O(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n-US" dirty="0" smtClean="0"/>
              <a:t>log(M)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/>
              <a:t>(N</a:t>
            </a:r>
            <a:r>
              <a:rPr lang="en-US" sz="3100" dirty="0" smtClean="0"/>
              <a:t>)</a:t>
            </a:r>
            <a:r>
              <a:rPr lang="ru-RU" dirty="0" smtClean="0"/>
              <a:t>)</a:t>
            </a:r>
            <a:endParaRPr lang="ru-RU" sz="3100" dirty="0"/>
          </a:p>
          <a:p>
            <a:endParaRPr lang="ru-RU" dirty="0" smtClean="0"/>
          </a:p>
          <a:p>
            <a:r>
              <a:rPr lang="ru-RU" dirty="0" smtClean="0"/>
              <a:t>Для больших графов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O(N^2), </a:t>
            </a:r>
            <a:r>
              <a:rPr lang="ru-RU" dirty="0" smtClean="0"/>
              <a:t>то алгоритм </a:t>
            </a:r>
            <a:r>
              <a:rPr lang="ru-RU" dirty="0" err="1" smtClean="0"/>
              <a:t>Краскала</a:t>
            </a:r>
            <a:r>
              <a:rPr lang="ru-RU" dirty="0" smtClean="0"/>
              <a:t> медленнее алгоритма Прима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O(N), </a:t>
            </a:r>
            <a:r>
              <a:rPr lang="ru-RU" dirty="0" smtClean="0"/>
              <a:t>то</a:t>
            </a:r>
          </a:p>
          <a:p>
            <a:pPr lvl="2"/>
            <a:r>
              <a:rPr lang="ru-RU" dirty="0" smtClean="0"/>
              <a:t>алгоритм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быстрее алгоритма Прима с обычным </a:t>
            </a:r>
            <a:r>
              <a:rPr lang="en-US" dirty="0" err="1" smtClean="0"/>
              <a:t>ArgMin</a:t>
            </a:r>
            <a:r>
              <a:rPr lang="ru-RU" dirty="0" smtClean="0"/>
              <a:t> </a:t>
            </a:r>
          </a:p>
          <a:p>
            <a:pPr lvl="2"/>
            <a:r>
              <a:rPr lang="ru-RU" dirty="0"/>
              <a:t>алгоритм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примерно равен по скорости алгоритму </a:t>
            </a:r>
            <a:r>
              <a:rPr lang="ru-RU" dirty="0"/>
              <a:t>Прима </a:t>
            </a:r>
            <a:r>
              <a:rPr lang="ru-RU" dirty="0" smtClean="0"/>
              <a:t>с </a:t>
            </a:r>
            <a:r>
              <a:rPr lang="en-US" dirty="0" err="1" smtClean="0"/>
              <a:t>ArgMin</a:t>
            </a:r>
            <a:r>
              <a:rPr lang="en-US" dirty="0" smtClean="0"/>
              <a:t> </a:t>
            </a:r>
            <a:r>
              <a:rPr lang="ru-RU" dirty="0" smtClean="0"/>
              <a:t>на основе пирамиды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1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Обход вершин графа в глубину</a:t>
            </a:r>
          </a:p>
          <a:p>
            <a:endParaRPr lang="ru-RU" dirty="0"/>
          </a:p>
          <a:p>
            <a:r>
              <a:rPr lang="ru-RU" dirty="0"/>
              <a:t>Обход вершин графа в ширину</a:t>
            </a:r>
          </a:p>
          <a:p>
            <a:endParaRPr lang="ru-RU" dirty="0"/>
          </a:p>
          <a:p>
            <a:r>
              <a:rPr lang="ru-RU" dirty="0"/>
              <a:t>Построение каркаса графа</a:t>
            </a:r>
          </a:p>
          <a:p>
            <a:pPr lvl="1"/>
            <a:r>
              <a:rPr lang="ru-RU" dirty="0"/>
              <a:t>Алгоритм </a:t>
            </a:r>
            <a:r>
              <a:rPr lang="ru-RU" dirty="0" err="1"/>
              <a:t>Краскала</a:t>
            </a:r>
            <a:endParaRPr lang="ru-RU" dirty="0"/>
          </a:p>
          <a:p>
            <a:pPr lvl="1"/>
            <a:r>
              <a:rPr lang="ru-RU" dirty="0"/>
              <a:t>Система не пересекающихся множеств</a:t>
            </a:r>
          </a:p>
          <a:p>
            <a:pPr lvl="1"/>
            <a:r>
              <a:rPr lang="ru-RU" dirty="0"/>
              <a:t>Алгоритм Прима-</a:t>
            </a:r>
            <a:r>
              <a:rPr lang="ru-RU" dirty="0" err="1"/>
              <a:t>Краскала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68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Oval 3"/>
          <p:cNvSpPr>
            <a:spLocks noChangeArrowheads="1"/>
          </p:cNvSpPr>
          <p:nvPr/>
        </p:nvSpPr>
        <p:spPr bwMode="auto">
          <a:xfrm>
            <a:off x="2100263" y="3032126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10</a:t>
            </a:r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3216276" y="20240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3216276" y="303212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3216276" y="40767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5124451" y="20240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5124451" y="303212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4116388" y="3032126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5124451" y="40767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6311901" y="20240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66572" name="Oval 12"/>
          <p:cNvSpPr>
            <a:spLocks noChangeArrowheads="1"/>
          </p:cNvSpPr>
          <p:nvPr/>
        </p:nvSpPr>
        <p:spPr bwMode="auto">
          <a:xfrm>
            <a:off x="6311901" y="303212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cxnSp>
        <p:nvCxnSpPr>
          <p:cNvPr id="66573" name="AutoShape 13"/>
          <p:cNvCxnSpPr>
            <a:cxnSpLocks noChangeShapeType="1"/>
            <a:stCxn id="66563" idx="7"/>
            <a:endCxn id="66564" idx="3"/>
          </p:cNvCxnSpPr>
          <p:nvPr/>
        </p:nvCxnSpPr>
        <p:spPr bwMode="auto">
          <a:xfrm flipV="1">
            <a:off x="2408239" y="2332039"/>
            <a:ext cx="8604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4" name="AutoShape 14"/>
          <p:cNvCxnSpPr>
            <a:cxnSpLocks noChangeShapeType="1"/>
            <a:stCxn id="66563" idx="6"/>
            <a:endCxn id="66565" idx="2"/>
          </p:cNvCxnSpPr>
          <p:nvPr/>
        </p:nvCxnSpPr>
        <p:spPr bwMode="auto">
          <a:xfrm>
            <a:off x="2460625" y="3213100"/>
            <a:ext cx="7556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5" name="AutoShape 15"/>
          <p:cNvCxnSpPr>
            <a:cxnSpLocks noChangeShapeType="1"/>
            <a:stCxn id="66563" idx="5"/>
            <a:endCxn id="66566" idx="1"/>
          </p:cNvCxnSpPr>
          <p:nvPr/>
        </p:nvCxnSpPr>
        <p:spPr bwMode="auto">
          <a:xfrm>
            <a:off x="2408239" y="3340100"/>
            <a:ext cx="8604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6" name="AutoShape 16"/>
          <p:cNvCxnSpPr>
            <a:cxnSpLocks noChangeShapeType="1"/>
            <a:stCxn id="66566" idx="7"/>
            <a:endCxn id="66569" idx="3"/>
          </p:cNvCxnSpPr>
          <p:nvPr/>
        </p:nvCxnSpPr>
        <p:spPr bwMode="auto">
          <a:xfrm flipV="1">
            <a:off x="3524251" y="3340100"/>
            <a:ext cx="6445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7" name="AutoShape 17"/>
          <p:cNvCxnSpPr>
            <a:cxnSpLocks noChangeShapeType="1"/>
            <a:stCxn id="66566" idx="6"/>
            <a:endCxn id="66570" idx="2"/>
          </p:cNvCxnSpPr>
          <p:nvPr/>
        </p:nvCxnSpPr>
        <p:spPr bwMode="auto">
          <a:xfrm>
            <a:off x="3576638" y="4257675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8" name="AutoShape 18"/>
          <p:cNvCxnSpPr>
            <a:cxnSpLocks noChangeShapeType="1"/>
            <a:stCxn id="66565" idx="0"/>
            <a:endCxn id="66564" idx="4"/>
          </p:cNvCxnSpPr>
          <p:nvPr/>
        </p:nvCxnSpPr>
        <p:spPr bwMode="auto">
          <a:xfrm flipV="1">
            <a:off x="3397250" y="2384425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9" name="AutoShape 19"/>
          <p:cNvCxnSpPr>
            <a:cxnSpLocks noChangeShapeType="1"/>
            <a:stCxn id="66568" idx="4"/>
            <a:endCxn id="66570" idx="0"/>
          </p:cNvCxnSpPr>
          <p:nvPr/>
        </p:nvCxnSpPr>
        <p:spPr bwMode="auto">
          <a:xfrm>
            <a:off x="5305425" y="3392488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0" name="AutoShape 20"/>
          <p:cNvCxnSpPr>
            <a:cxnSpLocks noChangeShapeType="1"/>
            <a:stCxn id="66569" idx="1"/>
            <a:endCxn id="66564" idx="5"/>
          </p:cNvCxnSpPr>
          <p:nvPr/>
        </p:nvCxnSpPr>
        <p:spPr bwMode="auto">
          <a:xfrm flipH="1" flipV="1">
            <a:off x="3524251" y="2332039"/>
            <a:ext cx="6445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1" name="AutoShape 21"/>
          <p:cNvCxnSpPr>
            <a:cxnSpLocks noChangeShapeType="1"/>
            <a:stCxn id="66567" idx="6"/>
            <a:endCxn id="66571" idx="2"/>
          </p:cNvCxnSpPr>
          <p:nvPr/>
        </p:nvCxnSpPr>
        <p:spPr bwMode="auto">
          <a:xfrm>
            <a:off x="5484814" y="2205038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2" name="AutoShape 22"/>
          <p:cNvCxnSpPr>
            <a:cxnSpLocks noChangeShapeType="1"/>
            <a:stCxn id="66568" idx="1"/>
            <a:endCxn id="66564" idx="5"/>
          </p:cNvCxnSpPr>
          <p:nvPr/>
        </p:nvCxnSpPr>
        <p:spPr bwMode="auto">
          <a:xfrm flipH="1" flipV="1">
            <a:off x="3524250" y="2332039"/>
            <a:ext cx="1652588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3" name="AutoShape 23"/>
          <p:cNvCxnSpPr>
            <a:cxnSpLocks noChangeShapeType="1"/>
            <a:stCxn id="66564" idx="6"/>
            <a:endCxn id="66567" idx="2"/>
          </p:cNvCxnSpPr>
          <p:nvPr/>
        </p:nvCxnSpPr>
        <p:spPr bwMode="auto">
          <a:xfrm>
            <a:off x="3576638" y="2205038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4" name="AutoShape 24"/>
          <p:cNvCxnSpPr>
            <a:cxnSpLocks noChangeShapeType="1"/>
            <a:stCxn id="66568" idx="7"/>
            <a:endCxn id="66571" idx="3"/>
          </p:cNvCxnSpPr>
          <p:nvPr/>
        </p:nvCxnSpPr>
        <p:spPr bwMode="auto">
          <a:xfrm flipV="1">
            <a:off x="5432426" y="2332039"/>
            <a:ext cx="931863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5" name="AutoShape 25"/>
          <p:cNvCxnSpPr>
            <a:cxnSpLocks noChangeShapeType="1"/>
            <a:stCxn id="66568" idx="6"/>
            <a:endCxn id="66572" idx="2"/>
          </p:cNvCxnSpPr>
          <p:nvPr/>
        </p:nvCxnSpPr>
        <p:spPr bwMode="auto">
          <a:xfrm>
            <a:off x="5484814" y="3213100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6" name="AutoShape 26"/>
          <p:cNvCxnSpPr>
            <a:cxnSpLocks noChangeShapeType="1"/>
            <a:stCxn id="66571" idx="4"/>
            <a:endCxn id="66572" idx="0"/>
          </p:cNvCxnSpPr>
          <p:nvPr/>
        </p:nvCxnSpPr>
        <p:spPr bwMode="auto">
          <a:xfrm>
            <a:off x="6492875" y="2384425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7" name="AutoShape 27"/>
          <p:cNvCxnSpPr>
            <a:cxnSpLocks noChangeShapeType="1"/>
            <a:stCxn id="66566" idx="0"/>
            <a:endCxn id="66565" idx="4"/>
          </p:cNvCxnSpPr>
          <p:nvPr/>
        </p:nvCxnSpPr>
        <p:spPr bwMode="auto">
          <a:xfrm flipV="1">
            <a:off x="3397250" y="3392488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186" name="Text Box 28"/>
          <p:cNvSpPr txBox="1">
            <a:spLocks noChangeArrowheads="1"/>
          </p:cNvSpPr>
          <p:nvPr/>
        </p:nvSpPr>
        <p:spPr bwMode="auto">
          <a:xfrm>
            <a:off x="4260850" y="19875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92187" name="Text Box 29"/>
          <p:cNvSpPr txBox="1">
            <a:spLocks noChangeArrowheads="1"/>
          </p:cNvSpPr>
          <p:nvPr/>
        </p:nvSpPr>
        <p:spPr bwMode="auto">
          <a:xfrm>
            <a:off x="5880100" y="299561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92188" name="Text Box 30"/>
          <p:cNvSpPr txBox="1">
            <a:spLocks noChangeArrowheads="1"/>
          </p:cNvSpPr>
          <p:nvPr/>
        </p:nvSpPr>
        <p:spPr bwMode="auto">
          <a:xfrm>
            <a:off x="3179763" y="350043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92189" name="Text Box 31"/>
          <p:cNvSpPr txBox="1">
            <a:spLocks noChangeArrowheads="1"/>
          </p:cNvSpPr>
          <p:nvPr/>
        </p:nvSpPr>
        <p:spPr bwMode="auto">
          <a:xfrm>
            <a:off x="3863975" y="26003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92190" name="Text Box 32"/>
          <p:cNvSpPr txBox="1">
            <a:spLocks noChangeArrowheads="1"/>
          </p:cNvSpPr>
          <p:nvPr/>
        </p:nvSpPr>
        <p:spPr bwMode="auto">
          <a:xfrm>
            <a:off x="5340350" y="357187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92191" name="Text Box 33"/>
          <p:cNvSpPr txBox="1">
            <a:spLocks noChangeArrowheads="1"/>
          </p:cNvSpPr>
          <p:nvPr/>
        </p:nvSpPr>
        <p:spPr bwMode="auto">
          <a:xfrm>
            <a:off x="2681288" y="247967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92192" name="Text Box 34"/>
          <p:cNvSpPr txBox="1">
            <a:spLocks noChangeArrowheads="1"/>
          </p:cNvSpPr>
          <p:nvPr/>
        </p:nvSpPr>
        <p:spPr bwMode="auto">
          <a:xfrm>
            <a:off x="5772150" y="19875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92193" name="Text Box 35"/>
          <p:cNvSpPr txBox="1">
            <a:spLocks noChangeArrowheads="1"/>
          </p:cNvSpPr>
          <p:nvPr/>
        </p:nvSpPr>
        <p:spPr bwMode="auto">
          <a:xfrm>
            <a:off x="3648075" y="35369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4</a:t>
            </a:r>
            <a:endParaRPr lang="ru-RU" sz="900"/>
          </a:p>
        </p:txBody>
      </p:sp>
      <p:sp>
        <p:nvSpPr>
          <p:cNvPr id="92194" name="Text Box 36"/>
          <p:cNvSpPr txBox="1">
            <a:spLocks noChangeArrowheads="1"/>
          </p:cNvSpPr>
          <p:nvPr/>
        </p:nvSpPr>
        <p:spPr bwMode="auto">
          <a:xfrm>
            <a:off x="6240463" y="26003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92195" name="Text Box 37"/>
          <p:cNvSpPr txBox="1">
            <a:spLocks noChangeArrowheads="1"/>
          </p:cNvSpPr>
          <p:nvPr/>
        </p:nvSpPr>
        <p:spPr bwMode="auto">
          <a:xfrm>
            <a:off x="2747963" y="299561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92196" name="Text Box 38"/>
          <p:cNvSpPr txBox="1">
            <a:spLocks noChangeArrowheads="1"/>
          </p:cNvSpPr>
          <p:nvPr/>
        </p:nvSpPr>
        <p:spPr bwMode="auto">
          <a:xfrm>
            <a:off x="4481513" y="25288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92197" name="Text Box 39"/>
          <p:cNvSpPr txBox="1">
            <a:spLocks noChangeArrowheads="1"/>
          </p:cNvSpPr>
          <p:nvPr/>
        </p:nvSpPr>
        <p:spPr bwMode="auto">
          <a:xfrm>
            <a:off x="4332288" y="40274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92198" name="Text Box 40"/>
          <p:cNvSpPr txBox="1">
            <a:spLocks noChangeArrowheads="1"/>
          </p:cNvSpPr>
          <p:nvPr/>
        </p:nvSpPr>
        <p:spPr bwMode="auto">
          <a:xfrm>
            <a:off x="3179763" y="263683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92199" name="Text Box 41"/>
          <p:cNvSpPr txBox="1">
            <a:spLocks noChangeArrowheads="1"/>
          </p:cNvSpPr>
          <p:nvPr/>
        </p:nvSpPr>
        <p:spPr bwMode="auto">
          <a:xfrm>
            <a:off x="2752725" y="35369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92200" name="Text Box 42"/>
          <p:cNvSpPr txBox="1">
            <a:spLocks noChangeArrowheads="1"/>
          </p:cNvSpPr>
          <p:nvPr/>
        </p:nvSpPr>
        <p:spPr bwMode="auto">
          <a:xfrm>
            <a:off x="5629275" y="25288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66603" name="Text Box 43"/>
          <p:cNvSpPr txBox="1">
            <a:spLocks noChangeArrowheads="1"/>
          </p:cNvSpPr>
          <p:nvPr/>
        </p:nvSpPr>
        <p:spPr bwMode="auto">
          <a:xfrm>
            <a:off x="1992314" y="476251"/>
            <a:ext cx="79708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Запускаем алгоритм обхода графа, начиная с произвольной вершины. </a:t>
            </a:r>
          </a:p>
          <a:p>
            <a:r>
              <a:rPr lang="ru-RU" sz="1600"/>
              <a:t>В качестве контейнера выбираем очередь с приоритетами. Приоритет – текущая </a:t>
            </a:r>
          </a:p>
          <a:p>
            <a:r>
              <a:rPr lang="ru-RU" sz="1600"/>
              <a:t>величина найденного расстояния до уже построенной части остовного дерева. </a:t>
            </a:r>
          </a:p>
          <a:p>
            <a:r>
              <a:rPr lang="ru-RU" sz="1600"/>
              <a:t>Релаксации подвергаются прямые и обратные ребра.</a:t>
            </a:r>
          </a:p>
        </p:txBody>
      </p:sp>
      <p:grpSp>
        <p:nvGrpSpPr>
          <p:cNvPr id="66604" name="Group 44"/>
          <p:cNvGrpSpPr>
            <a:grpSpLocks/>
          </p:cNvGrpSpPr>
          <p:nvPr/>
        </p:nvGrpSpPr>
        <p:grpSpPr bwMode="auto">
          <a:xfrm>
            <a:off x="1919289" y="4868863"/>
            <a:ext cx="3995737" cy="1079500"/>
            <a:chOff x="249" y="3067"/>
            <a:chExt cx="2517" cy="680"/>
          </a:xfrm>
        </p:grpSpPr>
        <p:sp>
          <p:nvSpPr>
            <p:cNvPr id="92230" name="Rectangle 45"/>
            <p:cNvSpPr>
              <a:spLocks noChangeArrowheads="1"/>
            </p:cNvSpPr>
            <p:nvPr/>
          </p:nvSpPr>
          <p:spPr bwMode="auto">
            <a:xfrm>
              <a:off x="499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1</a:t>
              </a:r>
            </a:p>
          </p:txBody>
        </p:sp>
        <p:sp>
          <p:nvSpPr>
            <p:cNvPr id="92231" name="Rectangle 46"/>
            <p:cNvSpPr>
              <a:spLocks noChangeArrowheads="1"/>
            </p:cNvSpPr>
            <p:nvPr/>
          </p:nvSpPr>
          <p:spPr bwMode="auto">
            <a:xfrm>
              <a:off x="725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2</a:t>
              </a:r>
            </a:p>
          </p:txBody>
        </p:sp>
        <p:sp>
          <p:nvSpPr>
            <p:cNvPr id="92232" name="Rectangle 47"/>
            <p:cNvSpPr>
              <a:spLocks noChangeArrowheads="1"/>
            </p:cNvSpPr>
            <p:nvPr/>
          </p:nvSpPr>
          <p:spPr bwMode="auto">
            <a:xfrm>
              <a:off x="953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3</a:t>
              </a:r>
            </a:p>
          </p:txBody>
        </p:sp>
        <p:sp>
          <p:nvSpPr>
            <p:cNvPr id="92233" name="Rectangle 48"/>
            <p:cNvSpPr>
              <a:spLocks noChangeArrowheads="1"/>
            </p:cNvSpPr>
            <p:nvPr/>
          </p:nvSpPr>
          <p:spPr bwMode="auto">
            <a:xfrm>
              <a:off x="1179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4</a:t>
              </a:r>
            </a:p>
          </p:txBody>
        </p:sp>
        <p:sp>
          <p:nvSpPr>
            <p:cNvPr id="92234" name="Rectangle 49"/>
            <p:cNvSpPr>
              <a:spLocks noChangeArrowheads="1"/>
            </p:cNvSpPr>
            <p:nvPr/>
          </p:nvSpPr>
          <p:spPr bwMode="auto">
            <a:xfrm>
              <a:off x="1406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5</a:t>
              </a:r>
            </a:p>
          </p:txBody>
        </p:sp>
        <p:sp>
          <p:nvSpPr>
            <p:cNvPr id="92235" name="Rectangle 50"/>
            <p:cNvSpPr>
              <a:spLocks noChangeArrowheads="1"/>
            </p:cNvSpPr>
            <p:nvPr/>
          </p:nvSpPr>
          <p:spPr bwMode="auto">
            <a:xfrm>
              <a:off x="1632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6</a:t>
              </a:r>
            </a:p>
          </p:txBody>
        </p:sp>
        <p:sp>
          <p:nvSpPr>
            <p:cNvPr id="92236" name="Rectangle 51"/>
            <p:cNvSpPr>
              <a:spLocks noChangeArrowheads="1"/>
            </p:cNvSpPr>
            <p:nvPr/>
          </p:nvSpPr>
          <p:spPr bwMode="auto">
            <a:xfrm>
              <a:off x="1860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7</a:t>
              </a:r>
            </a:p>
          </p:txBody>
        </p:sp>
        <p:sp>
          <p:nvSpPr>
            <p:cNvPr id="92237" name="Rectangle 52"/>
            <p:cNvSpPr>
              <a:spLocks noChangeArrowheads="1"/>
            </p:cNvSpPr>
            <p:nvPr/>
          </p:nvSpPr>
          <p:spPr bwMode="auto">
            <a:xfrm>
              <a:off x="2086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8</a:t>
              </a:r>
            </a:p>
          </p:txBody>
        </p:sp>
        <p:sp>
          <p:nvSpPr>
            <p:cNvPr id="92238" name="Rectangle 53"/>
            <p:cNvSpPr>
              <a:spLocks noChangeArrowheads="1"/>
            </p:cNvSpPr>
            <p:nvPr/>
          </p:nvSpPr>
          <p:spPr bwMode="auto">
            <a:xfrm>
              <a:off x="2314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9</a:t>
              </a:r>
            </a:p>
          </p:txBody>
        </p:sp>
        <p:sp>
          <p:nvSpPr>
            <p:cNvPr id="92239" name="Rectangle 54"/>
            <p:cNvSpPr>
              <a:spLocks noChangeArrowheads="1"/>
            </p:cNvSpPr>
            <p:nvPr/>
          </p:nvSpPr>
          <p:spPr bwMode="auto">
            <a:xfrm>
              <a:off x="2540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10</a:t>
              </a:r>
            </a:p>
          </p:txBody>
        </p:sp>
        <p:sp>
          <p:nvSpPr>
            <p:cNvPr id="92240" name="Text Box 55"/>
            <p:cNvSpPr txBox="1">
              <a:spLocks noChangeArrowheads="1"/>
            </p:cNvSpPr>
            <p:nvPr/>
          </p:nvSpPr>
          <p:spPr bwMode="auto">
            <a:xfrm>
              <a:off x="249" y="3090"/>
              <a:ext cx="18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n</a:t>
              </a:r>
              <a:endParaRPr lang="ru-RU" sz="1200"/>
            </a:p>
          </p:txBody>
        </p:sp>
        <p:sp>
          <p:nvSpPr>
            <p:cNvPr id="92241" name="Rectangle 56"/>
            <p:cNvSpPr>
              <a:spLocks noChangeArrowheads="1"/>
            </p:cNvSpPr>
            <p:nvPr/>
          </p:nvSpPr>
          <p:spPr bwMode="auto">
            <a:xfrm>
              <a:off x="499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2" name="Rectangle 57"/>
            <p:cNvSpPr>
              <a:spLocks noChangeArrowheads="1"/>
            </p:cNvSpPr>
            <p:nvPr/>
          </p:nvSpPr>
          <p:spPr bwMode="auto">
            <a:xfrm>
              <a:off x="725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3" name="Rectangle 58"/>
            <p:cNvSpPr>
              <a:spLocks noChangeArrowheads="1"/>
            </p:cNvSpPr>
            <p:nvPr/>
          </p:nvSpPr>
          <p:spPr bwMode="auto">
            <a:xfrm>
              <a:off x="953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4" name="Rectangle 59"/>
            <p:cNvSpPr>
              <a:spLocks noChangeArrowheads="1"/>
            </p:cNvSpPr>
            <p:nvPr/>
          </p:nvSpPr>
          <p:spPr bwMode="auto">
            <a:xfrm>
              <a:off x="1179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5" name="Rectangle 60"/>
            <p:cNvSpPr>
              <a:spLocks noChangeArrowheads="1"/>
            </p:cNvSpPr>
            <p:nvPr/>
          </p:nvSpPr>
          <p:spPr bwMode="auto">
            <a:xfrm>
              <a:off x="1406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6" name="Rectangle 61"/>
            <p:cNvSpPr>
              <a:spLocks noChangeArrowheads="1"/>
            </p:cNvSpPr>
            <p:nvPr/>
          </p:nvSpPr>
          <p:spPr bwMode="auto">
            <a:xfrm>
              <a:off x="1632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7" name="Rectangle 62"/>
            <p:cNvSpPr>
              <a:spLocks noChangeArrowheads="1"/>
            </p:cNvSpPr>
            <p:nvPr/>
          </p:nvSpPr>
          <p:spPr bwMode="auto">
            <a:xfrm>
              <a:off x="1860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8" name="Rectangle 63"/>
            <p:cNvSpPr>
              <a:spLocks noChangeArrowheads="1"/>
            </p:cNvSpPr>
            <p:nvPr/>
          </p:nvSpPr>
          <p:spPr bwMode="auto">
            <a:xfrm>
              <a:off x="2086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9" name="Rectangle 64"/>
            <p:cNvSpPr>
              <a:spLocks noChangeArrowheads="1"/>
            </p:cNvSpPr>
            <p:nvPr/>
          </p:nvSpPr>
          <p:spPr bwMode="auto">
            <a:xfrm>
              <a:off x="2314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50" name="Rectangle 65"/>
            <p:cNvSpPr>
              <a:spLocks noChangeArrowheads="1"/>
            </p:cNvSpPr>
            <p:nvPr/>
          </p:nvSpPr>
          <p:spPr bwMode="auto">
            <a:xfrm>
              <a:off x="2540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51" name="Text Box 66"/>
            <p:cNvSpPr txBox="1">
              <a:spLocks noChangeArrowheads="1"/>
            </p:cNvSpPr>
            <p:nvPr/>
          </p:nvSpPr>
          <p:spPr bwMode="auto">
            <a:xfrm>
              <a:off x="249" y="3317"/>
              <a:ext cx="18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1200">
                  <a:cs typeface="Arial" charset="0"/>
                </a:rPr>
                <a:t>π</a:t>
              </a:r>
            </a:p>
          </p:txBody>
        </p:sp>
        <p:sp>
          <p:nvSpPr>
            <p:cNvPr id="92252" name="Rectangle 67"/>
            <p:cNvSpPr>
              <a:spLocks noChangeArrowheads="1"/>
            </p:cNvSpPr>
            <p:nvPr/>
          </p:nvSpPr>
          <p:spPr bwMode="auto">
            <a:xfrm>
              <a:off x="499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0</a:t>
              </a:r>
              <a:endParaRPr lang="ru-RU" sz="1600"/>
            </a:p>
          </p:txBody>
        </p:sp>
        <p:sp>
          <p:nvSpPr>
            <p:cNvPr id="92253" name="Rectangle 68"/>
            <p:cNvSpPr>
              <a:spLocks noChangeArrowheads="1"/>
            </p:cNvSpPr>
            <p:nvPr/>
          </p:nvSpPr>
          <p:spPr bwMode="auto">
            <a:xfrm>
              <a:off x="725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4" name="Rectangle 69"/>
            <p:cNvSpPr>
              <a:spLocks noChangeArrowheads="1"/>
            </p:cNvSpPr>
            <p:nvPr/>
          </p:nvSpPr>
          <p:spPr bwMode="auto">
            <a:xfrm>
              <a:off x="952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5" name="Rectangle 70"/>
            <p:cNvSpPr>
              <a:spLocks noChangeArrowheads="1"/>
            </p:cNvSpPr>
            <p:nvPr/>
          </p:nvSpPr>
          <p:spPr bwMode="auto">
            <a:xfrm>
              <a:off x="1179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6" name="Rectangle 71"/>
            <p:cNvSpPr>
              <a:spLocks noChangeArrowheads="1"/>
            </p:cNvSpPr>
            <p:nvPr/>
          </p:nvSpPr>
          <p:spPr bwMode="auto">
            <a:xfrm>
              <a:off x="1406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7" name="Rectangle 72"/>
            <p:cNvSpPr>
              <a:spLocks noChangeArrowheads="1"/>
            </p:cNvSpPr>
            <p:nvPr/>
          </p:nvSpPr>
          <p:spPr bwMode="auto">
            <a:xfrm>
              <a:off x="1632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8" name="Rectangle 73"/>
            <p:cNvSpPr>
              <a:spLocks noChangeArrowheads="1"/>
            </p:cNvSpPr>
            <p:nvPr/>
          </p:nvSpPr>
          <p:spPr bwMode="auto">
            <a:xfrm>
              <a:off x="1859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9" name="Rectangle 74"/>
            <p:cNvSpPr>
              <a:spLocks noChangeArrowheads="1"/>
            </p:cNvSpPr>
            <p:nvPr/>
          </p:nvSpPr>
          <p:spPr bwMode="auto">
            <a:xfrm>
              <a:off x="2086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60" name="Rectangle 75"/>
            <p:cNvSpPr>
              <a:spLocks noChangeArrowheads="1"/>
            </p:cNvSpPr>
            <p:nvPr/>
          </p:nvSpPr>
          <p:spPr bwMode="auto">
            <a:xfrm>
              <a:off x="2313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61" name="Rectangle 76"/>
            <p:cNvSpPr>
              <a:spLocks noChangeArrowheads="1"/>
            </p:cNvSpPr>
            <p:nvPr/>
          </p:nvSpPr>
          <p:spPr bwMode="auto">
            <a:xfrm>
              <a:off x="2540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62" name="Text Box 77"/>
            <p:cNvSpPr txBox="1">
              <a:spLocks noChangeArrowheads="1"/>
            </p:cNvSpPr>
            <p:nvPr/>
          </p:nvSpPr>
          <p:spPr bwMode="auto">
            <a:xfrm>
              <a:off x="249" y="3543"/>
              <a:ext cx="18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d</a:t>
              </a:r>
              <a:endParaRPr lang="ru-RU" sz="1200"/>
            </a:p>
          </p:txBody>
        </p:sp>
      </p:grpSp>
      <p:sp>
        <p:nvSpPr>
          <p:cNvPr id="66638" name="Rectangle 78"/>
          <p:cNvSpPr>
            <a:spLocks noChangeArrowheads="1"/>
          </p:cNvSpPr>
          <p:nvPr/>
        </p:nvSpPr>
        <p:spPr bwMode="auto">
          <a:xfrm>
            <a:off x="2674939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66639" name="Rectangle 79"/>
          <p:cNvSpPr>
            <a:spLocks noChangeArrowheads="1"/>
          </p:cNvSpPr>
          <p:nvPr/>
        </p:nvSpPr>
        <p:spPr bwMode="auto">
          <a:xfrm>
            <a:off x="3395664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3</a:t>
            </a:r>
          </a:p>
        </p:txBody>
      </p:sp>
      <p:sp>
        <p:nvSpPr>
          <p:cNvPr id="66640" name="Rectangle 80"/>
          <p:cNvSpPr>
            <a:spLocks noChangeArrowheads="1"/>
          </p:cNvSpPr>
          <p:nvPr/>
        </p:nvSpPr>
        <p:spPr bwMode="auto">
          <a:xfrm>
            <a:off x="2674939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41" name="Rectangle 81"/>
          <p:cNvSpPr>
            <a:spLocks noChangeArrowheads="1"/>
          </p:cNvSpPr>
          <p:nvPr/>
        </p:nvSpPr>
        <p:spPr bwMode="auto">
          <a:xfrm>
            <a:off x="3395664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42" name="Rectangle 82"/>
          <p:cNvSpPr>
            <a:spLocks noChangeArrowheads="1"/>
          </p:cNvSpPr>
          <p:nvPr/>
        </p:nvSpPr>
        <p:spPr bwMode="auto">
          <a:xfrm>
            <a:off x="5556251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3" name="Rectangle 83"/>
          <p:cNvSpPr>
            <a:spLocks noChangeArrowheads="1"/>
          </p:cNvSpPr>
          <p:nvPr/>
        </p:nvSpPr>
        <p:spPr bwMode="auto">
          <a:xfrm>
            <a:off x="5556251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44" name="Rectangle 84"/>
          <p:cNvSpPr>
            <a:spLocks noChangeArrowheads="1"/>
          </p:cNvSpPr>
          <p:nvPr/>
        </p:nvSpPr>
        <p:spPr bwMode="auto">
          <a:xfrm>
            <a:off x="3035301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45" name="Rectangle 85"/>
          <p:cNvSpPr>
            <a:spLocks noChangeArrowheads="1"/>
          </p:cNvSpPr>
          <p:nvPr/>
        </p:nvSpPr>
        <p:spPr bwMode="auto">
          <a:xfrm>
            <a:off x="3756026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6" name="Rectangle 86"/>
          <p:cNvSpPr>
            <a:spLocks noChangeArrowheads="1"/>
          </p:cNvSpPr>
          <p:nvPr/>
        </p:nvSpPr>
        <p:spPr bwMode="auto">
          <a:xfrm>
            <a:off x="4835526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47" name="Rectangle 87"/>
          <p:cNvSpPr>
            <a:spLocks noChangeArrowheads="1"/>
          </p:cNvSpPr>
          <p:nvPr/>
        </p:nvSpPr>
        <p:spPr bwMode="auto">
          <a:xfrm>
            <a:off x="3756026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8" name="Rectangle 88"/>
          <p:cNvSpPr>
            <a:spLocks noChangeArrowheads="1"/>
          </p:cNvSpPr>
          <p:nvPr/>
        </p:nvSpPr>
        <p:spPr bwMode="auto">
          <a:xfrm>
            <a:off x="3035301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5</a:t>
            </a:r>
          </a:p>
        </p:txBody>
      </p:sp>
      <p:sp>
        <p:nvSpPr>
          <p:cNvPr id="66649" name="Rectangle 89"/>
          <p:cNvSpPr>
            <a:spLocks noChangeArrowheads="1"/>
          </p:cNvSpPr>
          <p:nvPr/>
        </p:nvSpPr>
        <p:spPr bwMode="auto">
          <a:xfrm>
            <a:off x="4835526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4</a:t>
            </a:r>
          </a:p>
        </p:txBody>
      </p:sp>
      <p:sp>
        <p:nvSpPr>
          <p:cNvPr id="66650" name="Rectangle 90"/>
          <p:cNvSpPr>
            <a:spLocks noChangeArrowheads="1"/>
          </p:cNvSpPr>
          <p:nvPr/>
        </p:nvSpPr>
        <p:spPr bwMode="auto">
          <a:xfrm>
            <a:off x="4116389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4</a:t>
            </a:r>
          </a:p>
        </p:txBody>
      </p:sp>
      <p:sp>
        <p:nvSpPr>
          <p:cNvPr id="66651" name="Rectangle 91"/>
          <p:cNvSpPr>
            <a:spLocks noChangeArrowheads="1"/>
          </p:cNvSpPr>
          <p:nvPr/>
        </p:nvSpPr>
        <p:spPr bwMode="auto">
          <a:xfrm>
            <a:off x="4116389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5</a:t>
            </a:r>
          </a:p>
        </p:txBody>
      </p:sp>
      <p:sp>
        <p:nvSpPr>
          <p:cNvPr id="66652" name="Rectangle 92"/>
          <p:cNvSpPr>
            <a:spLocks noChangeArrowheads="1"/>
          </p:cNvSpPr>
          <p:nvPr/>
        </p:nvSpPr>
        <p:spPr bwMode="auto">
          <a:xfrm>
            <a:off x="3024167" y="557214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3</a:t>
            </a:r>
          </a:p>
        </p:txBody>
      </p:sp>
      <p:sp>
        <p:nvSpPr>
          <p:cNvPr id="66653" name="Rectangle 93"/>
          <p:cNvSpPr>
            <a:spLocks noChangeArrowheads="1"/>
          </p:cNvSpPr>
          <p:nvPr/>
        </p:nvSpPr>
        <p:spPr bwMode="auto">
          <a:xfrm>
            <a:off x="3024167" y="5214950"/>
            <a:ext cx="358775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10</a:t>
            </a:r>
          </a:p>
        </p:txBody>
      </p:sp>
      <p:sp>
        <p:nvSpPr>
          <p:cNvPr id="66654" name="Rectangle 94"/>
          <p:cNvSpPr>
            <a:spLocks noChangeArrowheads="1"/>
          </p:cNvSpPr>
          <p:nvPr/>
        </p:nvSpPr>
        <p:spPr bwMode="auto">
          <a:xfrm>
            <a:off x="4095737" y="557214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55" name="Rectangle 95"/>
          <p:cNvSpPr>
            <a:spLocks noChangeArrowheads="1"/>
          </p:cNvSpPr>
          <p:nvPr/>
        </p:nvSpPr>
        <p:spPr bwMode="auto">
          <a:xfrm>
            <a:off x="4095737" y="5214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3</a:t>
            </a:r>
          </a:p>
        </p:txBody>
      </p:sp>
      <p:sp>
        <p:nvSpPr>
          <p:cNvPr id="66656" name="Rectangle 96"/>
          <p:cNvSpPr>
            <a:spLocks noChangeArrowheads="1"/>
          </p:cNvSpPr>
          <p:nvPr/>
        </p:nvSpPr>
        <p:spPr bwMode="auto">
          <a:xfrm>
            <a:off x="4475164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4</a:t>
            </a:r>
          </a:p>
        </p:txBody>
      </p:sp>
      <p:sp>
        <p:nvSpPr>
          <p:cNvPr id="66657" name="Rectangle 97"/>
          <p:cNvSpPr>
            <a:spLocks noChangeArrowheads="1"/>
          </p:cNvSpPr>
          <p:nvPr/>
        </p:nvSpPr>
        <p:spPr bwMode="auto">
          <a:xfrm>
            <a:off x="4475164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6</a:t>
            </a:r>
          </a:p>
        </p:txBody>
      </p:sp>
      <p:sp>
        <p:nvSpPr>
          <p:cNvPr id="66658" name="Rectangle 98"/>
          <p:cNvSpPr>
            <a:spLocks noChangeArrowheads="1"/>
          </p:cNvSpPr>
          <p:nvPr/>
        </p:nvSpPr>
        <p:spPr bwMode="auto">
          <a:xfrm>
            <a:off x="5195889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66659" name="Rectangle 99"/>
          <p:cNvSpPr>
            <a:spLocks noChangeArrowheads="1"/>
          </p:cNvSpPr>
          <p:nvPr/>
        </p:nvSpPr>
        <p:spPr bwMode="auto">
          <a:xfrm>
            <a:off x="5195889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66660" name="Rectangle 100"/>
          <p:cNvSpPr>
            <a:spLocks noChangeArrowheads="1"/>
          </p:cNvSpPr>
          <p:nvPr/>
        </p:nvSpPr>
        <p:spPr bwMode="auto">
          <a:xfrm>
            <a:off x="4810117" y="557214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61" name="Rectangle 101"/>
          <p:cNvSpPr>
            <a:spLocks noChangeArrowheads="1"/>
          </p:cNvSpPr>
          <p:nvPr/>
        </p:nvSpPr>
        <p:spPr bwMode="auto">
          <a:xfrm>
            <a:off x="4810117" y="5214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9</a:t>
            </a:r>
          </a:p>
        </p:txBody>
      </p:sp>
      <p:sp>
        <p:nvSpPr>
          <p:cNvPr id="66662" name="Rectangle 102"/>
          <p:cNvSpPr>
            <a:spLocks noChangeArrowheads="1"/>
          </p:cNvSpPr>
          <p:nvPr/>
        </p:nvSpPr>
        <p:spPr bwMode="auto">
          <a:xfrm>
            <a:off x="4452927" y="557214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63" name="Rectangle 103"/>
          <p:cNvSpPr>
            <a:spLocks noChangeArrowheads="1"/>
          </p:cNvSpPr>
          <p:nvPr/>
        </p:nvSpPr>
        <p:spPr bwMode="auto">
          <a:xfrm>
            <a:off x="4452927" y="5214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8</a:t>
            </a:r>
          </a:p>
        </p:txBody>
      </p:sp>
      <p:sp>
        <p:nvSpPr>
          <p:cNvPr id="66664" name="Text Box 104"/>
          <p:cNvSpPr txBox="1">
            <a:spLocks noChangeArrowheads="1"/>
          </p:cNvSpPr>
          <p:nvPr/>
        </p:nvSpPr>
        <p:spPr bwMode="auto">
          <a:xfrm>
            <a:off x="6419850" y="4872038"/>
            <a:ext cx="42481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 dirty="0"/>
              <a:t>В результате работы получаем список</a:t>
            </a:r>
            <a:br>
              <a:rPr lang="ru-RU" sz="1600" dirty="0"/>
            </a:br>
            <a:r>
              <a:rPr lang="ru-RU" sz="1600" dirty="0"/>
              <a:t>ребер </a:t>
            </a:r>
            <a:r>
              <a:rPr lang="ru-RU" sz="1600" dirty="0" err="1"/>
              <a:t>остовного</a:t>
            </a:r>
            <a:r>
              <a:rPr lang="ru-RU" sz="1600" dirty="0"/>
              <a:t> дерева вместе с весами</a:t>
            </a:r>
          </a:p>
          <a:p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6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6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6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6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6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6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20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6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6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57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6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6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6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6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2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6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6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3" grpId="0"/>
      <p:bldP spid="66638" grpId="0" animBg="1"/>
      <p:bldP spid="66639" grpId="0" animBg="1"/>
      <p:bldP spid="66640" grpId="0" animBg="1"/>
      <p:bldP spid="66641" grpId="0" animBg="1"/>
      <p:bldP spid="66642" grpId="0" animBg="1"/>
      <p:bldP spid="66643" grpId="0" animBg="1"/>
      <p:bldP spid="66644" grpId="0" animBg="1"/>
      <p:bldP spid="66645" grpId="0" animBg="1"/>
      <p:bldP spid="66646" grpId="0" animBg="1"/>
      <p:bldP spid="66647" grpId="0" animBg="1"/>
      <p:bldP spid="66648" grpId="0" animBg="1"/>
      <p:bldP spid="66649" grpId="0" animBg="1"/>
      <p:bldP spid="66650" grpId="0" animBg="1"/>
      <p:bldP spid="66651" grpId="0" animBg="1"/>
      <p:bldP spid="66652" grpId="0" animBg="1"/>
      <p:bldP spid="66653" grpId="0" animBg="1"/>
      <p:bldP spid="66654" grpId="0" animBg="1"/>
      <p:bldP spid="66655" grpId="0" animBg="1"/>
      <p:bldP spid="66656" grpId="0" animBg="1"/>
      <p:bldP spid="66657" grpId="0" animBg="1"/>
      <p:bldP spid="66658" grpId="0" animBg="1"/>
      <p:bldP spid="66659" grpId="0" animBg="1"/>
      <p:bldP spid="66660" grpId="0" animBg="1"/>
      <p:bldP spid="66661" grpId="0" animBg="1"/>
      <p:bldP spid="66662" grpId="0" animBg="1"/>
      <p:bldP spid="66663" grpId="0" animBg="1"/>
      <p:bldP spid="66664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0" y="274638"/>
            <a:ext cx="8229600" cy="654050"/>
          </a:xfrm>
        </p:spPr>
        <p:txBody>
          <a:bodyPr/>
          <a:lstStyle/>
          <a:p>
            <a:pPr algn="l"/>
            <a:r>
              <a:rPr lang="ru-RU" sz="3600">
                <a:solidFill>
                  <a:srgbClr val="663300"/>
                </a:solidFill>
              </a:rPr>
              <a:t>Пример</a:t>
            </a:r>
          </a:p>
        </p:txBody>
      </p:sp>
      <p:pic>
        <p:nvPicPr>
          <p:cNvPr id="98306" name="Picture 4" descr="12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6739" y="2192338"/>
            <a:ext cx="3671887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7308850" y="2263775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normAutofit fontScale="5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  <a:latin typeface="+mn-lt"/>
              </a:rPr>
              <a:t>м1</a:t>
            </a:r>
          </a:p>
        </p:txBody>
      </p:sp>
      <p:sp>
        <p:nvSpPr>
          <p:cNvPr id="98308" name="Oval 10"/>
          <p:cNvSpPr>
            <a:spLocks noChangeArrowheads="1"/>
          </p:cNvSpPr>
          <p:nvPr/>
        </p:nvSpPr>
        <p:spPr bwMode="auto">
          <a:xfrm>
            <a:off x="8893175" y="2336800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09" name="Oval 10"/>
          <p:cNvSpPr>
            <a:spLocks noChangeArrowheads="1"/>
          </p:cNvSpPr>
          <p:nvPr/>
        </p:nvSpPr>
        <p:spPr bwMode="auto">
          <a:xfrm>
            <a:off x="6372225" y="3560764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0" name="Oval 10"/>
          <p:cNvSpPr>
            <a:spLocks noChangeArrowheads="1"/>
          </p:cNvSpPr>
          <p:nvPr/>
        </p:nvSpPr>
        <p:spPr bwMode="auto">
          <a:xfrm>
            <a:off x="9540875" y="3487739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1" name="Oval 10"/>
          <p:cNvSpPr>
            <a:spLocks noChangeArrowheads="1"/>
          </p:cNvSpPr>
          <p:nvPr/>
        </p:nvSpPr>
        <p:spPr bwMode="auto">
          <a:xfrm>
            <a:off x="8029575" y="3487739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2" name="Oval 10"/>
          <p:cNvSpPr>
            <a:spLocks noChangeArrowheads="1"/>
          </p:cNvSpPr>
          <p:nvPr/>
        </p:nvSpPr>
        <p:spPr bwMode="auto">
          <a:xfrm>
            <a:off x="8893175" y="4856164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3" name="Oval 10"/>
          <p:cNvSpPr>
            <a:spLocks noChangeArrowheads="1"/>
          </p:cNvSpPr>
          <p:nvPr/>
        </p:nvSpPr>
        <p:spPr bwMode="auto">
          <a:xfrm>
            <a:off x="7164389" y="4856164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4" name="Line 12"/>
          <p:cNvSpPr>
            <a:spLocks noChangeShapeType="1"/>
          </p:cNvSpPr>
          <p:nvPr/>
        </p:nvSpPr>
        <p:spPr bwMode="auto">
          <a:xfrm>
            <a:off x="7524751" y="2552700"/>
            <a:ext cx="576263" cy="935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15" name="Line 13"/>
          <p:cNvSpPr>
            <a:spLocks noChangeShapeType="1"/>
          </p:cNvSpPr>
          <p:nvPr/>
        </p:nvSpPr>
        <p:spPr bwMode="auto">
          <a:xfrm flipH="1">
            <a:off x="9109076" y="3776663"/>
            <a:ext cx="5048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16" name="Line 14"/>
          <p:cNvSpPr>
            <a:spLocks noChangeShapeType="1"/>
          </p:cNvSpPr>
          <p:nvPr/>
        </p:nvSpPr>
        <p:spPr bwMode="auto">
          <a:xfrm flipH="1">
            <a:off x="8245475" y="2624138"/>
            <a:ext cx="719138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17" name="Line 15"/>
          <p:cNvSpPr>
            <a:spLocks noChangeShapeType="1"/>
          </p:cNvSpPr>
          <p:nvPr/>
        </p:nvSpPr>
        <p:spPr bwMode="auto">
          <a:xfrm flipH="1">
            <a:off x="8316913" y="3632200"/>
            <a:ext cx="122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7453313" y="5000625"/>
            <a:ext cx="1439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6589714" y="2479675"/>
            <a:ext cx="719137" cy="1081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20" name="Text Box 18"/>
          <p:cNvSpPr txBox="1">
            <a:spLocks noChangeArrowheads="1"/>
          </p:cNvSpPr>
          <p:nvPr/>
        </p:nvSpPr>
        <p:spPr bwMode="auto">
          <a:xfrm>
            <a:off x="7453313" y="29845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1" name="Text Box 19"/>
          <p:cNvSpPr txBox="1">
            <a:spLocks noChangeArrowheads="1"/>
          </p:cNvSpPr>
          <p:nvPr/>
        </p:nvSpPr>
        <p:spPr bwMode="auto">
          <a:xfrm>
            <a:off x="9324976" y="42799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3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2" name="Text Box 20"/>
          <p:cNvSpPr txBox="1">
            <a:spLocks noChangeArrowheads="1"/>
          </p:cNvSpPr>
          <p:nvPr/>
        </p:nvSpPr>
        <p:spPr bwMode="auto">
          <a:xfrm>
            <a:off x="8605838" y="291147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4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3" name="Text Box 21"/>
          <p:cNvSpPr txBox="1">
            <a:spLocks noChangeArrowheads="1"/>
          </p:cNvSpPr>
          <p:nvPr/>
        </p:nvSpPr>
        <p:spPr bwMode="auto">
          <a:xfrm>
            <a:off x="8893176" y="3632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9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4" name="Text Box 22"/>
          <p:cNvSpPr txBox="1">
            <a:spLocks noChangeArrowheads="1"/>
          </p:cNvSpPr>
          <p:nvPr/>
        </p:nvSpPr>
        <p:spPr bwMode="auto">
          <a:xfrm>
            <a:off x="6516689" y="284003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23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5" name="Text Box 23"/>
          <p:cNvSpPr txBox="1">
            <a:spLocks noChangeArrowheads="1"/>
          </p:cNvSpPr>
          <p:nvPr/>
        </p:nvSpPr>
        <p:spPr bwMode="auto">
          <a:xfrm>
            <a:off x="7956550" y="4640263"/>
            <a:ext cx="393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17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6524626" y="3857626"/>
            <a:ext cx="714375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H="1">
            <a:off x="7381875" y="3714750"/>
            <a:ext cx="719138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 flipH="1" flipV="1">
            <a:off x="7596189" y="2357439"/>
            <a:ext cx="1285875" cy="71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H="1">
            <a:off x="6667501" y="3643314"/>
            <a:ext cx="1357313" cy="71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9167813" y="2643188"/>
            <a:ext cx="500062" cy="857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>
            <a:off x="8310564" y="3786188"/>
            <a:ext cx="642937" cy="1071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8096250" y="2000250"/>
            <a:ext cx="3937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20</a:t>
            </a: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9453563" y="2786064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</a:t>
            </a:r>
            <a:r>
              <a:rPr lang="ru-RU" sz="1600">
                <a:latin typeface="Calibri" pitchFamily="34" charset="0"/>
              </a:rPr>
              <a:t>5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7096125" y="3357564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36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7381875" y="4071939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25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6596063" y="4357689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28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8310563" y="4214814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</a:t>
            </a:r>
            <a:r>
              <a:rPr lang="ru-RU" sz="1600">
                <a:latin typeface="Calibri" pitchFamily="34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643564" y="1493093"/>
            <a:ext cx="43211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Если в качестве промежуточной структуры </a:t>
            </a:r>
            <a:br>
              <a:rPr lang="ru-RU" sz="1600"/>
            </a:br>
            <a:r>
              <a:rPr lang="ru-RU" sz="1600"/>
              <a:t>хранения при обходе использовать стек, то</a:t>
            </a:r>
            <a:br>
              <a:rPr lang="ru-RU" sz="1600"/>
            </a:br>
            <a:r>
              <a:rPr lang="ru-RU" sz="1600"/>
              <a:t>получим обход в глубину.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2279651" y="216936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3540126" y="166454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4835526" y="216936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3540126" y="274563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4835526" y="328538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3540126" y="396959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279651" y="332030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2279651" y="454585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cxnSp>
        <p:nvCxnSpPr>
          <p:cNvPr id="40972" name="AutoShape 12"/>
          <p:cNvCxnSpPr>
            <a:cxnSpLocks noChangeShapeType="1"/>
            <a:stCxn id="40964" idx="7"/>
            <a:endCxn id="40965" idx="2"/>
          </p:cNvCxnSpPr>
          <p:nvPr/>
        </p:nvCxnSpPr>
        <p:spPr bwMode="auto">
          <a:xfrm flipV="1">
            <a:off x="2587625" y="1845519"/>
            <a:ext cx="952500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3" name="AutoShape 13"/>
          <p:cNvCxnSpPr>
            <a:cxnSpLocks noChangeShapeType="1"/>
            <a:stCxn id="40965" idx="6"/>
            <a:endCxn id="40966" idx="1"/>
          </p:cNvCxnSpPr>
          <p:nvPr/>
        </p:nvCxnSpPr>
        <p:spPr bwMode="auto">
          <a:xfrm>
            <a:off x="3900489" y="1845519"/>
            <a:ext cx="987425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4" name="AutoShape 14"/>
          <p:cNvCxnSpPr>
            <a:cxnSpLocks noChangeShapeType="1"/>
            <a:stCxn id="40965" idx="4"/>
            <a:endCxn id="40967" idx="0"/>
          </p:cNvCxnSpPr>
          <p:nvPr/>
        </p:nvCxnSpPr>
        <p:spPr bwMode="auto">
          <a:xfrm>
            <a:off x="3721100" y="2024906"/>
            <a:ext cx="0" cy="720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5" name="AutoShape 15"/>
          <p:cNvCxnSpPr>
            <a:cxnSpLocks noChangeShapeType="1"/>
            <a:stCxn id="40967" idx="7"/>
            <a:endCxn id="40966" idx="3"/>
          </p:cNvCxnSpPr>
          <p:nvPr/>
        </p:nvCxnSpPr>
        <p:spPr bwMode="auto">
          <a:xfrm flipV="1">
            <a:off x="3848101" y="2477344"/>
            <a:ext cx="1039813" cy="320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6" name="AutoShape 16"/>
          <p:cNvCxnSpPr>
            <a:cxnSpLocks noChangeShapeType="1"/>
            <a:stCxn id="40964" idx="5"/>
            <a:endCxn id="40967" idx="2"/>
          </p:cNvCxnSpPr>
          <p:nvPr/>
        </p:nvCxnSpPr>
        <p:spPr bwMode="auto">
          <a:xfrm>
            <a:off x="2587625" y="2477343"/>
            <a:ext cx="952500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7" name="AutoShape 17"/>
          <p:cNvCxnSpPr>
            <a:cxnSpLocks noChangeShapeType="1"/>
            <a:stCxn id="40967" idx="5"/>
            <a:endCxn id="40968" idx="1"/>
          </p:cNvCxnSpPr>
          <p:nvPr/>
        </p:nvCxnSpPr>
        <p:spPr bwMode="auto">
          <a:xfrm>
            <a:off x="3848101" y="3053606"/>
            <a:ext cx="1039813" cy="2841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8" name="AutoShape 18"/>
          <p:cNvCxnSpPr>
            <a:cxnSpLocks noChangeShapeType="1"/>
            <a:stCxn id="40968" idx="3"/>
            <a:endCxn id="40969" idx="7"/>
          </p:cNvCxnSpPr>
          <p:nvPr/>
        </p:nvCxnSpPr>
        <p:spPr bwMode="auto">
          <a:xfrm flipH="1">
            <a:off x="3848101" y="3593356"/>
            <a:ext cx="1039813" cy="428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9" name="AutoShape 19"/>
          <p:cNvCxnSpPr>
            <a:cxnSpLocks noChangeShapeType="1"/>
            <a:stCxn id="40964" idx="4"/>
            <a:endCxn id="40970" idx="0"/>
          </p:cNvCxnSpPr>
          <p:nvPr/>
        </p:nvCxnSpPr>
        <p:spPr bwMode="auto">
          <a:xfrm>
            <a:off x="2460625" y="2529731"/>
            <a:ext cx="0" cy="790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0" name="AutoShape 20"/>
          <p:cNvCxnSpPr>
            <a:cxnSpLocks noChangeShapeType="1"/>
            <a:stCxn id="40970" idx="4"/>
            <a:endCxn id="40971" idx="0"/>
          </p:cNvCxnSpPr>
          <p:nvPr/>
        </p:nvCxnSpPr>
        <p:spPr bwMode="auto">
          <a:xfrm>
            <a:off x="2460625" y="3680669"/>
            <a:ext cx="0" cy="865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1" name="AutoShape 21"/>
          <p:cNvCxnSpPr>
            <a:cxnSpLocks noChangeShapeType="1"/>
            <a:stCxn id="40970" idx="5"/>
            <a:endCxn id="40969" idx="2"/>
          </p:cNvCxnSpPr>
          <p:nvPr/>
        </p:nvCxnSpPr>
        <p:spPr bwMode="auto">
          <a:xfrm>
            <a:off x="2587625" y="3628280"/>
            <a:ext cx="952500" cy="522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37" name="Text Box 22"/>
          <p:cNvSpPr txBox="1">
            <a:spLocks noChangeArrowheads="1"/>
          </p:cNvSpPr>
          <p:nvPr/>
        </p:nvSpPr>
        <p:spPr bwMode="auto">
          <a:xfrm>
            <a:off x="2135188" y="1485155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Граф:</a:t>
            </a:r>
          </a:p>
        </p:txBody>
      </p:sp>
      <p:sp>
        <p:nvSpPr>
          <p:cNvPr id="40983" name="Oval 23"/>
          <p:cNvSpPr>
            <a:spLocks noChangeArrowheads="1"/>
          </p:cNvSpPr>
          <p:nvPr/>
        </p:nvSpPr>
        <p:spPr bwMode="auto">
          <a:xfrm>
            <a:off x="5772151" y="245670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6167438" y="245670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6564313" y="245670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40986" name="Oval 26"/>
          <p:cNvSpPr>
            <a:spLocks noChangeArrowheads="1"/>
          </p:cNvSpPr>
          <p:nvPr/>
        </p:nvSpPr>
        <p:spPr bwMode="auto">
          <a:xfrm>
            <a:off x="6959601" y="245670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7356476" y="245670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40988" name="Oval 28"/>
          <p:cNvSpPr>
            <a:spLocks noChangeArrowheads="1"/>
          </p:cNvSpPr>
          <p:nvPr/>
        </p:nvSpPr>
        <p:spPr bwMode="auto">
          <a:xfrm>
            <a:off x="7751763" y="245670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40989" name="Oval 29"/>
          <p:cNvSpPr>
            <a:spLocks noChangeArrowheads="1"/>
          </p:cNvSpPr>
          <p:nvPr/>
        </p:nvSpPr>
        <p:spPr bwMode="auto">
          <a:xfrm>
            <a:off x="8148638" y="245670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40990" name="Oval 30"/>
          <p:cNvSpPr>
            <a:spLocks noChangeArrowheads="1"/>
          </p:cNvSpPr>
          <p:nvPr/>
        </p:nvSpPr>
        <p:spPr bwMode="auto">
          <a:xfrm>
            <a:off x="8543926" y="245670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5680076" y="3036143"/>
            <a:ext cx="41941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Можно также получить дерево обхода </a:t>
            </a:r>
            <a:br>
              <a:rPr lang="ru-RU" sz="1600" dirty="0"/>
            </a:br>
            <a:r>
              <a:rPr lang="ru-RU" sz="1600" dirty="0"/>
              <a:t>в глубину, если отмечать каждую прямую </a:t>
            </a:r>
            <a:br>
              <a:rPr lang="ru-RU" sz="1600" dirty="0"/>
            </a:br>
            <a:r>
              <a:rPr lang="ru-RU" sz="1600" dirty="0"/>
              <a:t>или обратную дугу.</a:t>
            </a:r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60610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1</a:t>
            </a:r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60610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63849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2</a:t>
            </a:r>
          </a:p>
        </p:txBody>
      </p:sp>
      <p:sp>
        <p:nvSpPr>
          <p:cNvPr id="40995" name="Rectangle 35"/>
          <p:cNvSpPr>
            <a:spLocks noChangeArrowheads="1"/>
          </p:cNvSpPr>
          <p:nvPr/>
        </p:nvSpPr>
        <p:spPr bwMode="auto">
          <a:xfrm>
            <a:off x="63849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0996" name="Rectangle 36"/>
          <p:cNvSpPr>
            <a:spLocks noChangeArrowheads="1"/>
          </p:cNvSpPr>
          <p:nvPr/>
        </p:nvSpPr>
        <p:spPr bwMode="auto">
          <a:xfrm>
            <a:off x="67087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3</a:t>
            </a:r>
          </a:p>
        </p:txBody>
      </p:sp>
      <p:sp>
        <p:nvSpPr>
          <p:cNvPr id="40997" name="Rectangle 37"/>
          <p:cNvSpPr>
            <a:spLocks noChangeArrowheads="1"/>
          </p:cNvSpPr>
          <p:nvPr/>
        </p:nvSpPr>
        <p:spPr bwMode="auto">
          <a:xfrm>
            <a:off x="670877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0998" name="Rectangle 38"/>
          <p:cNvSpPr>
            <a:spLocks noChangeArrowheads="1"/>
          </p:cNvSpPr>
          <p:nvPr/>
        </p:nvSpPr>
        <p:spPr bwMode="auto">
          <a:xfrm>
            <a:off x="70326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4</a:t>
            </a:r>
          </a:p>
        </p:txBody>
      </p:sp>
      <p:sp>
        <p:nvSpPr>
          <p:cNvPr id="40999" name="Rectangle 39"/>
          <p:cNvSpPr>
            <a:spLocks noChangeArrowheads="1"/>
          </p:cNvSpPr>
          <p:nvPr/>
        </p:nvSpPr>
        <p:spPr bwMode="auto">
          <a:xfrm>
            <a:off x="70326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0" name="Rectangle 40"/>
          <p:cNvSpPr>
            <a:spLocks noChangeArrowheads="1"/>
          </p:cNvSpPr>
          <p:nvPr/>
        </p:nvSpPr>
        <p:spPr bwMode="auto">
          <a:xfrm>
            <a:off x="73564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5</a:t>
            </a:r>
          </a:p>
        </p:txBody>
      </p:sp>
      <p:sp>
        <p:nvSpPr>
          <p:cNvPr id="41001" name="Rectangle 41"/>
          <p:cNvSpPr>
            <a:spLocks noChangeArrowheads="1"/>
          </p:cNvSpPr>
          <p:nvPr/>
        </p:nvSpPr>
        <p:spPr bwMode="auto">
          <a:xfrm>
            <a:off x="735647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2" name="Rectangle 42"/>
          <p:cNvSpPr>
            <a:spLocks noChangeArrowheads="1"/>
          </p:cNvSpPr>
          <p:nvPr/>
        </p:nvSpPr>
        <p:spPr bwMode="auto">
          <a:xfrm>
            <a:off x="76803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6</a:t>
            </a:r>
          </a:p>
        </p:txBody>
      </p:sp>
      <p:sp>
        <p:nvSpPr>
          <p:cNvPr id="41003" name="Rectangle 43"/>
          <p:cNvSpPr>
            <a:spLocks noChangeArrowheads="1"/>
          </p:cNvSpPr>
          <p:nvPr/>
        </p:nvSpPr>
        <p:spPr bwMode="auto">
          <a:xfrm>
            <a:off x="76803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4" name="Rectangle 44"/>
          <p:cNvSpPr>
            <a:spLocks noChangeArrowheads="1"/>
          </p:cNvSpPr>
          <p:nvPr/>
        </p:nvSpPr>
        <p:spPr bwMode="auto">
          <a:xfrm>
            <a:off x="80041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7</a:t>
            </a:r>
          </a:p>
        </p:txBody>
      </p:sp>
      <p:sp>
        <p:nvSpPr>
          <p:cNvPr id="41005" name="Rectangle 45"/>
          <p:cNvSpPr>
            <a:spLocks noChangeArrowheads="1"/>
          </p:cNvSpPr>
          <p:nvPr/>
        </p:nvSpPr>
        <p:spPr bwMode="auto">
          <a:xfrm>
            <a:off x="800417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6" name="Rectangle 46"/>
          <p:cNvSpPr>
            <a:spLocks noChangeArrowheads="1"/>
          </p:cNvSpPr>
          <p:nvPr/>
        </p:nvSpPr>
        <p:spPr bwMode="auto">
          <a:xfrm>
            <a:off x="83280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8</a:t>
            </a:r>
          </a:p>
        </p:txBody>
      </p:sp>
      <p:sp>
        <p:nvSpPr>
          <p:cNvPr id="41007" name="Rectangle 47"/>
          <p:cNvSpPr>
            <a:spLocks noChangeArrowheads="1"/>
          </p:cNvSpPr>
          <p:nvPr/>
        </p:nvSpPr>
        <p:spPr bwMode="auto">
          <a:xfrm>
            <a:off x="83280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8" name="Rectangle 48"/>
          <p:cNvSpPr>
            <a:spLocks noChangeArrowheads="1"/>
          </p:cNvSpPr>
          <p:nvPr/>
        </p:nvSpPr>
        <p:spPr bwMode="auto">
          <a:xfrm>
            <a:off x="6383338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41009" name="Rectangle 49"/>
          <p:cNvSpPr>
            <a:spLocks noChangeArrowheads="1"/>
          </p:cNvSpPr>
          <p:nvPr/>
        </p:nvSpPr>
        <p:spPr bwMode="auto">
          <a:xfrm>
            <a:off x="70326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41010" name="Rectangle 50"/>
          <p:cNvSpPr>
            <a:spLocks noChangeArrowheads="1"/>
          </p:cNvSpPr>
          <p:nvPr/>
        </p:nvSpPr>
        <p:spPr bwMode="auto">
          <a:xfrm>
            <a:off x="73564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cxnSp>
        <p:nvCxnSpPr>
          <p:cNvPr id="41011" name="AutoShape 51"/>
          <p:cNvCxnSpPr>
            <a:cxnSpLocks noChangeShapeType="1"/>
            <a:stCxn id="40964" idx="7"/>
            <a:endCxn id="40965" idx="2"/>
          </p:cNvCxnSpPr>
          <p:nvPr/>
        </p:nvCxnSpPr>
        <p:spPr bwMode="auto">
          <a:xfrm flipV="1">
            <a:off x="2587625" y="1845519"/>
            <a:ext cx="952500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2" name="AutoShape 52"/>
          <p:cNvCxnSpPr>
            <a:cxnSpLocks noChangeShapeType="1"/>
            <a:stCxn id="40964" idx="5"/>
            <a:endCxn id="40967" idx="2"/>
          </p:cNvCxnSpPr>
          <p:nvPr/>
        </p:nvCxnSpPr>
        <p:spPr bwMode="auto">
          <a:xfrm>
            <a:off x="2587625" y="2477343"/>
            <a:ext cx="952500" cy="449262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3" name="AutoShape 53"/>
          <p:cNvCxnSpPr>
            <a:cxnSpLocks noChangeShapeType="1"/>
            <a:stCxn id="40964" idx="4"/>
            <a:endCxn id="40970" idx="0"/>
          </p:cNvCxnSpPr>
          <p:nvPr/>
        </p:nvCxnSpPr>
        <p:spPr bwMode="auto">
          <a:xfrm>
            <a:off x="2460625" y="2529731"/>
            <a:ext cx="0" cy="79057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4" name="AutoShape 54"/>
          <p:cNvCxnSpPr>
            <a:cxnSpLocks noChangeShapeType="1"/>
            <a:stCxn id="40970" idx="5"/>
            <a:endCxn id="40969" idx="2"/>
          </p:cNvCxnSpPr>
          <p:nvPr/>
        </p:nvCxnSpPr>
        <p:spPr bwMode="auto">
          <a:xfrm>
            <a:off x="2587625" y="3628280"/>
            <a:ext cx="952500" cy="522288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5" name="AutoShape 55"/>
          <p:cNvCxnSpPr>
            <a:cxnSpLocks noChangeShapeType="1"/>
            <a:stCxn id="40970" idx="4"/>
            <a:endCxn id="40971" idx="0"/>
          </p:cNvCxnSpPr>
          <p:nvPr/>
        </p:nvCxnSpPr>
        <p:spPr bwMode="auto">
          <a:xfrm>
            <a:off x="2460625" y="3680669"/>
            <a:ext cx="0" cy="86518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16" name="Rectangle 56"/>
          <p:cNvSpPr>
            <a:spLocks noChangeArrowheads="1"/>
          </p:cNvSpPr>
          <p:nvPr/>
        </p:nvSpPr>
        <p:spPr bwMode="auto">
          <a:xfrm>
            <a:off x="80041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sp>
        <p:nvSpPr>
          <p:cNvPr id="41017" name="Rectangle 57"/>
          <p:cNvSpPr>
            <a:spLocks noChangeArrowheads="1"/>
          </p:cNvSpPr>
          <p:nvPr/>
        </p:nvSpPr>
        <p:spPr bwMode="auto">
          <a:xfrm>
            <a:off x="832802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cxnSp>
        <p:nvCxnSpPr>
          <p:cNvPr id="41018" name="AutoShape 58"/>
          <p:cNvCxnSpPr>
            <a:cxnSpLocks noChangeShapeType="1"/>
            <a:stCxn id="40969" idx="7"/>
            <a:endCxn id="40968" idx="3"/>
          </p:cNvCxnSpPr>
          <p:nvPr/>
        </p:nvCxnSpPr>
        <p:spPr bwMode="auto">
          <a:xfrm flipV="1">
            <a:off x="3848101" y="3593356"/>
            <a:ext cx="1039813" cy="42862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19" name="Rectangle 59"/>
          <p:cNvSpPr>
            <a:spLocks noChangeArrowheads="1"/>
          </p:cNvSpPr>
          <p:nvPr/>
        </p:nvSpPr>
        <p:spPr bwMode="auto">
          <a:xfrm>
            <a:off x="768032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7</a:t>
            </a:r>
          </a:p>
        </p:txBody>
      </p:sp>
      <p:cxnSp>
        <p:nvCxnSpPr>
          <p:cNvPr id="41020" name="AutoShape 60"/>
          <p:cNvCxnSpPr>
            <a:cxnSpLocks noChangeShapeType="1"/>
            <a:stCxn id="40968" idx="1"/>
            <a:endCxn id="40967" idx="5"/>
          </p:cNvCxnSpPr>
          <p:nvPr/>
        </p:nvCxnSpPr>
        <p:spPr bwMode="auto">
          <a:xfrm flipH="1" flipV="1">
            <a:off x="3848101" y="3053606"/>
            <a:ext cx="1039813" cy="284163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21" name="Rectangle 61"/>
          <p:cNvSpPr>
            <a:spLocks noChangeArrowheads="1"/>
          </p:cNvSpPr>
          <p:nvPr/>
        </p:nvSpPr>
        <p:spPr bwMode="auto">
          <a:xfrm>
            <a:off x="703262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6</a:t>
            </a:r>
          </a:p>
        </p:txBody>
      </p:sp>
      <p:cxnSp>
        <p:nvCxnSpPr>
          <p:cNvPr id="41022" name="AutoShape 62"/>
          <p:cNvCxnSpPr>
            <a:cxnSpLocks noChangeShapeType="1"/>
            <a:stCxn id="40964" idx="5"/>
            <a:endCxn id="40967" idx="2"/>
          </p:cNvCxnSpPr>
          <p:nvPr/>
        </p:nvCxnSpPr>
        <p:spPr bwMode="auto">
          <a:xfrm>
            <a:off x="2587625" y="2477343"/>
            <a:ext cx="952500" cy="449262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/>
          </a:ln>
        </p:spPr>
      </p:cxnSp>
      <p:sp>
        <p:nvSpPr>
          <p:cNvPr id="41023" name="Rectangle 63"/>
          <p:cNvSpPr>
            <a:spLocks noChangeArrowheads="1"/>
          </p:cNvSpPr>
          <p:nvPr/>
        </p:nvSpPr>
        <p:spPr bwMode="auto">
          <a:xfrm>
            <a:off x="6383338" y="468714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41024" name="Rectangle 64"/>
          <p:cNvSpPr>
            <a:spLocks noChangeArrowheads="1"/>
          </p:cNvSpPr>
          <p:nvPr/>
        </p:nvSpPr>
        <p:spPr bwMode="auto">
          <a:xfrm>
            <a:off x="67087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cxnSp>
        <p:nvCxnSpPr>
          <p:cNvPr id="41025" name="AutoShape 65"/>
          <p:cNvCxnSpPr>
            <a:cxnSpLocks noChangeShapeType="1"/>
            <a:stCxn id="40964" idx="7"/>
            <a:endCxn id="40965" idx="2"/>
          </p:cNvCxnSpPr>
          <p:nvPr/>
        </p:nvCxnSpPr>
        <p:spPr bwMode="auto">
          <a:xfrm flipV="1">
            <a:off x="2587625" y="1845519"/>
            <a:ext cx="952500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/>
          </a:ln>
        </p:spPr>
      </p:cxnSp>
      <p:cxnSp>
        <p:nvCxnSpPr>
          <p:cNvPr id="41026" name="AutoShape 66"/>
          <p:cNvCxnSpPr>
            <a:cxnSpLocks noChangeShapeType="1"/>
            <a:stCxn id="40967" idx="0"/>
            <a:endCxn id="40965" idx="4"/>
          </p:cNvCxnSpPr>
          <p:nvPr/>
        </p:nvCxnSpPr>
        <p:spPr bwMode="auto">
          <a:xfrm flipV="1">
            <a:off x="3721100" y="2024906"/>
            <a:ext cx="0" cy="72072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27" name="AutoShape 67"/>
          <p:cNvCxnSpPr>
            <a:cxnSpLocks noChangeShapeType="1"/>
            <a:stCxn id="40967" idx="7"/>
            <a:endCxn id="40966" idx="3"/>
          </p:cNvCxnSpPr>
          <p:nvPr/>
        </p:nvCxnSpPr>
        <p:spPr bwMode="auto">
          <a:xfrm flipV="1">
            <a:off x="3848101" y="2477344"/>
            <a:ext cx="1039813" cy="32067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28" name="AutoShape 68"/>
          <p:cNvCxnSpPr>
            <a:cxnSpLocks noChangeShapeType="1"/>
            <a:stCxn id="40966" idx="1"/>
            <a:endCxn id="40965" idx="6"/>
          </p:cNvCxnSpPr>
          <p:nvPr/>
        </p:nvCxnSpPr>
        <p:spPr bwMode="auto">
          <a:xfrm flipH="1" flipV="1">
            <a:off x="3900489" y="1845519"/>
            <a:ext cx="987425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29" name="Rectangle 69"/>
          <p:cNvSpPr>
            <a:spLocks noChangeArrowheads="1"/>
          </p:cNvSpPr>
          <p:nvPr/>
        </p:nvSpPr>
        <p:spPr bwMode="auto">
          <a:xfrm>
            <a:off x="6383338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cxnSp>
        <p:nvCxnSpPr>
          <p:cNvPr id="41030" name="AutoShape 70"/>
          <p:cNvCxnSpPr>
            <a:cxnSpLocks noChangeShapeType="1"/>
            <a:stCxn id="40967" idx="0"/>
            <a:endCxn id="40965" idx="4"/>
          </p:cNvCxnSpPr>
          <p:nvPr/>
        </p:nvCxnSpPr>
        <p:spPr bwMode="auto">
          <a:xfrm flipV="1">
            <a:off x="3721100" y="2024906"/>
            <a:ext cx="0" cy="72072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/>
          </a:ln>
        </p:spPr>
      </p:cxnSp>
      <p:sp>
        <p:nvSpPr>
          <p:cNvPr id="41031" name="Rectangle 71"/>
          <p:cNvSpPr>
            <a:spLocks noChangeArrowheads="1"/>
          </p:cNvSpPr>
          <p:nvPr/>
        </p:nvSpPr>
        <p:spPr bwMode="auto">
          <a:xfrm>
            <a:off x="3792539" y="50856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grpSp>
        <p:nvGrpSpPr>
          <p:cNvPr id="41032" name="Group 72"/>
          <p:cNvGrpSpPr>
            <a:grpSpLocks/>
          </p:cNvGrpSpPr>
          <p:nvPr/>
        </p:nvGrpSpPr>
        <p:grpSpPr bwMode="auto">
          <a:xfrm>
            <a:off x="3756025" y="4641106"/>
            <a:ext cx="971550" cy="2100263"/>
            <a:chOff x="1406" y="2538"/>
            <a:chExt cx="612" cy="1323"/>
          </a:xfrm>
        </p:grpSpPr>
        <p:sp>
          <p:nvSpPr>
            <p:cNvPr id="34895" name="Text Box 73"/>
            <p:cNvSpPr txBox="1">
              <a:spLocks noChangeArrowheads="1"/>
            </p:cNvSpPr>
            <p:nvPr/>
          </p:nvSpPr>
          <p:spPr bwMode="auto">
            <a:xfrm>
              <a:off x="1406" y="2538"/>
              <a:ext cx="4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600"/>
                <a:t>Стек:</a:t>
              </a:r>
            </a:p>
          </p:txBody>
        </p:sp>
        <p:sp>
          <p:nvSpPr>
            <p:cNvPr id="34896" name="Line 74"/>
            <p:cNvSpPr>
              <a:spLocks noChangeShapeType="1"/>
            </p:cNvSpPr>
            <p:nvPr/>
          </p:nvSpPr>
          <p:spPr bwMode="auto">
            <a:xfrm flipV="1">
              <a:off x="1429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4897" name="Line 75"/>
            <p:cNvSpPr>
              <a:spLocks noChangeShapeType="1"/>
            </p:cNvSpPr>
            <p:nvPr/>
          </p:nvSpPr>
          <p:spPr bwMode="auto">
            <a:xfrm>
              <a:off x="1429" y="2818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4898" name="Line 76"/>
            <p:cNvSpPr>
              <a:spLocks noChangeShapeType="1"/>
            </p:cNvSpPr>
            <p:nvPr/>
          </p:nvSpPr>
          <p:spPr bwMode="auto">
            <a:xfrm>
              <a:off x="2018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1037" name="Rectangle 77"/>
          <p:cNvSpPr>
            <a:spLocks noChangeArrowheads="1"/>
          </p:cNvSpPr>
          <p:nvPr/>
        </p:nvSpPr>
        <p:spPr bwMode="auto">
          <a:xfrm>
            <a:off x="3792539" y="50856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41038" name="Rectangle 78"/>
          <p:cNvSpPr>
            <a:spLocks noChangeArrowheads="1"/>
          </p:cNvSpPr>
          <p:nvPr/>
        </p:nvSpPr>
        <p:spPr bwMode="auto">
          <a:xfrm>
            <a:off x="3792539" y="540945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41039" name="Rectangle 79"/>
          <p:cNvSpPr>
            <a:spLocks noChangeArrowheads="1"/>
          </p:cNvSpPr>
          <p:nvPr/>
        </p:nvSpPr>
        <p:spPr bwMode="auto">
          <a:xfrm>
            <a:off x="3792539" y="540945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41040" name="Rectangle 80"/>
          <p:cNvSpPr>
            <a:spLocks noChangeArrowheads="1"/>
          </p:cNvSpPr>
          <p:nvPr/>
        </p:nvSpPr>
        <p:spPr bwMode="auto">
          <a:xfrm>
            <a:off x="3792539" y="57333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sp>
        <p:nvSpPr>
          <p:cNvPr id="41041" name="Rectangle 81"/>
          <p:cNvSpPr>
            <a:spLocks noChangeArrowheads="1"/>
          </p:cNvSpPr>
          <p:nvPr/>
        </p:nvSpPr>
        <p:spPr bwMode="auto">
          <a:xfrm>
            <a:off x="3792539" y="57333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6</a:t>
            </a:r>
          </a:p>
        </p:txBody>
      </p:sp>
      <p:sp>
        <p:nvSpPr>
          <p:cNvPr id="41042" name="Rectangle 82"/>
          <p:cNvSpPr>
            <a:spLocks noChangeArrowheads="1"/>
          </p:cNvSpPr>
          <p:nvPr/>
        </p:nvSpPr>
        <p:spPr bwMode="auto">
          <a:xfrm>
            <a:off x="3792539" y="57333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7</a:t>
            </a:r>
          </a:p>
        </p:txBody>
      </p:sp>
      <p:sp>
        <p:nvSpPr>
          <p:cNvPr id="41043" name="Rectangle 83"/>
          <p:cNvSpPr>
            <a:spLocks noChangeArrowheads="1"/>
          </p:cNvSpPr>
          <p:nvPr/>
        </p:nvSpPr>
        <p:spPr bwMode="auto">
          <a:xfrm>
            <a:off x="3792539" y="605715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8864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стека для обхода графа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4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4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1" dur="500"/>
                                        <p:tgtEl>
                                          <p:spTgt spid="4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4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4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4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4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1" dur="500"/>
                                        <p:tgtEl>
                                          <p:spTgt spid="41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9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4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2000" fill="hold"/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1" dur="500"/>
                                        <p:tgtEl>
                                          <p:spTgt spid="41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4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3" dur="5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8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1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20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5" dur="20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20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98" dur="20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4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4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6" dur="500"/>
                                        <p:tgtEl>
                                          <p:spTgt spid="41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4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21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4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4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7" dur="2000" fill="hold"/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38" dur="2000" fill="hold"/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3" dur="5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4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1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52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3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5" dur="5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2000" fill="hold"/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4" dur="2000" fill="hold"/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2000" fill="hold"/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7" dur="2000" fill="hold"/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9" dur="2000" fill="hold"/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70" dur="2000" fill="hold"/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83" grpId="0" animBg="1"/>
      <p:bldP spid="40984" grpId="0" animBg="1"/>
      <p:bldP spid="40985" grpId="0" animBg="1"/>
      <p:bldP spid="40986" grpId="0" animBg="1"/>
      <p:bldP spid="40987" grpId="0" animBg="1"/>
      <p:bldP spid="40988" grpId="0" animBg="1"/>
      <p:bldP spid="40989" grpId="0" animBg="1"/>
      <p:bldP spid="40990" grpId="0" animBg="1"/>
      <p:bldP spid="40991" grpId="0"/>
      <p:bldP spid="40992" grpId="0" animBg="1"/>
      <p:bldP spid="40993" grpId="0" animBg="1"/>
      <p:bldP spid="40994" grpId="0" animBg="1"/>
      <p:bldP spid="40995" grpId="0" animBg="1"/>
      <p:bldP spid="40996" grpId="0" animBg="1"/>
      <p:bldP spid="40997" grpId="0" animBg="1"/>
      <p:bldP spid="40998" grpId="0" animBg="1"/>
      <p:bldP spid="40999" grpId="0" animBg="1"/>
      <p:bldP spid="41000" grpId="0" animBg="1"/>
      <p:bldP spid="41001" grpId="0" animBg="1"/>
      <p:bldP spid="41002" grpId="0" animBg="1"/>
      <p:bldP spid="41003" grpId="0" animBg="1"/>
      <p:bldP spid="41004" grpId="0" animBg="1"/>
      <p:bldP spid="41005" grpId="0" animBg="1"/>
      <p:bldP spid="41006" grpId="0" animBg="1"/>
      <p:bldP spid="41007" grpId="0" animBg="1"/>
      <p:bldP spid="41008" grpId="0" animBg="1"/>
      <p:bldP spid="41009" grpId="0" animBg="1"/>
      <p:bldP spid="41010" grpId="0" animBg="1"/>
      <p:bldP spid="41016" grpId="0" animBg="1"/>
      <p:bldP spid="41017" grpId="0" animBg="1"/>
      <p:bldP spid="41019" grpId="0" animBg="1"/>
      <p:bldP spid="41021" grpId="0" animBg="1"/>
      <p:bldP spid="41023" grpId="0" animBg="1"/>
      <p:bldP spid="41024" grpId="0" animBg="1"/>
      <p:bldP spid="41029" grpId="0" animBg="1"/>
      <p:bldP spid="41031" grpId="0" animBg="1"/>
      <p:bldP spid="41031" grpId="1" animBg="1"/>
      <p:bldP spid="41037" grpId="0" animBg="1"/>
      <p:bldP spid="41037" grpId="1" animBg="1"/>
      <p:bldP spid="41038" grpId="0" animBg="1"/>
      <p:bldP spid="41038" grpId="1" animBg="1"/>
      <p:bldP spid="41039" grpId="0" animBg="1"/>
      <p:bldP spid="41039" grpId="1" animBg="1"/>
      <p:bldP spid="41040" grpId="0" animBg="1"/>
      <p:bldP spid="41040" grpId="1" animBg="1"/>
      <p:bldP spid="41041" grpId="0" animBg="1"/>
      <p:bldP spid="41041" grpId="1" animBg="1"/>
      <p:bldP spid="41042" grpId="0" animBg="1"/>
      <p:bldP spid="41042" grpId="1" animBg="1"/>
      <p:bldP spid="41043" grpId="0" animBg="1"/>
      <p:bldP spid="4104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5,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Parent[e] = b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3930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2"/>
          <p:cNvSpPr txBox="1">
            <a:spLocks noChangeArrowheads="1"/>
          </p:cNvSpPr>
          <p:nvPr/>
        </p:nvSpPr>
        <p:spPr bwMode="auto">
          <a:xfrm>
            <a:off x="1881158" y="285728"/>
            <a:ext cx="39112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663300"/>
                </a:solidFill>
                <a:latin typeface="+mj-lt"/>
              </a:rPr>
              <a:t>Использование очереди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5627689" y="873125"/>
            <a:ext cx="384333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В качестве промежуточной структуры </a:t>
            </a:r>
            <a:br>
              <a:rPr lang="ru-RU" sz="1600"/>
            </a:br>
            <a:r>
              <a:rPr lang="ru-RU" sz="1600"/>
              <a:t>хранения при обходе в ширину будем </a:t>
            </a:r>
          </a:p>
          <a:p>
            <a:r>
              <a:rPr lang="ru-RU" sz="1600"/>
              <a:t>использовать очередь.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2279651" y="15573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3540126" y="105251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4835526" y="15573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3540126" y="21336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4835526" y="267335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3540126" y="33575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2279651" y="270827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2279651" y="393382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cxnSp>
        <p:nvCxnSpPr>
          <p:cNvPr id="44044" name="AutoShape 12"/>
          <p:cNvCxnSpPr>
            <a:cxnSpLocks noChangeShapeType="1"/>
            <a:stCxn id="44036" idx="7"/>
            <a:endCxn id="44037" idx="2"/>
          </p:cNvCxnSpPr>
          <p:nvPr/>
        </p:nvCxnSpPr>
        <p:spPr bwMode="auto">
          <a:xfrm flipV="1">
            <a:off x="2587625" y="1233489"/>
            <a:ext cx="952500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5" name="AutoShape 13"/>
          <p:cNvCxnSpPr>
            <a:cxnSpLocks noChangeShapeType="1"/>
            <a:stCxn id="44037" idx="6"/>
            <a:endCxn id="44038" idx="1"/>
          </p:cNvCxnSpPr>
          <p:nvPr/>
        </p:nvCxnSpPr>
        <p:spPr bwMode="auto">
          <a:xfrm>
            <a:off x="3900489" y="1233489"/>
            <a:ext cx="987425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6" name="AutoShape 14"/>
          <p:cNvCxnSpPr>
            <a:cxnSpLocks noChangeShapeType="1"/>
            <a:stCxn id="44037" idx="4"/>
            <a:endCxn id="44039" idx="0"/>
          </p:cNvCxnSpPr>
          <p:nvPr/>
        </p:nvCxnSpPr>
        <p:spPr bwMode="auto">
          <a:xfrm>
            <a:off x="3721100" y="1412876"/>
            <a:ext cx="0" cy="720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7" name="AutoShape 15"/>
          <p:cNvCxnSpPr>
            <a:cxnSpLocks noChangeShapeType="1"/>
            <a:stCxn id="44039" idx="7"/>
            <a:endCxn id="44038" idx="3"/>
          </p:cNvCxnSpPr>
          <p:nvPr/>
        </p:nvCxnSpPr>
        <p:spPr bwMode="auto">
          <a:xfrm flipV="1">
            <a:off x="3848101" y="1865314"/>
            <a:ext cx="1039813" cy="320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8" name="AutoShape 16"/>
          <p:cNvCxnSpPr>
            <a:cxnSpLocks noChangeShapeType="1"/>
            <a:stCxn id="44036" idx="5"/>
            <a:endCxn id="44039" idx="2"/>
          </p:cNvCxnSpPr>
          <p:nvPr/>
        </p:nvCxnSpPr>
        <p:spPr bwMode="auto">
          <a:xfrm>
            <a:off x="2587625" y="1865313"/>
            <a:ext cx="952500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9" name="AutoShape 17"/>
          <p:cNvCxnSpPr>
            <a:cxnSpLocks noChangeShapeType="1"/>
            <a:stCxn id="44039" idx="5"/>
            <a:endCxn id="44040" idx="1"/>
          </p:cNvCxnSpPr>
          <p:nvPr/>
        </p:nvCxnSpPr>
        <p:spPr bwMode="auto">
          <a:xfrm>
            <a:off x="3848101" y="2441576"/>
            <a:ext cx="1039813" cy="2841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0" name="AutoShape 18"/>
          <p:cNvCxnSpPr>
            <a:cxnSpLocks noChangeShapeType="1"/>
            <a:stCxn id="44040" idx="3"/>
            <a:endCxn id="44041" idx="7"/>
          </p:cNvCxnSpPr>
          <p:nvPr/>
        </p:nvCxnSpPr>
        <p:spPr bwMode="auto">
          <a:xfrm flipH="1">
            <a:off x="3848101" y="2981326"/>
            <a:ext cx="1039813" cy="428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1" name="AutoShape 19"/>
          <p:cNvCxnSpPr>
            <a:cxnSpLocks noChangeShapeType="1"/>
            <a:stCxn id="44036" idx="4"/>
            <a:endCxn id="44042" idx="0"/>
          </p:cNvCxnSpPr>
          <p:nvPr/>
        </p:nvCxnSpPr>
        <p:spPr bwMode="auto">
          <a:xfrm>
            <a:off x="2460625" y="1917701"/>
            <a:ext cx="0" cy="790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2" name="AutoShape 20"/>
          <p:cNvCxnSpPr>
            <a:cxnSpLocks noChangeShapeType="1"/>
            <a:stCxn id="44042" idx="4"/>
            <a:endCxn id="44043" idx="0"/>
          </p:cNvCxnSpPr>
          <p:nvPr/>
        </p:nvCxnSpPr>
        <p:spPr bwMode="auto">
          <a:xfrm>
            <a:off x="2460625" y="3068639"/>
            <a:ext cx="0" cy="865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3" name="AutoShape 21"/>
          <p:cNvCxnSpPr>
            <a:cxnSpLocks noChangeShapeType="1"/>
            <a:stCxn id="44042" idx="5"/>
            <a:endCxn id="44041" idx="2"/>
          </p:cNvCxnSpPr>
          <p:nvPr/>
        </p:nvCxnSpPr>
        <p:spPr bwMode="auto">
          <a:xfrm>
            <a:off x="2587625" y="3016250"/>
            <a:ext cx="952500" cy="522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38933" name="Text Box 22"/>
          <p:cNvSpPr txBox="1">
            <a:spLocks noChangeArrowheads="1"/>
          </p:cNvSpPr>
          <p:nvPr/>
        </p:nvSpPr>
        <p:spPr bwMode="auto">
          <a:xfrm>
            <a:off x="2135188" y="873125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Граф:</a:t>
            </a:r>
          </a:p>
        </p:txBody>
      </p:sp>
      <p:sp>
        <p:nvSpPr>
          <p:cNvPr id="44055" name="Oval 23"/>
          <p:cNvSpPr>
            <a:spLocks noChangeArrowheads="1"/>
          </p:cNvSpPr>
          <p:nvPr/>
        </p:nvSpPr>
        <p:spPr bwMode="auto">
          <a:xfrm>
            <a:off x="5772151" y="18446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5680076" y="2424114"/>
            <a:ext cx="4873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Можно также получить дерево обхода в ширину, </a:t>
            </a:r>
            <a:br>
              <a:rPr lang="ru-RU" sz="1600"/>
            </a:br>
            <a:r>
              <a:rPr lang="ru-RU" sz="1600"/>
              <a:t>если отмечать каждую прямую дугу.</a:t>
            </a:r>
          </a:p>
        </p:txBody>
      </p:sp>
      <p:grpSp>
        <p:nvGrpSpPr>
          <p:cNvPr id="44057" name="Group 25"/>
          <p:cNvGrpSpPr>
            <a:grpSpLocks/>
          </p:cNvGrpSpPr>
          <p:nvPr/>
        </p:nvGrpSpPr>
        <p:grpSpPr bwMode="auto">
          <a:xfrm>
            <a:off x="5880100" y="3357563"/>
            <a:ext cx="2590800" cy="647700"/>
            <a:chOff x="2744" y="2115"/>
            <a:chExt cx="1632" cy="408"/>
          </a:xfrm>
        </p:grpSpPr>
        <p:sp>
          <p:nvSpPr>
            <p:cNvPr id="38971" name="Rectangle 26"/>
            <p:cNvSpPr>
              <a:spLocks noChangeArrowheads="1"/>
            </p:cNvSpPr>
            <p:nvPr/>
          </p:nvSpPr>
          <p:spPr bwMode="auto">
            <a:xfrm>
              <a:off x="2744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</a:t>
              </a:r>
            </a:p>
          </p:txBody>
        </p:sp>
        <p:sp>
          <p:nvSpPr>
            <p:cNvPr id="38972" name="Rectangle 27"/>
            <p:cNvSpPr>
              <a:spLocks noChangeArrowheads="1"/>
            </p:cNvSpPr>
            <p:nvPr/>
          </p:nvSpPr>
          <p:spPr bwMode="auto">
            <a:xfrm>
              <a:off x="2744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3" name="Rectangle 28"/>
            <p:cNvSpPr>
              <a:spLocks noChangeArrowheads="1"/>
            </p:cNvSpPr>
            <p:nvPr/>
          </p:nvSpPr>
          <p:spPr bwMode="auto">
            <a:xfrm>
              <a:off x="2948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2</a:t>
              </a:r>
            </a:p>
          </p:txBody>
        </p:sp>
        <p:sp>
          <p:nvSpPr>
            <p:cNvPr id="38974" name="Rectangle 29"/>
            <p:cNvSpPr>
              <a:spLocks noChangeArrowheads="1"/>
            </p:cNvSpPr>
            <p:nvPr/>
          </p:nvSpPr>
          <p:spPr bwMode="auto">
            <a:xfrm>
              <a:off x="2948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5" name="Rectangle 30"/>
            <p:cNvSpPr>
              <a:spLocks noChangeArrowheads="1"/>
            </p:cNvSpPr>
            <p:nvPr/>
          </p:nvSpPr>
          <p:spPr bwMode="auto">
            <a:xfrm>
              <a:off x="3152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3</a:t>
              </a:r>
            </a:p>
          </p:txBody>
        </p:sp>
        <p:sp>
          <p:nvSpPr>
            <p:cNvPr id="38976" name="Rectangle 31"/>
            <p:cNvSpPr>
              <a:spLocks noChangeArrowheads="1"/>
            </p:cNvSpPr>
            <p:nvPr/>
          </p:nvSpPr>
          <p:spPr bwMode="auto">
            <a:xfrm>
              <a:off x="3152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7" name="Rectangle 32"/>
            <p:cNvSpPr>
              <a:spLocks noChangeArrowheads="1"/>
            </p:cNvSpPr>
            <p:nvPr/>
          </p:nvSpPr>
          <p:spPr bwMode="auto">
            <a:xfrm>
              <a:off x="3356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4</a:t>
              </a:r>
            </a:p>
          </p:txBody>
        </p:sp>
        <p:sp>
          <p:nvSpPr>
            <p:cNvPr id="38978" name="Rectangle 33"/>
            <p:cNvSpPr>
              <a:spLocks noChangeArrowheads="1"/>
            </p:cNvSpPr>
            <p:nvPr/>
          </p:nvSpPr>
          <p:spPr bwMode="auto">
            <a:xfrm>
              <a:off x="3356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9" name="Rectangle 34"/>
            <p:cNvSpPr>
              <a:spLocks noChangeArrowheads="1"/>
            </p:cNvSpPr>
            <p:nvPr/>
          </p:nvSpPr>
          <p:spPr bwMode="auto">
            <a:xfrm>
              <a:off x="3560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5</a:t>
              </a:r>
            </a:p>
          </p:txBody>
        </p:sp>
        <p:sp>
          <p:nvSpPr>
            <p:cNvPr id="38980" name="Rectangle 35"/>
            <p:cNvSpPr>
              <a:spLocks noChangeArrowheads="1"/>
            </p:cNvSpPr>
            <p:nvPr/>
          </p:nvSpPr>
          <p:spPr bwMode="auto">
            <a:xfrm>
              <a:off x="3560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81" name="Rectangle 36"/>
            <p:cNvSpPr>
              <a:spLocks noChangeArrowheads="1"/>
            </p:cNvSpPr>
            <p:nvPr/>
          </p:nvSpPr>
          <p:spPr bwMode="auto">
            <a:xfrm>
              <a:off x="3764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6</a:t>
              </a:r>
            </a:p>
          </p:txBody>
        </p:sp>
        <p:sp>
          <p:nvSpPr>
            <p:cNvPr id="38982" name="Rectangle 37"/>
            <p:cNvSpPr>
              <a:spLocks noChangeArrowheads="1"/>
            </p:cNvSpPr>
            <p:nvPr/>
          </p:nvSpPr>
          <p:spPr bwMode="auto">
            <a:xfrm>
              <a:off x="3764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83" name="Rectangle 38"/>
            <p:cNvSpPr>
              <a:spLocks noChangeArrowheads="1"/>
            </p:cNvSpPr>
            <p:nvPr/>
          </p:nvSpPr>
          <p:spPr bwMode="auto">
            <a:xfrm>
              <a:off x="3968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7</a:t>
              </a:r>
            </a:p>
          </p:txBody>
        </p:sp>
        <p:sp>
          <p:nvSpPr>
            <p:cNvPr id="38984" name="Rectangle 39"/>
            <p:cNvSpPr>
              <a:spLocks noChangeArrowheads="1"/>
            </p:cNvSpPr>
            <p:nvPr/>
          </p:nvSpPr>
          <p:spPr bwMode="auto">
            <a:xfrm>
              <a:off x="3968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85" name="Rectangle 40"/>
            <p:cNvSpPr>
              <a:spLocks noChangeArrowheads="1"/>
            </p:cNvSpPr>
            <p:nvPr/>
          </p:nvSpPr>
          <p:spPr bwMode="auto">
            <a:xfrm>
              <a:off x="4172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8</a:t>
              </a:r>
            </a:p>
          </p:txBody>
        </p:sp>
        <p:sp>
          <p:nvSpPr>
            <p:cNvPr id="38986" name="Rectangle 41"/>
            <p:cNvSpPr>
              <a:spLocks noChangeArrowheads="1"/>
            </p:cNvSpPr>
            <p:nvPr/>
          </p:nvSpPr>
          <p:spPr bwMode="auto">
            <a:xfrm>
              <a:off x="4172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44074" name="Rectangle 42"/>
          <p:cNvSpPr>
            <a:spLocks noChangeArrowheads="1"/>
          </p:cNvSpPr>
          <p:nvPr/>
        </p:nvSpPr>
        <p:spPr bwMode="auto">
          <a:xfrm>
            <a:off x="3792539" y="44735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grpSp>
        <p:nvGrpSpPr>
          <p:cNvPr id="44075" name="Group 43"/>
          <p:cNvGrpSpPr>
            <a:grpSpLocks/>
          </p:cNvGrpSpPr>
          <p:nvPr/>
        </p:nvGrpSpPr>
        <p:grpSpPr bwMode="auto">
          <a:xfrm>
            <a:off x="3756026" y="4041776"/>
            <a:ext cx="1069975" cy="2100263"/>
            <a:chOff x="1406" y="2538"/>
            <a:chExt cx="674" cy="1323"/>
          </a:xfrm>
        </p:grpSpPr>
        <p:sp>
          <p:nvSpPr>
            <p:cNvPr id="38967" name="Text Box 44"/>
            <p:cNvSpPr txBox="1">
              <a:spLocks noChangeArrowheads="1"/>
            </p:cNvSpPr>
            <p:nvPr/>
          </p:nvSpPr>
          <p:spPr bwMode="auto">
            <a:xfrm>
              <a:off x="1406" y="2538"/>
              <a:ext cx="6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600"/>
                <a:t>Очередь:</a:t>
              </a:r>
            </a:p>
          </p:txBody>
        </p:sp>
        <p:sp>
          <p:nvSpPr>
            <p:cNvPr id="38968" name="Line 45"/>
            <p:cNvSpPr>
              <a:spLocks noChangeShapeType="1"/>
            </p:cNvSpPr>
            <p:nvPr/>
          </p:nvSpPr>
          <p:spPr bwMode="auto">
            <a:xfrm flipV="1">
              <a:off x="1429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969" name="Line 46"/>
            <p:cNvSpPr>
              <a:spLocks noChangeShapeType="1"/>
            </p:cNvSpPr>
            <p:nvPr/>
          </p:nvSpPr>
          <p:spPr bwMode="auto">
            <a:xfrm>
              <a:off x="1429" y="2818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970" name="Line 47"/>
            <p:cNvSpPr>
              <a:spLocks noChangeShapeType="1"/>
            </p:cNvSpPr>
            <p:nvPr/>
          </p:nvSpPr>
          <p:spPr bwMode="auto">
            <a:xfrm>
              <a:off x="2018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4080" name="Rectangle 48"/>
          <p:cNvSpPr>
            <a:spLocks noChangeArrowheads="1"/>
          </p:cNvSpPr>
          <p:nvPr/>
        </p:nvSpPr>
        <p:spPr bwMode="auto">
          <a:xfrm>
            <a:off x="620395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652780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685165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44083" name="Rectangle 51"/>
          <p:cNvSpPr>
            <a:spLocks noChangeArrowheads="1"/>
          </p:cNvSpPr>
          <p:nvPr/>
        </p:nvSpPr>
        <p:spPr bwMode="auto">
          <a:xfrm>
            <a:off x="717550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44084" name="Rectangle 52"/>
          <p:cNvSpPr>
            <a:spLocks noChangeArrowheads="1"/>
          </p:cNvSpPr>
          <p:nvPr/>
        </p:nvSpPr>
        <p:spPr bwMode="auto">
          <a:xfrm>
            <a:off x="7500938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44085" name="Rectangle 53"/>
          <p:cNvSpPr>
            <a:spLocks noChangeArrowheads="1"/>
          </p:cNvSpPr>
          <p:nvPr/>
        </p:nvSpPr>
        <p:spPr bwMode="auto">
          <a:xfrm>
            <a:off x="7824788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44086" name="Rectangle 54"/>
          <p:cNvSpPr>
            <a:spLocks noChangeArrowheads="1"/>
          </p:cNvSpPr>
          <p:nvPr/>
        </p:nvSpPr>
        <p:spPr bwMode="auto">
          <a:xfrm>
            <a:off x="8148638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44087" name="Rectangle 55"/>
          <p:cNvSpPr>
            <a:spLocks noChangeArrowheads="1"/>
          </p:cNvSpPr>
          <p:nvPr/>
        </p:nvSpPr>
        <p:spPr bwMode="auto">
          <a:xfrm>
            <a:off x="3792539" y="44735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44088" name="Rectangle 56"/>
          <p:cNvSpPr>
            <a:spLocks noChangeArrowheads="1"/>
          </p:cNvSpPr>
          <p:nvPr/>
        </p:nvSpPr>
        <p:spPr bwMode="auto">
          <a:xfrm>
            <a:off x="3792539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  <a:endParaRPr lang="ru-RU" sz="1600"/>
          </a:p>
        </p:txBody>
      </p:sp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3792539" y="479742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44090" name="Rectangle 58"/>
          <p:cNvSpPr>
            <a:spLocks noChangeArrowheads="1"/>
          </p:cNvSpPr>
          <p:nvPr/>
        </p:nvSpPr>
        <p:spPr bwMode="auto">
          <a:xfrm>
            <a:off x="3792539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44091" name="Rectangle 59"/>
          <p:cNvSpPr>
            <a:spLocks noChangeArrowheads="1"/>
          </p:cNvSpPr>
          <p:nvPr/>
        </p:nvSpPr>
        <p:spPr bwMode="auto">
          <a:xfrm>
            <a:off x="3792539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6</a:t>
            </a:r>
            <a:endParaRPr lang="ru-RU" sz="1600"/>
          </a:p>
        </p:txBody>
      </p:sp>
      <p:sp>
        <p:nvSpPr>
          <p:cNvPr id="44092" name="Rectangle 60"/>
          <p:cNvSpPr>
            <a:spLocks noChangeArrowheads="1"/>
          </p:cNvSpPr>
          <p:nvPr/>
        </p:nvSpPr>
        <p:spPr bwMode="auto">
          <a:xfrm>
            <a:off x="3792539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7</a:t>
            </a:r>
            <a:endParaRPr lang="ru-RU" sz="1600"/>
          </a:p>
        </p:txBody>
      </p:sp>
      <p:sp>
        <p:nvSpPr>
          <p:cNvPr id="44093" name="Rectangle 61"/>
          <p:cNvSpPr>
            <a:spLocks noChangeArrowheads="1"/>
          </p:cNvSpPr>
          <p:nvPr/>
        </p:nvSpPr>
        <p:spPr bwMode="auto">
          <a:xfrm>
            <a:off x="3792539" y="5446713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8</a:t>
            </a:r>
            <a:endParaRPr lang="ru-RU" sz="1600"/>
          </a:p>
        </p:txBody>
      </p:sp>
      <p:sp>
        <p:nvSpPr>
          <p:cNvPr id="44094" name="Oval 62"/>
          <p:cNvSpPr>
            <a:spLocks noChangeArrowheads="1"/>
          </p:cNvSpPr>
          <p:nvPr/>
        </p:nvSpPr>
        <p:spPr bwMode="auto">
          <a:xfrm>
            <a:off x="6637338" y="18446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  <a:endParaRPr lang="ru-RU"/>
          </a:p>
        </p:txBody>
      </p:sp>
      <p:sp>
        <p:nvSpPr>
          <p:cNvPr id="44095" name="Oval 63"/>
          <p:cNvSpPr>
            <a:spLocks noChangeArrowheads="1"/>
          </p:cNvSpPr>
          <p:nvPr/>
        </p:nvSpPr>
        <p:spPr bwMode="auto">
          <a:xfrm>
            <a:off x="6203951" y="18446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  <a:endParaRPr lang="ru-RU"/>
          </a:p>
        </p:txBody>
      </p:sp>
      <p:sp>
        <p:nvSpPr>
          <p:cNvPr id="44096" name="Oval 64"/>
          <p:cNvSpPr>
            <a:spLocks noChangeArrowheads="1"/>
          </p:cNvSpPr>
          <p:nvPr/>
        </p:nvSpPr>
        <p:spPr bwMode="auto">
          <a:xfrm>
            <a:off x="7500938" y="18446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  <a:endParaRPr lang="ru-RU"/>
          </a:p>
        </p:txBody>
      </p:sp>
      <p:sp>
        <p:nvSpPr>
          <p:cNvPr id="44097" name="Oval 65"/>
          <p:cNvSpPr>
            <a:spLocks noChangeArrowheads="1"/>
          </p:cNvSpPr>
          <p:nvPr/>
        </p:nvSpPr>
        <p:spPr bwMode="auto">
          <a:xfrm>
            <a:off x="7067551" y="18446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  <a:endParaRPr lang="ru-RU"/>
          </a:p>
        </p:txBody>
      </p:sp>
      <p:sp>
        <p:nvSpPr>
          <p:cNvPr id="44098" name="Oval 66"/>
          <p:cNvSpPr>
            <a:spLocks noChangeArrowheads="1"/>
          </p:cNvSpPr>
          <p:nvPr/>
        </p:nvSpPr>
        <p:spPr bwMode="auto">
          <a:xfrm>
            <a:off x="8364538" y="18446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  <a:endParaRPr lang="ru-RU"/>
          </a:p>
        </p:txBody>
      </p:sp>
      <p:sp>
        <p:nvSpPr>
          <p:cNvPr id="44099" name="Oval 67"/>
          <p:cNvSpPr>
            <a:spLocks noChangeArrowheads="1"/>
          </p:cNvSpPr>
          <p:nvPr/>
        </p:nvSpPr>
        <p:spPr bwMode="auto">
          <a:xfrm>
            <a:off x="7931151" y="18446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  <a:endParaRPr lang="ru-RU"/>
          </a:p>
        </p:txBody>
      </p:sp>
      <p:sp>
        <p:nvSpPr>
          <p:cNvPr id="44100" name="Oval 68"/>
          <p:cNvSpPr>
            <a:spLocks noChangeArrowheads="1"/>
          </p:cNvSpPr>
          <p:nvPr/>
        </p:nvSpPr>
        <p:spPr bwMode="auto">
          <a:xfrm>
            <a:off x="8796338" y="18446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  <a:endParaRPr lang="ru-RU"/>
          </a:p>
        </p:txBody>
      </p:sp>
      <p:cxnSp>
        <p:nvCxnSpPr>
          <p:cNvPr id="44101" name="AutoShape 69"/>
          <p:cNvCxnSpPr>
            <a:cxnSpLocks noChangeShapeType="1"/>
            <a:stCxn id="44036" idx="7"/>
            <a:endCxn id="44037" idx="2"/>
          </p:cNvCxnSpPr>
          <p:nvPr/>
        </p:nvCxnSpPr>
        <p:spPr bwMode="auto">
          <a:xfrm flipV="1">
            <a:off x="2587625" y="1233489"/>
            <a:ext cx="952500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2" name="AutoShape 70"/>
          <p:cNvCxnSpPr>
            <a:cxnSpLocks noChangeShapeType="1"/>
            <a:stCxn id="44036" idx="5"/>
            <a:endCxn id="44039" idx="2"/>
          </p:cNvCxnSpPr>
          <p:nvPr/>
        </p:nvCxnSpPr>
        <p:spPr bwMode="auto">
          <a:xfrm>
            <a:off x="2587625" y="1865313"/>
            <a:ext cx="952500" cy="449262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3" name="AutoShape 71"/>
          <p:cNvCxnSpPr>
            <a:cxnSpLocks noChangeShapeType="1"/>
            <a:stCxn id="44036" idx="4"/>
            <a:endCxn id="44042" idx="0"/>
          </p:cNvCxnSpPr>
          <p:nvPr/>
        </p:nvCxnSpPr>
        <p:spPr bwMode="auto">
          <a:xfrm>
            <a:off x="2460625" y="1917701"/>
            <a:ext cx="0" cy="79057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4" name="AutoShape 72"/>
          <p:cNvCxnSpPr>
            <a:cxnSpLocks noChangeShapeType="1"/>
            <a:stCxn id="44037" idx="6"/>
            <a:endCxn id="44038" idx="1"/>
          </p:cNvCxnSpPr>
          <p:nvPr/>
        </p:nvCxnSpPr>
        <p:spPr bwMode="auto">
          <a:xfrm>
            <a:off x="3900489" y="1233489"/>
            <a:ext cx="987425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5" name="AutoShape 73"/>
          <p:cNvCxnSpPr>
            <a:cxnSpLocks noChangeShapeType="1"/>
            <a:stCxn id="44039" idx="5"/>
            <a:endCxn id="44040" idx="1"/>
          </p:cNvCxnSpPr>
          <p:nvPr/>
        </p:nvCxnSpPr>
        <p:spPr bwMode="auto">
          <a:xfrm>
            <a:off x="3848101" y="2441576"/>
            <a:ext cx="1039813" cy="284163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6" name="AutoShape 74"/>
          <p:cNvCxnSpPr>
            <a:cxnSpLocks noChangeShapeType="1"/>
            <a:stCxn id="44042" idx="5"/>
            <a:endCxn id="44041" idx="2"/>
          </p:cNvCxnSpPr>
          <p:nvPr/>
        </p:nvCxnSpPr>
        <p:spPr bwMode="auto">
          <a:xfrm>
            <a:off x="2587625" y="3016250"/>
            <a:ext cx="952500" cy="522288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7" name="AutoShape 75"/>
          <p:cNvCxnSpPr>
            <a:cxnSpLocks noChangeShapeType="1"/>
            <a:stCxn id="44042" idx="4"/>
            <a:endCxn id="44043" idx="0"/>
          </p:cNvCxnSpPr>
          <p:nvPr/>
        </p:nvCxnSpPr>
        <p:spPr bwMode="auto">
          <a:xfrm>
            <a:off x="2460625" y="3068639"/>
            <a:ext cx="0" cy="86518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44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55 L -1.94444E-6 -0.04722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4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55 L -1.94444E-6 -0.04722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0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4722 L -1.94444E-6 -0.0919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4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2 " pathEditMode="relative" ptsTypes="AA">
                                      <p:cBhvr>
                                        <p:cTn id="147" dur="2000" fill="hold"/>
                                        <p:tgtEl>
                                          <p:spTgt spid="44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4722 L -8.33333E-7 -0.09467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44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3 " pathEditMode="relative" ptsTypes="AA">
                                      <p:cBhvr>
                                        <p:cTn id="191" dur="2000" fill="hold"/>
                                        <p:tgtEl>
                                          <p:spTgt spid="440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4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4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4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3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2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68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2000" fill="hold"/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2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9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2000" fill="hold"/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5" dur="2000" fill="hold"/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55" grpId="0" animBg="1"/>
      <p:bldP spid="44056" grpId="0"/>
      <p:bldP spid="44074" grpId="0" animBg="1"/>
      <p:bldP spid="44074" grpId="1" animBg="1"/>
      <p:bldP spid="44080" grpId="0" animBg="1"/>
      <p:bldP spid="44081" grpId="0" animBg="1"/>
      <p:bldP spid="44082" grpId="0" animBg="1"/>
      <p:bldP spid="44083" grpId="0" animBg="1"/>
      <p:bldP spid="44084" grpId="0" animBg="1"/>
      <p:bldP spid="44085" grpId="0" animBg="1"/>
      <p:bldP spid="44086" grpId="0" animBg="1"/>
      <p:bldP spid="44087" grpId="0" animBg="1"/>
      <p:bldP spid="44087" grpId="1" animBg="1"/>
      <p:bldP spid="44088" grpId="0" animBg="1"/>
      <p:bldP spid="44088" grpId="1" animBg="1"/>
      <p:bldP spid="44088" grpId="2" animBg="1"/>
      <p:bldP spid="44088" grpId="3" animBg="1"/>
      <p:bldP spid="44089" grpId="0" animBg="1"/>
      <p:bldP spid="44089" grpId="1" animBg="1"/>
      <p:bldP spid="44089" grpId="2" animBg="1"/>
      <p:bldP spid="44090" grpId="0" animBg="1"/>
      <p:bldP spid="44090" grpId="1" animBg="1"/>
      <p:bldP spid="44090" grpId="2" animBg="1"/>
      <p:bldP spid="44090" grpId="3" animBg="1"/>
      <p:bldP spid="44091" grpId="0" animBg="1"/>
      <p:bldP spid="44091" grpId="1" animBg="1"/>
      <p:bldP spid="44091" grpId="2" animBg="1"/>
      <p:bldP spid="44092" grpId="0" animBg="1"/>
      <p:bldP spid="44092" grpId="1" animBg="1"/>
      <p:bldP spid="44093" grpId="0" animBg="1"/>
      <p:bldP spid="44093" grpId="1" animBg="1"/>
      <p:bldP spid="44094" grpId="0" animBg="1"/>
      <p:bldP spid="44095" grpId="0" animBg="1"/>
      <p:bldP spid="44096" grpId="0" animBg="1"/>
      <p:bldP spid="44097" grpId="0" animBg="1"/>
      <p:bldP spid="44098" grpId="0" animBg="1"/>
      <p:bldP spid="44099" grpId="0" animBg="1"/>
      <p:bldP spid="44100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0" y="214313"/>
            <a:ext cx="8229600" cy="939800"/>
          </a:xfrm>
        </p:spPr>
        <p:txBody>
          <a:bodyPr/>
          <a:lstStyle/>
          <a:p>
            <a:r>
              <a:rPr lang="ru-RU" sz="3200" dirty="0">
                <a:solidFill>
                  <a:srgbClr val="663300"/>
                </a:solidFill>
              </a:rPr>
              <a:t>Нахождение кратчайшего пути в лабиринте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095473" y="1142984"/>
          <a:ext cx="5214979" cy="4143404"/>
        </p:xfrm>
        <a:graphic>
          <a:graphicData uri="http://schemas.openxmlformats.org/drawingml/2006/table">
            <a:tbl>
              <a:tblPr/>
              <a:tblGrid>
                <a:gridCol w="4740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40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40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40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40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740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7408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7408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7408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7408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7408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6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8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9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6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8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9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24501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24564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524501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953126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53001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24439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524376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3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53189" y="1500189"/>
            <a:ext cx="276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latin typeface="Calibri" pitchFamily="34" charset="0"/>
              </a:rPr>
              <a:t>3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095751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4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953251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4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095751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953251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5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095751" y="221456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6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953251" y="221456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6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095751" y="257175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7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953251" y="257175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7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953251" y="292893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8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095751" y="292893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8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953251" y="328612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9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95689" y="292893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9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095625" y="292893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10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095625" y="257175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11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095625" y="3286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11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095625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12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095625" y="221456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12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095625" y="185737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13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595563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13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595688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13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095625" y="150018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14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595563" y="400050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14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024313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14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595563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15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524375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15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595563" y="150018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15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024438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16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095625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16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595688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17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024438" y="400050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17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453063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17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024313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18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024438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18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953125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18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024313" y="492918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524375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024438" y="492918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953125" y="400050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953125" y="3286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524375" y="485775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20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953125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20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953125" y="292893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20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453313" y="1143001"/>
            <a:ext cx="3236912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1600">
                <a:latin typeface="Calibri" pitchFamily="34" charset="0"/>
              </a:rPr>
              <a:t>Пометить числом 1 и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       поместить входную клетку в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       очередь.</a:t>
            </a:r>
          </a:p>
          <a:p>
            <a:pPr marL="342900" indent="-342900">
              <a:buFontTx/>
              <a:buAutoNum type="arabicPeriod" startAt="2"/>
            </a:pPr>
            <a:r>
              <a:rPr lang="ru-RU" sz="1600">
                <a:latin typeface="Calibri" pitchFamily="34" charset="0"/>
              </a:rPr>
              <a:t>Взять из очереди клетку.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Если это выходная клетка, то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перейти на шаг 4, иначе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пометить все непомеченные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соседние  клетки числом ,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на 1 большим, чем данная,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и поместить их в очередь.</a:t>
            </a:r>
          </a:p>
          <a:p>
            <a:pPr marL="342900" indent="-342900">
              <a:buFontTx/>
              <a:buAutoNum type="arabicPeriod" startAt="3"/>
            </a:pPr>
            <a:r>
              <a:rPr lang="ru-RU" sz="1600">
                <a:latin typeface="Calibri" pitchFamily="34" charset="0"/>
              </a:rPr>
              <a:t>Если очередь пуста, то выдать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«Выхода нет» и выйти, иначе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 	перейти на шаг 2.</a:t>
            </a:r>
          </a:p>
          <a:p>
            <a:pPr marL="342900" indent="-342900">
              <a:buFontTx/>
              <a:buAutoNum type="arabicPeriod" startAt="4"/>
            </a:pPr>
            <a:r>
              <a:rPr lang="ru-RU" sz="1600" b="1">
                <a:latin typeface="Calibri" pitchFamily="34" charset="0"/>
              </a:rPr>
              <a:t>Обратный ход</a:t>
            </a:r>
            <a:r>
              <a:rPr lang="ru-RU" sz="1600">
                <a:latin typeface="Calibri" pitchFamily="34" charset="0"/>
              </a:rPr>
              <a:t>: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начиная с выходной клетки,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каждый раз смещаться  на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клетку, помеченную на 1 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меньше, чем текущая, пока не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дойдем до  входной клетки.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При проходе выделять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пройденные клетки.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5,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Parent[e] = b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883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5,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Parent[e] = b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7039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5,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Parent[e] = b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60032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0375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6178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19835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Графы – это модели систем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процессов, </a:t>
            </a:r>
            <a:r>
              <a:rPr lang="ru-RU" dirty="0">
                <a:solidFill>
                  <a:schemeClr val="bg1"/>
                </a:solidFill>
              </a:rPr>
              <a:t>программ</a:t>
            </a:r>
            <a:r>
              <a:rPr lang="ru-RU" dirty="0" smtClean="0">
                <a:solidFill>
                  <a:schemeClr val="bg1"/>
                </a:solidFill>
              </a:rPr>
              <a:t>, данных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Обработка графов – это построение и анализ этих моделей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Основа большого числа алгоритмов обработки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 глубину, в ширину и другие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 </a:t>
            </a:r>
            <a:r>
              <a:rPr lang="ru-RU" dirty="0">
                <a:solidFill>
                  <a:schemeClr val="bg1"/>
                </a:solidFill>
              </a:rPr>
              <a:t>дуг </a:t>
            </a:r>
            <a:r>
              <a:rPr lang="ru-RU" dirty="0" smtClean="0">
                <a:solidFill>
                  <a:schemeClr val="bg1"/>
                </a:solidFill>
              </a:rPr>
              <a:t>у большинства графов задает порядок обработки не до конца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7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3885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0869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316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97332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[a] = 12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5037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 предшествования</a:t>
            </a:r>
            <a:endParaRPr lang="ru-RU" dirty="0"/>
          </a:p>
        </p:txBody>
      </p:sp>
      <p:sp>
        <p:nvSpPr>
          <p:cNvPr id="24577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Подграф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предшествования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 G – это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(V,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где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структура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dfsData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получена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обходом в глубину графа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{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v) |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≠ v }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является связным, то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каркасом (остовным деревом) графа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каркасов графа равно числу различных обходов графа в глубину</a:t>
            </a:r>
          </a:p>
          <a:p>
            <a:pPr marL="811530" lvl="1">
              <a:lnSpc>
                <a:spcPct val="90000"/>
              </a:lnSpc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намного больше одного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 предшествования</a:t>
            </a:r>
            <a:endParaRPr lang="ru-RU" dirty="0"/>
          </a:p>
        </p:txBody>
      </p:sp>
      <p:sp>
        <p:nvSpPr>
          <p:cNvPr id="24577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Подграф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предшествования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графа G – это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(V,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где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структура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получена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обходом в глубину графа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{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v) |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≠ v }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является связным, то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каркасом (остовным деревом) графа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каркасов графа равно числу различных обходов графа в глубину</a:t>
            </a:r>
          </a:p>
          <a:p>
            <a:pPr marL="811530" lvl="1">
              <a:lnSpc>
                <a:spcPct val="90000"/>
              </a:lnSpc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намного больше одного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6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 предшествования</a:t>
            </a:r>
            <a:endParaRPr lang="ru-RU" dirty="0"/>
          </a:p>
        </p:txBody>
      </p:sp>
      <p:sp>
        <p:nvSpPr>
          <p:cNvPr id="24577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Подграф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предшествования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графа G – это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(V,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где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структура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получена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обходом в глубину графа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= {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], v) |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≠ v }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является связным, то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каркасом (остовным деревом) графа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каркасов графа равно числу различных обходов графа в глубину</a:t>
            </a:r>
          </a:p>
          <a:p>
            <a:pPr marL="811530" lvl="1">
              <a:lnSpc>
                <a:spcPct val="90000"/>
              </a:lnSpc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намного больше одного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 предшествования</a:t>
            </a:r>
            <a:endParaRPr lang="ru-RU" dirty="0"/>
          </a:p>
        </p:txBody>
      </p:sp>
      <p:sp>
        <p:nvSpPr>
          <p:cNvPr id="24577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Подграф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предшествования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графа G – это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(V,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где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структура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получена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обходом в глубину графа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= {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], v) |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≠ v }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является связным, то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каркасом (остовным деревом) графа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каркасов графа равно числу различных обходов графа в глубину</a:t>
            </a:r>
          </a:p>
          <a:p>
            <a:pPr marL="811530" lvl="1">
              <a:lnSpc>
                <a:spcPct val="90000"/>
              </a:lnSpc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намного больше одного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 предшествования</a:t>
            </a:r>
            <a:endParaRPr lang="ru-RU" dirty="0"/>
          </a:p>
        </p:txBody>
      </p:sp>
      <p:sp>
        <p:nvSpPr>
          <p:cNvPr id="24577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Подграф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предшествования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графа G – это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(V,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где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структура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получена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обходом в глубину графа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= {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], v) |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≠ v }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является связным, то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каркасом (остовным деревом) графа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Число каркасов графа равно числу различных обходов графа в глубину</a:t>
            </a:r>
          </a:p>
          <a:p>
            <a:pPr marL="811530" lvl="1">
              <a:lnSpc>
                <a:spcPct val="90000"/>
              </a:lnSpc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намного больше одного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Графы – это модели систем</a:t>
            </a:r>
            <a:r>
              <a:rPr lang="ru-RU" dirty="0"/>
              <a:t>, </a:t>
            </a:r>
            <a:r>
              <a:rPr lang="ru-RU" dirty="0" smtClean="0"/>
              <a:t>процессов, </a:t>
            </a:r>
            <a:r>
              <a:rPr lang="ru-RU" dirty="0"/>
              <a:t>программ</a:t>
            </a:r>
            <a:r>
              <a:rPr lang="ru-RU" dirty="0" smtClean="0"/>
              <a:t>, данных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Обработка графов – это построение и анализ этих моделей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Основа большого числа алгоритмов обработки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 глубину, в ширину и другие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 </a:t>
            </a:r>
            <a:r>
              <a:rPr lang="ru-RU" dirty="0">
                <a:solidFill>
                  <a:schemeClr val="bg1"/>
                </a:solidFill>
              </a:rPr>
              <a:t>дуг </a:t>
            </a:r>
            <a:r>
              <a:rPr lang="ru-RU" dirty="0" smtClean="0">
                <a:solidFill>
                  <a:schemeClr val="bg1"/>
                </a:solidFill>
              </a:rPr>
              <a:t>у большинства графов задает порядок обработки не до конца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 предшествования</a:t>
            </a:r>
            <a:endParaRPr lang="ru-RU" dirty="0"/>
          </a:p>
        </p:txBody>
      </p:sp>
      <p:sp>
        <p:nvSpPr>
          <p:cNvPr id="24577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Подграф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предшествования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графа G – это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(V,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где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структура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получена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обходом в глубину графа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= {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], v) |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≠ v }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является связным, то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каркасом (остовным деревом) графа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Число каркасов графа равно числу различных обходов графа в глубину</a:t>
            </a:r>
          </a:p>
          <a:p>
            <a:pPr marL="811530" lvl="1">
              <a:lnSpc>
                <a:spcPct val="9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Обычно намного больше одного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622255" y="2125336"/>
            <a:ext cx="4535489" cy="3475691"/>
            <a:chOff x="5953000" y="2545598"/>
            <a:chExt cx="4535489" cy="3475691"/>
          </a:xfrm>
        </p:grpSpPr>
        <p:sp>
          <p:nvSpPr>
            <p:cNvPr id="4" name="Овал 3"/>
            <p:cNvSpPr/>
            <p:nvPr/>
          </p:nvSpPr>
          <p:spPr>
            <a:xfrm>
              <a:off x="6745163" y="38543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5953000" y="55815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745163" y="2630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392863" y="4862413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3" name="TextBox 7"/>
            <p:cNvSpPr txBox="1">
              <a:spLocks noChangeArrowheads="1"/>
            </p:cNvSpPr>
            <p:nvPr/>
          </p:nvSpPr>
          <p:spPr bwMode="auto">
            <a:xfrm>
              <a:off x="6745164" y="3854352"/>
              <a:ext cx="4143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Z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4" name="TextBox 8"/>
            <p:cNvSpPr txBox="1">
              <a:spLocks noChangeArrowheads="1"/>
            </p:cNvSpPr>
            <p:nvPr/>
          </p:nvSpPr>
          <p:spPr bwMode="auto">
            <a:xfrm>
              <a:off x="7392864" y="4862414"/>
              <a:ext cx="3651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w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6816601" y="2630389"/>
              <a:ext cx="301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S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6" name="TextBox 16"/>
            <p:cNvSpPr txBox="1">
              <a:spLocks noChangeArrowheads="1"/>
            </p:cNvSpPr>
            <p:nvPr/>
          </p:nvSpPr>
          <p:spPr bwMode="auto">
            <a:xfrm>
              <a:off x="5953001" y="5581552"/>
              <a:ext cx="358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 x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5953000" y="4789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8" name="TextBox 18"/>
            <p:cNvSpPr txBox="1">
              <a:spLocks noChangeArrowheads="1"/>
            </p:cNvSpPr>
            <p:nvPr/>
          </p:nvSpPr>
          <p:spPr bwMode="auto">
            <a:xfrm>
              <a:off x="6024438" y="4789389"/>
              <a:ext cx="2984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y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2779" name="Shape 20"/>
            <p:cNvCxnSpPr>
              <a:cxnSpLocks noChangeShapeType="1"/>
            </p:cNvCxnSpPr>
            <p:nvPr/>
          </p:nvCxnSpPr>
          <p:spPr bwMode="auto">
            <a:xfrm>
              <a:off x="6168901" y="5221189"/>
              <a:ext cx="3175" cy="35877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0" name="Shape 20"/>
            <p:cNvCxnSpPr>
              <a:cxnSpLocks noChangeShapeType="1"/>
              <a:stCxn id="32775" idx="2"/>
              <a:endCxn id="32773" idx="0"/>
            </p:cNvCxnSpPr>
            <p:nvPr/>
          </p:nvCxnSpPr>
          <p:spPr bwMode="auto">
            <a:xfrm flipH="1">
              <a:off x="6953125" y="3027263"/>
              <a:ext cx="14288" cy="827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1" name="Shape 20"/>
            <p:cNvCxnSpPr>
              <a:cxnSpLocks noChangeShapeType="1"/>
              <a:stCxn id="32773" idx="2"/>
              <a:endCxn id="32774" idx="0"/>
            </p:cNvCxnSpPr>
            <p:nvPr/>
          </p:nvCxnSpPr>
          <p:spPr bwMode="auto">
            <a:xfrm>
              <a:off x="6953125" y="4251227"/>
              <a:ext cx="622300" cy="611187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2" name="Shape 20"/>
            <p:cNvCxnSpPr>
              <a:cxnSpLocks noChangeShapeType="1"/>
              <a:stCxn id="32773" idx="2"/>
              <a:endCxn id="18" idx="7"/>
            </p:cNvCxnSpPr>
            <p:nvPr/>
          </p:nvCxnSpPr>
          <p:spPr bwMode="auto">
            <a:xfrm flipH="1">
              <a:off x="6354639" y="4251226"/>
              <a:ext cx="598487" cy="5905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sp>
          <p:nvSpPr>
            <p:cNvPr id="3" name="Овал 4"/>
            <p:cNvSpPr/>
            <p:nvPr/>
          </p:nvSpPr>
          <p:spPr>
            <a:xfrm>
              <a:off x="10128126" y="3709889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</a:rPr>
                <a:t>u</a:t>
              </a: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8" name="Овал 4"/>
            <p:cNvSpPr/>
            <p:nvPr/>
          </p:nvSpPr>
          <p:spPr>
            <a:xfrm>
              <a:off x="8761288" y="3709889"/>
              <a:ext cx="360362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cxnSp>
          <p:nvCxnSpPr>
            <p:cNvPr id="32786" name="Shape 20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8942263" y="2878038"/>
              <a:ext cx="519112" cy="8191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7" name="Shape 20"/>
            <p:cNvCxnSpPr>
              <a:cxnSpLocks noChangeShapeType="1"/>
              <a:endCxn id="3" idx="1"/>
            </p:cNvCxnSpPr>
            <p:nvPr/>
          </p:nvCxnSpPr>
          <p:spPr bwMode="auto">
            <a:xfrm>
              <a:off x="9716963" y="2878038"/>
              <a:ext cx="463550" cy="8715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8" name="Shape 20"/>
            <p:cNvCxnSpPr>
              <a:cxnSpLocks noChangeShapeType="1"/>
              <a:stCxn id="3" idx="2"/>
              <a:endCxn id="8" idx="6"/>
            </p:cNvCxnSpPr>
            <p:nvPr/>
          </p:nvCxnSpPr>
          <p:spPr bwMode="auto">
            <a:xfrm flipH="1" flipV="1">
              <a:off x="9134351" y="3889277"/>
              <a:ext cx="981075" cy="15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8885113" y="3657501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  <a:endParaRPr lang="ru-RU"/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8761288" y="3709889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endParaRPr lang="ru-RU"/>
            </a:p>
          </p:txBody>
        </p:sp>
        <p:cxnSp>
          <p:nvCxnSpPr>
            <p:cNvPr id="32793" name="Shape 20"/>
            <p:cNvCxnSpPr>
              <a:cxnSpLocks noChangeShapeType="1"/>
              <a:stCxn id="32792" idx="1"/>
              <a:endCxn id="7" idx="7"/>
            </p:cNvCxnSpPr>
            <p:nvPr/>
          </p:nvCxnSpPr>
          <p:spPr bwMode="auto">
            <a:xfrm flipH="1">
              <a:off x="7794500" y="3894039"/>
              <a:ext cx="966788" cy="102076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4" name="Shape 20"/>
            <p:cNvCxnSpPr>
              <a:cxnSpLocks noChangeShapeType="1"/>
              <a:stCxn id="32792" idx="0"/>
              <a:endCxn id="6" idx="6"/>
            </p:cNvCxnSpPr>
            <p:nvPr/>
          </p:nvCxnSpPr>
          <p:spPr bwMode="auto">
            <a:xfrm flipH="1" flipV="1">
              <a:off x="7227763" y="2851052"/>
              <a:ext cx="1682750" cy="8588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5" name="Shape 20"/>
            <p:cNvCxnSpPr>
              <a:cxnSpLocks noChangeShapeType="1"/>
              <a:endCxn id="32774" idx="0"/>
            </p:cNvCxnSpPr>
            <p:nvPr/>
          </p:nvCxnSpPr>
          <p:spPr bwMode="auto">
            <a:xfrm>
              <a:off x="7191251" y="2989163"/>
              <a:ext cx="384175" cy="187325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32796" name="Shape 20"/>
            <p:cNvCxnSpPr>
              <a:cxnSpLocks noChangeShapeType="1"/>
            </p:cNvCxnSpPr>
            <p:nvPr/>
          </p:nvCxnSpPr>
          <p:spPr bwMode="auto">
            <a:xfrm rot="5400000" flipH="1">
              <a:off x="9585200" y="2935188"/>
              <a:ext cx="971550" cy="577850"/>
            </a:xfrm>
            <a:prstGeom prst="curvedConnector2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32797" name="Shape 20"/>
            <p:cNvCxnSpPr>
              <a:cxnSpLocks noChangeShapeType="1"/>
              <a:stCxn id="32776" idx="1"/>
              <a:endCxn id="32773" idx="1"/>
            </p:cNvCxnSpPr>
            <p:nvPr/>
          </p:nvCxnSpPr>
          <p:spPr bwMode="auto">
            <a:xfrm rot="10800000" flipH="1">
              <a:off x="5953001" y="4052788"/>
              <a:ext cx="792163" cy="1727200"/>
            </a:xfrm>
            <a:prstGeom prst="curvedConnector3">
              <a:avLst>
                <a:gd name="adj1" fmla="val -28856"/>
              </a:avLst>
            </a:prstGeom>
            <a:noFill/>
            <a:ln w="19050" algn="ctr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  <p:sp>
          <p:nvSpPr>
            <p:cNvPr id="32" name="Овал 4"/>
            <p:cNvSpPr/>
            <p:nvPr/>
          </p:nvSpPr>
          <p:spPr>
            <a:xfrm>
              <a:off x="9421688" y="2545598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T</a:t>
              </a:r>
              <a:endParaRPr lang="ru-RU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дуг графа при </a:t>
            </a:r>
            <a:r>
              <a:rPr lang="ru-RU" dirty="0" smtClean="0"/>
              <a:t>обходе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1731F5"/>
                </a:solidFill>
                <a:latin typeface="Calibri" pitchFamily="34" charset="0"/>
              </a:rPr>
              <a:t>Древесные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входят в граф предшествования</a:t>
            </a:r>
          </a:p>
          <a:p>
            <a:r>
              <a:rPr lang="ru-RU" sz="2400" dirty="0">
                <a:solidFill>
                  <a:schemeClr val="accent2"/>
                </a:solidFill>
                <a:latin typeface="Calibri" pitchFamily="34" charset="0"/>
              </a:rPr>
              <a:t>Прямые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потомком, но не входят в граф предшествования</a:t>
            </a:r>
          </a:p>
          <a:p>
            <a:r>
              <a:rPr lang="ru-RU" sz="2400" dirty="0">
                <a:solidFill>
                  <a:schemeClr val="accent1"/>
                </a:solidFill>
                <a:latin typeface="Calibri" pitchFamily="34" charset="0"/>
              </a:rPr>
              <a:t>Обратные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предком в графе предшествования</a:t>
            </a:r>
          </a:p>
          <a:p>
            <a:r>
              <a:rPr lang="ru-RU" sz="2400" dirty="0">
                <a:latin typeface="Calibri" pitchFamily="34" charset="0"/>
              </a:rPr>
              <a:t>Перекрёстные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все </a:t>
            </a:r>
            <a:r>
              <a:rPr lang="ru-RU" sz="2000" dirty="0" smtClean="0">
                <a:latin typeface="Calibri" pitchFamily="34" charset="0"/>
              </a:rPr>
              <a:t>остальные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9376" y="1430716"/>
            <a:ext cx="11305256" cy="4695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622255" y="2125336"/>
            <a:ext cx="4535489" cy="3475691"/>
            <a:chOff x="5953000" y="2545598"/>
            <a:chExt cx="4535489" cy="3475691"/>
          </a:xfrm>
        </p:grpSpPr>
        <p:sp>
          <p:nvSpPr>
            <p:cNvPr id="4" name="Овал 3"/>
            <p:cNvSpPr/>
            <p:nvPr/>
          </p:nvSpPr>
          <p:spPr>
            <a:xfrm>
              <a:off x="6745163" y="38543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5953000" y="55815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745163" y="2630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392863" y="4862413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3" name="TextBox 7"/>
            <p:cNvSpPr txBox="1">
              <a:spLocks noChangeArrowheads="1"/>
            </p:cNvSpPr>
            <p:nvPr/>
          </p:nvSpPr>
          <p:spPr bwMode="auto">
            <a:xfrm>
              <a:off x="6745164" y="3854352"/>
              <a:ext cx="4143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Z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4" name="TextBox 8"/>
            <p:cNvSpPr txBox="1">
              <a:spLocks noChangeArrowheads="1"/>
            </p:cNvSpPr>
            <p:nvPr/>
          </p:nvSpPr>
          <p:spPr bwMode="auto">
            <a:xfrm>
              <a:off x="7392864" y="4862414"/>
              <a:ext cx="3651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w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6816601" y="2630389"/>
              <a:ext cx="301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S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6" name="TextBox 16"/>
            <p:cNvSpPr txBox="1">
              <a:spLocks noChangeArrowheads="1"/>
            </p:cNvSpPr>
            <p:nvPr/>
          </p:nvSpPr>
          <p:spPr bwMode="auto">
            <a:xfrm>
              <a:off x="5953001" y="5581552"/>
              <a:ext cx="358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 x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5953000" y="4789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8" name="TextBox 18"/>
            <p:cNvSpPr txBox="1">
              <a:spLocks noChangeArrowheads="1"/>
            </p:cNvSpPr>
            <p:nvPr/>
          </p:nvSpPr>
          <p:spPr bwMode="auto">
            <a:xfrm>
              <a:off x="6024438" y="4789389"/>
              <a:ext cx="2984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y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2779" name="Shape 20"/>
            <p:cNvCxnSpPr>
              <a:cxnSpLocks noChangeShapeType="1"/>
            </p:cNvCxnSpPr>
            <p:nvPr/>
          </p:nvCxnSpPr>
          <p:spPr bwMode="auto">
            <a:xfrm>
              <a:off x="6168901" y="5221189"/>
              <a:ext cx="3175" cy="35877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0" name="Shape 20"/>
            <p:cNvCxnSpPr>
              <a:cxnSpLocks noChangeShapeType="1"/>
              <a:stCxn id="32775" idx="2"/>
              <a:endCxn id="32773" idx="0"/>
            </p:cNvCxnSpPr>
            <p:nvPr/>
          </p:nvCxnSpPr>
          <p:spPr bwMode="auto">
            <a:xfrm flipH="1">
              <a:off x="6953125" y="3027263"/>
              <a:ext cx="14288" cy="827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1" name="Shape 20"/>
            <p:cNvCxnSpPr>
              <a:cxnSpLocks noChangeShapeType="1"/>
              <a:stCxn id="32773" idx="2"/>
              <a:endCxn id="32774" idx="0"/>
            </p:cNvCxnSpPr>
            <p:nvPr/>
          </p:nvCxnSpPr>
          <p:spPr bwMode="auto">
            <a:xfrm>
              <a:off x="6953125" y="4251227"/>
              <a:ext cx="622300" cy="611187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2" name="Shape 20"/>
            <p:cNvCxnSpPr>
              <a:cxnSpLocks noChangeShapeType="1"/>
              <a:stCxn id="32773" idx="2"/>
              <a:endCxn id="18" idx="7"/>
            </p:cNvCxnSpPr>
            <p:nvPr/>
          </p:nvCxnSpPr>
          <p:spPr bwMode="auto">
            <a:xfrm flipH="1">
              <a:off x="6354639" y="4251226"/>
              <a:ext cx="598487" cy="5905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sp>
          <p:nvSpPr>
            <p:cNvPr id="3" name="Овал 4"/>
            <p:cNvSpPr/>
            <p:nvPr/>
          </p:nvSpPr>
          <p:spPr>
            <a:xfrm>
              <a:off x="10128126" y="3709889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</a:rPr>
                <a:t>u</a:t>
              </a: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8" name="Овал 4"/>
            <p:cNvSpPr/>
            <p:nvPr/>
          </p:nvSpPr>
          <p:spPr>
            <a:xfrm>
              <a:off x="8761288" y="3709889"/>
              <a:ext cx="360362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cxnSp>
          <p:nvCxnSpPr>
            <p:cNvPr id="32786" name="Shape 20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8942263" y="2878038"/>
              <a:ext cx="519112" cy="8191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7" name="Shape 20"/>
            <p:cNvCxnSpPr>
              <a:cxnSpLocks noChangeShapeType="1"/>
              <a:endCxn id="3" idx="1"/>
            </p:cNvCxnSpPr>
            <p:nvPr/>
          </p:nvCxnSpPr>
          <p:spPr bwMode="auto">
            <a:xfrm>
              <a:off x="9716963" y="2878038"/>
              <a:ext cx="463550" cy="8715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8" name="Shape 20"/>
            <p:cNvCxnSpPr>
              <a:cxnSpLocks noChangeShapeType="1"/>
              <a:stCxn id="3" idx="2"/>
              <a:endCxn id="8" idx="6"/>
            </p:cNvCxnSpPr>
            <p:nvPr/>
          </p:nvCxnSpPr>
          <p:spPr bwMode="auto">
            <a:xfrm flipH="1" flipV="1">
              <a:off x="9134351" y="3889277"/>
              <a:ext cx="981075" cy="15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8885113" y="3657501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  <a:endParaRPr lang="ru-RU"/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8761288" y="3709889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endParaRPr lang="ru-RU"/>
            </a:p>
          </p:txBody>
        </p:sp>
        <p:cxnSp>
          <p:nvCxnSpPr>
            <p:cNvPr id="32793" name="Shape 20"/>
            <p:cNvCxnSpPr>
              <a:cxnSpLocks noChangeShapeType="1"/>
              <a:stCxn id="32792" idx="1"/>
              <a:endCxn id="7" idx="7"/>
            </p:cNvCxnSpPr>
            <p:nvPr/>
          </p:nvCxnSpPr>
          <p:spPr bwMode="auto">
            <a:xfrm flipH="1">
              <a:off x="7794500" y="3894039"/>
              <a:ext cx="966788" cy="102076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4" name="Shape 20"/>
            <p:cNvCxnSpPr>
              <a:cxnSpLocks noChangeShapeType="1"/>
              <a:stCxn id="32792" idx="0"/>
              <a:endCxn id="6" idx="6"/>
            </p:cNvCxnSpPr>
            <p:nvPr/>
          </p:nvCxnSpPr>
          <p:spPr bwMode="auto">
            <a:xfrm flipH="1" flipV="1">
              <a:off x="7227763" y="2851052"/>
              <a:ext cx="1682750" cy="8588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5" name="Shape 20"/>
            <p:cNvCxnSpPr>
              <a:cxnSpLocks noChangeShapeType="1"/>
              <a:endCxn id="32774" idx="0"/>
            </p:cNvCxnSpPr>
            <p:nvPr/>
          </p:nvCxnSpPr>
          <p:spPr bwMode="auto">
            <a:xfrm>
              <a:off x="7191251" y="2989163"/>
              <a:ext cx="384175" cy="187325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32796" name="Shape 20"/>
            <p:cNvCxnSpPr>
              <a:cxnSpLocks noChangeShapeType="1"/>
            </p:cNvCxnSpPr>
            <p:nvPr/>
          </p:nvCxnSpPr>
          <p:spPr bwMode="auto">
            <a:xfrm rot="5400000" flipH="1">
              <a:off x="9585200" y="2935188"/>
              <a:ext cx="971550" cy="577850"/>
            </a:xfrm>
            <a:prstGeom prst="curvedConnector2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32797" name="Shape 20"/>
            <p:cNvCxnSpPr>
              <a:cxnSpLocks noChangeShapeType="1"/>
              <a:stCxn id="32776" idx="1"/>
              <a:endCxn id="32773" idx="1"/>
            </p:cNvCxnSpPr>
            <p:nvPr/>
          </p:nvCxnSpPr>
          <p:spPr bwMode="auto">
            <a:xfrm rot="10800000" flipH="1">
              <a:off x="5953001" y="4052788"/>
              <a:ext cx="792163" cy="1727200"/>
            </a:xfrm>
            <a:prstGeom prst="curvedConnector3">
              <a:avLst>
                <a:gd name="adj1" fmla="val -28856"/>
              </a:avLst>
            </a:prstGeom>
            <a:noFill/>
            <a:ln w="19050" algn="ctr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  <p:sp>
          <p:nvSpPr>
            <p:cNvPr id="32" name="Овал 4"/>
            <p:cNvSpPr/>
            <p:nvPr/>
          </p:nvSpPr>
          <p:spPr>
            <a:xfrm>
              <a:off x="9421688" y="2545598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T</a:t>
              </a:r>
              <a:endParaRPr lang="ru-RU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дуг графа при </a:t>
            </a:r>
            <a:r>
              <a:rPr lang="ru-RU" dirty="0" smtClean="0"/>
              <a:t>обходе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1731F5"/>
                </a:solidFill>
                <a:latin typeface="Calibri" pitchFamily="34" charset="0"/>
              </a:rPr>
              <a:t>Древесные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входят в граф предшествования</a:t>
            </a:r>
          </a:p>
          <a:p>
            <a:r>
              <a:rPr lang="ru-RU" sz="2400" dirty="0">
                <a:solidFill>
                  <a:schemeClr val="accent2"/>
                </a:solidFill>
                <a:latin typeface="Calibri" pitchFamily="34" charset="0"/>
              </a:rPr>
              <a:t>Прямые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потомком, но не входят в граф предшествования</a:t>
            </a:r>
          </a:p>
          <a:p>
            <a:r>
              <a:rPr lang="ru-RU" sz="2400" dirty="0">
                <a:solidFill>
                  <a:schemeClr val="accent1"/>
                </a:solidFill>
                <a:latin typeface="Calibri" pitchFamily="34" charset="0"/>
              </a:rPr>
              <a:t>Обратные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предком в графе предшествования</a:t>
            </a:r>
          </a:p>
          <a:p>
            <a:r>
              <a:rPr lang="ru-RU" sz="2400" dirty="0">
                <a:latin typeface="Calibri" pitchFamily="34" charset="0"/>
              </a:rPr>
              <a:t>Перекрёстные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все </a:t>
            </a:r>
            <a:r>
              <a:rPr lang="ru-RU" sz="2000" dirty="0" smtClean="0">
                <a:latin typeface="Calibri" pitchFamily="34" charset="0"/>
              </a:rPr>
              <a:t>остальные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3352" y="1430716"/>
            <a:ext cx="5723111" cy="4695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2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622255" y="2125336"/>
            <a:ext cx="4535489" cy="3475691"/>
            <a:chOff x="5953000" y="2545598"/>
            <a:chExt cx="4535489" cy="3475691"/>
          </a:xfrm>
        </p:grpSpPr>
        <p:sp>
          <p:nvSpPr>
            <p:cNvPr id="4" name="Овал 3"/>
            <p:cNvSpPr/>
            <p:nvPr/>
          </p:nvSpPr>
          <p:spPr>
            <a:xfrm>
              <a:off x="6745163" y="38543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5953000" y="55815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745163" y="2630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392863" y="4862413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3" name="TextBox 7"/>
            <p:cNvSpPr txBox="1">
              <a:spLocks noChangeArrowheads="1"/>
            </p:cNvSpPr>
            <p:nvPr/>
          </p:nvSpPr>
          <p:spPr bwMode="auto">
            <a:xfrm>
              <a:off x="6745164" y="3854352"/>
              <a:ext cx="4143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Z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4" name="TextBox 8"/>
            <p:cNvSpPr txBox="1">
              <a:spLocks noChangeArrowheads="1"/>
            </p:cNvSpPr>
            <p:nvPr/>
          </p:nvSpPr>
          <p:spPr bwMode="auto">
            <a:xfrm>
              <a:off x="7392864" y="4862414"/>
              <a:ext cx="3651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w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6816601" y="2630389"/>
              <a:ext cx="301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S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6" name="TextBox 16"/>
            <p:cNvSpPr txBox="1">
              <a:spLocks noChangeArrowheads="1"/>
            </p:cNvSpPr>
            <p:nvPr/>
          </p:nvSpPr>
          <p:spPr bwMode="auto">
            <a:xfrm>
              <a:off x="5953001" y="5581552"/>
              <a:ext cx="358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 x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5953000" y="4789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8" name="TextBox 18"/>
            <p:cNvSpPr txBox="1">
              <a:spLocks noChangeArrowheads="1"/>
            </p:cNvSpPr>
            <p:nvPr/>
          </p:nvSpPr>
          <p:spPr bwMode="auto">
            <a:xfrm>
              <a:off x="6024438" y="4789389"/>
              <a:ext cx="2984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y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2779" name="Shape 20"/>
            <p:cNvCxnSpPr>
              <a:cxnSpLocks noChangeShapeType="1"/>
            </p:cNvCxnSpPr>
            <p:nvPr/>
          </p:nvCxnSpPr>
          <p:spPr bwMode="auto">
            <a:xfrm>
              <a:off x="6168901" y="5221189"/>
              <a:ext cx="3175" cy="35877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0" name="Shape 20"/>
            <p:cNvCxnSpPr>
              <a:cxnSpLocks noChangeShapeType="1"/>
              <a:stCxn id="32775" idx="2"/>
              <a:endCxn id="32773" idx="0"/>
            </p:cNvCxnSpPr>
            <p:nvPr/>
          </p:nvCxnSpPr>
          <p:spPr bwMode="auto">
            <a:xfrm flipH="1">
              <a:off x="6953125" y="3027263"/>
              <a:ext cx="14288" cy="827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1" name="Shape 20"/>
            <p:cNvCxnSpPr>
              <a:cxnSpLocks noChangeShapeType="1"/>
              <a:stCxn id="32773" idx="2"/>
              <a:endCxn id="32774" idx="0"/>
            </p:cNvCxnSpPr>
            <p:nvPr/>
          </p:nvCxnSpPr>
          <p:spPr bwMode="auto">
            <a:xfrm>
              <a:off x="6953125" y="4251227"/>
              <a:ext cx="622300" cy="611187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2" name="Shape 20"/>
            <p:cNvCxnSpPr>
              <a:cxnSpLocks noChangeShapeType="1"/>
              <a:stCxn id="32773" idx="2"/>
              <a:endCxn id="18" idx="7"/>
            </p:cNvCxnSpPr>
            <p:nvPr/>
          </p:nvCxnSpPr>
          <p:spPr bwMode="auto">
            <a:xfrm flipH="1">
              <a:off x="6354639" y="4251226"/>
              <a:ext cx="598487" cy="5905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sp>
          <p:nvSpPr>
            <p:cNvPr id="3" name="Овал 4"/>
            <p:cNvSpPr/>
            <p:nvPr/>
          </p:nvSpPr>
          <p:spPr>
            <a:xfrm>
              <a:off x="10128126" y="3709889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</a:rPr>
                <a:t>u</a:t>
              </a: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8" name="Овал 4"/>
            <p:cNvSpPr/>
            <p:nvPr/>
          </p:nvSpPr>
          <p:spPr>
            <a:xfrm>
              <a:off x="8761288" y="3709889"/>
              <a:ext cx="360362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cxnSp>
          <p:nvCxnSpPr>
            <p:cNvPr id="32786" name="Shape 20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8942263" y="2878038"/>
              <a:ext cx="519112" cy="8191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7" name="Shape 20"/>
            <p:cNvCxnSpPr>
              <a:cxnSpLocks noChangeShapeType="1"/>
              <a:endCxn id="3" idx="1"/>
            </p:cNvCxnSpPr>
            <p:nvPr/>
          </p:nvCxnSpPr>
          <p:spPr bwMode="auto">
            <a:xfrm>
              <a:off x="9716963" y="2878038"/>
              <a:ext cx="463550" cy="8715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8" name="Shape 20"/>
            <p:cNvCxnSpPr>
              <a:cxnSpLocks noChangeShapeType="1"/>
              <a:stCxn id="3" idx="2"/>
              <a:endCxn id="8" idx="6"/>
            </p:cNvCxnSpPr>
            <p:nvPr/>
          </p:nvCxnSpPr>
          <p:spPr bwMode="auto">
            <a:xfrm flipH="1" flipV="1">
              <a:off x="9134351" y="3889277"/>
              <a:ext cx="981075" cy="15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8885113" y="3657501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  <a:endParaRPr lang="ru-RU"/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8761288" y="3709889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endParaRPr lang="ru-RU"/>
            </a:p>
          </p:txBody>
        </p:sp>
        <p:cxnSp>
          <p:nvCxnSpPr>
            <p:cNvPr id="32793" name="Shape 20"/>
            <p:cNvCxnSpPr>
              <a:cxnSpLocks noChangeShapeType="1"/>
              <a:stCxn id="32792" idx="1"/>
              <a:endCxn id="7" idx="7"/>
            </p:cNvCxnSpPr>
            <p:nvPr/>
          </p:nvCxnSpPr>
          <p:spPr bwMode="auto">
            <a:xfrm flipH="1">
              <a:off x="7794500" y="3894039"/>
              <a:ext cx="966788" cy="102076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4" name="Shape 20"/>
            <p:cNvCxnSpPr>
              <a:cxnSpLocks noChangeShapeType="1"/>
              <a:stCxn id="32792" idx="0"/>
              <a:endCxn id="6" idx="6"/>
            </p:cNvCxnSpPr>
            <p:nvPr/>
          </p:nvCxnSpPr>
          <p:spPr bwMode="auto">
            <a:xfrm flipH="1" flipV="1">
              <a:off x="7227763" y="2851052"/>
              <a:ext cx="1682750" cy="8588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5" name="Shape 20"/>
            <p:cNvCxnSpPr>
              <a:cxnSpLocks noChangeShapeType="1"/>
              <a:endCxn id="32774" idx="0"/>
            </p:cNvCxnSpPr>
            <p:nvPr/>
          </p:nvCxnSpPr>
          <p:spPr bwMode="auto">
            <a:xfrm>
              <a:off x="7191251" y="2989163"/>
              <a:ext cx="384175" cy="187325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32796" name="Shape 20"/>
            <p:cNvCxnSpPr>
              <a:cxnSpLocks noChangeShapeType="1"/>
            </p:cNvCxnSpPr>
            <p:nvPr/>
          </p:nvCxnSpPr>
          <p:spPr bwMode="auto">
            <a:xfrm rot="5400000" flipH="1">
              <a:off x="9585200" y="2935188"/>
              <a:ext cx="971550" cy="577850"/>
            </a:xfrm>
            <a:prstGeom prst="curvedConnector2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32797" name="Shape 20"/>
            <p:cNvCxnSpPr>
              <a:cxnSpLocks noChangeShapeType="1"/>
              <a:stCxn id="32776" idx="1"/>
              <a:endCxn id="32773" idx="1"/>
            </p:cNvCxnSpPr>
            <p:nvPr/>
          </p:nvCxnSpPr>
          <p:spPr bwMode="auto">
            <a:xfrm rot="10800000" flipH="1">
              <a:off x="5953001" y="4052788"/>
              <a:ext cx="792163" cy="1727200"/>
            </a:xfrm>
            <a:prstGeom prst="curvedConnector3">
              <a:avLst>
                <a:gd name="adj1" fmla="val -28856"/>
              </a:avLst>
            </a:prstGeom>
            <a:noFill/>
            <a:ln w="19050" algn="ctr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  <p:sp>
          <p:nvSpPr>
            <p:cNvPr id="32" name="Овал 4"/>
            <p:cNvSpPr/>
            <p:nvPr/>
          </p:nvSpPr>
          <p:spPr>
            <a:xfrm>
              <a:off x="9421688" y="2545598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T</a:t>
              </a:r>
              <a:endParaRPr lang="ru-RU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дуг графа при </a:t>
            </a:r>
            <a:r>
              <a:rPr lang="ru-RU" dirty="0" smtClean="0"/>
              <a:t>обходе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1731F5"/>
                </a:solidFill>
                <a:latin typeface="Calibri" pitchFamily="34" charset="0"/>
              </a:rPr>
              <a:t>Древесные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входят в граф предшествования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Прямые рёбра</a:t>
            </a:r>
          </a:p>
          <a:p>
            <a:pPr marL="672084" lvl="1"/>
            <a:r>
              <a:rPr lang="ru-RU" sz="2000" dirty="0">
                <a:solidFill>
                  <a:schemeClr val="bg1"/>
                </a:solidFill>
                <a:latin typeface="Calibri" pitchFamily="34" charset="0"/>
              </a:rPr>
              <a:t>соединяют вершину с её потомком, но не входят в граф предшествования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Обратные рёбра</a:t>
            </a:r>
          </a:p>
          <a:p>
            <a:pPr marL="672084" lvl="1"/>
            <a:r>
              <a:rPr lang="ru-RU" sz="2000" dirty="0">
                <a:solidFill>
                  <a:schemeClr val="bg1"/>
                </a:solidFill>
                <a:latin typeface="Calibri" pitchFamily="34" charset="0"/>
              </a:rPr>
              <a:t>соединяют вершину с её предком в графе предшествования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Перекрёстные рёбра</a:t>
            </a:r>
          </a:p>
          <a:p>
            <a:pPr marL="672084" lvl="1"/>
            <a:r>
              <a:rPr lang="ru-RU" sz="2000" dirty="0">
                <a:solidFill>
                  <a:schemeClr val="bg1"/>
                </a:solidFill>
                <a:latin typeface="Calibri" pitchFamily="34" charset="0"/>
              </a:rPr>
              <a:t>все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</a:rPr>
              <a:t>остальные</a:t>
            </a:r>
            <a:endParaRPr lang="ru-RU" sz="20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622255" y="2125336"/>
            <a:ext cx="4535489" cy="3475691"/>
            <a:chOff x="5953000" y="2545598"/>
            <a:chExt cx="4535489" cy="3475691"/>
          </a:xfrm>
        </p:grpSpPr>
        <p:sp>
          <p:nvSpPr>
            <p:cNvPr id="4" name="Овал 3"/>
            <p:cNvSpPr/>
            <p:nvPr/>
          </p:nvSpPr>
          <p:spPr>
            <a:xfrm>
              <a:off x="6745163" y="38543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5953000" y="55815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745163" y="2630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392863" y="4862413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3" name="TextBox 7"/>
            <p:cNvSpPr txBox="1">
              <a:spLocks noChangeArrowheads="1"/>
            </p:cNvSpPr>
            <p:nvPr/>
          </p:nvSpPr>
          <p:spPr bwMode="auto">
            <a:xfrm>
              <a:off x="6745164" y="3854352"/>
              <a:ext cx="4143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Z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4" name="TextBox 8"/>
            <p:cNvSpPr txBox="1">
              <a:spLocks noChangeArrowheads="1"/>
            </p:cNvSpPr>
            <p:nvPr/>
          </p:nvSpPr>
          <p:spPr bwMode="auto">
            <a:xfrm>
              <a:off x="7392864" y="4862414"/>
              <a:ext cx="3651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w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6816601" y="2630389"/>
              <a:ext cx="301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S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6" name="TextBox 16"/>
            <p:cNvSpPr txBox="1">
              <a:spLocks noChangeArrowheads="1"/>
            </p:cNvSpPr>
            <p:nvPr/>
          </p:nvSpPr>
          <p:spPr bwMode="auto">
            <a:xfrm>
              <a:off x="5953001" y="5581552"/>
              <a:ext cx="358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 x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5953000" y="4789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8" name="TextBox 18"/>
            <p:cNvSpPr txBox="1">
              <a:spLocks noChangeArrowheads="1"/>
            </p:cNvSpPr>
            <p:nvPr/>
          </p:nvSpPr>
          <p:spPr bwMode="auto">
            <a:xfrm>
              <a:off x="6024438" y="4789389"/>
              <a:ext cx="2984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y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2779" name="Shape 20"/>
            <p:cNvCxnSpPr>
              <a:cxnSpLocks noChangeShapeType="1"/>
            </p:cNvCxnSpPr>
            <p:nvPr/>
          </p:nvCxnSpPr>
          <p:spPr bwMode="auto">
            <a:xfrm>
              <a:off x="6168901" y="5221189"/>
              <a:ext cx="3175" cy="35877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0" name="Shape 20"/>
            <p:cNvCxnSpPr>
              <a:cxnSpLocks noChangeShapeType="1"/>
              <a:stCxn id="32775" idx="2"/>
              <a:endCxn id="32773" idx="0"/>
            </p:cNvCxnSpPr>
            <p:nvPr/>
          </p:nvCxnSpPr>
          <p:spPr bwMode="auto">
            <a:xfrm flipH="1">
              <a:off x="6953125" y="3027263"/>
              <a:ext cx="14288" cy="827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1" name="Shape 20"/>
            <p:cNvCxnSpPr>
              <a:cxnSpLocks noChangeShapeType="1"/>
              <a:stCxn id="32773" idx="2"/>
              <a:endCxn id="32774" idx="0"/>
            </p:cNvCxnSpPr>
            <p:nvPr/>
          </p:nvCxnSpPr>
          <p:spPr bwMode="auto">
            <a:xfrm>
              <a:off x="6953125" y="4251227"/>
              <a:ext cx="622300" cy="611187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2" name="Shape 20"/>
            <p:cNvCxnSpPr>
              <a:cxnSpLocks noChangeShapeType="1"/>
              <a:stCxn id="32773" idx="2"/>
              <a:endCxn id="18" idx="7"/>
            </p:cNvCxnSpPr>
            <p:nvPr/>
          </p:nvCxnSpPr>
          <p:spPr bwMode="auto">
            <a:xfrm flipH="1">
              <a:off x="6354639" y="4251226"/>
              <a:ext cx="598487" cy="5905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sp>
          <p:nvSpPr>
            <p:cNvPr id="3" name="Овал 4"/>
            <p:cNvSpPr/>
            <p:nvPr/>
          </p:nvSpPr>
          <p:spPr>
            <a:xfrm>
              <a:off x="10128126" y="3709889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</a:rPr>
                <a:t>u</a:t>
              </a: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8" name="Овал 4"/>
            <p:cNvSpPr/>
            <p:nvPr/>
          </p:nvSpPr>
          <p:spPr>
            <a:xfrm>
              <a:off x="8761288" y="3709889"/>
              <a:ext cx="360362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cxnSp>
          <p:nvCxnSpPr>
            <p:cNvPr id="32786" name="Shape 20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8942263" y="2878038"/>
              <a:ext cx="519112" cy="8191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7" name="Shape 20"/>
            <p:cNvCxnSpPr>
              <a:cxnSpLocks noChangeShapeType="1"/>
              <a:endCxn id="3" idx="1"/>
            </p:cNvCxnSpPr>
            <p:nvPr/>
          </p:nvCxnSpPr>
          <p:spPr bwMode="auto">
            <a:xfrm>
              <a:off x="9716963" y="2878038"/>
              <a:ext cx="463550" cy="8715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8" name="Shape 20"/>
            <p:cNvCxnSpPr>
              <a:cxnSpLocks noChangeShapeType="1"/>
              <a:stCxn id="3" idx="2"/>
              <a:endCxn id="8" idx="6"/>
            </p:cNvCxnSpPr>
            <p:nvPr/>
          </p:nvCxnSpPr>
          <p:spPr bwMode="auto">
            <a:xfrm flipH="1" flipV="1">
              <a:off x="9134351" y="3889277"/>
              <a:ext cx="981075" cy="15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8885113" y="3657501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  <a:endParaRPr lang="ru-RU"/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8761288" y="3709889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endParaRPr lang="ru-RU"/>
            </a:p>
          </p:txBody>
        </p:sp>
        <p:cxnSp>
          <p:nvCxnSpPr>
            <p:cNvPr id="32793" name="Shape 20"/>
            <p:cNvCxnSpPr>
              <a:cxnSpLocks noChangeShapeType="1"/>
              <a:stCxn id="32792" idx="1"/>
              <a:endCxn id="7" idx="7"/>
            </p:cNvCxnSpPr>
            <p:nvPr/>
          </p:nvCxnSpPr>
          <p:spPr bwMode="auto">
            <a:xfrm flipH="1">
              <a:off x="7794500" y="3894039"/>
              <a:ext cx="966788" cy="102076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4" name="Shape 20"/>
            <p:cNvCxnSpPr>
              <a:cxnSpLocks noChangeShapeType="1"/>
              <a:stCxn id="32792" idx="0"/>
              <a:endCxn id="6" idx="6"/>
            </p:cNvCxnSpPr>
            <p:nvPr/>
          </p:nvCxnSpPr>
          <p:spPr bwMode="auto">
            <a:xfrm flipH="1" flipV="1">
              <a:off x="7227763" y="2851052"/>
              <a:ext cx="1682750" cy="8588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5" name="Shape 20"/>
            <p:cNvCxnSpPr>
              <a:cxnSpLocks noChangeShapeType="1"/>
              <a:endCxn id="32774" idx="0"/>
            </p:cNvCxnSpPr>
            <p:nvPr/>
          </p:nvCxnSpPr>
          <p:spPr bwMode="auto">
            <a:xfrm>
              <a:off x="7191251" y="2989163"/>
              <a:ext cx="384175" cy="187325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32796" name="Shape 20"/>
            <p:cNvCxnSpPr>
              <a:cxnSpLocks noChangeShapeType="1"/>
            </p:cNvCxnSpPr>
            <p:nvPr/>
          </p:nvCxnSpPr>
          <p:spPr bwMode="auto">
            <a:xfrm rot="5400000" flipH="1">
              <a:off x="9585200" y="2935188"/>
              <a:ext cx="971550" cy="577850"/>
            </a:xfrm>
            <a:prstGeom prst="curvedConnector2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32797" name="Shape 20"/>
            <p:cNvCxnSpPr>
              <a:cxnSpLocks noChangeShapeType="1"/>
              <a:stCxn id="32776" idx="1"/>
              <a:endCxn id="32773" idx="1"/>
            </p:cNvCxnSpPr>
            <p:nvPr/>
          </p:nvCxnSpPr>
          <p:spPr bwMode="auto">
            <a:xfrm rot="10800000" flipH="1">
              <a:off x="5953001" y="4052788"/>
              <a:ext cx="792163" cy="1727200"/>
            </a:xfrm>
            <a:prstGeom prst="curvedConnector3">
              <a:avLst>
                <a:gd name="adj1" fmla="val -28856"/>
              </a:avLst>
            </a:prstGeom>
            <a:noFill/>
            <a:ln w="19050" algn="ctr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  <p:sp>
          <p:nvSpPr>
            <p:cNvPr id="32" name="Овал 4"/>
            <p:cNvSpPr/>
            <p:nvPr/>
          </p:nvSpPr>
          <p:spPr>
            <a:xfrm>
              <a:off x="9421688" y="2545598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T</a:t>
              </a:r>
              <a:endParaRPr lang="ru-RU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дуг графа при </a:t>
            </a:r>
            <a:r>
              <a:rPr lang="ru-RU" dirty="0" smtClean="0"/>
              <a:t>обходе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1731F5"/>
                </a:solidFill>
                <a:latin typeface="Calibri" pitchFamily="34" charset="0"/>
              </a:rPr>
              <a:t>Древесные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входят в граф предшествования</a:t>
            </a:r>
          </a:p>
          <a:p>
            <a:r>
              <a:rPr lang="ru-RU" sz="2400" dirty="0">
                <a:solidFill>
                  <a:schemeClr val="accent2"/>
                </a:solidFill>
                <a:latin typeface="Calibri" pitchFamily="34" charset="0"/>
              </a:rPr>
              <a:t>Прямые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потомком, но не входят в граф предшествования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Обратные рёбра</a:t>
            </a:r>
          </a:p>
          <a:p>
            <a:pPr marL="672084" lvl="1"/>
            <a:r>
              <a:rPr lang="ru-RU" sz="2000" dirty="0">
                <a:solidFill>
                  <a:schemeClr val="bg1"/>
                </a:solidFill>
                <a:latin typeface="Calibri" pitchFamily="34" charset="0"/>
              </a:rPr>
              <a:t>соединяют вершину с её предком в графе предшествования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Перекрёстные рёбра</a:t>
            </a:r>
          </a:p>
          <a:p>
            <a:pPr marL="672084" lvl="1"/>
            <a:r>
              <a:rPr lang="ru-RU" sz="2000" dirty="0">
                <a:solidFill>
                  <a:schemeClr val="bg1"/>
                </a:solidFill>
                <a:latin typeface="Calibri" pitchFamily="34" charset="0"/>
              </a:rPr>
              <a:t>все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</a:rPr>
              <a:t>остальные</a:t>
            </a:r>
            <a:endParaRPr lang="ru-RU" sz="20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6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622255" y="2125336"/>
            <a:ext cx="4535489" cy="3475691"/>
            <a:chOff x="5953000" y="2545598"/>
            <a:chExt cx="4535489" cy="3475691"/>
          </a:xfrm>
        </p:grpSpPr>
        <p:sp>
          <p:nvSpPr>
            <p:cNvPr id="4" name="Овал 3"/>
            <p:cNvSpPr/>
            <p:nvPr/>
          </p:nvSpPr>
          <p:spPr>
            <a:xfrm>
              <a:off x="6745163" y="38543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5953000" y="55815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745163" y="2630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392863" y="4862413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3" name="TextBox 7"/>
            <p:cNvSpPr txBox="1">
              <a:spLocks noChangeArrowheads="1"/>
            </p:cNvSpPr>
            <p:nvPr/>
          </p:nvSpPr>
          <p:spPr bwMode="auto">
            <a:xfrm>
              <a:off x="6745164" y="3854352"/>
              <a:ext cx="4143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Z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4" name="TextBox 8"/>
            <p:cNvSpPr txBox="1">
              <a:spLocks noChangeArrowheads="1"/>
            </p:cNvSpPr>
            <p:nvPr/>
          </p:nvSpPr>
          <p:spPr bwMode="auto">
            <a:xfrm>
              <a:off x="7392864" y="4862414"/>
              <a:ext cx="3651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w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6816601" y="2630389"/>
              <a:ext cx="301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S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6" name="TextBox 16"/>
            <p:cNvSpPr txBox="1">
              <a:spLocks noChangeArrowheads="1"/>
            </p:cNvSpPr>
            <p:nvPr/>
          </p:nvSpPr>
          <p:spPr bwMode="auto">
            <a:xfrm>
              <a:off x="5953001" y="5581552"/>
              <a:ext cx="358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 x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5953000" y="4789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8" name="TextBox 18"/>
            <p:cNvSpPr txBox="1">
              <a:spLocks noChangeArrowheads="1"/>
            </p:cNvSpPr>
            <p:nvPr/>
          </p:nvSpPr>
          <p:spPr bwMode="auto">
            <a:xfrm>
              <a:off x="6024438" y="4789389"/>
              <a:ext cx="2984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y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2779" name="Shape 20"/>
            <p:cNvCxnSpPr>
              <a:cxnSpLocks noChangeShapeType="1"/>
            </p:cNvCxnSpPr>
            <p:nvPr/>
          </p:nvCxnSpPr>
          <p:spPr bwMode="auto">
            <a:xfrm>
              <a:off x="6168901" y="5221189"/>
              <a:ext cx="3175" cy="35877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0" name="Shape 20"/>
            <p:cNvCxnSpPr>
              <a:cxnSpLocks noChangeShapeType="1"/>
              <a:stCxn id="32775" idx="2"/>
              <a:endCxn id="32773" idx="0"/>
            </p:cNvCxnSpPr>
            <p:nvPr/>
          </p:nvCxnSpPr>
          <p:spPr bwMode="auto">
            <a:xfrm flipH="1">
              <a:off x="6953125" y="3027263"/>
              <a:ext cx="14288" cy="827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1" name="Shape 20"/>
            <p:cNvCxnSpPr>
              <a:cxnSpLocks noChangeShapeType="1"/>
              <a:stCxn id="32773" idx="2"/>
              <a:endCxn id="32774" idx="0"/>
            </p:cNvCxnSpPr>
            <p:nvPr/>
          </p:nvCxnSpPr>
          <p:spPr bwMode="auto">
            <a:xfrm>
              <a:off x="6953125" y="4251227"/>
              <a:ext cx="622300" cy="611187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2" name="Shape 20"/>
            <p:cNvCxnSpPr>
              <a:cxnSpLocks noChangeShapeType="1"/>
              <a:stCxn id="32773" idx="2"/>
              <a:endCxn id="18" idx="7"/>
            </p:cNvCxnSpPr>
            <p:nvPr/>
          </p:nvCxnSpPr>
          <p:spPr bwMode="auto">
            <a:xfrm flipH="1">
              <a:off x="6354639" y="4251226"/>
              <a:ext cx="598487" cy="5905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sp>
          <p:nvSpPr>
            <p:cNvPr id="3" name="Овал 4"/>
            <p:cNvSpPr/>
            <p:nvPr/>
          </p:nvSpPr>
          <p:spPr>
            <a:xfrm>
              <a:off x="10128126" y="3709889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</a:rPr>
                <a:t>u</a:t>
              </a: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8" name="Овал 4"/>
            <p:cNvSpPr/>
            <p:nvPr/>
          </p:nvSpPr>
          <p:spPr>
            <a:xfrm>
              <a:off x="8761288" y="3709889"/>
              <a:ext cx="360362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cxnSp>
          <p:nvCxnSpPr>
            <p:cNvPr id="32786" name="Shape 20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8942263" y="2878038"/>
              <a:ext cx="519112" cy="8191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7" name="Shape 20"/>
            <p:cNvCxnSpPr>
              <a:cxnSpLocks noChangeShapeType="1"/>
              <a:endCxn id="3" idx="1"/>
            </p:cNvCxnSpPr>
            <p:nvPr/>
          </p:nvCxnSpPr>
          <p:spPr bwMode="auto">
            <a:xfrm>
              <a:off x="9716963" y="2878038"/>
              <a:ext cx="463550" cy="8715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8" name="Shape 20"/>
            <p:cNvCxnSpPr>
              <a:cxnSpLocks noChangeShapeType="1"/>
              <a:stCxn id="3" idx="2"/>
              <a:endCxn id="8" idx="6"/>
            </p:cNvCxnSpPr>
            <p:nvPr/>
          </p:nvCxnSpPr>
          <p:spPr bwMode="auto">
            <a:xfrm flipH="1" flipV="1">
              <a:off x="9134351" y="3889277"/>
              <a:ext cx="981075" cy="15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8885113" y="3657501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  <a:endParaRPr lang="ru-RU"/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8761288" y="3709889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endParaRPr lang="ru-RU"/>
            </a:p>
          </p:txBody>
        </p:sp>
        <p:cxnSp>
          <p:nvCxnSpPr>
            <p:cNvPr id="32793" name="Shape 20"/>
            <p:cNvCxnSpPr>
              <a:cxnSpLocks noChangeShapeType="1"/>
              <a:stCxn id="32792" idx="1"/>
              <a:endCxn id="7" idx="7"/>
            </p:cNvCxnSpPr>
            <p:nvPr/>
          </p:nvCxnSpPr>
          <p:spPr bwMode="auto">
            <a:xfrm flipH="1">
              <a:off x="7794500" y="3894039"/>
              <a:ext cx="966788" cy="102076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4" name="Shape 20"/>
            <p:cNvCxnSpPr>
              <a:cxnSpLocks noChangeShapeType="1"/>
              <a:stCxn id="32792" idx="0"/>
              <a:endCxn id="6" idx="6"/>
            </p:cNvCxnSpPr>
            <p:nvPr/>
          </p:nvCxnSpPr>
          <p:spPr bwMode="auto">
            <a:xfrm flipH="1" flipV="1">
              <a:off x="7227763" y="2851052"/>
              <a:ext cx="1682750" cy="8588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5" name="Shape 20"/>
            <p:cNvCxnSpPr>
              <a:cxnSpLocks noChangeShapeType="1"/>
              <a:endCxn id="32774" idx="0"/>
            </p:cNvCxnSpPr>
            <p:nvPr/>
          </p:nvCxnSpPr>
          <p:spPr bwMode="auto">
            <a:xfrm>
              <a:off x="7191251" y="2989163"/>
              <a:ext cx="384175" cy="187325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32796" name="Shape 20"/>
            <p:cNvCxnSpPr>
              <a:cxnSpLocks noChangeShapeType="1"/>
            </p:cNvCxnSpPr>
            <p:nvPr/>
          </p:nvCxnSpPr>
          <p:spPr bwMode="auto">
            <a:xfrm rot="5400000" flipH="1">
              <a:off x="9585200" y="2935188"/>
              <a:ext cx="971550" cy="577850"/>
            </a:xfrm>
            <a:prstGeom prst="curvedConnector2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32797" name="Shape 20"/>
            <p:cNvCxnSpPr>
              <a:cxnSpLocks noChangeShapeType="1"/>
              <a:stCxn id="32776" idx="1"/>
              <a:endCxn id="32773" idx="1"/>
            </p:cNvCxnSpPr>
            <p:nvPr/>
          </p:nvCxnSpPr>
          <p:spPr bwMode="auto">
            <a:xfrm rot="10800000" flipH="1">
              <a:off x="5953001" y="4052788"/>
              <a:ext cx="792163" cy="1727200"/>
            </a:xfrm>
            <a:prstGeom prst="curvedConnector3">
              <a:avLst>
                <a:gd name="adj1" fmla="val -28856"/>
              </a:avLst>
            </a:prstGeom>
            <a:noFill/>
            <a:ln w="19050" algn="ctr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  <p:sp>
          <p:nvSpPr>
            <p:cNvPr id="32" name="Овал 4"/>
            <p:cNvSpPr/>
            <p:nvPr/>
          </p:nvSpPr>
          <p:spPr>
            <a:xfrm>
              <a:off x="9421688" y="2545598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T</a:t>
              </a:r>
              <a:endParaRPr lang="ru-RU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дуг графа при </a:t>
            </a:r>
            <a:r>
              <a:rPr lang="ru-RU" dirty="0" smtClean="0"/>
              <a:t>обходе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1731F5"/>
                </a:solidFill>
                <a:latin typeface="Calibri" pitchFamily="34" charset="0"/>
              </a:rPr>
              <a:t>Древесные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входят в граф предшествования</a:t>
            </a:r>
          </a:p>
          <a:p>
            <a:r>
              <a:rPr lang="ru-RU" sz="2400" dirty="0">
                <a:solidFill>
                  <a:schemeClr val="accent2"/>
                </a:solidFill>
                <a:latin typeface="Calibri" pitchFamily="34" charset="0"/>
              </a:rPr>
              <a:t>Прямые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потомком, но не входят в граф предшествования</a:t>
            </a:r>
          </a:p>
          <a:p>
            <a:r>
              <a:rPr lang="ru-RU" sz="2400" dirty="0">
                <a:solidFill>
                  <a:schemeClr val="accent1"/>
                </a:solidFill>
                <a:latin typeface="Calibri" pitchFamily="34" charset="0"/>
              </a:rPr>
              <a:t>Обратные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предком в графе предшествования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Перекрёстные рёбра</a:t>
            </a:r>
          </a:p>
          <a:p>
            <a:pPr marL="672084" lvl="1"/>
            <a:r>
              <a:rPr lang="ru-RU" sz="2000" dirty="0">
                <a:solidFill>
                  <a:schemeClr val="bg1"/>
                </a:solidFill>
                <a:latin typeface="Calibri" pitchFamily="34" charset="0"/>
              </a:rPr>
              <a:t>все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</a:rPr>
              <a:t>остальные</a:t>
            </a:r>
            <a:endParaRPr lang="ru-RU" sz="20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9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622255" y="2125336"/>
            <a:ext cx="4535489" cy="3475691"/>
            <a:chOff x="5953000" y="2545598"/>
            <a:chExt cx="4535489" cy="3475691"/>
          </a:xfrm>
        </p:grpSpPr>
        <p:sp>
          <p:nvSpPr>
            <p:cNvPr id="4" name="Овал 3"/>
            <p:cNvSpPr/>
            <p:nvPr/>
          </p:nvSpPr>
          <p:spPr>
            <a:xfrm>
              <a:off x="6745163" y="38543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5953000" y="55815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745163" y="2630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392863" y="4862413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3" name="TextBox 7"/>
            <p:cNvSpPr txBox="1">
              <a:spLocks noChangeArrowheads="1"/>
            </p:cNvSpPr>
            <p:nvPr/>
          </p:nvSpPr>
          <p:spPr bwMode="auto">
            <a:xfrm>
              <a:off x="6745164" y="3854352"/>
              <a:ext cx="4143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Z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4" name="TextBox 8"/>
            <p:cNvSpPr txBox="1">
              <a:spLocks noChangeArrowheads="1"/>
            </p:cNvSpPr>
            <p:nvPr/>
          </p:nvSpPr>
          <p:spPr bwMode="auto">
            <a:xfrm>
              <a:off x="7392864" y="4862414"/>
              <a:ext cx="3651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w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6816601" y="2630389"/>
              <a:ext cx="301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S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6" name="TextBox 16"/>
            <p:cNvSpPr txBox="1">
              <a:spLocks noChangeArrowheads="1"/>
            </p:cNvSpPr>
            <p:nvPr/>
          </p:nvSpPr>
          <p:spPr bwMode="auto">
            <a:xfrm>
              <a:off x="5953001" y="5581552"/>
              <a:ext cx="358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 x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5953000" y="4789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8" name="TextBox 18"/>
            <p:cNvSpPr txBox="1">
              <a:spLocks noChangeArrowheads="1"/>
            </p:cNvSpPr>
            <p:nvPr/>
          </p:nvSpPr>
          <p:spPr bwMode="auto">
            <a:xfrm>
              <a:off x="6024438" y="4789389"/>
              <a:ext cx="2984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y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2779" name="Shape 20"/>
            <p:cNvCxnSpPr>
              <a:cxnSpLocks noChangeShapeType="1"/>
            </p:cNvCxnSpPr>
            <p:nvPr/>
          </p:nvCxnSpPr>
          <p:spPr bwMode="auto">
            <a:xfrm>
              <a:off x="6168901" y="5221189"/>
              <a:ext cx="3175" cy="35877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0" name="Shape 20"/>
            <p:cNvCxnSpPr>
              <a:cxnSpLocks noChangeShapeType="1"/>
              <a:stCxn id="32775" idx="2"/>
              <a:endCxn id="32773" idx="0"/>
            </p:cNvCxnSpPr>
            <p:nvPr/>
          </p:nvCxnSpPr>
          <p:spPr bwMode="auto">
            <a:xfrm flipH="1">
              <a:off x="6953125" y="3027263"/>
              <a:ext cx="14288" cy="827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1" name="Shape 20"/>
            <p:cNvCxnSpPr>
              <a:cxnSpLocks noChangeShapeType="1"/>
              <a:stCxn id="32773" idx="2"/>
              <a:endCxn id="32774" idx="0"/>
            </p:cNvCxnSpPr>
            <p:nvPr/>
          </p:nvCxnSpPr>
          <p:spPr bwMode="auto">
            <a:xfrm>
              <a:off x="6953125" y="4251227"/>
              <a:ext cx="622300" cy="611187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2" name="Shape 20"/>
            <p:cNvCxnSpPr>
              <a:cxnSpLocks noChangeShapeType="1"/>
              <a:stCxn id="32773" idx="2"/>
              <a:endCxn id="18" idx="7"/>
            </p:cNvCxnSpPr>
            <p:nvPr/>
          </p:nvCxnSpPr>
          <p:spPr bwMode="auto">
            <a:xfrm flipH="1">
              <a:off x="6354639" y="4251226"/>
              <a:ext cx="598487" cy="5905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sp>
          <p:nvSpPr>
            <p:cNvPr id="3" name="Овал 4"/>
            <p:cNvSpPr/>
            <p:nvPr/>
          </p:nvSpPr>
          <p:spPr>
            <a:xfrm>
              <a:off x="10128126" y="3709889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</a:rPr>
                <a:t>u</a:t>
              </a: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8" name="Овал 4"/>
            <p:cNvSpPr/>
            <p:nvPr/>
          </p:nvSpPr>
          <p:spPr>
            <a:xfrm>
              <a:off x="8761288" y="3709889"/>
              <a:ext cx="360362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cxnSp>
          <p:nvCxnSpPr>
            <p:cNvPr id="32786" name="Shape 20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8942263" y="2878038"/>
              <a:ext cx="519112" cy="8191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7" name="Shape 20"/>
            <p:cNvCxnSpPr>
              <a:cxnSpLocks noChangeShapeType="1"/>
              <a:endCxn id="3" idx="1"/>
            </p:cNvCxnSpPr>
            <p:nvPr/>
          </p:nvCxnSpPr>
          <p:spPr bwMode="auto">
            <a:xfrm>
              <a:off x="9716963" y="2878038"/>
              <a:ext cx="463550" cy="8715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8" name="Shape 20"/>
            <p:cNvCxnSpPr>
              <a:cxnSpLocks noChangeShapeType="1"/>
              <a:stCxn id="3" idx="2"/>
              <a:endCxn id="8" idx="6"/>
            </p:cNvCxnSpPr>
            <p:nvPr/>
          </p:nvCxnSpPr>
          <p:spPr bwMode="auto">
            <a:xfrm flipH="1" flipV="1">
              <a:off x="9134351" y="3889277"/>
              <a:ext cx="981075" cy="15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8885113" y="3657501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  <a:endParaRPr lang="ru-RU"/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8761288" y="3709889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endParaRPr lang="ru-RU"/>
            </a:p>
          </p:txBody>
        </p:sp>
        <p:cxnSp>
          <p:nvCxnSpPr>
            <p:cNvPr id="32793" name="Shape 20"/>
            <p:cNvCxnSpPr>
              <a:cxnSpLocks noChangeShapeType="1"/>
              <a:stCxn id="32792" idx="1"/>
              <a:endCxn id="7" idx="7"/>
            </p:cNvCxnSpPr>
            <p:nvPr/>
          </p:nvCxnSpPr>
          <p:spPr bwMode="auto">
            <a:xfrm flipH="1">
              <a:off x="7794500" y="3894039"/>
              <a:ext cx="966788" cy="102076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4" name="Shape 20"/>
            <p:cNvCxnSpPr>
              <a:cxnSpLocks noChangeShapeType="1"/>
              <a:stCxn id="32792" idx="0"/>
              <a:endCxn id="6" idx="6"/>
            </p:cNvCxnSpPr>
            <p:nvPr/>
          </p:nvCxnSpPr>
          <p:spPr bwMode="auto">
            <a:xfrm flipH="1" flipV="1">
              <a:off x="7227763" y="2851052"/>
              <a:ext cx="1682750" cy="8588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5" name="Shape 20"/>
            <p:cNvCxnSpPr>
              <a:cxnSpLocks noChangeShapeType="1"/>
              <a:endCxn id="32774" idx="0"/>
            </p:cNvCxnSpPr>
            <p:nvPr/>
          </p:nvCxnSpPr>
          <p:spPr bwMode="auto">
            <a:xfrm>
              <a:off x="7191251" y="2989163"/>
              <a:ext cx="384175" cy="187325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32796" name="Shape 20"/>
            <p:cNvCxnSpPr>
              <a:cxnSpLocks noChangeShapeType="1"/>
            </p:cNvCxnSpPr>
            <p:nvPr/>
          </p:nvCxnSpPr>
          <p:spPr bwMode="auto">
            <a:xfrm rot="5400000" flipH="1">
              <a:off x="9585200" y="2935188"/>
              <a:ext cx="971550" cy="577850"/>
            </a:xfrm>
            <a:prstGeom prst="curvedConnector2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32797" name="Shape 20"/>
            <p:cNvCxnSpPr>
              <a:cxnSpLocks noChangeShapeType="1"/>
              <a:stCxn id="32776" idx="1"/>
              <a:endCxn id="32773" idx="1"/>
            </p:cNvCxnSpPr>
            <p:nvPr/>
          </p:nvCxnSpPr>
          <p:spPr bwMode="auto">
            <a:xfrm rot="10800000" flipH="1">
              <a:off x="5953001" y="4052788"/>
              <a:ext cx="792163" cy="1727200"/>
            </a:xfrm>
            <a:prstGeom prst="curvedConnector3">
              <a:avLst>
                <a:gd name="adj1" fmla="val -28856"/>
              </a:avLst>
            </a:prstGeom>
            <a:noFill/>
            <a:ln w="19050" algn="ctr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  <p:sp>
          <p:nvSpPr>
            <p:cNvPr id="32" name="Овал 4"/>
            <p:cNvSpPr/>
            <p:nvPr/>
          </p:nvSpPr>
          <p:spPr>
            <a:xfrm>
              <a:off x="9421688" y="2545598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T</a:t>
              </a:r>
              <a:endParaRPr lang="ru-RU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дуг графа при </a:t>
            </a:r>
            <a:r>
              <a:rPr lang="ru-RU" dirty="0" smtClean="0"/>
              <a:t>обходе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1731F5"/>
                </a:solidFill>
                <a:latin typeface="Calibri" pitchFamily="34" charset="0"/>
              </a:rPr>
              <a:t>Древесные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входят в граф предшествования</a:t>
            </a:r>
          </a:p>
          <a:p>
            <a:r>
              <a:rPr lang="ru-RU" sz="2400" dirty="0">
                <a:solidFill>
                  <a:schemeClr val="accent2"/>
                </a:solidFill>
                <a:latin typeface="Calibri" pitchFamily="34" charset="0"/>
              </a:rPr>
              <a:t>Прямые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потомком, но не входят в граф предшествования</a:t>
            </a:r>
          </a:p>
          <a:p>
            <a:r>
              <a:rPr lang="ru-RU" sz="2400" dirty="0">
                <a:solidFill>
                  <a:schemeClr val="accent1"/>
                </a:solidFill>
                <a:latin typeface="Calibri" pitchFamily="34" charset="0"/>
              </a:rPr>
              <a:t>Обратные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предком в графе предшествования</a:t>
            </a:r>
          </a:p>
          <a:p>
            <a:r>
              <a:rPr lang="ru-RU" sz="2400" dirty="0">
                <a:latin typeface="Calibri" pitchFamily="34" charset="0"/>
              </a:rPr>
              <a:t>Перекрёстные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все </a:t>
            </a:r>
            <a:r>
              <a:rPr lang="ru-RU" sz="2000" dirty="0" smtClean="0">
                <a:latin typeface="Calibri" pitchFamily="34" charset="0"/>
              </a:rPr>
              <a:t>остальные</a:t>
            </a:r>
            <a:endParaRPr lang="ru-RU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0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</a:t>
            </a:r>
            <a:r>
              <a:rPr lang="ru-RU" dirty="0" smtClean="0"/>
              <a:t>обходе в </a:t>
            </a:r>
            <a:r>
              <a:rPr lang="ru-RU" dirty="0" smtClean="0"/>
              <a:t>глубину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</a:t>
            </a:r>
            <a:r>
              <a:rPr lang="ru-RU" dirty="0" smtClean="0"/>
              <a:t>обходе в </a:t>
            </a:r>
            <a:r>
              <a:rPr lang="ru-RU" dirty="0" smtClean="0"/>
              <a:t>глубину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5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</a:t>
            </a:r>
            <a:r>
              <a:rPr lang="ru-RU" dirty="0" smtClean="0"/>
              <a:t>обходе в </a:t>
            </a:r>
            <a:r>
              <a:rPr lang="ru-RU" dirty="0" smtClean="0"/>
              <a:t>глубину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7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Графы – это модели систем</a:t>
            </a:r>
            <a:r>
              <a:rPr lang="ru-RU" dirty="0"/>
              <a:t>, </a:t>
            </a:r>
            <a:r>
              <a:rPr lang="ru-RU" dirty="0" smtClean="0"/>
              <a:t>процессов, </a:t>
            </a:r>
            <a:r>
              <a:rPr lang="ru-RU" dirty="0"/>
              <a:t>программ</a:t>
            </a:r>
            <a:r>
              <a:rPr lang="ru-RU" dirty="0" smtClean="0"/>
              <a:t>, данных</a:t>
            </a:r>
          </a:p>
          <a:p>
            <a:endParaRPr lang="ru-RU" dirty="0" smtClean="0"/>
          </a:p>
          <a:p>
            <a:r>
              <a:rPr lang="ru-RU" dirty="0" smtClean="0"/>
              <a:t>Обработка графов – это построение и анализ этих моделей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Основа большого числа алгоритмов обработки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 глубину, в ширину и другие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 </a:t>
            </a:r>
            <a:r>
              <a:rPr lang="ru-RU" dirty="0">
                <a:solidFill>
                  <a:schemeClr val="bg1"/>
                </a:solidFill>
              </a:rPr>
              <a:t>дуг </a:t>
            </a:r>
            <a:r>
              <a:rPr lang="ru-RU" dirty="0" smtClean="0">
                <a:solidFill>
                  <a:schemeClr val="bg1"/>
                </a:solidFill>
              </a:rPr>
              <a:t>у большинства графов задает порядок обработки не до конца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6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</a:t>
            </a:r>
            <a:r>
              <a:rPr lang="ru-RU" dirty="0" smtClean="0"/>
              <a:t>обходе в </a:t>
            </a:r>
            <a:r>
              <a:rPr lang="ru-RU" dirty="0" smtClean="0"/>
              <a:t>глубину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8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</a:t>
            </a:r>
            <a:r>
              <a:rPr lang="ru-RU" dirty="0" smtClean="0"/>
              <a:t>обходе в </a:t>
            </a:r>
            <a:r>
              <a:rPr lang="ru-RU" dirty="0" smtClean="0"/>
              <a:t>глубину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5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</a:t>
            </a:r>
            <a:r>
              <a:rPr lang="ru-RU" dirty="0" smtClean="0"/>
              <a:t>обходе в </a:t>
            </a:r>
            <a:r>
              <a:rPr lang="ru-RU" dirty="0" smtClean="0"/>
              <a:t>глубину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3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</a:t>
            </a:r>
            <a:r>
              <a:rPr lang="ru-RU" dirty="0" smtClean="0"/>
              <a:t>обходе в </a:t>
            </a:r>
            <a:r>
              <a:rPr lang="ru-RU" dirty="0" smtClean="0"/>
              <a:t>глубину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6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/>
              <a:t>поиска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любых двух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времена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записанные при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обходе в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глубину, удовлетворяют одному из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условий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marL="609600" indent="-609600"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пересекаются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</a:p>
          <a:p>
            <a:pPr marL="609600" indent="-609600">
              <a:buNone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3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/>
              <a:t>поиска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Для любых двух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вершин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времена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записанные при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обходе 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глубину, удовлетворяют одному из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условий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609600" indent="-609600"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пересекаются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</a:p>
          <a:p>
            <a:pPr marL="609600" indent="-609600">
              <a:buNone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3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/>
              <a:t>поиска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Для любых двух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вершин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времена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записанные при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обходе 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глубину, удовлетворяют одному из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условий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609600" indent="-609600"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не пересекаются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</a:p>
          <a:p>
            <a:pPr marL="609600" indent="-609600">
              <a:buNone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3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1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/>
              <a:t>поиска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Для любых двух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вершин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времена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записанные при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обходе 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глубину, удовлетворяют одному из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условий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609600" indent="-609600"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не пересекаются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/>
              </a:rPr>
              <a:t>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подграфе предшествования 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</a:p>
          <a:p>
            <a:pPr marL="609600" indent="-60960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3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/>
              <a:t>поиска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Для любых двух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вершин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времена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записанные при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обходе 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глубину, удовлетворяют одному из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условий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609600" indent="-609600"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не пересекаются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/>
              </a:rPr>
              <a:t>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подграфе предшествования 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</a:p>
          <a:p>
            <a:pPr marL="609600" indent="-60960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3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/>
              </a:rPr>
              <a:t>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подграфе предшествования 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88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</a:t>
            </a:r>
            <a:r>
              <a:rPr lang="ru-RU" dirty="0"/>
              <a:t>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Обработка вершин по </a:t>
            </a:r>
            <a:r>
              <a:rPr lang="ru-RU" dirty="0" smtClean="0">
                <a:solidFill>
                  <a:schemeClr val="bg1"/>
                </a:solidFill>
              </a:rPr>
              <a:t>мере удаления от стартовой вершины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Компьютерное моделирование, графические интерфейсы, анализ пропускной способности транспортных, электрических и т.п. цепей и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сетей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Алгоритмы </a:t>
            </a:r>
            <a:r>
              <a:rPr lang="ru-RU" dirty="0">
                <a:solidFill>
                  <a:schemeClr val="bg1"/>
                </a:solidFill>
              </a:rPr>
              <a:t>обработки </a:t>
            </a:r>
            <a:r>
              <a:rPr lang="ru-RU" dirty="0" smtClean="0">
                <a:solidFill>
                  <a:schemeClr val="bg1"/>
                </a:solidFill>
              </a:rPr>
              <a:t>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Поиск кратчайших путей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Вычисление максимального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потока в сети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Проверка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связности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Графы – это модели систем</a:t>
            </a:r>
            <a:r>
              <a:rPr lang="ru-RU" dirty="0"/>
              <a:t>, </a:t>
            </a:r>
            <a:r>
              <a:rPr lang="ru-RU" dirty="0" smtClean="0"/>
              <a:t>процессов, </a:t>
            </a:r>
            <a:r>
              <a:rPr lang="ru-RU" dirty="0"/>
              <a:t>программ</a:t>
            </a:r>
            <a:r>
              <a:rPr lang="ru-RU" dirty="0" smtClean="0"/>
              <a:t>, данных</a:t>
            </a:r>
          </a:p>
          <a:p>
            <a:endParaRPr lang="ru-RU" dirty="0" smtClean="0"/>
          </a:p>
          <a:p>
            <a:r>
              <a:rPr lang="ru-RU" dirty="0" smtClean="0"/>
              <a:t>Обработка графов – это построение и анализ этих моделей</a:t>
            </a:r>
          </a:p>
          <a:p>
            <a:endParaRPr lang="ru-RU" dirty="0" smtClean="0"/>
          </a:p>
          <a:p>
            <a:r>
              <a:rPr lang="ru-RU" dirty="0" smtClean="0"/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Основа большого числа алгоритмов обработки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 глубину, в ширину и другие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 </a:t>
            </a:r>
            <a:r>
              <a:rPr lang="ru-RU" dirty="0">
                <a:solidFill>
                  <a:schemeClr val="bg1"/>
                </a:solidFill>
              </a:rPr>
              <a:t>дуг </a:t>
            </a:r>
            <a:r>
              <a:rPr lang="ru-RU" dirty="0" smtClean="0">
                <a:solidFill>
                  <a:schemeClr val="bg1"/>
                </a:solidFill>
              </a:rPr>
              <a:t>у большинства графов задает порядок обработки не до конца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6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</a:t>
            </a:r>
            <a:r>
              <a:rPr lang="ru-RU" dirty="0"/>
              <a:t>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Обработка вершин по </a:t>
            </a:r>
            <a:r>
              <a:rPr lang="ru-RU" dirty="0" smtClean="0"/>
              <a:t>мере удаления от стартовой вершины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Компьютерное моделирование, графические интерфейсы, анализ пропускной способности транспортных, электрических и т.п. цепей и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сетей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Алгоритмы </a:t>
            </a:r>
            <a:r>
              <a:rPr lang="ru-RU" dirty="0">
                <a:solidFill>
                  <a:schemeClr val="bg1"/>
                </a:solidFill>
              </a:rPr>
              <a:t>обработки </a:t>
            </a:r>
            <a:r>
              <a:rPr lang="ru-RU" dirty="0" smtClean="0">
                <a:solidFill>
                  <a:schemeClr val="bg1"/>
                </a:solidFill>
              </a:rPr>
              <a:t>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Поиск кратчайших путей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Вычисление максимального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потока в сети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Проверка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связности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6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</a:t>
            </a:r>
            <a:r>
              <a:rPr lang="ru-RU" dirty="0"/>
              <a:t>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Обработка вершин по </a:t>
            </a:r>
            <a:r>
              <a:rPr lang="ru-RU" dirty="0" smtClean="0"/>
              <a:t>мере удаления от стартовой вершины</a:t>
            </a:r>
          </a:p>
          <a:p>
            <a:endParaRPr lang="ru-RU" dirty="0"/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Компьютерное моделирование, графические интерфейсы, анализ пропускной способности транспортных, электрических и т.п. цепей и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сетей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Алгоритмы </a:t>
            </a:r>
            <a:r>
              <a:rPr lang="ru-RU" dirty="0">
                <a:solidFill>
                  <a:schemeClr val="bg1"/>
                </a:solidFill>
              </a:rPr>
              <a:t>обработки </a:t>
            </a:r>
            <a:r>
              <a:rPr lang="ru-RU" dirty="0" smtClean="0">
                <a:solidFill>
                  <a:schemeClr val="bg1"/>
                </a:solidFill>
              </a:rPr>
              <a:t>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Поиск кратчайших путей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Вычисление максимального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потока в сети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Проверка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связности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</a:t>
            </a:r>
            <a:r>
              <a:rPr lang="ru-RU" dirty="0"/>
              <a:t>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Обработка вершин по </a:t>
            </a:r>
            <a:r>
              <a:rPr lang="ru-RU" dirty="0" smtClean="0"/>
              <a:t>мере удаления от стартовой вершины</a:t>
            </a:r>
          </a:p>
          <a:p>
            <a:endParaRPr lang="ru-RU" dirty="0"/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Компьютерное моделирование, графические интерфейсы, анализ пропускной способности транспортных, электрических и т.п. цепей и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сетей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ru-RU" dirty="0" smtClean="0"/>
          </a:p>
          <a:p>
            <a:r>
              <a:rPr lang="ru-RU" dirty="0" smtClean="0"/>
              <a:t>Алгоритмы </a:t>
            </a:r>
            <a:r>
              <a:rPr lang="ru-RU" dirty="0"/>
              <a:t>обработки </a:t>
            </a:r>
            <a:r>
              <a:rPr lang="ru-RU" dirty="0" smtClean="0"/>
              <a:t>графов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Поиск кратчайших путей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Вычисление максимального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потока в сети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Проверка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связности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9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 вершин графа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Parent[], Distance[]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OnFind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(u, data),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OnFinish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OnArcFind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(u, v, data), 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OnArcFinish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v, data)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BreadthFirstSearch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start, visitor,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u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bfsData.Graph.Vertices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u] = u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[u] = ∞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[start] = start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[start] = 0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(start,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IsEmpty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u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Dequeue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visitor.OnArcFind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== ∞: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l-GR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v]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u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visitor.OnArcFinish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visitor.OnFinish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44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 вершин графа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Graph, Parent[], Distance[]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OnFind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(u, data),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OnFinish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OnArcFind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(u, v, data), 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OnArcFinish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v, data)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BreadthFirstSearch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start, visitor,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u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bfsData.Graph.Vertices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u] = u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[u] = ∞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[start] = start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[start] = 0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(start,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IsEmpty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u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Dequeue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visitor.OnArcFind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== ∞: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l-GR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v]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u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visitor.OnArcFinish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visitor.OnFinish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 вершин графа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Graph, Parent[], Distance[]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OnFind</a:t>
            </a:r>
            <a:r>
              <a:rPr lang="en-US" dirty="0">
                <a:latin typeface="Consolas" panose="020B0609020204030204" pitchFamily="49" charset="0"/>
              </a:rPr>
              <a:t>(u, data), </a:t>
            </a:r>
            <a:r>
              <a:rPr lang="en-US" dirty="0" err="1">
                <a:latin typeface="Consolas" panose="020B0609020204030204" pitchFamily="49" charset="0"/>
              </a:rPr>
              <a:t>OnFinish</a:t>
            </a:r>
            <a:r>
              <a:rPr lang="en-US" dirty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OnArcFind</a:t>
            </a:r>
            <a:r>
              <a:rPr lang="en-US" dirty="0">
                <a:latin typeface="Consolas" panose="020B0609020204030204" pitchFamily="49" charset="0"/>
              </a:rPr>
              <a:t>(u, v, data), 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OnArcFinish</a:t>
            </a:r>
            <a:r>
              <a:rPr lang="en-US" dirty="0" smtClean="0">
                <a:latin typeface="Consolas" panose="020B0609020204030204" pitchFamily="49" charset="0"/>
              </a:rPr>
              <a:t>(u</a:t>
            </a:r>
            <a:r>
              <a:rPr lang="en-US" dirty="0">
                <a:latin typeface="Consolas" panose="020B0609020204030204" pitchFamily="49" charset="0"/>
              </a:rPr>
              <a:t>, v, data)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BreadthFirstSearch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start, visitor,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u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bfsData.Graph.Vertices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u] = u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[u] = ∞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[start] = start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[start] = 0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(start,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IsEmpty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u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Dequeue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visitor.OnArcFind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== ∞: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l-GR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v]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u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visitor.OnArcFinish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visitor.OnFinish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59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 вершин графа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Graph, Parent[], Distance[]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OnFind</a:t>
            </a:r>
            <a:r>
              <a:rPr lang="en-US" dirty="0">
                <a:latin typeface="Consolas" panose="020B0609020204030204" pitchFamily="49" charset="0"/>
              </a:rPr>
              <a:t>(u, data), </a:t>
            </a:r>
            <a:r>
              <a:rPr lang="en-US" dirty="0" err="1">
                <a:latin typeface="Consolas" panose="020B0609020204030204" pitchFamily="49" charset="0"/>
              </a:rPr>
              <a:t>OnFinish</a:t>
            </a:r>
            <a:r>
              <a:rPr lang="en-US" dirty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OnArcFind</a:t>
            </a:r>
            <a:r>
              <a:rPr lang="en-US" dirty="0">
                <a:latin typeface="Consolas" panose="020B0609020204030204" pitchFamily="49" charset="0"/>
              </a:rPr>
              <a:t>(u, v, data), 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OnArcFinish</a:t>
            </a:r>
            <a:r>
              <a:rPr lang="en-US" dirty="0" smtClean="0">
                <a:latin typeface="Consolas" panose="020B0609020204030204" pitchFamily="49" charset="0"/>
              </a:rPr>
              <a:t>(u</a:t>
            </a:r>
            <a:r>
              <a:rPr lang="en-US" dirty="0">
                <a:latin typeface="Consolas" panose="020B0609020204030204" pitchFamily="49" charset="0"/>
              </a:rPr>
              <a:t>, v, data)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BreadthFirstSearch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start, visitor,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visitorData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):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u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bfsData.Graph.Vertices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u] = u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[u] = ∞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[start] = start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[start] = 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(start,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IsEmpty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u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Dequeue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visitor.OnFind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visitor.OnArcFind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(u, v,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== ∞: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l-GR" dirty="0"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v]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u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[u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+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(v,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visitor.OnArcFinish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    u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v,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visitor.OnFinish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ru-RU" dirty="0">
              <a:latin typeface="Consolas" panose="020B0609020204030204" pitchFamily="49" charset="0"/>
              <a:cs typeface="Calibri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7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 вершин графа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Graph, Parent[], Distance[]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OnFind</a:t>
            </a:r>
            <a:r>
              <a:rPr lang="en-US" dirty="0">
                <a:latin typeface="Consolas" panose="020B0609020204030204" pitchFamily="49" charset="0"/>
              </a:rPr>
              <a:t>(u, data), </a:t>
            </a:r>
            <a:r>
              <a:rPr lang="en-US" dirty="0" err="1">
                <a:latin typeface="Consolas" panose="020B0609020204030204" pitchFamily="49" charset="0"/>
              </a:rPr>
              <a:t>OnFinish</a:t>
            </a:r>
            <a:r>
              <a:rPr lang="en-US" dirty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OnArcFind</a:t>
            </a:r>
            <a:r>
              <a:rPr lang="en-US" dirty="0">
                <a:latin typeface="Consolas" panose="020B0609020204030204" pitchFamily="49" charset="0"/>
              </a:rPr>
              <a:t>(u, v, data), 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OnArcFinish</a:t>
            </a:r>
            <a:r>
              <a:rPr lang="en-US" dirty="0" smtClean="0">
                <a:latin typeface="Consolas" panose="020B0609020204030204" pitchFamily="49" charset="0"/>
              </a:rPr>
              <a:t>(u</a:t>
            </a:r>
            <a:r>
              <a:rPr lang="en-US" dirty="0">
                <a:latin typeface="Consolas" panose="020B0609020204030204" pitchFamily="49" charset="0"/>
              </a:rPr>
              <a:t>, v, data)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BreadthFirstSearch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start, visitor,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visitorData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):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u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bfsData.Graph.Vertices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u] = u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[u] = ∞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[start] = start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[start] = 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(start,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IsEmpty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u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Dequeue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visitor.OnFind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visitor.OnArcFind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(u, v,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== ∞: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l-GR" dirty="0"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v]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u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[u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+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(v,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visitor.OnArcFinish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    u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v,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visitor.OnFinish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ru-RU" dirty="0">
              <a:latin typeface="Consolas" panose="020B0609020204030204" pitchFamily="49" charset="0"/>
              <a:cs typeface="Calibri" pitchFamily="34" charset="0"/>
            </a:endParaRP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7957575" y="2327614"/>
            <a:ext cx="648072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106182" y="2863569"/>
            <a:ext cx="648072" cy="1914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8381413" y="2733578"/>
            <a:ext cx="944488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1119238" y="3119702"/>
            <a:ext cx="944488" cy="1865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8381413" y="4553940"/>
            <a:ext cx="1160512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118636" y="3332361"/>
            <a:ext cx="1160512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7957575" y="5262596"/>
            <a:ext cx="832197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2898172" y="2884806"/>
            <a:ext cx="832197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28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поиска в ширину</a:t>
            </a:r>
            <a:endParaRPr lang="ru-RU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это состояние поиска в ширину и очередь вершин на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произвольном шаге работы алгоритма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!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∞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для некоторой вершины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v.</a:t>
            </a:r>
          </a:p>
          <a:p>
            <a:pPr marL="0" indent="0">
              <a:buNone/>
            </a:pPr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≤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для любого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(u, v)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bfsData.G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raph.Edges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!= start,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.Parent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очередь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имеет вид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u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+ 1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поиска в ширину</a:t>
            </a:r>
            <a:endParaRPr lang="ru-RU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это состояние поиска в ширину и очередь вершин на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произвольном шаге работы алгоритма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!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∞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некоторой вершины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v.</a:t>
            </a:r>
          </a:p>
          <a:p>
            <a:pPr marL="0" indent="0"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≤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для любого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(u, v)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bfsData.G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raph.Edges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!= start,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.Parent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очередь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имеет вид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u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+ 1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6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Графы – это модели систем</a:t>
            </a:r>
            <a:r>
              <a:rPr lang="ru-RU" dirty="0"/>
              <a:t>, </a:t>
            </a:r>
            <a:r>
              <a:rPr lang="ru-RU" dirty="0" smtClean="0"/>
              <a:t>процессов, </a:t>
            </a:r>
            <a:r>
              <a:rPr lang="ru-RU" dirty="0"/>
              <a:t>программ</a:t>
            </a:r>
            <a:r>
              <a:rPr lang="ru-RU" dirty="0" smtClean="0"/>
              <a:t>, данных</a:t>
            </a:r>
          </a:p>
          <a:p>
            <a:endParaRPr lang="ru-RU" dirty="0" smtClean="0"/>
          </a:p>
          <a:p>
            <a:r>
              <a:rPr lang="ru-RU" dirty="0" smtClean="0"/>
              <a:t>Обработка графов – это построение и анализ этих моделей</a:t>
            </a:r>
          </a:p>
          <a:p>
            <a:endParaRPr lang="ru-RU" dirty="0" smtClean="0"/>
          </a:p>
          <a:p>
            <a:r>
              <a:rPr lang="ru-RU" dirty="0" smtClean="0"/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/>
              <a:t>Основа большого числа алгоритмов обработки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 глубину, в ширину и другие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 </a:t>
            </a:r>
            <a:r>
              <a:rPr lang="ru-RU" dirty="0">
                <a:solidFill>
                  <a:schemeClr val="bg1"/>
                </a:solidFill>
              </a:rPr>
              <a:t>дуг </a:t>
            </a:r>
            <a:r>
              <a:rPr lang="ru-RU" dirty="0" smtClean="0">
                <a:solidFill>
                  <a:schemeClr val="bg1"/>
                </a:solidFill>
              </a:rPr>
              <a:t>у большинства графов задает порядок обработки не до конца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поиска в ширину</a:t>
            </a:r>
            <a:endParaRPr lang="ru-RU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это состояние поиска в ширину и очередь вершин на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произвольном шаге работы алгоритма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!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∞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некоторой вершины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v.</a:t>
            </a:r>
          </a:p>
          <a:p>
            <a:pPr marL="0" indent="0"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≤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любого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(u, v)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bfsData.G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raph.Edges</a:t>
            </a:r>
            <a:endParaRPr lang="en-US" sz="2800" dirty="0" smtClean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!= start,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.Parent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очередь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имеет вид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u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+ 1</a:t>
            </a:r>
          </a:p>
          <a:p>
            <a:pPr marL="0" indent="0"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7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поиска в ширину</a:t>
            </a:r>
            <a:endParaRPr lang="ru-RU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это состояние поиска в ширину и очередь вершин на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произвольном шаге работы алгоритма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!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∞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некоторой вершины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v.</a:t>
            </a:r>
          </a:p>
          <a:p>
            <a:pPr marL="0" indent="0"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≤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любого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(u, v)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bfsData.G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raph.Edges</a:t>
            </a:r>
            <a:endParaRPr lang="en-US" sz="2800" dirty="0" smtClean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 != start,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то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.Parent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]]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очередь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имеет вид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u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+ 1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поиска в ширину</a:t>
            </a:r>
            <a:endParaRPr lang="ru-RU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это состояние поиска в ширину и очередь вершин на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произвольном шаге работы алгоритма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!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∞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некоторой вершины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v.</a:t>
            </a:r>
          </a:p>
          <a:p>
            <a:pPr marL="0" indent="0"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≤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любого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(u, v)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bfsData.G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raph.Edges</a:t>
            </a:r>
            <a:endParaRPr lang="en-US" sz="2800" dirty="0" smtClean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 != start,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то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.Parent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]]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очередь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имеет вид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u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j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+ 1</a:t>
            </a:r>
          </a:p>
          <a:p>
            <a:pPr marL="0" indent="0"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8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Минимальный к</a:t>
            </a:r>
            <a:r>
              <a:rPr lang="ru-RU" dirty="0" smtClean="0"/>
              <a:t>аркас </a:t>
            </a:r>
            <a:r>
              <a:rPr lang="ru-RU" dirty="0"/>
              <a:t>графа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Неориентированный </a:t>
            </a:r>
            <a:r>
              <a:rPr lang="ru-RU" dirty="0">
                <a:solidFill>
                  <a:schemeClr val="bg1"/>
                </a:solidFill>
              </a:rPr>
              <a:t>связный граф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 smtClean="0">
                <a:solidFill>
                  <a:schemeClr val="bg1"/>
                </a:solidFill>
              </a:rPr>
              <a:t> = (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, E)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Веса </a:t>
            </a:r>
            <a:r>
              <a:rPr lang="ru-RU" dirty="0">
                <a:solidFill>
                  <a:schemeClr val="bg1"/>
                </a:solidFill>
              </a:rPr>
              <a:t>рёбер </a:t>
            </a: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 --&gt; R</a:t>
            </a:r>
            <a:r>
              <a:rPr lang="en-US" baseline="30000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 [0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  <a:sym typeface="Symbol"/>
              </a:rPr>
              <a:t></a:t>
            </a:r>
            <a:r>
              <a:rPr lang="en-US" dirty="0">
                <a:solidFill>
                  <a:schemeClr val="bg1"/>
                </a:solidFill>
                <a:sym typeface="Symbol"/>
              </a:rPr>
              <a:t>)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Минимальным каркасом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err="1" smtClean="0">
                <a:solidFill>
                  <a:schemeClr val="bg1"/>
                </a:solidFill>
              </a:rPr>
              <a:t>остовным</a:t>
            </a:r>
            <a:r>
              <a:rPr lang="ru-RU" dirty="0" smtClean="0">
                <a:solidFill>
                  <a:schemeClr val="bg1"/>
                </a:solidFill>
              </a:rPr>
              <a:t> деревом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называется такой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каркас</a:t>
            </a:r>
            <a:r>
              <a:rPr lang="en-US" dirty="0" smtClean="0">
                <a:solidFill>
                  <a:schemeClr val="bg1"/>
                </a:solidFill>
              </a:rPr>
              <a:t> G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сумма весов ребер которого </a:t>
            </a:r>
            <a:r>
              <a:rPr lang="ru-RU" dirty="0" smtClean="0">
                <a:solidFill>
                  <a:schemeClr val="bg1"/>
                </a:solidFill>
              </a:rPr>
              <a:t>минимальна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Минимальный к</a:t>
            </a:r>
            <a:r>
              <a:rPr lang="ru-RU" dirty="0" smtClean="0"/>
              <a:t>аркас </a:t>
            </a:r>
            <a:r>
              <a:rPr lang="ru-RU" dirty="0"/>
              <a:t>графа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Неориентированный </a:t>
            </a:r>
            <a:r>
              <a:rPr lang="ru-RU" dirty="0"/>
              <a:t>связный граф </a:t>
            </a:r>
            <a:r>
              <a:rPr lang="en-US" dirty="0" smtClean="0"/>
              <a:t>G</a:t>
            </a:r>
            <a:r>
              <a:rPr lang="ru-RU" dirty="0" smtClean="0"/>
              <a:t> = (</a:t>
            </a:r>
            <a:r>
              <a:rPr lang="en-US" dirty="0"/>
              <a:t>V</a:t>
            </a:r>
            <a:r>
              <a:rPr lang="en-US" dirty="0" smtClean="0"/>
              <a:t>, E)</a:t>
            </a:r>
            <a:endParaRPr lang="en-US" dirty="0"/>
          </a:p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Веса </a:t>
            </a:r>
            <a:r>
              <a:rPr lang="ru-RU" dirty="0">
                <a:solidFill>
                  <a:schemeClr val="bg1"/>
                </a:solidFill>
              </a:rPr>
              <a:t>рёбер </a:t>
            </a: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 --&gt; R</a:t>
            </a:r>
            <a:r>
              <a:rPr lang="en-US" baseline="30000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 [0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  <a:sym typeface="Symbol"/>
              </a:rPr>
              <a:t></a:t>
            </a:r>
            <a:r>
              <a:rPr lang="en-US" dirty="0">
                <a:solidFill>
                  <a:schemeClr val="bg1"/>
                </a:solidFill>
                <a:sym typeface="Symbol"/>
              </a:rPr>
              <a:t>)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Минимальным каркасом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err="1" smtClean="0">
                <a:solidFill>
                  <a:schemeClr val="bg1"/>
                </a:solidFill>
              </a:rPr>
              <a:t>остовным</a:t>
            </a:r>
            <a:r>
              <a:rPr lang="ru-RU" dirty="0" smtClean="0">
                <a:solidFill>
                  <a:schemeClr val="bg1"/>
                </a:solidFill>
              </a:rPr>
              <a:t> деревом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называется такой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каркас</a:t>
            </a:r>
            <a:r>
              <a:rPr lang="en-US" dirty="0" smtClean="0">
                <a:solidFill>
                  <a:schemeClr val="bg1"/>
                </a:solidFill>
              </a:rPr>
              <a:t> G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сумма весов ребер которого </a:t>
            </a:r>
            <a:r>
              <a:rPr lang="ru-RU" dirty="0" smtClean="0">
                <a:solidFill>
                  <a:schemeClr val="bg1"/>
                </a:solidFill>
              </a:rPr>
              <a:t>минимальна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10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Минимальный к</a:t>
            </a:r>
            <a:r>
              <a:rPr lang="ru-RU" dirty="0" smtClean="0"/>
              <a:t>аркас </a:t>
            </a:r>
            <a:r>
              <a:rPr lang="ru-RU" dirty="0"/>
              <a:t>графа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Неориентированный </a:t>
            </a:r>
            <a:r>
              <a:rPr lang="ru-RU" dirty="0"/>
              <a:t>связный граф </a:t>
            </a:r>
            <a:r>
              <a:rPr lang="en-US" dirty="0" smtClean="0"/>
              <a:t>G</a:t>
            </a:r>
            <a:r>
              <a:rPr lang="ru-RU" dirty="0" smtClean="0"/>
              <a:t> = (</a:t>
            </a:r>
            <a:r>
              <a:rPr lang="en-US" dirty="0"/>
              <a:t>V</a:t>
            </a:r>
            <a:r>
              <a:rPr lang="en-US" dirty="0" smtClean="0"/>
              <a:t>, E)</a:t>
            </a:r>
            <a:endParaRPr lang="en-US" dirty="0"/>
          </a:p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80000"/>
              </a:lnSpc>
            </a:pPr>
            <a:r>
              <a:rPr lang="ru-RU" dirty="0" smtClean="0"/>
              <a:t>Веса </a:t>
            </a:r>
            <a:r>
              <a:rPr lang="ru-RU" dirty="0"/>
              <a:t>рёбер </a:t>
            </a:r>
            <a:r>
              <a:rPr lang="en-US" dirty="0"/>
              <a:t>w</a:t>
            </a:r>
            <a:r>
              <a:rPr lang="ru-RU" dirty="0"/>
              <a:t> 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E --&gt; R</a:t>
            </a:r>
            <a:r>
              <a:rPr lang="en-US" baseline="30000" dirty="0"/>
              <a:t>+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 [0</a:t>
            </a:r>
            <a:r>
              <a:rPr lang="en-US" dirty="0" smtClean="0"/>
              <a:t>, </a:t>
            </a:r>
            <a:r>
              <a:rPr lang="en-US" dirty="0" smtClean="0">
                <a:sym typeface="Symbol"/>
              </a:rPr>
              <a:t></a:t>
            </a:r>
            <a:r>
              <a:rPr lang="en-US" dirty="0">
                <a:sym typeface="Symbol"/>
              </a:rPr>
              <a:t>)</a:t>
            </a:r>
            <a:endParaRPr lang="en-US" sz="3600" b="1" dirty="0"/>
          </a:p>
          <a:p>
            <a:pPr>
              <a:lnSpc>
                <a:spcPct val="80000"/>
              </a:lnSpc>
            </a:pPr>
            <a:endParaRPr lang="ru-RU" sz="2800" dirty="0"/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Минимальным каркасом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err="1" smtClean="0">
                <a:solidFill>
                  <a:schemeClr val="bg1"/>
                </a:solidFill>
              </a:rPr>
              <a:t>остовным</a:t>
            </a:r>
            <a:r>
              <a:rPr lang="ru-RU" dirty="0" smtClean="0">
                <a:solidFill>
                  <a:schemeClr val="bg1"/>
                </a:solidFill>
              </a:rPr>
              <a:t> деревом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называется такой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каркас</a:t>
            </a:r>
            <a:r>
              <a:rPr lang="en-US" dirty="0" smtClean="0">
                <a:solidFill>
                  <a:schemeClr val="bg1"/>
                </a:solidFill>
              </a:rPr>
              <a:t> G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сумма весов ребер которого </a:t>
            </a:r>
            <a:r>
              <a:rPr lang="ru-RU" dirty="0" smtClean="0">
                <a:solidFill>
                  <a:schemeClr val="bg1"/>
                </a:solidFill>
              </a:rPr>
              <a:t>минимальна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Минимальный к</a:t>
            </a:r>
            <a:r>
              <a:rPr lang="ru-RU" dirty="0" smtClean="0"/>
              <a:t>аркас </a:t>
            </a:r>
            <a:r>
              <a:rPr lang="ru-RU" dirty="0"/>
              <a:t>графа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Неориентированный </a:t>
            </a:r>
            <a:r>
              <a:rPr lang="ru-RU" dirty="0"/>
              <a:t>связный граф </a:t>
            </a:r>
            <a:r>
              <a:rPr lang="en-US" dirty="0" smtClean="0"/>
              <a:t>G</a:t>
            </a:r>
            <a:r>
              <a:rPr lang="ru-RU" dirty="0" smtClean="0"/>
              <a:t> = (</a:t>
            </a:r>
            <a:r>
              <a:rPr lang="en-US" dirty="0"/>
              <a:t>V</a:t>
            </a:r>
            <a:r>
              <a:rPr lang="en-US" dirty="0" smtClean="0"/>
              <a:t>, E)</a:t>
            </a:r>
            <a:endParaRPr lang="en-US" dirty="0"/>
          </a:p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80000"/>
              </a:lnSpc>
            </a:pPr>
            <a:r>
              <a:rPr lang="ru-RU" dirty="0" smtClean="0"/>
              <a:t>Веса </a:t>
            </a:r>
            <a:r>
              <a:rPr lang="ru-RU" dirty="0"/>
              <a:t>рёбер </a:t>
            </a:r>
            <a:r>
              <a:rPr lang="en-US" dirty="0"/>
              <a:t>w</a:t>
            </a:r>
            <a:r>
              <a:rPr lang="ru-RU" dirty="0"/>
              <a:t> 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E --&gt; R</a:t>
            </a:r>
            <a:r>
              <a:rPr lang="en-US" baseline="30000" dirty="0"/>
              <a:t>+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 [0</a:t>
            </a:r>
            <a:r>
              <a:rPr lang="en-US" dirty="0" smtClean="0"/>
              <a:t>, </a:t>
            </a:r>
            <a:r>
              <a:rPr lang="en-US" dirty="0" smtClean="0">
                <a:sym typeface="Symbol"/>
              </a:rPr>
              <a:t></a:t>
            </a:r>
            <a:r>
              <a:rPr lang="en-US" dirty="0">
                <a:sym typeface="Symbol"/>
              </a:rPr>
              <a:t>)</a:t>
            </a:r>
            <a:endParaRPr lang="en-US" sz="3600" b="1" dirty="0"/>
          </a:p>
          <a:p>
            <a:pPr>
              <a:lnSpc>
                <a:spcPct val="80000"/>
              </a:lnSpc>
            </a:pPr>
            <a:endParaRPr lang="ru-RU" sz="2800" dirty="0"/>
          </a:p>
          <a:p>
            <a:pPr>
              <a:lnSpc>
                <a:spcPct val="80000"/>
              </a:lnSpc>
            </a:pPr>
            <a:r>
              <a:rPr lang="ru-RU" dirty="0" smtClean="0"/>
              <a:t>Минимальным каркасом</a:t>
            </a:r>
            <a:r>
              <a:rPr lang="en-US" dirty="0" smtClean="0"/>
              <a:t> (</a:t>
            </a:r>
            <a:r>
              <a:rPr lang="ru-RU" dirty="0" err="1" smtClean="0"/>
              <a:t>остовным</a:t>
            </a:r>
            <a:r>
              <a:rPr lang="ru-RU" dirty="0" smtClean="0"/>
              <a:t> деревом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G</a:t>
            </a:r>
            <a:r>
              <a:rPr lang="ru-RU" dirty="0" smtClean="0"/>
              <a:t> </a:t>
            </a:r>
            <a:r>
              <a:rPr lang="ru-RU" dirty="0"/>
              <a:t>называется такой</a:t>
            </a:r>
            <a:r>
              <a:rPr lang="en-US" dirty="0"/>
              <a:t> </a:t>
            </a:r>
            <a:r>
              <a:rPr lang="ru-RU" dirty="0" smtClean="0"/>
              <a:t>каркас</a:t>
            </a:r>
            <a:r>
              <a:rPr lang="en-US" dirty="0" smtClean="0"/>
              <a:t> G</a:t>
            </a:r>
            <a:r>
              <a:rPr lang="ru-RU" dirty="0" smtClean="0"/>
              <a:t>, </a:t>
            </a:r>
            <a:r>
              <a:rPr lang="ru-RU" dirty="0"/>
              <a:t>сумма весов ребер которого </a:t>
            </a:r>
            <a:r>
              <a:rPr lang="ru-RU" dirty="0" smtClean="0"/>
              <a:t>минимальна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1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Кр</a:t>
            </a:r>
            <a:r>
              <a:rPr lang="en-US" dirty="0" smtClean="0"/>
              <a:t>á</a:t>
            </a:r>
            <a:r>
              <a:rPr lang="ru-RU" dirty="0" smtClean="0"/>
              <a:t>скала</a:t>
            </a:r>
            <a:endParaRPr lang="ru-RU" dirty="0"/>
          </a:p>
        </p:txBody>
      </p:sp>
      <p:sp>
        <p:nvSpPr>
          <p:cNvPr id="49153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Josef Bernard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Jr. 1928-2010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Joseph. B.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: On the Shortest Spanning Subtree of a Graph and the Traveling Salesman Problem. In: Proceedings of the American Mathematical Society, Vol 7, No. 1 (Feb, 1956), pp. 48–50 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Быстрое построение минимального каркаса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графа</a:t>
            </a:r>
          </a:p>
          <a:p>
            <a:pPr marL="457200" indent="-457200"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89" y="1600201"/>
            <a:ext cx="359522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9376" y="1430716"/>
            <a:ext cx="11305256" cy="4806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Кр</a:t>
            </a:r>
            <a:r>
              <a:rPr lang="en-US" dirty="0" smtClean="0"/>
              <a:t>á</a:t>
            </a:r>
            <a:r>
              <a:rPr lang="ru-RU" dirty="0" smtClean="0"/>
              <a:t>скала</a:t>
            </a:r>
            <a:endParaRPr lang="ru-RU" dirty="0"/>
          </a:p>
        </p:txBody>
      </p:sp>
      <p:sp>
        <p:nvSpPr>
          <p:cNvPr id="49153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Josef Bernard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Jr. 1928-2010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Joseph. B.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 On the Shortest Spanning Subtree of a Graph and the Traveling Salesman Problem. In: Proceedings of the American Mathematical Society, Vol 7, No. 1 (Feb, 1956), pp. 48–50 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Быстрое построение минимального каркаса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</a:t>
            </a:r>
          </a:p>
          <a:p>
            <a:pPr marL="457200" indent="-457200">
              <a:lnSpc>
                <a:spcPct val="80000"/>
              </a:lnSpc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89" y="1600201"/>
            <a:ext cx="359522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8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Кр</a:t>
            </a:r>
            <a:r>
              <a:rPr lang="en-US" dirty="0" smtClean="0"/>
              <a:t>á</a:t>
            </a:r>
            <a:r>
              <a:rPr lang="ru-RU" dirty="0" smtClean="0"/>
              <a:t>скала</a:t>
            </a:r>
            <a:endParaRPr lang="ru-RU" dirty="0"/>
          </a:p>
        </p:txBody>
      </p:sp>
      <p:sp>
        <p:nvSpPr>
          <p:cNvPr id="49153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Josef Bernard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Jr. 1928-2010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Joseph. B.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 On the Shortest Spanning Subtree of a Graph and the Traveling Salesman Problem. In: Proceedings of the American Mathematical Society, Vol 7, No. 1 (Feb, 1956), pp. 48–50 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Быстрое построение минимального каркаса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</a:t>
            </a:r>
          </a:p>
          <a:p>
            <a:pPr marL="457200" indent="-457200"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89" y="1600201"/>
            <a:ext cx="359522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1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Графы – это модели систем</a:t>
            </a:r>
            <a:r>
              <a:rPr lang="ru-RU" dirty="0"/>
              <a:t>, </a:t>
            </a:r>
            <a:r>
              <a:rPr lang="ru-RU" dirty="0" smtClean="0"/>
              <a:t>процессов, </a:t>
            </a:r>
            <a:r>
              <a:rPr lang="ru-RU" dirty="0"/>
              <a:t>программ</a:t>
            </a:r>
            <a:r>
              <a:rPr lang="ru-RU" dirty="0" smtClean="0"/>
              <a:t>, данных</a:t>
            </a:r>
          </a:p>
          <a:p>
            <a:endParaRPr lang="ru-RU" dirty="0" smtClean="0"/>
          </a:p>
          <a:p>
            <a:r>
              <a:rPr lang="ru-RU" dirty="0" smtClean="0"/>
              <a:t>Обработка графов – это построение и анализ этих моделей</a:t>
            </a:r>
          </a:p>
          <a:p>
            <a:endParaRPr lang="ru-RU" dirty="0" smtClean="0"/>
          </a:p>
          <a:p>
            <a:r>
              <a:rPr lang="ru-RU" dirty="0" smtClean="0"/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/>
              <a:t>Основа большого числа алгоритмов обработки графов</a:t>
            </a:r>
          </a:p>
          <a:p>
            <a:pPr lvl="1"/>
            <a:r>
              <a:rPr lang="ru-RU" dirty="0" smtClean="0"/>
              <a:t>В</a:t>
            </a:r>
            <a:r>
              <a:rPr lang="ru-RU" dirty="0" smtClean="0"/>
              <a:t> глубину, в ширину и другие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 </a:t>
            </a:r>
            <a:r>
              <a:rPr lang="ru-RU" dirty="0">
                <a:solidFill>
                  <a:schemeClr val="bg1"/>
                </a:solidFill>
              </a:rPr>
              <a:t>дуг </a:t>
            </a:r>
            <a:r>
              <a:rPr lang="ru-RU" dirty="0" smtClean="0">
                <a:solidFill>
                  <a:schemeClr val="bg1"/>
                </a:solidFill>
              </a:rPr>
              <a:t>у большинства графов задает порядок обработки не до конца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6159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Кр</a:t>
            </a:r>
            <a:r>
              <a:rPr lang="en-US" dirty="0" smtClean="0"/>
              <a:t>á</a:t>
            </a:r>
            <a:r>
              <a:rPr lang="ru-RU" dirty="0" smtClean="0"/>
              <a:t>скала</a:t>
            </a:r>
            <a:endParaRPr lang="ru-RU" dirty="0"/>
          </a:p>
        </p:txBody>
      </p:sp>
      <p:sp>
        <p:nvSpPr>
          <p:cNvPr id="49153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Josef Bernard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Jr. 1928-2010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Joseph. B.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: On the Shortest Spanning Subtree of a Graph and the Traveling Salesman Problem. In: Proceedings of the American Mathematical Society, Vol 7, No. 1 (Feb, 1956), pp. 48–50 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Быстрое построение минимального каркаса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</a:t>
            </a:r>
          </a:p>
          <a:p>
            <a:pPr marL="457200" indent="-457200">
              <a:lnSpc>
                <a:spcPct val="80000"/>
              </a:lnSpc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89" y="1600201"/>
            <a:ext cx="359522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6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Кр</a:t>
            </a:r>
            <a:r>
              <a:rPr lang="en-US" dirty="0" smtClean="0"/>
              <a:t>á</a:t>
            </a:r>
            <a:r>
              <a:rPr lang="ru-RU" dirty="0" smtClean="0"/>
              <a:t>скала</a:t>
            </a:r>
            <a:endParaRPr lang="ru-RU" dirty="0"/>
          </a:p>
        </p:txBody>
      </p:sp>
      <p:sp>
        <p:nvSpPr>
          <p:cNvPr id="49153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Josef Bernard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Jr. 1928-2010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Joseph. B.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: On the Shortest Spanning Subtree of a Graph and the Traveling Salesman Problem. In: Proceedings of the American Mathematical Society, Vol 7, No. 1 (Feb, 1956), pp. 48–50 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Быстрое построение минимального каркаса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графа</a:t>
            </a:r>
          </a:p>
          <a:p>
            <a:pPr marL="457200" indent="-457200"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89" y="1600201"/>
            <a:ext cx="359522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7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4" descr="12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7211" y="2600548"/>
            <a:ext cx="3671888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Oval 10"/>
          <p:cNvSpPr>
            <a:spLocks noChangeArrowheads="1"/>
          </p:cNvSpPr>
          <p:nvPr/>
        </p:nvSpPr>
        <p:spPr bwMode="auto">
          <a:xfrm>
            <a:off x="7681095" y="2671987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399" name="Oval 10"/>
          <p:cNvSpPr>
            <a:spLocks noChangeArrowheads="1"/>
          </p:cNvSpPr>
          <p:nvPr/>
        </p:nvSpPr>
        <p:spPr bwMode="auto">
          <a:xfrm>
            <a:off x="9265420" y="2745012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0" name="Oval 10"/>
          <p:cNvSpPr>
            <a:spLocks noChangeArrowheads="1"/>
          </p:cNvSpPr>
          <p:nvPr/>
        </p:nvSpPr>
        <p:spPr bwMode="auto">
          <a:xfrm>
            <a:off x="6744470" y="39689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1" name="Oval 10"/>
          <p:cNvSpPr>
            <a:spLocks noChangeArrowheads="1"/>
          </p:cNvSpPr>
          <p:nvPr/>
        </p:nvSpPr>
        <p:spPr bwMode="auto">
          <a:xfrm>
            <a:off x="9913120" y="38959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8401820" y="38959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3" name="Oval 10"/>
          <p:cNvSpPr>
            <a:spLocks noChangeArrowheads="1"/>
          </p:cNvSpPr>
          <p:nvPr/>
        </p:nvSpPr>
        <p:spPr bwMode="auto">
          <a:xfrm>
            <a:off x="9265420" y="52643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4" name="Oval 10"/>
          <p:cNvSpPr>
            <a:spLocks noChangeArrowheads="1"/>
          </p:cNvSpPr>
          <p:nvPr/>
        </p:nvSpPr>
        <p:spPr bwMode="auto">
          <a:xfrm>
            <a:off x="7536631" y="5264373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7896994" y="2960912"/>
            <a:ext cx="576262" cy="935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H="1">
            <a:off x="9481320" y="4184873"/>
            <a:ext cx="5048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H="1">
            <a:off x="8617720" y="3032348"/>
            <a:ext cx="719137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 flipH="1">
            <a:off x="8689156" y="4040411"/>
            <a:ext cx="122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7825557" y="5408836"/>
            <a:ext cx="1439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flipH="1">
            <a:off x="6961956" y="2887887"/>
            <a:ext cx="719138" cy="1081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7825557" y="3392711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  <a:endParaRPr lang="ru-RU" sz="1600"/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9697219" y="46881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  <a:endParaRPr lang="ru-RU" sz="1600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8978082" y="3319686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  <a:endParaRPr lang="ru-RU" sz="1600"/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9265419" y="40404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  <a:endParaRPr lang="ru-RU" sz="1600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6888932" y="324824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23</a:t>
            </a:r>
            <a:endParaRPr lang="ru-RU" sz="1600"/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8328795" y="504847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17</a:t>
            </a:r>
            <a:endParaRPr lang="ru-RU" sz="16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sz="1100" dirty="0" smtClean="0"/>
              <a:t>(анимация на 14 шагов)</a:t>
            </a:r>
            <a:endParaRPr lang="ru-RU" sz="11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02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 animBg="1"/>
      <p:bldP spid="59399" grpId="0" animBg="1"/>
      <p:bldP spid="59400" grpId="0" animBg="1"/>
      <p:bldP spid="59401" grpId="0" animBg="1"/>
      <p:bldP spid="59402" grpId="0" animBg="1"/>
      <p:bldP spid="59403" grpId="0" animBg="1"/>
      <p:bldP spid="59404" grpId="0" animBg="1"/>
      <p:bldP spid="51212" grpId="0" animBg="1"/>
      <p:bldP spid="51213" grpId="0" animBg="1"/>
      <p:bldP spid="51214" grpId="0" animBg="1"/>
      <p:bldP spid="51215" grpId="0" animBg="1"/>
      <p:bldP spid="51216" grpId="0" animBg="1"/>
      <p:bldP spid="51217" grpId="0" animBg="1"/>
      <p:bldP spid="51218" grpId="0"/>
      <p:bldP spid="51219" grpId="0"/>
      <p:bldP spid="51220" grpId="0"/>
      <p:bldP spid="51221" grpId="0"/>
      <p:bldP spid="51222" grpId="0"/>
      <p:bldP spid="5122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1600201"/>
            <a:ext cx="2822104" cy="41549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Компонента связности – это максимальное по включению множество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графа, </a:t>
            </a:r>
            <a:r>
              <a:rPr lang="ru-RU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соединяются путем,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Выноска 2 2"/>
          <p:cNvSpPr/>
          <p:nvPr/>
        </p:nvSpPr>
        <p:spPr>
          <a:xfrm rot="16200000">
            <a:off x="-321400" y="1857769"/>
            <a:ext cx="1291887" cy="4104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1747"/>
              <a:gd name="adj6" fmla="val -60472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O(# </a:t>
            </a:r>
            <a:r>
              <a:rPr lang="ru-RU" sz="1600" dirty="0" smtClean="0">
                <a:solidFill>
                  <a:schemeClr val="bg1"/>
                </a:solidFill>
              </a:rPr>
              <a:t>ребер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6" name="Выноска 2 5"/>
          <p:cNvSpPr/>
          <p:nvPr/>
        </p:nvSpPr>
        <p:spPr>
          <a:xfrm rot="16200000">
            <a:off x="-719568" y="5348029"/>
            <a:ext cx="2088234" cy="410415"/>
          </a:xfrm>
          <a:prstGeom prst="borderCallout2">
            <a:avLst>
              <a:gd name="adj1" fmla="val 37270"/>
              <a:gd name="adj2" fmla="val 104223"/>
              <a:gd name="adj3" fmla="val 37270"/>
              <a:gd name="adj4" fmla="val 109998"/>
              <a:gd name="adj5" fmla="val 515813"/>
              <a:gd name="adj6" fmla="val 13433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O(# </a:t>
            </a:r>
            <a:r>
              <a:rPr lang="ru-RU" sz="1600" dirty="0" smtClean="0">
                <a:solidFill>
                  <a:schemeClr val="bg1"/>
                </a:solidFill>
              </a:rPr>
              <a:t>вершин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в дереве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4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6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5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8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6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Графы – это модели систем</a:t>
            </a:r>
            <a:r>
              <a:rPr lang="ru-RU" dirty="0"/>
              <a:t>, </a:t>
            </a:r>
            <a:r>
              <a:rPr lang="ru-RU" dirty="0" smtClean="0"/>
              <a:t>процессов, </a:t>
            </a:r>
            <a:r>
              <a:rPr lang="ru-RU" dirty="0"/>
              <a:t>программ</a:t>
            </a:r>
            <a:r>
              <a:rPr lang="ru-RU" dirty="0" smtClean="0"/>
              <a:t>, данных</a:t>
            </a:r>
          </a:p>
          <a:p>
            <a:endParaRPr lang="ru-RU" dirty="0" smtClean="0"/>
          </a:p>
          <a:p>
            <a:r>
              <a:rPr lang="ru-RU" dirty="0" smtClean="0"/>
              <a:t>Обработка графов – это построение и анализ этих моделей</a:t>
            </a:r>
          </a:p>
          <a:p>
            <a:endParaRPr lang="ru-RU" dirty="0" smtClean="0"/>
          </a:p>
          <a:p>
            <a:r>
              <a:rPr lang="ru-RU" dirty="0" smtClean="0"/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/>
              <a:t>Основа большого числа алгоритмов обработки графов</a:t>
            </a:r>
          </a:p>
          <a:p>
            <a:pPr lvl="1"/>
            <a:r>
              <a:rPr lang="ru-RU" dirty="0" smtClean="0"/>
              <a:t>В</a:t>
            </a:r>
            <a:r>
              <a:rPr lang="ru-RU" dirty="0" smtClean="0"/>
              <a:t> глубину, в ширину и другие</a:t>
            </a:r>
          </a:p>
          <a:p>
            <a:pPr lvl="2"/>
            <a:r>
              <a:rPr lang="ru-RU" dirty="0" smtClean="0"/>
              <a:t>Множество </a:t>
            </a:r>
            <a:r>
              <a:rPr lang="ru-RU" dirty="0"/>
              <a:t>дуг </a:t>
            </a:r>
            <a:r>
              <a:rPr lang="ru-RU" dirty="0" smtClean="0"/>
              <a:t>у большинства графов задает порядок обработки не до конца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167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02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1600201"/>
            <a:ext cx="28221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Компонента связности – это максимальное по включению множество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вершин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графа,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соединяются путем,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9420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1600201"/>
            <a:ext cx="28221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Компонента связности – это максимальное по включению множество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вершин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графа,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соединяются путем,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950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1600201"/>
            <a:ext cx="28221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Компонента связности – это максимальное по включению множество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вершин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графа,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соединяются путем,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5693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1600201"/>
            <a:ext cx="28221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Компонента связности – это максимальное по включению множество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вершин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графа,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соединяются путем,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941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1600201"/>
            <a:ext cx="28221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Компонента связности – это максимальное по включению множество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вершин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графа,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соединяются путем,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11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en-US" b="1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1600201"/>
            <a:ext cx="28221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Компонента связности – это максимальное по включению множество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вершин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графа,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соединяются путем,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964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en-US" b="1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alibri" pitchFamily="34" charset="0"/>
              </a:rPr>
              <a:t>false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1600201"/>
            <a:ext cx="28221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Компонента связности – это максимальное по включению множество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вершин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графа,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соединяются путем,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591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en-US" b="1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alibri" pitchFamily="34" charset="0"/>
              </a:rPr>
              <a:t>false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1600201"/>
            <a:ext cx="28221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Компонента связности – это максимальное по включению множество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вершин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графа,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соединяются путем,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</a:t>
            </a:r>
            <a:endParaRPr lang="ru-RU" sz="2400" dirty="0"/>
          </a:p>
        </p:txBody>
      </p:sp>
      <p:sp>
        <p:nvSpPr>
          <p:cNvPr id="3" name="Выноска 2 2"/>
          <p:cNvSpPr/>
          <p:nvPr/>
        </p:nvSpPr>
        <p:spPr>
          <a:xfrm rot="16200000">
            <a:off x="-321400" y="1857769"/>
            <a:ext cx="1291887" cy="4104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1747"/>
              <a:gd name="adj6" fmla="val -60472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O(# </a:t>
            </a:r>
            <a:r>
              <a:rPr lang="ru-RU" sz="1600" dirty="0" smtClean="0">
                <a:solidFill>
                  <a:schemeClr val="tx1"/>
                </a:solidFill>
              </a:rPr>
              <a:t>ребер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en-US" b="1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alibri" pitchFamily="34" charset="0"/>
              </a:rPr>
              <a:t>false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1600201"/>
            <a:ext cx="28221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Компонента связности – это максимальное по включению множество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вершин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графа,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соединяются путем,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</a:t>
            </a:r>
            <a:endParaRPr lang="ru-RU" sz="2400" dirty="0"/>
          </a:p>
        </p:txBody>
      </p:sp>
      <p:sp>
        <p:nvSpPr>
          <p:cNvPr id="3" name="Выноска 2 2"/>
          <p:cNvSpPr/>
          <p:nvPr/>
        </p:nvSpPr>
        <p:spPr>
          <a:xfrm rot="16200000">
            <a:off x="-321400" y="1857769"/>
            <a:ext cx="1291887" cy="4104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1747"/>
              <a:gd name="adj6" fmla="val -60472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O(# </a:t>
            </a:r>
            <a:r>
              <a:rPr lang="ru-RU" sz="1600" dirty="0" smtClean="0">
                <a:solidFill>
                  <a:schemeClr val="tx1"/>
                </a:solidFill>
              </a:rPr>
              <a:t>ребер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" name="Выноска 2 5"/>
          <p:cNvSpPr/>
          <p:nvPr/>
        </p:nvSpPr>
        <p:spPr>
          <a:xfrm rot="16200000">
            <a:off x="-719568" y="5348029"/>
            <a:ext cx="2088234" cy="410415"/>
          </a:xfrm>
          <a:prstGeom prst="borderCallout2">
            <a:avLst>
              <a:gd name="adj1" fmla="val 37270"/>
              <a:gd name="adj2" fmla="val 104223"/>
              <a:gd name="adj3" fmla="val 37270"/>
              <a:gd name="adj4" fmla="val 109998"/>
              <a:gd name="adj5" fmla="val 515813"/>
              <a:gd name="adj6" fmla="val 134335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O(# </a:t>
            </a:r>
            <a:r>
              <a:rPr lang="ru-RU" sz="1600" dirty="0" smtClean="0">
                <a:solidFill>
                  <a:schemeClr val="tx1"/>
                </a:solidFill>
              </a:rPr>
              <a:t>вершин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в дереве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8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82099</TotalTime>
  <Words>20980</Words>
  <Application>Microsoft Office PowerPoint</Application>
  <PresentationFormat>Widescreen</PresentationFormat>
  <Paragraphs>4068</Paragraphs>
  <Slides>231</Slides>
  <Notes>183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231</vt:i4>
      </vt:variant>
    </vt:vector>
  </HeadingPairs>
  <TitlesOfParts>
    <vt:vector size="238" baseType="lpstr">
      <vt:lpstr>Arial</vt:lpstr>
      <vt:lpstr>Calibri</vt:lpstr>
      <vt:lpstr>Cambria Math</vt:lpstr>
      <vt:lpstr>Consolas</vt:lpstr>
      <vt:lpstr>Symbol</vt:lpstr>
      <vt:lpstr>Times New Roman</vt:lpstr>
      <vt:lpstr>Office Theme</vt:lpstr>
      <vt:lpstr>Обходы и каркасы графов</vt:lpstr>
      <vt:lpstr>План лекции</vt:lpstr>
      <vt:lpstr>Обход вершин графа</vt:lpstr>
      <vt:lpstr>Обход вершин графа</vt:lpstr>
      <vt:lpstr>Обход вершин графа</vt:lpstr>
      <vt:lpstr>Обход вершин графа</vt:lpstr>
      <vt:lpstr>Обход вершин графа</vt:lpstr>
      <vt:lpstr>Обход вершин графа</vt:lpstr>
      <vt:lpstr>Обход вершин графа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Подграф предшествования</vt:lpstr>
      <vt:lpstr>Подграф предшествования</vt:lpstr>
      <vt:lpstr>Подграф предшествования</vt:lpstr>
      <vt:lpstr>Подграф предшествования</vt:lpstr>
      <vt:lpstr>Подграф предшествования</vt:lpstr>
      <vt:lpstr>Подграф предшествования</vt:lpstr>
      <vt:lpstr>Классификация дуг графа при обходе в глубину</vt:lpstr>
      <vt:lpstr>Классификация дуг графа при обходе в глубину</vt:lpstr>
      <vt:lpstr>Классификация дуг графа при обходе в глубину</vt:lpstr>
      <vt:lpstr>Классификация дуг графа при обходе в глубину</vt:lpstr>
      <vt:lpstr>Классификация дуг графа при обходе в глубину</vt:lpstr>
      <vt:lpstr>Классификация дуг графа при обходе в глубину</vt:lpstr>
      <vt:lpstr>Число операций при обходе в глубину</vt:lpstr>
      <vt:lpstr>Число операций при обходе в глубину</vt:lpstr>
      <vt:lpstr>Число операций при обходе в глубину</vt:lpstr>
      <vt:lpstr>Число операций при обходе в глубину</vt:lpstr>
      <vt:lpstr>Число операций при обходе в глубину</vt:lpstr>
      <vt:lpstr>Число операций при обходе в глубину</vt:lpstr>
      <vt:lpstr>Число операций при обходе в глубину</vt:lpstr>
      <vt:lpstr>Свойства поиска в глубину</vt:lpstr>
      <vt:lpstr>Свойства поиска в глубину</vt:lpstr>
      <vt:lpstr>Свойства поиска в глубину</vt:lpstr>
      <vt:lpstr>Свойства поиска в глубину</vt:lpstr>
      <vt:lpstr>Свойства поиска в глубину</vt:lpstr>
      <vt:lpstr>Обход вершин графа в ширину</vt:lpstr>
      <vt:lpstr>Обход вершин графа в ширину</vt:lpstr>
      <vt:lpstr>Обход вершин графа в ширину</vt:lpstr>
      <vt:lpstr>Обход вершин графа в ширину</vt:lpstr>
      <vt:lpstr>Обход вершин графа в ширину</vt:lpstr>
      <vt:lpstr>Обход вершин графа в ширину</vt:lpstr>
      <vt:lpstr>Обход вершин графа в ширину</vt:lpstr>
      <vt:lpstr>Обход вершин графа в ширину</vt:lpstr>
      <vt:lpstr>Обход вершин графа в ширину</vt:lpstr>
      <vt:lpstr>Свойства поиска в ширину</vt:lpstr>
      <vt:lpstr>Свойства поиска в ширину</vt:lpstr>
      <vt:lpstr>Свойства поиска в ширину</vt:lpstr>
      <vt:lpstr>Свойства поиска в ширину</vt:lpstr>
      <vt:lpstr>Свойства поиска в ширину</vt:lpstr>
      <vt:lpstr>Минимальный каркас графа</vt:lpstr>
      <vt:lpstr>Минимальный каркас графа</vt:lpstr>
      <vt:lpstr>Минимальный каркас графа</vt:lpstr>
      <vt:lpstr>Минимальный каркас графа</vt:lpstr>
      <vt:lpstr>Алгоритм Крáскала</vt:lpstr>
      <vt:lpstr>Алгоритм Крáскала</vt:lpstr>
      <vt:lpstr>Алгоритм Крáскала</vt:lpstr>
      <vt:lpstr>Алгоритм Крáскала</vt:lpstr>
      <vt:lpstr>Алгоритм Крáскала</vt:lpstr>
      <vt:lpstr>Пример (анимация на 14 шагов)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Число операций в алгоритме Краскала</vt:lpstr>
      <vt:lpstr>Число операций в алгоритме Краскала</vt:lpstr>
      <vt:lpstr>Число операций в алгоритме Краскала</vt:lpstr>
      <vt:lpstr>Число операций в алгоритме Краскала</vt:lpstr>
      <vt:lpstr>Число операций в алгоритме Краскала</vt:lpstr>
      <vt:lpstr>Число операций в алгоритме Краскала</vt:lpstr>
      <vt:lpstr>АТД СНМ: система непересекающихся множеств</vt:lpstr>
      <vt:lpstr>АТД СНМ: система непересекающихся множеств</vt:lpstr>
      <vt:lpstr>АТД СНМ: система непересекающихся множеств</vt:lpstr>
      <vt:lpstr>АТД СНМ: система непересекающихся множеств</vt:lpstr>
      <vt:lpstr>АТД СНМ: система непересекающихся множеств</vt:lpstr>
      <vt:lpstr>АТД СНМ: система непересекающихся множеств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2/2</vt:lpstr>
      <vt:lpstr>Реализация СНМ на основе деревьев 2/2</vt:lpstr>
      <vt:lpstr>Реализация СНМ на основе деревьев 2/2</vt:lpstr>
      <vt:lpstr>Реализация СНМ на основе деревьев 2/2</vt:lpstr>
      <vt:lpstr>Реализация СНМ на основе деревьев 2/2</vt:lpstr>
      <vt:lpstr>Реализация СНМ на основе деревьев 2/2</vt:lpstr>
      <vt:lpstr>Реализация СНМ на основе деревьев 2/2</vt:lpstr>
      <vt:lpstr>Реализация СНМ на основе деревьев 2/2</vt:lpstr>
      <vt:lpstr>Реализация СНМ со сжатием путей на языке Си</vt:lpstr>
      <vt:lpstr>Реализация СНМ со сжатием путей на языке Си</vt:lpstr>
      <vt:lpstr>Реализация СНМ со сжатием путей на языке Си</vt:lpstr>
      <vt:lpstr>Реализация СНМ со сжатием путей на языке Си</vt:lpstr>
      <vt:lpstr>Реализация СНМ со сжатием путей на языке Си</vt:lpstr>
      <vt:lpstr>Реализация СНМ со сжатием путей на языке Си</vt:lpstr>
      <vt:lpstr>Алгоритм Прима-Краскала</vt:lpstr>
      <vt:lpstr>Алгоритм Прима-Краскала</vt:lpstr>
      <vt:lpstr>Алгоритм Прима-Краскала</vt:lpstr>
      <vt:lpstr>Алгоритм Прима-Краскала</vt:lpstr>
      <vt:lpstr>Алгоритм Прима-Краскала</vt:lpstr>
      <vt:lpstr>Алгоритм Прима-Краскала</vt:lpstr>
      <vt:lpstr>Пример (анимация на 20 шагов)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Доказательство корректности алгоритма Прима</vt:lpstr>
      <vt:lpstr>Доказательство корректности алгоритма Прима</vt:lpstr>
      <vt:lpstr>Доказательство корректности алгоритма Прима</vt:lpstr>
      <vt:lpstr>Доказательство корректности алгоритма Прима</vt:lpstr>
      <vt:lpstr>Доказательство корректности алгоритма Прима</vt:lpstr>
      <vt:lpstr>Доказательство корректности алгоритма Прима</vt:lpstr>
      <vt:lpstr>Доказательство корректности алгоритма Прима</vt:lpstr>
      <vt:lpstr>Доказательство корректности алгоритма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Заключение</vt:lpstr>
      <vt:lpstr>PowerPoint Presentation</vt:lpstr>
      <vt:lpstr>Пример</vt:lpstr>
      <vt:lpstr>Использование стека для обхода графа</vt:lpstr>
      <vt:lpstr>PowerPoint Presentation</vt:lpstr>
      <vt:lpstr>Нахождение кратчайшего пути в лабиринте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Линейные списки: стеки, очереди, деки</dc:title>
  <dc:creator>Petrov, Evgueni S</dc:creator>
  <cp:keywords>CTPClassification=CTP_PUBLIC:VisualMarkings=</cp:keywords>
  <cp:lastModifiedBy>Evgenii Petrov</cp:lastModifiedBy>
  <cp:revision>737</cp:revision>
  <dcterms:created xsi:type="dcterms:W3CDTF">2009-09-24T12:02:26Z</dcterms:created>
  <dcterms:modified xsi:type="dcterms:W3CDTF">2021-02-12T04:04:05Z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73036b2e-2e0a-4211-bebc-019fc008aafc</vt:lpwstr>
  </property>
  <property fmtid="{D5CDD505-2E9C-101B-9397-08002B2CF9AE}" pid="3" name="CTP_TimeStamp">
    <vt:lpwstr>2016-04-15 09:00:54Z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