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58" r:id="rId9"/>
    <p:sldId id="264" r:id="rId10"/>
    <p:sldId id="265" r:id="rId11"/>
    <p:sldId id="266" r:id="rId12"/>
    <p:sldId id="267" r:id="rId13"/>
    <p:sldId id="263" r:id="rId14"/>
    <p:sldId id="285" r:id="rId15"/>
    <p:sldId id="268" r:id="rId16"/>
    <p:sldId id="283" r:id="rId17"/>
    <p:sldId id="269" r:id="rId18"/>
    <p:sldId id="272" r:id="rId19"/>
    <p:sldId id="273" r:id="rId20"/>
    <p:sldId id="274" r:id="rId21"/>
    <p:sldId id="275" r:id="rId22"/>
    <p:sldId id="270" r:id="rId23"/>
    <p:sldId id="280" r:id="rId24"/>
    <p:sldId id="281" r:id="rId25"/>
    <p:sldId id="282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 smtClean="0"/>
              <a:t>Инкрементальный подход</a:t>
            </a:r>
            <a:endParaRPr lang="ru-RU" dirty="0"/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 smtClean="0"/>
              <a:t>Эволюционный подход</a:t>
            </a:r>
            <a:endParaRPr lang="ru-RU" dirty="0"/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/>
                <a:gridCol w="1733939"/>
                <a:gridCol w="1733939"/>
                <a:gridCol w="2082147"/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Каскад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Эволюция</a:t>
                      </a:r>
                      <a:endParaRPr lang="ru-RU" dirty="0"/>
                    </a:p>
                  </a:txBody>
                  <a:tcPr/>
                </a:tc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проход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Частично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 ограничений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</a:t>
                      </a:r>
                      <a:r>
                        <a:rPr lang="en-US" dirty="0" smtClean="0"/>
                        <a:t> </a:t>
                      </a:r>
                      <a:r>
                        <a:rPr lang="ru-RU" baseline="0" dirty="0" smtClean="0"/>
                        <a:t> квалификации </a:t>
                      </a:r>
                      <a:r>
                        <a:rPr lang="ru-RU" dirty="0" smtClean="0"/>
                        <a:t>разработчиков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</a:t>
                      </a:r>
                      <a:r>
                        <a:rPr lang="ru-RU" baseline="0" dirty="0" smtClean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Плановая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Extreme Programming (XP)</a:t>
                      </a:r>
                    </a:p>
                    <a:p>
                      <a:r>
                        <a:rPr lang="en-US" dirty="0" smtClean="0"/>
                        <a:t>Feature-Driven</a:t>
                      </a:r>
                      <a:r>
                        <a:rPr lang="en-US" baseline="0" dirty="0" smtClean="0"/>
                        <a:t> Development (FDD)</a:t>
                      </a:r>
                    </a:p>
                    <a:p>
                      <a:r>
                        <a:rPr lang="en-US" dirty="0" smtClean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600" dirty="0"/>
              <a:t>Выбор языка программирования</a:t>
            </a:r>
          </a:p>
          <a:p>
            <a:r>
              <a:rPr lang="ru-RU" sz="3600" dirty="0"/>
              <a:t>Следование стандарту языка</a:t>
            </a:r>
          </a:p>
          <a:p>
            <a:r>
              <a:rPr lang="ru-RU" sz="3600" dirty="0" smtClean="0"/>
              <a:t>Стив </a:t>
            </a:r>
            <a:r>
              <a:rPr lang="ru-RU" sz="3600" dirty="0" err="1" smtClean="0"/>
              <a:t>Макконнелл</a:t>
            </a:r>
            <a:r>
              <a:rPr lang="ru-RU" sz="3600" dirty="0" smtClean="0"/>
              <a:t> Совершенный код </a:t>
            </a:r>
            <a:r>
              <a:rPr lang="ru-RU" sz="3100" dirty="0" smtClean="0"/>
              <a:t>(</a:t>
            </a:r>
            <a:r>
              <a:rPr lang="en-US" sz="3100" dirty="0" smtClean="0"/>
              <a:t>Steve McConnell Code Complete</a:t>
            </a:r>
            <a:r>
              <a:rPr lang="ru-RU" sz="3100" dirty="0" smtClean="0"/>
              <a:t>)</a:t>
            </a:r>
            <a:endParaRPr lang="en-US" sz="3100" dirty="0" smtClean="0"/>
          </a:p>
          <a:p>
            <a:pPr lvl="1"/>
            <a:r>
              <a:rPr lang="ru-RU" sz="3100" dirty="0" smtClean="0"/>
              <a:t>Следование </a:t>
            </a:r>
            <a:r>
              <a:rPr lang="ru-RU" sz="3100" dirty="0"/>
              <a:t>системе правил</a:t>
            </a:r>
          </a:p>
          <a:p>
            <a:pPr lvl="1"/>
            <a:r>
              <a:rPr lang="ru-RU" sz="3100" dirty="0" smtClean="0"/>
              <a:t>Именование </a:t>
            </a:r>
            <a:r>
              <a:rPr lang="ru-RU" sz="3100" dirty="0"/>
              <a:t>типов, переменных, констант, функций, файлов</a:t>
            </a:r>
            <a:endParaRPr lang="en-US" sz="3100" dirty="0"/>
          </a:p>
          <a:p>
            <a:pPr lvl="1"/>
            <a:r>
              <a:rPr lang="ru-RU" sz="3100" dirty="0" smtClean="0"/>
              <a:t>Деление </a:t>
            </a:r>
            <a:r>
              <a:rPr lang="ru-RU" sz="3100" dirty="0"/>
              <a:t>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 smtClean="0"/>
              <a:t>Форматирование </a:t>
            </a:r>
            <a:r>
              <a:rPr lang="ru-RU" sz="3100" dirty="0"/>
              <a:t>и комментирование кода </a:t>
            </a:r>
          </a:p>
          <a:p>
            <a:pPr lvl="1"/>
            <a:r>
              <a:rPr lang="ru-RU" sz="3100" dirty="0" smtClean="0"/>
              <a:t>Минимальное </a:t>
            </a:r>
            <a:r>
              <a:rPr lang="ru-RU" sz="3100" dirty="0"/>
              <a:t>дублирование и максимальное </a:t>
            </a:r>
            <a:r>
              <a:rPr lang="ru-RU" sz="3100" dirty="0" err="1"/>
              <a:t>переиспользование</a:t>
            </a:r>
            <a:r>
              <a:rPr lang="ru-RU" sz="3100" dirty="0"/>
              <a:t> кода</a:t>
            </a:r>
          </a:p>
          <a:p>
            <a:pPr lvl="1"/>
            <a:r>
              <a:rPr lang="ru-RU" sz="3100" dirty="0" smtClean="0"/>
              <a:t>Типовые </a:t>
            </a:r>
            <a:r>
              <a:rPr lang="ru-RU" sz="3100" dirty="0"/>
              <a:t>решения типовых </a:t>
            </a:r>
            <a:r>
              <a:rPr lang="ru-RU" sz="3100" dirty="0" smtClean="0"/>
              <a:t>задач</a:t>
            </a:r>
            <a:endParaRPr lang="ru-RU" sz="3100" dirty="0"/>
          </a:p>
          <a:p>
            <a:pPr lvl="1"/>
            <a:r>
              <a:rPr lang="ru-RU" sz="3100" dirty="0" err="1" smtClean="0"/>
              <a:t>Рефакторинг</a:t>
            </a:r>
            <a:r>
              <a:rPr lang="ru-RU" sz="3100" dirty="0" smtClean="0"/>
              <a:t> </a:t>
            </a:r>
            <a:r>
              <a:rPr lang="ru-RU" sz="3100" dirty="0"/>
              <a:t>кода </a:t>
            </a:r>
            <a:r>
              <a:rPr lang="ru-RU" sz="3100" dirty="0" smtClean="0"/>
              <a:t>(</a:t>
            </a:r>
            <a:r>
              <a:rPr lang="en-US" sz="3100" dirty="0" smtClean="0"/>
              <a:t>code refactoring</a:t>
            </a:r>
            <a:r>
              <a:rPr lang="ru-RU" sz="3100" dirty="0"/>
              <a:t>)</a:t>
            </a:r>
          </a:p>
          <a:p>
            <a:pPr lvl="1"/>
            <a:r>
              <a:rPr lang="ru-RU" sz="3100" dirty="0" err="1" smtClean="0"/>
              <a:t>Ревью</a:t>
            </a:r>
            <a:r>
              <a:rPr lang="ru-RU" sz="3100" dirty="0" smtClean="0"/>
              <a:t> изменений (</a:t>
            </a:r>
            <a:r>
              <a:rPr lang="en-US" sz="3100" dirty="0" smtClean="0"/>
              <a:t>code review)</a:t>
            </a:r>
            <a:endParaRPr lang="ru-RU" sz="3100" dirty="0" smtClean="0"/>
          </a:p>
          <a:p>
            <a:pPr lvl="1"/>
            <a:r>
              <a:rPr lang="ru-RU" sz="2000" dirty="0" smtClean="0"/>
              <a:t>…</a:t>
            </a:r>
            <a:endParaRPr 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Написание исходного кода – венгерская нотация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Чарльз </a:t>
            </a:r>
            <a:r>
              <a:rPr lang="ru-RU" sz="2400" dirty="0" err="1" smtClean="0"/>
              <a:t>Симони</a:t>
            </a:r>
            <a:r>
              <a:rPr lang="ru-RU" sz="2400" dirty="0" smtClean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 smtClean="0"/>
              <a:t>) р</a:t>
            </a:r>
            <a:r>
              <a:rPr lang="ru-RU" sz="2400" dirty="0"/>
              <a:t>. </a:t>
            </a:r>
            <a:r>
              <a:rPr lang="ru-RU" sz="2400" dirty="0" smtClean="0"/>
              <a:t>1948 Будапешт</a:t>
            </a:r>
            <a:endParaRPr lang="ru-RU" sz="2400" dirty="0"/>
          </a:p>
          <a:p>
            <a:pPr marL="0" indent="0">
              <a:buNone/>
            </a:pPr>
            <a:endParaRPr lang="ru-RU" sz="2400" smtClean="0"/>
          </a:p>
          <a:p>
            <a:pPr marL="0" indent="0">
              <a:buNone/>
            </a:pPr>
            <a:r>
              <a:rPr lang="ru-RU" sz="2400" smtClean="0"/>
              <a:t>Разработка </a:t>
            </a:r>
            <a:r>
              <a:rPr lang="en-US" sz="2400" dirty="0" smtClean="0"/>
              <a:t>MS DOS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Космический</a:t>
            </a:r>
            <a:br>
              <a:rPr lang="ru-RU" sz="2400" dirty="0" smtClean="0"/>
            </a:br>
            <a:r>
              <a:rPr lang="ru-RU" sz="2400" dirty="0" smtClean="0"/>
              <a:t>турист </a:t>
            </a:r>
            <a:r>
              <a:rPr lang="ru-RU" sz="2400" dirty="0"/>
              <a:t>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/>
                <a:gridCol w="1152128"/>
                <a:gridCol w="1728192"/>
                <a:gridCol w="1453951"/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  <a:endParaRPr lang="ru-RU" sz="12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исходного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Файлы с исходным кодом называются </a:t>
            </a:r>
            <a:r>
              <a:rPr lang="ru-RU" sz="2800" i="1" dirty="0"/>
              <a:t>единицами компиляции</a:t>
            </a:r>
          </a:p>
          <a:p>
            <a:r>
              <a:rPr lang="ru-RU" sz="2800" dirty="0"/>
              <a:t>Результатом компиляции является файл с объектным кодом</a:t>
            </a:r>
          </a:p>
          <a:p>
            <a:r>
              <a:rPr lang="ru-RU" sz="2800" dirty="0"/>
              <a:t>Если изменения в файле Ф1 </a:t>
            </a:r>
            <a:r>
              <a:rPr lang="ru-RU" sz="2800" i="1" dirty="0"/>
              <a:t>могут </a:t>
            </a:r>
            <a:r>
              <a:rPr lang="ru-RU" sz="2800" dirty="0"/>
              <a:t>нарушить логику работы кода в файле Ф2, то Ф2 зависит от Ф1</a:t>
            </a:r>
          </a:p>
          <a:p>
            <a:r>
              <a:rPr lang="ru-RU" sz="2800" dirty="0"/>
              <a:t>Системы компиляции умеют автоматически учитывать </a:t>
            </a:r>
            <a:r>
              <a:rPr lang="ru-RU" sz="2800" i="1" dirty="0"/>
              <a:t>некоторые</a:t>
            </a:r>
            <a:r>
              <a:rPr lang="ru-RU" sz="2800" dirty="0"/>
              <a:t> зависимости между файлами</a:t>
            </a:r>
          </a:p>
          <a:p>
            <a:pPr lvl="1"/>
            <a:r>
              <a:rPr lang="en-US" sz="2400" dirty="0"/>
              <a:t>GNU make, MS </a:t>
            </a:r>
            <a:r>
              <a:rPr lang="en-US" sz="2400" dirty="0" err="1"/>
              <a:t>nmake</a:t>
            </a:r>
            <a:r>
              <a:rPr lang="en-US" sz="2400" dirty="0"/>
              <a:t>, </a:t>
            </a:r>
            <a:r>
              <a:rPr lang="en-US" sz="2400" dirty="0" err="1"/>
              <a:t>scons</a:t>
            </a:r>
            <a:r>
              <a:rPr lang="en-US" sz="2400" dirty="0"/>
              <a:t>, …</a:t>
            </a:r>
            <a:endParaRPr lang="ru-RU" sz="2400" dirty="0"/>
          </a:p>
          <a:p>
            <a:r>
              <a:rPr lang="ru-RU" sz="2800" dirty="0"/>
              <a:t>За учёт </a:t>
            </a:r>
            <a:r>
              <a:rPr lang="ru-RU" sz="2800" i="1" dirty="0"/>
              <a:t>всех</a:t>
            </a:r>
            <a:r>
              <a:rPr lang="ru-RU" sz="2800" dirty="0"/>
              <a:t> зависимостей отвечает программист</a:t>
            </a: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исходного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Стадии работы компилятора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</a:t>
            </a:r>
            <a:r>
              <a:rPr lang="ru-RU" dirty="0" smtClean="0"/>
              <a:t>(след. лекция)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кода</a:t>
            </a:r>
            <a:endParaRPr lang="ru-RU" sz="32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Различают три вида сборки</a:t>
            </a:r>
          </a:p>
          <a:p>
            <a:pPr lvl="1"/>
            <a:r>
              <a:rPr lang="ru-RU" sz="3600" dirty="0"/>
              <a:t>Сборка статической библиотеки</a:t>
            </a:r>
          </a:p>
          <a:p>
            <a:pPr lvl="1"/>
            <a:r>
              <a:rPr lang="ru-RU" sz="3600" dirty="0"/>
              <a:t>Сборка динамической библиотеки</a:t>
            </a:r>
          </a:p>
          <a:p>
            <a:pPr lvl="1"/>
            <a:r>
              <a:rPr lang="ru-RU" sz="3600" dirty="0"/>
              <a:t>Сборка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</a:t>
            </a:r>
            <a:r>
              <a:rPr lang="ru-RU" dirty="0"/>
              <a:t>статической библиотеки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Вход: объектные файлы</a:t>
            </a:r>
          </a:p>
          <a:p>
            <a:r>
              <a:rPr lang="ru-RU" sz="3600" dirty="0"/>
              <a:t>Выход: архив, содержащий эти файлы</a:t>
            </a:r>
          </a:p>
          <a:p>
            <a:endParaRPr lang="ru-RU" sz="3600" dirty="0"/>
          </a:p>
          <a:p>
            <a:r>
              <a:rPr lang="ru-RU" sz="3600" dirty="0"/>
              <a:t>Статическая библиотека – средство группирования логически связанных объектных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37798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Сборка </a:t>
            </a:r>
            <a:r>
              <a:rPr lang="ru-RU" dirty="0"/>
              <a:t>динамической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Вход: объектные файлы, статические библиотеки, ранее созданные динамические библиотеки</a:t>
            </a:r>
          </a:p>
          <a:p>
            <a:r>
              <a:rPr lang="ru-RU" dirty="0"/>
              <a:t>Выход: файл со служебной информацией для ОС и машинными инструкциями, годными для исполнения процессором</a:t>
            </a:r>
          </a:p>
          <a:p>
            <a:endParaRPr lang="ru-RU" dirty="0"/>
          </a:p>
          <a:p>
            <a:r>
              <a:rPr lang="ru-RU" dirty="0"/>
              <a:t>Динамическая библиотека – средство построения программ в процессе их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создания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Сборка исполняемого файла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Вход: объектные файлы, статические библиотеки, динамические библиотеки</a:t>
            </a:r>
          </a:p>
          <a:p>
            <a:r>
              <a:rPr lang="ru-RU" dirty="0"/>
              <a:t>Выход: файл со служебной информацией для ОС, машинными инструкциями, годными для исполнения процессором, и «точкой входа»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Компиляция, сборка,</a:t>
            </a:r>
            <a:br>
              <a:rPr lang="ru-RU" dirty="0" smtClean="0"/>
            </a:br>
            <a:r>
              <a:rPr lang="ru-RU" dirty="0" smtClean="0"/>
              <a:t>загрузка в память для исполнения</a:t>
            </a:r>
            <a:endParaRPr lang="ru-RU" dirty="0"/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 – компилятор</a:t>
            </a:r>
          </a:p>
          <a:p>
            <a:r>
              <a:rPr lang="ru-RU" dirty="0" smtClean="0"/>
              <a:t>Л – линкер, редактор связей</a:t>
            </a:r>
          </a:p>
          <a:p>
            <a:r>
              <a:rPr lang="ru-RU" dirty="0" smtClean="0"/>
              <a:t>З – загрузчик ОС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219882" y="5877272"/>
            <a:ext cx="18284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код</a:t>
            </a:r>
          </a:p>
        </p:txBody>
      </p:sp>
      <p:sp>
        <p:nvSpPr>
          <p:cNvPr id="5" name="Oval 4"/>
          <p:cNvSpPr/>
          <p:nvPr/>
        </p:nvSpPr>
        <p:spPr>
          <a:xfrm>
            <a:off x="7664229" y="48183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</a:t>
            </a:r>
          </a:p>
        </p:txBody>
      </p:sp>
      <p:sp>
        <p:nvSpPr>
          <p:cNvPr id="6" name="Oval 5"/>
          <p:cNvSpPr/>
          <p:nvPr/>
        </p:nvSpPr>
        <p:spPr>
          <a:xfrm>
            <a:off x="3575720" y="48183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1973885" y="25283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56096" y="5445224"/>
            <a:ext cx="19879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65475" y="4170784"/>
            <a:ext cx="19808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83757" y="5877272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83757" y="3605061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83757" y="1490128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>
            <a:off x="2431085" y="2404528"/>
            <a:ext cx="0" cy="123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4"/>
            <a:endCxn id="12" idx="0"/>
          </p:cNvCxnSpPr>
          <p:nvPr/>
        </p:nvCxnSpPr>
        <p:spPr>
          <a:xfrm>
            <a:off x="2431085" y="3442729"/>
            <a:ext cx="0" cy="1623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2"/>
            <a:endCxn id="11" idx="0"/>
          </p:cNvCxnSpPr>
          <p:nvPr/>
        </p:nvCxnSpPr>
        <p:spPr>
          <a:xfrm rot="10800000" flipV="1">
            <a:off x="2431087" y="5275559"/>
            <a:ext cx="1144635" cy="60171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2"/>
            <a:endCxn id="6" idx="1"/>
          </p:cNvCxnSpPr>
          <p:nvPr/>
        </p:nvCxnSpPr>
        <p:spPr>
          <a:xfrm rot="16200000" flipH="1">
            <a:off x="2853955" y="4096592"/>
            <a:ext cx="432809" cy="127854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3"/>
            <a:endCxn id="6" idx="3"/>
          </p:cNvCxnSpPr>
          <p:nvPr/>
        </p:nvCxnSpPr>
        <p:spPr>
          <a:xfrm flipV="1">
            <a:off x="3278413" y="5598848"/>
            <a:ext cx="431218" cy="7356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4"/>
          <p:cNvCxnSpPr>
            <a:stCxn id="5" idx="4"/>
            <a:endCxn id="4" idx="0"/>
          </p:cNvCxnSpPr>
          <p:nvPr/>
        </p:nvCxnSpPr>
        <p:spPr>
          <a:xfrm>
            <a:off x="8121429" y="5732760"/>
            <a:ext cx="12676" cy="1445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9" idx="3"/>
            <a:endCxn id="5" idx="2"/>
          </p:cNvCxnSpPr>
          <p:nvPr/>
        </p:nvCxnSpPr>
        <p:spPr>
          <a:xfrm flipV="1">
            <a:off x="6744073" y="5275560"/>
            <a:ext cx="920157" cy="6268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4"/>
          <p:cNvCxnSpPr>
            <a:stCxn id="10" idx="3"/>
            <a:endCxn id="5" idx="2"/>
          </p:cNvCxnSpPr>
          <p:nvPr/>
        </p:nvCxnSpPr>
        <p:spPr>
          <a:xfrm>
            <a:off x="6746321" y="4627985"/>
            <a:ext cx="917908" cy="6475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5"/>
            <a:endCxn id="9" idx="1"/>
          </p:cNvCxnSpPr>
          <p:nvPr/>
        </p:nvCxnSpPr>
        <p:spPr>
          <a:xfrm>
            <a:off x="4356209" y="5598848"/>
            <a:ext cx="399886" cy="3035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1"/>
          </p:cNvCxnSpPr>
          <p:nvPr/>
        </p:nvCxnSpPr>
        <p:spPr>
          <a:xfrm flipV="1">
            <a:off x="4356210" y="4627984"/>
            <a:ext cx="409265" cy="3242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774368" y="1490728"/>
            <a:ext cx="23936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</a:p>
          <a:p>
            <a:pPr algn="ctr"/>
            <a:r>
              <a:rPr lang="ru-RU" sz="1400" i="1" dirty="0"/>
              <a:t>(заголовочные файлы библиотек и т.п.)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1"/>
            <a:endCxn id="8" idx="6"/>
          </p:cNvCxnSpPr>
          <p:nvPr/>
        </p:nvCxnSpPr>
        <p:spPr>
          <a:xfrm flipH="1">
            <a:off x="2888286" y="1947928"/>
            <a:ext cx="886083" cy="1037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0"/>
            <a:endCxn id="6" idx="0"/>
          </p:cNvCxnSpPr>
          <p:nvPr/>
        </p:nvCxnSpPr>
        <p:spPr>
          <a:xfrm rot="16200000" flipH="1" flipV="1">
            <a:off x="4570622" y="3633082"/>
            <a:ext cx="647575" cy="1722978"/>
          </a:xfrm>
          <a:prstGeom prst="bentConnector3">
            <a:avLst>
              <a:gd name="adj1" fmla="val -3530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1/3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Компиляция 2/3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  <a:gridCol w="2808312"/>
                <a:gridCol w="327585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 smtClean="0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Компиляция 3/3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2520280"/>
                <a:gridCol w="363589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Microsoft (R) COFF/PE Dumper Version 9.00.21022.08</a:t>
                      </a:r>
                    </a:p>
                    <a:p>
                      <a:r>
                        <a:rPr lang="en-US" sz="800" dirty="0" smtClean="0"/>
                        <a:t>Copyright (C) Microsoft Corporation.  All rights reserved.</a:t>
                      </a:r>
                    </a:p>
                    <a:p>
                      <a:endParaRPr lang="en-US" sz="800" dirty="0" smtClean="0"/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Dump of file main.obj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Type: COFF OBJECT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HEADER VALUES</a:t>
                      </a:r>
                    </a:p>
                    <a:p>
                      <a:r>
                        <a:rPr lang="en-US" sz="800" dirty="0" smtClean="0"/>
                        <a:t>             14C machine (x86)</a:t>
                      </a:r>
                    </a:p>
                    <a:p>
                      <a:r>
                        <a:rPr lang="en-US" sz="800" dirty="0" smtClean="0"/>
                        <a:t>               3 number of sections</a:t>
                      </a:r>
                    </a:p>
                    <a:p>
                      <a:r>
                        <a:rPr lang="en-US" sz="800" dirty="0" smtClean="0"/>
                        <a:t>        50482092 time date stamp Thu Sep 06 11:03:30 2012</a:t>
                      </a:r>
                    </a:p>
                    <a:p>
                      <a:r>
                        <a:rPr lang="en-US" sz="800" dirty="0" smtClean="0"/>
                        <a:t>             13D file pointer to symbol table</a:t>
                      </a:r>
                    </a:p>
                    <a:p>
                      <a:r>
                        <a:rPr lang="en-US" sz="800" dirty="0" smtClean="0"/>
                        <a:t>               A number of symbols</a:t>
                      </a:r>
                    </a:p>
                    <a:p>
                      <a:r>
                        <a:rPr lang="en-US" sz="800" dirty="0" smtClean="0"/>
                        <a:t>               0 size of optional header</a:t>
                      </a:r>
                    </a:p>
                    <a:p>
                      <a:r>
                        <a:rPr lang="en-US" sz="800" dirty="0" smtClean="0"/>
                        <a:t>               0 characteristics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#1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drectve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2F size of raw data</a:t>
                      </a:r>
                    </a:p>
                    <a:p>
                      <a:r>
                        <a:rPr lang="en-US" sz="800" dirty="0" smtClean="0"/>
                        <a:t>      8C file pointer to raw data (0000008C to 000000BA)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  100A00 flags</a:t>
                      </a:r>
                    </a:p>
                    <a:p>
                      <a:r>
                        <a:rPr lang="en-US" sz="800" dirty="0" smtClean="0"/>
                        <a:t>         Info</a:t>
                      </a:r>
                    </a:p>
                    <a:p>
                      <a:r>
                        <a:rPr lang="en-US" sz="800" dirty="0" smtClean="0"/>
                        <a:t>         Remove</a:t>
                      </a:r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#1</a:t>
                      </a:r>
                    </a:p>
                    <a:p>
                      <a:r>
                        <a:rPr lang="en-US" sz="800" dirty="0" smtClean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/>
                        <a:t>  00000020: 4C 49 42 3A 22 4F 4C 44 4E 41 4D 45 53 22 20     LIB:"OLDNAMES" 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   Linker Directives</a:t>
                      </a:r>
                    </a:p>
                    <a:p>
                      <a:r>
                        <a:rPr lang="en-US" sz="800" dirty="0" smtClean="0"/>
                        <a:t>   -----------------</a:t>
                      </a:r>
                    </a:p>
                    <a:p>
                      <a:r>
                        <a:rPr lang="en-US" sz="800" dirty="0" smtClean="0"/>
                        <a:t>   /DEFAULTLIB:"LIBCMT"</a:t>
                      </a:r>
                    </a:p>
                    <a:p>
                      <a:r>
                        <a:rPr lang="en-US" sz="800" dirty="0" smtClean="0"/>
                        <a:t>   /DEFAULTLIB:"OLDNAMES"</a:t>
                      </a:r>
                    </a:p>
                    <a:p>
                      <a:endParaRPr lang="en-US" sz="800" dirty="0" smtClean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SECTION HEADER #2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debug$S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6C size of raw data</a:t>
                      </a:r>
                    </a:p>
                    <a:p>
                      <a:r>
                        <a:rPr lang="en-US" sz="800" dirty="0" smtClean="0"/>
                        <a:t>      BB file pointer to raw data (000000BB to 00000126)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42100040 flags</a:t>
                      </a:r>
                    </a:p>
                    <a:p>
                      <a:r>
                        <a:rPr lang="en-US" sz="800" dirty="0" smtClean="0"/>
                        <a:t>         Initialized Data</a:t>
                      </a:r>
                    </a:p>
                    <a:p>
                      <a:r>
                        <a:rPr lang="en-US" sz="800" dirty="0" smtClean="0"/>
                        <a:t>         </a:t>
                      </a:r>
                      <a:r>
                        <a:rPr lang="en-US" sz="800" dirty="0" err="1" smtClean="0"/>
                        <a:t>Discardable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r>
                        <a:rPr lang="en-US" sz="800" dirty="0" smtClean="0"/>
                        <a:t>         Read Only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#2</a:t>
                      </a:r>
                    </a:p>
                    <a:p>
                      <a:r>
                        <a:rPr lang="en-US" sz="800" dirty="0" smtClean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 smtClean="0"/>
                        <a:t>  00000010: 00 00 00 00 63 3A 5C 55 73 65 72 73 5C 65 73 70  ....c:\Users\</a:t>
                      </a:r>
                      <a:r>
                        <a:rPr lang="en-US" sz="800" dirty="0" err="1" smtClean="0"/>
                        <a:t>esp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00000020: 65 74 72 6F 76 5C 6D 61 69 6E 2E 6F 62 6A 00 3A  </a:t>
                      </a:r>
                      <a:r>
                        <a:rPr lang="en-US" sz="800" dirty="0" err="1" smtClean="0"/>
                        <a:t>etrov</a:t>
                      </a:r>
                      <a:r>
                        <a:rPr lang="en-US" sz="800" dirty="0" smtClean="0"/>
                        <a:t>\main.obj.:</a:t>
                      </a:r>
                    </a:p>
                    <a:p>
                      <a:r>
                        <a:rPr lang="en-US" sz="800" dirty="0" smtClean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 smtClean="0"/>
                        <a:t>  00000040: 00 0F 00 00 00 1E 52 08 00 4D 69 63 72 6F 73 6F  ......R..</a:t>
                      </a:r>
                      <a:r>
                        <a:rPr lang="en-US" sz="800" dirty="0" err="1" smtClean="0"/>
                        <a:t>Microso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00000050: 66 74 20 28 52 29 20 4F 70 74 69 6D 69 7A 69 6E  </a:t>
                      </a:r>
                      <a:r>
                        <a:rPr lang="en-US" sz="800" dirty="0" err="1" smtClean="0"/>
                        <a:t>ft</a:t>
                      </a:r>
                      <a:r>
                        <a:rPr lang="en-US" sz="800" dirty="0" smtClean="0"/>
                        <a:t> (R) </a:t>
                      </a:r>
                      <a:r>
                        <a:rPr lang="en-US" sz="800" dirty="0" err="1" smtClean="0"/>
                        <a:t>Optimizin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00000060: 67 20 43 6F 6D 70 69 6C 65 72 00 00              g Compiler..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#3</a:t>
                      </a:r>
                    </a:p>
                    <a:p>
                      <a:r>
                        <a:rPr lang="en-US" sz="800" dirty="0" smtClean="0"/>
                        <a:t>   .text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 C size of raw data</a:t>
                      </a:r>
                    </a:p>
                    <a:p>
                      <a:r>
                        <a:rPr lang="en-US" sz="800" dirty="0" smtClean="0"/>
                        <a:t>     127 file pointer to raw data (00000127 to 00000132)</a:t>
                      </a:r>
                    </a:p>
                    <a:p>
                      <a:r>
                        <a:rPr lang="en-US" sz="800" dirty="0" smtClean="0"/>
                        <a:t>     133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1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60500020 flags</a:t>
                      </a:r>
                    </a:p>
                    <a:p>
                      <a:r>
                        <a:rPr lang="en-US" sz="800" dirty="0" smtClean="0"/>
                        <a:t>         Code</a:t>
                      </a:r>
                    </a:p>
                    <a:p>
                      <a:r>
                        <a:rPr lang="en-US" sz="800" dirty="0" smtClean="0"/>
                        <a:t>         16 byte align</a:t>
                      </a:r>
                    </a:p>
                    <a:p>
                      <a:r>
                        <a:rPr lang="en-US" sz="800" dirty="0" smtClean="0"/>
                        <a:t>         Execute Read</a:t>
                      </a:r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RAW DATA #3</a:t>
                      </a:r>
                    </a:p>
                    <a:p>
                      <a:r>
                        <a:rPr kumimoji="0" lang="en-US" sz="800" kern="1200" dirty="0" smtClean="0"/>
                        <a:t>  00000000: 55 8B EC E8 00 00 00 00 33 C0 5D C3              </a:t>
                      </a:r>
                      <a:r>
                        <a:rPr kumimoji="0" lang="en-US" sz="800" kern="1200" dirty="0" err="1" smtClean="0"/>
                        <a:t>U.ìè</a:t>
                      </a:r>
                      <a:r>
                        <a:rPr kumimoji="0" lang="en-US" sz="800" kern="1200" dirty="0" smtClean="0"/>
                        <a:t>....3À]Ã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RELOCATIONS #3</a:t>
                      </a:r>
                    </a:p>
                    <a:p>
                      <a:r>
                        <a:rPr kumimoji="0" lang="en-US" sz="800" kern="1200" dirty="0" smtClean="0"/>
                        <a:t>                                                Symbol    </a:t>
                      </a:r>
                      <a:r>
                        <a:rPr kumimoji="0" lang="en-US" sz="800" kern="1200" dirty="0" err="1" smtClean="0"/>
                        <a:t>Symbol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 smtClean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 smtClean="0"/>
                        <a:t> 00000004  REL32                      00000000         9  _</a:t>
                      </a:r>
                      <a:r>
                        <a:rPr kumimoji="0" lang="en-US" sz="800" kern="1200" dirty="0" err="1" smtClean="0"/>
                        <a:t>do_some_work</a:t>
                      </a:r>
                      <a:endParaRPr kumimoji="0" lang="en-US" sz="800" kern="1200" dirty="0" smtClean="0"/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COFF SYMBOL TABLE</a:t>
                      </a:r>
                    </a:p>
                    <a:p>
                      <a:r>
                        <a:rPr kumimoji="0" lang="en-US" sz="800" kern="1200" dirty="0" smtClean="0"/>
                        <a:t>000 0083521E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@comp.id</a:t>
                      </a:r>
                    </a:p>
                    <a:p>
                      <a:r>
                        <a:rPr kumimoji="0" lang="en-US" sz="800" kern="1200" dirty="0" smtClean="0"/>
                        <a:t>001 00000001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@feat.00</a:t>
                      </a:r>
                    </a:p>
                    <a:p>
                      <a:r>
                        <a:rPr kumimoji="0" lang="en-US" sz="800" kern="1200" dirty="0" smtClean="0"/>
                        <a:t>002 00000000 SECT1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2F,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004 00000000 SECT2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6C,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006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.text</a:t>
                      </a:r>
                    </a:p>
                    <a:p>
                      <a:r>
                        <a:rPr kumimoji="0" lang="en-US" sz="800" kern="1200" dirty="0" smtClean="0"/>
                        <a:t>    Section length    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1,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226120D7</a:t>
                      </a:r>
                    </a:p>
                    <a:p>
                      <a:r>
                        <a:rPr kumimoji="0" lang="en-US" sz="800" kern="1200" dirty="0" smtClean="0"/>
                        <a:t>008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_main</a:t>
                      </a:r>
                    </a:p>
                    <a:p>
                      <a:r>
                        <a:rPr kumimoji="0" lang="en-US" sz="800" kern="1200" dirty="0" smtClean="0"/>
                        <a:t>009 00000000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 smtClean="0"/>
                        <a:t>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String Table Size = 0x12 bytes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Summary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6C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2F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664296"/>
                <a:gridCol w="3347865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Достижение работоспособности программы, устранение грубых ошибок</a:t>
            </a:r>
          </a:p>
          <a:p>
            <a:r>
              <a:rPr lang="ru-RU" dirty="0" smtClean="0"/>
              <a:t>Методы отладки</a:t>
            </a:r>
          </a:p>
          <a:p>
            <a:pPr lvl="1"/>
            <a:r>
              <a:rPr lang="ru-RU" dirty="0" smtClean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 smtClean="0"/>
              <a:t>Трассировка </a:t>
            </a:r>
            <a:r>
              <a:rPr lang="ru-RU" dirty="0"/>
              <a:t>работы </a:t>
            </a:r>
            <a:r>
              <a:rPr lang="ru-RU" dirty="0" smtClean="0"/>
              <a:t>программы с помощью отладочной печати</a:t>
            </a:r>
          </a:p>
          <a:p>
            <a:pPr lvl="1"/>
            <a:r>
              <a:rPr lang="ru-RU" dirty="0" smtClean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 smtClean="0"/>
              <a:t>Пошаговое исполнение программы с помощью отладчика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Улучшение количественных характеристик программы</a:t>
            </a:r>
          </a:p>
          <a:p>
            <a:pPr lvl="1"/>
            <a:r>
              <a:rPr lang="ru-RU" dirty="0" smtClean="0"/>
              <a:t>Время компиляции</a:t>
            </a:r>
          </a:p>
          <a:p>
            <a:pPr lvl="1"/>
            <a:r>
              <a:rPr lang="ru-RU" dirty="0" smtClean="0"/>
              <a:t>Время загрузки</a:t>
            </a:r>
          </a:p>
          <a:p>
            <a:pPr lvl="1"/>
            <a:r>
              <a:rPr lang="ru-RU" dirty="0" smtClean="0"/>
              <a:t>Время работы</a:t>
            </a:r>
          </a:p>
          <a:p>
            <a:pPr lvl="1"/>
            <a:r>
              <a:rPr lang="ru-RU" dirty="0" smtClean="0"/>
              <a:t>Размер используемой памяти (данных на диске)</a:t>
            </a:r>
          </a:p>
          <a:p>
            <a:pPr lvl="1"/>
            <a:r>
              <a:rPr lang="ru-RU" dirty="0" smtClean="0"/>
              <a:t>Размер исходного кода</a:t>
            </a:r>
          </a:p>
          <a:p>
            <a:pPr lvl="1"/>
            <a:r>
              <a:rPr lang="ru-RU" dirty="0" smtClean="0"/>
              <a:t>Размер исполняемого кода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и линкер умеют автоматически делать </a:t>
            </a:r>
            <a:r>
              <a:rPr lang="ru-RU" i="1" dirty="0"/>
              <a:t>некоторые </a:t>
            </a:r>
            <a:r>
              <a:rPr lang="ru-RU" dirty="0"/>
              <a:t>преобразования </a:t>
            </a:r>
            <a:r>
              <a:rPr lang="ru-RU" dirty="0" smtClean="0"/>
              <a:t>программ</a:t>
            </a:r>
            <a:endParaRPr lang="ru-RU" dirty="0"/>
          </a:p>
          <a:p>
            <a:pPr lvl="1"/>
            <a:r>
              <a:rPr lang="ru-RU" dirty="0"/>
              <a:t>Сохраняют корректность программы</a:t>
            </a:r>
          </a:p>
          <a:p>
            <a:pPr lvl="1"/>
            <a:r>
              <a:rPr lang="ru-RU" dirty="0"/>
              <a:t>Могут менять некорректную программу неожиданным образом</a:t>
            </a:r>
          </a:p>
          <a:p>
            <a:pPr lvl="1"/>
            <a:r>
              <a:rPr lang="ru-RU" dirty="0"/>
              <a:t>Могут </a:t>
            </a:r>
            <a:r>
              <a:rPr lang="ru-RU" i="1" dirty="0"/>
              <a:t>ухудшать </a:t>
            </a:r>
            <a:r>
              <a:rPr lang="ru-RU" dirty="0"/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разработки программ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</a:p>
          <a:p>
            <a:pPr lvl="1"/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</a:t>
            </a:r>
            <a:r>
              <a:rPr lang="ru-RU" sz="2400" dirty="0" smtClean="0"/>
              <a:t>курса</a:t>
            </a:r>
            <a:endParaRPr lang="en-US" sz="24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://fit.nsu.ru/data_/docs/bak/OOP/4_RPD/09.03.01/_</a:t>
            </a:r>
            <a:r>
              <a:rPr lang="en-US" sz="2000" dirty="0" smtClean="0"/>
              <a:t>09.03.01_B11_rpd.pdf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 smtClean="0"/>
          </a:p>
          <a:p>
            <a:r>
              <a:rPr lang="ru-RU" dirty="0" smtClean="0"/>
              <a:t>2й </a:t>
            </a:r>
            <a:r>
              <a:rPr lang="ru-RU" dirty="0"/>
              <a:t>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 smtClean="0"/>
              <a:t>Кормен</a:t>
            </a:r>
            <a:r>
              <a:rPr lang="ru-RU" sz="2800" dirty="0" smtClean="0"/>
              <a:t> и ещё три автора «Алгоритмы: построение и анализ», любое издание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err="1" smtClean="0"/>
              <a:t>Макконелл</a:t>
            </a:r>
            <a:r>
              <a:rPr lang="ru-RU" sz="2800" dirty="0" smtClean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 smtClean="0"/>
              <a:t>Чурина, </a:t>
            </a:r>
            <a:r>
              <a:rPr lang="ru-RU" sz="2800" dirty="0" err="1" smtClean="0"/>
              <a:t>Цикоза</a:t>
            </a:r>
            <a:r>
              <a:rPr lang="ru-RU" sz="2800" dirty="0" smtClean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Программа – это данные, предназначенные для управления конкретными компонентами системы обработки информации в целях реализации определенного алгоритма. (ГОСТ 19781—90)</a:t>
            </a:r>
          </a:p>
          <a:p>
            <a:endParaRPr lang="en-US" dirty="0" smtClean="0"/>
          </a:p>
          <a:p>
            <a:r>
              <a:rPr lang="ru-RU" dirty="0" smtClean="0"/>
              <a:t>Программа – это 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результата, включая подготовительные материалы, полученные в ходе разработки программы для ЭВМ, и порождаемые ею аудиовизуальные отображения. (ГК РФ)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Понятие программы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цели. (</a:t>
            </a:r>
            <a:r>
              <a:rPr lang="ru-RU" dirty="0" err="1" smtClean="0"/>
              <a:t>Википедия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pic>
        <p:nvPicPr>
          <p:cNvPr id="7" name="Рисунок 6" descr="img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3632" y="2313844"/>
            <a:ext cx="7128792" cy="2915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</a:t>
            </a:r>
            <a:r>
              <a:rPr lang="ru-RU" dirty="0" smtClean="0"/>
              <a:t>документирование</a:t>
            </a:r>
          </a:p>
          <a:p>
            <a:r>
              <a:rPr lang="ru-RU" dirty="0" smtClean="0"/>
              <a:t>Разработка</a:t>
            </a:r>
          </a:p>
          <a:p>
            <a:pPr lvl="1"/>
            <a:r>
              <a:rPr lang="ru-RU" dirty="0" smtClean="0"/>
              <a:t>Написание исходного кода</a:t>
            </a:r>
          </a:p>
          <a:p>
            <a:pPr lvl="1"/>
            <a:r>
              <a:rPr lang="ru-RU" dirty="0" smtClean="0"/>
              <a:t>Компиляция исходного кода</a:t>
            </a:r>
          </a:p>
          <a:p>
            <a:pPr lvl="1"/>
            <a:r>
              <a:rPr lang="ru-RU" dirty="0" smtClean="0"/>
              <a:t>Сборка</a:t>
            </a:r>
          </a:p>
          <a:p>
            <a:pPr lvl="1"/>
            <a:r>
              <a:rPr lang="ru-RU" dirty="0" smtClean="0"/>
              <a:t>Отладка</a:t>
            </a:r>
          </a:p>
          <a:p>
            <a:pPr lvl="1"/>
            <a:r>
              <a:rPr lang="ru-RU" dirty="0" smtClean="0"/>
              <a:t>Оптимизация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r>
              <a:rPr lang="ru-RU" dirty="0" smtClean="0"/>
              <a:t>Сдача в эксплуатацию (релиз)</a:t>
            </a:r>
          </a:p>
          <a:p>
            <a:r>
              <a:rPr lang="ru-RU" dirty="0" smtClean="0"/>
              <a:t>Сопровождение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 smtClean="0"/>
              <a:t>Каскадный подход</a:t>
            </a:r>
            <a:endParaRPr lang="ru-RU" dirty="0"/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25806</TotalTime>
  <Words>3020</Words>
  <Application>Microsoft Office PowerPoint</Application>
  <PresentationFormat>Широкоэкранный</PresentationFormat>
  <Paragraphs>603</Paragraphs>
  <Slides>28</Slides>
  <Notes>0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Понятие программы</vt:lpstr>
      <vt:lpstr>Понятие программы</vt:lpstr>
      <vt:lpstr>Понятие программы</vt:lpstr>
      <vt:lpstr>Этапы создания программ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  <vt:lpstr>Написание исходного кода</vt:lpstr>
      <vt:lpstr>Написание исходного кода – венгерская нотация</vt:lpstr>
      <vt:lpstr>Компиляция исходного кода</vt:lpstr>
      <vt:lpstr>Компиляция исходного кода</vt:lpstr>
      <vt:lpstr>Сборка (линковка)</vt:lpstr>
      <vt:lpstr>Сборка статической библиотеки </vt:lpstr>
      <vt:lpstr>Сборка динамической библиотеки</vt:lpstr>
      <vt:lpstr>Сборка исполняемого файла</vt:lpstr>
      <vt:lpstr>Компиляция, сборка, загрузка в память для исполнения</vt:lpstr>
      <vt:lpstr>Компиляция 1/3</vt:lpstr>
      <vt:lpstr>Компиляция 2/3</vt:lpstr>
      <vt:lpstr>Компиляция 3/3</vt:lpstr>
      <vt:lpstr>Сборка (линковка)</vt:lpstr>
      <vt:lpstr>Отладка</vt:lpstr>
      <vt:lpstr>Оптимизация</vt:lpstr>
      <vt:lpstr>Заключение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598</cp:revision>
  <dcterms:created xsi:type="dcterms:W3CDTF">2012-08-23T19:28:15Z</dcterms:created>
  <dcterms:modified xsi:type="dcterms:W3CDTF">2019-09-05T13:32:51Z</dcterms:modified>
</cp:coreProperties>
</file>