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9"/>
  </p:notesMasterIdLst>
  <p:sldIdLst>
    <p:sldId id="256" r:id="rId2"/>
    <p:sldId id="321" r:id="rId3"/>
    <p:sldId id="384" r:id="rId4"/>
    <p:sldId id="334" r:id="rId5"/>
    <p:sldId id="385" r:id="rId6"/>
    <p:sldId id="386" r:id="rId7"/>
    <p:sldId id="387" r:id="rId8"/>
    <p:sldId id="388" r:id="rId9"/>
    <p:sldId id="389" r:id="rId10"/>
    <p:sldId id="333" r:id="rId11"/>
    <p:sldId id="390" r:id="rId12"/>
    <p:sldId id="391" r:id="rId13"/>
    <p:sldId id="336" r:id="rId14"/>
    <p:sldId id="392" r:id="rId15"/>
    <p:sldId id="393" r:id="rId16"/>
    <p:sldId id="338" r:id="rId17"/>
    <p:sldId id="394" r:id="rId18"/>
    <p:sldId id="395" r:id="rId19"/>
    <p:sldId id="335" r:id="rId20"/>
    <p:sldId id="396" r:id="rId21"/>
    <p:sldId id="397" r:id="rId22"/>
    <p:sldId id="398" r:id="rId23"/>
    <p:sldId id="399" r:id="rId24"/>
    <p:sldId id="400" r:id="rId25"/>
    <p:sldId id="401" r:id="rId26"/>
    <p:sldId id="315" r:id="rId27"/>
    <p:sldId id="402" r:id="rId28"/>
    <p:sldId id="403" r:id="rId29"/>
    <p:sldId id="404" r:id="rId30"/>
    <p:sldId id="405" r:id="rId31"/>
    <p:sldId id="330" r:id="rId32"/>
    <p:sldId id="406" r:id="rId33"/>
    <p:sldId id="407" r:id="rId34"/>
    <p:sldId id="408" r:id="rId35"/>
    <p:sldId id="317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316" r:id="rId47"/>
    <p:sldId id="419" r:id="rId48"/>
    <p:sldId id="420" r:id="rId49"/>
    <p:sldId id="422" r:id="rId50"/>
    <p:sldId id="421" r:id="rId51"/>
    <p:sldId id="318" r:id="rId52"/>
    <p:sldId id="423" r:id="rId53"/>
    <p:sldId id="424" r:id="rId54"/>
    <p:sldId id="425" r:id="rId55"/>
    <p:sldId id="428" r:id="rId56"/>
    <p:sldId id="319" r:id="rId57"/>
    <p:sldId id="426" r:id="rId58"/>
    <p:sldId id="427" r:id="rId59"/>
    <p:sldId id="257" r:id="rId60"/>
    <p:sldId id="429" r:id="rId61"/>
    <p:sldId id="430" r:id="rId62"/>
    <p:sldId id="431" r:id="rId63"/>
    <p:sldId id="432" r:id="rId64"/>
    <p:sldId id="433" r:id="rId65"/>
    <p:sldId id="258" r:id="rId66"/>
    <p:sldId id="434" r:id="rId67"/>
    <p:sldId id="435" r:id="rId68"/>
    <p:sldId id="436" r:id="rId69"/>
    <p:sldId id="437" r:id="rId70"/>
    <p:sldId id="259" r:id="rId71"/>
    <p:sldId id="339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60" r:id="rId83"/>
    <p:sldId id="340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1" r:id="rId93"/>
    <p:sldId id="34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37" r:id="rId105"/>
    <p:sldId id="438" r:id="rId106"/>
    <p:sldId id="439" r:id="rId107"/>
    <p:sldId id="440" r:id="rId108"/>
    <p:sldId id="441" r:id="rId109"/>
    <p:sldId id="261" r:id="rId110"/>
    <p:sldId id="442" r:id="rId111"/>
    <p:sldId id="443" r:id="rId112"/>
    <p:sldId id="444" r:id="rId113"/>
    <p:sldId id="445" r:id="rId114"/>
    <p:sldId id="446" r:id="rId115"/>
    <p:sldId id="447" r:id="rId116"/>
    <p:sldId id="262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266" r:id="rId130"/>
    <p:sldId id="448" r:id="rId131"/>
    <p:sldId id="449" r:id="rId132"/>
    <p:sldId id="450" r:id="rId133"/>
    <p:sldId id="451" r:id="rId134"/>
    <p:sldId id="267" r:id="rId135"/>
    <p:sldId id="452" r:id="rId136"/>
    <p:sldId id="453" r:id="rId137"/>
    <p:sldId id="268" r:id="rId138"/>
    <p:sldId id="454" r:id="rId139"/>
    <p:sldId id="455" r:id="rId140"/>
    <p:sldId id="456" r:id="rId141"/>
    <p:sldId id="457" r:id="rId142"/>
    <p:sldId id="458" r:id="rId143"/>
    <p:sldId id="459" r:id="rId144"/>
    <p:sldId id="460" r:id="rId145"/>
    <p:sldId id="461" r:id="rId146"/>
    <p:sldId id="331" r:id="rId147"/>
    <p:sldId id="462" r:id="rId148"/>
    <p:sldId id="463" r:id="rId149"/>
    <p:sldId id="464" r:id="rId150"/>
    <p:sldId id="465" r:id="rId151"/>
    <p:sldId id="466" r:id="rId152"/>
    <p:sldId id="467" r:id="rId153"/>
    <p:sldId id="468" r:id="rId154"/>
    <p:sldId id="469" r:id="rId155"/>
    <p:sldId id="470" r:id="rId156"/>
    <p:sldId id="327" r:id="rId157"/>
    <p:sldId id="471" r:id="rId158"/>
    <p:sldId id="472" r:id="rId159"/>
    <p:sldId id="473" r:id="rId160"/>
    <p:sldId id="474" r:id="rId161"/>
    <p:sldId id="475" r:id="rId162"/>
    <p:sldId id="478" r:id="rId163"/>
    <p:sldId id="271" r:id="rId164"/>
    <p:sldId id="476" r:id="rId165"/>
    <p:sldId id="477" r:id="rId166"/>
    <p:sldId id="332" r:id="rId167"/>
    <p:sldId id="479" r:id="rId168"/>
    <p:sldId id="480" r:id="rId169"/>
    <p:sldId id="481" r:id="rId170"/>
    <p:sldId id="482" r:id="rId171"/>
    <p:sldId id="483" r:id="rId172"/>
    <p:sldId id="484" r:id="rId173"/>
    <p:sldId id="291" r:id="rId174"/>
    <p:sldId id="485" r:id="rId175"/>
    <p:sldId id="486" r:id="rId176"/>
    <p:sldId id="487" r:id="rId177"/>
    <p:sldId id="488" r:id="rId178"/>
    <p:sldId id="489" r:id="rId179"/>
    <p:sldId id="490" r:id="rId180"/>
    <p:sldId id="491" r:id="rId181"/>
    <p:sldId id="272" r:id="rId182"/>
    <p:sldId id="492" r:id="rId183"/>
    <p:sldId id="493" r:id="rId184"/>
    <p:sldId id="494" r:id="rId185"/>
    <p:sldId id="495" r:id="rId186"/>
    <p:sldId id="496" r:id="rId187"/>
    <p:sldId id="497" r:id="rId188"/>
    <p:sldId id="273" r:id="rId189"/>
    <p:sldId id="498" r:id="rId190"/>
    <p:sldId id="499" r:id="rId191"/>
    <p:sldId id="500" r:id="rId192"/>
    <p:sldId id="501" r:id="rId193"/>
    <p:sldId id="502" r:id="rId194"/>
    <p:sldId id="503" r:id="rId195"/>
    <p:sldId id="274" r:id="rId196"/>
    <p:sldId id="504" r:id="rId197"/>
    <p:sldId id="505" r:id="rId198"/>
    <p:sldId id="506" r:id="rId199"/>
    <p:sldId id="507" r:id="rId200"/>
    <p:sldId id="510" r:id="rId201"/>
    <p:sldId id="508" r:id="rId202"/>
    <p:sldId id="509" r:id="rId203"/>
    <p:sldId id="296" r:id="rId204"/>
    <p:sldId id="511" r:id="rId205"/>
    <p:sldId id="512" r:id="rId206"/>
    <p:sldId id="513" r:id="rId207"/>
    <p:sldId id="514" r:id="rId208"/>
    <p:sldId id="300" r:id="rId209"/>
    <p:sldId id="515" r:id="rId210"/>
    <p:sldId id="516" r:id="rId211"/>
    <p:sldId id="517" r:id="rId212"/>
    <p:sldId id="518" r:id="rId213"/>
    <p:sldId id="519" r:id="rId214"/>
    <p:sldId id="520" r:id="rId215"/>
    <p:sldId id="521" r:id="rId216"/>
    <p:sldId id="522" r:id="rId217"/>
    <p:sldId id="523" r:id="rId218"/>
    <p:sldId id="524" r:id="rId219"/>
    <p:sldId id="525" r:id="rId220"/>
    <p:sldId id="526" r:id="rId221"/>
    <p:sldId id="527" r:id="rId222"/>
    <p:sldId id="528" r:id="rId223"/>
    <p:sldId id="529" r:id="rId224"/>
    <p:sldId id="530" r:id="rId225"/>
    <p:sldId id="531" r:id="rId226"/>
    <p:sldId id="532" r:id="rId227"/>
    <p:sldId id="533" r:id="rId228"/>
    <p:sldId id="325" r:id="rId229"/>
    <p:sldId id="260" r:id="rId230"/>
    <p:sldId id="276" r:id="rId231"/>
    <p:sldId id="278" r:id="rId232"/>
    <p:sldId id="324" r:id="rId233"/>
    <p:sldId id="263" r:id="rId234"/>
    <p:sldId id="264" r:id="rId235"/>
    <p:sldId id="270" r:id="rId236"/>
    <p:sldId id="265" r:id="rId237"/>
    <p:sldId id="290" r:id="rId23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21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789" autoAdjust="0"/>
  </p:normalViewPr>
  <p:slideViewPr>
    <p:cSldViewPr>
      <p:cViewPr varScale="1">
        <p:scale>
          <a:sx n="94" d="100"/>
          <a:sy n="94" d="100"/>
        </p:scale>
        <p:origin x="96" y="7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3" y="11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85FC63-DDE4-4300-AE48-AC9800FA7504}" type="datetimeFigureOut">
              <a:rPr lang="ru-RU"/>
              <a:pPr>
                <a:defRPr/>
              </a:pPr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9CBC74-AA58-48DD-A826-C18F4B72F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8834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39453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147471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7974385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3883659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1939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076370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17550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2018293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83910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67479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833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73698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783791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21212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00250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6539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313991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7085967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7863127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44079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669378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8165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487507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33320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165935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842938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81793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382150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9081495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140916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013166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619925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888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0285747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4725433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197052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53244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108717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0501581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302574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206059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101969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5722209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5350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118966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0173654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0148092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881022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5502737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996209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00721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576283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2303755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6150959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41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208838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6709487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266479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1539928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8260437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169791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04618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174769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754373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9235808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5479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9735754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023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76884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4977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2270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8216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60260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23388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45663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162694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525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453134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062673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352870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6135273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5601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215578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316655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6547868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690773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384800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1586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63632245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220382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63919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5111522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5031546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665313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088453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5236545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167380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6922432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278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637376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342792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44897933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3191861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103517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6895292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412323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0256739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22048510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4514971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6733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3816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5621573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29890714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2074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5004824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429893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5454048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2263097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16691404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038932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732720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412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752639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54806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61543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58724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1303084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73105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6068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6545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0632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8204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41593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6804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71579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0525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10950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767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7468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41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99331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26438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6976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96258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90079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896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81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27951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85229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6761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4026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9826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9229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5062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05069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3213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297133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666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77384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195414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6314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77088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1350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14199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5874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109228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229361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124398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966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22324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7518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88593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480363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61648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64536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343148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025758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40563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292287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6081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61807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37255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902732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85790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77805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0373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666727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67776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992963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31620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051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537980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95075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23488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71385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03013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93421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9500145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358434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501360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43426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476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689684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702275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487419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4829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05200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31020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844203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02144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830911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5551011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4405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9BC69F-6048-4952-A0B7-8582B133596A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1CF938-99B3-4415-A5AA-227270903FB1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1B71FC-1674-4569-B686-31A992FE5544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AE4B03-2CE5-4772-8421-12B1683E0DEB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9AA0B-1DDB-4520-B6FD-45621ED046AA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2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FA5E95-A4E7-4AD4-A6E0-09EF14676A5B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2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56701-A1F7-4EF4-8A5B-81D38C713B2F}" type="datetime1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DD2427-085E-41BA-B700-3AB8E008F735}" type="datetime1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22D9D-C0BE-4998-A1E6-3C5A23AC1A8A}" type="datetime1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5633A-AE06-41DA-8A1E-7E654DDD6B43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DBD01-880A-4681-9893-2DFE3E9243FE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7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FE2647-44DF-4A92-91E2-A6DBF0C84A8F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Деревья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</a:t>
            </a:r>
            <a:r>
              <a:rPr lang="en-US" dirty="0" smtClean="0">
                <a:solidFill>
                  <a:srgbClr val="898989"/>
                </a:solidFill>
              </a:rPr>
              <a:t>11</a:t>
            </a:r>
            <a:r>
              <a:rPr lang="ru-RU" dirty="0" smtClean="0">
                <a:solidFill>
                  <a:srgbClr val="898989"/>
                </a:solidFill>
              </a:rPr>
              <a:t>,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figure[i</a:t>
            </a:r>
            <a:r>
              <a:rPr lang="en-US" sz="2000" dirty="0">
                <a:latin typeface="Consolas" panose="020B0609020204030204" pitchFamily="49" charset="0"/>
              </a:rPr>
              <a:t>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</a:t>
            </a:r>
            <a:r>
              <a:rPr lang="en-US" sz="2000" dirty="0" smtClean="0">
                <a:latin typeface="Consolas" panose="020B0609020204030204" pitchFamily="49" charset="0"/>
              </a:rPr>
              <a:t>3.14 : </a:t>
            </a:r>
            <a:r>
              <a:rPr lang="en-US" sz="2000" dirty="0">
                <a:latin typeface="Consolas" panose="020B0609020204030204" pitchFamily="49" charset="0"/>
              </a:rPr>
              <a:t>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88114" y="1465276"/>
            <a:ext cx="11094285" cy="433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1556792"/>
            <a:ext cx="11161240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1556792"/>
            <a:ext cx="11161240" cy="228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4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2349680"/>
            <a:ext cx="11161240" cy="14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3062954"/>
            <a:ext cx="11161240" cy="777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figure[i</a:t>
            </a:r>
            <a:r>
              <a:rPr lang="en-US" sz="2000" dirty="0">
                <a:latin typeface="Consolas" panose="020B0609020204030204" pitchFamily="49" charset="0"/>
              </a:rPr>
              <a:t>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</a:t>
            </a:r>
            <a:r>
              <a:rPr lang="en-US" sz="2000" dirty="0" smtClean="0">
                <a:latin typeface="Consolas" panose="020B0609020204030204" pitchFamily="49" charset="0"/>
              </a:rPr>
              <a:t>3.14 : </a:t>
            </a:r>
            <a:r>
              <a:rPr lang="en-US" sz="2000" dirty="0">
                <a:latin typeface="Consolas" panose="020B0609020204030204" pitchFamily="49" charset="0"/>
              </a:rPr>
              <a:t>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488114" y="2209132"/>
            <a:ext cx="11094285" cy="359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 вершину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Пронумеровать вершину</a:t>
            </a: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Пронумеровать вершину</a:t>
            </a: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Пронумеровать вершину</a:t>
            </a: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cs typeface="Times New Roman" pitchFamily="18" charset="0"/>
              </a:rPr>
              <a:t>?</a:t>
            </a:r>
            <a:endParaRPr lang="ru-RU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figure[i</a:t>
            </a:r>
            <a:r>
              <a:rPr lang="en-US" sz="2000" dirty="0">
                <a:latin typeface="Consolas" panose="020B0609020204030204" pitchFamily="49" charset="0"/>
              </a:rPr>
              <a:t>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</a:t>
            </a:r>
            <a:r>
              <a:rPr lang="en-US" sz="2000" dirty="0" smtClean="0">
                <a:latin typeface="Consolas" panose="020B0609020204030204" pitchFamily="49" charset="0"/>
              </a:rPr>
              <a:t>3.14 : </a:t>
            </a:r>
            <a:r>
              <a:rPr lang="en-US" sz="2000" dirty="0">
                <a:latin typeface="Consolas" panose="020B0609020204030204" pitchFamily="49" charset="0"/>
              </a:rPr>
              <a:t>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1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Деревом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линейно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вершина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cs typeface="Times New Roman" pitchFamily="18" charset="0"/>
              </a:rPr>
              <a:t>Деревом </a:t>
            </a:r>
            <a:r>
              <a:rPr lang="ru-RU" sz="4400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линейно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вершина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cs typeface="Times New Roman" pitchFamily="18" charset="0"/>
              </a:rPr>
              <a:t>Деревом </a:t>
            </a:r>
            <a:r>
              <a:rPr lang="ru-RU" sz="4400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ru-RU" sz="4400" dirty="0" smtClean="0">
                <a:cs typeface="Times New Roman" pitchFamily="18" charset="0"/>
              </a:rPr>
              <a:t>линейно </a:t>
            </a:r>
            <a:r>
              <a:rPr lang="ru-RU" sz="4400" dirty="0" smtClean="0"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вершина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cs typeface="Times New Roman" pitchFamily="18" charset="0"/>
              </a:rPr>
              <a:t>Деревом </a:t>
            </a:r>
            <a:r>
              <a:rPr lang="ru-RU" sz="4400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ru-RU" sz="4400" dirty="0" smtClean="0">
                <a:cs typeface="Times New Roman" pitchFamily="18" charset="0"/>
              </a:rPr>
              <a:t>линейно </a:t>
            </a:r>
            <a:r>
              <a:rPr lang="ru-RU" sz="4400" dirty="0" smtClean="0"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вершина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cs typeface="Times New Roman" pitchFamily="18" charset="0"/>
              </a:rPr>
              <a:t>Деревом </a:t>
            </a:r>
            <a:r>
              <a:rPr lang="ru-RU" sz="4400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ru-RU" sz="4400" dirty="0" smtClean="0">
                <a:cs typeface="Times New Roman" pitchFamily="18" charset="0"/>
              </a:rPr>
              <a:t>линейно </a:t>
            </a:r>
            <a:r>
              <a:rPr lang="ru-RU" sz="4400" dirty="0" smtClean="0"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</a:t>
            </a:r>
            <a:r>
              <a:rPr lang="ru-RU" sz="4400" dirty="0">
                <a:cs typeface="Times New Roman" pitchFamily="18" charset="0"/>
              </a:rPr>
              <a:t>вершина</a:t>
            </a:r>
            <a:r>
              <a:rPr lang="ru-RU" sz="4400" dirty="0" smtClean="0"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4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ru-RU" sz="24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деревьев двоичного поиска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479376" y="1556792"/>
            <a:ext cx="1116124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деревьев двоичного поиска</a:t>
            </a:r>
            <a:endParaRPr lang="ru-RU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7 4 2 1 3 5 6 9 8 10</a:t>
            </a:r>
          </a:p>
          <a:p>
            <a:endParaRPr lang="ru-RU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5  1 3 2 4 7 6 10 8 9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135</a:t>
            </a:fld>
            <a:endParaRPr lang="ru-RU"/>
          </a:p>
        </p:txBody>
      </p: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79376" y="5427646"/>
            <a:ext cx="11161240" cy="75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деревьев двоичного поиска</a:t>
            </a:r>
            <a:endParaRPr lang="ru-RU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7 4 2 1 3 5 6 9 8 10</a:t>
            </a:r>
            <a:endParaRPr lang="ru-RU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5  1 3 2 4 7 6 10 8 9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136</a:t>
            </a:fld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4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143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1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8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5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дерево(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Вставить(а, л)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л, Вставить(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а, п))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цикл?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цикл?</a:t>
            </a:r>
          </a:p>
          <a:p>
            <a:endParaRPr lang="ru-RU" dirty="0"/>
          </a:p>
          <a:p>
            <a:r>
              <a:rPr lang="ru-RU" dirty="0" smtClean="0"/>
              <a:t>Что получится, если начать с пустого дерева и вставлять значения по порядку?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Число действий, необходимых для вставки значения в </a:t>
            </a:r>
            <a:r>
              <a:rPr lang="ru-RU" dirty="0">
                <a:solidFill>
                  <a:schemeClr val="bg1"/>
                </a:solidFill>
              </a:rPr>
              <a:t>дерево двоичного поиска, содержащее n 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в лучшем случае </a:t>
            </a:r>
            <a:r>
              <a:rPr lang="ru-RU" dirty="0" smtClean="0">
                <a:solidFill>
                  <a:schemeClr val="bg1"/>
                </a:solidFill>
              </a:rPr>
              <a:t>-- для </a:t>
            </a:r>
            <a:r>
              <a:rPr lang="ru-RU" dirty="0">
                <a:solidFill>
                  <a:schemeClr val="bg1"/>
                </a:solidFill>
              </a:rPr>
              <a:t>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</a:t>
            </a:r>
            <a:r>
              <a:rPr lang="ru-RU" dirty="0" smtClean="0">
                <a:solidFill>
                  <a:schemeClr val="bg1"/>
                </a:solidFill>
              </a:rPr>
              <a:t>-- для деревьев</a:t>
            </a:r>
            <a:r>
              <a:rPr lang="ru-RU" dirty="0">
                <a:solidFill>
                  <a:schemeClr val="bg1"/>
                </a:solidFill>
              </a:rPr>
              <a:t>, имеющих </a:t>
            </a:r>
            <a:r>
              <a:rPr lang="ru-RU" dirty="0" smtClean="0">
                <a:solidFill>
                  <a:schemeClr val="bg1"/>
                </a:solidFill>
              </a:rPr>
              <a:t>линейную структуру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многократной вставке </a:t>
            </a:r>
            <a:r>
              <a:rPr lang="ru-RU" dirty="0" smtClean="0">
                <a:solidFill>
                  <a:schemeClr val="bg1"/>
                </a:solidFill>
              </a:rPr>
              <a:t>значений, </a:t>
            </a:r>
            <a:r>
              <a:rPr lang="ru-RU" dirty="0" smtClean="0">
                <a:solidFill>
                  <a:schemeClr val="bg1"/>
                </a:solidFill>
              </a:rPr>
              <a:t>идущих по порядку, в дереве могут появляться линейные участки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в лучшем случае </a:t>
            </a:r>
            <a:r>
              <a:rPr lang="ru-RU" dirty="0" smtClean="0">
                <a:solidFill>
                  <a:schemeClr val="bg1"/>
                </a:solidFill>
              </a:rPr>
              <a:t>-- для </a:t>
            </a:r>
            <a:r>
              <a:rPr lang="ru-RU" dirty="0">
                <a:solidFill>
                  <a:schemeClr val="bg1"/>
                </a:solidFill>
              </a:rPr>
              <a:t>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</a:t>
            </a:r>
            <a:r>
              <a:rPr lang="ru-RU" dirty="0" smtClean="0">
                <a:solidFill>
                  <a:schemeClr val="bg1"/>
                </a:solidFill>
              </a:rPr>
              <a:t>-- для деревьев</a:t>
            </a:r>
            <a:r>
              <a:rPr lang="ru-RU" dirty="0">
                <a:solidFill>
                  <a:schemeClr val="bg1"/>
                </a:solidFill>
              </a:rPr>
              <a:t>, имеющих </a:t>
            </a:r>
            <a:r>
              <a:rPr lang="ru-RU" dirty="0" smtClean="0">
                <a:solidFill>
                  <a:schemeClr val="bg1"/>
                </a:solidFill>
              </a:rPr>
              <a:t>линейную структуру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многократной вставке </a:t>
            </a:r>
            <a:r>
              <a:rPr lang="ru-RU" dirty="0" smtClean="0">
                <a:solidFill>
                  <a:schemeClr val="bg1"/>
                </a:solidFill>
              </a:rPr>
              <a:t>значений, </a:t>
            </a:r>
            <a:r>
              <a:rPr lang="ru-RU" dirty="0" smtClean="0">
                <a:solidFill>
                  <a:schemeClr val="bg1"/>
                </a:solidFill>
              </a:rPr>
              <a:t>идущих по порядку, в дереве могут появляться линейные участки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</a:t>
            </a:r>
            <a:r>
              <a:rPr lang="ru-RU" dirty="0" smtClean="0">
                <a:solidFill>
                  <a:schemeClr val="bg1"/>
                </a:solidFill>
              </a:rPr>
              <a:t>-- для деревьев</a:t>
            </a:r>
            <a:r>
              <a:rPr lang="ru-RU" dirty="0">
                <a:solidFill>
                  <a:schemeClr val="bg1"/>
                </a:solidFill>
              </a:rPr>
              <a:t>, имеющих </a:t>
            </a:r>
            <a:r>
              <a:rPr lang="ru-RU" dirty="0" smtClean="0">
                <a:solidFill>
                  <a:schemeClr val="bg1"/>
                </a:solidFill>
              </a:rPr>
              <a:t>линейную структуру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многократной вставке </a:t>
            </a:r>
            <a:r>
              <a:rPr lang="ru-RU" dirty="0" smtClean="0">
                <a:solidFill>
                  <a:schemeClr val="bg1"/>
                </a:solidFill>
              </a:rPr>
              <a:t>значений, </a:t>
            </a:r>
            <a:r>
              <a:rPr lang="ru-RU" dirty="0" smtClean="0">
                <a:solidFill>
                  <a:schemeClr val="bg1"/>
                </a:solidFill>
              </a:rPr>
              <a:t>идущих по порядку, в дереве могут появляться линейные участки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/>
              <a:t>O(n) в худшем случае </a:t>
            </a:r>
            <a:r>
              <a:rPr lang="ru-RU" dirty="0" smtClean="0"/>
              <a:t>-- для деревьев</a:t>
            </a:r>
            <a:r>
              <a:rPr lang="ru-RU" dirty="0"/>
              <a:t>, имеющих </a:t>
            </a:r>
            <a:r>
              <a:rPr lang="ru-RU" dirty="0" smtClean="0"/>
              <a:t>линейную структуру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При многократной вставке </a:t>
            </a:r>
            <a:r>
              <a:rPr lang="ru-RU" dirty="0" smtClean="0">
                <a:solidFill>
                  <a:schemeClr val="bg1"/>
                </a:solidFill>
              </a:rPr>
              <a:t>значений, </a:t>
            </a:r>
            <a:r>
              <a:rPr lang="ru-RU" dirty="0" smtClean="0">
                <a:solidFill>
                  <a:schemeClr val="bg1"/>
                </a:solidFill>
              </a:rPr>
              <a:t>идущих по порядку, в дереве могут появляться линейные участки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/>
              <a:t>O(n) в худшем случае </a:t>
            </a:r>
            <a:r>
              <a:rPr lang="ru-RU" dirty="0" smtClean="0"/>
              <a:t>-- для деревьев</a:t>
            </a:r>
            <a:r>
              <a:rPr lang="ru-RU" dirty="0"/>
              <a:t>, имеющих </a:t>
            </a:r>
            <a:r>
              <a:rPr lang="ru-RU" dirty="0" smtClean="0"/>
              <a:t>линейную структуру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При многократной вставке </a:t>
            </a:r>
            <a:r>
              <a:rPr lang="ru-RU" dirty="0" smtClean="0"/>
              <a:t>значений, </a:t>
            </a:r>
            <a:r>
              <a:rPr lang="ru-RU" dirty="0" smtClean="0"/>
              <a:t>идущих по порядку, в дереве </a:t>
            </a:r>
            <a:r>
              <a:rPr lang="ru-RU" dirty="0" smtClean="0"/>
              <a:t>появля</a:t>
            </a:r>
            <a:r>
              <a:rPr lang="ru-RU" dirty="0" smtClean="0"/>
              <a:t>ю</a:t>
            </a:r>
            <a:r>
              <a:rPr lang="ru-RU" dirty="0" smtClean="0"/>
              <a:t>тся </a:t>
            </a:r>
            <a:r>
              <a:rPr lang="ru-RU" dirty="0" smtClean="0"/>
              <a:t>линейные участки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/>
              <a:t>O(n) в худшем случае </a:t>
            </a:r>
            <a:r>
              <a:rPr lang="ru-RU" dirty="0" smtClean="0"/>
              <a:t>-- для деревьев</a:t>
            </a:r>
            <a:r>
              <a:rPr lang="ru-RU" dirty="0"/>
              <a:t>, имеющих </a:t>
            </a:r>
            <a:r>
              <a:rPr lang="ru-RU" dirty="0" smtClean="0"/>
              <a:t>линейную структуру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При многократной вставке </a:t>
            </a:r>
            <a:r>
              <a:rPr lang="ru-RU" dirty="0" smtClean="0"/>
              <a:t>значений, </a:t>
            </a:r>
            <a:r>
              <a:rPr lang="ru-RU" dirty="0" smtClean="0"/>
              <a:t>идущих по порядку, в дереве </a:t>
            </a:r>
            <a:r>
              <a:rPr lang="ru-RU" dirty="0" smtClean="0"/>
              <a:t>появляются </a:t>
            </a:r>
            <a:r>
              <a:rPr lang="ru-RU" dirty="0" smtClean="0"/>
              <a:t>линейные участки</a:t>
            </a:r>
          </a:p>
          <a:p>
            <a:endParaRPr lang="ru-RU" dirty="0" smtClean="0"/>
          </a:p>
          <a:p>
            <a:r>
              <a:rPr lang="ru-RU" dirty="0" smtClean="0"/>
              <a:t>Можно исключить появление длинных линейных участков и получить время </a:t>
            </a:r>
            <a:r>
              <a:rPr lang="ru-RU" dirty="0"/>
              <a:t>вставки вершины </a:t>
            </a:r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</a:t>
            </a:r>
            <a:r>
              <a:rPr lang="ru-RU" dirty="0" smtClean="0"/>
              <a:t>независимо от порядка </a:t>
            </a:r>
            <a:r>
              <a:rPr lang="ru-RU" dirty="0" smtClean="0"/>
              <a:t>значений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</a:t>
            </a:r>
            <a:r>
              <a:rPr lang="ru-RU" dirty="0" smtClean="0"/>
              <a:t>деревья?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9376" y="1556792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</a:t>
            </a:r>
            <a:r>
              <a:rPr lang="ru-RU" dirty="0" smtClean="0"/>
              <a:t>деревья?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97600" y="1556792"/>
            <a:ext cx="5443016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</a:t>
            </a:r>
            <a:r>
              <a:rPr lang="ru-RU" dirty="0" smtClean="0"/>
              <a:t>деревья?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0" y="3068960"/>
            <a:ext cx="5544616" cy="331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</a:t>
            </a:r>
            <a:r>
              <a:rPr lang="ru-RU" dirty="0" smtClean="0"/>
              <a:t>деревья?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N(h) </a:t>
            </a:r>
            <a:r>
              <a:rPr lang="ru-RU" dirty="0" smtClean="0">
                <a:solidFill>
                  <a:schemeClr val="bg1"/>
                </a:solidFill>
              </a:rPr>
              <a:t>-- число вершин в самом маленьком АВЛ дереве высоты 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N(h+2) = N(h+1) + N(h)</a:t>
            </a:r>
            <a:r>
              <a:rPr lang="ru-RU" dirty="0" smtClean="0">
                <a:solidFill>
                  <a:schemeClr val="bg1"/>
                </a:solidFill>
              </a:rPr>
              <a:t> + 1,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т.к. поддерево АВЛ дерева является АВЛ деревом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+ 1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N(h+1) </a:t>
            </a:r>
            <a:r>
              <a:rPr lang="ru-RU" dirty="0" smtClean="0">
                <a:solidFill>
                  <a:schemeClr val="bg1"/>
                </a:solidFill>
              </a:rPr>
              <a:t>+ 1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N(h)</a:t>
            </a:r>
            <a:r>
              <a:rPr lang="ru-RU" dirty="0">
                <a:solidFill>
                  <a:schemeClr val="bg1"/>
                </a:solidFill>
              </a:rPr>
              <a:t> +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</a:t>
            </a:r>
            <a:r>
              <a:rPr lang="en-US" dirty="0" smtClean="0">
                <a:solidFill>
                  <a:schemeClr val="bg1"/>
                </a:solidFill>
              </a:rPr>
              <a:t>N(h)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 smtClean="0">
                <a:solidFill>
                  <a:schemeClr val="bg1"/>
                </a:solidFill>
              </a:rPr>
              <a:t>число Фибоначчи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N(h+2) = N(h+1) + N(h)</a:t>
            </a:r>
            <a:r>
              <a:rPr lang="ru-RU" dirty="0" smtClean="0">
                <a:solidFill>
                  <a:schemeClr val="bg1"/>
                </a:solidFill>
              </a:rPr>
              <a:t> + 1,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т.к. поддерево АВЛ дерева является АВЛ деревом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+ 1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N(h+1) </a:t>
            </a:r>
            <a:r>
              <a:rPr lang="ru-RU" dirty="0" smtClean="0">
                <a:solidFill>
                  <a:schemeClr val="bg1"/>
                </a:solidFill>
              </a:rPr>
              <a:t>+ 1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N(h)</a:t>
            </a:r>
            <a:r>
              <a:rPr lang="ru-RU" dirty="0">
                <a:solidFill>
                  <a:schemeClr val="bg1"/>
                </a:solidFill>
              </a:rPr>
              <a:t> +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</a:t>
            </a:r>
            <a:r>
              <a:rPr lang="en-US" dirty="0" smtClean="0">
                <a:solidFill>
                  <a:schemeClr val="bg1"/>
                </a:solidFill>
              </a:rPr>
              <a:t>N(h)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 smtClean="0">
                <a:solidFill>
                  <a:schemeClr val="bg1"/>
                </a:solidFill>
              </a:rPr>
              <a:t>число Фибоначчи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+ 1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N(h+1) </a:t>
            </a:r>
            <a:r>
              <a:rPr lang="ru-RU" dirty="0" smtClean="0">
                <a:solidFill>
                  <a:schemeClr val="bg1"/>
                </a:solidFill>
              </a:rPr>
              <a:t>+ 1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N(h)</a:t>
            </a:r>
            <a:r>
              <a:rPr lang="ru-RU" dirty="0">
                <a:solidFill>
                  <a:schemeClr val="bg1"/>
                </a:solidFill>
              </a:rPr>
              <a:t> +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</a:t>
            </a:r>
            <a:r>
              <a:rPr lang="en-US" dirty="0" smtClean="0">
                <a:solidFill>
                  <a:schemeClr val="bg1"/>
                </a:solidFill>
              </a:rPr>
              <a:t>N(h)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 smtClean="0">
                <a:solidFill>
                  <a:schemeClr val="bg1"/>
                </a:solidFill>
              </a:rPr>
              <a:t>число Фибоначчи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</a:t>
            </a:r>
            <a:r>
              <a:rPr lang="en-US" dirty="0" smtClean="0">
                <a:solidFill>
                  <a:schemeClr val="bg1"/>
                </a:solidFill>
              </a:rPr>
              <a:t>N(h)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 smtClean="0">
                <a:solidFill>
                  <a:schemeClr val="bg1"/>
                </a:solidFill>
              </a:rPr>
              <a:t>число Фибоначчи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1864" y="1465276"/>
            <a:ext cx="684076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/>
              <a:t>Следовательно, </a:t>
            </a:r>
            <a:r>
              <a:rPr lang="en-US" dirty="0" smtClean="0"/>
              <a:t>N(h) =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 - 1 (</a:t>
            </a:r>
            <a:r>
              <a:rPr lang="ru-RU" dirty="0" smtClean="0"/>
              <a:t>число Фибоначчи</a:t>
            </a:r>
            <a:r>
              <a:rPr lang="en-US" dirty="0" smtClean="0"/>
              <a:t> </a:t>
            </a:r>
            <a:r>
              <a:rPr lang="ru-RU" dirty="0" smtClean="0"/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/>
              <a:t>Следовательно, </a:t>
            </a:r>
            <a:r>
              <a:rPr lang="en-US" dirty="0" smtClean="0"/>
              <a:t>N(h) =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 - 1 (</a:t>
            </a:r>
            <a:r>
              <a:rPr lang="ru-RU" dirty="0" smtClean="0"/>
              <a:t>число Фибоначчи</a:t>
            </a:r>
            <a:r>
              <a:rPr lang="en-US" dirty="0" smtClean="0"/>
              <a:t> </a:t>
            </a:r>
            <a:r>
              <a:rPr lang="ru-RU" dirty="0" smtClean="0"/>
              <a:t>минус 1)</a:t>
            </a:r>
          </a:p>
          <a:p>
            <a:r>
              <a:rPr lang="ru-RU" dirty="0" smtClean="0"/>
              <a:t>Следовательно, АВЛ дерево высоты </a:t>
            </a:r>
            <a:r>
              <a:rPr lang="en-US" dirty="0" smtClean="0"/>
              <a:t>h </a:t>
            </a:r>
            <a:r>
              <a:rPr lang="ru-RU" dirty="0" smtClean="0"/>
              <a:t>содержит </a:t>
            </a:r>
            <a:r>
              <a:rPr lang="en-US" dirty="0" smtClean="0"/>
              <a:t>&gt;= (</a:t>
            </a:r>
            <a:r>
              <a:rPr lang="en-US" dirty="0" smtClean="0"/>
              <a:t>3/2)</a:t>
            </a:r>
            <a:r>
              <a:rPr lang="en-US" baseline="30000" dirty="0" smtClean="0"/>
              <a:t>h</a:t>
            </a:r>
            <a:r>
              <a:rPr lang="en-US" dirty="0" smtClean="0"/>
              <a:t> </a:t>
            </a:r>
            <a:r>
              <a:rPr lang="en-US" dirty="0" smtClean="0"/>
              <a:t>-1 </a:t>
            </a:r>
            <a:r>
              <a:rPr lang="ru-RU" dirty="0" smtClean="0"/>
              <a:t>вершин</a:t>
            </a:r>
          </a:p>
          <a:p>
            <a:pPr lvl="1"/>
            <a:r>
              <a:rPr lang="ru-RU" dirty="0" smtClean="0"/>
              <a:t>Докажите по индукции, что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/>
              <a:t>Следовательно, </a:t>
            </a:r>
            <a:r>
              <a:rPr lang="en-US" dirty="0" smtClean="0"/>
              <a:t>N(h) =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 - 1 (</a:t>
            </a:r>
            <a:r>
              <a:rPr lang="ru-RU" dirty="0" smtClean="0"/>
              <a:t>число Фибоначчи</a:t>
            </a:r>
            <a:r>
              <a:rPr lang="en-US" dirty="0" smtClean="0"/>
              <a:t> </a:t>
            </a:r>
            <a:r>
              <a:rPr lang="ru-RU" dirty="0" smtClean="0"/>
              <a:t>минус 1)</a:t>
            </a:r>
          </a:p>
          <a:p>
            <a:r>
              <a:rPr lang="ru-RU" dirty="0" smtClean="0"/>
              <a:t>Следовательно, АВЛ дерево высоты </a:t>
            </a:r>
            <a:r>
              <a:rPr lang="en-US" dirty="0" smtClean="0"/>
              <a:t>h </a:t>
            </a:r>
            <a:r>
              <a:rPr lang="ru-RU" dirty="0" smtClean="0"/>
              <a:t>содержит </a:t>
            </a:r>
            <a:r>
              <a:rPr lang="en-US" dirty="0" smtClean="0"/>
              <a:t>&gt;= (</a:t>
            </a:r>
            <a:r>
              <a:rPr lang="en-US" dirty="0" smtClean="0"/>
              <a:t>3/2)</a:t>
            </a:r>
            <a:r>
              <a:rPr lang="en-US" baseline="30000" dirty="0" smtClean="0"/>
              <a:t>h</a:t>
            </a:r>
            <a:r>
              <a:rPr lang="en-US" dirty="0" smtClean="0"/>
              <a:t> </a:t>
            </a:r>
            <a:r>
              <a:rPr lang="en-US" dirty="0" smtClean="0"/>
              <a:t>-1 </a:t>
            </a:r>
            <a:r>
              <a:rPr lang="ru-RU" dirty="0" smtClean="0"/>
              <a:t>вершин</a:t>
            </a:r>
          </a:p>
          <a:p>
            <a:pPr lvl="1"/>
            <a:r>
              <a:rPr lang="ru-RU" dirty="0" smtClean="0"/>
              <a:t>Докажите по индукции, что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ru-RU" dirty="0" smtClean="0"/>
          </a:p>
          <a:p>
            <a:r>
              <a:rPr lang="ru-RU" dirty="0" smtClean="0"/>
              <a:t>Следовательно, поиск и вставка вершины занимают О(</a:t>
            </a:r>
            <a:r>
              <a:rPr lang="en-US" dirty="0" smtClean="0"/>
              <a:t>log n</a:t>
            </a:r>
            <a:r>
              <a:rPr lang="ru-RU" dirty="0" smtClean="0"/>
              <a:t>), где </a:t>
            </a:r>
            <a:r>
              <a:rPr lang="en-US" dirty="0" smtClean="0"/>
              <a:t>n </a:t>
            </a:r>
            <a:r>
              <a:rPr lang="ru-RU" dirty="0" smtClean="0"/>
              <a:t>число вершин в АВЛ дереве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дерево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Вставить(значение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дерево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д)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если д – пустое дерево,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вернуть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дерево(а,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пустое дерево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 пустое дерево)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усть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, л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–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корень, левое и правое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поддеревья 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х,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	дд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	дд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Сбалансировать(дд)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вернуть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вернуть АВЛ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дерево(а,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п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усть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п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усть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</a:t>
            </a:r>
            <a:r>
              <a:rPr lang="ru-RU" sz="2400" dirty="0" smtClean="0">
                <a:cs typeface="Times New Roman" pitchFamily="18" charset="0"/>
              </a:rPr>
              <a:t>усть 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л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ru-RU" sz="2400" dirty="0" smtClean="0"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</a:t>
            </a:r>
            <a:r>
              <a:rPr lang="ru-RU" sz="2400" dirty="0" smtClean="0">
                <a:cs typeface="Times New Roman" pitchFamily="18" charset="0"/>
              </a:rPr>
              <a:t>усть 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л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ru-RU" sz="2400" dirty="0" smtClean="0"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если а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&lt; </a:t>
            </a:r>
            <a:r>
              <a:rPr lang="ru-RU" sz="2400" dirty="0" smtClean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</a:t>
            </a:r>
            <a:r>
              <a:rPr lang="ru-RU" sz="2400" dirty="0" smtClean="0">
                <a:cs typeface="Times New Roman" pitchFamily="18" charset="0"/>
              </a:rPr>
              <a:t>усть 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л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ru-RU" sz="2400" dirty="0" smtClean="0"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если а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&lt; </a:t>
            </a:r>
            <a:r>
              <a:rPr lang="ru-RU" sz="2400" dirty="0" smtClean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 smtClean="0">
                <a:cs typeface="Times New Roman" pitchFamily="18" charset="0"/>
              </a:rPr>
              <a:t>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</a:t>
            </a:r>
            <a:r>
              <a:rPr lang="ru-RU" sz="2400" dirty="0" smtClean="0">
                <a:cs typeface="Times New Roman" pitchFamily="18" charset="0"/>
              </a:rPr>
              <a:t>усть 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л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ru-RU" sz="2400" dirty="0" smtClean="0"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если а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&lt; </a:t>
            </a:r>
            <a:r>
              <a:rPr lang="ru-RU" sz="2400" dirty="0" smtClean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 smtClean="0">
                <a:cs typeface="Times New Roman" pitchFamily="18" charset="0"/>
              </a:rPr>
              <a:t>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2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</a:t>
            </a:r>
            <a:r>
              <a:rPr lang="ru-RU" sz="240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</a:t>
            </a:r>
            <a:r>
              <a:rPr lang="ru-RU" sz="240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smtClean="0">
                <a:cs typeface="Times New Roman" pitchFamily="18" charset="0"/>
              </a:rPr>
              <a:t>если д – пустое дерево, </a:t>
            </a:r>
            <a:r>
              <a:rPr lang="ru-RU" sz="2400" dirty="0" smtClean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</a:t>
            </a:r>
            <a:r>
              <a:rPr lang="ru-RU" sz="2400">
                <a:cs typeface="Times New Roman" pitchFamily="18" charset="0"/>
              </a:rPr>
              <a:t>АВЛ </a:t>
            </a:r>
            <a:r>
              <a:rPr lang="ru-RU" sz="2400" smtClean="0">
                <a:cs typeface="Times New Roman" pitchFamily="18" charset="0"/>
              </a:rPr>
              <a:t>дерево(а, </a:t>
            </a:r>
            <a:r>
              <a:rPr lang="ru-RU" sz="2400">
                <a:cs typeface="Times New Roman" pitchFamily="18" charset="0"/>
              </a:rPr>
              <a:t>пустое дерево</a:t>
            </a:r>
            <a:r>
              <a:rPr lang="en-US" sz="2400" smtClean="0">
                <a:cs typeface="Times New Roman" pitchFamily="18" charset="0"/>
              </a:rPr>
              <a:t>,</a:t>
            </a:r>
            <a:r>
              <a:rPr lang="ru-RU" sz="2400">
                <a:cs typeface="Times New Roman" pitchFamily="18" charset="0"/>
              </a:rPr>
              <a:t> пустое дерево)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п</a:t>
            </a:r>
            <a:r>
              <a:rPr lang="ru-RU" sz="2400" smtClean="0">
                <a:cs typeface="Times New Roman" pitchFamily="18" charset="0"/>
              </a:rPr>
              <a:t>усть </a:t>
            </a:r>
            <a:r>
              <a:rPr lang="ru-RU" sz="2400">
                <a:cs typeface="Times New Roman" pitchFamily="18" charset="0"/>
              </a:rPr>
              <a:t>х</a:t>
            </a:r>
            <a:r>
              <a:rPr lang="ru-RU" sz="2400" smtClean="0">
                <a:cs typeface="Times New Roman" pitchFamily="18" charset="0"/>
              </a:rPr>
              <a:t>, л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п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– </a:t>
            </a:r>
            <a:r>
              <a:rPr lang="ru-RU" sz="2400" dirty="0" smtClean="0">
                <a:cs typeface="Times New Roman" pitchFamily="18" charset="0"/>
              </a:rPr>
              <a:t>корень, левое и правое </a:t>
            </a:r>
            <a:r>
              <a:rPr lang="ru-RU" sz="2400" smtClean="0">
                <a:cs typeface="Times New Roman" pitchFamily="18" charset="0"/>
              </a:rPr>
              <a:t>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smtClean="0">
                <a:cs typeface="Times New Roman" pitchFamily="18" charset="0"/>
              </a:rPr>
              <a:t>если а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&lt; </a:t>
            </a:r>
            <a:r>
              <a:rPr lang="ru-RU" sz="2400" smtClean="0">
                <a:cs typeface="Times New Roman" pitchFamily="18" charset="0"/>
              </a:rPr>
              <a:t>х, </a:t>
            </a:r>
            <a:r>
              <a:rPr lang="ru-RU" sz="2400" dirty="0" smtClean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ru-RU" sz="2400" smtClean="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smtClean="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smtClean="0">
                <a:cs typeface="Times New Roman" pitchFamily="18" charset="0"/>
              </a:rPr>
              <a:t>, Вставить(а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л)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п</a:t>
            </a:r>
            <a:r>
              <a:rPr lang="en-US" sz="2400" smtClean="0">
                <a:cs typeface="Times New Roman" pitchFamily="18" charset="0"/>
              </a:rPr>
              <a:t>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smtClean="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smtClean="0">
                <a:cs typeface="Times New Roman" pitchFamily="18" charset="0"/>
              </a:rPr>
              <a:t>АВЛ дерево(х, л</a:t>
            </a:r>
            <a:r>
              <a:rPr lang="en-US" sz="2400" smtClean="0">
                <a:cs typeface="Times New Roman" pitchFamily="18" charset="0"/>
              </a:rPr>
              <a:t>,</a:t>
            </a:r>
            <a:r>
              <a:rPr lang="ru-RU" sz="2400" smtClean="0">
                <a:cs typeface="Times New Roman" pitchFamily="18" charset="0"/>
              </a:rPr>
              <a:t> Вставить(а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п</a:t>
            </a:r>
            <a:r>
              <a:rPr lang="en-US" sz="2400" smtClean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>
                <a:cs typeface="Times New Roman" pitchFamily="18" charset="0"/>
              </a:rPr>
              <a:t>	</a:t>
            </a:r>
            <a:r>
              <a:rPr lang="ru-RU" sz="2400" smtClean="0">
                <a:cs typeface="Times New Roman" pitchFamily="18" charset="0"/>
              </a:rPr>
              <a:t>Сбалансировать(дд)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вернуть </a:t>
            </a:r>
            <a:r>
              <a:rPr lang="ru-RU" sz="2400" smtClean="0">
                <a:cs typeface="Times New Roman" pitchFamily="18" charset="0"/>
              </a:rPr>
              <a:t>дд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дд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>
                <a:cs typeface="Times New Roman" pitchFamily="18" charset="0"/>
              </a:rPr>
              <a:t>&gt;</a:t>
            </a:r>
            <a:r>
              <a:rPr lang="ru-RU" sz="2600">
                <a:cs typeface="Times New Roman" pitchFamily="18" charset="0"/>
              </a:rPr>
              <a:t> </a:t>
            </a:r>
            <a:r>
              <a:rPr lang="ru-RU" sz="2600" smtClean="0">
                <a:cs typeface="Times New Roman" pitchFamily="18" charset="0"/>
              </a:rPr>
              <a:t>дд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дд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</a:t>
            </a:r>
            <a:r>
              <a:rPr lang="en-US" sz="260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>
                <a:cs typeface="Times New Roman" pitchFamily="18" charset="0"/>
              </a:rPr>
              <a:t>и </a:t>
            </a:r>
            <a:r>
              <a:rPr lang="ru-RU" sz="2600" smtClean="0">
                <a:cs typeface="Times New Roman" pitchFamily="18" charset="0"/>
              </a:rPr>
              <a:t>а </a:t>
            </a:r>
            <a:r>
              <a:rPr lang="en-US" sz="2600">
                <a:cs typeface="Times New Roman" pitchFamily="18" charset="0"/>
              </a:rPr>
              <a:t>&lt; </a:t>
            </a:r>
            <a:r>
              <a:rPr lang="ru-RU" sz="260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>
                <a:cs typeface="Times New Roman" pitchFamily="18" charset="0"/>
              </a:rPr>
              <a:t>=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</a:t>
            </a:r>
            <a:r>
              <a:rPr lang="ru-RU" sz="2800" smtClean="0">
                <a:cs typeface="Times New Roman" pitchFamily="18" charset="0"/>
              </a:rPr>
              <a:t>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smtClean="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&lt; </a:t>
            </a: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</a:t>
            </a:r>
            <a:r>
              <a:rPr lang="ru-RU" sz="2800" smtClean="0">
                <a:cs typeface="Times New Roman" pitchFamily="18" charset="0"/>
              </a:rPr>
              <a:t>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smtClean="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&gt; </a:t>
            </a: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</a:t>
            </a:r>
            <a:r>
              <a:rPr lang="ru-RU" sz="2800" smtClean="0">
                <a:cs typeface="Times New Roman" pitchFamily="18" charset="0"/>
              </a:rPr>
              <a:t>дд </a:t>
            </a:r>
            <a:r>
              <a:rPr lang="ru-RU" sz="2800" u="sng" smtClean="0">
                <a:cs typeface="Times New Roman" pitchFamily="18" charset="0"/>
              </a:rPr>
              <a:t>   </a:t>
            </a:r>
            <a:r>
              <a:rPr lang="ru-RU" sz="2800" u="sng" dirty="0">
                <a:cs typeface="Times New Roman" pitchFamily="18" charset="0"/>
              </a:rPr>
              <a:t>НЕ   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</a:t>
            </a:r>
            <a:r>
              <a:rPr lang="ru-RU" sz="2800">
                <a:cs typeface="Times New Roman" pitchFamily="18" charset="0"/>
              </a:rPr>
              <a:t>если </a:t>
            </a:r>
            <a:r>
              <a:rPr lang="ru-RU" sz="2800" smtClean="0">
                <a:cs typeface="Times New Roman" pitchFamily="18" charset="0"/>
              </a:rPr>
              <a:t>а </a:t>
            </a:r>
            <a:r>
              <a:rPr lang="en-US" sz="2800">
                <a:cs typeface="Times New Roman" pitchFamily="18" charset="0"/>
              </a:rPr>
              <a:t>&gt; </a:t>
            </a:r>
            <a:r>
              <a:rPr lang="ru-RU" sz="2800" smtClean="0">
                <a:cs typeface="Times New Roman" pitchFamily="18" charset="0"/>
              </a:rPr>
              <a:t>х?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9376" y="1556792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Высота </a:t>
            </a:r>
            <a:r>
              <a:rPr lang="ru-RU" sz="26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высота </a:t>
            </a:r>
            <a:r>
              <a:rPr lang="ru-RU" sz="2600" dirty="0" smtClean="0">
                <a:solidFill>
                  <a:schemeClr val="bg1"/>
                </a:solidFill>
                <a:cs typeface="Times New Roman" pitchFamily="18" charset="0"/>
              </a:rPr>
              <a:t>д</a:t>
            </a:r>
            <a:r>
              <a:rPr lang="en-US" sz="2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+ 1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ru-RU" sz="26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endParaRPr lang="ru-RU" sz="28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040216" y="1556792"/>
            <a:ext cx="360040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1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&gt;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НЕ сбалансировано</a:t>
            </a:r>
            <a:endParaRPr lang="ru-RU" sz="2800" dirty="0" smtClean="0"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8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&gt;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НЕ </a:t>
            </a:r>
            <a:r>
              <a:rPr lang="ru-RU" sz="2800" dirty="0" smtClean="0"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cs typeface="Times New Roman" pitchFamily="18" charset="0"/>
              </a:rPr>
              <a:t>а </a:t>
            </a:r>
            <a:r>
              <a:rPr lang="en-US" sz="2800" dirty="0">
                <a:cs typeface="Times New Roman" pitchFamily="18" charset="0"/>
              </a:rPr>
              <a:t>&gt; </a:t>
            </a:r>
            <a:r>
              <a:rPr lang="ru-RU" sz="2800" dirty="0" smtClean="0">
                <a:cs typeface="Times New Roman" pitchFamily="18" charset="0"/>
              </a:rPr>
              <a:t>х?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/>
              <a:t>Почему </a:t>
            </a:r>
            <a:r>
              <a:rPr lang="ru-RU" dirty="0"/>
              <a:t>ДДП переходит в ДДП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ru-RU" dirty="0" smtClean="0"/>
              <a:t>Порядок до поворота 1 </a:t>
            </a:r>
            <a:r>
              <a:rPr lang="en-US" dirty="0" smtClean="0"/>
              <a:t>A 2 B 3</a:t>
            </a:r>
          </a:p>
          <a:p>
            <a:pPr lvl="1"/>
            <a:r>
              <a:rPr lang="ru-RU" dirty="0" smtClean="0"/>
              <a:t>Порядок после поворота 1 </a:t>
            </a:r>
            <a:r>
              <a:rPr lang="en-US" dirty="0" smtClean="0"/>
              <a:t>A 2 B 3</a:t>
            </a:r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9376" y="1484784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Почему </a:t>
            </a:r>
            <a:r>
              <a:rPr lang="ru-RU" dirty="0">
                <a:solidFill>
                  <a:schemeClr val="bg1"/>
                </a:solidFill>
              </a:rPr>
              <a:t>ДДП переходит в ДДП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9376" y="1484784"/>
            <a:ext cx="5718224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Почему </a:t>
            </a:r>
            <a:r>
              <a:rPr lang="ru-RU" dirty="0">
                <a:solidFill>
                  <a:schemeClr val="bg1"/>
                </a:solidFill>
              </a:rPr>
              <a:t>ДДП переходит в ДДП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92860" y="1484784"/>
            <a:ext cx="3393513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Почему </a:t>
            </a:r>
            <a:r>
              <a:rPr lang="ru-RU" dirty="0">
                <a:solidFill>
                  <a:schemeClr val="bg1"/>
                </a:solidFill>
              </a:rPr>
              <a:t>ДДП переходит в ДДП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4908" y="1484784"/>
            <a:ext cx="3469524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Почему </a:t>
            </a:r>
            <a:r>
              <a:rPr lang="ru-RU" dirty="0">
                <a:solidFill>
                  <a:schemeClr val="bg1"/>
                </a:solidFill>
              </a:rPr>
              <a:t>ДДП переходит в ДДП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/>
              <a:t>Почему </a:t>
            </a:r>
            <a:r>
              <a:rPr lang="ru-RU" dirty="0"/>
              <a:t>ДДП переходит в ДДП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/>
              <a:t>Почему </a:t>
            </a:r>
            <a:r>
              <a:rPr lang="ru-RU" dirty="0"/>
              <a:t>ДДП переходит в ДДП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ru-RU" dirty="0" smtClean="0"/>
              <a:t>Порядок до поворота 1 </a:t>
            </a:r>
            <a:r>
              <a:rPr lang="en-US" dirty="0" smtClean="0"/>
              <a:t>A 2 B 3</a:t>
            </a:r>
          </a:p>
          <a:p>
            <a:pPr lvl="1"/>
            <a:r>
              <a:rPr lang="ru-RU" dirty="0" smtClean="0"/>
              <a:t>Порядок после поворота 1 </a:t>
            </a:r>
            <a:r>
              <a:rPr lang="en-US" dirty="0" smtClean="0"/>
              <a:t>A 2 B 3</a:t>
            </a:r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479376" y="1484784"/>
            <a:ext cx="1116124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479376" y="2021839"/>
            <a:ext cx="11161240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3459772" y="2021839"/>
            <a:ext cx="8180843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3528384" y="2021839"/>
            <a:ext cx="811223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94574" y="2021839"/>
            <a:ext cx="414604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используются деревья?</a:t>
            </a:r>
          </a:p>
          <a:p>
            <a:r>
              <a:rPr lang="ru-RU" dirty="0" smtClean="0"/>
              <a:t>Дерево</a:t>
            </a:r>
            <a:r>
              <a:rPr lang="ru-RU" dirty="0" smtClean="0"/>
              <a:t>, поддерево и другие определения</a:t>
            </a:r>
          </a:p>
          <a:p>
            <a:r>
              <a:rPr lang="ru-RU" dirty="0" smtClean="0"/>
              <a:t>Обходы деревьев</a:t>
            </a:r>
          </a:p>
          <a:p>
            <a:r>
              <a:rPr lang="ru-RU" dirty="0" smtClean="0"/>
              <a:t>Дерево 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1465276"/>
            <a:ext cx="5506286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7494574" y="2021839"/>
            <a:ext cx="414604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7415684" y="2021839"/>
            <a:ext cx="422493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743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4"/>
            <a:ext cx="368072" cy="1923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72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4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9376" y="1417639"/>
            <a:ext cx="11161240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9376" y="3488117"/>
            <a:ext cx="11161240" cy="2872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/>
          <p:cNvSpPr/>
          <p:nvPr/>
        </p:nvSpPr>
        <p:spPr>
          <a:xfrm>
            <a:off x="4926434" y="1417639"/>
            <a:ext cx="6714182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07458" y="1417639"/>
            <a:ext cx="6933158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926434" y="3586691"/>
            <a:ext cx="6714182" cy="277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1417638"/>
            <a:ext cx="11161240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21" name="Rectangle 20"/>
          <p:cNvSpPr/>
          <p:nvPr/>
        </p:nvSpPr>
        <p:spPr>
          <a:xfrm>
            <a:off x="479376" y="2996952"/>
            <a:ext cx="11161240" cy="3744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3503712" y="1417638"/>
            <a:ext cx="8136904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2132856"/>
            <a:ext cx="5391862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22" name="Rectangle 21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3503712" y="1417638"/>
            <a:ext cx="8136904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367808" y="1417638"/>
            <a:ext cx="7272808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955470" y="1417638"/>
            <a:ext cx="6685146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109022" y="1417638"/>
            <a:ext cx="5531593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5740386" y="2468880"/>
            <a:ext cx="5900230" cy="427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384528" y="1417638"/>
            <a:ext cx="5256087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5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7608" y="3068960"/>
            <a:ext cx="9073008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79376" y="4836707"/>
            <a:ext cx="11161240" cy="190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7768" y="3068960"/>
            <a:ext cx="7632848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282282" y="3019078"/>
            <a:ext cx="6494238" cy="32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646130" y="3035140"/>
            <a:ext cx="62117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2658616"/>
            <a:ext cx="5391862" cy="3650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892998" y="3019078"/>
            <a:ext cx="3744416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453338" y="2917651"/>
            <a:ext cx="4043262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481885" y="2928352"/>
            <a:ext cx="4461905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715375"/>
            <a:ext cx="11161240" cy="2025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7608" y="4576266"/>
            <a:ext cx="9073008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4367808" y="4576266"/>
            <a:ext cx="7272808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15880" y="4576266"/>
            <a:ext cx="6624736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  <a:p>
            <a:r>
              <a:rPr lang="ru-RU" dirty="0" smtClean="0"/>
              <a:t>Дерево</a:t>
            </a:r>
            <a:r>
              <a:rPr lang="ru-RU" dirty="0" smtClean="0"/>
              <a:t>, поддерево и другие определения</a:t>
            </a:r>
          </a:p>
          <a:p>
            <a:pPr lvl="1"/>
            <a:r>
              <a:rPr lang="ru-RU" dirty="0" smtClean="0"/>
              <a:t>Основные свойства</a:t>
            </a:r>
          </a:p>
          <a:p>
            <a:r>
              <a:rPr lang="ru-RU" dirty="0" smtClean="0"/>
              <a:t>Обходы деревьев</a:t>
            </a:r>
          </a:p>
          <a:p>
            <a:pPr lvl="1"/>
            <a:r>
              <a:rPr lang="ru-RU" dirty="0" smtClean="0"/>
              <a:t>В ширину, в глубину, связь с выражениями</a:t>
            </a:r>
          </a:p>
          <a:p>
            <a:r>
              <a:rPr lang="ru-RU" dirty="0" smtClean="0"/>
              <a:t>Дерево 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6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дерева</a:t>
            </a:r>
            <a:br>
              <a:rPr lang="ru-RU" dirty="0" smtClean="0"/>
            </a:br>
            <a:r>
              <a:rPr lang="ru-RU" dirty="0" smtClean="0"/>
              <a:t>синтаксического разбора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дерево(переменная) = переменная</a:t>
            </a:r>
          </a:p>
          <a:p>
            <a:pPr>
              <a:defRPr/>
            </a:pPr>
            <a:r>
              <a:rPr lang="ru-RU" dirty="0" smtClean="0"/>
              <a:t>дерево(константа) = константа</a:t>
            </a:r>
          </a:p>
          <a:p>
            <a:pPr>
              <a:defRPr/>
            </a:pPr>
            <a:r>
              <a:rPr lang="ru-RU" dirty="0" smtClean="0"/>
              <a:t>дерево(в1 оп в2) = Т</a:t>
            </a:r>
          </a:p>
          <a:p>
            <a:pPr lvl="1">
              <a:defRPr/>
            </a:pPr>
            <a:r>
              <a:rPr lang="ru-RU" dirty="0" smtClean="0"/>
              <a:t>корень Т = оп</a:t>
            </a:r>
          </a:p>
          <a:p>
            <a:pPr lvl="1">
              <a:defRPr/>
            </a:pPr>
            <a:r>
              <a:rPr lang="ru-RU" dirty="0" smtClean="0"/>
              <a:t>левое поддерево Т = дерево(в1)</a:t>
            </a:r>
          </a:p>
          <a:p>
            <a:pPr lvl="1">
              <a:defRPr/>
            </a:pPr>
            <a:r>
              <a:rPr lang="ru-RU" dirty="0" smtClean="0"/>
              <a:t>правое поддерево Т = дерево(в2)</a:t>
            </a:r>
          </a:p>
          <a:p>
            <a:pPr marL="0" indent="0"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4437112"/>
            <a:ext cx="5391862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7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бинарных деревьев с помощью указателей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</a:t>
            </a:r>
            <a:r>
              <a:rPr lang="ru-RU" sz="2400" dirty="0">
                <a:latin typeface="+mj-lt"/>
                <a:cs typeface="Consolas" pitchFamily="49" charset="0"/>
              </a:rPr>
              <a:t>с</a:t>
            </a:r>
            <a:r>
              <a:rPr lang="en-US" sz="2400" dirty="0">
                <a:latin typeface="+mj-lt"/>
                <a:cs typeface="Consolas" pitchFamily="49" charset="0"/>
              </a:rPr>
              <a:t>t 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T data;</a:t>
            </a:r>
            <a:r>
              <a:rPr lang="ru-RU" sz="2400" dirty="0">
                <a:latin typeface="+mj-lt"/>
                <a:cs typeface="Consolas" pitchFamily="49" charset="0"/>
              </a:rPr>
              <a:t>			</a:t>
            </a:r>
            <a:r>
              <a:rPr lang="en-US" sz="2400" dirty="0">
                <a:latin typeface="+mj-lt"/>
                <a:cs typeface="Consolas" pitchFamily="49" charset="0"/>
              </a:rPr>
              <a:t>//</a:t>
            </a:r>
            <a:r>
              <a:rPr lang="ru-RU" sz="2400" dirty="0">
                <a:latin typeface="+mj-lt"/>
                <a:cs typeface="Consolas" pitchFamily="49" charset="0"/>
              </a:rPr>
              <a:t> данные</a:t>
            </a:r>
            <a:r>
              <a:rPr lang="en-US" sz="2400" dirty="0">
                <a:latin typeface="+mj-lt"/>
                <a:cs typeface="Consolas" pitchFamily="49" charset="0"/>
              </a:rPr>
              <a:t/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*left;</a:t>
            </a:r>
            <a:r>
              <a:rPr lang="ru-RU" sz="2400" dirty="0">
                <a:latin typeface="+mj-lt"/>
                <a:cs typeface="Consolas" pitchFamily="49" charset="0"/>
              </a:rPr>
              <a:t>	// левое п/дерево</a:t>
            </a:r>
            <a:r>
              <a:rPr lang="en-US" sz="2400" dirty="0">
                <a:latin typeface="+mj-lt"/>
                <a:cs typeface="Consolas" pitchFamily="49" charset="0"/>
              </a:rPr>
              <a:t/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cs typeface="Consolas" pitchFamily="49" charset="0"/>
              </a:rPr>
              <a:t>	</a:t>
            </a:r>
            <a:r>
              <a:rPr lang="en-US" sz="2400" dirty="0" err="1">
                <a:cs typeface="Consolas" pitchFamily="49" charset="0"/>
              </a:rPr>
              <a:t>struct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cs typeface="Consolas" pitchFamily="49" charset="0"/>
              </a:rPr>
              <a:t> *right;</a:t>
            </a:r>
            <a:r>
              <a:rPr lang="ru-RU" sz="2400" dirty="0">
                <a:cs typeface="Consolas" pitchFamily="49" charset="0"/>
              </a:rPr>
              <a:t>	// правое п/дерево</a:t>
            </a:r>
            <a:r>
              <a:rPr lang="en-US" sz="2400" dirty="0">
                <a:cs typeface="Consolas" pitchFamily="49" charset="0"/>
              </a:rPr>
              <a:t/>
            </a:r>
            <a:br>
              <a:rPr lang="en-US" sz="2400" dirty="0"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*root;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tree_t</a:t>
            </a:r>
            <a:r>
              <a:rPr lang="en-US" sz="2400" dirty="0"/>
              <a:t>			</a:t>
            </a:r>
            <a:r>
              <a:rPr lang="en-US" sz="2400" dirty="0" err="1"/>
              <a:t>tree_t</a:t>
            </a:r>
            <a:r>
              <a:rPr lang="en-US" sz="2400" dirty="0"/>
              <a:t>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	*	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;</a:t>
            </a: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1231300"/>
            <a:ext cx="7772400" cy="914400"/>
          </a:xfrm>
        </p:spPr>
        <p:txBody>
          <a:bodyPr/>
          <a:lstStyle/>
          <a:p>
            <a:endParaRPr lang="ru-RU"/>
          </a:p>
        </p:txBody>
      </p:sp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2438400" y="1999584"/>
            <a:ext cx="7772400" cy="4572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  <a:endParaRPr lang="ru-RU" smtClean="0"/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553" y="835868"/>
            <a:ext cx="8424863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09139" y="3280229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5969" y="4037752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905" y="4443819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6200" y="5300365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800" y="5575528"/>
            <a:ext cx="11464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i-1) div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представления с помощью массива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756144"/>
              </p:ext>
            </p:extLst>
          </p:nvPr>
        </p:nvGraphicFramePr>
        <p:xfrm>
          <a:off x="2135560" y="2924944"/>
          <a:ext cx="835292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A[0]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A[2]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A[3]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A[4]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A[5]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A[6]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A[7]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A[8]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A[9]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A[10]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A[11]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A[12]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A[13]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A[14]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Скобочное представление </a:t>
            </a:r>
            <a:r>
              <a:rPr lang="ru-RU" dirty="0"/>
              <a:t>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68580" indent="0">
              <a:buNone/>
              <a:defRPr/>
            </a:pPr>
            <a:r>
              <a:rPr lang="ru-RU" dirty="0" smtClean="0">
                <a:solidFill>
                  <a:srgbClr val="FFC000"/>
                </a:solidFill>
                <a:cs typeface="Times New Roman" pitchFamily="18" charset="0"/>
              </a:rPr>
              <a:t>Левое и правое скобочные представления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dirty="0" smtClean="0">
                <a:cs typeface="Times New Roman" pitchFamily="18" charset="0"/>
              </a:rPr>
              <a:t>) и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дерева Т строятся по следующим рекурсивным правилам</a:t>
            </a: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а, не имеющая прямых потомков,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	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(Т) = 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en-US" dirty="0" smtClean="0">
                <a:cs typeface="Times New Roman" pitchFamily="18" charset="0"/>
              </a:rPr>
              <a:t>(T</a:t>
            </a:r>
            <a:r>
              <a:rPr lang="ru-RU" dirty="0" smtClean="0">
                <a:cs typeface="Times New Roman" pitchFamily="18" charset="0"/>
              </a:rPr>
              <a:t>) = а</a:t>
            </a:r>
            <a:endParaRPr lang="en-US" dirty="0" smtClean="0">
              <a:cs typeface="Times New Roman" pitchFamily="18" charset="0"/>
            </a:endParaRP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 с поддеревьями </a:t>
            </a:r>
            <a:r>
              <a:rPr lang="en-US" dirty="0" smtClean="0">
                <a:cs typeface="Times New Roman" pitchFamily="18" charset="0"/>
              </a:rPr>
              <a:t>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ru-RU" dirty="0" smtClean="0">
                <a:cs typeface="Times New Roman" pitchFamily="18" charset="0"/>
              </a:rPr>
              <a:t>, 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ru-RU" dirty="0" smtClean="0">
                <a:cs typeface="Times New Roman" pitchFamily="18" charset="0"/>
              </a:rPr>
              <a:t>, . . ., 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 расположенными в этом порядке (их корни — прямые потомки вершины а),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ru-RU" dirty="0" smtClean="0">
                <a:cs typeface="Times New Roman" pitchFamily="18" charset="0"/>
              </a:rPr>
              <a:t>(Т) = а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 , . . .,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/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 = (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baseline="-25000" dirty="0">
                <a:cs typeface="Times New Roman" pitchFamily="18" charset="0"/>
              </a:rPr>
              <a:t>1</a:t>
            </a:r>
            <a:r>
              <a:rPr lang="ru-RU" dirty="0">
                <a:cs typeface="Times New Roman" pitchFamily="18" charset="0"/>
              </a:rPr>
              <a:t>),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ru-RU" dirty="0">
                <a:cs typeface="Times New Roman" pitchFamily="18" charset="0"/>
              </a:rPr>
              <a:t>), . . .,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>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скобочного </a:t>
            </a:r>
            <a:r>
              <a:rPr lang="ru-RU" dirty="0"/>
              <a:t>представления </a:t>
            </a:r>
            <a:r>
              <a:rPr lang="ru-RU" dirty="0" smtClean="0"/>
              <a:t>неориентированного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Lrep</a:t>
            </a:r>
            <a:r>
              <a:rPr lang="en-US" dirty="0" smtClean="0"/>
              <a:t>(T) = b ( h ( a, j ( d ) ), i ( k ( e, f, g ), l ) )</a:t>
            </a:r>
          </a:p>
          <a:p>
            <a:pPr eaLnBrk="1" hangingPunct="1"/>
            <a:r>
              <a:rPr lang="en-US" dirty="0" err="1" smtClean="0"/>
              <a:t>Rrep</a:t>
            </a:r>
            <a:r>
              <a:rPr lang="en-US" dirty="0" smtClean="0"/>
              <a:t>(T) = ( ( a, ( d ) j ) h, ( ( e, f, g ) k, l ) i ) b</a:t>
            </a:r>
            <a:endParaRPr lang="ru-RU" dirty="0" smtClean="0"/>
          </a:p>
        </p:txBody>
      </p:sp>
      <p:sp>
        <p:nvSpPr>
          <p:cNvPr id="23" name="Объект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6461124" y="2005806"/>
            <a:ext cx="4857751" cy="3714751"/>
            <a:chOff x="3452813" y="1586458"/>
            <a:chExt cx="4857751" cy="3714751"/>
          </a:xfrm>
        </p:grpSpPr>
        <p:sp>
          <p:nvSpPr>
            <p:cNvPr id="4" name="Овал 3"/>
            <p:cNvSpPr/>
            <p:nvPr/>
          </p:nvSpPr>
          <p:spPr>
            <a:xfrm>
              <a:off x="5524500" y="158645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5" name="Овал 4"/>
            <p:cNvSpPr/>
            <p:nvPr/>
          </p:nvSpPr>
          <p:spPr>
            <a:xfrm>
              <a:off x="69532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881563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453188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9" name="Овал 8"/>
            <p:cNvSpPr/>
            <p:nvPr/>
          </p:nvSpPr>
          <p:spPr>
            <a:xfrm>
              <a:off x="7810501" y="358670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810250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10063" y="4658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6596063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52813" y="3515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14" name="Прямая соединительная линия 13"/>
            <p:cNvCxnSpPr>
              <a:stCxn id="4" idx="3"/>
              <a:endCxn id="6" idx="0"/>
            </p:cNvCxnSpPr>
            <p:nvPr/>
          </p:nvCxnSpPr>
          <p:spPr>
            <a:xfrm rot="5400000">
              <a:off x="4815682" y="1579314"/>
              <a:ext cx="358775" cy="1227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4" idx="5"/>
              <a:endCxn id="5" idx="1"/>
            </p:cNvCxnSpPr>
            <p:nvPr/>
          </p:nvCxnSpPr>
          <p:spPr>
            <a:xfrm rot="16200000" flipH="1">
              <a:off x="6308726" y="1716633"/>
              <a:ext cx="431800" cy="1025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6" idx="5"/>
              <a:endCxn id="7" idx="0"/>
            </p:cNvCxnSpPr>
            <p:nvPr/>
          </p:nvCxnSpPr>
          <p:spPr>
            <a:xfrm rot="16200000" flipH="1">
              <a:off x="4463257" y="2919165"/>
              <a:ext cx="787400" cy="54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5" idx="3"/>
              <a:endCxn id="8" idx="0"/>
            </p:cNvCxnSpPr>
            <p:nvPr/>
          </p:nvCxnSpPr>
          <p:spPr>
            <a:xfrm rot="5400000">
              <a:off x="6477001" y="3026321"/>
              <a:ext cx="787400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5" idx="5"/>
              <a:endCxn id="9" idx="0"/>
            </p:cNvCxnSpPr>
            <p:nvPr/>
          </p:nvCxnSpPr>
          <p:spPr>
            <a:xfrm rot="16200000" flipH="1">
              <a:off x="7357269" y="2882652"/>
              <a:ext cx="787400" cy="62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7" idx="3"/>
              <a:endCxn id="11" idx="0"/>
            </p:cNvCxnSpPr>
            <p:nvPr/>
          </p:nvCxnSpPr>
          <p:spPr>
            <a:xfrm rot="5400000">
              <a:off x="4452939" y="4156621"/>
              <a:ext cx="644525" cy="358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3"/>
              <a:endCxn id="10" idx="0"/>
            </p:cNvCxnSpPr>
            <p:nvPr/>
          </p:nvCxnSpPr>
          <p:spPr>
            <a:xfrm rot="5400000">
              <a:off x="5917407" y="4192339"/>
              <a:ext cx="787400" cy="4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8" idx="4"/>
              <a:endCxn id="12" idx="0"/>
            </p:cNvCxnSpPr>
            <p:nvPr/>
          </p:nvCxnSpPr>
          <p:spPr>
            <a:xfrm rot="16200000" flipH="1">
              <a:off x="6435726" y="4355058"/>
              <a:ext cx="714375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6" idx="3"/>
              <a:endCxn id="13" idx="0"/>
            </p:cNvCxnSpPr>
            <p:nvPr/>
          </p:nvCxnSpPr>
          <p:spPr>
            <a:xfrm rot="5400000">
              <a:off x="3601245" y="2936627"/>
              <a:ext cx="715962" cy="441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6" name="TextBox 22"/>
            <p:cNvSpPr txBox="1">
              <a:spLocks noChangeArrowheads="1"/>
            </p:cNvSpPr>
            <p:nvPr/>
          </p:nvSpPr>
          <p:spPr bwMode="auto">
            <a:xfrm>
              <a:off x="5667375" y="158645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b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7" name="TextBox 23"/>
            <p:cNvSpPr txBox="1">
              <a:spLocks noChangeArrowheads="1"/>
            </p:cNvSpPr>
            <p:nvPr/>
          </p:nvSpPr>
          <p:spPr bwMode="auto">
            <a:xfrm>
              <a:off x="4238625" y="2443708"/>
              <a:ext cx="3492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h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8" name="TextBox 24"/>
            <p:cNvSpPr txBox="1">
              <a:spLocks noChangeArrowheads="1"/>
            </p:cNvSpPr>
            <p:nvPr/>
          </p:nvSpPr>
          <p:spPr bwMode="auto">
            <a:xfrm>
              <a:off x="7096125" y="2372271"/>
              <a:ext cx="2603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i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9" name="TextBox 25"/>
            <p:cNvSpPr txBox="1">
              <a:spLocks noChangeArrowheads="1"/>
            </p:cNvSpPr>
            <p:nvPr/>
          </p:nvSpPr>
          <p:spPr bwMode="auto">
            <a:xfrm>
              <a:off x="4953001" y="3586708"/>
              <a:ext cx="263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j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0" name="TextBox 26"/>
            <p:cNvSpPr txBox="1">
              <a:spLocks noChangeArrowheads="1"/>
            </p:cNvSpPr>
            <p:nvPr/>
          </p:nvSpPr>
          <p:spPr bwMode="auto">
            <a:xfrm>
              <a:off x="6524625" y="3586708"/>
              <a:ext cx="33813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k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1" name="TextBox 27"/>
            <p:cNvSpPr txBox="1">
              <a:spLocks noChangeArrowheads="1"/>
            </p:cNvSpPr>
            <p:nvPr/>
          </p:nvSpPr>
          <p:spPr bwMode="auto">
            <a:xfrm>
              <a:off x="7881938" y="3586708"/>
              <a:ext cx="2603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l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2" name="TextBox 28"/>
            <p:cNvSpPr txBox="1">
              <a:spLocks noChangeArrowheads="1"/>
            </p:cNvSpPr>
            <p:nvPr/>
          </p:nvSpPr>
          <p:spPr bwMode="auto">
            <a:xfrm>
              <a:off x="4452939" y="4729708"/>
              <a:ext cx="3460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d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3" name="TextBox 29"/>
            <p:cNvSpPr txBox="1">
              <a:spLocks noChangeArrowheads="1"/>
            </p:cNvSpPr>
            <p:nvPr/>
          </p:nvSpPr>
          <p:spPr bwMode="auto">
            <a:xfrm>
              <a:off x="5881688" y="4801146"/>
              <a:ext cx="3349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e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4" name="TextBox 30"/>
            <p:cNvSpPr txBox="1">
              <a:spLocks noChangeArrowheads="1"/>
            </p:cNvSpPr>
            <p:nvPr/>
          </p:nvSpPr>
          <p:spPr bwMode="auto">
            <a:xfrm>
              <a:off x="6738939" y="4801146"/>
              <a:ext cx="2825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f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5" name="TextBox 31"/>
            <p:cNvSpPr txBox="1">
              <a:spLocks noChangeArrowheads="1"/>
            </p:cNvSpPr>
            <p:nvPr/>
          </p:nvSpPr>
          <p:spPr bwMode="auto">
            <a:xfrm>
              <a:off x="3524251" y="3515271"/>
              <a:ext cx="346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a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7381875" y="472970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34" name="Прямая соединительная линия 33"/>
            <p:cNvCxnSpPr>
              <a:stCxn id="8" idx="5"/>
              <a:endCxn id="33" idx="0"/>
            </p:cNvCxnSpPr>
            <p:nvPr/>
          </p:nvCxnSpPr>
          <p:spPr>
            <a:xfrm rot="16200000" flipH="1">
              <a:off x="6915944" y="3978027"/>
              <a:ext cx="715963" cy="78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8" name="TextBox 34"/>
            <p:cNvSpPr txBox="1">
              <a:spLocks noChangeArrowheads="1"/>
            </p:cNvSpPr>
            <p:nvPr/>
          </p:nvSpPr>
          <p:spPr bwMode="auto">
            <a:xfrm>
              <a:off x="7453314" y="4729708"/>
              <a:ext cx="3190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g</a:t>
              </a:r>
              <a:endParaRPr lang="ru-RU" sz="2400" b="1" i="1">
                <a:latin typeface="Calibri" pitchFamily="34" charset="0"/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печати левого скобочного представления двоичного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</a:t>
            </a:r>
            <a:r>
              <a:rPr lang="en-US" sz="2400" dirty="0" err="1">
                <a:latin typeface="+mj-lt"/>
                <a:cs typeface="Consolas" pitchFamily="49" charset="0"/>
              </a:rPr>
              <a:t>t.root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if (t</a:t>
            </a:r>
            <a:r>
              <a:rPr lang="ru-RU" sz="2400" dirty="0">
                <a:latin typeface="+mj-lt"/>
                <a:cs typeface="Consolas" pitchFamily="49" charset="0"/>
              </a:rPr>
              <a:t> == </a:t>
            </a:r>
            <a:r>
              <a:rPr lang="en-US" sz="2400" dirty="0">
                <a:latin typeface="+mj-lt"/>
                <a:cs typeface="Consolas" pitchFamily="49" charset="0"/>
              </a:rPr>
              <a:t>end()) return;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"%d("</a:t>
            </a:r>
            <a:r>
              <a:rPr lang="en-US" sz="2400" dirty="0">
                <a:latin typeface="+mj-lt"/>
                <a:cs typeface="Consolas" pitchFamily="49" charset="0"/>
              </a:rPr>
              <a:t>, </a:t>
            </a:r>
            <a:r>
              <a:rPr lang="en-US" sz="2400" dirty="0" err="1">
                <a:latin typeface="+mj-lt"/>
                <a:cs typeface="Consolas" pitchFamily="49" charset="0"/>
              </a:rPr>
              <a:t>getval</a:t>
            </a:r>
            <a:r>
              <a:rPr lang="en-US" sz="2400" dirty="0">
                <a:latin typeface="+mj-lt"/>
                <a:cs typeface="Consolas" pitchFamily="49" charset="0"/>
              </a:rPr>
              <a:t>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(left(t));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</a:t>
            </a:r>
            <a:r>
              <a:rPr lang="en-US" sz="2400" dirty="0" err="1">
                <a:cs typeface="Consolas" pitchFamily="49" charset="0"/>
              </a:rPr>
              <a:t>body</a:t>
            </a:r>
            <a:r>
              <a:rPr lang="en-US" sz="2400" dirty="0">
                <a:cs typeface="Consolas" pitchFamily="49" charset="0"/>
              </a:rPr>
              <a:t>	</a:t>
            </a:r>
            <a:r>
              <a:rPr lang="en-US" sz="2400" dirty="0">
                <a:latin typeface="+mj-lt"/>
                <a:cs typeface="Consolas" pitchFamily="49" charset="0"/>
              </a:rPr>
              <a:t>(right(t));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")"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дерева списком прямых предков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>
                <a:cs typeface="Times New Roman" pitchFamily="18" charset="0"/>
              </a:rPr>
              <a:t>Вершины дерева нумеруются числами от 1 до </a:t>
            </a:r>
            <a:r>
              <a:rPr lang="en-US" dirty="0" smtClean="0">
                <a:cs typeface="Times New Roman" pitchFamily="18" charset="0"/>
              </a:rPr>
              <a:t>n</a:t>
            </a:r>
            <a:endParaRPr lang="ru-RU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i-</a:t>
            </a:r>
            <a:r>
              <a:rPr lang="ru-RU" dirty="0" smtClean="0">
                <a:cs typeface="Times New Roman" pitchFamily="18" charset="0"/>
              </a:rPr>
              <a:t>й элемент списка прямых предков равен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0, если вершина </a:t>
            </a:r>
            <a:r>
              <a:rPr lang="en-US" dirty="0" smtClean="0">
                <a:cs typeface="Times New Roman" pitchFamily="18" charset="0"/>
              </a:rPr>
              <a:t>i – </a:t>
            </a:r>
            <a:r>
              <a:rPr lang="ru-RU" dirty="0" smtClean="0">
                <a:cs typeface="Times New Roman" pitchFamily="18" charset="0"/>
              </a:rPr>
              <a:t>это корень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номер отца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вершины </a:t>
            </a:r>
            <a:r>
              <a:rPr lang="en-US" dirty="0" smtClean="0">
                <a:cs typeface="Times New Roman" pitchFamily="18" charset="0"/>
              </a:rPr>
              <a:t>i</a:t>
            </a:r>
            <a:r>
              <a:rPr lang="ru-RU" dirty="0" smtClean="0">
                <a:cs typeface="Times New Roman" pitchFamily="18" charset="0"/>
              </a:rPr>
              <a:t>, иначе</a:t>
            </a:r>
          </a:p>
          <a:p>
            <a:pPr>
              <a:buNone/>
              <a:defRPr/>
            </a:pPr>
            <a:endParaRPr lang="ru-RU" dirty="0"/>
          </a:p>
        </p:txBody>
      </p:sp>
      <p:sp>
        <p:nvSpPr>
          <p:cNvPr id="37" name="Объект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761734" y="185737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9190484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6826349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761216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869042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10047734" y="3857626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8047484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7040661" y="4929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8833296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6183411" y="3786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7112100" y="2284206"/>
            <a:ext cx="733329" cy="3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8545959" y="1987551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7193855" y="3190081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8714234" y="3297238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9594503" y="3153569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7183537" y="4427539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8154640" y="4463257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8672959" y="4625976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6331843" y="3207545"/>
            <a:ext cx="715963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904610" y="185737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69224" y="2714626"/>
            <a:ext cx="34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333360" y="2643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6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83600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4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761860" y="3857626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119172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8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83537" y="5000626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18922" y="507206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9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833296" y="5072063"/>
            <a:ext cx="49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54850" y="3786188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9619109" y="500062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9153178" y="4248944"/>
            <a:ext cx="715962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690547" y="5000626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547422" y="6000751"/>
            <a:ext cx="301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Calibri" pitchFamily="34" charset="0"/>
              </a:rPr>
              <a:t>0 1 2 2 4 1 6 6 7 7 7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Оптимизация вставки в АВЛ-дерево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балансировки достаточно хранить разность </a:t>
            </a:r>
            <a:r>
              <a:rPr lang="ru-RU" dirty="0"/>
              <a:t>высот левого и правого поддеревьев </a:t>
            </a:r>
          </a:p>
          <a:p>
            <a:pPr lvl="1"/>
            <a:r>
              <a:rPr lang="ru-RU" dirty="0" smtClean="0"/>
              <a:t>-</a:t>
            </a:r>
            <a:r>
              <a:rPr lang="ru-RU" dirty="0"/>
              <a:t>1: Высота левого поддерева на 1 больше высоты правого поддерева</a:t>
            </a:r>
          </a:p>
          <a:p>
            <a:pPr lvl="1"/>
            <a:r>
              <a:rPr lang="ru-RU" dirty="0"/>
              <a:t>0: Высоты поддеревьев одинаковы</a:t>
            </a:r>
          </a:p>
          <a:p>
            <a:pPr lvl="1"/>
            <a:r>
              <a:rPr lang="ru-RU" dirty="0"/>
              <a:t>+1: Высота правого поддерева на 1 больше высоты левого поддерева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5229200"/>
            <a:ext cx="539186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" b="139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1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Число дуг на 1 меньше числа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 непустом дереве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8114" y="1556792"/>
            <a:ext cx="1109428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Иерархические структуры данных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Деревья синтаксического разбора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Компиляторы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Обработка естественных языков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 smtClean="0">
                <a:solidFill>
                  <a:schemeClr val="bg1"/>
                </a:solidFill>
              </a:rPr>
              <a:t>XML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JSON </a:t>
            </a:r>
            <a:r>
              <a:rPr lang="ru-RU" dirty="0" smtClean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8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7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корень</a:t>
            </a:r>
          </a:p>
          <a:p>
            <a:r>
              <a:rPr lang="ru-RU" dirty="0" smtClean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отец 2 и 3</a:t>
            </a:r>
          </a:p>
          <a:p>
            <a:r>
              <a:rPr lang="ru-RU" dirty="0" smtClean="0">
                <a:latin typeface="+mn-lt"/>
              </a:rPr>
              <a:t>6, 7, 8 – сыновья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корень</a:t>
            </a:r>
          </a:p>
          <a:p>
            <a:r>
              <a:rPr lang="ru-RU" dirty="0" smtClean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отец 2 и 3</a:t>
            </a:r>
          </a:p>
          <a:p>
            <a:r>
              <a:rPr lang="ru-RU" dirty="0" smtClean="0">
                <a:latin typeface="+mn-lt"/>
              </a:rPr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Высота дерева == высота 1 ==</a:t>
            </a:r>
          </a:p>
          <a:p>
            <a:r>
              <a:rPr lang="ru-RU" dirty="0" smtClean="0">
                <a:latin typeface="+mn-lt"/>
              </a:rPr>
              <a:t>глубина 10 ==</a:t>
            </a:r>
          </a:p>
          <a:p>
            <a:r>
              <a:rPr lang="ru-RU" dirty="0" smtClean="0">
                <a:latin typeface="+mn-lt"/>
              </a:rPr>
              <a:t>глубина 9 == 3</a:t>
            </a:r>
            <a:endParaRPr lang="ru-RU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корень</a:t>
            </a:r>
          </a:p>
          <a:p>
            <a:r>
              <a:rPr lang="ru-RU" dirty="0" smtClean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Деревья синтаксического разбора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Компиляторы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Обработка естественных языков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 smtClean="0">
                <a:solidFill>
                  <a:schemeClr val="bg1"/>
                </a:solidFill>
              </a:rPr>
              <a:t>XML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JSON </a:t>
            </a:r>
            <a:r>
              <a:rPr lang="ru-RU" dirty="0" smtClean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2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637539" y="3034192"/>
            <a:ext cx="4504922" cy="2829326"/>
            <a:chOff x="6595442" y="3004631"/>
            <a:chExt cx="4504922" cy="2829326"/>
          </a:xfrm>
        </p:grpSpPr>
        <p:sp>
          <p:nvSpPr>
            <p:cNvPr id="28" name="Овал 3"/>
            <p:cNvSpPr/>
            <p:nvPr/>
          </p:nvSpPr>
          <p:spPr>
            <a:xfrm>
              <a:off x="8674900" y="300463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Овал 5"/>
            <p:cNvSpPr/>
            <p:nvPr/>
          </p:nvSpPr>
          <p:spPr>
            <a:xfrm>
              <a:off x="8020417" y="3743908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Овал 7"/>
            <p:cNvSpPr/>
            <p:nvPr/>
          </p:nvSpPr>
          <p:spPr>
            <a:xfrm>
              <a:off x="9411422" y="3743908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Овал 9"/>
            <p:cNvSpPr/>
            <p:nvPr/>
          </p:nvSpPr>
          <p:spPr>
            <a:xfrm>
              <a:off x="7689197" y="4596712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Овал 11"/>
            <p:cNvSpPr/>
            <p:nvPr/>
          </p:nvSpPr>
          <p:spPr>
            <a:xfrm>
              <a:off x="8280619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9" name="Овал 13"/>
            <p:cNvSpPr/>
            <p:nvPr/>
          </p:nvSpPr>
          <p:spPr>
            <a:xfrm>
              <a:off x="9858531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0" name="Овал 15"/>
            <p:cNvSpPr/>
            <p:nvPr/>
          </p:nvSpPr>
          <p:spPr>
            <a:xfrm>
              <a:off x="9414965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17"/>
            <p:cNvSpPr/>
            <p:nvPr/>
          </p:nvSpPr>
          <p:spPr>
            <a:xfrm>
              <a:off x="8971398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2" name="Овал 19"/>
            <p:cNvSpPr/>
            <p:nvPr/>
          </p:nvSpPr>
          <p:spPr>
            <a:xfrm>
              <a:off x="7970738" y="5518173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21"/>
            <p:cNvSpPr/>
            <p:nvPr/>
          </p:nvSpPr>
          <p:spPr>
            <a:xfrm>
              <a:off x="8517205" y="553824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4" name="Прямая соединительная линия 31"/>
            <p:cNvCxnSpPr>
              <a:stCxn id="28" idx="3"/>
              <a:endCxn id="29" idx="0"/>
            </p:cNvCxnSpPr>
            <p:nvPr/>
          </p:nvCxnSpPr>
          <p:spPr>
            <a:xfrm flipH="1">
              <a:off x="8168195" y="3257036"/>
              <a:ext cx="549989" cy="4868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33"/>
            <p:cNvCxnSpPr>
              <a:stCxn id="29" idx="4"/>
              <a:endCxn id="31" idx="0"/>
            </p:cNvCxnSpPr>
            <p:nvPr/>
          </p:nvCxnSpPr>
          <p:spPr>
            <a:xfrm flipH="1">
              <a:off x="7836975" y="4039619"/>
              <a:ext cx="331220" cy="5570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34"/>
            <p:cNvCxnSpPr>
              <a:stCxn id="29" idx="4"/>
              <a:endCxn id="33" idx="0"/>
            </p:cNvCxnSpPr>
            <p:nvPr/>
          </p:nvCxnSpPr>
          <p:spPr>
            <a:xfrm>
              <a:off x="8168195" y="4039619"/>
              <a:ext cx="260202" cy="5421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35"/>
            <p:cNvCxnSpPr>
              <a:stCxn id="30" idx="4"/>
              <a:endCxn id="40" idx="0"/>
            </p:cNvCxnSpPr>
            <p:nvPr/>
          </p:nvCxnSpPr>
          <p:spPr>
            <a:xfrm>
              <a:off x="9559200" y="4039619"/>
              <a:ext cx="3543" cy="5421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36"/>
            <p:cNvCxnSpPr>
              <a:stCxn id="30" idx="3"/>
              <a:endCxn id="41" idx="0"/>
            </p:cNvCxnSpPr>
            <p:nvPr/>
          </p:nvCxnSpPr>
          <p:spPr>
            <a:xfrm flipH="1">
              <a:off x="9119176" y="3996313"/>
              <a:ext cx="335530" cy="5854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37"/>
            <p:cNvCxnSpPr>
              <a:stCxn id="28" idx="5"/>
              <a:endCxn id="30" idx="0"/>
            </p:cNvCxnSpPr>
            <p:nvPr/>
          </p:nvCxnSpPr>
          <p:spPr>
            <a:xfrm>
              <a:off x="8927173" y="3257036"/>
              <a:ext cx="632028" cy="4868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46"/>
            <p:cNvCxnSpPr>
              <a:stCxn id="33" idx="4"/>
              <a:endCxn id="42" idx="0"/>
            </p:cNvCxnSpPr>
            <p:nvPr/>
          </p:nvCxnSpPr>
          <p:spPr>
            <a:xfrm flipH="1">
              <a:off x="8118516" y="4877467"/>
              <a:ext cx="309881" cy="6407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47"/>
            <p:cNvCxnSpPr>
              <a:stCxn id="33" idx="4"/>
              <a:endCxn id="43" idx="0"/>
            </p:cNvCxnSpPr>
            <p:nvPr/>
          </p:nvCxnSpPr>
          <p:spPr>
            <a:xfrm>
              <a:off x="8428397" y="4877467"/>
              <a:ext cx="236586" cy="660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48"/>
            <p:cNvCxnSpPr>
              <a:stCxn id="30" idx="5"/>
              <a:endCxn id="39" idx="0"/>
            </p:cNvCxnSpPr>
            <p:nvPr/>
          </p:nvCxnSpPr>
          <p:spPr>
            <a:xfrm>
              <a:off x="9663695" y="3996313"/>
              <a:ext cx="342614" cy="5854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"/>
            <p:cNvSpPr/>
            <p:nvPr/>
          </p:nvSpPr>
          <p:spPr>
            <a:xfrm>
              <a:off x="10568222" y="3719265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Овал 11"/>
            <p:cNvSpPr/>
            <p:nvPr/>
          </p:nvSpPr>
          <p:spPr>
            <a:xfrm>
              <a:off x="10568222" y="4537054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Овал 19"/>
            <p:cNvSpPr/>
            <p:nvPr/>
          </p:nvSpPr>
          <p:spPr>
            <a:xfrm>
              <a:off x="10258341" y="547347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Овал 21"/>
            <p:cNvSpPr/>
            <p:nvPr/>
          </p:nvSpPr>
          <p:spPr>
            <a:xfrm>
              <a:off x="10804808" y="5493544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1" name="Прямая соединительная линия 34"/>
            <p:cNvCxnSpPr>
              <a:stCxn id="57" idx="4"/>
              <a:endCxn id="58" idx="0"/>
            </p:cNvCxnSpPr>
            <p:nvPr/>
          </p:nvCxnSpPr>
          <p:spPr>
            <a:xfrm>
              <a:off x="10716000" y="4014976"/>
              <a:ext cx="0" cy="5220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46"/>
            <p:cNvCxnSpPr>
              <a:stCxn id="58" idx="4"/>
              <a:endCxn id="59" idx="0"/>
            </p:cNvCxnSpPr>
            <p:nvPr/>
          </p:nvCxnSpPr>
          <p:spPr>
            <a:xfrm flipH="1">
              <a:off x="10406119" y="4832765"/>
              <a:ext cx="309881" cy="6407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47"/>
            <p:cNvCxnSpPr>
              <a:stCxn id="58" idx="4"/>
              <a:endCxn id="60" idx="0"/>
            </p:cNvCxnSpPr>
            <p:nvPr/>
          </p:nvCxnSpPr>
          <p:spPr>
            <a:xfrm>
              <a:off x="10716000" y="4832765"/>
              <a:ext cx="236586" cy="660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21"/>
            <p:cNvSpPr/>
            <p:nvPr/>
          </p:nvSpPr>
          <p:spPr>
            <a:xfrm>
              <a:off x="6595442" y="3743907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5" name="Овал 19"/>
            <p:cNvSpPr/>
            <p:nvPr/>
          </p:nvSpPr>
          <p:spPr>
            <a:xfrm>
              <a:off x="6595442" y="459671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6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Полным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бинарным деревом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называется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дерево, в котором</a:t>
            </a:r>
          </a:p>
          <a:p>
            <a:pPr marL="525780" indent="-45720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Сколько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вершин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cs typeface="Times New Roman" pitchFamily="18" charset="0"/>
              </a:rPr>
              <a:t>Полным </a:t>
            </a:r>
            <a:r>
              <a:rPr lang="ru-RU" sz="2800" dirty="0" smtClean="0">
                <a:cs typeface="Times New Roman" pitchFamily="18" charset="0"/>
              </a:rPr>
              <a:t>бинарным деревом </a:t>
            </a:r>
            <a:r>
              <a:rPr lang="ru-RU" sz="2800" dirty="0">
                <a:cs typeface="Times New Roman" pitchFamily="18" charset="0"/>
              </a:rPr>
              <a:t>называется </a:t>
            </a:r>
            <a:r>
              <a:rPr lang="ru-RU" sz="2800" dirty="0" smtClean="0">
                <a:cs typeface="Times New Roman" pitchFamily="18" charset="0"/>
              </a:rPr>
              <a:t>дерево, в котором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Сколько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вершин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cs typeface="Times New Roman" pitchFamily="18" charset="0"/>
              </a:rPr>
              <a:t>Полным </a:t>
            </a:r>
            <a:r>
              <a:rPr lang="ru-RU" sz="2800" dirty="0" smtClean="0">
                <a:cs typeface="Times New Roman" pitchFamily="18" charset="0"/>
              </a:rPr>
              <a:t>бинарным деревом </a:t>
            </a:r>
            <a:r>
              <a:rPr lang="ru-RU" sz="2800" dirty="0">
                <a:cs typeface="Times New Roman" pitchFamily="18" charset="0"/>
              </a:rPr>
              <a:t>называется </a:t>
            </a:r>
            <a:r>
              <a:rPr lang="ru-RU" sz="2800" dirty="0" smtClean="0">
                <a:cs typeface="Times New Roman" pitchFamily="18" charset="0"/>
              </a:rPr>
              <a:t>дерево, в котором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Сколько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вершин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cs typeface="Times New Roman" pitchFamily="18" charset="0"/>
              </a:rPr>
              <a:t>Полным </a:t>
            </a:r>
            <a:r>
              <a:rPr lang="ru-RU" sz="2800" dirty="0" smtClean="0">
                <a:cs typeface="Times New Roman" pitchFamily="18" charset="0"/>
              </a:rPr>
              <a:t>бинарным деревом </a:t>
            </a:r>
            <a:r>
              <a:rPr lang="ru-RU" sz="2800" dirty="0">
                <a:cs typeface="Times New Roman" pitchFamily="18" charset="0"/>
              </a:rPr>
              <a:t>называется </a:t>
            </a:r>
            <a:r>
              <a:rPr lang="ru-RU" sz="2800" dirty="0" smtClean="0">
                <a:cs typeface="Times New Roman" pitchFamily="18" charset="0"/>
              </a:rPr>
              <a:t>дерево, в котором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cs typeface="Times New Roman" pitchFamily="18" charset="0"/>
              </a:rPr>
              <a:t>Сколько </a:t>
            </a:r>
            <a:r>
              <a:rPr lang="ru-RU" sz="2800" dirty="0">
                <a:cs typeface="Times New Roman" pitchFamily="18" charset="0"/>
              </a:rPr>
              <a:t>вершин </a:t>
            </a:r>
            <a:r>
              <a:rPr lang="ru-RU" sz="2800" dirty="0" smtClean="0"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9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Иногда имеет смысл «функция, </a:t>
            </a:r>
            <a:r>
              <a:rPr lang="ru-RU" dirty="0" smtClean="0">
                <a:solidFill>
                  <a:schemeClr val="bg1"/>
                </a:solidFill>
              </a:rPr>
              <a:t>отображающая вершину </a:t>
            </a:r>
            <a:r>
              <a:rPr lang="ru-RU" dirty="0" smtClean="0">
                <a:solidFill>
                  <a:schemeClr val="bg1"/>
                </a:solidFill>
              </a:rPr>
              <a:t>дерева в </a:t>
            </a:r>
            <a:r>
              <a:rPr lang="ru-RU" dirty="0" smtClean="0">
                <a:solidFill>
                  <a:schemeClr val="bg1"/>
                </a:solidFill>
              </a:rPr>
              <a:t>её номер»</a:t>
            </a:r>
            <a:endParaRPr lang="en-US" dirty="0" smtClean="0">
              <a:solidFill>
                <a:schemeClr val="bg1"/>
              </a:solidFill>
            </a:endParaRPr>
          </a:p>
          <a:p>
            <a:pPr marL="1325880" lvl="2" indent="-457200"/>
            <a:r>
              <a:rPr lang="ru-RU" dirty="0" smtClean="0">
                <a:solidFill>
                  <a:schemeClr val="bg1"/>
                </a:solidFill>
              </a:rPr>
              <a:t>В таком случае считается, что вершины обрабатываются в порядке возрастания этих номеров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/>
              <a:t>Деревья синтаксического разбора</a:t>
            </a:r>
          </a:p>
          <a:p>
            <a:pPr lvl="2"/>
            <a:r>
              <a:rPr lang="ru-RU" dirty="0" smtClean="0"/>
              <a:t>Компиляторы</a:t>
            </a:r>
            <a:endParaRPr lang="en-US" dirty="0"/>
          </a:p>
          <a:p>
            <a:pPr lvl="2"/>
            <a:r>
              <a:rPr lang="ru-RU" dirty="0" smtClean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 smtClean="0">
                <a:solidFill>
                  <a:schemeClr val="bg1"/>
                </a:solidFill>
              </a:rPr>
              <a:t>XML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JSON </a:t>
            </a:r>
            <a:r>
              <a:rPr lang="ru-RU" dirty="0" smtClean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8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Иногда имеет смысл «функция, </a:t>
            </a:r>
            <a:r>
              <a:rPr lang="ru-RU" dirty="0" smtClean="0">
                <a:solidFill>
                  <a:schemeClr val="bg1"/>
                </a:solidFill>
              </a:rPr>
              <a:t>отображающая вершину </a:t>
            </a:r>
            <a:r>
              <a:rPr lang="ru-RU" dirty="0" smtClean="0">
                <a:solidFill>
                  <a:schemeClr val="bg1"/>
                </a:solidFill>
              </a:rPr>
              <a:t>дерева в </a:t>
            </a:r>
            <a:r>
              <a:rPr lang="ru-RU" dirty="0" smtClean="0">
                <a:solidFill>
                  <a:schemeClr val="bg1"/>
                </a:solidFill>
              </a:rPr>
              <a:t>её номер»</a:t>
            </a:r>
            <a:endParaRPr lang="en-US" dirty="0" smtClean="0">
              <a:solidFill>
                <a:schemeClr val="bg1"/>
              </a:solidFill>
            </a:endParaRPr>
          </a:p>
          <a:p>
            <a:pPr marL="1325880" lvl="2" indent="-457200"/>
            <a:r>
              <a:rPr lang="ru-RU" dirty="0" smtClean="0">
                <a:solidFill>
                  <a:schemeClr val="bg1"/>
                </a:solidFill>
              </a:rPr>
              <a:t>В таком случае считается, что вершины обрабатываются в порядке возрастания этих номеров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</a:t>
            </a:r>
            <a:r>
              <a:rPr lang="ru-RU" dirty="0" smtClean="0"/>
              <a:t>отображающая вершину </a:t>
            </a:r>
            <a:r>
              <a:rPr lang="ru-RU" dirty="0" smtClean="0"/>
              <a:t>дерева в </a:t>
            </a:r>
            <a:r>
              <a:rPr lang="ru-RU" dirty="0" smtClean="0"/>
              <a:t>её номер»</a:t>
            </a:r>
            <a:endParaRPr lang="en-US" dirty="0" smtClean="0"/>
          </a:p>
          <a:p>
            <a:pPr marL="1325880" lvl="2" indent="-457200"/>
            <a:r>
              <a:rPr lang="ru-RU" dirty="0" smtClean="0"/>
              <a:t>В таком случае считается, что вершины обрабатываются в порядке возрастания этих номеров</a:t>
            </a: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</a:t>
            </a:r>
            <a:r>
              <a:rPr lang="ru-RU" dirty="0" smtClean="0"/>
              <a:t>отображающая вершину </a:t>
            </a:r>
            <a:r>
              <a:rPr lang="ru-RU" dirty="0" smtClean="0"/>
              <a:t>дерева в </a:t>
            </a:r>
            <a:r>
              <a:rPr lang="ru-RU" dirty="0" smtClean="0"/>
              <a:t>её номер»</a:t>
            </a:r>
            <a:endParaRPr lang="en-US" dirty="0" smtClean="0"/>
          </a:p>
          <a:p>
            <a:pPr marL="1325880" lvl="2" indent="-457200"/>
            <a:r>
              <a:rPr lang="ru-RU" dirty="0" smtClean="0"/>
              <a:t>В таком случае считается, что вершины обрабатываются в порядке возрастания этих номеров</a:t>
            </a: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Выделяют два типа обходов деревьев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</a:t>
            </a:r>
            <a:r>
              <a:rPr lang="ru-RU" dirty="0" smtClean="0"/>
              <a:t>отображающая вершину </a:t>
            </a:r>
            <a:r>
              <a:rPr lang="ru-RU" dirty="0" smtClean="0"/>
              <a:t>дерева в </a:t>
            </a:r>
            <a:r>
              <a:rPr lang="ru-RU" dirty="0" smtClean="0"/>
              <a:t>её номер»</a:t>
            </a:r>
            <a:endParaRPr lang="en-US" dirty="0" smtClean="0"/>
          </a:p>
          <a:p>
            <a:pPr marL="1325880" lvl="2" indent="-457200"/>
            <a:r>
              <a:rPr lang="ru-RU" dirty="0" smtClean="0"/>
              <a:t>В таком случае считается, что вершины обрабатываются в порядке возрастания этих номеров</a:t>
            </a: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Выделяют два типа обходов деревьев</a:t>
            </a:r>
          </a:p>
          <a:p>
            <a:pPr marL="925830" lvl="1" indent="-457200"/>
            <a:r>
              <a:rPr lang="ru-RU" dirty="0" smtClean="0"/>
              <a:t>Обходы в глубину</a:t>
            </a:r>
          </a:p>
          <a:p>
            <a:pPr marL="925830" lvl="1" indent="-457200"/>
            <a:r>
              <a:rPr lang="ru-RU" dirty="0" smtClean="0"/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7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</a:t>
            </a:r>
            <a:r>
              <a:rPr lang="ru-RU" dirty="0" smtClean="0"/>
              <a:t>отображающая вершину </a:t>
            </a:r>
            <a:r>
              <a:rPr lang="ru-RU" dirty="0" smtClean="0"/>
              <a:t>дерева в </a:t>
            </a:r>
            <a:r>
              <a:rPr lang="ru-RU" dirty="0" smtClean="0"/>
              <a:t>её номер»</a:t>
            </a:r>
            <a:endParaRPr lang="en-US" dirty="0" smtClean="0"/>
          </a:p>
          <a:p>
            <a:pPr marL="1325880" lvl="2" indent="-457200"/>
            <a:r>
              <a:rPr lang="ru-RU" dirty="0" smtClean="0"/>
              <a:t>В таком случае считается, что вершины обрабатываются в порядке возрастания этих номеров</a:t>
            </a: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Выделяют два типа обходов деревьев</a:t>
            </a:r>
          </a:p>
          <a:p>
            <a:pPr marL="925830" lvl="1" indent="-457200"/>
            <a:r>
              <a:rPr lang="ru-RU" dirty="0" smtClean="0"/>
              <a:t>Обходы в глубину</a:t>
            </a:r>
          </a:p>
          <a:p>
            <a:pPr marL="925830" lvl="1" indent="-457200"/>
            <a:r>
              <a:rPr lang="ru-RU" dirty="0" smtClean="0"/>
              <a:t>Обходы в ширину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en-US" dirty="0" smtClean="0"/>
              <a:t>{ </a:t>
            </a:r>
            <a:r>
              <a:rPr lang="ru-RU" dirty="0"/>
              <a:t>о</a:t>
            </a:r>
            <a:r>
              <a:rPr lang="ru-RU" dirty="0" smtClean="0"/>
              <a:t>бходы в глубину </a:t>
            </a:r>
            <a:r>
              <a:rPr lang="en-US" dirty="0" smtClean="0"/>
              <a:t>} </a:t>
            </a:r>
            <a:r>
              <a:rPr lang="en-US" dirty="0" smtClean="0">
                <a:sym typeface="Symbol" panose="05050102010706020507" pitchFamily="18" charset="2"/>
              </a:rPr>
              <a:t> </a:t>
            </a:r>
            <a:r>
              <a:rPr lang="en-US" dirty="0" smtClean="0"/>
              <a:t>{ </a:t>
            </a:r>
            <a:r>
              <a:rPr lang="ru-RU" dirty="0" smtClean="0"/>
              <a:t>обходы в ширину</a:t>
            </a:r>
            <a:r>
              <a:rPr lang="en-US" dirty="0" smtClean="0"/>
              <a:t> }</a:t>
            </a:r>
            <a:r>
              <a:rPr lang="ru-RU" dirty="0" smtClean="0"/>
              <a:t> ≠ </a:t>
            </a:r>
            <a:r>
              <a:rPr lang="en-US" dirty="0" smtClean="0"/>
              <a:t>{ </a:t>
            </a:r>
            <a:r>
              <a:rPr lang="ru-RU" dirty="0" smtClean="0"/>
              <a:t>все обходы</a:t>
            </a:r>
            <a:r>
              <a:rPr lang="en-US" dirty="0" smtClean="0"/>
              <a:t> }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Прямой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обратным обходом</a:t>
            </a:r>
            <a:endParaRPr lang="ru-RU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cs typeface="Times New Roman" pitchFamily="18" charset="0"/>
              </a:rPr>
              <a:t>Прямой </a:t>
            </a:r>
            <a:r>
              <a:rPr lang="ru-RU" dirty="0" smtClean="0"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обратным обходом</a:t>
            </a:r>
            <a:endParaRPr lang="ru-RU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cs typeface="Times New Roman" pitchFamily="18" charset="0"/>
              </a:rPr>
              <a:t>Прямой </a:t>
            </a:r>
            <a:r>
              <a:rPr lang="ru-RU" dirty="0" smtClean="0"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</a:t>
            </a:r>
            <a:r>
              <a:rPr lang="ru-RU" dirty="0" smtClean="0"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обратным обходом</a:t>
            </a:r>
            <a:endParaRPr lang="ru-RU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1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cs typeface="Times New Roman" pitchFamily="18" charset="0"/>
              </a:rPr>
              <a:t>Прямой </a:t>
            </a:r>
            <a:r>
              <a:rPr lang="ru-RU" dirty="0" smtClean="0"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</a:t>
            </a:r>
            <a:r>
              <a:rPr lang="ru-RU" dirty="0" smtClean="0"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</a:t>
            </a:r>
            <a:r>
              <a:rPr lang="ru-RU" dirty="0" smtClean="0">
                <a:cs typeface="Times New Roman" pitchFamily="18" charset="0"/>
              </a:rPr>
              <a:t>обратным обходом</a:t>
            </a:r>
            <a:endParaRPr lang="ru-RU" baseline="-25000" dirty="0" smtClean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cs typeface="Times New Roman" pitchFamily="18" charset="0"/>
              </a:rPr>
              <a:t>Прямой </a:t>
            </a:r>
            <a:r>
              <a:rPr lang="ru-RU" dirty="0" smtClean="0"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</a:t>
            </a:r>
            <a:r>
              <a:rPr lang="ru-RU" dirty="0" smtClean="0"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</a:t>
            </a:r>
            <a:r>
              <a:rPr lang="ru-RU" dirty="0" smtClean="0">
                <a:cs typeface="Times New Roman" pitchFamily="18" charset="0"/>
              </a:rPr>
              <a:t>обратным обходом</a:t>
            </a:r>
            <a:endParaRPr lang="ru-RU" baseline="-25000" dirty="0" smtClean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/>
              <a:t>Деревья синтаксического разбора</a:t>
            </a:r>
          </a:p>
          <a:p>
            <a:pPr lvl="2"/>
            <a:r>
              <a:rPr lang="ru-RU" dirty="0" smtClean="0"/>
              <a:t>Компиляторы</a:t>
            </a:r>
            <a:endParaRPr lang="en-US" dirty="0"/>
          </a:p>
          <a:p>
            <a:pPr lvl="2"/>
            <a:r>
              <a:rPr lang="ru-RU" dirty="0" smtClean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 smtClean="0"/>
              <a:t>Внутреннее представление </a:t>
            </a:r>
            <a:r>
              <a:rPr lang="en-US" dirty="0" smtClean="0"/>
              <a:t>XML</a:t>
            </a:r>
            <a:r>
              <a:rPr lang="ru-RU" dirty="0" smtClean="0"/>
              <a:t>,</a:t>
            </a:r>
            <a:r>
              <a:rPr lang="en-US" dirty="0" smtClean="0"/>
              <a:t> JSON </a:t>
            </a:r>
            <a:r>
              <a:rPr lang="ru-RU" dirty="0" smtClean="0"/>
              <a:t>и т.п.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4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2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/>
              <a:t>Деревья синтаксического разбора</a:t>
            </a:r>
          </a:p>
          <a:p>
            <a:pPr lvl="2"/>
            <a:r>
              <a:rPr lang="ru-RU" dirty="0" smtClean="0"/>
              <a:t>Компиляторы</a:t>
            </a:r>
            <a:endParaRPr lang="en-US" dirty="0"/>
          </a:p>
          <a:p>
            <a:pPr lvl="2"/>
            <a:r>
              <a:rPr lang="ru-RU" dirty="0" smtClean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 smtClean="0"/>
              <a:t>Внутреннее представление </a:t>
            </a:r>
            <a:r>
              <a:rPr lang="en-US" dirty="0" smtClean="0"/>
              <a:t>XML</a:t>
            </a:r>
            <a:r>
              <a:rPr lang="ru-RU" dirty="0" smtClean="0"/>
              <a:t>,</a:t>
            </a:r>
            <a:r>
              <a:rPr lang="en-US" dirty="0" smtClean="0"/>
              <a:t> JSON </a:t>
            </a:r>
            <a:r>
              <a:rPr lang="ru-RU" dirty="0" smtClean="0"/>
              <a:t>и т.п. </a:t>
            </a:r>
          </a:p>
          <a:p>
            <a:pPr lvl="1"/>
            <a:r>
              <a:rPr lang="ru-RU" dirty="0" smtClean="0"/>
              <a:t>Контейнерные АТД</a:t>
            </a:r>
          </a:p>
          <a:p>
            <a:pPr lvl="2"/>
            <a:r>
              <a:rPr lang="ru-RU" dirty="0" smtClean="0"/>
              <a:t>Множество, ассоциативный массив и т.п.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/>
              <a:t>Деревья синтаксического разбора</a:t>
            </a:r>
          </a:p>
          <a:p>
            <a:pPr lvl="2"/>
            <a:r>
              <a:rPr lang="ru-RU" dirty="0" smtClean="0"/>
              <a:t>Компиляторы</a:t>
            </a:r>
            <a:endParaRPr lang="en-US" dirty="0"/>
          </a:p>
          <a:p>
            <a:pPr lvl="2"/>
            <a:r>
              <a:rPr lang="ru-RU" dirty="0" smtClean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 smtClean="0"/>
              <a:t>Внутреннее представление </a:t>
            </a:r>
            <a:r>
              <a:rPr lang="en-US" dirty="0" smtClean="0"/>
              <a:t>XML</a:t>
            </a:r>
            <a:r>
              <a:rPr lang="ru-RU" dirty="0" smtClean="0"/>
              <a:t>,</a:t>
            </a:r>
            <a:r>
              <a:rPr lang="en-US" dirty="0" smtClean="0"/>
              <a:t> JSON </a:t>
            </a:r>
            <a:r>
              <a:rPr lang="ru-RU" dirty="0" smtClean="0"/>
              <a:t>и т.п. </a:t>
            </a:r>
          </a:p>
          <a:p>
            <a:pPr lvl="1"/>
            <a:r>
              <a:rPr lang="ru-RU" dirty="0" smtClean="0"/>
              <a:t>Контейнерные АТД</a:t>
            </a:r>
          </a:p>
          <a:p>
            <a:pPr lvl="2"/>
            <a:r>
              <a:rPr lang="ru-RU" dirty="0" smtClean="0"/>
              <a:t>Множество, ассоциативный массив и т.п.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/>
              <a:t>Машинное обучение, вычислительная геометрия, физическое моделирование и т.п.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4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120274</TotalTime>
  <Words>9903</Words>
  <Application>Microsoft Office PowerPoint</Application>
  <PresentationFormat>Widescreen</PresentationFormat>
  <Paragraphs>3790</Paragraphs>
  <Slides>237</Slides>
  <Notes>214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237</vt:i4>
      </vt:variant>
    </vt:vector>
  </HeadingPairs>
  <TitlesOfParts>
    <vt:vector size="243" baseType="lpstr">
      <vt:lpstr>Arial</vt:lpstr>
      <vt:lpstr>Calibri</vt:lpstr>
      <vt:lpstr>Consolas</vt:lpstr>
      <vt:lpstr>Symbol</vt:lpstr>
      <vt:lpstr>Times New Roman</vt:lpstr>
      <vt:lpstr>Office Theme</vt:lpstr>
      <vt:lpstr>Деревья</vt:lpstr>
      <vt:lpstr>План лекции</vt:lpstr>
      <vt:lpstr>PowerPoint Presentation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XML документа</vt:lpstr>
      <vt:lpstr>Дерево XML документа</vt:lpstr>
      <vt:lpstr>Дерево XML документа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Дерево</vt:lpstr>
      <vt:lpstr>Дерево</vt:lpstr>
      <vt:lpstr>Дерево</vt:lpstr>
      <vt:lpstr>Дерево</vt:lpstr>
      <vt:lpstr>Дерево</vt:lpstr>
      <vt:lpstr>Простые свойства деревьев</vt:lpstr>
      <vt:lpstr>Простые свойства деревьев</vt:lpstr>
      <vt:lpstr>Простые свойства деревьев</vt:lpstr>
      <vt:lpstr>Простые свойства деревьев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Поддерево, лес</vt:lpstr>
      <vt:lpstr>Поддерево, лес</vt:lpstr>
      <vt:lpstr>Поддерево, лес</vt:lpstr>
      <vt:lpstr>Поддерево, лес</vt:lpstr>
      <vt:lpstr>Поддерево, лес</vt:lpstr>
      <vt:lpstr>Бинарное (двоичное) дерево</vt:lpstr>
      <vt:lpstr>Бинарное (двоичное) дерево</vt:lpstr>
      <vt:lpstr>Бинарное (двоичное) дерево</vt:lpstr>
      <vt:lpstr>Бинарное (двоичное) дерево</vt:lpstr>
      <vt:lpstr>Полное бинарное дерево</vt:lpstr>
      <vt:lpstr>Полное бинарное дерево</vt:lpstr>
      <vt:lpstr>Полное бинарное дерево</vt:lpstr>
      <vt:lpstr>Полное бинарное дерево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 в глубину</vt:lpstr>
      <vt:lpstr>Обходы деревьев в глубину</vt:lpstr>
      <vt:lpstr>Обходы деревьев в глубину</vt:lpstr>
      <vt:lpstr>Обходы деревьев в глубину</vt:lpstr>
      <vt:lpstr>Обходы деревьев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Дерево двоичного поиска</vt:lpstr>
      <vt:lpstr>Дерево двоичного поиска</vt:lpstr>
      <vt:lpstr>Дерево двоичного поиска</vt:lpstr>
      <vt:lpstr>Дерево двоичного поиска</vt:lpstr>
      <vt:lpstr>Дерево двоичного поиска</vt:lpstr>
      <vt:lpstr>Примеры деревьев двоичного поиска</vt:lpstr>
      <vt:lpstr>Примеры деревьев двоичного поиска</vt:lpstr>
      <vt:lpstr>Примеры деревьев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Что такое АВЛ деревья?</vt:lpstr>
      <vt:lpstr>Что такое АВЛ деревья?</vt:lpstr>
      <vt:lpstr>Что такое АВЛ деревья?</vt:lpstr>
      <vt:lpstr>Что такое АВЛ деревья?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Примеры поворотов</vt:lpstr>
      <vt:lpstr>Примеры поворотов</vt:lpstr>
      <vt:lpstr>Примеры поворотов</vt:lpstr>
      <vt:lpstr>Примеры поворотов</vt:lpstr>
      <vt:lpstr>Примеры поворотов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Заключение</vt:lpstr>
      <vt:lpstr>Построение дерева синтаксического разбора выражения</vt:lpstr>
      <vt:lpstr>Представление бинарных деревьев с помощью указателей</vt:lpstr>
      <vt:lpstr>PowerPoint Presentation</vt:lpstr>
      <vt:lpstr>Пример представления с помощью массива</vt:lpstr>
      <vt:lpstr>Скобочное представление деревьев</vt:lpstr>
      <vt:lpstr>Пример скобочного представления неориентированного дерева</vt:lpstr>
      <vt:lpstr>Пример печати левого скобочного представления двоичного дерева</vt:lpstr>
      <vt:lpstr>Представление дерева списком прямых предков</vt:lpstr>
      <vt:lpstr>Оптимизация вставки в АВЛ-дерево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churina</dc:creator>
  <cp:lastModifiedBy>Evgenii Petrov</cp:lastModifiedBy>
  <cp:revision>470</cp:revision>
  <dcterms:created xsi:type="dcterms:W3CDTF">2009-10-11T08:46:54Z</dcterms:created>
  <dcterms:modified xsi:type="dcterms:W3CDTF">2020-12-10T09:01:18Z</dcterms:modified>
</cp:coreProperties>
</file>