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9"/>
  </p:notesMasterIdLst>
  <p:sldIdLst>
    <p:sldId id="256" r:id="rId2"/>
    <p:sldId id="321" r:id="rId3"/>
    <p:sldId id="384" r:id="rId4"/>
    <p:sldId id="334" r:id="rId5"/>
    <p:sldId id="385" r:id="rId6"/>
    <p:sldId id="386" r:id="rId7"/>
    <p:sldId id="387" r:id="rId8"/>
    <p:sldId id="388" r:id="rId9"/>
    <p:sldId id="389" r:id="rId10"/>
    <p:sldId id="333" r:id="rId11"/>
    <p:sldId id="390" r:id="rId12"/>
    <p:sldId id="391" r:id="rId13"/>
    <p:sldId id="336" r:id="rId14"/>
    <p:sldId id="392" r:id="rId15"/>
    <p:sldId id="393" r:id="rId16"/>
    <p:sldId id="338" r:id="rId17"/>
    <p:sldId id="394" r:id="rId18"/>
    <p:sldId id="395" r:id="rId19"/>
    <p:sldId id="335" r:id="rId20"/>
    <p:sldId id="396" r:id="rId21"/>
    <p:sldId id="397" r:id="rId22"/>
    <p:sldId id="398" r:id="rId23"/>
    <p:sldId id="399" r:id="rId24"/>
    <p:sldId id="400" r:id="rId25"/>
    <p:sldId id="401" r:id="rId26"/>
    <p:sldId id="315" r:id="rId27"/>
    <p:sldId id="402" r:id="rId28"/>
    <p:sldId id="403" r:id="rId29"/>
    <p:sldId id="404" r:id="rId30"/>
    <p:sldId id="405" r:id="rId31"/>
    <p:sldId id="330" r:id="rId32"/>
    <p:sldId id="406" r:id="rId33"/>
    <p:sldId id="407" r:id="rId34"/>
    <p:sldId id="408" r:id="rId35"/>
    <p:sldId id="317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316" r:id="rId47"/>
    <p:sldId id="419" r:id="rId48"/>
    <p:sldId id="420" r:id="rId49"/>
    <p:sldId id="422" r:id="rId50"/>
    <p:sldId id="421" r:id="rId51"/>
    <p:sldId id="318" r:id="rId52"/>
    <p:sldId id="423" r:id="rId53"/>
    <p:sldId id="424" r:id="rId54"/>
    <p:sldId id="425" r:id="rId55"/>
    <p:sldId id="428" r:id="rId56"/>
    <p:sldId id="319" r:id="rId57"/>
    <p:sldId id="426" r:id="rId58"/>
    <p:sldId id="427" r:id="rId59"/>
    <p:sldId id="257" r:id="rId60"/>
    <p:sldId id="429" r:id="rId61"/>
    <p:sldId id="430" r:id="rId62"/>
    <p:sldId id="431" r:id="rId63"/>
    <p:sldId id="432" r:id="rId64"/>
    <p:sldId id="433" r:id="rId65"/>
    <p:sldId id="258" r:id="rId66"/>
    <p:sldId id="434" r:id="rId67"/>
    <p:sldId id="435" r:id="rId68"/>
    <p:sldId id="436" r:id="rId69"/>
    <p:sldId id="437" r:id="rId70"/>
    <p:sldId id="259" r:id="rId71"/>
    <p:sldId id="339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60" r:id="rId83"/>
    <p:sldId id="340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1" r:id="rId93"/>
    <p:sldId id="34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37" r:id="rId105"/>
    <p:sldId id="438" r:id="rId106"/>
    <p:sldId id="439" r:id="rId107"/>
    <p:sldId id="440" r:id="rId108"/>
    <p:sldId id="441" r:id="rId109"/>
    <p:sldId id="261" r:id="rId110"/>
    <p:sldId id="442" r:id="rId111"/>
    <p:sldId id="443" r:id="rId112"/>
    <p:sldId id="444" r:id="rId113"/>
    <p:sldId id="445" r:id="rId114"/>
    <p:sldId id="446" r:id="rId115"/>
    <p:sldId id="447" r:id="rId116"/>
    <p:sldId id="262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266" r:id="rId130"/>
    <p:sldId id="448" r:id="rId131"/>
    <p:sldId id="449" r:id="rId132"/>
    <p:sldId id="450" r:id="rId133"/>
    <p:sldId id="451" r:id="rId134"/>
    <p:sldId id="267" r:id="rId135"/>
    <p:sldId id="452" r:id="rId136"/>
    <p:sldId id="453" r:id="rId137"/>
    <p:sldId id="268" r:id="rId138"/>
    <p:sldId id="454" r:id="rId139"/>
    <p:sldId id="455" r:id="rId140"/>
    <p:sldId id="456" r:id="rId141"/>
    <p:sldId id="457" r:id="rId142"/>
    <p:sldId id="458" r:id="rId143"/>
    <p:sldId id="459" r:id="rId144"/>
    <p:sldId id="460" r:id="rId145"/>
    <p:sldId id="461" r:id="rId146"/>
    <p:sldId id="331" r:id="rId147"/>
    <p:sldId id="462" r:id="rId148"/>
    <p:sldId id="463" r:id="rId149"/>
    <p:sldId id="464" r:id="rId150"/>
    <p:sldId id="465" r:id="rId151"/>
    <p:sldId id="466" r:id="rId152"/>
    <p:sldId id="467" r:id="rId153"/>
    <p:sldId id="468" r:id="rId154"/>
    <p:sldId id="469" r:id="rId155"/>
    <p:sldId id="470" r:id="rId156"/>
    <p:sldId id="327" r:id="rId157"/>
    <p:sldId id="471" r:id="rId158"/>
    <p:sldId id="472" r:id="rId159"/>
    <p:sldId id="473" r:id="rId160"/>
    <p:sldId id="474" r:id="rId161"/>
    <p:sldId id="475" r:id="rId162"/>
    <p:sldId id="478" r:id="rId163"/>
    <p:sldId id="271" r:id="rId164"/>
    <p:sldId id="476" r:id="rId165"/>
    <p:sldId id="477" r:id="rId166"/>
    <p:sldId id="332" r:id="rId167"/>
    <p:sldId id="479" r:id="rId168"/>
    <p:sldId id="480" r:id="rId169"/>
    <p:sldId id="481" r:id="rId170"/>
    <p:sldId id="482" r:id="rId171"/>
    <p:sldId id="483" r:id="rId172"/>
    <p:sldId id="484" r:id="rId173"/>
    <p:sldId id="291" r:id="rId174"/>
    <p:sldId id="485" r:id="rId175"/>
    <p:sldId id="486" r:id="rId176"/>
    <p:sldId id="487" r:id="rId177"/>
    <p:sldId id="488" r:id="rId178"/>
    <p:sldId id="489" r:id="rId179"/>
    <p:sldId id="490" r:id="rId180"/>
    <p:sldId id="491" r:id="rId181"/>
    <p:sldId id="272" r:id="rId182"/>
    <p:sldId id="492" r:id="rId183"/>
    <p:sldId id="493" r:id="rId184"/>
    <p:sldId id="494" r:id="rId185"/>
    <p:sldId id="495" r:id="rId186"/>
    <p:sldId id="496" r:id="rId187"/>
    <p:sldId id="497" r:id="rId188"/>
    <p:sldId id="273" r:id="rId189"/>
    <p:sldId id="498" r:id="rId190"/>
    <p:sldId id="499" r:id="rId191"/>
    <p:sldId id="500" r:id="rId192"/>
    <p:sldId id="501" r:id="rId193"/>
    <p:sldId id="502" r:id="rId194"/>
    <p:sldId id="503" r:id="rId195"/>
    <p:sldId id="274" r:id="rId196"/>
    <p:sldId id="504" r:id="rId197"/>
    <p:sldId id="505" r:id="rId198"/>
    <p:sldId id="506" r:id="rId199"/>
    <p:sldId id="507" r:id="rId200"/>
    <p:sldId id="510" r:id="rId201"/>
    <p:sldId id="508" r:id="rId202"/>
    <p:sldId id="509" r:id="rId203"/>
    <p:sldId id="296" r:id="rId204"/>
    <p:sldId id="511" r:id="rId205"/>
    <p:sldId id="512" r:id="rId206"/>
    <p:sldId id="513" r:id="rId207"/>
    <p:sldId id="514" r:id="rId208"/>
    <p:sldId id="300" r:id="rId209"/>
    <p:sldId id="515" r:id="rId210"/>
    <p:sldId id="516" r:id="rId211"/>
    <p:sldId id="517" r:id="rId212"/>
    <p:sldId id="518" r:id="rId213"/>
    <p:sldId id="519" r:id="rId214"/>
    <p:sldId id="520" r:id="rId215"/>
    <p:sldId id="521" r:id="rId216"/>
    <p:sldId id="522" r:id="rId217"/>
    <p:sldId id="523" r:id="rId218"/>
    <p:sldId id="524" r:id="rId219"/>
    <p:sldId id="525" r:id="rId220"/>
    <p:sldId id="526" r:id="rId221"/>
    <p:sldId id="527" r:id="rId222"/>
    <p:sldId id="528" r:id="rId223"/>
    <p:sldId id="529" r:id="rId224"/>
    <p:sldId id="530" r:id="rId225"/>
    <p:sldId id="531" r:id="rId226"/>
    <p:sldId id="532" r:id="rId227"/>
    <p:sldId id="533" r:id="rId228"/>
    <p:sldId id="325" r:id="rId229"/>
    <p:sldId id="260" r:id="rId230"/>
    <p:sldId id="276" r:id="rId231"/>
    <p:sldId id="278" r:id="rId232"/>
    <p:sldId id="324" r:id="rId233"/>
    <p:sldId id="263" r:id="rId234"/>
    <p:sldId id="264" r:id="rId235"/>
    <p:sldId id="270" r:id="rId236"/>
    <p:sldId id="265" r:id="rId237"/>
    <p:sldId id="290" r:id="rId2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789" autoAdjust="0"/>
  </p:normalViewPr>
  <p:slideViewPr>
    <p:cSldViewPr>
      <p:cViewPr varScale="1">
        <p:scale>
          <a:sx n="94" d="100"/>
          <a:sy n="94" d="100"/>
        </p:scale>
        <p:origin x="96" y="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1474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97438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88365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1939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07637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1755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01829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8391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33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73698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8379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21212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00250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31399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708596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4407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6937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165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48750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33320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593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84293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793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38215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14091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013166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619925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88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0285747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72543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19705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53244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08717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50158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20605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1019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72220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5350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173654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0148092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5502737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996209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57628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2303755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150959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1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8838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709487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66479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26043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169791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04618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74769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75437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923580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479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735754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6884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4977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270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8216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260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338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162694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525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453134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06267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52870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6135273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560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316655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654786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90773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84800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586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63632245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20382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6391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031546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665313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088453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23654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6922432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278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637376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342792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4489793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191861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10351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895292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12323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0256739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204851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51497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381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621573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29890714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74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004824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429893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454048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2263097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1669140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752639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606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654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0632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41593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680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7157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052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1095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46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933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6438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96258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0079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81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27951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85229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676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026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826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5062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5069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3213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97133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9541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6314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7708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1350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141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5874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109228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229361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2439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966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2232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751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8859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80363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164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64536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4314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025758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4056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29228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081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6180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7255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0273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8579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780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037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66727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776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9296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31620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05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3798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95075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23488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138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03013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9342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50014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58434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0136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476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8968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02275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8741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4829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0520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3102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02144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30911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55101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440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BC69F-6048-4952-A0B7-8582B133596A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CF938-99B3-4415-A5AA-227270903FB1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B71FC-1674-4569-B686-31A992FE5544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E4B03-2CE5-4772-8421-12B1683E0DEB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9AA0B-1DDB-4520-B6FD-45621ED046AA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A5E95-A4E7-4AD4-A6E0-09EF14676A5B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56701-A1F7-4EF4-8A5B-81D38C713B2F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D2427-085E-41BA-B700-3AB8E008F735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2D9D-C0BE-4998-A1E6-3C5A23AC1A8A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5633A-AE06-41DA-8A1E-7E654DDD6B4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DBD01-880A-4681-9893-2DFE3E9243FE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FE2647-44DF-4A92-91E2-A6DBF0C84A8F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en-US" dirty="0" smtClean="0">
                <a:solidFill>
                  <a:srgbClr val="898989"/>
                </a:solidFill>
              </a:rPr>
              <a:t>11</a:t>
            </a:r>
            <a:r>
              <a:rPr lang="ru-RU" dirty="0" smtClean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88114" y="1465276"/>
            <a:ext cx="11094285" cy="433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228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2349680"/>
            <a:ext cx="11161240" cy="14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3062954"/>
            <a:ext cx="11161240" cy="77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дерева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 smtClean="0"/>
              <a:t>Печать вершин в порядке инфиксного обхода –</a:t>
            </a:r>
            <a:r>
              <a:rPr lang="en-US" sz="2400" dirty="0" smtClean="0"/>
              <a:t>&gt;</a:t>
            </a:r>
            <a:r>
              <a:rPr lang="ru-RU" sz="2400" dirty="0" smtClean="0"/>
              <a:t> инфиксная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figure[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</a:t>
            </a:r>
            <a:r>
              <a:rPr lang="en-US" sz="1600" dirty="0" smtClean="0">
                <a:latin typeface="Consolas" panose="020B0609020204030204" pitchFamily="49" charset="0"/>
              </a:rPr>
              <a:t>3.14 : </a:t>
            </a:r>
            <a:r>
              <a:rPr lang="en-US" sz="1600" dirty="0">
                <a:latin typeface="Consolas" panose="020B0609020204030204" pitchFamily="49" charset="0"/>
              </a:rPr>
              <a:t>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префиксного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префиксная запись</a:t>
            </a:r>
            <a:endParaRPr lang="en-US" sz="2400" dirty="0" smtClean="0"/>
          </a:p>
          <a:p>
            <a:pPr marL="457200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= . [] figure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area ?: == [] type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CIRCLE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* [] 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3.14 * [] w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[] h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</a:t>
            </a:r>
            <a:r>
              <a:rPr lang="ru-RU" sz="2400" dirty="0" smtClean="0"/>
              <a:t>постфиксного </a:t>
            </a:r>
            <a:r>
              <a:rPr lang="ru-RU" sz="2400" dirty="0" smtClean="0"/>
              <a:t>обхода –</a:t>
            </a:r>
            <a:r>
              <a:rPr lang="en-US" sz="2400" dirty="0"/>
              <a:t>&gt;</a:t>
            </a:r>
            <a:r>
              <a:rPr lang="ru-RU" sz="2400" dirty="0" smtClean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88114" y="2209132"/>
            <a:ext cx="11094285" cy="359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 вершину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</a:rPr>
              <a:t>figure[i</a:t>
            </a:r>
            <a:r>
              <a:rPr lang="en-US" sz="2000" dirty="0">
                <a:latin typeface="Consolas" panose="020B0609020204030204" pitchFamily="49" charset="0"/>
              </a:rPr>
              <a:t>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</a:t>
            </a:r>
            <a:r>
              <a:rPr lang="en-US" sz="2000" dirty="0" smtClean="0">
                <a:latin typeface="Consolas" panose="020B0609020204030204" pitchFamily="49" charset="0"/>
              </a:rPr>
              <a:t>3.14 : </a:t>
            </a:r>
            <a:r>
              <a:rPr lang="en-US" sz="2000" dirty="0">
                <a:latin typeface="Consolas" panose="020B0609020204030204" pitchFamily="49" charset="0"/>
              </a:rPr>
              <a:t>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Деревом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линейно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линейно 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Каждая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вершина</a:t>
            </a:r>
            <a:r>
              <a:rPr lang="ru-RU" sz="4400" dirty="0" smtClean="0">
                <a:solidFill>
                  <a:schemeClr val="bg1"/>
                </a:solidFill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 smtClean="0">
                <a:cs typeface="Times New Roman" pitchFamily="18" charset="0"/>
              </a:rPr>
              <a:t>Деревом </a:t>
            </a:r>
            <a:r>
              <a:rPr lang="ru-RU" sz="4400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</a:t>
            </a:r>
            <a:r>
              <a:rPr lang="ru-RU" sz="4400" dirty="0" smtClean="0">
                <a:cs typeface="Times New Roman" pitchFamily="18" charset="0"/>
              </a:rPr>
              <a:t>– подмножество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ru-RU" sz="4400" dirty="0" smtClean="0">
                <a:cs typeface="Times New Roman" pitchFamily="18" charset="0"/>
              </a:rPr>
              <a:t>линейно </a:t>
            </a:r>
            <a:r>
              <a:rPr lang="ru-RU" sz="4400" dirty="0" smtClean="0">
                <a:cs typeface="Times New Roman" pitchFamily="18" charset="0"/>
              </a:rPr>
              <a:t>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</a:t>
            </a:r>
            <a:r>
              <a:rPr lang="ru-RU" sz="4400" dirty="0">
                <a:cs typeface="Times New Roman" pitchFamily="18" charset="0"/>
              </a:rPr>
              <a:t>вершина</a:t>
            </a:r>
            <a:r>
              <a:rPr lang="ru-RU" sz="4400" dirty="0" smtClean="0"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79376" y="1556792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9376" y="5427646"/>
            <a:ext cx="11161240" cy="75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143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 smtClean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smtClean="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синтаксического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, пустое дерево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вернуть Вставить(а, л)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вернуть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Вставить(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а, п)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 smtClean="0"/>
              <a:t>Что получится, если начать с пустого дерева и вставлять значения по порядку?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Число действий, необходимых для вставки значения в </a:t>
            </a:r>
            <a:r>
              <a:rPr lang="ru-RU" dirty="0">
                <a:solidFill>
                  <a:schemeClr val="bg1"/>
                </a:solidFill>
              </a:rPr>
              <a:t>дерево двоичного поиска, содержащее n 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в лучшем случае </a:t>
            </a:r>
            <a:r>
              <a:rPr lang="ru-RU" dirty="0" smtClean="0">
                <a:solidFill>
                  <a:schemeClr val="bg1"/>
                </a:solidFill>
              </a:rPr>
              <a:t>-- для </a:t>
            </a:r>
            <a:r>
              <a:rPr lang="ru-RU" dirty="0">
                <a:solidFill>
                  <a:schemeClr val="bg1"/>
                </a:solidFill>
              </a:rPr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в лучшем случае </a:t>
            </a:r>
            <a:r>
              <a:rPr lang="ru-RU" dirty="0" smtClean="0">
                <a:solidFill>
                  <a:schemeClr val="bg1"/>
                </a:solidFill>
              </a:rPr>
              <a:t>-- для </a:t>
            </a:r>
            <a:r>
              <a:rPr lang="ru-RU" dirty="0">
                <a:solidFill>
                  <a:schemeClr val="bg1"/>
                </a:solidFill>
              </a:rPr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</a:t>
            </a:r>
            <a:r>
              <a:rPr lang="ru-RU" dirty="0" smtClean="0">
                <a:solidFill>
                  <a:schemeClr val="bg1"/>
                </a:solidFill>
              </a:rPr>
              <a:t>-- для деревьев</a:t>
            </a:r>
            <a:r>
              <a:rPr lang="ru-RU" dirty="0">
                <a:solidFill>
                  <a:schemeClr val="bg1"/>
                </a:solidFill>
              </a:rPr>
              <a:t>, имеющих </a:t>
            </a:r>
            <a:r>
              <a:rPr lang="ru-RU" dirty="0" smtClean="0">
                <a:solidFill>
                  <a:schemeClr val="bg1"/>
                </a:solidFill>
              </a:rPr>
              <a:t>линейную структуру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При многократной вставке </a:t>
            </a:r>
            <a:r>
              <a:rPr lang="ru-RU" dirty="0" smtClean="0">
                <a:solidFill>
                  <a:schemeClr val="bg1"/>
                </a:solidFill>
              </a:rPr>
              <a:t>значений, </a:t>
            </a:r>
            <a:r>
              <a:rPr lang="ru-RU" dirty="0" smtClean="0">
                <a:solidFill>
                  <a:schemeClr val="bg1"/>
                </a:solidFill>
              </a:rPr>
              <a:t>идущих по порядку, в дереве могут появляться линейные участки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</a:t>
            </a:r>
            <a:r>
              <a:rPr lang="ru-RU" dirty="0" smtClean="0"/>
              <a:t>значений, </a:t>
            </a:r>
            <a:r>
              <a:rPr lang="ru-RU" dirty="0" smtClean="0"/>
              <a:t>идущих по порядку, в дереве </a:t>
            </a:r>
            <a:r>
              <a:rPr lang="ru-RU" dirty="0" smtClean="0"/>
              <a:t>появля</a:t>
            </a:r>
            <a:r>
              <a:rPr lang="ru-RU" dirty="0" smtClean="0"/>
              <a:t>ю</a:t>
            </a:r>
            <a:r>
              <a:rPr lang="ru-RU" dirty="0" smtClean="0"/>
              <a:t>тся </a:t>
            </a:r>
            <a:r>
              <a:rPr lang="ru-RU" dirty="0" smtClean="0"/>
              <a:t>линейные участки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</a:t>
            </a:r>
            <a:r>
              <a:rPr lang="ru-RU" dirty="0">
                <a:solidFill>
                  <a:schemeClr val="bg1"/>
                </a:solidFill>
              </a:rPr>
              <a:t>вставки вершины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ru-RU" dirty="0" err="1" smtClean="0">
                <a:solidFill>
                  <a:schemeClr val="bg1"/>
                </a:solidFill>
              </a:rPr>
              <a:t>log</a:t>
            </a:r>
            <a:r>
              <a:rPr lang="ru-RU" dirty="0" smtClean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независимо от порядка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сколько действий добавляется значение?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Число действий, необходимых для вставки значения в </a:t>
            </a:r>
            <a:r>
              <a:rPr lang="ru-RU" dirty="0"/>
              <a:t>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</a:t>
            </a:r>
            <a:r>
              <a:rPr lang="ru-RU" dirty="0" smtClean="0"/>
              <a:t>значений, </a:t>
            </a:r>
            <a:r>
              <a:rPr lang="ru-RU" dirty="0" smtClean="0"/>
              <a:t>идущих по порядку, в дереве </a:t>
            </a:r>
            <a:r>
              <a:rPr lang="ru-RU" dirty="0" smtClean="0"/>
              <a:t>появляются </a:t>
            </a:r>
            <a:r>
              <a:rPr lang="ru-RU" dirty="0" smtClean="0"/>
              <a:t>линейные участки</a:t>
            </a:r>
          </a:p>
          <a:p>
            <a:endParaRPr lang="ru-RU" dirty="0" smtClean="0"/>
          </a:p>
          <a:p>
            <a:r>
              <a:rPr lang="ru-RU" dirty="0" smtClean="0"/>
              <a:t>Можно исключить появление длинных линейных участков и получить время </a:t>
            </a:r>
            <a:r>
              <a:rPr lang="ru-RU" dirty="0"/>
              <a:t>вставки вершины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</a:t>
            </a:r>
            <a:r>
              <a:rPr lang="ru-RU" dirty="0" smtClean="0"/>
              <a:t>независимо от порядка </a:t>
            </a:r>
            <a:r>
              <a:rPr lang="ru-RU" dirty="0" smtClean="0"/>
              <a:t>значений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7600" y="1556792"/>
            <a:ext cx="5443016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3068960"/>
            <a:ext cx="5544616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</a:t>
            </a:r>
            <a:r>
              <a:rPr lang="ru-RU" dirty="0" smtClean="0"/>
              <a:t>деревья?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N(h) </a:t>
            </a:r>
            <a:r>
              <a:rPr lang="ru-RU" dirty="0" smtClean="0">
                <a:solidFill>
                  <a:schemeClr val="bg1"/>
                </a:solidFill>
              </a:rPr>
              <a:t>-- число вершин в самом маленьком АВЛ дереве высоты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N(h+2) = N(h+1) + N(h)</a:t>
            </a:r>
            <a:r>
              <a:rPr lang="ru-RU" dirty="0" smtClean="0">
                <a:solidFill>
                  <a:schemeClr val="bg1"/>
                </a:solidFill>
              </a:rPr>
              <a:t> + 1,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N(h+2) = N(h+1) + N(h)</a:t>
            </a:r>
            <a:r>
              <a:rPr lang="ru-RU" dirty="0" smtClean="0">
                <a:solidFill>
                  <a:schemeClr val="bg1"/>
                </a:solidFill>
              </a:rPr>
              <a:t> + 1,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+ 1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N(h+1) </a:t>
            </a:r>
            <a:r>
              <a:rPr lang="ru-RU" dirty="0" smtClean="0">
                <a:solidFill>
                  <a:schemeClr val="bg1"/>
                </a:solidFill>
              </a:rPr>
              <a:t>+ 1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N(h)</a:t>
            </a:r>
            <a:r>
              <a:rPr lang="ru-RU" dirty="0">
                <a:solidFill>
                  <a:schemeClr val="bg1"/>
                </a:solidFill>
              </a:rPr>
              <a:t> +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</a:t>
            </a:r>
            <a:r>
              <a:rPr lang="en-US" dirty="0" smtClean="0">
                <a:solidFill>
                  <a:schemeClr val="bg1"/>
                </a:solidFill>
              </a:rPr>
              <a:t>N(h) =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 smtClean="0">
                <a:solidFill>
                  <a:schemeClr val="bg1"/>
                </a:solidFill>
              </a:rPr>
              <a:t>число Фибоначчи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1864" y="1465276"/>
            <a:ext cx="684076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содержит </a:t>
            </a:r>
            <a:r>
              <a:rPr lang="en-US" dirty="0" smtClean="0">
                <a:solidFill>
                  <a:schemeClr val="bg1"/>
                </a:solidFill>
              </a:rPr>
              <a:t>&gt;= (3/2)^h -1 </a:t>
            </a:r>
            <a:r>
              <a:rPr lang="ru-RU" dirty="0" smtClean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</a:t>
            </a:r>
            <a:r>
              <a:rPr lang="en-US" dirty="0" smtClean="0"/>
              <a:t>3/2)</a:t>
            </a:r>
            <a:r>
              <a:rPr lang="en-US" baseline="30000" dirty="0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 smtClean="0">
                <a:solidFill>
                  <a:schemeClr val="bg1"/>
                </a:solidFill>
              </a:rPr>
              <a:t>log n</a:t>
            </a:r>
            <a:r>
              <a:rPr lang="ru-RU" dirty="0" smtClean="0">
                <a:solidFill>
                  <a:schemeClr val="bg1"/>
                </a:solidFill>
              </a:rPr>
              <a:t>), где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число вершин в АВЛ дереве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</a:t>
            </a:r>
            <a:r>
              <a:rPr lang="en-US" dirty="0" smtClean="0"/>
              <a:t>3/2)</a:t>
            </a:r>
            <a:r>
              <a:rPr lang="en-US" baseline="30000" dirty="0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/>
              <a:t>Следовательно, поиск и вставка вершины занимают О(</a:t>
            </a:r>
            <a:r>
              <a:rPr lang="en-US" dirty="0" smtClean="0"/>
              <a:t>log n</a:t>
            </a:r>
            <a:r>
              <a:rPr lang="ru-RU" dirty="0" smtClean="0"/>
              <a:t>), где </a:t>
            </a:r>
            <a:r>
              <a:rPr lang="en-US" dirty="0" smtClean="0"/>
              <a:t>n </a:t>
            </a:r>
            <a:r>
              <a:rPr lang="ru-RU" dirty="0" smtClean="0"/>
              <a:t>число вершин в АВЛ дереве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Вставить(значение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если д – пустое дерево,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дерево(а,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пустое дерево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х,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Сбалансировать(дд)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АВЛ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дерево(а,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усть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 smtClean="0">
                <a:cs typeface="Times New Roman" pitchFamily="18" charset="0"/>
              </a:rPr>
              <a:t>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дерево </a:t>
            </a:r>
            <a:r>
              <a:rPr lang="ru-RU" sz="2400" dirty="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дерево(а, </a:t>
            </a:r>
            <a:r>
              <a:rPr lang="ru-RU" sz="2400" dirty="0">
                <a:cs typeface="Times New Roman" pitchFamily="18" charset="0"/>
              </a:rPr>
              <a:t>пустое дерево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л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а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ru-RU" sz="2400" dirty="0" smtClean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dirty="0" smtClean="0">
                <a:cs typeface="Times New Roman" pitchFamily="18" charset="0"/>
              </a:rPr>
              <a:t>,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dirty="0" smtClean="0">
                <a:cs typeface="Times New Roman" pitchFamily="18" charset="0"/>
              </a:rPr>
              <a:t>АВЛ дерево(х, л</a:t>
            </a:r>
            <a:r>
              <a:rPr lang="en-US" sz="2400" dirty="0" smtClean="0">
                <a:cs typeface="Times New Roman" pitchFamily="18" charset="0"/>
              </a:rPr>
              <a:t>,</a:t>
            </a:r>
            <a:r>
              <a:rPr lang="ru-RU" sz="2400" dirty="0" smtClean="0">
                <a:cs typeface="Times New Roman" pitchFamily="18" charset="0"/>
              </a:rPr>
              <a:t> Вставить(а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п</a:t>
            </a:r>
            <a:r>
              <a:rPr lang="en-US" sz="2400" dirty="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Сбалансировать(</a:t>
            </a:r>
            <a:r>
              <a:rPr lang="ru-RU" sz="2400" dirty="0" err="1" smtClean="0">
                <a:cs typeface="Times New Roman" pitchFamily="18" charset="0"/>
              </a:rPr>
              <a:t>дд</a:t>
            </a:r>
            <a:r>
              <a:rPr lang="ru-RU" sz="2400" dirty="0" smtClean="0">
                <a:cs typeface="Times New Roman" pitchFamily="18" charset="0"/>
              </a:rPr>
              <a:t>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 smtClean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</a:t>
            </a:r>
            <a:r>
              <a:rPr lang="ru-RU" sz="2400" smtClean="0">
                <a:cs typeface="Times New Roman" pitchFamily="18" charset="0"/>
              </a:rPr>
              <a:t>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если д – пустое дерево,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</a:t>
            </a:r>
            <a:r>
              <a:rPr lang="ru-RU" sz="2400">
                <a:cs typeface="Times New Roman" pitchFamily="18" charset="0"/>
              </a:rPr>
              <a:t>АВЛ </a:t>
            </a:r>
            <a:r>
              <a:rPr lang="ru-RU" sz="2400" smtClean="0">
                <a:cs typeface="Times New Roman" pitchFamily="18" charset="0"/>
              </a:rPr>
              <a:t>дерево(а, </a:t>
            </a:r>
            <a:r>
              <a:rPr lang="ru-RU" sz="2400">
                <a:cs typeface="Times New Roman" pitchFamily="18" charset="0"/>
              </a:rPr>
              <a:t>пустое дерево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пустое дерево)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ru-RU" sz="2400" smtClean="0">
                <a:cs typeface="Times New Roman" pitchFamily="18" charset="0"/>
              </a:rPr>
              <a:t>усть </a:t>
            </a:r>
            <a:r>
              <a:rPr lang="ru-RU" sz="240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л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– </a:t>
            </a:r>
            <a:r>
              <a:rPr lang="ru-RU" sz="2400" dirty="0" smtClean="0">
                <a:cs typeface="Times New Roman" pitchFamily="18" charset="0"/>
              </a:rPr>
              <a:t>корень, левое и правое </a:t>
            </a:r>
            <a:r>
              <a:rPr lang="ru-RU" sz="2400" smtClean="0">
                <a:cs typeface="Times New Roman" pitchFamily="18" charset="0"/>
              </a:rPr>
              <a:t>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если а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&lt; </a:t>
            </a:r>
            <a:r>
              <a:rPr lang="ru-RU" sz="2400" smtClean="0">
                <a:cs typeface="Times New Roman" pitchFamily="18" charset="0"/>
              </a:rPr>
              <a:t>х,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 smtClean="0">
                <a:cs typeface="Times New Roman" pitchFamily="18" charset="0"/>
              </a:rPr>
              <a:t>,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л)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 smtClean="0">
                <a:cs typeface="Times New Roman" pitchFamily="18" charset="0"/>
              </a:rPr>
              <a:t>АВЛ дерево(х, л</a:t>
            </a:r>
            <a:r>
              <a:rPr lang="en-US" sz="2400" smtClean="0">
                <a:cs typeface="Times New Roman" pitchFamily="18" charset="0"/>
              </a:rPr>
              <a:t>,</a:t>
            </a:r>
            <a:r>
              <a:rPr lang="ru-RU" sz="2400" smtClean="0">
                <a:cs typeface="Times New Roman" pitchFamily="18" charset="0"/>
              </a:rPr>
              <a:t> Вставить(а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ru-RU" sz="2400" smtClean="0">
                <a:cs typeface="Times New Roman" pitchFamily="18" charset="0"/>
              </a:rPr>
              <a:t>п</a:t>
            </a:r>
            <a:r>
              <a:rPr lang="en-US" sz="240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	</a:t>
            </a:r>
            <a:r>
              <a:rPr lang="ru-RU" sz="2400" smtClean="0">
                <a:cs typeface="Times New Roman" pitchFamily="18" charset="0"/>
              </a:rPr>
              <a:t>Сбалансировать(дд)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вернуть </a:t>
            </a:r>
            <a:r>
              <a:rPr lang="ru-RU" sz="2400" smtClean="0">
                <a:cs typeface="Times New Roman" pitchFamily="18" charset="0"/>
              </a:rPr>
              <a:t>дд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>
                <a:cs typeface="Times New Roman" pitchFamily="18" charset="0"/>
              </a:rPr>
              <a:t>&gt;</a:t>
            </a:r>
            <a:r>
              <a:rPr lang="ru-RU" sz="2600">
                <a:cs typeface="Times New Roman" pitchFamily="18" charset="0"/>
              </a:rPr>
              <a:t>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дд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>
                <a:cs typeface="Times New Roman" pitchFamily="18" charset="0"/>
              </a:rPr>
              <a:t>высота </a:t>
            </a:r>
            <a:r>
              <a:rPr lang="ru-RU" sz="2600" smtClean="0">
                <a:cs typeface="Times New Roman" pitchFamily="18" charset="0"/>
              </a:rPr>
              <a:t>д</a:t>
            </a:r>
            <a:r>
              <a:rPr lang="en-US" sz="260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>
                <a:cs typeface="Times New Roman" pitchFamily="18" charset="0"/>
              </a:rPr>
              <a:t>и </a:t>
            </a:r>
            <a:r>
              <a:rPr lang="ru-RU" sz="2600" smtClean="0">
                <a:cs typeface="Times New Roman" pitchFamily="18" charset="0"/>
              </a:rPr>
              <a:t>а </a:t>
            </a:r>
            <a:r>
              <a:rPr lang="en-US" sz="2600">
                <a:cs typeface="Times New Roman" pitchFamily="18" charset="0"/>
              </a:rPr>
              <a:t>&lt; </a:t>
            </a:r>
            <a:r>
              <a:rPr lang="ru-RU" sz="260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>
                <a:cs typeface="Times New Roman" pitchFamily="18" charset="0"/>
              </a:rPr>
              <a:t>=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&lt;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smtClean="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en-US" sz="280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</a:t>
            </a:r>
            <a:r>
              <a:rPr lang="ru-RU" sz="2800" smtClean="0">
                <a:cs typeface="Times New Roman" pitchFamily="18" charset="0"/>
              </a:rPr>
              <a:t>дд </a:t>
            </a:r>
            <a:r>
              <a:rPr lang="ru-RU" sz="2800" u="sng" smtClean="0">
                <a:cs typeface="Times New Roman" pitchFamily="18" charset="0"/>
              </a:rPr>
              <a:t>   </a:t>
            </a:r>
            <a:r>
              <a:rPr lang="ru-RU" sz="2800" u="sng" dirty="0">
                <a:cs typeface="Times New Roman" pitchFamily="18" charset="0"/>
              </a:rPr>
              <a:t>НЕ   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</a:t>
            </a:r>
            <a:r>
              <a:rPr lang="ru-RU" sz="2800">
                <a:cs typeface="Times New Roman" pitchFamily="18" charset="0"/>
              </a:rPr>
              <a:t>если </a:t>
            </a:r>
            <a:r>
              <a:rPr lang="ru-RU" sz="2800" smtClean="0">
                <a:cs typeface="Times New Roman" pitchFamily="18" charset="0"/>
              </a:rPr>
              <a:t>а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ru-RU" sz="2800" smtClean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д</a:t>
            </a:r>
            <a:r>
              <a:rPr lang="en-US" sz="2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+ 1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ru-RU" sz="26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040216" y="1556792"/>
            <a:ext cx="360040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НЕ сбалансировано</a:t>
            </a:r>
            <a:endParaRPr lang="ru-RU" sz="2800" dirty="0" smtClean="0"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Балансировка после вставки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 smtClean="0">
                <a:cs typeface="Times New Roman" pitchFamily="18" charset="0"/>
              </a:rPr>
              <a:t>дд</a:t>
            </a:r>
            <a:r>
              <a:rPr lang="ru-RU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smtClean="0">
                <a:cs typeface="Times New Roman" pitchFamily="18" charset="0"/>
              </a:rPr>
              <a:t>д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 dirty="0">
                <a:cs typeface="Times New Roman" pitchFamily="18" charset="0"/>
              </a:rPr>
              <a:t>и </a:t>
            </a:r>
            <a:r>
              <a:rPr lang="ru-RU" sz="2600" dirty="0" smtClean="0">
                <a:cs typeface="Times New Roman" pitchFamily="18" charset="0"/>
              </a:rPr>
              <a:t>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smtClean="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en-US" sz="2800" dirty="0" smtClean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 smtClean="0">
                <a:cs typeface="Times New Roman" pitchFamily="18" charset="0"/>
              </a:rPr>
              <a:t>дд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НЕ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если </a:t>
            </a:r>
            <a:r>
              <a:rPr lang="ru-RU" sz="2800" dirty="0" smtClean="0">
                <a:cs typeface="Times New Roman" pitchFamily="18" charset="0"/>
              </a:rPr>
              <a:t>а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ru-RU" sz="2800" dirty="0" smtClean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л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latin typeface="+mn-lt"/>
                </a:rPr>
                <a:t>h</a:t>
              </a:r>
              <a:r>
                <a:rPr lang="ru-RU" sz="2000" baseline="-25000" smtClean="0">
                  <a:latin typeface="+mn-lt"/>
                </a:rPr>
                <a:t>п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Порядок до поворота 1 </a:t>
            </a:r>
            <a:r>
              <a:rPr lang="en-US" dirty="0" smtClean="0"/>
              <a:t>A 2 B 3</a:t>
            </a:r>
          </a:p>
          <a:p>
            <a:pPr lvl="1"/>
            <a:r>
              <a:rPr lang="ru-RU" dirty="0" smtClean="0"/>
              <a:t>Порядок после поворота 1 </a:t>
            </a:r>
            <a:r>
              <a:rPr lang="en-US" dirty="0" smtClean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376" y="1484784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376" y="1484784"/>
            <a:ext cx="57182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2860" y="1484784"/>
            <a:ext cx="3393513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4908" y="1484784"/>
            <a:ext cx="34695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ru-RU" dirty="0">
                <a:solidFill>
                  <a:schemeClr val="bg1"/>
                </a:solidFill>
              </a:rPr>
              <a:t>ДДП переходит в ДДП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до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 smtClean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Порядок до поворота 1 </a:t>
            </a:r>
            <a:r>
              <a:rPr lang="en-US" dirty="0" smtClean="0"/>
              <a:t>A 2 B 3</a:t>
            </a:r>
          </a:p>
          <a:p>
            <a:pPr lvl="1"/>
            <a:r>
              <a:rPr lang="ru-RU" dirty="0" smtClean="0"/>
              <a:t>Порядок после поворота 1 </a:t>
            </a:r>
            <a:r>
              <a:rPr lang="en-US" dirty="0" smtClean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1484784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2021839"/>
            <a:ext cx="11161240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459772" y="2021839"/>
            <a:ext cx="8180843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528384" y="2021839"/>
            <a:ext cx="81122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используются деревья?</a:t>
            </a:r>
          </a:p>
          <a:p>
            <a:r>
              <a:rPr lang="ru-RU" dirty="0" smtClean="0"/>
              <a:t>Дерево</a:t>
            </a:r>
            <a:r>
              <a:rPr lang="ru-RU" dirty="0" smtClean="0"/>
              <a:t>, поддерево и другие определения</a:t>
            </a:r>
          </a:p>
          <a:p>
            <a:r>
              <a:rPr lang="ru-RU" dirty="0" smtClean="0"/>
              <a:t>Обходы деревьев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1465276"/>
            <a:ext cx="5506286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15684" y="2021839"/>
            <a:ext cx="42249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1417639"/>
            <a:ext cx="11161240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3488117"/>
            <a:ext cx="11161240" cy="28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/>
          <p:cNvSpPr/>
          <p:nvPr/>
        </p:nvSpPr>
        <p:spPr>
          <a:xfrm>
            <a:off x="4926434" y="1417639"/>
            <a:ext cx="6714182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07458" y="1417639"/>
            <a:ext cx="6933158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926434" y="3586691"/>
            <a:ext cx="6714182" cy="277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1417638"/>
            <a:ext cx="11161240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1" name="Rectangle 20"/>
          <p:cNvSpPr/>
          <p:nvPr/>
        </p:nvSpPr>
        <p:spPr>
          <a:xfrm>
            <a:off x="479376" y="2996952"/>
            <a:ext cx="11161240" cy="374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132856"/>
            <a:ext cx="5391862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2" name="Rectangle 21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367808" y="1417638"/>
            <a:ext cx="7272808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955470" y="1417638"/>
            <a:ext cx="6685146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09022" y="1417638"/>
            <a:ext cx="5531593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5740386" y="2468880"/>
            <a:ext cx="5900230" cy="427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384528" y="1417638"/>
            <a:ext cx="5256087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3068960"/>
            <a:ext cx="907300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836707"/>
            <a:ext cx="11161240" cy="190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7768" y="3068960"/>
            <a:ext cx="763284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282282" y="3019078"/>
            <a:ext cx="6494238" cy="32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646130" y="3035140"/>
            <a:ext cx="62117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658616"/>
            <a:ext cx="5391862" cy="365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892998" y="3019078"/>
            <a:ext cx="374441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53338" y="2917651"/>
            <a:ext cx="4043262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81885" y="2928352"/>
            <a:ext cx="4461905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715375"/>
            <a:ext cx="11161240" cy="202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4576266"/>
            <a:ext cx="90730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367808" y="4576266"/>
            <a:ext cx="72728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5880" y="4576266"/>
            <a:ext cx="662473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 smtClean="0"/>
              <a:t>Дерево</a:t>
            </a:r>
            <a:r>
              <a:rPr lang="ru-RU" dirty="0" smtClean="0"/>
              <a:t>, поддерево и другие определения</a:t>
            </a:r>
          </a:p>
          <a:p>
            <a:pPr lvl="1"/>
            <a:r>
              <a:rPr lang="ru-RU" dirty="0" smtClean="0"/>
              <a:t>Основные свойства</a:t>
            </a:r>
          </a:p>
          <a:p>
            <a:r>
              <a:rPr lang="ru-RU" dirty="0" smtClean="0"/>
              <a:t>Обходы деревьев</a:t>
            </a:r>
          </a:p>
          <a:p>
            <a:pPr lvl="1"/>
            <a:r>
              <a:rPr lang="ru-RU" dirty="0" smtClean="0"/>
              <a:t>В ширину, в глубину, связь с выражениями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дерева</a:t>
            </a:r>
            <a:br>
              <a:rPr lang="ru-RU" dirty="0" smtClean="0"/>
            </a:br>
            <a:r>
              <a:rPr lang="ru-RU" dirty="0" smtClean="0"/>
              <a:t>синтаксического разбора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дерево(переменная) = переменная</a:t>
            </a:r>
          </a:p>
          <a:p>
            <a:pPr>
              <a:defRPr/>
            </a:pPr>
            <a:r>
              <a:rPr lang="ru-RU" dirty="0" smtClean="0"/>
              <a:t>дерево(константа) = константа</a:t>
            </a:r>
          </a:p>
          <a:p>
            <a:pPr>
              <a:defRPr/>
            </a:pPr>
            <a:r>
              <a:rPr lang="ru-RU" dirty="0" smtClean="0"/>
              <a:t>дерево(в1 оп в2) = Т</a:t>
            </a:r>
          </a:p>
          <a:p>
            <a:pPr lvl="1">
              <a:defRPr/>
            </a:pPr>
            <a:r>
              <a:rPr lang="ru-RU" dirty="0" smtClean="0"/>
              <a:t>корень Т = оп</a:t>
            </a:r>
          </a:p>
          <a:p>
            <a:pPr lvl="1">
              <a:defRPr/>
            </a:pPr>
            <a:r>
              <a:rPr lang="ru-RU" dirty="0" smtClean="0"/>
              <a:t>левое поддерево Т = дерево(в1)</a:t>
            </a:r>
          </a:p>
          <a:p>
            <a:pPr lvl="1">
              <a:defRPr/>
            </a:pPr>
            <a:r>
              <a:rPr lang="ru-RU" dirty="0" smtClean="0"/>
              <a:t>правое поддерево Т = дерево(в2)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4437112"/>
            <a:ext cx="539186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бинарных деревьев с помощью указателей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r>
              <a:rPr lang="en-US" sz="2400" dirty="0">
                <a:cs typeface="Consolas" pitchFamily="49" charset="0"/>
              </a:rPr>
              <a:t/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представления с помощью массива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A[14]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Скобочное представление </a:t>
            </a:r>
            <a:r>
              <a:rPr lang="ru-RU" dirty="0"/>
              <a:t>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dirty="0" smtClean="0">
                <a:cs typeface="Times New Roman" pitchFamily="18" charset="0"/>
              </a:rPr>
              <a:t>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(Т) = 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en-US" dirty="0" smtClean="0">
                <a:cs typeface="Times New Roman" pitchFamily="18" charset="0"/>
              </a:rPr>
              <a:t>(T</a:t>
            </a:r>
            <a:r>
              <a:rPr lang="ru-RU" dirty="0" smtClean="0">
                <a:cs typeface="Times New Roman" pitchFamily="18" charset="0"/>
              </a:rPr>
              <a:t>) = а</a:t>
            </a:r>
            <a:endParaRPr lang="en-US" dirty="0" smtClean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ru-RU" dirty="0" smtClean="0">
                <a:cs typeface="Times New Roman" pitchFamily="18" charset="0"/>
              </a:rPr>
              <a:t>, 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ru-RU" dirty="0" smtClean="0">
                <a:cs typeface="Times New Roman" pitchFamily="18" charset="0"/>
              </a:rPr>
              <a:t>, . . ., 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ru-RU" dirty="0" smtClean="0">
                <a:cs typeface="Times New Roman" pitchFamily="18" charset="0"/>
              </a:rPr>
              <a:t>(Т) = а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, . . .,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>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скобочного </a:t>
            </a:r>
            <a:r>
              <a:rPr lang="ru-RU" dirty="0"/>
              <a:t>представления </a:t>
            </a:r>
            <a:r>
              <a:rPr lang="ru-RU" dirty="0" smtClean="0"/>
              <a:t>неориентированного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Lrep</a:t>
            </a:r>
            <a:r>
              <a:rPr lang="en-US" dirty="0" smtClean="0"/>
              <a:t>(T) = b ( h ( a, j ( d ) ), i ( k ( e, f, g ), l ) )</a:t>
            </a:r>
          </a:p>
          <a:p>
            <a:pPr eaLnBrk="1" hangingPunct="1"/>
            <a:r>
              <a:rPr lang="en-US" dirty="0" err="1" smtClean="0"/>
              <a:t>Rrep</a:t>
            </a:r>
            <a:r>
              <a:rPr lang="en-US" dirty="0" smtClean="0"/>
              <a:t>(T) = ( ( a, ( d ) j ) h, ( ( e, f, g ) k, l ) i ) b</a:t>
            </a:r>
            <a:endParaRPr lang="ru-RU" dirty="0" smtClean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печати левого скобочного представления двоичного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i-</a:t>
            </a:r>
            <a:r>
              <a:rPr lang="ru-RU" dirty="0" smtClean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0, если вершина </a:t>
            </a:r>
            <a:r>
              <a:rPr lang="en-US" dirty="0" smtClean="0">
                <a:cs typeface="Times New Roman" pitchFamily="18" charset="0"/>
              </a:rPr>
              <a:t>i – </a:t>
            </a:r>
            <a:r>
              <a:rPr lang="ru-RU" dirty="0" smtClean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номер отца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вершины </a:t>
            </a:r>
            <a:r>
              <a:rPr lang="en-US" dirty="0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вставки в АВЛ-дерево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балансировки достаточно хранить разность </a:t>
            </a:r>
            <a:r>
              <a:rPr lang="ru-RU" dirty="0"/>
              <a:t>высот левого и правого поддеревьев </a:t>
            </a:r>
          </a:p>
          <a:p>
            <a:pPr lvl="1"/>
            <a:r>
              <a:rPr lang="ru-RU" dirty="0" smtClean="0"/>
              <a:t>-</a:t>
            </a:r>
            <a:r>
              <a:rPr lang="ru-RU" dirty="0"/>
              <a:t>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5229200"/>
            <a:ext cx="539186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многомерных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ближайших соседей</a:t>
            </a:r>
          </a:p>
          <a:p>
            <a:pPr lvl="1"/>
            <a:r>
              <a:rPr lang="ru-RU" dirty="0" smtClean="0"/>
              <a:t>Вычислительная геометрия</a:t>
            </a:r>
          </a:p>
          <a:p>
            <a:pPr lvl="1"/>
            <a:r>
              <a:rPr lang="ru-RU" dirty="0" smtClean="0"/>
              <a:t>Машинное обучение – классификация наблюдений и т.п.</a:t>
            </a:r>
          </a:p>
          <a:p>
            <a:pPr lvl="2"/>
            <a:r>
              <a:rPr lang="ru-RU" dirty="0" smtClean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 smtClean="0"/>
              <a:t>Моделирование движения </a:t>
            </a:r>
            <a:r>
              <a:rPr lang="en-US" dirty="0" smtClean="0"/>
              <a:t>N </a:t>
            </a:r>
            <a:r>
              <a:rPr lang="ru-RU" dirty="0" smtClean="0"/>
              <a:t>тел под действием гравитации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en.wikipedia.org/wiki/Nearest_neighbor_search</a:t>
            </a:r>
            <a:r>
              <a:rPr lang="ru-RU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для 2-мерных данных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" b="139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Иногда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пустой граф без вершин и дуг также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Число дуг на 1 меньше числа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 непустом дереве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8114" y="1556792"/>
            <a:ext cx="1109428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Иерархические структуры данных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отец 2 и 3</a:t>
            </a:r>
          </a:p>
          <a:p>
            <a:r>
              <a:rPr lang="ru-RU" dirty="0" smtClean="0">
                <a:latin typeface="+mn-lt"/>
              </a:rPr>
              <a:t>6, 7, 8 – сыновья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без потомков называется листом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(уровень)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отец 2 и 3</a:t>
            </a:r>
          </a:p>
          <a:p>
            <a:r>
              <a:rPr lang="ru-RU" dirty="0" smtClean="0">
                <a:latin typeface="+mn-lt"/>
              </a:rPr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Высота дерева == высота 1 ==</a:t>
            </a:r>
          </a:p>
          <a:p>
            <a:r>
              <a:rPr lang="ru-RU" dirty="0" smtClean="0">
                <a:latin typeface="+mn-lt"/>
              </a:rPr>
              <a:t>глубина 10 ==</a:t>
            </a:r>
          </a:p>
          <a:p>
            <a:r>
              <a:rPr lang="ru-RU" dirty="0" smtClean="0">
                <a:latin typeface="+mn-lt"/>
              </a:rPr>
              <a:t>глубина 9 == 3</a:t>
            </a:r>
            <a:endParaRPr lang="ru-RU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 – корень</a:t>
            </a:r>
          </a:p>
          <a:p>
            <a:r>
              <a:rPr lang="ru-RU" dirty="0" smtClean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37539" y="3034192"/>
            <a:ext cx="4504922" cy="2829326"/>
            <a:chOff x="6595442" y="3004631"/>
            <a:chExt cx="4504922" cy="2829326"/>
          </a:xfrm>
        </p:grpSpPr>
        <p:sp>
          <p:nvSpPr>
            <p:cNvPr id="28" name="Овал 3"/>
            <p:cNvSpPr/>
            <p:nvPr/>
          </p:nvSpPr>
          <p:spPr>
            <a:xfrm>
              <a:off x="8674900" y="300463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Овал 5"/>
            <p:cNvSpPr/>
            <p:nvPr/>
          </p:nvSpPr>
          <p:spPr>
            <a:xfrm>
              <a:off x="8020417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Овал 7"/>
            <p:cNvSpPr/>
            <p:nvPr/>
          </p:nvSpPr>
          <p:spPr>
            <a:xfrm>
              <a:off x="9411422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Овал 9"/>
            <p:cNvSpPr/>
            <p:nvPr/>
          </p:nvSpPr>
          <p:spPr>
            <a:xfrm>
              <a:off x="7689197" y="4596712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Овал 11"/>
            <p:cNvSpPr/>
            <p:nvPr/>
          </p:nvSpPr>
          <p:spPr>
            <a:xfrm>
              <a:off x="8280619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Овал 13"/>
            <p:cNvSpPr/>
            <p:nvPr/>
          </p:nvSpPr>
          <p:spPr>
            <a:xfrm>
              <a:off x="9858531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Овал 15"/>
            <p:cNvSpPr/>
            <p:nvPr/>
          </p:nvSpPr>
          <p:spPr>
            <a:xfrm>
              <a:off x="9414965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17"/>
            <p:cNvSpPr/>
            <p:nvPr/>
          </p:nvSpPr>
          <p:spPr>
            <a:xfrm>
              <a:off x="8971398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2" name="Овал 19"/>
            <p:cNvSpPr/>
            <p:nvPr/>
          </p:nvSpPr>
          <p:spPr>
            <a:xfrm>
              <a:off x="7970738" y="5518173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21"/>
            <p:cNvSpPr/>
            <p:nvPr/>
          </p:nvSpPr>
          <p:spPr>
            <a:xfrm>
              <a:off x="8517205" y="553824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4" name="Прямая соединительная линия 31"/>
            <p:cNvCxnSpPr>
              <a:stCxn id="28" idx="3"/>
              <a:endCxn id="29" idx="0"/>
            </p:cNvCxnSpPr>
            <p:nvPr/>
          </p:nvCxnSpPr>
          <p:spPr>
            <a:xfrm flipH="1">
              <a:off x="8168195" y="3257036"/>
              <a:ext cx="549989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33"/>
            <p:cNvCxnSpPr>
              <a:stCxn id="29" idx="4"/>
              <a:endCxn id="31" idx="0"/>
            </p:cNvCxnSpPr>
            <p:nvPr/>
          </p:nvCxnSpPr>
          <p:spPr>
            <a:xfrm flipH="1">
              <a:off x="7836975" y="4039619"/>
              <a:ext cx="331220" cy="557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34"/>
            <p:cNvCxnSpPr>
              <a:stCxn id="29" idx="4"/>
              <a:endCxn id="33" idx="0"/>
            </p:cNvCxnSpPr>
            <p:nvPr/>
          </p:nvCxnSpPr>
          <p:spPr>
            <a:xfrm>
              <a:off x="8168195" y="4039619"/>
              <a:ext cx="260202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35"/>
            <p:cNvCxnSpPr>
              <a:stCxn id="30" idx="4"/>
              <a:endCxn id="40" idx="0"/>
            </p:cNvCxnSpPr>
            <p:nvPr/>
          </p:nvCxnSpPr>
          <p:spPr>
            <a:xfrm>
              <a:off x="9559200" y="4039619"/>
              <a:ext cx="3543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36"/>
            <p:cNvCxnSpPr>
              <a:stCxn id="30" idx="3"/>
              <a:endCxn id="41" idx="0"/>
            </p:cNvCxnSpPr>
            <p:nvPr/>
          </p:nvCxnSpPr>
          <p:spPr>
            <a:xfrm flipH="1">
              <a:off x="9119176" y="3996313"/>
              <a:ext cx="335530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37"/>
            <p:cNvCxnSpPr>
              <a:stCxn id="28" idx="5"/>
              <a:endCxn id="30" idx="0"/>
            </p:cNvCxnSpPr>
            <p:nvPr/>
          </p:nvCxnSpPr>
          <p:spPr>
            <a:xfrm>
              <a:off x="8927173" y="3257036"/>
              <a:ext cx="632028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46"/>
            <p:cNvCxnSpPr>
              <a:stCxn id="33" idx="4"/>
              <a:endCxn id="42" idx="0"/>
            </p:cNvCxnSpPr>
            <p:nvPr/>
          </p:nvCxnSpPr>
          <p:spPr>
            <a:xfrm flipH="1">
              <a:off x="8118516" y="4877467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47"/>
            <p:cNvCxnSpPr>
              <a:stCxn id="33" idx="4"/>
              <a:endCxn id="43" idx="0"/>
            </p:cNvCxnSpPr>
            <p:nvPr/>
          </p:nvCxnSpPr>
          <p:spPr>
            <a:xfrm>
              <a:off x="8428397" y="4877467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48"/>
            <p:cNvCxnSpPr>
              <a:stCxn id="30" idx="5"/>
              <a:endCxn id="39" idx="0"/>
            </p:cNvCxnSpPr>
            <p:nvPr/>
          </p:nvCxnSpPr>
          <p:spPr>
            <a:xfrm>
              <a:off x="9663695" y="3996313"/>
              <a:ext cx="342614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"/>
            <p:cNvSpPr/>
            <p:nvPr/>
          </p:nvSpPr>
          <p:spPr>
            <a:xfrm>
              <a:off x="10568222" y="3719265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Овал 11"/>
            <p:cNvSpPr/>
            <p:nvPr/>
          </p:nvSpPr>
          <p:spPr>
            <a:xfrm>
              <a:off x="10568222" y="453705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Овал 19"/>
            <p:cNvSpPr/>
            <p:nvPr/>
          </p:nvSpPr>
          <p:spPr>
            <a:xfrm>
              <a:off x="10258341" y="547347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Овал 21"/>
            <p:cNvSpPr/>
            <p:nvPr/>
          </p:nvSpPr>
          <p:spPr>
            <a:xfrm>
              <a:off x="10804808" y="549354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1" name="Прямая соединительная линия 34"/>
            <p:cNvCxnSpPr>
              <a:stCxn id="57" idx="4"/>
              <a:endCxn id="58" idx="0"/>
            </p:cNvCxnSpPr>
            <p:nvPr/>
          </p:nvCxnSpPr>
          <p:spPr>
            <a:xfrm>
              <a:off x="10716000" y="4014976"/>
              <a:ext cx="0" cy="5220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46"/>
            <p:cNvCxnSpPr>
              <a:stCxn id="58" idx="4"/>
              <a:endCxn id="59" idx="0"/>
            </p:cNvCxnSpPr>
            <p:nvPr/>
          </p:nvCxnSpPr>
          <p:spPr>
            <a:xfrm flipH="1">
              <a:off x="10406119" y="4832765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47"/>
            <p:cNvCxnSpPr>
              <a:stCxn id="58" idx="4"/>
              <a:endCxn id="60" idx="0"/>
            </p:cNvCxnSpPr>
            <p:nvPr/>
          </p:nvCxnSpPr>
          <p:spPr>
            <a:xfrm>
              <a:off x="10716000" y="4832765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21"/>
            <p:cNvSpPr/>
            <p:nvPr/>
          </p:nvSpPr>
          <p:spPr>
            <a:xfrm>
              <a:off x="6595442" y="3743907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5" name="Овал 19"/>
            <p:cNvSpPr/>
            <p:nvPr/>
          </p:nvSpPr>
          <p:spPr>
            <a:xfrm>
              <a:off x="6595442" y="459671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Полным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бинарным деревом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называется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Сколько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вершин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cs typeface="Times New Roman" pitchFamily="18" charset="0"/>
              </a:rPr>
              <a:t>Сколько </a:t>
            </a:r>
            <a:r>
              <a:rPr lang="ru-RU" sz="2800" dirty="0">
                <a:cs typeface="Times New Roman" pitchFamily="18" charset="0"/>
              </a:rPr>
              <a:t>вершин </a:t>
            </a:r>
            <a:r>
              <a:rPr lang="ru-RU" sz="2800" dirty="0" smtClean="0"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Иногда имеет смысл «функция, </a:t>
            </a:r>
            <a:r>
              <a:rPr lang="ru-RU" dirty="0" smtClean="0">
                <a:solidFill>
                  <a:schemeClr val="bg1"/>
                </a:solidFill>
              </a:rPr>
              <a:t>отображающая вершину </a:t>
            </a:r>
            <a:r>
              <a:rPr lang="ru-RU" dirty="0" smtClean="0">
                <a:solidFill>
                  <a:schemeClr val="bg1"/>
                </a:solidFill>
              </a:rPr>
              <a:t>дерева в </a:t>
            </a:r>
            <a:r>
              <a:rPr lang="ru-RU" dirty="0" smtClean="0">
                <a:solidFill>
                  <a:schemeClr val="bg1"/>
                </a:solidFill>
              </a:rPr>
              <a:t>её номер»</a:t>
            </a:r>
            <a:endParaRPr lang="en-US" dirty="0" smtClean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 smtClean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JSON </a:t>
            </a:r>
            <a:r>
              <a:rPr lang="ru-RU" dirty="0" smtClean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Иногда имеет смысл «функция, </a:t>
            </a:r>
            <a:r>
              <a:rPr lang="ru-RU" dirty="0" smtClean="0">
                <a:solidFill>
                  <a:schemeClr val="bg1"/>
                </a:solidFill>
              </a:rPr>
              <a:t>отображающая вершину </a:t>
            </a:r>
            <a:r>
              <a:rPr lang="ru-RU" dirty="0" smtClean="0">
                <a:solidFill>
                  <a:schemeClr val="bg1"/>
                </a:solidFill>
              </a:rPr>
              <a:t>дерева в </a:t>
            </a:r>
            <a:r>
              <a:rPr lang="ru-RU" dirty="0" smtClean="0">
                <a:solidFill>
                  <a:schemeClr val="bg1"/>
                </a:solidFill>
              </a:rPr>
              <a:t>её номер»</a:t>
            </a:r>
            <a:endParaRPr lang="en-US" dirty="0" smtClean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 smtClean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ширину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бходы в глубину </a:t>
            </a:r>
            <a:r>
              <a:rPr lang="en-US" dirty="0" smtClean="0">
                <a:solidFill>
                  <a:schemeClr val="bg1"/>
                </a:solidFill>
              </a:rPr>
              <a:t>}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обходы в ширину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r>
              <a:rPr lang="ru-RU" dirty="0" smtClean="0">
                <a:solidFill>
                  <a:schemeClr val="bg1"/>
                </a:solidFill>
              </a:rPr>
              <a:t> ≠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все обходы</a:t>
            </a: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</a:t>
            </a:r>
            <a:r>
              <a:rPr lang="ru-RU" dirty="0" smtClean="0"/>
              <a:t>отображающая вершину </a:t>
            </a:r>
            <a:r>
              <a:rPr lang="ru-RU" dirty="0" smtClean="0"/>
              <a:t>дерева в </a:t>
            </a:r>
            <a:r>
              <a:rPr lang="ru-RU" dirty="0" smtClean="0"/>
              <a:t>её номер»</a:t>
            </a:r>
            <a:endParaRPr lang="en-US" dirty="0" smtClean="0"/>
          </a:p>
          <a:p>
            <a:pPr marL="1325880" lvl="2" indent="-457200"/>
            <a:r>
              <a:rPr lang="ru-RU" dirty="0" smtClean="0"/>
              <a:t>В таком случае считается, что вершины обрабатываются в порядке возрастания этих номеров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ширину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smtClean="0"/>
              <a:t>{ </a:t>
            </a:r>
            <a:r>
              <a:rPr lang="ru-RU" dirty="0"/>
              <a:t>о</a:t>
            </a:r>
            <a:r>
              <a:rPr lang="ru-RU" dirty="0" smtClean="0"/>
              <a:t>бходы в глубину </a:t>
            </a:r>
            <a:r>
              <a:rPr lang="en-US" dirty="0" smtClean="0"/>
              <a:t>}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{ </a:t>
            </a:r>
            <a:r>
              <a:rPr lang="ru-RU" dirty="0" smtClean="0"/>
              <a:t>обходы в ширину</a:t>
            </a:r>
            <a:r>
              <a:rPr lang="en-US" dirty="0" smtClean="0"/>
              <a:t> }</a:t>
            </a:r>
            <a:r>
              <a:rPr lang="ru-RU" dirty="0" smtClean="0"/>
              <a:t> ≠ </a:t>
            </a:r>
            <a:r>
              <a:rPr lang="en-US" dirty="0" smtClean="0"/>
              <a:t>{ </a:t>
            </a:r>
            <a:r>
              <a:rPr lang="ru-RU" dirty="0" smtClean="0"/>
              <a:t>все обходы</a:t>
            </a:r>
            <a:r>
              <a:rPr lang="en-US" dirty="0" smtClean="0"/>
              <a:t> }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Прямой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обратным обходом</a:t>
            </a:r>
            <a:endParaRPr lang="ru-RU" baseline="-25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1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 smtClean="0">
                <a:cs typeface="Times New Roman" pitchFamily="18" charset="0"/>
              </a:rPr>
              <a:t>Прямой </a:t>
            </a:r>
            <a:r>
              <a:rPr lang="ru-RU" dirty="0" smtClean="0">
                <a:cs typeface="Times New Roman" pitchFamily="18" charset="0"/>
              </a:rPr>
              <a:t>(префиксный) 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/>
              <a:t>Контейнерные АТД</a:t>
            </a:r>
          </a:p>
          <a:p>
            <a:pPr lvl="2"/>
            <a:r>
              <a:rPr lang="ru-RU" dirty="0" smtClean="0"/>
              <a:t>Множество, ассоциативный массив и т.п.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используются деревья?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 smtClean="0"/>
              <a:t>Деревья синтаксического разбора</a:t>
            </a:r>
          </a:p>
          <a:p>
            <a:pPr lvl="2"/>
            <a:r>
              <a:rPr lang="ru-RU" dirty="0" smtClean="0"/>
              <a:t>Компиляторы</a:t>
            </a:r>
            <a:endParaRPr lang="en-US" dirty="0"/>
          </a:p>
          <a:p>
            <a:pPr lvl="2"/>
            <a:r>
              <a:rPr lang="ru-RU" dirty="0" smtClean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 smtClean="0"/>
              <a:t>Внутреннее представление </a:t>
            </a:r>
            <a:r>
              <a:rPr lang="en-US" dirty="0" smtClean="0"/>
              <a:t>XML</a:t>
            </a:r>
            <a:r>
              <a:rPr lang="ru-RU" dirty="0" smtClean="0"/>
              <a:t>,</a:t>
            </a:r>
            <a:r>
              <a:rPr lang="en-US" dirty="0" smtClean="0"/>
              <a:t> JSON </a:t>
            </a:r>
            <a:r>
              <a:rPr lang="ru-RU" dirty="0" smtClean="0"/>
              <a:t>и т.п. </a:t>
            </a:r>
          </a:p>
          <a:p>
            <a:pPr lvl="1"/>
            <a:r>
              <a:rPr lang="ru-RU" dirty="0" smtClean="0"/>
              <a:t>Контейнерные АТД</a:t>
            </a:r>
          </a:p>
          <a:p>
            <a:pPr lvl="2"/>
            <a:r>
              <a:rPr lang="ru-RU" dirty="0" smtClean="0"/>
              <a:t>Множество, ассоциативный массив и т.п.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Многомерные данные</a:t>
            </a:r>
          </a:p>
          <a:p>
            <a:pPr lvl="1"/>
            <a:r>
              <a:rPr lang="ru-RU" dirty="0" smtClean="0"/>
              <a:t>Машинное обучение, вычислительная геометрия, физическое моделирование и т.п.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</a:t>
            </a:r>
            <a:r>
              <a:rPr lang="ru-RU" dirty="0" smtClean="0"/>
              <a:t>	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tx1"/>
                </a:solidFill>
              </a:rPr>
              <a:t>10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119449</TotalTime>
  <Words>9863</Words>
  <Application>Microsoft Office PowerPoint</Application>
  <PresentationFormat>Widescreen</PresentationFormat>
  <Paragraphs>3786</Paragraphs>
  <Slides>237</Slides>
  <Notes>214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3" baseType="lpstr">
      <vt:lpstr>Arial</vt:lpstr>
      <vt:lpstr>Calibri</vt:lpstr>
      <vt:lpstr>Consolas</vt:lpstr>
      <vt:lpstr>Symbol</vt:lpstr>
      <vt:lpstr>Times New Roman</vt:lpstr>
      <vt:lpstr>Office Theme</vt:lpstr>
      <vt:lpstr>Деревья</vt:lpstr>
      <vt:lpstr>План лекции</vt:lpstr>
      <vt:lpstr>PowerPoint Presentation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XML документа</vt:lpstr>
      <vt:lpstr>Дерево XML документа</vt:lpstr>
      <vt:lpstr>Дерево XML документа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Дерево</vt:lpstr>
      <vt:lpstr>Дерево</vt:lpstr>
      <vt:lpstr>Дерево</vt:lpstr>
      <vt:lpstr>Дерево</vt:lpstr>
      <vt:lpstr>Дерево</vt:lpstr>
      <vt:lpstr>Простые свойства деревьев</vt:lpstr>
      <vt:lpstr>Простые свойства деревьев</vt:lpstr>
      <vt:lpstr>Простые свойства деревьев</vt:lpstr>
      <vt:lpstr>Простые свойства деревьев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Поддерево, лес</vt:lpstr>
      <vt:lpstr>Поддерево, лес</vt:lpstr>
      <vt:lpstr>Поддерево, лес</vt:lpstr>
      <vt:lpstr>Поддерево, лес</vt:lpstr>
      <vt:lpstr>Поддерево, лес</vt:lpstr>
      <vt:lpstr>Бинарное (двоичное) дерево</vt:lpstr>
      <vt:lpstr>Бинарное (двоичное) дерево</vt:lpstr>
      <vt:lpstr>Бинарное (двоичное) дерево</vt:lpstr>
      <vt:lpstr>Бинарное (двоичное) дерево</vt:lpstr>
      <vt:lpstr>Полное бинарное дерево</vt:lpstr>
      <vt:lpstr>Полное бинарное дерево</vt:lpstr>
      <vt:lpstr>Полное бинарное дерево</vt:lpstr>
      <vt:lpstr>Полное бинарное дерево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Примеры деревьев двоичного поиска</vt:lpstr>
      <vt:lpstr>Примеры деревьев двоичного поиска</vt:lpstr>
      <vt:lpstr>Примеры деревьев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Что такое АВЛ деревья?</vt:lpstr>
      <vt:lpstr>Что такое АВЛ деревья?</vt:lpstr>
      <vt:lpstr>Что такое АВЛ деревья?</vt:lpstr>
      <vt:lpstr>Что такое АВЛ деревья?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Заключение</vt:lpstr>
      <vt:lpstr>Построение дерева синтаксического разбора выражения</vt:lpstr>
      <vt:lpstr>Представление бинарных деревьев с помощью указателей</vt:lpstr>
      <vt:lpstr>PowerPoint Presentation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463</cp:revision>
  <dcterms:created xsi:type="dcterms:W3CDTF">2009-10-11T08:46:54Z</dcterms:created>
  <dcterms:modified xsi:type="dcterms:W3CDTF">2020-12-09T19:16:19Z</dcterms:modified>
</cp:coreProperties>
</file>