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86" r:id="rId5"/>
    <p:sldId id="287" r:id="rId6"/>
    <p:sldId id="288" r:id="rId7"/>
    <p:sldId id="289" r:id="rId8"/>
    <p:sldId id="290" r:id="rId9"/>
    <p:sldId id="284" r:id="rId10"/>
    <p:sldId id="291" r:id="rId11"/>
    <p:sldId id="292" r:id="rId12"/>
    <p:sldId id="293" r:id="rId13"/>
    <p:sldId id="294" r:id="rId14"/>
    <p:sldId id="295" r:id="rId15"/>
    <p:sldId id="296" r:id="rId16"/>
    <p:sldId id="261" r:id="rId17"/>
    <p:sldId id="258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6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283" r:id="rId35"/>
    <p:sldId id="312" r:id="rId36"/>
    <p:sldId id="313" r:id="rId37"/>
    <p:sldId id="314" r:id="rId38"/>
    <p:sldId id="315" r:id="rId39"/>
    <p:sldId id="269" r:id="rId40"/>
    <p:sldId id="316" r:id="rId41"/>
    <p:sldId id="317" r:id="rId42"/>
    <p:sldId id="318" r:id="rId43"/>
    <p:sldId id="319" r:id="rId44"/>
    <p:sldId id="324" r:id="rId45"/>
    <p:sldId id="268" r:id="rId46"/>
    <p:sldId id="320" r:id="rId47"/>
    <p:sldId id="321" r:id="rId48"/>
    <p:sldId id="322" r:id="rId49"/>
    <p:sldId id="323" r:id="rId50"/>
    <p:sldId id="275" r:id="rId51"/>
    <p:sldId id="340" r:id="rId52"/>
    <p:sldId id="335" r:id="rId53"/>
    <p:sldId id="336" r:id="rId54"/>
    <p:sldId id="337" r:id="rId55"/>
    <p:sldId id="338" r:id="rId56"/>
    <p:sldId id="339" r:id="rId57"/>
    <p:sldId id="328" r:id="rId58"/>
    <p:sldId id="276" r:id="rId59"/>
    <p:sldId id="326" r:id="rId60"/>
    <p:sldId id="327" r:id="rId61"/>
    <p:sldId id="277" r:id="rId62"/>
    <p:sldId id="329" r:id="rId63"/>
    <p:sldId id="330" r:id="rId64"/>
    <p:sldId id="331" r:id="rId65"/>
    <p:sldId id="332" r:id="rId66"/>
    <p:sldId id="325" r:id="rId67"/>
    <p:sldId id="333" r:id="rId68"/>
    <p:sldId id="334" r:id="rId69"/>
    <p:sldId id="278" r:id="rId70"/>
    <p:sldId id="270" r:id="rId71"/>
    <p:sldId id="280" r:id="rId72"/>
    <p:sldId id="281" r:id="rId73"/>
    <p:sldId id="282" r:id="rId74"/>
    <p:sldId id="260" r:id="rId75"/>
    <p:sldId id="262" r:id="rId76"/>
    <p:sldId id="285" r:id="rId77"/>
    <p:sldId id="264" r:id="rId78"/>
    <p:sldId id="265" r:id="rId79"/>
    <p:sldId id="266" r:id="rId80"/>
    <p:sldId id="267" r:id="rId81"/>
    <p:sldId id="272" r:id="rId82"/>
    <p:sldId id="273" r:id="rId83"/>
    <p:sldId id="274" r:id="rId8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" y="3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44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4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44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29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4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13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02.09.2020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6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02.09.2020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5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02.09.2020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08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79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77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8CFEA-3D72-4A90-A9B2-D2B1EEAECCD8}" type="datetimeFigureOut">
              <a:rPr lang="ru-RU" smtClean="0"/>
              <a:pPr/>
              <a:t>02.09.2020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31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Понятие программы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Учебная литература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 smtClean="0">
                <a:solidFill>
                  <a:schemeClr val="bg1"/>
                </a:solidFill>
              </a:rPr>
              <a:t>Кормен</a:t>
            </a:r>
            <a:r>
              <a:rPr lang="ru-RU" sz="2800" dirty="0" smtClean="0">
                <a:solidFill>
                  <a:schemeClr val="bg1"/>
                </a:solidFill>
              </a:rPr>
              <a:t> и ещё три автора «Алгоритмы: построение и анализ», любое издание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err="1" smtClean="0">
                <a:solidFill>
                  <a:schemeClr val="bg1"/>
                </a:solidFill>
              </a:rPr>
              <a:t>Макконелл</a:t>
            </a:r>
            <a:r>
              <a:rPr lang="ru-RU" sz="2800" dirty="0" smtClean="0">
                <a:solidFill>
                  <a:schemeClr val="bg1"/>
                </a:solidFill>
              </a:rPr>
              <a:t> «Совершенный код», любое издание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Чурина, </a:t>
            </a:r>
            <a:r>
              <a:rPr lang="ru-RU" sz="2800" dirty="0" err="1" smtClean="0">
                <a:solidFill>
                  <a:schemeClr val="bg1"/>
                </a:solidFill>
              </a:rPr>
              <a:t>Цикоза</a:t>
            </a:r>
            <a:r>
              <a:rPr lang="ru-RU" sz="2800" dirty="0" smtClean="0">
                <a:solidFill>
                  <a:schemeClr val="bg1"/>
                </a:solidFill>
              </a:rPr>
              <a:t> методическое пособие в 3-х частях к курсу «Методы программирования»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Полный список литературы см. в программе курса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4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Учебная литература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 smtClean="0"/>
              <a:t>Кормен</a:t>
            </a:r>
            <a:r>
              <a:rPr lang="ru-RU" sz="2800" dirty="0" smtClean="0"/>
              <a:t> и ещё три автора «Алгоритмы: построение и анализ», любое издание</a:t>
            </a:r>
            <a:endParaRPr lang="en-US" sz="2800" dirty="0" smtClean="0"/>
          </a:p>
          <a:p>
            <a:endParaRPr lang="en-US" sz="2800" dirty="0"/>
          </a:p>
          <a:p>
            <a:r>
              <a:rPr lang="ru-RU" sz="2800" dirty="0" err="1" smtClean="0">
                <a:solidFill>
                  <a:schemeClr val="bg1"/>
                </a:solidFill>
              </a:rPr>
              <a:t>Макконелл</a:t>
            </a:r>
            <a:r>
              <a:rPr lang="ru-RU" sz="2800" dirty="0" smtClean="0">
                <a:solidFill>
                  <a:schemeClr val="bg1"/>
                </a:solidFill>
              </a:rPr>
              <a:t> «Совершенный код», любое издание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Чурина, </a:t>
            </a:r>
            <a:r>
              <a:rPr lang="ru-RU" sz="2800" dirty="0" err="1" smtClean="0">
                <a:solidFill>
                  <a:schemeClr val="bg1"/>
                </a:solidFill>
              </a:rPr>
              <a:t>Цикоза</a:t>
            </a:r>
            <a:r>
              <a:rPr lang="ru-RU" sz="2800" dirty="0" smtClean="0">
                <a:solidFill>
                  <a:schemeClr val="bg1"/>
                </a:solidFill>
              </a:rPr>
              <a:t> методическое пособие в 3-х частях к курсу «Методы программирования»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5097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Учебная литература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 smtClean="0"/>
              <a:t>Кормен</a:t>
            </a:r>
            <a:r>
              <a:rPr lang="ru-RU" sz="2800" dirty="0" smtClean="0"/>
              <a:t> и ещё три автора «Алгоритмы: построение и анализ», любое издание</a:t>
            </a:r>
            <a:endParaRPr lang="en-US" sz="2800" dirty="0" smtClean="0"/>
          </a:p>
          <a:p>
            <a:endParaRPr lang="en-US" sz="2800" dirty="0"/>
          </a:p>
          <a:p>
            <a:r>
              <a:rPr lang="ru-RU" sz="2800" dirty="0" err="1" smtClean="0"/>
              <a:t>Макконелл</a:t>
            </a:r>
            <a:r>
              <a:rPr lang="ru-RU" sz="2800" dirty="0" smtClean="0"/>
              <a:t> «Совершенный код», любое издание</a:t>
            </a:r>
          </a:p>
          <a:p>
            <a:endParaRPr lang="ru-RU" sz="2800" dirty="0"/>
          </a:p>
          <a:p>
            <a:r>
              <a:rPr lang="ru-RU" sz="2800" dirty="0" smtClean="0">
                <a:solidFill>
                  <a:schemeClr val="bg1"/>
                </a:solidFill>
              </a:rPr>
              <a:t>Чурина, </a:t>
            </a:r>
            <a:r>
              <a:rPr lang="ru-RU" sz="2800" dirty="0" err="1" smtClean="0">
                <a:solidFill>
                  <a:schemeClr val="bg1"/>
                </a:solidFill>
              </a:rPr>
              <a:t>Цикоза</a:t>
            </a:r>
            <a:r>
              <a:rPr lang="ru-RU" sz="2800" dirty="0" smtClean="0">
                <a:solidFill>
                  <a:schemeClr val="bg1"/>
                </a:solidFill>
              </a:rPr>
              <a:t> методическое пособие в 3-х частях к курсу «Методы программирования»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391974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Учебная литература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 smtClean="0"/>
              <a:t>Кормен</a:t>
            </a:r>
            <a:r>
              <a:rPr lang="ru-RU" sz="2800" dirty="0" smtClean="0"/>
              <a:t> и ещё три автора «Алгоритмы: построение и анализ», любое издание</a:t>
            </a:r>
            <a:endParaRPr lang="en-US" sz="2800" dirty="0" smtClean="0"/>
          </a:p>
          <a:p>
            <a:endParaRPr lang="en-US" sz="2800" dirty="0"/>
          </a:p>
          <a:p>
            <a:r>
              <a:rPr lang="ru-RU" sz="2800" dirty="0" err="1" smtClean="0"/>
              <a:t>Макконелл</a:t>
            </a:r>
            <a:r>
              <a:rPr lang="ru-RU" sz="2800" dirty="0" smtClean="0"/>
              <a:t> «Совершенный код», любое издание</a:t>
            </a:r>
          </a:p>
          <a:p>
            <a:endParaRPr lang="ru-RU" sz="2800" dirty="0"/>
          </a:p>
          <a:p>
            <a:r>
              <a:rPr lang="ru-RU" sz="2800" dirty="0" smtClean="0"/>
              <a:t>Чурина, </a:t>
            </a:r>
            <a:r>
              <a:rPr lang="ru-RU" sz="2800" dirty="0" err="1" smtClean="0"/>
              <a:t>Цикоза</a:t>
            </a:r>
            <a:r>
              <a:rPr lang="ru-RU" sz="2800" dirty="0" smtClean="0"/>
              <a:t> методическое пособие в 3-х частях к курсу «Методы программирования»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207786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Учебная литература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 smtClean="0"/>
              <a:t>Кормен</a:t>
            </a:r>
            <a:r>
              <a:rPr lang="ru-RU" sz="2800" dirty="0" smtClean="0"/>
              <a:t> и ещё три автора «Алгоритмы: построение и анализ», любое издание</a:t>
            </a:r>
            <a:endParaRPr lang="en-US" sz="2800" dirty="0" smtClean="0"/>
          </a:p>
          <a:p>
            <a:endParaRPr lang="en-US" sz="2800" dirty="0"/>
          </a:p>
          <a:p>
            <a:r>
              <a:rPr lang="ru-RU" sz="2800" dirty="0" err="1" smtClean="0"/>
              <a:t>Макконелл</a:t>
            </a:r>
            <a:r>
              <a:rPr lang="ru-RU" sz="2800" dirty="0" smtClean="0"/>
              <a:t> «Совершенный код», любое издание</a:t>
            </a:r>
          </a:p>
          <a:p>
            <a:endParaRPr lang="ru-RU" sz="2800" dirty="0"/>
          </a:p>
          <a:p>
            <a:r>
              <a:rPr lang="ru-RU" sz="2800" dirty="0" smtClean="0"/>
              <a:t>Чурина, </a:t>
            </a:r>
            <a:r>
              <a:rPr lang="ru-RU" sz="2800" dirty="0" err="1" smtClean="0"/>
              <a:t>Цикоза</a:t>
            </a:r>
            <a:r>
              <a:rPr lang="ru-RU" sz="2800" dirty="0" smtClean="0"/>
              <a:t> методическое пособие в 3-х частях к курсу «Методы программирования»</a:t>
            </a:r>
          </a:p>
          <a:p>
            <a:endParaRPr lang="ru-RU" sz="2800" dirty="0"/>
          </a:p>
          <a:p>
            <a:r>
              <a:rPr lang="ru-RU" sz="2800" dirty="0"/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12685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Понятие программы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Программа – это размещённые в оперативной памяти компьютера данные и машинные инструкции, исполняемые процессором для достижения некоторой </a:t>
            </a:r>
            <a:r>
              <a:rPr lang="ru-RU" dirty="0" smtClean="0">
                <a:solidFill>
                  <a:schemeClr val="bg1"/>
                </a:solidFill>
              </a:rPr>
              <a:t>цели</a:t>
            </a:r>
          </a:p>
        </p:txBody>
      </p:sp>
    </p:spTree>
    <p:extLst>
      <p:ext uri="{BB962C8B-B14F-4D97-AF65-F5344CB8AC3E}">
        <p14:creationId xmlns:p14="http://schemas.microsoft.com/office/powerpoint/2010/main" val="357738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Понятие программы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– это размещённые в оперативной памяти компьютера данные и машинные инструкции, исполняемые процессором для достижения некоторой </a:t>
            </a:r>
            <a:r>
              <a:rPr lang="ru-RU" dirty="0" smtClean="0"/>
              <a:t>цели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создания 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Накопление требований, работа с заказчиком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</a:t>
            </a:r>
            <a:r>
              <a:rPr lang="ru-RU" dirty="0" smtClean="0">
                <a:solidFill>
                  <a:schemeClr val="bg1"/>
                </a:solidFill>
              </a:rPr>
              <a:t>документирование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Написание исходного </a:t>
            </a:r>
            <a:r>
              <a:rPr lang="ru-RU" dirty="0" smtClean="0">
                <a:solidFill>
                  <a:schemeClr val="bg1"/>
                </a:solidFill>
              </a:rPr>
              <a:t>кода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Компиляция, линковка, контроль версий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Отладка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Сопровождение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создания 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Накопление требований, работа с заказчиком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</a:t>
            </a:r>
            <a:r>
              <a:rPr lang="ru-RU" dirty="0" smtClean="0">
                <a:solidFill>
                  <a:schemeClr val="bg1"/>
                </a:solidFill>
              </a:rPr>
              <a:t>документирование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Написание исходного </a:t>
            </a:r>
            <a:r>
              <a:rPr lang="ru-RU" dirty="0" smtClean="0">
                <a:solidFill>
                  <a:schemeClr val="bg1"/>
                </a:solidFill>
              </a:rPr>
              <a:t>кода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Компиляция, линковка, контроль версий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Отладка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Сопровождение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создания 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Накопление требований, работа с заказчиком</a:t>
            </a:r>
          </a:p>
          <a:p>
            <a:r>
              <a:rPr lang="ru-RU" dirty="0" smtClean="0"/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</a:t>
            </a:r>
            <a:r>
              <a:rPr lang="ru-RU" dirty="0" smtClean="0">
                <a:solidFill>
                  <a:schemeClr val="bg1"/>
                </a:solidFill>
              </a:rPr>
              <a:t>документирование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Написание исходного </a:t>
            </a:r>
            <a:r>
              <a:rPr lang="ru-RU" dirty="0" smtClean="0">
                <a:solidFill>
                  <a:schemeClr val="bg1"/>
                </a:solidFill>
              </a:rPr>
              <a:t>кода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Компиляция, линковка, контроль версий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Отладка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Сопровождение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90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Информация об этом курсе</a:t>
            </a:r>
          </a:p>
          <a:p>
            <a:r>
              <a:rPr lang="ru-RU" dirty="0" smtClean="0"/>
              <a:t>Понятие программы</a:t>
            </a:r>
          </a:p>
          <a:p>
            <a:r>
              <a:rPr lang="ru-RU" dirty="0" smtClean="0"/>
              <a:t>Этапы создания программ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создания 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Накопление требований, работа с заказчиком</a:t>
            </a:r>
          </a:p>
          <a:p>
            <a:r>
              <a:rPr lang="ru-RU" dirty="0" smtClean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</a:t>
            </a:r>
            <a:r>
              <a:rPr lang="ru-RU" dirty="0" smtClean="0"/>
              <a:t>документирование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Написание исходного </a:t>
            </a:r>
            <a:r>
              <a:rPr lang="ru-RU" dirty="0" smtClean="0">
                <a:solidFill>
                  <a:schemeClr val="bg1"/>
                </a:solidFill>
              </a:rPr>
              <a:t>кода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Компиляция, линковка, контроль версий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Отладка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Сопровождение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9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создания 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Накопление требований, работа с заказчиком</a:t>
            </a:r>
          </a:p>
          <a:p>
            <a:r>
              <a:rPr lang="ru-RU" dirty="0" smtClean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</a:t>
            </a:r>
            <a:r>
              <a:rPr lang="ru-RU" dirty="0" smtClean="0"/>
              <a:t>документирование</a:t>
            </a:r>
          </a:p>
          <a:p>
            <a:r>
              <a:rPr lang="ru-RU" dirty="0" smtClean="0"/>
              <a:t>Разработка</a:t>
            </a:r>
          </a:p>
          <a:p>
            <a:pPr lvl="1"/>
            <a:r>
              <a:rPr lang="ru-RU" dirty="0" smtClean="0"/>
              <a:t>Написание исходного </a:t>
            </a:r>
            <a:r>
              <a:rPr lang="ru-RU" dirty="0" smtClean="0"/>
              <a:t>кода</a:t>
            </a:r>
          </a:p>
          <a:p>
            <a:pPr lvl="2"/>
            <a:r>
              <a:rPr lang="ru-RU" dirty="0" smtClean="0"/>
              <a:t>Компиляция, линковка, контроль версий</a:t>
            </a:r>
            <a:endParaRPr lang="ru-RU" dirty="0" smtClean="0"/>
          </a:p>
          <a:p>
            <a:pPr lvl="1"/>
            <a:r>
              <a:rPr lang="ru-RU" dirty="0" smtClean="0"/>
              <a:t>Отладка</a:t>
            </a:r>
            <a:endParaRPr lang="ru-RU" dirty="0" smtClean="0"/>
          </a:p>
          <a:p>
            <a:pPr lvl="1"/>
            <a:r>
              <a:rPr lang="ru-RU" dirty="0" smtClean="0"/>
              <a:t>Оптимизация</a:t>
            </a:r>
          </a:p>
          <a:p>
            <a:pPr lvl="1"/>
            <a:r>
              <a:rPr lang="ru-RU" dirty="0" smtClean="0"/>
              <a:t>Тестирование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Сопровождение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47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создания 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Накопление требований, работа с заказчиком</a:t>
            </a:r>
          </a:p>
          <a:p>
            <a:r>
              <a:rPr lang="ru-RU" dirty="0" smtClean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</a:t>
            </a:r>
            <a:r>
              <a:rPr lang="ru-RU" dirty="0" smtClean="0"/>
              <a:t>документирование</a:t>
            </a:r>
          </a:p>
          <a:p>
            <a:r>
              <a:rPr lang="ru-RU" dirty="0" smtClean="0"/>
              <a:t>Разработка</a:t>
            </a:r>
          </a:p>
          <a:p>
            <a:pPr lvl="1"/>
            <a:r>
              <a:rPr lang="ru-RU" dirty="0" smtClean="0"/>
              <a:t>Написание исходного </a:t>
            </a:r>
            <a:r>
              <a:rPr lang="ru-RU" dirty="0" smtClean="0"/>
              <a:t>кода</a:t>
            </a:r>
          </a:p>
          <a:p>
            <a:pPr lvl="2"/>
            <a:r>
              <a:rPr lang="ru-RU" dirty="0" smtClean="0"/>
              <a:t>Компиляция, линковка, контроль версий</a:t>
            </a:r>
            <a:endParaRPr lang="ru-RU" dirty="0" smtClean="0"/>
          </a:p>
          <a:p>
            <a:pPr lvl="1"/>
            <a:r>
              <a:rPr lang="ru-RU" dirty="0" smtClean="0"/>
              <a:t>Отладка</a:t>
            </a:r>
            <a:endParaRPr lang="ru-RU" dirty="0" smtClean="0"/>
          </a:p>
          <a:p>
            <a:pPr lvl="1"/>
            <a:r>
              <a:rPr lang="ru-RU" dirty="0" smtClean="0"/>
              <a:t>Оптимизация</a:t>
            </a:r>
          </a:p>
          <a:p>
            <a:pPr lvl="1"/>
            <a:r>
              <a:rPr lang="ru-RU" dirty="0" smtClean="0"/>
              <a:t>Тестирование</a:t>
            </a:r>
          </a:p>
          <a:p>
            <a:r>
              <a:rPr lang="ru-RU" dirty="0" smtClean="0"/>
              <a:t>Сдача в эксплуатацию (релиз)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Сопровождение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создания 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Накопление требований, работа с заказчиком</a:t>
            </a:r>
          </a:p>
          <a:p>
            <a:r>
              <a:rPr lang="ru-RU" dirty="0" smtClean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</a:t>
            </a:r>
            <a:r>
              <a:rPr lang="ru-RU" dirty="0" smtClean="0"/>
              <a:t>документирование</a:t>
            </a:r>
          </a:p>
          <a:p>
            <a:r>
              <a:rPr lang="ru-RU" dirty="0" smtClean="0"/>
              <a:t>Разработка</a:t>
            </a:r>
          </a:p>
          <a:p>
            <a:pPr lvl="1"/>
            <a:r>
              <a:rPr lang="ru-RU" dirty="0" smtClean="0"/>
              <a:t>Написание исходного </a:t>
            </a:r>
            <a:r>
              <a:rPr lang="ru-RU" dirty="0" smtClean="0"/>
              <a:t>кода</a:t>
            </a:r>
          </a:p>
          <a:p>
            <a:pPr lvl="2"/>
            <a:r>
              <a:rPr lang="ru-RU" dirty="0" smtClean="0"/>
              <a:t>Компиляция, линковка, контроль версий</a:t>
            </a:r>
            <a:endParaRPr lang="ru-RU" dirty="0" smtClean="0"/>
          </a:p>
          <a:p>
            <a:pPr lvl="1"/>
            <a:r>
              <a:rPr lang="ru-RU" dirty="0" smtClean="0"/>
              <a:t>Отладка</a:t>
            </a:r>
            <a:endParaRPr lang="ru-RU" dirty="0" smtClean="0"/>
          </a:p>
          <a:p>
            <a:pPr lvl="1"/>
            <a:r>
              <a:rPr lang="ru-RU" dirty="0" smtClean="0"/>
              <a:t>Оптимизация</a:t>
            </a:r>
          </a:p>
          <a:p>
            <a:pPr lvl="1"/>
            <a:r>
              <a:rPr lang="ru-RU" dirty="0" smtClean="0"/>
              <a:t>Тестирование</a:t>
            </a:r>
          </a:p>
          <a:p>
            <a:r>
              <a:rPr lang="ru-RU" dirty="0" smtClean="0"/>
              <a:t>Сдача в эксплуатацию (релиз)</a:t>
            </a:r>
          </a:p>
          <a:p>
            <a:r>
              <a:rPr lang="ru-RU" dirty="0" smtClean="0"/>
              <a:t>Сопровождение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10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создания 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Накопление требований, работа с заказчиком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</a:t>
            </a:r>
            <a:r>
              <a:rPr lang="ru-RU" dirty="0" smtClean="0">
                <a:solidFill>
                  <a:schemeClr val="bg1"/>
                </a:solidFill>
              </a:rPr>
              <a:t>документирование</a:t>
            </a:r>
          </a:p>
          <a:p>
            <a:r>
              <a:rPr lang="ru-RU" dirty="0" smtClean="0"/>
              <a:t>Разработка</a:t>
            </a:r>
          </a:p>
          <a:p>
            <a:pPr lvl="1"/>
            <a:r>
              <a:rPr lang="ru-RU" dirty="0" smtClean="0"/>
              <a:t>Написание исходного </a:t>
            </a:r>
            <a:r>
              <a:rPr lang="ru-RU" dirty="0" smtClean="0"/>
              <a:t>кода</a:t>
            </a:r>
          </a:p>
          <a:p>
            <a:pPr lvl="2"/>
            <a:r>
              <a:rPr lang="ru-RU" dirty="0" smtClean="0"/>
              <a:t>Компиляция, линковка, контроль версий</a:t>
            </a:r>
            <a:endParaRPr lang="ru-RU" dirty="0" smtClean="0"/>
          </a:p>
          <a:p>
            <a:pPr lvl="1"/>
            <a:r>
              <a:rPr lang="ru-RU" dirty="0" smtClean="0"/>
              <a:t>Отладка</a:t>
            </a:r>
            <a:endParaRPr lang="ru-RU" dirty="0" smtClean="0"/>
          </a:p>
          <a:p>
            <a:pPr lvl="1"/>
            <a:r>
              <a:rPr lang="ru-RU" dirty="0" smtClean="0"/>
              <a:t>Оптимизация</a:t>
            </a:r>
          </a:p>
          <a:p>
            <a:pPr lvl="1"/>
            <a:r>
              <a:rPr lang="ru-RU" dirty="0" smtClean="0"/>
              <a:t>Тестирование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Сопровождение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4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Написание исходного 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Выбор языка программирования</a:t>
            </a:r>
          </a:p>
          <a:p>
            <a:endParaRPr lang="ru-RU" sz="2200" dirty="0" smtClean="0">
              <a:solidFill>
                <a:schemeClr val="bg1"/>
              </a:solidFill>
            </a:endParaRPr>
          </a:p>
          <a:p>
            <a:r>
              <a:rPr lang="ru-RU" sz="2200" dirty="0" smtClean="0">
                <a:solidFill>
                  <a:schemeClr val="bg1"/>
                </a:solidFill>
              </a:rPr>
              <a:t>Следование </a:t>
            </a:r>
            <a:r>
              <a:rPr lang="ru-RU" sz="2200" dirty="0">
                <a:solidFill>
                  <a:schemeClr val="bg1"/>
                </a:solidFill>
              </a:rPr>
              <a:t>стандарту языка</a:t>
            </a:r>
          </a:p>
          <a:p>
            <a:endParaRPr lang="ru-RU" sz="2200" dirty="0" smtClean="0">
              <a:solidFill>
                <a:schemeClr val="bg1"/>
              </a:solidFill>
            </a:endParaRPr>
          </a:p>
          <a:p>
            <a:r>
              <a:rPr lang="ru-RU" sz="2200" dirty="0" smtClean="0">
                <a:solidFill>
                  <a:schemeClr val="bg1"/>
                </a:solidFill>
              </a:rPr>
              <a:t>Использование методик разработки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 smtClean="0">
                <a:solidFill>
                  <a:schemeClr val="bg1"/>
                </a:solidFill>
              </a:rPr>
              <a:t>Оформление кода 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 smtClean="0">
              <a:solidFill>
                <a:schemeClr val="bg1"/>
              </a:solidFill>
            </a:endParaRPr>
          </a:p>
          <a:p>
            <a:r>
              <a:rPr lang="ru-RU" sz="3500" dirty="0" smtClean="0">
                <a:solidFill>
                  <a:schemeClr val="bg1"/>
                </a:solidFill>
              </a:rPr>
              <a:t>Повышение «связности» </a:t>
            </a:r>
            <a:r>
              <a:rPr lang="ru-RU" sz="3500" dirty="0">
                <a:solidFill>
                  <a:schemeClr val="bg1"/>
                </a:solidFill>
              </a:rPr>
              <a:t>и </a:t>
            </a:r>
            <a:r>
              <a:rPr lang="ru-RU" sz="3500" dirty="0" smtClean="0">
                <a:solidFill>
                  <a:schemeClr val="bg1"/>
                </a:solidFill>
              </a:rPr>
              <a:t>снижение «зацепления»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 smtClean="0">
              <a:solidFill>
                <a:schemeClr val="bg1"/>
              </a:solidFill>
            </a:endParaRPr>
          </a:p>
          <a:p>
            <a:r>
              <a:rPr lang="ru-RU" sz="3500" dirty="0" smtClean="0">
                <a:solidFill>
                  <a:schemeClr val="bg1"/>
                </a:solidFill>
              </a:rPr>
              <a:t>Типовые </a:t>
            </a:r>
            <a:r>
              <a:rPr lang="ru-RU" sz="3500" dirty="0">
                <a:solidFill>
                  <a:schemeClr val="bg1"/>
                </a:solidFill>
              </a:rPr>
              <a:t>решения типовых </a:t>
            </a:r>
            <a:r>
              <a:rPr lang="ru-RU" sz="3500" dirty="0" smtClean="0">
                <a:solidFill>
                  <a:schemeClr val="bg1"/>
                </a:solidFill>
              </a:rPr>
              <a:t>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 smtClean="0">
                <a:solidFill>
                  <a:schemeClr val="bg1"/>
                </a:solidFill>
              </a:rPr>
              <a:t>Рефакторинг</a:t>
            </a:r>
            <a:endParaRPr lang="ru-RU" sz="3500" dirty="0" smtClean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</a:t>
            </a:r>
            <a:r>
              <a:rPr lang="ru-RU" sz="3500" dirty="0" smtClean="0">
                <a:solidFill>
                  <a:schemeClr val="bg1"/>
                </a:solidFill>
              </a:rPr>
              <a:t>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Написание исходного 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 smtClean="0"/>
          </a:p>
          <a:p>
            <a:r>
              <a:rPr lang="ru-RU" sz="2200" dirty="0" smtClean="0">
                <a:solidFill>
                  <a:schemeClr val="bg1"/>
                </a:solidFill>
              </a:rPr>
              <a:t>Следование </a:t>
            </a:r>
            <a:r>
              <a:rPr lang="ru-RU" sz="2200" dirty="0">
                <a:solidFill>
                  <a:schemeClr val="bg1"/>
                </a:solidFill>
              </a:rPr>
              <a:t>стандарту языка</a:t>
            </a:r>
          </a:p>
          <a:p>
            <a:endParaRPr lang="ru-RU" sz="2200" dirty="0" smtClean="0">
              <a:solidFill>
                <a:schemeClr val="bg1"/>
              </a:solidFill>
            </a:endParaRPr>
          </a:p>
          <a:p>
            <a:r>
              <a:rPr lang="ru-RU" sz="2200" dirty="0" smtClean="0">
                <a:solidFill>
                  <a:schemeClr val="bg1"/>
                </a:solidFill>
              </a:rPr>
              <a:t>Использование методик разработки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 smtClean="0">
                <a:solidFill>
                  <a:schemeClr val="bg1"/>
                </a:solidFill>
              </a:rPr>
              <a:t>Оформление кода 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 smtClean="0">
              <a:solidFill>
                <a:schemeClr val="bg1"/>
              </a:solidFill>
            </a:endParaRPr>
          </a:p>
          <a:p>
            <a:r>
              <a:rPr lang="ru-RU" sz="3500" dirty="0" smtClean="0">
                <a:solidFill>
                  <a:schemeClr val="bg1"/>
                </a:solidFill>
              </a:rPr>
              <a:t>Повышение «связности» </a:t>
            </a:r>
            <a:r>
              <a:rPr lang="ru-RU" sz="3500" dirty="0">
                <a:solidFill>
                  <a:schemeClr val="bg1"/>
                </a:solidFill>
              </a:rPr>
              <a:t>и </a:t>
            </a:r>
            <a:r>
              <a:rPr lang="ru-RU" sz="3500" dirty="0" smtClean="0">
                <a:solidFill>
                  <a:schemeClr val="bg1"/>
                </a:solidFill>
              </a:rPr>
              <a:t>снижение «зацепления»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 smtClean="0">
              <a:solidFill>
                <a:schemeClr val="bg1"/>
              </a:solidFill>
            </a:endParaRPr>
          </a:p>
          <a:p>
            <a:r>
              <a:rPr lang="ru-RU" sz="3500" dirty="0" smtClean="0">
                <a:solidFill>
                  <a:schemeClr val="bg1"/>
                </a:solidFill>
              </a:rPr>
              <a:t>Типовые </a:t>
            </a:r>
            <a:r>
              <a:rPr lang="ru-RU" sz="3500" dirty="0">
                <a:solidFill>
                  <a:schemeClr val="bg1"/>
                </a:solidFill>
              </a:rPr>
              <a:t>решения типовых </a:t>
            </a:r>
            <a:r>
              <a:rPr lang="ru-RU" sz="3500" dirty="0" smtClean="0">
                <a:solidFill>
                  <a:schemeClr val="bg1"/>
                </a:solidFill>
              </a:rPr>
              <a:t>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 smtClean="0">
                <a:solidFill>
                  <a:schemeClr val="bg1"/>
                </a:solidFill>
              </a:rPr>
              <a:t>Рефакторинг</a:t>
            </a:r>
            <a:endParaRPr lang="ru-RU" sz="3500" dirty="0" smtClean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</a:t>
            </a:r>
            <a:r>
              <a:rPr lang="ru-RU" sz="3500" dirty="0" smtClean="0">
                <a:solidFill>
                  <a:schemeClr val="bg1"/>
                </a:solidFill>
              </a:rPr>
              <a:t>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Написание исходного 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 smtClean="0"/>
          </a:p>
          <a:p>
            <a:r>
              <a:rPr lang="ru-RU" sz="2200" dirty="0" smtClean="0"/>
              <a:t>Следование </a:t>
            </a:r>
            <a:r>
              <a:rPr lang="ru-RU" sz="2200" dirty="0"/>
              <a:t>стандарту языка</a:t>
            </a:r>
          </a:p>
          <a:p>
            <a:endParaRPr lang="ru-RU" sz="2200" dirty="0" smtClean="0"/>
          </a:p>
          <a:p>
            <a:r>
              <a:rPr lang="ru-RU" sz="2200" dirty="0" smtClean="0">
                <a:solidFill>
                  <a:schemeClr val="bg1"/>
                </a:solidFill>
              </a:rPr>
              <a:t>Использование методик разработки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 smtClean="0">
                <a:solidFill>
                  <a:schemeClr val="bg1"/>
                </a:solidFill>
              </a:rPr>
              <a:t>Оформление кода 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 smtClean="0">
              <a:solidFill>
                <a:schemeClr val="bg1"/>
              </a:solidFill>
            </a:endParaRPr>
          </a:p>
          <a:p>
            <a:r>
              <a:rPr lang="ru-RU" sz="3500" dirty="0" smtClean="0">
                <a:solidFill>
                  <a:schemeClr val="bg1"/>
                </a:solidFill>
              </a:rPr>
              <a:t>Повышение «связности» </a:t>
            </a:r>
            <a:r>
              <a:rPr lang="ru-RU" sz="3500" dirty="0">
                <a:solidFill>
                  <a:schemeClr val="bg1"/>
                </a:solidFill>
              </a:rPr>
              <a:t>и </a:t>
            </a:r>
            <a:r>
              <a:rPr lang="ru-RU" sz="3500" dirty="0" smtClean="0">
                <a:solidFill>
                  <a:schemeClr val="bg1"/>
                </a:solidFill>
              </a:rPr>
              <a:t>снижение «зацепления»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 smtClean="0">
              <a:solidFill>
                <a:schemeClr val="bg1"/>
              </a:solidFill>
            </a:endParaRPr>
          </a:p>
          <a:p>
            <a:r>
              <a:rPr lang="ru-RU" sz="3500" dirty="0" smtClean="0">
                <a:solidFill>
                  <a:schemeClr val="bg1"/>
                </a:solidFill>
              </a:rPr>
              <a:t>Типовые </a:t>
            </a:r>
            <a:r>
              <a:rPr lang="ru-RU" sz="3500" dirty="0">
                <a:solidFill>
                  <a:schemeClr val="bg1"/>
                </a:solidFill>
              </a:rPr>
              <a:t>решения типовых </a:t>
            </a:r>
            <a:r>
              <a:rPr lang="ru-RU" sz="3500" dirty="0" smtClean="0">
                <a:solidFill>
                  <a:schemeClr val="bg1"/>
                </a:solidFill>
              </a:rPr>
              <a:t>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 smtClean="0">
                <a:solidFill>
                  <a:schemeClr val="bg1"/>
                </a:solidFill>
              </a:rPr>
              <a:t>Рефакторинг</a:t>
            </a:r>
            <a:endParaRPr lang="ru-RU" sz="3500" dirty="0" smtClean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</a:t>
            </a:r>
            <a:r>
              <a:rPr lang="ru-RU" sz="3500" dirty="0" smtClean="0">
                <a:solidFill>
                  <a:schemeClr val="bg1"/>
                </a:solidFill>
              </a:rPr>
              <a:t>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2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Написание исходного 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 smtClean="0"/>
          </a:p>
          <a:p>
            <a:r>
              <a:rPr lang="ru-RU" sz="2200" dirty="0" smtClean="0"/>
              <a:t>Следование </a:t>
            </a:r>
            <a:r>
              <a:rPr lang="ru-RU" sz="2200" dirty="0"/>
              <a:t>стандарту языка</a:t>
            </a:r>
          </a:p>
          <a:p>
            <a:endParaRPr lang="ru-RU" sz="2200" dirty="0" smtClean="0"/>
          </a:p>
          <a:p>
            <a:r>
              <a:rPr lang="ru-RU" sz="2200" dirty="0" smtClean="0"/>
              <a:t>Использование методик разработки</a:t>
            </a:r>
            <a:endParaRPr lang="en-US" sz="2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 smtClean="0">
                <a:solidFill>
                  <a:schemeClr val="bg1"/>
                </a:solidFill>
              </a:rPr>
              <a:t>Оформление кода 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 smtClean="0">
              <a:solidFill>
                <a:schemeClr val="bg1"/>
              </a:solidFill>
            </a:endParaRPr>
          </a:p>
          <a:p>
            <a:r>
              <a:rPr lang="ru-RU" sz="3500" dirty="0" smtClean="0">
                <a:solidFill>
                  <a:schemeClr val="bg1"/>
                </a:solidFill>
              </a:rPr>
              <a:t>Повышение «связности» </a:t>
            </a:r>
            <a:r>
              <a:rPr lang="ru-RU" sz="3500" dirty="0">
                <a:solidFill>
                  <a:schemeClr val="bg1"/>
                </a:solidFill>
              </a:rPr>
              <a:t>и </a:t>
            </a:r>
            <a:r>
              <a:rPr lang="ru-RU" sz="3500" dirty="0" smtClean="0">
                <a:solidFill>
                  <a:schemeClr val="bg1"/>
                </a:solidFill>
              </a:rPr>
              <a:t>снижение «зацепления»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 smtClean="0">
              <a:solidFill>
                <a:schemeClr val="bg1"/>
              </a:solidFill>
            </a:endParaRPr>
          </a:p>
          <a:p>
            <a:r>
              <a:rPr lang="ru-RU" sz="3500" dirty="0" smtClean="0">
                <a:solidFill>
                  <a:schemeClr val="bg1"/>
                </a:solidFill>
              </a:rPr>
              <a:t>Типовые </a:t>
            </a:r>
            <a:r>
              <a:rPr lang="ru-RU" sz="3500" dirty="0">
                <a:solidFill>
                  <a:schemeClr val="bg1"/>
                </a:solidFill>
              </a:rPr>
              <a:t>решения типовых </a:t>
            </a:r>
            <a:r>
              <a:rPr lang="ru-RU" sz="3500" dirty="0" smtClean="0">
                <a:solidFill>
                  <a:schemeClr val="bg1"/>
                </a:solidFill>
              </a:rPr>
              <a:t>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 smtClean="0">
                <a:solidFill>
                  <a:schemeClr val="bg1"/>
                </a:solidFill>
              </a:rPr>
              <a:t>Рефакторинг</a:t>
            </a:r>
            <a:endParaRPr lang="ru-RU" sz="3500" dirty="0" smtClean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</a:t>
            </a:r>
            <a:r>
              <a:rPr lang="ru-RU" sz="3500" dirty="0" smtClean="0">
                <a:solidFill>
                  <a:schemeClr val="bg1"/>
                </a:solidFill>
              </a:rPr>
              <a:t>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Написание исходного 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 smtClean="0"/>
          </a:p>
          <a:p>
            <a:r>
              <a:rPr lang="ru-RU" sz="2200" dirty="0" smtClean="0"/>
              <a:t>Следование </a:t>
            </a:r>
            <a:r>
              <a:rPr lang="ru-RU" sz="2200" dirty="0"/>
              <a:t>стандарту языка</a:t>
            </a:r>
          </a:p>
          <a:p>
            <a:endParaRPr lang="ru-RU" sz="2200" dirty="0" smtClean="0"/>
          </a:p>
          <a:p>
            <a:r>
              <a:rPr lang="ru-RU" sz="2200" dirty="0" smtClean="0"/>
              <a:t>Использование методик разработки</a:t>
            </a:r>
            <a:endParaRPr lang="en-US" sz="2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 smtClean="0"/>
              <a:t>Оформление кода </a:t>
            </a:r>
            <a:endParaRPr lang="ru-RU" sz="3500" dirty="0"/>
          </a:p>
          <a:p>
            <a:pPr lvl="1"/>
            <a:endParaRPr lang="ru-RU" sz="3100" dirty="0" smtClean="0"/>
          </a:p>
          <a:p>
            <a:r>
              <a:rPr lang="ru-RU" sz="3500" dirty="0" smtClean="0">
                <a:solidFill>
                  <a:schemeClr val="bg1"/>
                </a:solidFill>
              </a:rPr>
              <a:t>Повышение «связности» </a:t>
            </a:r>
            <a:r>
              <a:rPr lang="ru-RU" sz="3500" dirty="0">
                <a:solidFill>
                  <a:schemeClr val="bg1"/>
                </a:solidFill>
              </a:rPr>
              <a:t>и </a:t>
            </a:r>
            <a:r>
              <a:rPr lang="ru-RU" sz="3500" dirty="0" smtClean="0">
                <a:solidFill>
                  <a:schemeClr val="bg1"/>
                </a:solidFill>
              </a:rPr>
              <a:t>снижение «зацепления»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 smtClean="0">
              <a:solidFill>
                <a:schemeClr val="bg1"/>
              </a:solidFill>
            </a:endParaRPr>
          </a:p>
          <a:p>
            <a:r>
              <a:rPr lang="ru-RU" sz="3500" dirty="0" smtClean="0">
                <a:solidFill>
                  <a:schemeClr val="bg1"/>
                </a:solidFill>
              </a:rPr>
              <a:t>Типовые </a:t>
            </a:r>
            <a:r>
              <a:rPr lang="ru-RU" sz="3500" dirty="0">
                <a:solidFill>
                  <a:schemeClr val="bg1"/>
                </a:solidFill>
              </a:rPr>
              <a:t>решения типовых </a:t>
            </a:r>
            <a:r>
              <a:rPr lang="ru-RU" sz="3500" dirty="0" smtClean="0">
                <a:solidFill>
                  <a:schemeClr val="bg1"/>
                </a:solidFill>
              </a:rPr>
              <a:t>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 smtClean="0">
                <a:solidFill>
                  <a:schemeClr val="bg1"/>
                </a:solidFill>
              </a:rPr>
              <a:t>Рефакторинг</a:t>
            </a:r>
            <a:endParaRPr lang="ru-RU" sz="3500" dirty="0" smtClean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</a:t>
            </a:r>
            <a:r>
              <a:rPr lang="ru-RU" sz="3500" dirty="0" smtClean="0">
                <a:solidFill>
                  <a:schemeClr val="bg1"/>
                </a:solidFill>
              </a:rPr>
              <a:t>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об этом курсе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Написание исходного 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 smtClean="0"/>
          </a:p>
          <a:p>
            <a:r>
              <a:rPr lang="ru-RU" sz="2200" dirty="0" smtClean="0"/>
              <a:t>Следование </a:t>
            </a:r>
            <a:r>
              <a:rPr lang="ru-RU" sz="2200" dirty="0"/>
              <a:t>стандарту языка</a:t>
            </a:r>
          </a:p>
          <a:p>
            <a:endParaRPr lang="ru-RU" sz="2200" dirty="0" smtClean="0"/>
          </a:p>
          <a:p>
            <a:r>
              <a:rPr lang="ru-RU" sz="2200" dirty="0" smtClean="0"/>
              <a:t>Использование методик разработки</a:t>
            </a:r>
            <a:endParaRPr lang="en-US" sz="2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 smtClean="0"/>
              <a:t>Оформление кода </a:t>
            </a:r>
            <a:endParaRPr lang="ru-RU" sz="3500" dirty="0"/>
          </a:p>
          <a:p>
            <a:pPr lvl="1"/>
            <a:endParaRPr lang="ru-RU" sz="3100" dirty="0" smtClean="0"/>
          </a:p>
          <a:p>
            <a:r>
              <a:rPr lang="ru-RU" sz="3500" dirty="0" smtClean="0"/>
              <a:t>Повышение «связности» </a:t>
            </a:r>
            <a:r>
              <a:rPr lang="ru-RU" sz="3500" dirty="0"/>
              <a:t>и </a:t>
            </a:r>
            <a:r>
              <a:rPr lang="ru-RU" sz="3500" dirty="0" smtClean="0"/>
              <a:t>снижение «зацепления»</a:t>
            </a:r>
            <a:endParaRPr lang="ru-RU" sz="3500" dirty="0"/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 smtClean="0"/>
          </a:p>
          <a:p>
            <a:r>
              <a:rPr lang="ru-RU" sz="3500" dirty="0" smtClean="0">
                <a:solidFill>
                  <a:schemeClr val="bg1"/>
                </a:solidFill>
              </a:rPr>
              <a:t>Типовые </a:t>
            </a:r>
            <a:r>
              <a:rPr lang="ru-RU" sz="3500" dirty="0">
                <a:solidFill>
                  <a:schemeClr val="bg1"/>
                </a:solidFill>
              </a:rPr>
              <a:t>решения типовых </a:t>
            </a:r>
            <a:r>
              <a:rPr lang="ru-RU" sz="3500" dirty="0" smtClean="0">
                <a:solidFill>
                  <a:schemeClr val="bg1"/>
                </a:solidFill>
              </a:rPr>
              <a:t>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 smtClean="0">
                <a:solidFill>
                  <a:schemeClr val="bg1"/>
                </a:solidFill>
              </a:rPr>
              <a:t>Рефакторинг</a:t>
            </a:r>
            <a:endParaRPr lang="ru-RU" sz="3500" dirty="0" smtClean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</a:t>
            </a:r>
            <a:r>
              <a:rPr lang="ru-RU" sz="3500" dirty="0" smtClean="0">
                <a:solidFill>
                  <a:schemeClr val="bg1"/>
                </a:solidFill>
              </a:rPr>
              <a:t>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8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Написание исходного 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 smtClean="0"/>
          </a:p>
          <a:p>
            <a:r>
              <a:rPr lang="ru-RU" sz="2200" dirty="0" smtClean="0"/>
              <a:t>Следование </a:t>
            </a:r>
            <a:r>
              <a:rPr lang="ru-RU" sz="2200" dirty="0"/>
              <a:t>стандарту языка</a:t>
            </a:r>
          </a:p>
          <a:p>
            <a:endParaRPr lang="ru-RU" sz="2200" dirty="0" smtClean="0"/>
          </a:p>
          <a:p>
            <a:r>
              <a:rPr lang="ru-RU" sz="2200" dirty="0" smtClean="0"/>
              <a:t>Использование методик разработки</a:t>
            </a:r>
            <a:endParaRPr lang="en-US" sz="2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 smtClean="0"/>
              <a:t>Оформление кода </a:t>
            </a:r>
            <a:endParaRPr lang="ru-RU" sz="3500" dirty="0"/>
          </a:p>
          <a:p>
            <a:pPr lvl="1"/>
            <a:endParaRPr lang="ru-RU" sz="3100" dirty="0" smtClean="0"/>
          </a:p>
          <a:p>
            <a:r>
              <a:rPr lang="ru-RU" sz="3500" dirty="0" smtClean="0"/>
              <a:t>Повышение «связности» </a:t>
            </a:r>
            <a:r>
              <a:rPr lang="ru-RU" sz="3500" dirty="0"/>
              <a:t>и </a:t>
            </a:r>
            <a:r>
              <a:rPr lang="ru-RU" sz="3500" dirty="0" smtClean="0"/>
              <a:t>снижение «зацепления»</a:t>
            </a:r>
            <a:endParaRPr lang="ru-RU" sz="3500" dirty="0"/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 smtClean="0"/>
          </a:p>
          <a:p>
            <a:r>
              <a:rPr lang="ru-RU" sz="3500" dirty="0" smtClean="0"/>
              <a:t>Типовые </a:t>
            </a:r>
            <a:r>
              <a:rPr lang="ru-RU" sz="3500" dirty="0"/>
              <a:t>решения типовых </a:t>
            </a:r>
            <a:r>
              <a:rPr lang="ru-RU" sz="3500" dirty="0" smtClean="0"/>
              <a:t>задач</a:t>
            </a:r>
          </a:p>
          <a:p>
            <a:pPr lvl="1"/>
            <a:endParaRPr lang="ru-RU" sz="3100" dirty="0"/>
          </a:p>
          <a:p>
            <a:r>
              <a:rPr lang="ru-RU" sz="3500" dirty="0" err="1" smtClean="0">
                <a:solidFill>
                  <a:schemeClr val="bg1"/>
                </a:solidFill>
              </a:rPr>
              <a:t>Рефакторинг</a:t>
            </a:r>
            <a:endParaRPr lang="ru-RU" sz="3500" dirty="0" smtClean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</a:t>
            </a:r>
            <a:r>
              <a:rPr lang="ru-RU" sz="3500" dirty="0" smtClean="0">
                <a:solidFill>
                  <a:schemeClr val="bg1"/>
                </a:solidFill>
              </a:rPr>
              <a:t>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8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Написание исходного 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 smtClean="0"/>
          </a:p>
          <a:p>
            <a:r>
              <a:rPr lang="ru-RU" sz="2200" dirty="0" smtClean="0"/>
              <a:t>Следование </a:t>
            </a:r>
            <a:r>
              <a:rPr lang="ru-RU" sz="2200" dirty="0"/>
              <a:t>стандарту языка</a:t>
            </a:r>
          </a:p>
          <a:p>
            <a:endParaRPr lang="ru-RU" sz="2200" dirty="0" smtClean="0"/>
          </a:p>
          <a:p>
            <a:r>
              <a:rPr lang="ru-RU" sz="2200" dirty="0" smtClean="0"/>
              <a:t>Использование методик разработки</a:t>
            </a:r>
            <a:endParaRPr lang="en-US" sz="2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 smtClean="0"/>
              <a:t>Оформление кода </a:t>
            </a:r>
            <a:endParaRPr lang="ru-RU" sz="3500" dirty="0"/>
          </a:p>
          <a:p>
            <a:pPr lvl="1"/>
            <a:endParaRPr lang="ru-RU" sz="3100" dirty="0" smtClean="0"/>
          </a:p>
          <a:p>
            <a:r>
              <a:rPr lang="ru-RU" sz="3500" dirty="0" smtClean="0"/>
              <a:t>Повышение «связности» </a:t>
            </a:r>
            <a:r>
              <a:rPr lang="ru-RU" sz="3500" dirty="0"/>
              <a:t>и </a:t>
            </a:r>
            <a:r>
              <a:rPr lang="ru-RU" sz="3500" dirty="0" smtClean="0"/>
              <a:t>снижение «зацепления»</a:t>
            </a:r>
            <a:endParaRPr lang="ru-RU" sz="3500" dirty="0"/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 smtClean="0"/>
          </a:p>
          <a:p>
            <a:r>
              <a:rPr lang="ru-RU" sz="3500" dirty="0" smtClean="0"/>
              <a:t>Типовые </a:t>
            </a:r>
            <a:r>
              <a:rPr lang="ru-RU" sz="3500" dirty="0"/>
              <a:t>решения типовых </a:t>
            </a:r>
            <a:r>
              <a:rPr lang="ru-RU" sz="3500" dirty="0" smtClean="0"/>
              <a:t>задач</a:t>
            </a:r>
          </a:p>
          <a:p>
            <a:pPr lvl="1"/>
            <a:endParaRPr lang="ru-RU" sz="3100" dirty="0"/>
          </a:p>
          <a:p>
            <a:r>
              <a:rPr lang="ru-RU" sz="3500" dirty="0" err="1" smtClean="0"/>
              <a:t>Рефакторинг</a:t>
            </a:r>
            <a:endParaRPr lang="ru-RU" sz="3500" dirty="0" smtClean="0"/>
          </a:p>
          <a:p>
            <a:pPr lvl="1"/>
            <a:endParaRPr lang="ru-RU" sz="3100" dirty="0"/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</a:t>
            </a:r>
            <a:r>
              <a:rPr lang="ru-RU" sz="3500" dirty="0" smtClean="0">
                <a:solidFill>
                  <a:schemeClr val="bg1"/>
                </a:solidFill>
              </a:rPr>
              <a:t>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9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Написание исходного 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 smtClean="0"/>
          </a:p>
          <a:p>
            <a:r>
              <a:rPr lang="ru-RU" sz="2200" dirty="0" smtClean="0"/>
              <a:t>Следование </a:t>
            </a:r>
            <a:r>
              <a:rPr lang="ru-RU" sz="2200" dirty="0"/>
              <a:t>стандарту языка</a:t>
            </a:r>
          </a:p>
          <a:p>
            <a:endParaRPr lang="ru-RU" sz="2200" dirty="0" smtClean="0"/>
          </a:p>
          <a:p>
            <a:r>
              <a:rPr lang="ru-RU" sz="2200" dirty="0" smtClean="0"/>
              <a:t>Использование методик разработки</a:t>
            </a:r>
            <a:endParaRPr lang="en-US" sz="2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 smtClean="0"/>
              <a:t>Оформление кода </a:t>
            </a:r>
            <a:endParaRPr lang="ru-RU" sz="3500" dirty="0"/>
          </a:p>
          <a:p>
            <a:pPr lvl="1"/>
            <a:endParaRPr lang="ru-RU" sz="3100" dirty="0" smtClean="0"/>
          </a:p>
          <a:p>
            <a:r>
              <a:rPr lang="ru-RU" sz="3500" dirty="0" smtClean="0"/>
              <a:t>Повышение «связности» </a:t>
            </a:r>
            <a:r>
              <a:rPr lang="ru-RU" sz="3500" dirty="0"/>
              <a:t>и </a:t>
            </a:r>
            <a:r>
              <a:rPr lang="ru-RU" sz="3500" dirty="0" smtClean="0"/>
              <a:t>снижение «зацепления»</a:t>
            </a:r>
            <a:endParaRPr lang="ru-RU" sz="3500" dirty="0"/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 smtClean="0"/>
          </a:p>
          <a:p>
            <a:r>
              <a:rPr lang="ru-RU" sz="3500" dirty="0" smtClean="0"/>
              <a:t>Типовые </a:t>
            </a:r>
            <a:r>
              <a:rPr lang="ru-RU" sz="3500" dirty="0"/>
              <a:t>решения типовых </a:t>
            </a:r>
            <a:r>
              <a:rPr lang="ru-RU" sz="3500" dirty="0" smtClean="0"/>
              <a:t>задач</a:t>
            </a:r>
          </a:p>
          <a:p>
            <a:pPr lvl="1"/>
            <a:endParaRPr lang="ru-RU" sz="3100" dirty="0"/>
          </a:p>
          <a:p>
            <a:r>
              <a:rPr lang="ru-RU" sz="3500" dirty="0" err="1" smtClean="0"/>
              <a:t>Рефакторинг</a:t>
            </a:r>
            <a:endParaRPr lang="ru-RU" sz="3500" dirty="0" smtClean="0"/>
          </a:p>
          <a:p>
            <a:pPr lvl="1"/>
            <a:endParaRPr lang="ru-RU" sz="3100" dirty="0"/>
          </a:p>
          <a:p>
            <a:r>
              <a:rPr lang="ru-RU" sz="3500" dirty="0" err="1"/>
              <a:t>Ревью</a:t>
            </a:r>
            <a:r>
              <a:rPr lang="ru-RU" sz="3500" dirty="0"/>
              <a:t> </a:t>
            </a:r>
            <a:r>
              <a:rPr lang="ru-RU" sz="3500" dirty="0" smtClean="0"/>
              <a:t>правок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349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делает компилятор?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Формирование </a:t>
            </a:r>
            <a:r>
              <a:rPr lang="ru-RU" i="1" dirty="0">
                <a:solidFill>
                  <a:schemeClr val="bg1"/>
                </a:solidFill>
              </a:rPr>
              <a:t>лексем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(одна из след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лекций)</a:t>
            </a:r>
            <a:endParaRPr lang="ru-RU" i="1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Синтаксический </a:t>
            </a:r>
            <a:r>
              <a:rPr lang="ru-RU" dirty="0">
                <a:solidFill>
                  <a:schemeClr val="bg1"/>
                </a:solidFill>
              </a:rPr>
              <a:t>анализ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Семантический </a:t>
            </a:r>
            <a:r>
              <a:rPr lang="ru-RU" dirty="0">
                <a:solidFill>
                  <a:schemeClr val="bg1"/>
                </a:solidFill>
              </a:rPr>
              <a:t>анализ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Оптимизация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Генерация объектного кода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Файлы с исходным кодом называются </a:t>
            </a:r>
            <a:r>
              <a:rPr lang="ru-RU" i="1" dirty="0" smtClean="0">
                <a:solidFill>
                  <a:schemeClr val="bg1"/>
                </a:solidFill>
              </a:rPr>
              <a:t>единицами компиляции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 smtClean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276796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делает компилятор?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Формирование </a:t>
            </a:r>
            <a:r>
              <a:rPr lang="ru-RU" i="1" dirty="0">
                <a:solidFill>
                  <a:schemeClr val="bg1"/>
                </a:solidFill>
              </a:rPr>
              <a:t>лексем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(одна из след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лекций)</a:t>
            </a:r>
            <a:endParaRPr lang="ru-RU" i="1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Синтаксический </a:t>
            </a:r>
            <a:r>
              <a:rPr lang="ru-RU" dirty="0">
                <a:solidFill>
                  <a:schemeClr val="bg1"/>
                </a:solidFill>
              </a:rPr>
              <a:t>анализ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Семантический </a:t>
            </a:r>
            <a:r>
              <a:rPr lang="ru-RU" dirty="0">
                <a:solidFill>
                  <a:schemeClr val="bg1"/>
                </a:solidFill>
              </a:rPr>
              <a:t>анализ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Оптимизация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Генерация объектного кода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Файлы с исходным кодом называются </a:t>
            </a:r>
            <a:r>
              <a:rPr lang="ru-RU" i="1" dirty="0" smtClean="0">
                <a:solidFill>
                  <a:schemeClr val="bg1"/>
                </a:solidFill>
              </a:rPr>
              <a:t>единицами компиляции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 smtClean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16185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делает компилятор?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 smtClean="0"/>
              <a:t>Формирование </a:t>
            </a:r>
            <a:r>
              <a:rPr lang="ru-RU" i="1" dirty="0"/>
              <a:t>лексем</a:t>
            </a:r>
            <a:r>
              <a:rPr lang="ru-RU" dirty="0"/>
              <a:t> </a:t>
            </a:r>
            <a:r>
              <a:rPr lang="ru-RU" dirty="0" smtClean="0"/>
              <a:t>(одна из след</a:t>
            </a:r>
            <a:r>
              <a:rPr lang="ru-RU" dirty="0" smtClean="0"/>
              <a:t>. </a:t>
            </a:r>
            <a:r>
              <a:rPr lang="ru-RU" dirty="0" smtClean="0"/>
              <a:t>лекций)</a:t>
            </a:r>
            <a:endParaRPr lang="ru-RU" i="1" dirty="0"/>
          </a:p>
          <a:p>
            <a:pPr lvl="1"/>
            <a:r>
              <a:rPr lang="ru-RU" dirty="0" smtClean="0"/>
              <a:t>Синтаксический </a:t>
            </a:r>
            <a:r>
              <a:rPr lang="ru-RU" dirty="0"/>
              <a:t>анализ</a:t>
            </a:r>
          </a:p>
          <a:p>
            <a:pPr lvl="1"/>
            <a:r>
              <a:rPr lang="ru-RU" dirty="0" smtClean="0"/>
              <a:t>Семантический </a:t>
            </a:r>
            <a:r>
              <a:rPr lang="ru-RU" dirty="0"/>
              <a:t>анализ</a:t>
            </a:r>
          </a:p>
          <a:p>
            <a:pPr lvl="1"/>
            <a:r>
              <a:rPr lang="ru-RU" dirty="0" smtClean="0"/>
              <a:t>Оптимизация</a:t>
            </a:r>
            <a:endParaRPr lang="ru-RU" dirty="0"/>
          </a:p>
          <a:p>
            <a:pPr lvl="1"/>
            <a:r>
              <a:rPr lang="ru-RU" dirty="0" smtClean="0"/>
              <a:t>Генерация объектного кода</a:t>
            </a:r>
            <a:endParaRPr lang="ru-RU" sz="32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dirty="0" smtClean="0">
                <a:solidFill>
                  <a:schemeClr val="bg1"/>
                </a:solidFill>
              </a:rPr>
              <a:t>Файлы с исходным кодом называются </a:t>
            </a:r>
            <a:r>
              <a:rPr lang="ru-RU" i="1" dirty="0" smtClean="0">
                <a:solidFill>
                  <a:schemeClr val="bg1"/>
                </a:solidFill>
              </a:rPr>
              <a:t>единицами компиляции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 smtClean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346641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делает компилятор?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 smtClean="0"/>
              <a:t>Формирование </a:t>
            </a:r>
            <a:r>
              <a:rPr lang="ru-RU" i="1" dirty="0"/>
              <a:t>лексем</a:t>
            </a:r>
            <a:r>
              <a:rPr lang="ru-RU" dirty="0"/>
              <a:t> </a:t>
            </a:r>
            <a:r>
              <a:rPr lang="ru-RU" dirty="0" smtClean="0"/>
              <a:t>(одна из след</a:t>
            </a:r>
            <a:r>
              <a:rPr lang="ru-RU" dirty="0" smtClean="0"/>
              <a:t>. </a:t>
            </a:r>
            <a:r>
              <a:rPr lang="ru-RU" dirty="0" smtClean="0"/>
              <a:t>лекций)</a:t>
            </a:r>
            <a:endParaRPr lang="ru-RU" i="1" dirty="0"/>
          </a:p>
          <a:p>
            <a:pPr lvl="1"/>
            <a:r>
              <a:rPr lang="ru-RU" dirty="0" smtClean="0"/>
              <a:t>Синтаксический </a:t>
            </a:r>
            <a:r>
              <a:rPr lang="ru-RU" dirty="0"/>
              <a:t>анализ</a:t>
            </a:r>
          </a:p>
          <a:p>
            <a:pPr lvl="1"/>
            <a:r>
              <a:rPr lang="ru-RU" dirty="0" smtClean="0"/>
              <a:t>Семантический </a:t>
            </a:r>
            <a:r>
              <a:rPr lang="ru-RU" dirty="0"/>
              <a:t>анализ</a:t>
            </a:r>
          </a:p>
          <a:p>
            <a:pPr lvl="1"/>
            <a:r>
              <a:rPr lang="ru-RU" dirty="0" smtClean="0"/>
              <a:t>Оптимизация</a:t>
            </a:r>
            <a:endParaRPr lang="ru-RU" dirty="0"/>
          </a:p>
          <a:p>
            <a:pPr lvl="1"/>
            <a:r>
              <a:rPr lang="ru-RU" dirty="0" smtClean="0"/>
              <a:t>Генерация объектного кода</a:t>
            </a:r>
            <a:endParaRPr lang="ru-RU" sz="32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dirty="0" smtClean="0"/>
              <a:t>Файлы с исходным кодом называются </a:t>
            </a:r>
            <a:r>
              <a:rPr lang="ru-RU" i="1" dirty="0" smtClean="0"/>
              <a:t>единицами компиляции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 smtClean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1533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делает компилятор?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 smtClean="0"/>
              <a:t>Формирование </a:t>
            </a:r>
            <a:r>
              <a:rPr lang="ru-RU" i="1" dirty="0"/>
              <a:t>лексем</a:t>
            </a:r>
            <a:r>
              <a:rPr lang="ru-RU" dirty="0"/>
              <a:t> </a:t>
            </a:r>
            <a:r>
              <a:rPr lang="ru-RU" dirty="0" smtClean="0"/>
              <a:t>(одна из след</a:t>
            </a:r>
            <a:r>
              <a:rPr lang="ru-RU" dirty="0" smtClean="0"/>
              <a:t>. </a:t>
            </a:r>
            <a:r>
              <a:rPr lang="ru-RU" dirty="0" smtClean="0"/>
              <a:t>лекций)</a:t>
            </a:r>
            <a:endParaRPr lang="ru-RU" i="1" dirty="0"/>
          </a:p>
          <a:p>
            <a:pPr lvl="1"/>
            <a:r>
              <a:rPr lang="ru-RU" dirty="0" smtClean="0"/>
              <a:t>Синтаксический </a:t>
            </a:r>
            <a:r>
              <a:rPr lang="ru-RU" dirty="0"/>
              <a:t>анализ</a:t>
            </a:r>
          </a:p>
          <a:p>
            <a:pPr lvl="1"/>
            <a:r>
              <a:rPr lang="ru-RU" dirty="0" smtClean="0"/>
              <a:t>Семантический </a:t>
            </a:r>
            <a:r>
              <a:rPr lang="ru-RU" dirty="0"/>
              <a:t>анализ</a:t>
            </a:r>
          </a:p>
          <a:p>
            <a:pPr lvl="1"/>
            <a:r>
              <a:rPr lang="ru-RU" dirty="0" smtClean="0"/>
              <a:t>Оптимизация</a:t>
            </a:r>
            <a:endParaRPr lang="ru-RU" dirty="0"/>
          </a:p>
          <a:p>
            <a:pPr lvl="1"/>
            <a:r>
              <a:rPr lang="ru-RU" dirty="0" smtClean="0"/>
              <a:t>Генерация объектного кода</a:t>
            </a:r>
            <a:endParaRPr lang="ru-RU" sz="32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dirty="0" smtClean="0"/>
              <a:t>Файлы с исходным кодом называются </a:t>
            </a:r>
            <a:r>
              <a:rPr lang="ru-RU" i="1" dirty="0" smtClean="0"/>
              <a:t>единицами компиляции</a:t>
            </a:r>
          </a:p>
          <a:p>
            <a:endParaRPr lang="ru-RU" dirty="0" smtClean="0"/>
          </a:p>
          <a:p>
            <a:r>
              <a:rPr lang="ru-RU" dirty="0" smtClean="0"/>
              <a:t>Файлы с объектным кодом называются </a:t>
            </a:r>
            <a:r>
              <a:rPr lang="ru-RU" i="1" dirty="0" smtClean="0"/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70710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сборка?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Сборка – это создание </a:t>
            </a:r>
            <a:r>
              <a:rPr lang="ru-RU" sz="4000" i="1" dirty="0" smtClean="0">
                <a:solidFill>
                  <a:schemeClr val="bg1"/>
                </a:solidFill>
              </a:rPr>
              <a:t>библиотеки</a:t>
            </a:r>
            <a:r>
              <a:rPr lang="ru-RU" sz="4000" dirty="0" smtClean="0">
                <a:solidFill>
                  <a:schemeClr val="bg1"/>
                </a:solidFill>
              </a:rPr>
              <a:t> или исполняемого файла из объектных файлов</a:t>
            </a:r>
          </a:p>
          <a:p>
            <a:pPr lvl="1"/>
            <a:r>
              <a:rPr lang="ru-RU" sz="3600" dirty="0" smtClean="0">
                <a:solidFill>
                  <a:schemeClr val="bg1"/>
                </a:solidFill>
              </a:rPr>
              <a:t>Она же «линковка»</a:t>
            </a:r>
          </a:p>
          <a:p>
            <a:pPr lvl="1"/>
            <a:r>
              <a:rPr lang="ru-RU" sz="3600" dirty="0" smtClean="0">
                <a:solidFill>
                  <a:schemeClr val="bg1"/>
                </a:solidFill>
              </a:rPr>
              <a:t>Она же «компоновка»</a:t>
            </a:r>
          </a:p>
          <a:p>
            <a:endParaRPr lang="ru-RU" sz="4000" dirty="0" smtClean="0">
              <a:solidFill>
                <a:schemeClr val="bg1"/>
              </a:solidFill>
            </a:endParaRPr>
          </a:p>
          <a:p>
            <a:r>
              <a:rPr lang="ru-RU" sz="4000" dirty="0" smtClean="0">
                <a:solidFill>
                  <a:schemeClr val="bg1"/>
                </a:solidFill>
              </a:rPr>
              <a:t>Статическая библиотека</a:t>
            </a:r>
          </a:p>
          <a:p>
            <a:pPr lvl="1"/>
            <a:r>
              <a:rPr lang="ru-RU" sz="3600" dirty="0" smtClean="0">
                <a:solidFill>
                  <a:schemeClr val="bg1"/>
                </a:solidFill>
              </a:rPr>
              <a:t>Архив объектных файлов</a:t>
            </a:r>
          </a:p>
          <a:p>
            <a:endParaRPr lang="ru-RU" sz="4000" dirty="0" smtClean="0">
              <a:solidFill>
                <a:schemeClr val="bg1"/>
              </a:solidFill>
            </a:endParaRPr>
          </a:p>
          <a:p>
            <a:r>
              <a:rPr lang="ru-RU" sz="4000" dirty="0" smtClean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 smtClean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об этом курсе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9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сборка?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 smtClean="0"/>
              <a:t>Сборка – это создание </a:t>
            </a:r>
            <a:r>
              <a:rPr lang="ru-RU" sz="4000" i="1" dirty="0" smtClean="0"/>
              <a:t>библиотеки</a:t>
            </a:r>
            <a:r>
              <a:rPr lang="ru-RU" sz="4000" dirty="0" smtClean="0"/>
              <a:t> или исполняемого файла из объектных файлов</a:t>
            </a:r>
          </a:p>
          <a:p>
            <a:pPr lvl="1"/>
            <a:r>
              <a:rPr lang="ru-RU" sz="3600" dirty="0" smtClean="0">
                <a:solidFill>
                  <a:schemeClr val="bg1"/>
                </a:solidFill>
              </a:rPr>
              <a:t>Она же «линковка»</a:t>
            </a:r>
          </a:p>
          <a:p>
            <a:pPr lvl="1"/>
            <a:r>
              <a:rPr lang="ru-RU" sz="3600" dirty="0" smtClean="0">
                <a:solidFill>
                  <a:schemeClr val="bg1"/>
                </a:solidFill>
              </a:rPr>
              <a:t>Она же «компоновка»</a:t>
            </a:r>
          </a:p>
          <a:p>
            <a:endParaRPr lang="ru-RU" sz="4000" dirty="0" smtClean="0">
              <a:solidFill>
                <a:schemeClr val="bg1"/>
              </a:solidFill>
            </a:endParaRPr>
          </a:p>
          <a:p>
            <a:r>
              <a:rPr lang="ru-RU" sz="4000" dirty="0" smtClean="0">
                <a:solidFill>
                  <a:schemeClr val="bg1"/>
                </a:solidFill>
              </a:rPr>
              <a:t>Статическая библиотека</a:t>
            </a:r>
          </a:p>
          <a:p>
            <a:pPr lvl="1"/>
            <a:r>
              <a:rPr lang="ru-RU" sz="3600" dirty="0" smtClean="0">
                <a:solidFill>
                  <a:schemeClr val="bg1"/>
                </a:solidFill>
              </a:rPr>
              <a:t>Архив объектных файлов</a:t>
            </a:r>
          </a:p>
          <a:p>
            <a:endParaRPr lang="ru-RU" sz="4000" dirty="0" smtClean="0">
              <a:solidFill>
                <a:schemeClr val="bg1"/>
              </a:solidFill>
            </a:endParaRPr>
          </a:p>
          <a:p>
            <a:r>
              <a:rPr lang="ru-RU" sz="4000" dirty="0" smtClean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 smtClean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4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сборка?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 smtClean="0"/>
              <a:t>Сборка – это создание </a:t>
            </a:r>
            <a:r>
              <a:rPr lang="ru-RU" sz="4000" i="1" dirty="0" smtClean="0"/>
              <a:t>библиотеки</a:t>
            </a:r>
            <a:r>
              <a:rPr lang="ru-RU" sz="4000" dirty="0" smtClean="0"/>
              <a:t> или исполняемого файла из объектных файлов</a:t>
            </a:r>
          </a:p>
          <a:p>
            <a:pPr lvl="1"/>
            <a:r>
              <a:rPr lang="ru-RU" sz="3600" dirty="0" smtClean="0"/>
              <a:t>Она же «линковка»</a:t>
            </a:r>
          </a:p>
          <a:p>
            <a:pPr lvl="1"/>
            <a:r>
              <a:rPr lang="ru-RU" sz="3600" dirty="0" smtClean="0"/>
              <a:t>Она же «компоновка»</a:t>
            </a:r>
          </a:p>
          <a:p>
            <a:endParaRPr lang="ru-RU" sz="4000" dirty="0" smtClean="0"/>
          </a:p>
          <a:p>
            <a:r>
              <a:rPr lang="ru-RU" sz="4000" dirty="0" smtClean="0">
                <a:solidFill>
                  <a:schemeClr val="bg1"/>
                </a:solidFill>
              </a:rPr>
              <a:t>Статическая библиотека</a:t>
            </a:r>
          </a:p>
          <a:p>
            <a:pPr lvl="1"/>
            <a:r>
              <a:rPr lang="ru-RU" sz="3600" dirty="0" smtClean="0">
                <a:solidFill>
                  <a:schemeClr val="bg1"/>
                </a:solidFill>
              </a:rPr>
              <a:t>Архив объектных файлов</a:t>
            </a:r>
          </a:p>
          <a:p>
            <a:endParaRPr lang="ru-RU" sz="4000" dirty="0" smtClean="0">
              <a:solidFill>
                <a:schemeClr val="bg1"/>
              </a:solidFill>
            </a:endParaRPr>
          </a:p>
          <a:p>
            <a:r>
              <a:rPr lang="ru-RU" sz="4000" dirty="0" smtClean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 smtClean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148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сборка?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 smtClean="0"/>
              <a:t>Сборка – это создание </a:t>
            </a:r>
            <a:r>
              <a:rPr lang="ru-RU" sz="4000" i="1" dirty="0" smtClean="0"/>
              <a:t>библиотеки</a:t>
            </a:r>
            <a:r>
              <a:rPr lang="ru-RU" sz="4000" dirty="0" smtClean="0"/>
              <a:t> или исполняемого файла из объектных файлов</a:t>
            </a:r>
          </a:p>
          <a:p>
            <a:pPr lvl="1"/>
            <a:r>
              <a:rPr lang="ru-RU" sz="3600" dirty="0" smtClean="0"/>
              <a:t>Она же «линковка»</a:t>
            </a:r>
          </a:p>
          <a:p>
            <a:pPr lvl="1"/>
            <a:r>
              <a:rPr lang="ru-RU" sz="3600" dirty="0" smtClean="0"/>
              <a:t>Она же «компоновка»</a:t>
            </a:r>
          </a:p>
          <a:p>
            <a:endParaRPr lang="ru-RU" sz="4000" dirty="0" smtClean="0"/>
          </a:p>
          <a:p>
            <a:r>
              <a:rPr lang="ru-RU" sz="4000" dirty="0" smtClean="0"/>
              <a:t>Статическая библиотека</a:t>
            </a:r>
          </a:p>
          <a:p>
            <a:pPr lvl="1"/>
            <a:r>
              <a:rPr lang="ru-RU" sz="3600" dirty="0" smtClean="0"/>
              <a:t>Архив объектных файлов</a:t>
            </a:r>
          </a:p>
          <a:p>
            <a:endParaRPr lang="ru-RU" sz="4000" dirty="0" smtClean="0"/>
          </a:p>
          <a:p>
            <a:r>
              <a:rPr lang="ru-RU" sz="4000" dirty="0" smtClean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 smtClean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сборка?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 smtClean="0"/>
              <a:t>Сборка – это создание </a:t>
            </a:r>
            <a:r>
              <a:rPr lang="ru-RU" sz="4000" i="1" dirty="0" smtClean="0"/>
              <a:t>библиотеки</a:t>
            </a:r>
            <a:r>
              <a:rPr lang="ru-RU" sz="4000" dirty="0" smtClean="0"/>
              <a:t> или исполняемого файла из объектных файлов</a:t>
            </a:r>
          </a:p>
          <a:p>
            <a:pPr lvl="1"/>
            <a:r>
              <a:rPr lang="ru-RU" sz="3600" dirty="0" smtClean="0"/>
              <a:t>Она же «линковка»</a:t>
            </a:r>
          </a:p>
          <a:p>
            <a:pPr lvl="1"/>
            <a:r>
              <a:rPr lang="ru-RU" sz="3600" dirty="0" smtClean="0"/>
              <a:t>Она же «компоновка»</a:t>
            </a:r>
          </a:p>
          <a:p>
            <a:endParaRPr lang="ru-RU" sz="4000" dirty="0" smtClean="0"/>
          </a:p>
          <a:p>
            <a:r>
              <a:rPr lang="ru-RU" sz="4000" dirty="0" smtClean="0"/>
              <a:t>Статическая библиотека</a:t>
            </a:r>
          </a:p>
          <a:p>
            <a:pPr lvl="1"/>
            <a:r>
              <a:rPr lang="ru-RU" sz="3600" dirty="0" smtClean="0"/>
              <a:t>Архив объектных файлов</a:t>
            </a:r>
          </a:p>
          <a:p>
            <a:endParaRPr lang="ru-RU" sz="4000" dirty="0" smtClean="0"/>
          </a:p>
          <a:p>
            <a:r>
              <a:rPr lang="ru-RU" sz="4000" dirty="0" smtClean="0"/>
              <a:t>Динамическая библиотека</a:t>
            </a:r>
          </a:p>
          <a:p>
            <a:pPr lvl="1"/>
            <a:r>
              <a:rPr lang="ru-RU" sz="3600" dirty="0" smtClean="0"/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18751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система сборки?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Если изменения в файле Ф1 нарушают логику работы кода в файле Ф2, то Ф2 </a:t>
            </a:r>
            <a:r>
              <a:rPr lang="ru-RU" sz="2800" i="1" dirty="0" smtClean="0">
                <a:solidFill>
                  <a:schemeClr val="bg1"/>
                </a:solidFill>
              </a:rPr>
              <a:t>зависит</a:t>
            </a:r>
            <a:r>
              <a:rPr lang="ru-RU" sz="2800" dirty="0" smtClean="0">
                <a:solidFill>
                  <a:schemeClr val="bg1"/>
                </a:solidFill>
              </a:rPr>
              <a:t> от Ф1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система сборки?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Если изменения в файле Ф1 нарушают логику работы кода в файле Ф2, то Ф2 </a:t>
            </a:r>
            <a:r>
              <a:rPr lang="ru-RU" sz="2800" i="1" dirty="0" smtClean="0">
                <a:solidFill>
                  <a:schemeClr val="bg1"/>
                </a:solidFill>
              </a:rPr>
              <a:t>зависит</a:t>
            </a:r>
            <a:r>
              <a:rPr lang="ru-RU" sz="2800" dirty="0" smtClean="0">
                <a:solidFill>
                  <a:schemeClr val="bg1"/>
                </a:solidFill>
              </a:rPr>
              <a:t> от Ф1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2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система сборки?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 smtClean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Если изменения в файле Ф1 нарушают логику работы кода в файле Ф2, то Ф2 </a:t>
            </a:r>
            <a:r>
              <a:rPr lang="ru-RU" sz="2800" i="1" dirty="0" smtClean="0">
                <a:solidFill>
                  <a:schemeClr val="bg1"/>
                </a:solidFill>
              </a:rPr>
              <a:t>зависит</a:t>
            </a:r>
            <a:r>
              <a:rPr lang="ru-RU" sz="2800" dirty="0" smtClean="0">
                <a:solidFill>
                  <a:schemeClr val="bg1"/>
                </a:solidFill>
              </a:rPr>
              <a:t> от Ф1</a:t>
            </a:r>
          </a:p>
          <a:p>
            <a:endParaRPr lang="ru-RU" sz="2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система сборки?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 smtClean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 smtClean="0"/>
          </a:p>
          <a:p>
            <a:r>
              <a:rPr lang="ru-RU" sz="2800" dirty="0" smtClean="0"/>
              <a:t>Если изменения в файле Ф1 нарушают логику работы кода в файле Ф2, то Ф2 </a:t>
            </a:r>
            <a:r>
              <a:rPr lang="ru-RU" sz="2800" i="1" dirty="0" smtClean="0"/>
              <a:t>зависит</a:t>
            </a:r>
            <a:r>
              <a:rPr lang="ru-RU" sz="2800" dirty="0" smtClean="0"/>
              <a:t> от Ф1</a:t>
            </a:r>
          </a:p>
          <a:p>
            <a:endParaRPr lang="ru-RU" sz="2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система сборки?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 smtClean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 smtClean="0"/>
          </a:p>
          <a:p>
            <a:r>
              <a:rPr lang="ru-RU" sz="2800" dirty="0" smtClean="0"/>
              <a:t>Если изменения в файле Ф1 нарушают логику работы кода в файле Ф2, то Ф2 </a:t>
            </a:r>
            <a:r>
              <a:rPr lang="ru-RU" sz="2800" i="1" dirty="0" smtClean="0"/>
              <a:t>зависит</a:t>
            </a:r>
            <a:r>
              <a:rPr lang="ru-RU" sz="2800" dirty="0" smtClean="0"/>
              <a:t> от Ф1</a:t>
            </a:r>
          </a:p>
          <a:p>
            <a:endParaRPr lang="ru-RU" sz="2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Вход</a:t>
            </a:r>
          </a:p>
          <a:p>
            <a:pPr lvl="1"/>
            <a:r>
              <a:rPr lang="ru-RU" dirty="0"/>
              <a:t>описание зависимостей между файлами с исходным кодом</a:t>
            </a:r>
          </a:p>
          <a:p>
            <a:pPr lvl="1"/>
            <a:r>
              <a:rPr lang="ru-RU" dirty="0"/>
              <a:t>файлы с объектным кодом </a:t>
            </a:r>
            <a:r>
              <a:rPr lang="ru-RU" i="1" dirty="0"/>
              <a:t>до</a:t>
            </a:r>
            <a:r>
              <a:rPr lang="ru-RU" dirty="0"/>
              <a:t> изменений</a:t>
            </a:r>
          </a:p>
          <a:p>
            <a:pPr lvl="1"/>
            <a:r>
              <a:rPr lang="ru-RU" dirty="0"/>
              <a:t>исходный код </a:t>
            </a:r>
            <a:r>
              <a:rPr lang="ru-RU" i="1" dirty="0"/>
              <a:t>после</a:t>
            </a:r>
            <a:r>
              <a:rPr lang="ru-RU" dirty="0"/>
              <a:t>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04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система сборки?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 smtClean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 smtClean="0"/>
          </a:p>
          <a:p>
            <a:r>
              <a:rPr lang="ru-RU" sz="2800" dirty="0" smtClean="0"/>
              <a:t>Если изменения в файле Ф1 нарушают логику работы кода в файле Ф2, то Ф2 </a:t>
            </a:r>
            <a:r>
              <a:rPr lang="ru-RU" sz="2800" i="1" dirty="0" smtClean="0"/>
              <a:t>зависит</a:t>
            </a:r>
            <a:r>
              <a:rPr lang="ru-RU" sz="2800" dirty="0" smtClean="0"/>
              <a:t> от Ф1</a:t>
            </a:r>
          </a:p>
          <a:p>
            <a:endParaRPr lang="ru-RU" sz="2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Вход</a:t>
            </a:r>
          </a:p>
          <a:p>
            <a:pPr lvl="1"/>
            <a:r>
              <a:rPr lang="ru-RU" dirty="0"/>
              <a:t>описание зависимостей между файлами с исходным кодом</a:t>
            </a:r>
          </a:p>
          <a:p>
            <a:pPr lvl="1"/>
            <a:r>
              <a:rPr lang="ru-RU" dirty="0"/>
              <a:t>файлы с объектным кодом </a:t>
            </a:r>
            <a:r>
              <a:rPr lang="ru-RU" i="1" dirty="0"/>
              <a:t>до</a:t>
            </a:r>
            <a:r>
              <a:rPr lang="ru-RU" dirty="0"/>
              <a:t> изменений</a:t>
            </a:r>
          </a:p>
          <a:p>
            <a:pPr lvl="1"/>
            <a:r>
              <a:rPr lang="ru-RU" dirty="0"/>
              <a:t>исходный код </a:t>
            </a:r>
            <a:r>
              <a:rPr lang="ru-RU" i="1" dirty="0"/>
              <a:t>после</a:t>
            </a:r>
            <a:r>
              <a:rPr lang="ru-RU" dirty="0"/>
              <a:t> изменений</a:t>
            </a:r>
          </a:p>
          <a:p>
            <a:r>
              <a:rPr lang="ru-RU" dirty="0"/>
              <a:t>Выход</a:t>
            </a:r>
          </a:p>
          <a:p>
            <a:pPr lvl="1"/>
            <a:r>
              <a:rPr lang="ru-RU" dirty="0"/>
              <a:t>файлы с объектным кодом после изменений</a:t>
            </a:r>
          </a:p>
          <a:p>
            <a:pPr lvl="1"/>
            <a:r>
              <a:rPr lang="ru-RU" dirty="0"/>
              <a:t>библиотека или исполняемый файл, построенная из исходного кода после изменений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3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об этом курсе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</a:t>
            </a:r>
            <a:r>
              <a:rPr lang="ru-RU" sz="2400" dirty="0" smtClean="0"/>
              <a:t>курса</a:t>
            </a:r>
            <a:endParaRPr lang="en-US" sz="2400" dirty="0" smtClean="0"/>
          </a:p>
          <a:p>
            <a:pPr lvl="1"/>
            <a:r>
              <a:rPr lang="en-US" sz="2000" dirty="0" smtClean="0"/>
              <a:t>http</a:t>
            </a:r>
            <a:r>
              <a:rPr lang="en-US" sz="2000" dirty="0"/>
              <a:t>://fit.nsu.ru/data_/docs/bak/OOP/4_RPD/09.03.01/_</a:t>
            </a:r>
            <a:r>
              <a:rPr lang="en-US" sz="2000" dirty="0" smtClean="0"/>
              <a:t>09.03.01_B11_rpd.pdf</a:t>
            </a:r>
            <a:endParaRPr lang="ru-RU" sz="2000" dirty="0"/>
          </a:p>
          <a:p>
            <a:endParaRPr lang="en-US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21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Компиляция и сборка</a:t>
            </a:r>
            <a:endParaRPr lang="ru-RU" dirty="0"/>
          </a:p>
        </p:txBody>
      </p:sp>
      <p:sp>
        <p:nvSpPr>
          <p:cNvPr id="65" name="Content Placeholder 6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 – компилятор</a:t>
            </a:r>
          </a:p>
          <a:p>
            <a:r>
              <a:rPr lang="ru-RU" sz="2400" dirty="0"/>
              <a:t>Л – </a:t>
            </a:r>
            <a:r>
              <a:rPr lang="ru-RU" sz="2400" dirty="0" smtClean="0"/>
              <a:t>линкер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6" name="Oval 5"/>
          <p:cNvSpPr/>
          <p:nvPr/>
        </p:nvSpPr>
        <p:spPr>
          <a:xfrm>
            <a:off x="7906454" y="33463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</a:t>
            </a:r>
          </a:p>
        </p:txBody>
      </p:sp>
      <p:sp>
        <p:nvSpPr>
          <p:cNvPr id="8" name="Oval 7"/>
          <p:cNvSpPr/>
          <p:nvPr/>
        </p:nvSpPr>
        <p:spPr>
          <a:xfrm>
            <a:off x="4295119" y="3339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20336" y="3339129"/>
            <a:ext cx="172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Исполняемый файл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20336" y="1988840"/>
            <a:ext cx="172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Динамическая библиотека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120336" y="4665795"/>
            <a:ext cx="172819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Статическая библиотека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1505" y="3342174"/>
            <a:ext cx="14732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Объектный код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015672" y="1988840"/>
            <a:ext cx="14732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Свой исходный код</a:t>
            </a:r>
          </a:p>
        </p:txBody>
      </p:sp>
      <p:cxnSp>
        <p:nvCxnSpPr>
          <p:cNvPr id="15" name="Elbow Connector 14"/>
          <p:cNvCxnSpPr>
            <a:stCxn id="13" idx="2"/>
            <a:endCxn id="8" idx="0"/>
          </p:cNvCxnSpPr>
          <p:nvPr/>
        </p:nvCxnSpPr>
        <p:spPr>
          <a:xfrm flipH="1">
            <a:off x="4752319" y="2903240"/>
            <a:ext cx="1" cy="4358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4"/>
          <p:cNvCxnSpPr>
            <a:stCxn id="8" idx="6"/>
            <a:endCxn id="12" idx="1"/>
          </p:cNvCxnSpPr>
          <p:nvPr/>
        </p:nvCxnSpPr>
        <p:spPr>
          <a:xfrm>
            <a:off x="5209519" y="3796329"/>
            <a:ext cx="631986" cy="30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4"/>
          <p:cNvCxnSpPr>
            <a:stCxn id="6" idx="4"/>
            <a:endCxn id="11" idx="1"/>
          </p:cNvCxnSpPr>
          <p:nvPr/>
        </p:nvCxnSpPr>
        <p:spPr>
          <a:xfrm>
            <a:off x="8363654" y="4260760"/>
            <a:ext cx="756682" cy="8622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4"/>
          <p:cNvCxnSpPr>
            <a:stCxn id="12" idx="3"/>
            <a:endCxn id="6" idx="2"/>
          </p:cNvCxnSpPr>
          <p:nvPr/>
        </p:nvCxnSpPr>
        <p:spPr>
          <a:xfrm>
            <a:off x="7314800" y="3799374"/>
            <a:ext cx="591654" cy="41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11" idx="0"/>
            <a:endCxn id="6" idx="5"/>
          </p:cNvCxnSpPr>
          <p:nvPr/>
        </p:nvCxnSpPr>
        <p:spPr>
          <a:xfrm flipH="1" flipV="1">
            <a:off x="8686943" y="4126849"/>
            <a:ext cx="1297489" cy="5389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4"/>
          <p:cNvCxnSpPr>
            <a:stCxn id="6" idx="6"/>
            <a:endCxn id="9" idx="1"/>
          </p:cNvCxnSpPr>
          <p:nvPr/>
        </p:nvCxnSpPr>
        <p:spPr>
          <a:xfrm flipV="1">
            <a:off x="8820854" y="3796329"/>
            <a:ext cx="299482" cy="72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4"/>
          <p:cNvCxnSpPr>
            <a:stCxn id="6" idx="7"/>
            <a:endCxn id="10" idx="2"/>
          </p:cNvCxnSpPr>
          <p:nvPr/>
        </p:nvCxnSpPr>
        <p:spPr>
          <a:xfrm flipV="1">
            <a:off x="8686943" y="2903240"/>
            <a:ext cx="1297489" cy="5770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4015672" y="4665795"/>
            <a:ext cx="14732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Чужой исходный </a:t>
            </a:r>
            <a:r>
              <a:rPr lang="ru-RU" dirty="0" smtClean="0"/>
              <a:t>код</a:t>
            </a:r>
            <a:endParaRPr lang="ru-RU" sz="2000" i="1" dirty="0"/>
          </a:p>
        </p:txBody>
      </p:sp>
      <p:cxnSp>
        <p:nvCxnSpPr>
          <p:cNvPr id="73" name="Elbow Connector 14"/>
          <p:cNvCxnSpPr>
            <a:stCxn id="71" idx="0"/>
            <a:endCxn id="8" idx="4"/>
          </p:cNvCxnSpPr>
          <p:nvPr/>
        </p:nvCxnSpPr>
        <p:spPr>
          <a:xfrm flipH="1" flipV="1">
            <a:off x="4752319" y="4253529"/>
            <a:ext cx="1" cy="4122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1"/>
            <a:endCxn id="6" idx="0"/>
          </p:cNvCxnSpPr>
          <p:nvPr/>
        </p:nvCxnSpPr>
        <p:spPr>
          <a:xfrm flipH="1">
            <a:off x="8363654" y="2446040"/>
            <a:ext cx="756682" cy="9003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9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система контроля версий?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Обычно история «ветвится»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База данных с</a:t>
            </a:r>
            <a:br>
              <a:rPr lang="ru-RU" dirty="0" smtClean="0"/>
            </a:br>
            <a:r>
              <a:rPr lang="ru-RU" dirty="0" smtClean="0"/>
              <a:t>исходным кодом</a:t>
            </a:r>
            <a:endParaRPr lang="ru-RU" dirty="0"/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Разработчики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локальные копии</a:t>
            </a:r>
            <a:br>
              <a:rPr lang="ru-RU" dirty="0" smtClean="0"/>
            </a:br>
            <a:r>
              <a:rPr lang="ru-RU" dirty="0" smtClean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оптимизация</a:t>
            </a:r>
            <a:endParaRPr lang="ru-RU" dirty="0"/>
          </a:p>
        </p:txBody>
      </p:sp>
      <p:sp>
        <p:nvSpPr>
          <p:cNvPr id="4" name="Flowchart: Process 3"/>
          <p:cNvSpPr/>
          <p:nvPr/>
        </p:nvSpPr>
        <p:spPr>
          <a:xfrm>
            <a:off x="5735960" y="1417638"/>
            <a:ext cx="6170984" cy="52703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67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система контроля версий?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Обычно история «ветвится»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База данных с</a:t>
            </a:r>
            <a:br>
              <a:rPr lang="ru-RU" dirty="0" smtClean="0"/>
            </a:br>
            <a:r>
              <a:rPr lang="ru-RU" dirty="0" smtClean="0"/>
              <a:t>исходным кодом</a:t>
            </a:r>
            <a:endParaRPr lang="ru-RU" dirty="0"/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Разработчики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локальные копии</a:t>
            </a:r>
            <a:br>
              <a:rPr lang="ru-RU" dirty="0" smtClean="0"/>
            </a:br>
            <a:r>
              <a:rPr lang="ru-RU" dirty="0" smtClean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оптимизация</a:t>
            </a:r>
            <a:endParaRPr lang="ru-RU" dirty="0"/>
          </a:p>
        </p:txBody>
      </p:sp>
      <p:sp>
        <p:nvSpPr>
          <p:cNvPr id="31" name="Flowchart: Process 30"/>
          <p:cNvSpPr/>
          <p:nvPr/>
        </p:nvSpPr>
        <p:spPr>
          <a:xfrm>
            <a:off x="5735960" y="1417638"/>
            <a:ext cx="6170984" cy="52703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48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система контроля версий?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 smtClean="0"/>
              <a:t>Обычно история «ветвится» </a:t>
            </a:r>
          </a:p>
          <a:p>
            <a:pPr lvl="1"/>
            <a:r>
              <a:rPr lang="ru-RU" dirty="0" smtClean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База данных с</a:t>
            </a:r>
            <a:br>
              <a:rPr lang="ru-RU" dirty="0" smtClean="0"/>
            </a:br>
            <a:r>
              <a:rPr lang="ru-RU" dirty="0" smtClean="0"/>
              <a:t>исходным кодом</a:t>
            </a:r>
            <a:endParaRPr lang="ru-RU" dirty="0"/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Разработчики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локальные копии</a:t>
            </a:r>
            <a:br>
              <a:rPr lang="ru-RU" dirty="0" smtClean="0"/>
            </a:br>
            <a:r>
              <a:rPr lang="ru-RU" dirty="0" smtClean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оптимизация</a:t>
            </a:r>
            <a:endParaRPr lang="ru-RU" dirty="0"/>
          </a:p>
        </p:txBody>
      </p:sp>
      <p:sp>
        <p:nvSpPr>
          <p:cNvPr id="13" name="Flowchart: Process 12"/>
          <p:cNvSpPr/>
          <p:nvPr/>
        </p:nvSpPr>
        <p:spPr>
          <a:xfrm>
            <a:off x="5735960" y="1417638"/>
            <a:ext cx="6170984" cy="52703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3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система контроля версий?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 smtClean="0"/>
              <a:t>Обычно история «ветвится» </a:t>
            </a:r>
          </a:p>
          <a:p>
            <a:pPr lvl="1"/>
            <a:r>
              <a:rPr lang="ru-RU" dirty="0" smtClean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350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система контроля версий?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 smtClean="0"/>
              <a:t>Обычно история «ветвится» </a:t>
            </a:r>
          </a:p>
          <a:p>
            <a:pPr lvl="1"/>
            <a:r>
              <a:rPr lang="ru-RU" dirty="0" smtClean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08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система контроля версий?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 smtClean="0"/>
              <a:t>Обычно история «ветвится» </a:t>
            </a:r>
          </a:p>
          <a:p>
            <a:pPr lvl="1"/>
            <a:r>
              <a:rPr lang="ru-RU" dirty="0" smtClean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База данных с</a:t>
            </a:r>
            <a:br>
              <a:rPr lang="ru-RU" dirty="0" smtClean="0"/>
            </a:br>
            <a:r>
              <a:rPr lang="ru-RU" dirty="0" smtClean="0"/>
              <a:t>исходным кодом</a:t>
            </a:r>
            <a:endParaRPr lang="ru-RU" dirty="0"/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Разработчики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локальные копии</a:t>
            </a:r>
            <a:br>
              <a:rPr lang="ru-RU" dirty="0" smtClean="0"/>
            </a:br>
            <a:r>
              <a:rPr lang="ru-RU" dirty="0" smtClean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оптимизация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197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Отладка – это достижение </a:t>
            </a:r>
            <a:r>
              <a:rPr lang="ru-RU" dirty="0" smtClean="0">
                <a:solidFill>
                  <a:schemeClr val="bg1"/>
                </a:solidFill>
              </a:rPr>
              <a:t>работоспособности программы, устранение грубых ошибок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Методы </a:t>
            </a:r>
            <a:r>
              <a:rPr lang="ru-RU" dirty="0" smtClean="0">
                <a:solidFill>
                  <a:schemeClr val="bg1"/>
                </a:solidFill>
              </a:rPr>
              <a:t>отладки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Трассировка </a:t>
            </a:r>
            <a:r>
              <a:rPr lang="ru-RU" dirty="0">
                <a:solidFill>
                  <a:schemeClr val="bg1"/>
                </a:solidFill>
              </a:rPr>
              <a:t>работы </a:t>
            </a:r>
            <a:r>
              <a:rPr lang="ru-RU" dirty="0" smtClean="0">
                <a:solidFill>
                  <a:schemeClr val="bg1"/>
                </a:solidFill>
              </a:rPr>
              <a:t>программы с помощью отладочной печати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Пошаговое исполнение программы с помощью отладчика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Отладка – это достижение </a:t>
            </a:r>
            <a:r>
              <a:rPr lang="ru-RU" dirty="0" smtClean="0"/>
              <a:t>работоспособности программы, устранение грубых ошибок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Методы </a:t>
            </a:r>
            <a:r>
              <a:rPr lang="ru-RU" dirty="0" smtClean="0">
                <a:solidFill>
                  <a:schemeClr val="bg1"/>
                </a:solidFill>
              </a:rPr>
              <a:t>отладки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Трассировка </a:t>
            </a:r>
            <a:r>
              <a:rPr lang="ru-RU" dirty="0">
                <a:solidFill>
                  <a:schemeClr val="bg1"/>
                </a:solidFill>
              </a:rPr>
              <a:t>работы </a:t>
            </a:r>
            <a:r>
              <a:rPr lang="ru-RU" dirty="0" smtClean="0">
                <a:solidFill>
                  <a:schemeClr val="bg1"/>
                </a:solidFill>
              </a:rPr>
              <a:t>программы с помощью отладочной печати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Пошаговое исполнение программы с помощью отладчика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56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Отладка – это достижение </a:t>
            </a:r>
            <a:r>
              <a:rPr lang="ru-RU" dirty="0" smtClean="0"/>
              <a:t>работоспособности программы, устранение грубых ошибок</a:t>
            </a:r>
          </a:p>
          <a:p>
            <a:endParaRPr lang="ru-RU" dirty="0" smtClean="0"/>
          </a:p>
          <a:p>
            <a:r>
              <a:rPr lang="ru-RU" dirty="0" smtClean="0"/>
              <a:t>Методы </a:t>
            </a:r>
            <a:r>
              <a:rPr lang="ru-RU" dirty="0" smtClean="0"/>
              <a:t>отладки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Трассировка </a:t>
            </a:r>
            <a:r>
              <a:rPr lang="ru-RU" dirty="0">
                <a:solidFill>
                  <a:schemeClr val="bg1"/>
                </a:solidFill>
              </a:rPr>
              <a:t>работы </a:t>
            </a:r>
            <a:r>
              <a:rPr lang="ru-RU" dirty="0" smtClean="0">
                <a:solidFill>
                  <a:schemeClr val="bg1"/>
                </a:solidFill>
              </a:rPr>
              <a:t>программы с помощью отладочной печати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Пошаговое исполнение программы с помощью отладчика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80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об этом курсе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</a:t>
            </a:r>
            <a:r>
              <a:rPr lang="ru-RU" sz="2400" dirty="0" smtClean="0"/>
              <a:t>курса</a:t>
            </a:r>
            <a:endParaRPr lang="en-US" sz="2400" dirty="0" smtClean="0"/>
          </a:p>
          <a:p>
            <a:pPr lvl="1"/>
            <a:r>
              <a:rPr lang="en-US" sz="2000" dirty="0" smtClean="0"/>
              <a:t>http</a:t>
            </a:r>
            <a:r>
              <a:rPr lang="en-US" sz="2000" dirty="0"/>
              <a:t>://fit.nsu.ru/data_/docs/bak/OOP/4_RPD/09.03.01/_</a:t>
            </a:r>
            <a:r>
              <a:rPr lang="en-US" sz="2000" dirty="0" smtClean="0"/>
              <a:t>09.03.01_B11_rpd.pdf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Лекция + семинар + практика каждую учебную неделю</a:t>
            </a:r>
          </a:p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60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Отладка – это достижение </a:t>
            </a:r>
            <a:r>
              <a:rPr lang="ru-RU" dirty="0" smtClean="0"/>
              <a:t>работоспособности программы, устранение грубых ошибок</a:t>
            </a:r>
          </a:p>
          <a:p>
            <a:endParaRPr lang="ru-RU" dirty="0" smtClean="0"/>
          </a:p>
          <a:p>
            <a:r>
              <a:rPr lang="ru-RU" dirty="0" smtClean="0"/>
              <a:t>Методы </a:t>
            </a:r>
            <a:r>
              <a:rPr lang="ru-RU" dirty="0" smtClean="0"/>
              <a:t>отладки</a:t>
            </a:r>
          </a:p>
          <a:p>
            <a:pPr lvl="1"/>
            <a:r>
              <a:rPr lang="ru-RU" dirty="0" smtClean="0"/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 smtClean="0"/>
              <a:t>Трассировка </a:t>
            </a:r>
            <a:r>
              <a:rPr lang="ru-RU" dirty="0"/>
              <a:t>работы </a:t>
            </a:r>
            <a:r>
              <a:rPr lang="ru-RU" dirty="0" smtClean="0"/>
              <a:t>программы с помощью отладочной печати</a:t>
            </a:r>
          </a:p>
          <a:p>
            <a:pPr lvl="1"/>
            <a:r>
              <a:rPr lang="ru-RU" dirty="0" smtClean="0"/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 smtClean="0"/>
              <a:t>Пошаговое исполнение программы с помощью отладчика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26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Оптимизация – это улучшение </a:t>
            </a:r>
            <a:r>
              <a:rPr lang="ru-RU" dirty="0" smtClean="0">
                <a:solidFill>
                  <a:schemeClr val="bg1"/>
                </a:solidFill>
              </a:rPr>
              <a:t>количественных характеристик программы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Время компиляции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Время загрузки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Время работы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Размер используемой памяти (данных на диске)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Размер исходного кода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Размер исполняемого кода</a:t>
            </a: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Компилятор и линкер умеют </a:t>
            </a:r>
            <a:r>
              <a:rPr lang="ru-RU" dirty="0" smtClean="0">
                <a:solidFill>
                  <a:schemeClr val="bg1"/>
                </a:solidFill>
              </a:rPr>
              <a:t>«оптимизировать» программы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Сохраняют корректность 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Могут </a:t>
            </a:r>
            <a:r>
              <a:rPr lang="ru-RU" dirty="0">
                <a:solidFill>
                  <a:schemeClr val="bg1"/>
                </a:solidFill>
              </a:rPr>
              <a:t>менять некорректную программу неожиданным образом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</a:t>
            </a:r>
            <a:r>
              <a:rPr lang="ru-RU" i="1" dirty="0">
                <a:solidFill>
                  <a:schemeClr val="bg1"/>
                </a:solidFill>
              </a:rPr>
              <a:t>ухудшать </a:t>
            </a:r>
            <a:r>
              <a:rPr lang="ru-RU" dirty="0">
                <a:solidFill>
                  <a:schemeClr val="bg1"/>
                </a:solidFill>
              </a:rPr>
              <a:t>количественные характеристики программы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8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Оптимизация – это улучшение </a:t>
            </a:r>
            <a:r>
              <a:rPr lang="ru-RU" dirty="0" smtClean="0"/>
              <a:t>количественных характеристик программы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Время компиляции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Время загрузки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Время работы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Размер используемой памяти (данных на диске)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Размер исходного кода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Размер исполняемого кода</a:t>
            </a:r>
          </a:p>
          <a:p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Компилятор и линкер умеют </a:t>
            </a:r>
            <a:r>
              <a:rPr lang="ru-RU" dirty="0" smtClean="0">
                <a:solidFill>
                  <a:schemeClr val="bg1"/>
                </a:solidFill>
              </a:rPr>
              <a:t>«оптимизировать» программы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Сохраняют корректность 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Могут </a:t>
            </a:r>
            <a:r>
              <a:rPr lang="ru-RU" dirty="0">
                <a:solidFill>
                  <a:schemeClr val="bg1"/>
                </a:solidFill>
              </a:rPr>
              <a:t>менять некорректную программу неожиданным образом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</a:t>
            </a:r>
            <a:r>
              <a:rPr lang="ru-RU" i="1" dirty="0">
                <a:solidFill>
                  <a:schemeClr val="bg1"/>
                </a:solidFill>
              </a:rPr>
              <a:t>ухудшать </a:t>
            </a:r>
            <a:r>
              <a:rPr lang="ru-RU" dirty="0">
                <a:solidFill>
                  <a:schemeClr val="bg1"/>
                </a:solidFill>
              </a:rPr>
              <a:t>количественные характеристики программы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72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Оптимизация – это улучшение </a:t>
            </a:r>
            <a:r>
              <a:rPr lang="ru-RU" dirty="0" smtClean="0"/>
              <a:t>количественных характеристик программы</a:t>
            </a:r>
          </a:p>
          <a:p>
            <a:pPr lvl="1"/>
            <a:r>
              <a:rPr lang="ru-RU" dirty="0" smtClean="0"/>
              <a:t>Время компиляции</a:t>
            </a:r>
          </a:p>
          <a:p>
            <a:pPr lvl="1"/>
            <a:r>
              <a:rPr lang="ru-RU" dirty="0" smtClean="0"/>
              <a:t>Время загрузки</a:t>
            </a:r>
          </a:p>
          <a:p>
            <a:pPr lvl="1"/>
            <a:r>
              <a:rPr lang="ru-RU" dirty="0" smtClean="0"/>
              <a:t>Время работы</a:t>
            </a:r>
          </a:p>
          <a:p>
            <a:pPr lvl="1"/>
            <a:r>
              <a:rPr lang="ru-RU" dirty="0" smtClean="0"/>
              <a:t>Размер используемой памяти (данных на диске)</a:t>
            </a:r>
          </a:p>
          <a:p>
            <a:pPr lvl="1"/>
            <a:r>
              <a:rPr lang="ru-RU" dirty="0" smtClean="0"/>
              <a:t>Размер исходного кода</a:t>
            </a:r>
          </a:p>
          <a:p>
            <a:pPr lvl="1"/>
            <a:r>
              <a:rPr lang="ru-RU" dirty="0" smtClean="0"/>
              <a:t>Размер исполняемого кода</a:t>
            </a:r>
          </a:p>
          <a:p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Компилятор и линкер умеют </a:t>
            </a:r>
            <a:r>
              <a:rPr lang="ru-RU" dirty="0" smtClean="0">
                <a:solidFill>
                  <a:schemeClr val="bg1"/>
                </a:solidFill>
              </a:rPr>
              <a:t>«оптимизировать» программы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Сохраняют корректность 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Могут </a:t>
            </a:r>
            <a:r>
              <a:rPr lang="ru-RU" dirty="0">
                <a:solidFill>
                  <a:schemeClr val="bg1"/>
                </a:solidFill>
              </a:rPr>
              <a:t>менять некорректную программу неожиданным образом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</a:t>
            </a:r>
            <a:r>
              <a:rPr lang="ru-RU" i="1" dirty="0">
                <a:solidFill>
                  <a:schemeClr val="bg1"/>
                </a:solidFill>
              </a:rPr>
              <a:t>ухудшать </a:t>
            </a:r>
            <a:r>
              <a:rPr lang="ru-RU" dirty="0">
                <a:solidFill>
                  <a:schemeClr val="bg1"/>
                </a:solidFill>
              </a:rPr>
              <a:t>количественные характеристики программы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28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Оптимизация – это улучшение </a:t>
            </a:r>
            <a:r>
              <a:rPr lang="ru-RU" dirty="0" smtClean="0"/>
              <a:t>количественных характеристик программы</a:t>
            </a:r>
          </a:p>
          <a:p>
            <a:pPr lvl="1"/>
            <a:r>
              <a:rPr lang="ru-RU" dirty="0" smtClean="0"/>
              <a:t>Время компиляции</a:t>
            </a:r>
          </a:p>
          <a:p>
            <a:pPr lvl="1"/>
            <a:r>
              <a:rPr lang="ru-RU" dirty="0" smtClean="0"/>
              <a:t>Время загрузки</a:t>
            </a:r>
          </a:p>
          <a:p>
            <a:pPr lvl="1"/>
            <a:r>
              <a:rPr lang="ru-RU" dirty="0" smtClean="0"/>
              <a:t>Время работы</a:t>
            </a:r>
          </a:p>
          <a:p>
            <a:pPr lvl="1"/>
            <a:r>
              <a:rPr lang="ru-RU" dirty="0" smtClean="0"/>
              <a:t>Размер используемой памяти (данных на диске)</a:t>
            </a:r>
          </a:p>
          <a:p>
            <a:pPr lvl="1"/>
            <a:r>
              <a:rPr lang="ru-RU" dirty="0" smtClean="0"/>
              <a:t>Размер исходного кода</a:t>
            </a:r>
          </a:p>
          <a:p>
            <a:pPr lvl="1"/>
            <a:r>
              <a:rPr lang="ru-RU" dirty="0" smtClean="0"/>
              <a:t>Размер исполняемого кода</a:t>
            </a:r>
          </a:p>
          <a:p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Компилятор и линкер умеют </a:t>
            </a:r>
            <a:r>
              <a:rPr lang="ru-RU" dirty="0" smtClean="0"/>
              <a:t>«оптимизировать» программы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Сохраняют корректность 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Могут </a:t>
            </a:r>
            <a:r>
              <a:rPr lang="ru-RU" dirty="0">
                <a:solidFill>
                  <a:schemeClr val="bg1"/>
                </a:solidFill>
              </a:rPr>
              <a:t>менять некорректную программу неожиданным образом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</a:t>
            </a:r>
            <a:r>
              <a:rPr lang="ru-RU" i="1" dirty="0">
                <a:solidFill>
                  <a:schemeClr val="bg1"/>
                </a:solidFill>
              </a:rPr>
              <a:t>ухудшать </a:t>
            </a:r>
            <a:r>
              <a:rPr lang="ru-RU" dirty="0">
                <a:solidFill>
                  <a:schemeClr val="bg1"/>
                </a:solidFill>
              </a:rPr>
              <a:t>количественные характеристики программы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2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Оптимизация – это улучшение </a:t>
            </a:r>
            <a:r>
              <a:rPr lang="ru-RU" dirty="0" smtClean="0"/>
              <a:t>количественных характеристик программы</a:t>
            </a:r>
          </a:p>
          <a:p>
            <a:pPr lvl="1"/>
            <a:r>
              <a:rPr lang="ru-RU" dirty="0" smtClean="0"/>
              <a:t>Время компиляции</a:t>
            </a:r>
          </a:p>
          <a:p>
            <a:pPr lvl="1"/>
            <a:r>
              <a:rPr lang="ru-RU" dirty="0" smtClean="0"/>
              <a:t>Время загрузки</a:t>
            </a:r>
          </a:p>
          <a:p>
            <a:pPr lvl="1"/>
            <a:r>
              <a:rPr lang="ru-RU" dirty="0" smtClean="0"/>
              <a:t>Время работы</a:t>
            </a:r>
          </a:p>
          <a:p>
            <a:pPr lvl="1"/>
            <a:r>
              <a:rPr lang="ru-RU" dirty="0" smtClean="0"/>
              <a:t>Размер используемой памяти (данных на диске)</a:t>
            </a:r>
          </a:p>
          <a:p>
            <a:pPr lvl="1"/>
            <a:r>
              <a:rPr lang="ru-RU" dirty="0" smtClean="0"/>
              <a:t>Размер исходного кода</a:t>
            </a:r>
          </a:p>
          <a:p>
            <a:pPr lvl="1"/>
            <a:r>
              <a:rPr lang="ru-RU" dirty="0" smtClean="0"/>
              <a:t>Размер исполняемого кода</a:t>
            </a:r>
          </a:p>
          <a:p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Компилятор и линкер умеют </a:t>
            </a:r>
            <a:r>
              <a:rPr lang="ru-RU" dirty="0" smtClean="0"/>
              <a:t>«оптимизировать» программы</a:t>
            </a:r>
            <a:endParaRPr lang="ru-RU" dirty="0"/>
          </a:p>
          <a:p>
            <a:pPr lvl="1"/>
            <a:r>
              <a:rPr lang="ru-RU" dirty="0"/>
              <a:t>Сохраняют корректность </a:t>
            </a:r>
            <a:endParaRPr lang="ru-RU" dirty="0" smtClean="0"/>
          </a:p>
          <a:p>
            <a:pPr lvl="1"/>
            <a:r>
              <a:rPr lang="ru-RU" dirty="0" smtClean="0"/>
              <a:t>Могут </a:t>
            </a:r>
            <a:r>
              <a:rPr lang="ru-RU" dirty="0"/>
              <a:t>менять некорректную программу неожиданным образом</a:t>
            </a:r>
          </a:p>
          <a:p>
            <a:pPr lvl="1"/>
            <a:r>
              <a:rPr lang="ru-RU" dirty="0"/>
              <a:t>Могут </a:t>
            </a:r>
            <a:r>
              <a:rPr lang="ru-RU" i="1" dirty="0"/>
              <a:t>ухудшать </a:t>
            </a:r>
            <a:r>
              <a:rPr lang="ru-RU" dirty="0"/>
              <a:t>количественные характеристики программы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2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Тестирование – это обнаружение ошибок, вносимых в программу в процессе изменений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Юнит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Интеграционное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Нагрузочное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Производительности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0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Тестирование – это обнаружение ошибок, вносимых в программу в процессе изменений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Юнит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Интеграционное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Нагрузочное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Производительности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023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Тестирование – это обнаружение ошибок, вносимых в программу в процессе изменений</a:t>
            </a:r>
            <a:endParaRPr lang="ru-RU" dirty="0" smtClean="0"/>
          </a:p>
          <a:p>
            <a:pPr lvl="1"/>
            <a:r>
              <a:rPr lang="ru-RU" dirty="0" smtClean="0"/>
              <a:t>Юнит</a:t>
            </a:r>
            <a:endParaRPr lang="ru-RU" dirty="0" smtClean="0"/>
          </a:p>
          <a:p>
            <a:pPr lvl="1"/>
            <a:r>
              <a:rPr lang="ru-RU" dirty="0" smtClean="0"/>
              <a:t>Интеграционное</a:t>
            </a:r>
            <a:endParaRPr lang="ru-RU" dirty="0" smtClean="0"/>
          </a:p>
          <a:p>
            <a:pPr lvl="1"/>
            <a:r>
              <a:rPr lang="ru-RU" dirty="0" smtClean="0"/>
              <a:t>Нагрузочное</a:t>
            </a:r>
            <a:endParaRPr lang="ru-RU" dirty="0" smtClean="0"/>
          </a:p>
          <a:p>
            <a:pPr lvl="1"/>
            <a:r>
              <a:rPr lang="ru-RU" dirty="0" smtClean="0"/>
              <a:t>Производительности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052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Информация об этом курсе</a:t>
            </a:r>
          </a:p>
          <a:p>
            <a:r>
              <a:rPr lang="ru-RU" dirty="0" smtClean="0"/>
              <a:t>Понятие программы</a:t>
            </a:r>
          </a:p>
          <a:p>
            <a:r>
              <a:rPr lang="ru-RU" dirty="0" smtClean="0"/>
              <a:t>Этапы разработки программ</a:t>
            </a:r>
          </a:p>
          <a:p>
            <a:pPr lvl="2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 исходного кода</a:t>
            </a:r>
          </a:p>
          <a:p>
            <a:pPr lvl="2"/>
            <a:r>
              <a:rPr lang="ru-RU" dirty="0"/>
              <a:t>Сборка</a:t>
            </a:r>
          </a:p>
          <a:p>
            <a:pPr lvl="2"/>
            <a:r>
              <a:rPr lang="ru-RU" dirty="0"/>
              <a:t>Отладка</a:t>
            </a:r>
          </a:p>
          <a:p>
            <a:pPr lvl="2"/>
            <a:r>
              <a:rPr lang="ru-RU" dirty="0"/>
              <a:t>Оптимизация</a:t>
            </a:r>
          </a:p>
          <a:p>
            <a:pPr lvl="2"/>
            <a:r>
              <a:rPr lang="ru-RU" dirty="0"/>
              <a:t>Тестирование</a:t>
            </a:r>
          </a:p>
          <a:p>
            <a:pPr lvl="1"/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2276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об этом курсе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</a:t>
            </a:r>
            <a:r>
              <a:rPr lang="ru-RU" sz="2400" dirty="0" smtClean="0"/>
              <a:t>курса</a:t>
            </a:r>
            <a:endParaRPr lang="en-US" sz="2400" dirty="0" smtClean="0"/>
          </a:p>
          <a:p>
            <a:pPr lvl="1"/>
            <a:r>
              <a:rPr lang="en-US" sz="2000" dirty="0" smtClean="0"/>
              <a:t>http</a:t>
            </a:r>
            <a:r>
              <a:rPr lang="en-US" sz="2000" dirty="0"/>
              <a:t>://fit.nsu.ru/data_/docs/bak/OOP/4_RPD/09.03.01/_</a:t>
            </a:r>
            <a:r>
              <a:rPr lang="en-US" sz="2000" dirty="0" smtClean="0"/>
              <a:t>09.03.01_B11_rpd.pdf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Лекция + семинар + практика каждую учебную неделю</a:t>
            </a:r>
          </a:p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1й семестр</a:t>
            </a:r>
          </a:p>
          <a:p>
            <a:pPr lvl="1"/>
            <a:r>
              <a:rPr lang="ru-RU" dirty="0"/>
              <a:t>16 учебных недель</a:t>
            </a:r>
            <a:endParaRPr lang="en-US" dirty="0"/>
          </a:p>
          <a:p>
            <a:pPr lvl="1"/>
            <a:r>
              <a:rPr lang="ru-RU" dirty="0"/>
              <a:t>1</a:t>
            </a:r>
            <a:r>
              <a:rPr lang="en-US" dirty="0"/>
              <a:t> </a:t>
            </a:r>
            <a:r>
              <a:rPr lang="ru-RU" dirty="0"/>
              <a:t>потоковая контрольная работа</a:t>
            </a:r>
          </a:p>
          <a:p>
            <a:pPr lvl="1"/>
            <a:r>
              <a:rPr lang="ru-RU" dirty="0"/>
              <a:t>Дифференцированный зачёт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230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Компиляция 1/3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worker.c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#include "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для чего нужна эта строка??</a:t>
            </a:r>
            <a:endParaRPr lang="en-US" sz="1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 { /* … */ }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main.c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#include "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 0;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0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 smtClean="0"/>
              <a:t>Компиляция 2/3</a:t>
            </a:r>
            <a:endParaRPr lang="ru-RU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570847"/>
              </p:ext>
            </p:extLst>
          </p:nvPr>
        </p:nvGraphicFramePr>
        <p:xfrm>
          <a:off x="1847529" y="1113616"/>
          <a:ext cx="8748465" cy="545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296"/>
                <a:gridCol w="2808312"/>
                <a:gridCol w="3275857"/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Microsoft (R) COFF/PE Dumper Version 9.00.21022.08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Copyright (C) Microsoft Corporation.  All rights reserved.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Dump of file worker.obj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File Type: COFF OBJECT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FILE HEADER VALUES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14C machine (x86)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3 number of sections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5048208D time date stamp Thu Sep 06 11:03:25 2012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130 file pointer to symbol table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9 number of symbols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0 size of optional header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0 characteristics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SECTION HEADER #1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.</a:t>
                      </a:r>
                      <a:r>
                        <a:rPr lang="en-US" sz="800" dirty="0" err="1" smtClean="0">
                          <a:latin typeface="+mj-lt"/>
                          <a:cs typeface="Consolas" pitchFamily="49" charset="0"/>
                        </a:rPr>
                        <a:t>drectve</a:t>
                      </a:r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name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2F size of raw data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8C file pointer to raw data (0000008C to 000000BA)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100A00 flags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Info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Remove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1 byte align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RAW DATA #1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00000000: 20 20 20 2F 44 45 46 41 55 4C 54 4C 49 42 3A 22     /DEFAULTLIB:"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00000010: 4C 49 42 43 4D 54 22 20 2F 44 45 46 41 55 4C 54  LIBCMT" /DEFAULT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00000020: 4C 49 42 3A 22 4F 4C 44 4E 41 4D 45 53 22 20     LIB:"OLDNAMES" 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Linker Directives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-----------------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/DEFAULTLIB:"LIBCMT"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/DEFAULTLIB:"OLDNAMES"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#2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.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name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70 size of raw data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BB file pointer to raw data (000000BB to 0000012A)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42100040 flags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Initialized Data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Discardable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1 byte align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Read Only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#2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00000000: 04 00 00 00 F1 00 00 00 61 00 00 00 23 00 01 11  ....ñ...a...#...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00000010: 00 00 00 00 63 3A 5C 55 73 65 72 73 5C 65 73 70  ....c:\Users\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esp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00000020: 65 74 72 6F 76 5C 77 6F 72 6B 65 72 2E 6F 62 6A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etrov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\worker.obj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00000030: 00 3A 00 3C 11 00 22 00 00 07 00 0F 00 00 00 1E  .:.&lt;..".........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00000040: 52 08 00 0F 00 00 00 1E 52 08 00 4D 69 63 72 6F  R.......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R..Micro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00000050: 73 6F 66 74 20 28 52 29 20 4F 70 74 69 6D 69 7A  soft (R)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Optimiz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00000060: 69 6E 67 20 43 6F 6D 70 69 6C 65 72 00 00 00 00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ing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Compiler....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#3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.text name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5 size of raw data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12B file pointer to raw data (0000012B to 0000012F)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60500020 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Code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16 byte align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Execute Read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_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do_some_work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</a:t>
                      </a: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00000000: 55   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00000001: 8B EC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00000003: 5D 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 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00000004: C3     ret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#3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00000000: 55 8B EC 5D C3                                 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]Ã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COFF SYMBOL TABLE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000 0083521E ABS  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@comp.id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001 00000001 ABS  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@feat.00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002 00000000 SECT1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drectve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2F, #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       0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004 00000000 SECT2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70, #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       0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006 00000000 SECT3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.text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 5, #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672BE856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008 00000000 </a:t>
                      </a:r>
                      <a:r>
                        <a:rPr kumimoji="0" lang="en-US" sz="12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SECT3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()    External     | </a:t>
                      </a:r>
                      <a:r>
                        <a:rPr kumimoji="0" lang="en-US" sz="12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_</a:t>
                      </a:r>
                      <a:r>
                        <a:rPr kumimoji="0" lang="en-US" sz="12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do_some_work</a:t>
                      </a:r>
                      <a:endParaRPr kumimoji="0" lang="en-US" sz="12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String Table Size = 0x12 bytes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Summary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70 .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2F .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drectve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5 .text</a:t>
                      </a:r>
                    </a:p>
                    <a:p>
                      <a:endParaRPr kumimoji="0" lang="ru-RU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95600" y="476673"/>
            <a:ext cx="501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c:\Users\espetrov&gt;cl –c </a:t>
            </a:r>
            <a:r>
              <a:rPr lang="en-US" dirty="0" err="1"/>
              <a:t>worker.c</a:t>
            </a:r>
            <a:endParaRPr lang="en-US" dirty="0"/>
          </a:p>
          <a:p>
            <a:r>
              <a:rPr lang="en-US" dirty="0"/>
              <a:t>c:\Users\espetrov&gt;dumpbin /all /</a:t>
            </a:r>
            <a:r>
              <a:rPr lang="en-US" dirty="0" err="1"/>
              <a:t>disasm</a:t>
            </a:r>
            <a:r>
              <a:rPr lang="en-US" dirty="0"/>
              <a:t> worker.obj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21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 smtClean="0"/>
              <a:t>Компиляция 3/3</a:t>
            </a:r>
            <a:endParaRPr lang="ru-RU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62061"/>
              </p:ext>
            </p:extLst>
          </p:nvPr>
        </p:nvGraphicFramePr>
        <p:xfrm>
          <a:off x="1847529" y="1113616"/>
          <a:ext cx="8748465" cy="569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8"/>
                <a:gridCol w="2520280"/>
                <a:gridCol w="3635897"/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Microsoft (R) COFF/PE Dumper Version 9.00.21022.08</a:t>
                      </a:r>
                    </a:p>
                    <a:p>
                      <a:r>
                        <a:rPr lang="en-US" sz="800" dirty="0" smtClean="0"/>
                        <a:t>Copyright (C) Microsoft Corporation.  All rights reserved.</a:t>
                      </a:r>
                    </a:p>
                    <a:p>
                      <a:endParaRPr lang="en-US" sz="800" dirty="0" smtClean="0"/>
                    </a:p>
                    <a:p>
                      <a:endParaRPr lang="en-US" sz="800" dirty="0" smtClean="0"/>
                    </a:p>
                    <a:p>
                      <a:r>
                        <a:rPr lang="en-US" sz="800" dirty="0" smtClean="0"/>
                        <a:t>Dump of file main.obj</a:t>
                      </a:r>
                    </a:p>
                    <a:p>
                      <a:endParaRPr lang="en-US" sz="800" dirty="0" smtClean="0"/>
                    </a:p>
                    <a:p>
                      <a:r>
                        <a:rPr lang="en-US" sz="800" dirty="0" smtClean="0"/>
                        <a:t>File Type: COFF OBJECT</a:t>
                      </a:r>
                    </a:p>
                    <a:p>
                      <a:endParaRPr lang="en-US" sz="800" dirty="0" smtClean="0"/>
                    </a:p>
                    <a:p>
                      <a:r>
                        <a:rPr lang="en-US" sz="800" dirty="0" smtClean="0"/>
                        <a:t>FILE HEADER VALUES</a:t>
                      </a:r>
                    </a:p>
                    <a:p>
                      <a:r>
                        <a:rPr lang="en-US" sz="800" dirty="0" smtClean="0"/>
                        <a:t>             14C machine (x86)</a:t>
                      </a:r>
                    </a:p>
                    <a:p>
                      <a:r>
                        <a:rPr lang="en-US" sz="800" dirty="0" smtClean="0"/>
                        <a:t>               3 number of sections</a:t>
                      </a:r>
                    </a:p>
                    <a:p>
                      <a:r>
                        <a:rPr lang="en-US" sz="800" dirty="0" smtClean="0"/>
                        <a:t>        50482092 time date stamp Thu Sep 06 11:03:30 2012</a:t>
                      </a:r>
                    </a:p>
                    <a:p>
                      <a:r>
                        <a:rPr lang="en-US" sz="800" dirty="0" smtClean="0"/>
                        <a:t>             13D file pointer to symbol table</a:t>
                      </a:r>
                    </a:p>
                    <a:p>
                      <a:r>
                        <a:rPr lang="en-US" sz="800" dirty="0" smtClean="0"/>
                        <a:t>               A number of symbols</a:t>
                      </a:r>
                    </a:p>
                    <a:p>
                      <a:r>
                        <a:rPr lang="en-US" sz="800" dirty="0" smtClean="0"/>
                        <a:t>               0 size of optional header</a:t>
                      </a:r>
                    </a:p>
                    <a:p>
                      <a:r>
                        <a:rPr lang="en-US" sz="800" dirty="0" smtClean="0"/>
                        <a:t>               0 characteristics</a:t>
                      </a:r>
                    </a:p>
                    <a:p>
                      <a:endParaRPr lang="en-US" sz="800" dirty="0" smtClean="0"/>
                    </a:p>
                    <a:p>
                      <a:r>
                        <a:rPr lang="en-US" sz="800" dirty="0" smtClean="0"/>
                        <a:t>SECTION HEADER #1</a:t>
                      </a:r>
                    </a:p>
                    <a:p>
                      <a:r>
                        <a:rPr lang="en-US" sz="800" dirty="0" smtClean="0"/>
                        <a:t>.</a:t>
                      </a:r>
                      <a:r>
                        <a:rPr lang="en-US" sz="800" dirty="0" err="1" smtClean="0"/>
                        <a:t>drectve</a:t>
                      </a:r>
                      <a:r>
                        <a:rPr lang="en-US" sz="800" dirty="0" smtClean="0"/>
                        <a:t> name</a:t>
                      </a:r>
                    </a:p>
                    <a:p>
                      <a:r>
                        <a:rPr lang="en-US" sz="800" dirty="0" smtClean="0"/>
                        <a:t>       0 physical address</a:t>
                      </a:r>
                    </a:p>
                    <a:p>
                      <a:r>
                        <a:rPr lang="en-US" sz="800" dirty="0" smtClean="0"/>
                        <a:t>       0 virtual address</a:t>
                      </a:r>
                    </a:p>
                    <a:p>
                      <a:r>
                        <a:rPr lang="en-US" sz="800" dirty="0" smtClean="0"/>
                        <a:t>      2F size of raw data</a:t>
                      </a:r>
                    </a:p>
                    <a:p>
                      <a:r>
                        <a:rPr lang="en-US" sz="800" dirty="0" smtClean="0"/>
                        <a:t>      8C file pointer to raw data (0000008C to 000000BA)</a:t>
                      </a:r>
                    </a:p>
                    <a:p>
                      <a:r>
                        <a:rPr lang="en-US" sz="800" dirty="0" smtClean="0"/>
                        <a:t>       0 file pointer to relocation table</a:t>
                      </a:r>
                    </a:p>
                    <a:p>
                      <a:r>
                        <a:rPr lang="en-US" sz="800" dirty="0" smtClean="0"/>
                        <a:t>       0 file pointer to line numbers</a:t>
                      </a:r>
                    </a:p>
                    <a:p>
                      <a:r>
                        <a:rPr lang="en-US" sz="800" dirty="0" smtClean="0"/>
                        <a:t>       0 number of relocations</a:t>
                      </a:r>
                    </a:p>
                    <a:p>
                      <a:r>
                        <a:rPr lang="en-US" sz="800" dirty="0" smtClean="0"/>
                        <a:t>       0 number of line numbers</a:t>
                      </a:r>
                    </a:p>
                    <a:p>
                      <a:r>
                        <a:rPr lang="en-US" sz="800" dirty="0" smtClean="0"/>
                        <a:t>  100A00 flags</a:t>
                      </a:r>
                    </a:p>
                    <a:p>
                      <a:r>
                        <a:rPr lang="en-US" sz="800" dirty="0" smtClean="0"/>
                        <a:t>         Info</a:t>
                      </a:r>
                    </a:p>
                    <a:p>
                      <a:r>
                        <a:rPr lang="en-US" sz="800" dirty="0" smtClean="0"/>
                        <a:t>         Remove</a:t>
                      </a:r>
                    </a:p>
                    <a:p>
                      <a:r>
                        <a:rPr lang="en-US" sz="800" dirty="0" smtClean="0"/>
                        <a:t>         1 byte align</a:t>
                      </a:r>
                    </a:p>
                    <a:p>
                      <a:endParaRPr lang="en-US" sz="800" dirty="0" smtClean="0"/>
                    </a:p>
                    <a:p>
                      <a:r>
                        <a:rPr lang="en-US" sz="800" dirty="0" smtClean="0"/>
                        <a:t>RAW DATA #1</a:t>
                      </a:r>
                    </a:p>
                    <a:p>
                      <a:r>
                        <a:rPr lang="en-US" sz="800" dirty="0" smtClean="0"/>
                        <a:t>  00000000: 20 20 20 2F 44 45 46 41 55 4C 54 4C 49 42 3A 22     /DEFAULTLIB:"</a:t>
                      </a:r>
                    </a:p>
                    <a:p>
                      <a:r>
                        <a:rPr lang="en-US" sz="800" dirty="0" smtClean="0"/>
                        <a:t>  00000010: 4C 49 42 43 4D 54 22 20 2F 44 45 46 41 55 4C 54  LIBCMT" /DEFAULT</a:t>
                      </a:r>
                    </a:p>
                    <a:p>
                      <a:r>
                        <a:rPr lang="en-US" sz="800" dirty="0" smtClean="0"/>
                        <a:t>  00000020: 4C 49 42 3A 22 4F 4C 44 4E 41 4D 45 53 22 20     LIB:"OLDNAMES" </a:t>
                      </a:r>
                    </a:p>
                    <a:p>
                      <a:endParaRPr lang="en-US" sz="800" dirty="0" smtClean="0"/>
                    </a:p>
                    <a:p>
                      <a:r>
                        <a:rPr lang="en-US" sz="800" dirty="0" smtClean="0"/>
                        <a:t>   Linker Directives</a:t>
                      </a:r>
                    </a:p>
                    <a:p>
                      <a:r>
                        <a:rPr lang="en-US" sz="800" dirty="0" smtClean="0"/>
                        <a:t>   -----------------</a:t>
                      </a:r>
                    </a:p>
                    <a:p>
                      <a:r>
                        <a:rPr lang="en-US" sz="800" dirty="0" smtClean="0"/>
                        <a:t>   /DEFAULTLIB:"LIBCMT"</a:t>
                      </a:r>
                    </a:p>
                    <a:p>
                      <a:r>
                        <a:rPr lang="en-US" sz="800" dirty="0" smtClean="0"/>
                        <a:t>   /DEFAULTLIB:"OLDNAMES"</a:t>
                      </a:r>
                    </a:p>
                    <a:p>
                      <a:endParaRPr lang="en-US" sz="800" dirty="0" smtClean="0"/>
                    </a:p>
                    <a:p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SECTION HEADER #2</a:t>
                      </a:r>
                    </a:p>
                    <a:p>
                      <a:r>
                        <a:rPr lang="en-US" sz="800" dirty="0" smtClean="0"/>
                        <a:t>.</a:t>
                      </a:r>
                      <a:r>
                        <a:rPr lang="en-US" sz="800" dirty="0" err="1" smtClean="0"/>
                        <a:t>debug$S</a:t>
                      </a:r>
                      <a:r>
                        <a:rPr lang="en-US" sz="800" dirty="0" smtClean="0"/>
                        <a:t> name</a:t>
                      </a:r>
                    </a:p>
                    <a:p>
                      <a:r>
                        <a:rPr lang="en-US" sz="800" dirty="0" smtClean="0"/>
                        <a:t>       0 physical address</a:t>
                      </a:r>
                    </a:p>
                    <a:p>
                      <a:r>
                        <a:rPr lang="en-US" sz="800" dirty="0" smtClean="0"/>
                        <a:t>       0 virtual address</a:t>
                      </a:r>
                    </a:p>
                    <a:p>
                      <a:r>
                        <a:rPr lang="en-US" sz="800" dirty="0" smtClean="0"/>
                        <a:t>      6C size of raw data</a:t>
                      </a:r>
                    </a:p>
                    <a:p>
                      <a:r>
                        <a:rPr lang="en-US" sz="800" dirty="0" smtClean="0"/>
                        <a:t>      BB file pointer to raw data (000000BB to 00000126)</a:t>
                      </a:r>
                    </a:p>
                    <a:p>
                      <a:r>
                        <a:rPr lang="en-US" sz="800" dirty="0" smtClean="0"/>
                        <a:t>       0 file pointer to relocation table</a:t>
                      </a:r>
                    </a:p>
                    <a:p>
                      <a:r>
                        <a:rPr lang="en-US" sz="800" dirty="0" smtClean="0"/>
                        <a:t>       0 file pointer to line numbers</a:t>
                      </a:r>
                    </a:p>
                    <a:p>
                      <a:r>
                        <a:rPr lang="en-US" sz="800" dirty="0" smtClean="0"/>
                        <a:t>       0 number of relocations</a:t>
                      </a:r>
                    </a:p>
                    <a:p>
                      <a:r>
                        <a:rPr lang="en-US" sz="800" dirty="0" smtClean="0"/>
                        <a:t>       0 number of line numbers</a:t>
                      </a:r>
                    </a:p>
                    <a:p>
                      <a:r>
                        <a:rPr lang="en-US" sz="800" dirty="0" smtClean="0"/>
                        <a:t>42100040 flags</a:t>
                      </a:r>
                    </a:p>
                    <a:p>
                      <a:r>
                        <a:rPr lang="en-US" sz="800" dirty="0" smtClean="0"/>
                        <a:t>         Initialized Data</a:t>
                      </a:r>
                    </a:p>
                    <a:p>
                      <a:r>
                        <a:rPr lang="en-US" sz="800" dirty="0" smtClean="0"/>
                        <a:t>         </a:t>
                      </a:r>
                      <a:r>
                        <a:rPr lang="en-US" sz="800" dirty="0" err="1" smtClean="0"/>
                        <a:t>Discardable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         1 byte align</a:t>
                      </a:r>
                    </a:p>
                    <a:p>
                      <a:r>
                        <a:rPr lang="en-US" sz="800" dirty="0" smtClean="0"/>
                        <a:t>         Read Only</a:t>
                      </a:r>
                    </a:p>
                    <a:p>
                      <a:endParaRPr lang="en-US" sz="800" dirty="0" smtClean="0"/>
                    </a:p>
                    <a:p>
                      <a:r>
                        <a:rPr lang="en-US" sz="800" dirty="0" smtClean="0"/>
                        <a:t>RAW DATA #2</a:t>
                      </a:r>
                    </a:p>
                    <a:p>
                      <a:r>
                        <a:rPr lang="en-US" sz="800" dirty="0" smtClean="0"/>
                        <a:t>  00000000: 04 00 00 00 F1 00 00 00 5F 00 00 00 21 00 01 11  ....ñ..._...!...</a:t>
                      </a:r>
                    </a:p>
                    <a:p>
                      <a:r>
                        <a:rPr lang="en-US" sz="800" dirty="0" smtClean="0"/>
                        <a:t>  00000010: 00 00 00 00 63 3A 5C 55 73 65 72 73 5C 65 73 70  ....c:\Users\</a:t>
                      </a:r>
                      <a:r>
                        <a:rPr lang="en-US" sz="800" dirty="0" err="1" smtClean="0"/>
                        <a:t>esp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  00000020: 65 74 72 6F 76 5C 6D 61 69 6E 2E 6F 62 6A 00 3A  </a:t>
                      </a:r>
                      <a:r>
                        <a:rPr lang="en-US" sz="800" dirty="0" err="1" smtClean="0"/>
                        <a:t>etrov</a:t>
                      </a:r>
                      <a:r>
                        <a:rPr lang="en-US" sz="800" dirty="0" smtClean="0"/>
                        <a:t>\main.obj.:</a:t>
                      </a:r>
                    </a:p>
                    <a:p>
                      <a:r>
                        <a:rPr lang="en-US" sz="800" dirty="0" smtClean="0"/>
                        <a:t>  00000030: 00 3C 11 00 22 00 00 07 00 0F 00 00 00 1E 52 08  .&lt;..".........R.</a:t>
                      </a:r>
                    </a:p>
                    <a:p>
                      <a:r>
                        <a:rPr lang="en-US" sz="800" dirty="0" smtClean="0"/>
                        <a:t>  00000040: 00 0F 00 00 00 1E 52 08 00 4D 69 63 72 6F 73 6F  ......R..</a:t>
                      </a:r>
                      <a:r>
                        <a:rPr lang="en-US" sz="800" dirty="0" err="1" smtClean="0"/>
                        <a:t>Microso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  00000050: 66 74 20 28 52 29 20 4F 70 74 69 6D 69 7A 69 6E  </a:t>
                      </a:r>
                      <a:r>
                        <a:rPr lang="en-US" sz="800" dirty="0" err="1" smtClean="0"/>
                        <a:t>ft</a:t>
                      </a:r>
                      <a:r>
                        <a:rPr lang="en-US" sz="800" dirty="0" smtClean="0"/>
                        <a:t> (R) </a:t>
                      </a:r>
                      <a:r>
                        <a:rPr lang="en-US" sz="800" dirty="0" err="1" smtClean="0"/>
                        <a:t>Optimizin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  00000060: 67 20 43 6F 6D 70 69 6C 65 72 00 00              g Compiler..</a:t>
                      </a:r>
                    </a:p>
                    <a:p>
                      <a:endParaRPr lang="en-US" sz="800" dirty="0" smtClean="0"/>
                    </a:p>
                    <a:p>
                      <a:r>
                        <a:rPr lang="en-US" sz="800" dirty="0" smtClean="0"/>
                        <a:t>SECTION HEADER #3</a:t>
                      </a:r>
                    </a:p>
                    <a:p>
                      <a:r>
                        <a:rPr lang="en-US" sz="800" dirty="0" smtClean="0"/>
                        <a:t>   .text name</a:t>
                      </a:r>
                    </a:p>
                    <a:p>
                      <a:r>
                        <a:rPr lang="en-US" sz="800" dirty="0" smtClean="0"/>
                        <a:t>       0 physical address</a:t>
                      </a:r>
                    </a:p>
                    <a:p>
                      <a:r>
                        <a:rPr lang="en-US" sz="800" dirty="0" smtClean="0"/>
                        <a:t>       0 virtual address</a:t>
                      </a:r>
                    </a:p>
                    <a:p>
                      <a:r>
                        <a:rPr lang="en-US" sz="800" dirty="0" smtClean="0"/>
                        <a:t>       C size of raw data</a:t>
                      </a:r>
                    </a:p>
                    <a:p>
                      <a:r>
                        <a:rPr lang="en-US" sz="800" dirty="0" smtClean="0"/>
                        <a:t>     127 file pointer to raw data (00000127 to 00000132)</a:t>
                      </a:r>
                    </a:p>
                    <a:p>
                      <a:r>
                        <a:rPr lang="en-US" sz="800" dirty="0" smtClean="0"/>
                        <a:t>     133 file pointer to relocation table</a:t>
                      </a:r>
                    </a:p>
                    <a:p>
                      <a:r>
                        <a:rPr lang="en-US" sz="800" dirty="0" smtClean="0"/>
                        <a:t>       0 file pointer to line numbers</a:t>
                      </a:r>
                    </a:p>
                    <a:p>
                      <a:r>
                        <a:rPr lang="en-US" sz="800" dirty="0" smtClean="0"/>
                        <a:t>       1 number of relocations</a:t>
                      </a:r>
                    </a:p>
                    <a:p>
                      <a:r>
                        <a:rPr lang="en-US" sz="800" dirty="0" smtClean="0"/>
                        <a:t>       0 number of line numbers</a:t>
                      </a:r>
                    </a:p>
                    <a:p>
                      <a:r>
                        <a:rPr lang="en-US" sz="800" dirty="0" smtClean="0"/>
                        <a:t>60500020 flags</a:t>
                      </a:r>
                    </a:p>
                    <a:p>
                      <a:r>
                        <a:rPr lang="en-US" sz="800" dirty="0" smtClean="0"/>
                        <a:t>         Code</a:t>
                      </a:r>
                    </a:p>
                    <a:p>
                      <a:r>
                        <a:rPr lang="en-US" sz="800" dirty="0" smtClean="0"/>
                        <a:t>         16 byte align</a:t>
                      </a:r>
                    </a:p>
                    <a:p>
                      <a:r>
                        <a:rPr lang="en-US" sz="800" dirty="0" smtClean="0"/>
                        <a:t>         Execute Read</a:t>
                      </a:r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_main:</a:t>
                      </a:r>
                    </a:p>
                    <a:p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00000000: 55 </a:t>
                      </a:r>
                      <a:r>
                        <a:rPr kumimoji="0" lang="ru-RU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push </a:t>
                      </a:r>
                      <a:r>
                        <a:rPr kumimoji="0" lang="en-US" sz="1400" b="1" kern="1200" dirty="0" err="1" smtClean="0">
                          <a:latin typeface="Consolas" pitchFamily="49" charset="0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00000001: 8B EC </a:t>
                      </a:r>
                      <a:r>
                        <a:rPr kumimoji="0" lang="en-US" sz="1400" b="1" kern="1200" dirty="0" err="1" smtClean="0">
                          <a:latin typeface="Consolas" pitchFamily="49" charset="0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latin typeface="Consolas" pitchFamily="49" charset="0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00000003: E8 </a:t>
                      </a:r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00 00 00 00</a:t>
                      </a:r>
                      <a:endParaRPr kumimoji="0" lang="ru-RU" sz="1400" b="1" kern="1200" dirty="0" smtClean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ru-RU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                </a:t>
                      </a:r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call </a:t>
                      </a:r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_</a:t>
                      </a:r>
                      <a:r>
                        <a:rPr kumimoji="0" lang="en-US" sz="1400" b="1" kern="1200" dirty="0" err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do_some_work</a:t>
                      </a:r>
                      <a:endParaRPr kumimoji="0" lang="en-US" sz="1400" b="1" kern="1200" dirty="0" smtClean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00000008: 33 C0 </a:t>
                      </a:r>
                      <a:r>
                        <a:rPr kumimoji="0" lang="en-US" sz="1400" b="1" kern="1200" dirty="0" err="1" smtClean="0">
                          <a:latin typeface="Consolas" pitchFamily="49" charset="0"/>
                          <a:cs typeface="Consolas" pitchFamily="49" charset="0"/>
                        </a:rPr>
                        <a:t>xor</a:t>
                      </a:r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latin typeface="Consolas" pitchFamily="49" charset="0"/>
                          <a:cs typeface="Consolas" pitchFamily="49" charset="0"/>
                        </a:rPr>
                        <a:t>eax,eax</a:t>
                      </a:r>
                      <a:endParaRPr kumimoji="0" lang="en-US" sz="1400" b="1" kern="12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0000000A: 5D </a:t>
                      </a:r>
                      <a:r>
                        <a:rPr kumimoji="0" lang="ru-RU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pop </a:t>
                      </a:r>
                      <a:r>
                        <a:rPr kumimoji="0" lang="en-US" sz="1400" b="1" kern="1200" dirty="0" err="1" smtClean="0">
                          <a:latin typeface="Consolas" pitchFamily="49" charset="0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0000000B: C3 </a:t>
                      </a:r>
                      <a:r>
                        <a:rPr kumimoji="0" lang="ru-RU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ret</a:t>
                      </a:r>
                    </a:p>
                    <a:p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RAW DATA #3</a:t>
                      </a:r>
                    </a:p>
                    <a:p>
                      <a:r>
                        <a:rPr kumimoji="0" lang="en-US" sz="800" kern="1200" dirty="0" smtClean="0"/>
                        <a:t>  00000000: 55 8B EC E8 00 00 00 00 33 C0 5D C3              </a:t>
                      </a:r>
                      <a:r>
                        <a:rPr kumimoji="0" lang="en-US" sz="800" kern="1200" dirty="0" err="1" smtClean="0"/>
                        <a:t>U.ìè</a:t>
                      </a:r>
                      <a:r>
                        <a:rPr kumimoji="0" lang="en-US" sz="800" kern="1200" dirty="0" smtClean="0"/>
                        <a:t>....3À]Ã</a:t>
                      </a:r>
                    </a:p>
                    <a:p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RELOCATIONS #3</a:t>
                      </a:r>
                    </a:p>
                    <a:p>
                      <a:r>
                        <a:rPr kumimoji="0" lang="en-US" sz="800" kern="1200" dirty="0" smtClean="0"/>
                        <a:t>                                                Symbol    </a:t>
                      </a:r>
                      <a:r>
                        <a:rPr kumimoji="0" lang="en-US" sz="800" kern="1200" dirty="0" err="1" smtClean="0"/>
                        <a:t>Symbol</a:t>
                      </a:r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 Offset    Type              Applied To         Index     Name</a:t>
                      </a:r>
                    </a:p>
                    <a:p>
                      <a:r>
                        <a:rPr kumimoji="0" lang="en-US" sz="800" kern="1200" dirty="0" smtClean="0"/>
                        <a:t> --------  ----------------  -----------------  --------  ------</a:t>
                      </a:r>
                    </a:p>
                    <a:p>
                      <a:r>
                        <a:rPr kumimoji="0" lang="en-US" sz="800" kern="1200" dirty="0" smtClean="0"/>
                        <a:t> 00000004  REL32                      00000000         9  _</a:t>
                      </a:r>
                      <a:r>
                        <a:rPr kumimoji="0" lang="en-US" sz="800" kern="1200" dirty="0" err="1" smtClean="0"/>
                        <a:t>do_some_work</a:t>
                      </a:r>
                      <a:endParaRPr kumimoji="0" lang="en-US" sz="800" kern="1200" dirty="0" smtClean="0"/>
                    </a:p>
                    <a:p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COFF SYMBOL TABLE</a:t>
                      </a:r>
                    </a:p>
                    <a:p>
                      <a:r>
                        <a:rPr kumimoji="0" lang="en-US" sz="800" kern="1200" dirty="0" smtClean="0"/>
                        <a:t>000 0083521E ABS    </a:t>
                      </a:r>
                      <a:r>
                        <a:rPr kumimoji="0" lang="en-US" sz="800" kern="1200" dirty="0" err="1" smtClean="0"/>
                        <a:t>notype</a:t>
                      </a:r>
                      <a:r>
                        <a:rPr kumimoji="0" lang="en-US" sz="800" kern="1200" dirty="0" smtClean="0"/>
                        <a:t>       Static       | @comp.id</a:t>
                      </a:r>
                    </a:p>
                    <a:p>
                      <a:r>
                        <a:rPr kumimoji="0" lang="en-US" sz="800" kern="1200" dirty="0" smtClean="0"/>
                        <a:t>001 00000001 ABS    </a:t>
                      </a:r>
                      <a:r>
                        <a:rPr kumimoji="0" lang="en-US" sz="800" kern="1200" dirty="0" err="1" smtClean="0"/>
                        <a:t>notype</a:t>
                      </a:r>
                      <a:r>
                        <a:rPr kumimoji="0" lang="en-US" sz="800" kern="1200" dirty="0" smtClean="0"/>
                        <a:t>       Static       | @feat.00</a:t>
                      </a:r>
                    </a:p>
                    <a:p>
                      <a:r>
                        <a:rPr kumimoji="0" lang="en-US" sz="800" kern="1200" dirty="0" smtClean="0"/>
                        <a:t>002 00000000 SECT1  </a:t>
                      </a:r>
                      <a:r>
                        <a:rPr kumimoji="0" lang="en-US" sz="800" kern="1200" dirty="0" err="1" smtClean="0"/>
                        <a:t>notype</a:t>
                      </a:r>
                      <a:r>
                        <a:rPr kumimoji="0" lang="en-US" sz="800" kern="1200" dirty="0" smtClean="0"/>
                        <a:t>       Static       | .</a:t>
                      </a:r>
                      <a:r>
                        <a:rPr kumimoji="0" lang="en-US" sz="800" kern="1200" dirty="0" err="1" smtClean="0"/>
                        <a:t>drectve</a:t>
                      </a:r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    Section length   2F, #</a:t>
                      </a:r>
                      <a:r>
                        <a:rPr kumimoji="0" lang="en-US" sz="800" kern="1200" dirty="0" err="1" smtClean="0"/>
                        <a:t>relocs</a:t>
                      </a:r>
                      <a:r>
                        <a:rPr kumimoji="0" lang="en-US" sz="800" kern="1200" dirty="0" smtClean="0"/>
                        <a:t>    0, #</a:t>
                      </a:r>
                      <a:r>
                        <a:rPr kumimoji="0" lang="en-US" sz="800" kern="1200" dirty="0" err="1" smtClean="0"/>
                        <a:t>linenums</a:t>
                      </a:r>
                      <a:r>
                        <a:rPr kumimoji="0" lang="en-US" sz="800" kern="1200" dirty="0" smtClean="0"/>
                        <a:t>    0, checksum        0</a:t>
                      </a:r>
                    </a:p>
                    <a:p>
                      <a:r>
                        <a:rPr kumimoji="0" lang="en-US" sz="800" kern="1200" dirty="0" smtClean="0"/>
                        <a:t>004 00000000 SECT2  </a:t>
                      </a:r>
                      <a:r>
                        <a:rPr kumimoji="0" lang="en-US" sz="800" kern="1200" dirty="0" err="1" smtClean="0"/>
                        <a:t>notype</a:t>
                      </a:r>
                      <a:r>
                        <a:rPr kumimoji="0" lang="en-US" sz="800" kern="1200" dirty="0" smtClean="0"/>
                        <a:t>       Static       | .</a:t>
                      </a:r>
                      <a:r>
                        <a:rPr kumimoji="0" lang="en-US" sz="800" kern="1200" dirty="0" err="1" smtClean="0"/>
                        <a:t>debug$S</a:t>
                      </a:r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    Section length   6C, #</a:t>
                      </a:r>
                      <a:r>
                        <a:rPr kumimoji="0" lang="en-US" sz="800" kern="1200" dirty="0" err="1" smtClean="0"/>
                        <a:t>relocs</a:t>
                      </a:r>
                      <a:r>
                        <a:rPr kumimoji="0" lang="en-US" sz="800" kern="1200" dirty="0" smtClean="0"/>
                        <a:t>    0, #</a:t>
                      </a:r>
                      <a:r>
                        <a:rPr kumimoji="0" lang="en-US" sz="800" kern="1200" dirty="0" err="1" smtClean="0"/>
                        <a:t>linenums</a:t>
                      </a:r>
                      <a:r>
                        <a:rPr kumimoji="0" lang="en-US" sz="800" kern="1200" dirty="0" smtClean="0"/>
                        <a:t>    0, checksum        0</a:t>
                      </a:r>
                    </a:p>
                    <a:p>
                      <a:r>
                        <a:rPr kumimoji="0" lang="en-US" sz="800" kern="1200" dirty="0" smtClean="0"/>
                        <a:t>006 00000000 SECT3  </a:t>
                      </a:r>
                      <a:r>
                        <a:rPr kumimoji="0" lang="en-US" sz="800" kern="1200" dirty="0" err="1" smtClean="0"/>
                        <a:t>notype</a:t>
                      </a:r>
                      <a:r>
                        <a:rPr kumimoji="0" lang="en-US" sz="800" kern="1200" dirty="0" smtClean="0"/>
                        <a:t>       Static       | .text</a:t>
                      </a:r>
                    </a:p>
                    <a:p>
                      <a:r>
                        <a:rPr kumimoji="0" lang="en-US" sz="800" kern="1200" dirty="0" smtClean="0"/>
                        <a:t>    Section length    C, #</a:t>
                      </a:r>
                      <a:r>
                        <a:rPr kumimoji="0" lang="en-US" sz="800" kern="1200" dirty="0" err="1" smtClean="0"/>
                        <a:t>relocs</a:t>
                      </a:r>
                      <a:r>
                        <a:rPr kumimoji="0" lang="en-US" sz="800" kern="1200" dirty="0" smtClean="0"/>
                        <a:t>    1, #</a:t>
                      </a:r>
                      <a:r>
                        <a:rPr kumimoji="0" lang="en-US" sz="800" kern="1200" dirty="0" err="1" smtClean="0"/>
                        <a:t>linenums</a:t>
                      </a:r>
                      <a:r>
                        <a:rPr kumimoji="0" lang="en-US" sz="800" kern="1200" dirty="0" smtClean="0"/>
                        <a:t>    0, checksum 226120D7</a:t>
                      </a:r>
                    </a:p>
                    <a:p>
                      <a:r>
                        <a:rPr kumimoji="0" lang="en-US" sz="800" kern="1200" dirty="0" smtClean="0"/>
                        <a:t>008 00000000 SECT3  </a:t>
                      </a:r>
                      <a:r>
                        <a:rPr kumimoji="0" lang="en-US" sz="800" kern="1200" dirty="0" err="1" smtClean="0"/>
                        <a:t>notype</a:t>
                      </a:r>
                      <a:r>
                        <a:rPr kumimoji="0" lang="en-US" sz="800" kern="1200" dirty="0" smtClean="0"/>
                        <a:t> ()    External     | _main</a:t>
                      </a:r>
                    </a:p>
                    <a:p>
                      <a:r>
                        <a:rPr kumimoji="0" lang="en-US" sz="800" kern="1200" dirty="0" smtClean="0"/>
                        <a:t>009 00000000 </a:t>
                      </a:r>
                      <a:r>
                        <a:rPr kumimoji="0" lang="en-US" sz="1200" b="1" kern="1200" dirty="0" smtClean="0">
                          <a:solidFill>
                            <a:srgbClr val="FF0000"/>
                          </a:solidFill>
                        </a:rPr>
                        <a:t>UNDEF</a:t>
                      </a:r>
                      <a:r>
                        <a:rPr kumimoji="0" lang="en-US" sz="1200" kern="1200" dirty="0" smtClean="0"/>
                        <a:t>  </a:t>
                      </a:r>
                      <a:r>
                        <a:rPr kumimoji="0" lang="en-US" sz="800" kern="1200" dirty="0" err="1" smtClean="0"/>
                        <a:t>notype</a:t>
                      </a:r>
                      <a:r>
                        <a:rPr kumimoji="0" lang="en-US" sz="800" kern="1200" dirty="0" smtClean="0"/>
                        <a:t> ()    External     | </a:t>
                      </a:r>
                      <a:r>
                        <a:rPr kumimoji="0" lang="en-US" sz="1200" b="1" kern="1200" dirty="0" smtClean="0">
                          <a:solidFill>
                            <a:srgbClr val="FF0000"/>
                          </a:solidFill>
                        </a:rPr>
                        <a:t>_</a:t>
                      </a:r>
                      <a:r>
                        <a:rPr kumimoji="0" lang="en-US" sz="1200" b="1" kern="1200" dirty="0" err="1" smtClean="0">
                          <a:solidFill>
                            <a:srgbClr val="FF0000"/>
                          </a:solidFill>
                        </a:rPr>
                        <a:t>do_some_work</a:t>
                      </a:r>
                      <a:endParaRPr kumimoji="0" lang="en-US" sz="1200" b="1" kern="12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String Table Size = 0x12 bytes</a:t>
                      </a:r>
                    </a:p>
                    <a:p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  Summary</a:t>
                      </a:r>
                    </a:p>
                    <a:p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          6C .</a:t>
                      </a:r>
                      <a:r>
                        <a:rPr kumimoji="0" lang="en-US" sz="800" kern="1200" dirty="0" err="1" smtClean="0"/>
                        <a:t>debug$S</a:t>
                      </a:r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          2F .</a:t>
                      </a:r>
                      <a:r>
                        <a:rPr kumimoji="0" lang="en-US" sz="800" kern="1200" dirty="0" err="1" smtClean="0"/>
                        <a:t>drectve</a:t>
                      </a:r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           C .text</a:t>
                      </a:r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95600" y="476673"/>
            <a:ext cx="4849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c:\Users\espetrov&gt;cl –c </a:t>
            </a:r>
            <a:r>
              <a:rPr lang="en-US" dirty="0" err="1"/>
              <a:t>main.c</a:t>
            </a:r>
            <a:endParaRPr lang="en-US" dirty="0"/>
          </a:p>
          <a:p>
            <a:r>
              <a:rPr lang="en-US" dirty="0"/>
              <a:t>c:\Users\espetrov&gt;dumpbin /all /</a:t>
            </a:r>
            <a:r>
              <a:rPr lang="en-US" dirty="0" err="1"/>
              <a:t>disasm</a:t>
            </a:r>
            <a:r>
              <a:rPr lang="en-US" dirty="0"/>
              <a:t> main.obj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48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 smtClean="0"/>
              <a:t>Сборка (линковка)</a:t>
            </a:r>
            <a:endParaRPr lang="ru-RU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03986"/>
              </p:ext>
            </p:extLst>
          </p:nvPr>
        </p:nvGraphicFramePr>
        <p:xfrm>
          <a:off x="1847529" y="1113616"/>
          <a:ext cx="8748465" cy="573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/>
                <a:gridCol w="2664296"/>
                <a:gridCol w="3347865"/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Microsoft (R) COFF/PE Dumper Version 9.00.21022.08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Copyright (C) Microsoft Corporation.  All rights reserved.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Dump of file main.exe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PE signature found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File Type: EXECUTABLE IMAGE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FILE HEADER VALUES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14C machine (x86)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1 number of sections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504828F7 time date stamp Thu Sep 06 11:39:19 2012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0 file pointer to symbol table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0 number of symbols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E0 size of optional header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103 characteristics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    Relocations stripped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    Executable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    32 bit word machine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OPTIONAL HEADER VALUES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10B magic # (PE32)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9.00 linker version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200 size of code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0 size of initialized data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0 size of uninitialized data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1000 entry point (00401000)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1000 base of code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2000 base of data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400000 image base (00400000 to 00401FFF)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1000 section alignment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200 file alignment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5.00 operating system version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0.00 image version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5.00 subsystem version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0 Win32 version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2000 size of image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200 size of headers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0 checksum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3 subsystem (Windows CUI)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8400 DLL characteristics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    No structured exception handler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    Terminal Server Aware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100000 size of stack reserve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1000 size of stack commit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100000 size of heap reserve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1000 size of heap commit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loader flags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10 number of directories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Export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Import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Resource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Exception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Certificates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Base Relocation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Debug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Architecture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Global Pointer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Thread Storage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Load Configuration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Bound Import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Import Address Table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Delay Import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COM Descriptor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Reserved Directory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#1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.text name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15 virtual size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1000 virtual address (00401000 to 00401014)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200 size of raw data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200 file pointer to raw data (00000200 to 000003FF)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60000020 flags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Code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Execute Read</a:t>
                      </a:r>
                    </a:p>
                    <a:p>
                      <a:r>
                        <a:rPr kumimoji="0" lang="en-US" sz="1400" b="1" kern="120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00401000: 55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00401001: 8B EC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00401003: E8 08 00 00 00</a:t>
                      </a:r>
                      <a:endParaRPr kumimoji="0" lang="ru-RU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        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call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smtClean="0">
                          <a:solidFill>
                            <a:srgbClr val="92D05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00401010</a:t>
                      </a: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00401008: 33 C0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xor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eax,eax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0040100A: 5D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0040100B: C3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ret</a:t>
                      </a: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0040100C: CC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0040100D: CC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3</a:t>
                      </a: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0040100E: CC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0040100F: CC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 smtClean="0">
                          <a:solidFill>
                            <a:srgbClr val="92D05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00401010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55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00401011: 8B EC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00401013: 5D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00401014: C3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ret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#1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00401000: 55 8B EC E8 08 00 00 00 33 C0 5D C3 CC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U.ìè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....3À]ÃÌÌÌÌ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00401010: 55 8B EC 5D C3                                 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]Ã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Summary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1000 .text</a:t>
                      </a:r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07568" y="476673"/>
            <a:ext cx="8114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c:\Users\espetrov&gt;link main.obj worker.obj /</a:t>
            </a:r>
            <a:r>
              <a:rPr lang="en-US" dirty="0" err="1"/>
              <a:t>nodefaultlib</a:t>
            </a:r>
            <a:r>
              <a:rPr lang="en-US" dirty="0"/>
              <a:t> /</a:t>
            </a:r>
            <a:r>
              <a:rPr lang="en-US" dirty="0" err="1"/>
              <a:t>entry:main</a:t>
            </a:r>
            <a:r>
              <a:rPr lang="en-US" dirty="0"/>
              <a:t> -</a:t>
            </a:r>
            <a:r>
              <a:rPr lang="en-US" dirty="0" err="1"/>
              <a:t>out:main.exe</a:t>
            </a:r>
            <a:endParaRPr lang="en-US" dirty="0"/>
          </a:p>
          <a:p>
            <a:r>
              <a:rPr lang="en-US" dirty="0"/>
              <a:t>c:\Users\espetrov&gt;dumpbin/all /</a:t>
            </a:r>
            <a:r>
              <a:rPr lang="en-US" dirty="0" err="1"/>
              <a:t>disasm</a:t>
            </a:r>
            <a:r>
              <a:rPr lang="en-US" dirty="0"/>
              <a:t> main.exe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5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Программа – это данные, предназначенные для управления конкретными компонентами системы обработки информации в целях реализации определенного алгоритма. (ГОСТ 19781—90)</a:t>
            </a:r>
          </a:p>
          <a:p>
            <a:endParaRPr lang="en-US" dirty="0" smtClean="0"/>
          </a:p>
          <a:p>
            <a:r>
              <a:rPr lang="ru-RU" dirty="0" smtClean="0"/>
              <a:t>Программа – это представленная в объективной форме совокупность данных и команд, предназначенных для функционирования ЭВМ и других компьютерных устройств с целью получения определённого результата, включая подготовительные материалы, полученные в ходе разработки программы для ЭВМ, и порождаемые ею аудиовизуальные отображения. (ГК РФ)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программы</a:t>
            </a:r>
            <a:endParaRPr lang="ru-RU" dirty="0"/>
          </a:p>
        </p:txBody>
      </p:sp>
      <p:pic>
        <p:nvPicPr>
          <p:cNvPr id="7" name="Рисунок 6" descr="img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83632" y="2313844"/>
            <a:ext cx="7128792" cy="29153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Написание исходного кода – венгерская нотация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Чарльз </a:t>
            </a:r>
            <a:r>
              <a:rPr lang="ru-RU" sz="2400" dirty="0" err="1" smtClean="0"/>
              <a:t>Симони</a:t>
            </a:r>
            <a:r>
              <a:rPr lang="ru-RU" sz="2400" dirty="0" smtClean="0"/>
              <a:t> (</a:t>
            </a:r>
            <a:r>
              <a:rPr lang="en-US" sz="2400" dirty="0"/>
              <a:t>Simonyi </a:t>
            </a:r>
            <a:r>
              <a:rPr lang="en-US" sz="2400" dirty="0" err="1"/>
              <a:t>Károly</a:t>
            </a:r>
            <a:r>
              <a:rPr lang="ru-RU" sz="2400" dirty="0" smtClean="0"/>
              <a:t>) р</a:t>
            </a:r>
            <a:r>
              <a:rPr lang="ru-RU" sz="2400" dirty="0"/>
              <a:t>. </a:t>
            </a:r>
            <a:r>
              <a:rPr lang="ru-RU" sz="2400" dirty="0" smtClean="0"/>
              <a:t>1948 Будапешт</a:t>
            </a:r>
            <a:endParaRPr lang="ru-RU" sz="2400" dirty="0"/>
          </a:p>
          <a:p>
            <a:pPr marL="0" indent="0">
              <a:buNone/>
            </a:pPr>
            <a:endParaRPr lang="ru-RU" sz="2400" smtClean="0"/>
          </a:p>
          <a:p>
            <a:pPr marL="0" indent="0">
              <a:buNone/>
            </a:pPr>
            <a:r>
              <a:rPr lang="ru-RU" sz="2400" smtClean="0"/>
              <a:t>Разработка </a:t>
            </a:r>
            <a:r>
              <a:rPr lang="en-US" sz="2400" dirty="0" smtClean="0"/>
              <a:t>MS DOS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Космический</a:t>
            </a:r>
            <a:br>
              <a:rPr lang="ru-RU" sz="2400" dirty="0" smtClean="0"/>
            </a:br>
            <a:r>
              <a:rPr lang="ru-RU" sz="2400" dirty="0" smtClean="0"/>
              <a:t>турист </a:t>
            </a:r>
            <a:r>
              <a:rPr lang="ru-RU" sz="2400" dirty="0"/>
              <a:t>2005 и 2007</a:t>
            </a:r>
          </a:p>
          <a:p>
            <a:pPr marL="68580" indent="0">
              <a:buNone/>
            </a:pPr>
            <a:endParaRPr lang="ru-RU" sz="24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1815791"/>
              </p:ext>
            </p:extLst>
          </p:nvPr>
        </p:nvGraphicFramePr>
        <p:xfrm>
          <a:off x="6495323" y="1600201"/>
          <a:ext cx="5087076" cy="4648212"/>
        </p:xfrm>
        <a:graphic>
          <a:graphicData uri="http://schemas.openxmlformats.org/drawingml/2006/table">
            <a:tbl>
              <a:tblPr/>
              <a:tblGrid>
                <a:gridCol w="752805"/>
                <a:gridCol w="1152128"/>
                <a:gridCol w="1728192"/>
                <a:gridCol w="1453951"/>
              </a:tblGrid>
              <a:tr h="179493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Префикс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Сокращение от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Смысл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Пример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s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строка</a:t>
                      </a:r>
                      <a:endParaRPr lang="ru-RU" sz="12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sClientName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411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sz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zero-terminated 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строка, ограниченная нулевым символом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szClientName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0539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n, i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int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целочисленная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nSize, iSize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l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длинное целое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lAmount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50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b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boolean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булева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bIsEmpty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a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array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массив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aDimensions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t, dt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time, datetime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время, дата и время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tDelivery, dtDelivery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p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pointer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указатель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pBox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lp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long pointer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двойной (дальний) указатель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lpBox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r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reference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ссылка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rBoxes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h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handle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дескриптор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hWindow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m_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member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переменная-член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m_sAddress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g_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global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глобальная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g_nSpeed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C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class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T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type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dirty="0">
                          <a:effectLst/>
                        </a:rPr>
                        <a:t>тип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TObject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I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interface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интерфейс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IDispatch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v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void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отсутствие типа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vReserved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harles simony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290" y="2297810"/>
            <a:ext cx="2162110" cy="325299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794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116632"/>
            <a:ext cx="7772400" cy="914400"/>
          </a:xfrm>
        </p:spPr>
        <p:txBody>
          <a:bodyPr/>
          <a:lstStyle/>
          <a:p>
            <a:r>
              <a:rPr lang="ru-RU" dirty="0" smtClean="0"/>
              <a:t>Каскадный подход</a:t>
            </a:r>
            <a:endParaRPr lang="ru-RU" dirty="0"/>
          </a:p>
        </p:txBody>
      </p:sp>
      <p:pic>
        <p:nvPicPr>
          <p:cNvPr id="4" name="Содержимое 3" descr="1-cascade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39616" y="1410003"/>
            <a:ext cx="7272808" cy="5384599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116632"/>
            <a:ext cx="8568952" cy="914400"/>
          </a:xfrm>
        </p:spPr>
        <p:txBody>
          <a:bodyPr/>
          <a:lstStyle/>
          <a:p>
            <a:r>
              <a:rPr lang="ru-RU" dirty="0" smtClean="0"/>
              <a:t>Инкрементальный подход</a:t>
            </a:r>
            <a:endParaRPr lang="ru-RU" dirty="0"/>
          </a:p>
        </p:txBody>
      </p:sp>
      <p:pic>
        <p:nvPicPr>
          <p:cNvPr id="4" name="Содержимое 3" descr="2-increment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39617" y="1340768"/>
            <a:ext cx="7428215" cy="5328592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116632"/>
            <a:ext cx="8122096" cy="914400"/>
          </a:xfrm>
        </p:spPr>
        <p:txBody>
          <a:bodyPr/>
          <a:lstStyle/>
          <a:p>
            <a:r>
              <a:rPr lang="ru-RU" dirty="0" smtClean="0"/>
              <a:t>Эволюционный подход</a:t>
            </a:r>
            <a:endParaRPr lang="ru-RU" dirty="0"/>
          </a:p>
        </p:txBody>
      </p:sp>
      <p:pic>
        <p:nvPicPr>
          <p:cNvPr id="6" name="Содержимое 5" descr="3-evolution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5530" y="1680051"/>
            <a:ext cx="7520940" cy="436626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об этом курсе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</a:t>
            </a:r>
            <a:r>
              <a:rPr lang="ru-RU" sz="2400" dirty="0" smtClean="0"/>
              <a:t>курса</a:t>
            </a:r>
            <a:endParaRPr lang="en-US" sz="2400" dirty="0" smtClean="0"/>
          </a:p>
          <a:p>
            <a:pPr lvl="1"/>
            <a:r>
              <a:rPr lang="en-US" sz="2000" dirty="0" smtClean="0"/>
              <a:t>http</a:t>
            </a:r>
            <a:r>
              <a:rPr lang="en-US" sz="2000" dirty="0"/>
              <a:t>://fit.nsu.ru/data_/docs/bak/OOP/4_RPD/09.03.01/_</a:t>
            </a:r>
            <a:r>
              <a:rPr lang="en-US" sz="2000" dirty="0" smtClean="0"/>
              <a:t>09.03.01_B11_rpd.pdf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Лекция + семинар + практика каждую учебную неделю</a:t>
            </a:r>
          </a:p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1й семестр</a:t>
            </a:r>
          </a:p>
          <a:p>
            <a:pPr lvl="1"/>
            <a:r>
              <a:rPr lang="ru-RU" dirty="0"/>
              <a:t>16 учебных недель</a:t>
            </a:r>
            <a:endParaRPr lang="en-US" dirty="0"/>
          </a:p>
          <a:p>
            <a:pPr lvl="1"/>
            <a:r>
              <a:rPr lang="ru-RU" dirty="0"/>
              <a:t>1</a:t>
            </a:r>
            <a:r>
              <a:rPr lang="en-US" dirty="0"/>
              <a:t> </a:t>
            </a:r>
            <a:r>
              <a:rPr lang="ru-RU" dirty="0"/>
              <a:t>потоковая контрольная работа</a:t>
            </a:r>
          </a:p>
          <a:p>
            <a:pPr lvl="1"/>
            <a:r>
              <a:rPr lang="ru-RU" dirty="0"/>
              <a:t>Дифференцированный зачёт</a:t>
            </a:r>
          </a:p>
          <a:p>
            <a:endParaRPr lang="ru-RU" dirty="0" smtClean="0"/>
          </a:p>
          <a:p>
            <a:r>
              <a:rPr lang="ru-RU" dirty="0" smtClean="0"/>
              <a:t>2й </a:t>
            </a:r>
            <a:r>
              <a:rPr lang="ru-RU" dirty="0"/>
              <a:t>семестр</a:t>
            </a:r>
          </a:p>
          <a:p>
            <a:pPr lvl="1"/>
            <a:r>
              <a:rPr lang="ru-RU" dirty="0"/>
              <a:t>16 учебных недель</a:t>
            </a:r>
          </a:p>
          <a:p>
            <a:pPr lvl="1"/>
            <a:r>
              <a:rPr lang="ru-RU" dirty="0"/>
              <a:t>1</a:t>
            </a:r>
            <a:r>
              <a:rPr lang="en-US" dirty="0"/>
              <a:t> </a:t>
            </a:r>
            <a:r>
              <a:rPr lang="ru-RU" dirty="0"/>
              <a:t>потоковая контрольная работа</a:t>
            </a:r>
          </a:p>
          <a:p>
            <a:pPr lvl="1"/>
            <a:r>
              <a:rPr lang="ru-RU" dirty="0"/>
              <a:t>Экзамен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5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создания программ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758886"/>
              </p:ext>
            </p:extLst>
          </p:nvPr>
        </p:nvGraphicFramePr>
        <p:xfrm>
          <a:off x="1919536" y="1582400"/>
          <a:ext cx="8640960" cy="384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0935"/>
                <a:gridCol w="1733939"/>
                <a:gridCol w="1733939"/>
                <a:gridCol w="2082147"/>
              </a:tblGrid>
              <a:tr h="26588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Каскад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Инкремент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Эволюция</a:t>
                      </a:r>
                      <a:endParaRPr lang="ru-RU" dirty="0"/>
                    </a:p>
                  </a:txBody>
                  <a:tcPr/>
                </a:tc>
              </a:tr>
              <a:tr h="272193"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r>
                        <a:rPr lang="ru-RU" baseline="0" dirty="0" smtClean="0"/>
                        <a:t>оздание программы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Один проход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Итерации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Итерации</a:t>
                      </a:r>
                      <a:endParaRPr lang="ru-RU" dirty="0"/>
                    </a:p>
                  </a:txBody>
                  <a:tcPr/>
                </a:tc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 smtClean="0"/>
                        <a:t>Размер программы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Ограниченный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Любой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Любой</a:t>
                      </a:r>
                      <a:endParaRPr lang="ru-RU" dirty="0"/>
                    </a:p>
                  </a:txBody>
                  <a:tcPr/>
                </a:tc>
              </a:tr>
              <a:tr h="458928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Изменение функциональности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Частично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Без ограничений</a:t>
                      </a:r>
                      <a:endParaRPr lang="ru-RU" dirty="0"/>
                    </a:p>
                  </a:txBody>
                  <a:tcPr/>
                </a:tc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 smtClean="0"/>
                        <a:t>Качество программы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Высокое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Ограниченное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Ограниченное</a:t>
                      </a:r>
                      <a:endParaRPr lang="ru-RU" dirty="0"/>
                    </a:p>
                  </a:txBody>
                  <a:tcPr/>
                </a:tc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</a:t>
                      </a:r>
                      <a:r>
                        <a:rPr lang="en-US" dirty="0" smtClean="0"/>
                        <a:t> </a:t>
                      </a:r>
                      <a:r>
                        <a:rPr lang="ru-RU" baseline="0" dirty="0" smtClean="0"/>
                        <a:t> квалификации </a:t>
                      </a:r>
                      <a:r>
                        <a:rPr lang="ru-RU" dirty="0" smtClean="0"/>
                        <a:t>разработчиков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Низкие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Высокие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Высокие</a:t>
                      </a:r>
                      <a:endParaRPr lang="ru-RU" dirty="0"/>
                    </a:p>
                  </a:txBody>
                  <a:tcPr/>
                </a:tc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Примеры</a:t>
                      </a:r>
                      <a:r>
                        <a:rPr lang="ru-RU" baseline="0" dirty="0" smtClean="0"/>
                        <a:t> технологий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Плановая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Extreme Programming (XP)</a:t>
                      </a:r>
                    </a:p>
                    <a:p>
                      <a:r>
                        <a:rPr lang="en-US" dirty="0" smtClean="0"/>
                        <a:t>Feature-Driven</a:t>
                      </a:r>
                      <a:r>
                        <a:rPr lang="en-US" baseline="0" dirty="0" smtClean="0"/>
                        <a:t> Development (FDD)</a:t>
                      </a:r>
                    </a:p>
                    <a:p>
                      <a:r>
                        <a:rPr lang="en-US" dirty="0" smtClean="0"/>
                        <a:t>Agile Programming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Статическая библиотека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Вход: объектные файлы</a:t>
            </a:r>
          </a:p>
          <a:p>
            <a:r>
              <a:rPr lang="ru-RU" sz="3600" dirty="0"/>
              <a:t>Выход: архив, содержащий эти файлы</a:t>
            </a:r>
          </a:p>
          <a:p>
            <a:endParaRPr lang="ru-RU" sz="3600" dirty="0"/>
          </a:p>
          <a:p>
            <a:r>
              <a:rPr lang="ru-RU" sz="3600" dirty="0"/>
              <a:t>Статическая библиотека – средство группирования логически связанных объектных файлов</a:t>
            </a:r>
          </a:p>
        </p:txBody>
      </p:sp>
    </p:spTree>
    <p:extLst>
      <p:ext uri="{BB962C8B-B14F-4D97-AF65-F5344CB8AC3E}">
        <p14:creationId xmlns:p14="http://schemas.microsoft.com/office/powerpoint/2010/main" val="3779845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Сборка </a:t>
            </a:r>
            <a:r>
              <a:rPr lang="ru-RU" dirty="0"/>
              <a:t>динамической библиотеки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Вход: объектные файлы, статические библиотеки, ранее созданные динамические библиотеки</a:t>
            </a:r>
          </a:p>
          <a:p>
            <a:endParaRPr lang="ru-RU" dirty="0" smtClean="0"/>
          </a:p>
          <a:p>
            <a:r>
              <a:rPr lang="ru-RU" dirty="0" smtClean="0"/>
              <a:t>Выход</a:t>
            </a:r>
            <a:r>
              <a:rPr lang="ru-RU" dirty="0"/>
              <a:t>: файл со служебной информацией для ОС и машинными инструкциями, годными для исполнения процессором</a:t>
            </a:r>
          </a:p>
          <a:p>
            <a:endParaRPr lang="ru-RU" dirty="0"/>
          </a:p>
          <a:p>
            <a:r>
              <a:rPr lang="ru-RU" dirty="0"/>
              <a:t>Динамическая библиотека – средство построения программ в процессе их работы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031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Сборка исполняемого файла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Вход: объектные файлы, статические библиотеки, динамические библиотеки</a:t>
            </a:r>
          </a:p>
          <a:p>
            <a:r>
              <a:rPr lang="ru-RU" dirty="0"/>
              <a:t>Выход: файл со служебной информацией для ОС, машинными инструкциями, годными для исполнения процессором, и «точкой входа»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313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Учебная литература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9406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27191</TotalTime>
  <Words>5448</Words>
  <Application>Microsoft Office PowerPoint</Application>
  <PresentationFormat>Widescreen</PresentationFormat>
  <Paragraphs>1206</Paragraphs>
  <Slides>83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7" baseType="lpstr">
      <vt:lpstr>Arial</vt:lpstr>
      <vt:lpstr>Calibri</vt:lpstr>
      <vt:lpstr>Consolas</vt:lpstr>
      <vt:lpstr>Office Theme</vt:lpstr>
      <vt:lpstr>Понятие программы</vt:lpstr>
      <vt:lpstr>План лекции</vt:lpstr>
      <vt:lpstr>Информация об этом курсе</vt:lpstr>
      <vt:lpstr>Информация об этом курсе</vt:lpstr>
      <vt:lpstr>Информация об этом курсе</vt:lpstr>
      <vt:lpstr>Информация об этом курсе</vt:lpstr>
      <vt:lpstr>Информация об этом курсе</vt:lpstr>
      <vt:lpstr>Информация об этом курсе</vt:lpstr>
      <vt:lpstr>Учебная литература</vt:lpstr>
      <vt:lpstr>Учебная литература</vt:lpstr>
      <vt:lpstr>Учебная литература</vt:lpstr>
      <vt:lpstr>Учебная литература</vt:lpstr>
      <vt:lpstr>Учебная литература</vt:lpstr>
      <vt:lpstr>Учебная литература</vt:lpstr>
      <vt:lpstr>Понятие программы</vt:lpstr>
      <vt:lpstr>Понятие программы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Что делает компилятор?</vt:lpstr>
      <vt:lpstr>Что делает компилятор?</vt:lpstr>
      <vt:lpstr>Что делает компилятор?</vt:lpstr>
      <vt:lpstr>Что делает компилятор?</vt:lpstr>
      <vt:lpstr>Что делает компилятор?</vt:lpstr>
      <vt:lpstr>Что такое сборка?</vt:lpstr>
      <vt:lpstr>Что такое сборка?</vt:lpstr>
      <vt:lpstr>Что такое сборка?</vt:lpstr>
      <vt:lpstr>Что такое сборка?</vt:lpstr>
      <vt:lpstr>Что такое сборка?</vt:lpstr>
      <vt:lpstr>Что такое система сборки?</vt:lpstr>
      <vt:lpstr>Что такое система сборки?</vt:lpstr>
      <vt:lpstr>Что такое система сборки?</vt:lpstr>
      <vt:lpstr>Что такое система сборки?</vt:lpstr>
      <vt:lpstr>Что такое система сборки?</vt:lpstr>
      <vt:lpstr>Что такое система сборки?</vt:lpstr>
      <vt:lpstr>Компиляция и сборка</vt:lpstr>
      <vt:lpstr>Что такое система контроля версий?</vt:lpstr>
      <vt:lpstr>Что такое система контроля версий?</vt:lpstr>
      <vt:lpstr>Что такое система контроля версий?</vt:lpstr>
      <vt:lpstr>Что такое система контроля версий?</vt:lpstr>
      <vt:lpstr>Что такое система контроля версий?</vt:lpstr>
      <vt:lpstr>Что такое система контроля версий?</vt:lpstr>
      <vt:lpstr>Отладка</vt:lpstr>
      <vt:lpstr>Отладка</vt:lpstr>
      <vt:lpstr>Отладка</vt:lpstr>
      <vt:lpstr>Отладка</vt:lpstr>
      <vt:lpstr>Оптимизация</vt:lpstr>
      <vt:lpstr>Оптимизация</vt:lpstr>
      <vt:lpstr>Оптимизация</vt:lpstr>
      <vt:lpstr>Оптимизация</vt:lpstr>
      <vt:lpstr>Оптимизация</vt:lpstr>
      <vt:lpstr>Тестирование</vt:lpstr>
      <vt:lpstr>Тестирование</vt:lpstr>
      <vt:lpstr>Тестирование</vt:lpstr>
      <vt:lpstr>Заключение</vt:lpstr>
      <vt:lpstr>Компиляция 1/3</vt:lpstr>
      <vt:lpstr>Компиляция 2/3</vt:lpstr>
      <vt:lpstr>Компиляция 3/3</vt:lpstr>
      <vt:lpstr>Сборка (линковка)</vt:lpstr>
      <vt:lpstr>Понятие программы</vt:lpstr>
      <vt:lpstr>Понятие программы</vt:lpstr>
      <vt:lpstr>Написание исходного кода – венгерская нотация</vt:lpstr>
      <vt:lpstr>Каскадный подход</vt:lpstr>
      <vt:lpstr>Инкрементальный подход</vt:lpstr>
      <vt:lpstr>Эволюционный подход</vt:lpstr>
      <vt:lpstr>Этапы создания программ</vt:lpstr>
      <vt:lpstr>Статическая библиотека </vt:lpstr>
      <vt:lpstr>Сборка динамической библиотеки</vt:lpstr>
      <vt:lpstr>Сборка исполняемого файла</vt:lpstr>
    </vt:vector>
  </TitlesOfParts>
  <Company>Acer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программы</dc:title>
  <dc:creator>Petrov Evgueni</dc:creator>
  <cp:lastModifiedBy>Evgenii Petrov</cp:lastModifiedBy>
  <cp:revision>624</cp:revision>
  <dcterms:created xsi:type="dcterms:W3CDTF">2012-08-23T19:28:15Z</dcterms:created>
  <dcterms:modified xsi:type="dcterms:W3CDTF">2020-09-03T04:28:20Z</dcterms:modified>
</cp:coreProperties>
</file>