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3" r:id="rId9"/>
    <p:sldId id="284" r:id="rId10"/>
    <p:sldId id="285" r:id="rId11"/>
    <p:sldId id="286" r:id="rId12"/>
    <p:sldId id="287" r:id="rId13"/>
    <p:sldId id="262" r:id="rId14"/>
    <p:sldId id="288" r:id="rId15"/>
    <p:sldId id="289" r:id="rId16"/>
    <p:sldId id="263" r:id="rId17"/>
    <p:sldId id="290" r:id="rId18"/>
    <p:sldId id="291" r:id="rId19"/>
    <p:sldId id="292" r:id="rId20"/>
    <p:sldId id="293" r:id="rId21"/>
    <p:sldId id="294" r:id="rId22"/>
    <p:sldId id="273" r:id="rId23"/>
    <p:sldId id="295" r:id="rId24"/>
    <p:sldId id="296" r:id="rId25"/>
    <p:sldId id="297" r:id="rId26"/>
    <p:sldId id="298" r:id="rId27"/>
    <p:sldId id="274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60" r:id="rId37"/>
    <p:sldId id="307" r:id="rId38"/>
    <p:sldId id="308" r:id="rId39"/>
    <p:sldId id="310" r:id="rId40"/>
    <p:sldId id="264" r:id="rId41"/>
    <p:sldId id="311" r:id="rId42"/>
    <p:sldId id="312" r:id="rId43"/>
    <p:sldId id="265" r:id="rId44"/>
    <p:sldId id="313" r:id="rId45"/>
    <p:sldId id="314" r:id="rId46"/>
    <p:sldId id="315" r:id="rId47"/>
    <p:sldId id="316" r:id="rId48"/>
    <p:sldId id="26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59" r:id="rId59"/>
    <p:sldId id="326" r:id="rId60"/>
    <p:sldId id="327" r:id="rId61"/>
    <p:sldId id="328" r:id="rId62"/>
    <p:sldId id="269" r:id="rId63"/>
    <p:sldId id="329" r:id="rId64"/>
    <p:sldId id="330" r:id="rId65"/>
    <p:sldId id="331" r:id="rId66"/>
    <p:sldId id="332" r:id="rId67"/>
    <p:sldId id="271" r:id="rId68"/>
    <p:sldId id="333" r:id="rId69"/>
    <p:sldId id="334" r:id="rId70"/>
    <p:sldId id="335" r:id="rId71"/>
    <p:sldId id="336" r:id="rId72"/>
    <p:sldId id="337" r:id="rId73"/>
    <p:sldId id="338" r:id="rId74"/>
    <p:sldId id="270" r:id="rId75"/>
    <p:sldId id="339" r:id="rId76"/>
    <p:sldId id="340" r:id="rId77"/>
    <p:sldId id="272" r:id="rId78"/>
    <p:sldId id="341" r:id="rId79"/>
    <p:sldId id="342" r:id="rId80"/>
    <p:sldId id="267" r:id="rId81"/>
    <p:sldId id="343" r:id="rId82"/>
    <p:sldId id="344" r:id="rId83"/>
    <p:sldId id="345" r:id="rId84"/>
    <p:sldId id="346" r:id="rId85"/>
    <p:sldId id="268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4" r:id="rId96"/>
    <p:sldId id="365" r:id="rId97"/>
    <p:sldId id="366" r:id="rId98"/>
    <p:sldId id="362" r:id="rId99"/>
    <p:sldId id="363" r:id="rId100"/>
    <p:sldId id="275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A111-46E2-4E96-B9B8-169C52BB0A0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25B0-571A-4FE0-B866-3B13A2F20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3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25B0-571A-4FE0-B866-3B13A2F200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1653-C67A-4E01-A00D-648608A4A0F0}" type="datetime1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23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A5EB-0147-4ED4-A0A8-37B2A90901F3}" type="datetime1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2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056-BC40-4A8C-AECD-8CCCE2D36055}" type="datetime1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0786-EF88-4E9A-8E02-BD2E234533B0}" type="datetime1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6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E555-7E11-4E93-95D4-971F78F34181}" type="datetime1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7BCC-7D6E-4DAC-A1EC-56D46BEE0AEF}" type="datetime1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CBB6-0C6E-46BD-B098-560A4DBC2C62}" type="datetime1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2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9683-69B3-4257-8957-D454F44E8C0F}" type="datetime1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2DA-897D-45B9-B9CA-7185A0B0F478}" type="datetime1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5311-7B35-4370-A011-4E9FE004D6CA}" type="datetime1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8472-788A-4390-9DBD-ECAF718A232B}" type="datetime1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63F3-8A47-4034-A812-39B30D9A30FF}" type="datetime1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7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Размещение </a:t>
            </a:r>
            <a:br>
              <a:rPr lang="ru-RU" dirty="0" smtClean="0"/>
            </a:br>
            <a:r>
              <a:rPr lang="ru-RU" dirty="0" smtClean="0"/>
              <a:t>данных в памяти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6½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8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Значения типа Т должны храниться </a:t>
            </a:r>
            <a:r>
              <a:rPr lang="ru-RU" dirty="0" smtClean="0"/>
              <a:t>по адресам, кратным </a:t>
            </a:r>
            <a:r>
              <a:rPr lang="en-US" dirty="0" err="1" smtClean="0"/>
              <a:t>alignof</a:t>
            </a:r>
            <a:r>
              <a:rPr lang="en-US" dirty="0" smtClean="0"/>
              <a:t>(T) – </a:t>
            </a:r>
            <a:r>
              <a:rPr lang="ru-RU" dirty="0" smtClean="0"/>
              <a:t>выравниванию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Оператор </a:t>
            </a:r>
            <a:r>
              <a:rPr lang="en-US" dirty="0" err="1" smtClean="0"/>
              <a:t>alignof</a:t>
            </a:r>
            <a:r>
              <a:rPr lang="en-US" dirty="0" smtClean="0"/>
              <a:t> </a:t>
            </a:r>
            <a:r>
              <a:rPr lang="ru-RU" dirty="0" smtClean="0"/>
              <a:t>появился в </a:t>
            </a:r>
            <a:r>
              <a:rPr lang="en-US" dirty="0" smtClean="0"/>
              <a:t>C99</a:t>
            </a:r>
          </a:p>
          <a:p>
            <a:endParaRPr lang="ru-RU" dirty="0" smtClean="0"/>
          </a:p>
          <a:p>
            <a:r>
              <a:rPr lang="ru-RU" dirty="0" smtClean="0"/>
              <a:t>У всех популярных компиляторов </a:t>
            </a: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-- это небольшая степень 2</a:t>
            </a:r>
            <a:endParaRPr lang="ru-RU" dirty="0"/>
          </a:p>
          <a:p>
            <a:pPr lvl="1"/>
            <a:r>
              <a:rPr lang="ru-RU" dirty="0" smtClean="0"/>
              <a:t>Зависящая от 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Доступ к значению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</a:p>
          <a:p>
            <a:pPr lvl="1"/>
            <a:r>
              <a:rPr lang="ru-RU" dirty="0" smtClean="0"/>
              <a:t>Выравнивание</a:t>
            </a:r>
          </a:p>
          <a:p>
            <a:pPr lvl="1"/>
            <a:r>
              <a:rPr lang="ru-RU" dirty="0" smtClean="0"/>
              <a:t>Связь выравниваний производного типа и его элементов</a:t>
            </a:r>
          </a:p>
          <a:p>
            <a:pPr lvl="1"/>
            <a:r>
              <a:rPr lang="ru-RU" dirty="0" smtClean="0"/>
              <a:t>Выравнивающие байты</a:t>
            </a:r>
          </a:p>
          <a:p>
            <a:r>
              <a:rPr lang="ru-RU" dirty="0" smtClean="0"/>
              <a:t>Динамическое распределение памяти</a:t>
            </a:r>
          </a:p>
          <a:p>
            <a:pPr lvl="1"/>
            <a:r>
              <a:rPr lang="ru-RU" dirty="0" smtClean="0"/>
              <a:t>Стандартные функции языка Си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</a:p>
          <a:p>
            <a:pPr lvl="2"/>
            <a:r>
              <a:rPr lang="en-US" dirty="0" smtClean="0"/>
              <a:t>Doug Lea’s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Накладные расходы, фрагментация</a:t>
            </a:r>
          </a:p>
          <a:p>
            <a:pPr lvl="1"/>
            <a:r>
              <a:rPr lang="ru-RU" dirty="0" smtClean="0"/>
              <a:t>Виды ошибок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address sanitizer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Значения типа Т должны храниться </a:t>
            </a:r>
            <a:r>
              <a:rPr lang="ru-RU" dirty="0" smtClean="0"/>
              <a:t>по адресам, кратным </a:t>
            </a:r>
            <a:r>
              <a:rPr lang="en-US" dirty="0" err="1" smtClean="0"/>
              <a:t>alignof</a:t>
            </a:r>
            <a:r>
              <a:rPr lang="en-US" dirty="0" smtClean="0"/>
              <a:t>(T) – </a:t>
            </a:r>
            <a:r>
              <a:rPr lang="ru-RU" dirty="0" smtClean="0"/>
              <a:t>выравниванию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Оператор </a:t>
            </a:r>
            <a:r>
              <a:rPr lang="en-US" dirty="0" err="1" smtClean="0"/>
              <a:t>alignof</a:t>
            </a:r>
            <a:r>
              <a:rPr lang="en-US" dirty="0" smtClean="0"/>
              <a:t> </a:t>
            </a:r>
            <a:r>
              <a:rPr lang="ru-RU" dirty="0" smtClean="0"/>
              <a:t>появился в </a:t>
            </a:r>
            <a:r>
              <a:rPr lang="en-US" dirty="0" smtClean="0"/>
              <a:t>C99</a:t>
            </a:r>
          </a:p>
          <a:p>
            <a:endParaRPr lang="ru-RU" dirty="0" smtClean="0"/>
          </a:p>
          <a:p>
            <a:r>
              <a:rPr lang="ru-RU" dirty="0" smtClean="0"/>
              <a:t>У всех популярных компиляторов </a:t>
            </a: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-- это небольшая степень 2</a:t>
            </a:r>
            <a:endParaRPr lang="en-US" dirty="0" smtClean="0"/>
          </a:p>
          <a:p>
            <a:pPr lvl="1"/>
            <a:r>
              <a:rPr lang="ru-RU" dirty="0" smtClean="0"/>
              <a:t>Зависящая от Т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Доступ к значению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/>
              <a:t>T</a:t>
            </a:r>
            <a:r>
              <a:rPr lang="ru-RU" dirty="0" smtClean="0"/>
              <a:t>, хранящемуся по адресу, некратному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, </a:t>
            </a:r>
            <a:r>
              <a:rPr lang="en-US" dirty="0" smtClean="0"/>
              <a:t>–</a:t>
            </a:r>
            <a:r>
              <a:rPr lang="ru-RU" dirty="0" smtClean="0"/>
              <a:t> это </a:t>
            </a:r>
            <a:r>
              <a:rPr lang="en-US" dirty="0" smtClean="0"/>
              <a:t>undefined behavior</a:t>
            </a:r>
            <a:endParaRPr lang="ru-RU" dirty="0" smtClean="0"/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Значения типа Т должны храниться </a:t>
            </a:r>
            <a:r>
              <a:rPr lang="ru-RU" dirty="0" smtClean="0"/>
              <a:t>по адресам, кратным </a:t>
            </a:r>
            <a:r>
              <a:rPr lang="en-US" dirty="0" err="1" smtClean="0"/>
              <a:t>alignof</a:t>
            </a:r>
            <a:r>
              <a:rPr lang="en-US" dirty="0" smtClean="0"/>
              <a:t>(T) – </a:t>
            </a:r>
            <a:r>
              <a:rPr lang="ru-RU" dirty="0" smtClean="0"/>
              <a:t>выравниванию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Оператор </a:t>
            </a:r>
            <a:r>
              <a:rPr lang="en-US" dirty="0" err="1" smtClean="0"/>
              <a:t>alignof</a:t>
            </a:r>
            <a:r>
              <a:rPr lang="en-US" dirty="0" smtClean="0"/>
              <a:t> </a:t>
            </a:r>
            <a:r>
              <a:rPr lang="ru-RU" dirty="0" smtClean="0"/>
              <a:t>появился в </a:t>
            </a:r>
            <a:r>
              <a:rPr lang="en-US" dirty="0" smtClean="0"/>
              <a:t>C99</a:t>
            </a:r>
          </a:p>
          <a:p>
            <a:endParaRPr lang="ru-RU" dirty="0" smtClean="0"/>
          </a:p>
          <a:p>
            <a:r>
              <a:rPr lang="ru-RU" dirty="0" smtClean="0"/>
              <a:t>У всех популярных компиляторов </a:t>
            </a: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-- это небольшая степень 2</a:t>
            </a:r>
          </a:p>
          <a:p>
            <a:pPr lvl="1"/>
            <a:r>
              <a:rPr lang="ru-RU" dirty="0" smtClean="0"/>
              <a:t>Зависящая от Т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Доступ к значению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/>
              <a:t>T</a:t>
            </a:r>
            <a:r>
              <a:rPr lang="ru-RU" dirty="0" smtClean="0"/>
              <a:t>, хранящемуся по адресу, некратному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, </a:t>
            </a:r>
            <a:r>
              <a:rPr lang="en-US" dirty="0" smtClean="0"/>
              <a:t>–</a:t>
            </a:r>
            <a:r>
              <a:rPr lang="ru-RU" dirty="0" smtClean="0"/>
              <a:t> это </a:t>
            </a:r>
            <a:r>
              <a:rPr lang="en-US" dirty="0" smtClean="0"/>
              <a:t>undefined behavior</a:t>
            </a:r>
            <a:endParaRPr lang="ru-RU" dirty="0" smtClean="0"/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простых типов и указателей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ависит от используемого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specific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 </a:t>
            </a:r>
            <a:r>
              <a:rPr lang="en-US" dirty="0" smtClean="0">
                <a:solidFill>
                  <a:schemeClr val="bg1"/>
                </a:solidFill>
              </a:rPr>
              <a:t>C99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можно узнать в документации по компилятору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простых типов и указателей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</a:t>
            </a:r>
            <a:r>
              <a:rPr lang="ru-RU" dirty="0" smtClean="0"/>
              <a:t>ависит от используемого компилятора (</a:t>
            </a:r>
            <a:r>
              <a:rPr lang="en-US" dirty="0" smtClean="0"/>
              <a:t>implementation specific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До </a:t>
            </a:r>
            <a:r>
              <a:rPr lang="en-US" dirty="0" smtClean="0"/>
              <a:t>C99 </a:t>
            </a: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можно узнать в документации по компилятору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простых типов и указателей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</a:t>
            </a:r>
            <a:r>
              <a:rPr lang="ru-RU" dirty="0" smtClean="0"/>
              <a:t>ависит от используемого компилятора (</a:t>
            </a:r>
            <a:r>
              <a:rPr lang="en-US" dirty="0" smtClean="0"/>
              <a:t>implementation specific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До </a:t>
            </a:r>
            <a:r>
              <a:rPr lang="en-US" dirty="0" smtClean="0"/>
              <a:t>C99 </a:t>
            </a: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можно узнать в документации по компилятору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/>
              <a:t>о</a:t>
            </a:r>
            <a:r>
              <a:rPr lang="ru-RU" dirty="0" smtClean="0"/>
              <a:t>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 smtClean="0"/>
              <a:t>sizeof</a:t>
            </a:r>
            <a:r>
              <a:rPr lang="en-US" dirty="0" smtClean="0"/>
              <a:t>(T)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выравнивани</a:t>
            </a:r>
            <a:r>
              <a:rPr lang="ru-RU" dirty="0"/>
              <a:t>й</a:t>
            </a:r>
            <a:r>
              <a:rPr lang="ru-RU" dirty="0" smtClean="0"/>
              <a:t> производного типа и его элементов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T – </a:t>
            </a:r>
            <a:r>
              <a:rPr lang="ru-RU" dirty="0" smtClean="0">
                <a:solidFill>
                  <a:schemeClr val="bg1"/>
                </a:solidFill>
              </a:rPr>
              <a:t>производный тип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типы элементов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правильного выравнивания всех элементов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необходимо, чтобы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 было кратно наибольшему общему кратному всех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% НОК(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), …,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== 0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нарушить это требование, то не удастся правильно выровнять некоторые элементы массива элементов, имеющих тип Т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всех популярных компиляторов </a:t>
            </a:r>
            <a:r>
              <a:rPr lang="ru-RU" dirty="0" smtClean="0">
                <a:solidFill>
                  <a:schemeClr val="bg1"/>
                </a:solidFill>
              </a:rPr>
              <a:t>НОК можно заменить на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все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– это степени 2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выравнивани</a:t>
            </a:r>
            <a:r>
              <a:rPr lang="ru-RU" dirty="0"/>
              <a:t>й</a:t>
            </a:r>
            <a:r>
              <a:rPr lang="ru-RU" dirty="0" smtClean="0"/>
              <a:t> производного типа и его элементов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T – </a:t>
            </a:r>
            <a:r>
              <a:rPr lang="ru-RU" dirty="0" smtClean="0"/>
              <a:t>производный тип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типы элементов </a:t>
            </a:r>
            <a:r>
              <a:rPr lang="en-US" dirty="0" smtClean="0"/>
              <a:t>T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правильного выравнивания всех элементов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необходимо, чтобы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 было кратно наибольшему общему кратному всех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% НОК(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), …,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== 0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нарушить это требование, то не удастся правильно выровнять некоторые элементы массива элементов, имеющих тип Т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всех популярных компиляторов </a:t>
            </a:r>
            <a:r>
              <a:rPr lang="ru-RU" dirty="0" smtClean="0">
                <a:solidFill>
                  <a:schemeClr val="bg1"/>
                </a:solidFill>
              </a:rPr>
              <a:t>НОК можно заменить на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все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– это степени 2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выравнивани</a:t>
            </a:r>
            <a:r>
              <a:rPr lang="ru-RU" dirty="0"/>
              <a:t>й</a:t>
            </a:r>
            <a:r>
              <a:rPr lang="ru-RU" dirty="0" smtClean="0"/>
              <a:t> производного типа и его элементов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T – </a:t>
            </a:r>
            <a:r>
              <a:rPr lang="ru-RU" dirty="0" smtClean="0"/>
              <a:t>производный тип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типы элементов </a:t>
            </a:r>
            <a:r>
              <a:rPr lang="en-US" dirty="0" smtClean="0"/>
              <a:t>T</a:t>
            </a:r>
          </a:p>
          <a:p>
            <a:endParaRPr lang="ru-RU" dirty="0" smtClean="0"/>
          </a:p>
          <a:p>
            <a:r>
              <a:rPr lang="ru-RU" dirty="0" smtClean="0"/>
              <a:t>Для правильного выравнивания всех элементов </a:t>
            </a:r>
            <a:r>
              <a:rPr lang="en-US" dirty="0" smtClean="0"/>
              <a:t>T</a:t>
            </a:r>
            <a:r>
              <a:rPr lang="ru-RU" dirty="0" smtClean="0"/>
              <a:t> необходимо, чтобы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было кратно наибольшему общему кратному всех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endParaRPr lang="ru-RU" baseline="-25000" dirty="0" smtClean="0"/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% НОК(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), …,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== 0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нарушить это требование, то не удастся правильно выровнять некоторые элементы массива элементов, имеющих тип Т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всех популярных компиляторов </a:t>
            </a:r>
            <a:r>
              <a:rPr lang="ru-RU" dirty="0" smtClean="0">
                <a:solidFill>
                  <a:schemeClr val="bg1"/>
                </a:solidFill>
              </a:rPr>
              <a:t>НОК можно заменить на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все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– это степени 2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выравнивани</a:t>
            </a:r>
            <a:r>
              <a:rPr lang="ru-RU" dirty="0"/>
              <a:t>й</a:t>
            </a:r>
            <a:r>
              <a:rPr lang="ru-RU" dirty="0" smtClean="0"/>
              <a:t> производного типа и его элементов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T – </a:t>
            </a:r>
            <a:r>
              <a:rPr lang="ru-RU" dirty="0" smtClean="0"/>
              <a:t>производный тип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типы элементов </a:t>
            </a:r>
            <a:r>
              <a:rPr lang="en-US" dirty="0" smtClean="0"/>
              <a:t>T</a:t>
            </a:r>
          </a:p>
          <a:p>
            <a:endParaRPr lang="ru-RU" dirty="0" smtClean="0"/>
          </a:p>
          <a:p>
            <a:r>
              <a:rPr lang="ru-RU" dirty="0" smtClean="0"/>
              <a:t>Для правильного выравнивания всех элементов </a:t>
            </a:r>
            <a:r>
              <a:rPr lang="en-US" dirty="0" smtClean="0"/>
              <a:t>T</a:t>
            </a:r>
            <a:r>
              <a:rPr lang="ru-RU" dirty="0" smtClean="0"/>
              <a:t> необходимо, чтобы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было кратно наибольшему общему кратному всех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endParaRPr lang="ru-RU" baseline="-25000" dirty="0" smtClean="0"/>
          </a:p>
          <a:p>
            <a:pPr marL="0" indent="0" algn="ctr">
              <a:buNone/>
            </a:pP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% НОК(</a:t>
            </a:r>
            <a:r>
              <a:rPr lang="en-US" dirty="0" err="1" smtClean="0"/>
              <a:t>alignof</a:t>
            </a: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), …,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  <a:r>
              <a:rPr lang="ru-RU" dirty="0" smtClean="0"/>
              <a:t> == 0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нарушить это требование, то не удастся правильно выровнять некоторые элементы массива элементов, имеющих тип Т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всех популярных компиляторов </a:t>
            </a:r>
            <a:r>
              <a:rPr lang="ru-RU" dirty="0" smtClean="0">
                <a:solidFill>
                  <a:schemeClr val="bg1"/>
                </a:solidFill>
              </a:rPr>
              <a:t>НОК можно заменить на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Т.к. все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– это степени 2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</a:p>
          <a:p>
            <a:pPr lvl="1"/>
            <a:r>
              <a:rPr lang="ru-RU" dirty="0" smtClean="0"/>
              <a:t>Выравнивание</a:t>
            </a:r>
          </a:p>
          <a:p>
            <a:pPr lvl="1"/>
            <a:r>
              <a:rPr lang="ru-RU" dirty="0" smtClean="0"/>
              <a:t>Связь выравниваний производного типа и его элементов</a:t>
            </a:r>
          </a:p>
          <a:p>
            <a:pPr lvl="1"/>
            <a:r>
              <a:rPr lang="ru-RU" dirty="0" smtClean="0"/>
              <a:t>Выравнивающие байты</a:t>
            </a:r>
          </a:p>
          <a:p>
            <a:r>
              <a:rPr lang="ru-RU" dirty="0" smtClean="0"/>
              <a:t>Динамическое распределение памяти</a:t>
            </a:r>
          </a:p>
          <a:p>
            <a:pPr lvl="1"/>
            <a:r>
              <a:rPr lang="ru-RU" dirty="0" smtClean="0"/>
              <a:t>Стандартные функции языка Си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</a:p>
          <a:p>
            <a:pPr lvl="2"/>
            <a:r>
              <a:rPr lang="en-US" dirty="0" smtClean="0"/>
              <a:t>Doug Lea’s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Накладные расходы, фрагментация</a:t>
            </a:r>
          </a:p>
          <a:p>
            <a:pPr lvl="1"/>
            <a:r>
              <a:rPr lang="ru-RU" dirty="0" smtClean="0"/>
              <a:t>Виды ошибок</a:t>
            </a:r>
            <a:r>
              <a:rPr lang="ru-RU" dirty="0" smtClean="0"/>
              <a:t> и </a:t>
            </a:r>
            <a:r>
              <a:rPr lang="en-US" dirty="0" smtClean="0"/>
              <a:t>address sanitizer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выравнивани</a:t>
            </a:r>
            <a:r>
              <a:rPr lang="ru-RU" dirty="0"/>
              <a:t>й</a:t>
            </a:r>
            <a:r>
              <a:rPr lang="ru-RU" dirty="0" smtClean="0"/>
              <a:t> производного типа и его элементов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T – </a:t>
            </a:r>
            <a:r>
              <a:rPr lang="ru-RU" dirty="0" smtClean="0"/>
              <a:t>производный тип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типы элементов </a:t>
            </a:r>
            <a:r>
              <a:rPr lang="en-US" dirty="0" smtClean="0"/>
              <a:t>T</a:t>
            </a:r>
          </a:p>
          <a:p>
            <a:endParaRPr lang="ru-RU" dirty="0" smtClean="0"/>
          </a:p>
          <a:p>
            <a:r>
              <a:rPr lang="ru-RU" dirty="0" smtClean="0"/>
              <a:t>Для правильного выравнивания всех элементов </a:t>
            </a:r>
            <a:r>
              <a:rPr lang="en-US" dirty="0" smtClean="0"/>
              <a:t>T</a:t>
            </a:r>
            <a:r>
              <a:rPr lang="ru-RU" dirty="0" smtClean="0"/>
              <a:t> необходимо, чтобы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было кратно наибольшему общему кратному всех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endParaRPr lang="ru-RU" baseline="-25000" dirty="0" smtClean="0"/>
          </a:p>
          <a:p>
            <a:pPr marL="0" indent="0" algn="ctr">
              <a:buNone/>
            </a:pP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% НОК(</a:t>
            </a:r>
            <a:r>
              <a:rPr lang="en-US" dirty="0" err="1" smtClean="0"/>
              <a:t>alignof</a:t>
            </a: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), …,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  <a:r>
              <a:rPr lang="ru-RU" dirty="0" smtClean="0"/>
              <a:t> == 0</a:t>
            </a:r>
          </a:p>
          <a:p>
            <a:endParaRPr lang="ru-RU" dirty="0" smtClean="0"/>
          </a:p>
          <a:p>
            <a:r>
              <a:rPr lang="ru-RU" dirty="0" smtClean="0"/>
              <a:t>Для всех популярных компиляторов </a:t>
            </a:r>
            <a:r>
              <a:rPr lang="ru-RU" dirty="0" smtClean="0"/>
              <a:t>НОК можно заменить на </a:t>
            </a:r>
            <a:r>
              <a:rPr lang="en-US" dirty="0" smtClean="0"/>
              <a:t>max</a:t>
            </a:r>
            <a:endParaRPr lang="ru-RU" dirty="0" smtClean="0"/>
          </a:p>
          <a:p>
            <a:pPr lvl="1"/>
            <a:r>
              <a:rPr lang="ru-RU" dirty="0" smtClean="0"/>
              <a:t>Т.к. все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 – это степени 2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нарушить это требование, то не удастся правильно выровнять некоторые элементы массива элементов, имеющих тип Т 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выравнивани</a:t>
            </a:r>
            <a:r>
              <a:rPr lang="ru-RU" dirty="0"/>
              <a:t>й</a:t>
            </a:r>
            <a:r>
              <a:rPr lang="ru-RU" dirty="0" smtClean="0"/>
              <a:t> производного типа и его элементов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T – </a:t>
            </a:r>
            <a:r>
              <a:rPr lang="ru-RU" dirty="0" smtClean="0"/>
              <a:t>производный тип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типы элементов </a:t>
            </a:r>
            <a:r>
              <a:rPr lang="en-US" dirty="0" smtClean="0"/>
              <a:t>T</a:t>
            </a:r>
          </a:p>
          <a:p>
            <a:endParaRPr lang="ru-RU" dirty="0" smtClean="0"/>
          </a:p>
          <a:p>
            <a:r>
              <a:rPr lang="ru-RU" dirty="0" smtClean="0"/>
              <a:t>Для правильного выравнивания всех элементов </a:t>
            </a:r>
            <a:r>
              <a:rPr lang="en-US" dirty="0" smtClean="0"/>
              <a:t>T</a:t>
            </a:r>
            <a:r>
              <a:rPr lang="ru-RU" dirty="0" smtClean="0"/>
              <a:t> необходимо, чтобы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было кратно наибольшему общему кратному всех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endParaRPr lang="ru-RU" baseline="-25000" dirty="0" smtClean="0"/>
          </a:p>
          <a:p>
            <a:pPr marL="0" indent="0" algn="ctr">
              <a:buNone/>
            </a:pPr>
            <a:r>
              <a:rPr lang="en-US" dirty="0" err="1" smtClean="0"/>
              <a:t>alignof</a:t>
            </a:r>
            <a:r>
              <a:rPr lang="en-US" dirty="0" smtClean="0"/>
              <a:t>(T) </a:t>
            </a:r>
            <a:r>
              <a:rPr lang="ru-RU" dirty="0" smtClean="0"/>
              <a:t>% НОК(</a:t>
            </a:r>
            <a:r>
              <a:rPr lang="en-US" dirty="0" err="1" smtClean="0"/>
              <a:t>alignof</a:t>
            </a: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), …,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  <a:r>
              <a:rPr lang="ru-RU" dirty="0" smtClean="0"/>
              <a:t> == 0</a:t>
            </a:r>
          </a:p>
          <a:p>
            <a:endParaRPr lang="ru-RU" dirty="0" smtClean="0"/>
          </a:p>
          <a:p>
            <a:r>
              <a:rPr lang="ru-RU" dirty="0" smtClean="0"/>
              <a:t>Для всех популярных компиляторов </a:t>
            </a:r>
            <a:r>
              <a:rPr lang="ru-RU" dirty="0" smtClean="0"/>
              <a:t>НОК можно заменить на </a:t>
            </a:r>
            <a:r>
              <a:rPr lang="en-US" dirty="0" smtClean="0"/>
              <a:t>max</a:t>
            </a:r>
            <a:endParaRPr lang="ru-RU" dirty="0" smtClean="0"/>
          </a:p>
          <a:p>
            <a:pPr lvl="1"/>
            <a:r>
              <a:rPr lang="ru-RU" dirty="0" smtClean="0"/>
              <a:t>Т.к. все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 – это степени 2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Если нарушить это требование, то не удастся правильно выровнять некоторые элементы массива элементов, имеющих тип Т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массива?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(*)[4] – </a:t>
            </a:r>
            <a:r>
              <a:rPr lang="ru-RU" dirty="0" smtClean="0">
                <a:solidFill>
                  <a:schemeClr val="bg1"/>
                </a:solidFill>
              </a:rPr>
              <a:t>массив из 4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типы элементов Т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 == 4</a:t>
            </a:r>
            <a:r>
              <a:rPr lang="ru-RU" dirty="0" smtClean="0">
                <a:solidFill>
                  <a:schemeClr val="bg1"/>
                </a:solidFill>
              </a:rPr>
              <a:t>, но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 == 1 или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т.е. нарушена кратность выравниванию элемента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a[4] </a:t>
            </a:r>
            <a:r>
              <a:rPr lang="ru-RU" dirty="0" smtClean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)&amp;a % 4 == 2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доступ к элементам </a:t>
            </a:r>
            <a:r>
              <a:rPr lang="en-US" dirty="0" smtClean="0">
                <a:solidFill>
                  <a:schemeClr val="bg1"/>
                </a:solidFill>
              </a:rPr>
              <a:t>a[0]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a[2] </a:t>
            </a:r>
            <a:r>
              <a:rPr lang="ru-RU" dirty="0" smtClean="0">
                <a:solidFill>
                  <a:schemeClr val="bg1"/>
                </a:solidFill>
              </a:rPr>
              <a:t>приводил бы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массива?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int</a:t>
            </a:r>
            <a:r>
              <a:rPr lang="en-US" dirty="0" smtClean="0"/>
              <a:t> (*)[4] – </a:t>
            </a:r>
            <a:r>
              <a:rPr lang="ru-RU" dirty="0" smtClean="0"/>
              <a:t>массив из 4 </a:t>
            </a:r>
            <a:r>
              <a:rPr lang="en-US" dirty="0" err="1" smtClean="0"/>
              <a:t>int</a:t>
            </a:r>
            <a:endParaRPr lang="ru-RU" dirty="0" smtClean="0"/>
          </a:p>
          <a:p>
            <a:r>
              <a:rPr lang="ru-RU" dirty="0" smtClean="0"/>
              <a:t>Т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Т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4</a:t>
            </a:r>
            <a:r>
              <a:rPr lang="ru-RU" baseline="-25000" dirty="0" smtClean="0"/>
              <a:t> </a:t>
            </a:r>
            <a:r>
              <a:rPr lang="ru-RU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типы элементов Т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 == 4</a:t>
            </a:r>
            <a:r>
              <a:rPr lang="ru-RU" dirty="0" smtClean="0">
                <a:solidFill>
                  <a:schemeClr val="bg1"/>
                </a:solidFill>
              </a:rPr>
              <a:t>, но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 == 1 или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т.е. нарушена кратность выравниванию элемента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a[4] </a:t>
            </a:r>
            <a:r>
              <a:rPr lang="ru-RU" dirty="0" smtClean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)&amp;a % 4 == 2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доступ к элементам </a:t>
            </a:r>
            <a:r>
              <a:rPr lang="en-US" dirty="0" smtClean="0">
                <a:solidFill>
                  <a:schemeClr val="bg1"/>
                </a:solidFill>
              </a:rPr>
              <a:t>a[0]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a[2] </a:t>
            </a:r>
            <a:r>
              <a:rPr lang="ru-RU" dirty="0" smtClean="0">
                <a:solidFill>
                  <a:schemeClr val="bg1"/>
                </a:solidFill>
              </a:rPr>
              <a:t>приводил бы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массива?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int</a:t>
            </a:r>
            <a:r>
              <a:rPr lang="en-US" dirty="0" smtClean="0"/>
              <a:t> (*)[4] – </a:t>
            </a:r>
            <a:r>
              <a:rPr lang="ru-RU" dirty="0" smtClean="0"/>
              <a:t>массив из 4 </a:t>
            </a:r>
            <a:r>
              <a:rPr lang="en-US" dirty="0" err="1" smtClean="0"/>
              <a:t>int</a:t>
            </a:r>
            <a:endParaRPr lang="ru-RU" dirty="0" smtClean="0"/>
          </a:p>
          <a:p>
            <a:r>
              <a:rPr lang="ru-RU" dirty="0" smtClean="0"/>
              <a:t>Т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Т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4</a:t>
            </a:r>
            <a:r>
              <a:rPr lang="ru-RU" baseline="-25000" dirty="0" smtClean="0"/>
              <a:t> </a:t>
            </a:r>
            <a:r>
              <a:rPr lang="ru-RU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типы элементов Т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== 4</a:t>
            </a:r>
            <a:r>
              <a:rPr lang="ru-RU" dirty="0" smtClean="0"/>
              <a:t>, но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== 1 или 2</a:t>
            </a:r>
          </a:p>
          <a:p>
            <a:pPr lvl="1"/>
            <a:r>
              <a:rPr lang="ru-RU" dirty="0" smtClean="0"/>
              <a:t>т.е. нарушена кратность выравниванию элемента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a[4] </a:t>
            </a:r>
            <a:r>
              <a:rPr lang="ru-RU" dirty="0" smtClean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)&amp;a % 4 == 2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доступ к элементам </a:t>
            </a:r>
            <a:r>
              <a:rPr lang="en-US" dirty="0" smtClean="0">
                <a:solidFill>
                  <a:schemeClr val="bg1"/>
                </a:solidFill>
              </a:rPr>
              <a:t>a[0]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a[2] </a:t>
            </a:r>
            <a:r>
              <a:rPr lang="ru-RU" dirty="0" smtClean="0">
                <a:solidFill>
                  <a:schemeClr val="bg1"/>
                </a:solidFill>
              </a:rPr>
              <a:t>приводил бы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массива?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int</a:t>
            </a:r>
            <a:r>
              <a:rPr lang="en-US" dirty="0" smtClean="0"/>
              <a:t> (*)[4] – </a:t>
            </a:r>
            <a:r>
              <a:rPr lang="ru-RU" dirty="0" smtClean="0"/>
              <a:t>массив из 4 </a:t>
            </a:r>
            <a:r>
              <a:rPr lang="en-US" dirty="0" err="1" smtClean="0"/>
              <a:t>int</a:t>
            </a:r>
            <a:endParaRPr lang="ru-RU" dirty="0" smtClean="0"/>
          </a:p>
          <a:p>
            <a:r>
              <a:rPr lang="ru-RU" dirty="0" smtClean="0"/>
              <a:t>Т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Т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4</a:t>
            </a:r>
            <a:r>
              <a:rPr lang="ru-RU" baseline="-25000" dirty="0" smtClean="0"/>
              <a:t> </a:t>
            </a:r>
            <a:r>
              <a:rPr lang="ru-RU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типы элементов Т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== 4</a:t>
            </a:r>
            <a:r>
              <a:rPr lang="ru-RU" dirty="0" smtClean="0"/>
              <a:t>, но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== 1 или 2</a:t>
            </a:r>
          </a:p>
          <a:p>
            <a:pPr lvl="1"/>
            <a:r>
              <a:rPr lang="ru-RU" dirty="0" smtClean="0"/>
              <a:t>т.е. нарушена кратность выравниванию элемента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Тогда разрешалось бы разместить массив </a:t>
            </a:r>
            <a:r>
              <a:rPr lang="en-US" dirty="0" err="1" smtClean="0"/>
              <a:t>int</a:t>
            </a:r>
            <a:r>
              <a:rPr lang="en-US" dirty="0" smtClean="0"/>
              <a:t> a[4] </a:t>
            </a:r>
            <a:r>
              <a:rPr lang="ru-RU" dirty="0" smtClean="0"/>
              <a:t>так, что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)&amp;a % 4 == 2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доступ к элементам </a:t>
            </a:r>
            <a:r>
              <a:rPr lang="en-US" dirty="0" smtClean="0">
                <a:solidFill>
                  <a:schemeClr val="bg1"/>
                </a:solidFill>
              </a:rPr>
              <a:t>a[0]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a[2] </a:t>
            </a:r>
            <a:r>
              <a:rPr lang="ru-RU" dirty="0" smtClean="0">
                <a:solidFill>
                  <a:schemeClr val="bg1"/>
                </a:solidFill>
              </a:rPr>
              <a:t>приводил бы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массива?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int</a:t>
            </a:r>
            <a:r>
              <a:rPr lang="en-US" dirty="0" smtClean="0"/>
              <a:t> (*)[4] – </a:t>
            </a:r>
            <a:r>
              <a:rPr lang="ru-RU" dirty="0" smtClean="0"/>
              <a:t>массив из 4 </a:t>
            </a:r>
            <a:r>
              <a:rPr lang="en-US" dirty="0" err="1" smtClean="0"/>
              <a:t>int</a:t>
            </a:r>
            <a:endParaRPr lang="ru-RU" dirty="0" smtClean="0"/>
          </a:p>
          <a:p>
            <a:r>
              <a:rPr lang="ru-RU" dirty="0" smtClean="0"/>
              <a:t>Т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Т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ru-RU" dirty="0" smtClean="0"/>
              <a:t>Т</a:t>
            </a:r>
            <a:r>
              <a:rPr lang="en-US" baseline="-25000" dirty="0" smtClean="0"/>
              <a:t>4</a:t>
            </a:r>
            <a:r>
              <a:rPr lang="ru-RU" baseline="-25000" dirty="0" smtClean="0"/>
              <a:t> </a:t>
            </a:r>
            <a:r>
              <a:rPr lang="ru-RU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типы элементов Т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== 4</a:t>
            </a:r>
            <a:r>
              <a:rPr lang="ru-RU" dirty="0" smtClean="0"/>
              <a:t>, но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  <a:r>
              <a:rPr lang="ru-RU" dirty="0" smtClean="0"/>
              <a:t> == 1 или 2</a:t>
            </a:r>
          </a:p>
          <a:p>
            <a:pPr lvl="1"/>
            <a:r>
              <a:rPr lang="ru-RU" dirty="0" smtClean="0"/>
              <a:t>т.е. нарушена кратность выравниванию элемента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Тогда разрешалось бы разместить массив </a:t>
            </a:r>
            <a:r>
              <a:rPr lang="en-US" dirty="0" err="1" smtClean="0"/>
              <a:t>int</a:t>
            </a:r>
            <a:r>
              <a:rPr lang="en-US" dirty="0" smtClean="0"/>
              <a:t> a[4] </a:t>
            </a:r>
            <a:r>
              <a:rPr lang="ru-RU" dirty="0" smtClean="0"/>
              <a:t>так, что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)&amp;a % 4 == 2</a:t>
            </a:r>
          </a:p>
          <a:p>
            <a:r>
              <a:rPr lang="ru-RU" dirty="0" smtClean="0"/>
              <a:t>И доступ к элементам </a:t>
            </a:r>
            <a:r>
              <a:rPr lang="en-US" dirty="0" smtClean="0"/>
              <a:t>a[0]</a:t>
            </a:r>
            <a:r>
              <a:rPr lang="ru-RU" dirty="0" smtClean="0"/>
              <a:t> и </a:t>
            </a:r>
            <a:r>
              <a:rPr lang="en-US" dirty="0" smtClean="0"/>
              <a:t>a[2] </a:t>
            </a:r>
            <a:r>
              <a:rPr lang="ru-RU" dirty="0" smtClean="0"/>
              <a:t>приводил бы к </a:t>
            </a:r>
            <a:r>
              <a:rPr lang="en-US" dirty="0" smtClean="0"/>
              <a:t>undefined behavior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{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X; double Y; }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double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XY) == S, </a:t>
            </a:r>
            <a:r>
              <a:rPr lang="ru-RU" dirty="0" smtClean="0">
                <a:solidFill>
                  <a:schemeClr val="bg1"/>
                </a:solidFill>
              </a:rPr>
              <a:t>а адрес .</a:t>
            </a:r>
            <a:r>
              <a:rPr lang="en-US" dirty="0" smtClean="0">
                <a:solidFill>
                  <a:schemeClr val="bg1"/>
                </a:solidFill>
              </a:rPr>
              <a:t>Y </a:t>
            </a:r>
            <a:r>
              <a:rPr lang="ru-RU" dirty="0" smtClean="0">
                <a:solidFill>
                  <a:schemeClr val="bg1"/>
                </a:solidFill>
              </a:rPr>
              <a:t>сдвинут относительно адреса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(double) == 8, </a:t>
            </a:r>
            <a:r>
              <a:rPr lang="ru-RU" dirty="0" smtClean="0">
                <a:solidFill>
                  <a:schemeClr val="bg1"/>
                </a:solidFill>
              </a:rPr>
              <a:t>но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== 1, 2 </a:t>
            </a:r>
            <a:r>
              <a:rPr lang="ru-RU" dirty="0" smtClean="0">
                <a:solidFill>
                  <a:schemeClr val="bg1"/>
                </a:solidFill>
              </a:rPr>
              <a:t>или 4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т.е. нарушена кратность выравниванию элемента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ru-RU" dirty="0" smtClean="0">
                <a:solidFill>
                  <a:schemeClr val="bg1"/>
                </a:solidFill>
              </a:rPr>
              <a:t>массив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[2] </a:t>
            </a:r>
            <a:r>
              <a:rPr lang="ru-RU" dirty="0" smtClean="0">
                <a:solidFill>
                  <a:schemeClr val="bg1"/>
                </a:solidFill>
              </a:rPr>
              <a:t>размещен так, что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% 8 ==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Чтобы не было </a:t>
            </a:r>
            <a:r>
              <a:rPr lang="en-US" dirty="0" smtClean="0">
                <a:solidFill>
                  <a:schemeClr val="bg1"/>
                </a:solidFill>
              </a:rPr>
              <a:t>undefined behavior </a:t>
            </a:r>
            <a:r>
              <a:rPr lang="ru-RU" dirty="0" smtClean="0">
                <a:solidFill>
                  <a:schemeClr val="bg1"/>
                </a:solidFill>
              </a:rPr>
              <a:t>при доступе к </a:t>
            </a:r>
            <a:r>
              <a:rPr lang="en-US" dirty="0" smtClean="0">
                <a:solidFill>
                  <a:schemeClr val="bg1"/>
                </a:solidFill>
              </a:rPr>
              <a:t>.Y,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должно быть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==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[i].Y</a:t>
            </a:r>
            <a:r>
              <a:rPr lang="ru-RU" dirty="0" smtClean="0">
                <a:solidFill>
                  <a:schemeClr val="bg1"/>
                </a:solidFill>
              </a:rPr>
              <a:t> % 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== (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+ i ∙ S + N</a:t>
            </a:r>
            <a:r>
              <a:rPr lang="ru-RU" dirty="0" smtClean="0">
                <a:solidFill>
                  <a:schemeClr val="bg1"/>
                </a:solidFill>
              </a:rPr>
              <a:t>) % 8 == (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+ </a:t>
            </a:r>
            <a:r>
              <a:rPr lang="en-US" dirty="0" smtClean="0">
                <a:solidFill>
                  <a:schemeClr val="bg1"/>
                </a:solidFill>
              </a:rPr>
              <a:t>i ∙ S + N</a:t>
            </a:r>
            <a:r>
              <a:rPr lang="ru-RU" dirty="0" smtClean="0">
                <a:solidFill>
                  <a:schemeClr val="bg1"/>
                </a:solidFill>
              </a:rPr>
              <a:t>) % 8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i = 0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N % 8 == 8 - A</a:t>
            </a:r>
            <a:r>
              <a:rPr lang="ru-RU" dirty="0" smtClean="0">
                <a:solidFill>
                  <a:schemeClr val="bg1"/>
                </a:solidFill>
              </a:rPr>
              <a:t>, при </a:t>
            </a:r>
            <a:r>
              <a:rPr lang="en-US" dirty="0" smtClean="0">
                <a:solidFill>
                  <a:schemeClr val="bg1"/>
                </a:solidFill>
              </a:rPr>
              <a:t>i = 1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(double) == 8, </a:t>
            </a:r>
            <a:r>
              <a:rPr lang="ru-RU" dirty="0" smtClean="0">
                <a:solidFill>
                  <a:schemeClr val="bg1"/>
                </a:solidFill>
              </a:rPr>
              <a:t>но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== 1, 2 </a:t>
            </a:r>
            <a:r>
              <a:rPr lang="ru-RU" dirty="0" smtClean="0">
                <a:solidFill>
                  <a:schemeClr val="bg1"/>
                </a:solidFill>
              </a:rPr>
              <a:t>или 4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т.е. нарушена кратность выравниванию элемента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ru-RU" dirty="0" smtClean="0">
                <a:solidFill>
                  <a:schemeClr val="bg1"/>
                </a:solidFill>
              </a:rPr>
              <a:t>массив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[2] </a:t>
            </a:r>
            <a:r>
              <a:rPr lang="ru-RU" dirty="0" smtClean="0">
                <a:solidFill>
                  <a:schemeClr val="bg1"/>
                </a:solidFill>
              </a:rPr>
              <a:t>размещен так, что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% 8 ==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Чтобы не было </a:t>
            </a:r>
            <a:r>
              <a:rPr lang="en-US" dirty="0" smtClean="0">
                <a:solidFill>
                  <a:schemeClr val="bg1"/>
                </a:solidFill>
              </a:rPr>
              <a:t>undefined behavior </a:t>
            </a:r>
            <a:r>
              <a:rPr lang="ru-RU" dirty="0" smtClean="0">
                <a:solidFill>
                  <a:schemeClr val="bg1"/>
                </a:solidFill>
              </a:rPr>
              <a:t>при доступе к </a:t>
            </a:r>
            <a:r>
              <a:rPr lang="en-US" dirty="0" smtClean="0">
                <a:solidFill>
                  <a:schemeClr val="bg1"/>
                </a:solidFill>
              </a:rPr>
              <a:t>.Y,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должно быть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==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[i].Y</a:t>
            </a:r>
            <a:r>
              <a:rPr lang="ru-RU" dirty="0" smtClean="0">
                <a:solidFill>
                  <a:schemeClr val="bg1"/>
                </a:solidFill>
              </a:rPr>
              <a:t> % 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== (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+ i ∙ S + N</a:t>
            </a:r>
            <a:r>
              <a:rPr lang="ru-RU" dirty="0" smtClean="0">
                <a:solidFill>
                  <a:schemeClr val="bg1"/>
                </a:solidFill>
              </a:rPr>
              <a:t>) % 8 == (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+ </a:t>
            </a:r>
            <a:r>
              <a:rPr lang="en-US" dirty="0" smtClean="0">
                <a:solidFill>
                  <a:schemeClr val="bg1"/>
                </a:solidFill>
              </a:rPr>
              <a:t>i ∙ S + N</a:t>
            </a:r>
            <a:r>
              <a:rPr lang="ru-RU" dirty="0" smtClean="0">
                <a:solidFill>
                  <a:schemeClr val="bg1"/>
                </a:solidFill>
              </a:rPr>
              <a:t>) % 8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i = 0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N % 8 == 8 - A</a:t>
            </a:r>
            <a:r>
              <a:rPr lang="ru-RU" dirty="0" smtClean="0">
                <a:solidFill>
                  <a:schemeClr val="bg1"/>
                </a:solidFill>
              </a:rPr>
              <a:t>, при </a:t>
            </a:r>
            <a:r>
              <a:rPr lang="en-US" dirty="0" smtClean="0">
                <a:solidFill>
                  <a:schemeClr val="bg1"/>
                </a:solidFill>
              </a:rPr>
              <a:t>i = 1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(double) == 8, </a:t>
            </a:r>
            <a:r>
              <a:rPr lang="ru-RU" dirty="0" smtClean="0">
                <a:solidFill>
                  <a:schemeClr val="bg1"/>
                </a:solidFill>
              </a:rPr>
              <a:t>но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== 1, 2 </a:t>
            </a:r>
            <a:r>
              <a:rPr lang="ru-RU" dirty="0" smtClean="0">
                <a:solidFill>
                  <a:schemeClr val="bg1"/>
                </a:solidFill>
              </a:rPr>
              <a:t>или 4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т.е. нарушена кратность выравниванию элемента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ru-RU" dirty="0" smtClean="0">
                <a:solidFill>
                  <a:schemeClr val="bg1"/>
                </a:solidFill>
              </a:rPr>
              <a:t>массив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[2] </a:t>
            </a:r>
            <a:r>
              <a:rPr lang="ru-RU" dirty="0" smtClean="0">
                <a:solidFill>
                  <a:schemeClr val="bg1"/>
                </a:solidFill>
              </a:rPr>
              <a:t>размещен так, что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% 8 ==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Чтобы не было </a:t>
            </a:r>
            <a:r>
              <a:rPr lang="en-US" dirty="0" smtClean="0">
                <a:solidFill>
                  <a:schemeClr val="bg1"/>
                </a:solidFill>
              </a:rPr>
              <a:t>undefined behavior </a:t>
            </a:r>
            <a:r>
              <a:rPr lang="ru-RU" dirty="0" smtClean="0">
                <a:solidFill>
                  <a:schemeClr val="bg1"/>
                </a:solidFill>
              </a:rPr>
              <a:t>при доступе к </a:t>
            </a:r>
            <a:r>
              <a:rPr lang="en-US" dirty="0" smtClean="0">
                <a:solidFill>
                  <a:schemeClr val="bg1"/>
                </a:solidFill>
              </a:rPr>
              <a:t>.Y,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должно быть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==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[i].Y</a:t>
            </a:r>
            <a:r>
              <a:rPr lang="ru-RU" dirty="0" smtClean="0">
                <a:solidFill>
                  <a:schemeClr val="bg1"/>
                </a:solidFill>
              </a:rPr>
              <a:t> % 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== (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+ i ∙ S + N</a:t>
            </a:r>
            <a:r>
              <a:rPr lang="ru-RU" dirty="0" smtClean="0">
                <a:solidFill>
                  <a:schemeClr val="bg1"/>
                </a:solidFill>
              </a:rPr>
              <a:t>) % 8 == (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+ </a:t>
            </a:r>
            <a:r>
              <a:rPr lang="en-US" dirty="0" smtClean="0">
                <a:solidFill>
                  <a:schemeClr val="bg1"/>
                </a:solidFill>
              </a:rPr>
              <a:t>i ∙ S + N</a:t>
            </a:r>
            <a:r>
              <a:rPr lang="ru-RU" dirty="0" smtClean="0">
                <a:solidFill>
                  <a:schemeClr val="bg1"/>
                </a:solidFill>
              </a:rPr>
              <a:t>) % 8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i = 0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N % 8 == 8 - A</a:t>
            </a:r>
            <a:r>
              <a:rPr lang="ru-RU" dirty="0" smtClean="0">
                <a:solidFill>
                  <a:schemeClr val="bg1"/>
                </a:solidFill>
              </a:rPr>
              <a:t>, при </a:t>
            </a:r>
            <a:r>
              <a:rPr lang="en-US" dirty="0" smtClean="0">
                <a:solidFill>
                  <a:schemeClr val="bg1"/>
                </a:solidFill>
              </a:rPr>
              <a:t>i = 1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Компилятор </a:t>
            </a:r>
            <a:r>
              <a:rPr lang="ru-RU" dirty="0" smtClean="0">
                <a:solidFill>
                  <a:schemeClr val="bg1"/>
                </a:solidFill>
              </a:rPr>
              <a:t>размещает значения </a:t>
            </a:r>
            <a:r>
              <a:rPr lang="ru-RU" dirty="0" smtClean="0">
                <a:solidFill>
                  <a:schemeClr val="bg1"/>
                </a:solidFill>
              </a:rPr>
              <a:t>переменных </a:t>
            </a:r>
            <a:r>
              <a:rPr lang="ru-RU" dirty="0" smtClean="0">
                <a:solidFill>
                  <a:schemeClr val="bg1"/>
                </a:solidFill>
              </a:rPr>
              <a:t>в стековом кадре </a:t>
            </a:r>
            <a:r>
              <a:rPr lang="ru-RU" dirty="0" smtClean="0">
                <a:solidFill>
                  <a:schemeClr val="bg1"/>
                </a:solidFill>
              </a:rPr>
              <a:t>в соответствии со стандартом языка Си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Назначает переменным адреса для хранения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Генерирует код для доступа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Переменные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располагаются </a:t>
            </a:r>
            <a:r>
              <a:rPr lang="ru-RU" dirty="0" smtClean="0">
                <a:solidFill>
                  <a:schemeClr val="bg1"/>
                </a:solidFill>
              </a:rPr>
              <a:t>в стековом кадре </a:t>
            </a:r>
            <a:r>
              <a:rPr lang="ru-RU" dirty="0" smtClean="0">
                <a:solidFill>
                  <a:schemeClr val="bg1"/>
                </a:solidFill>
              </a:rPr>
              <a:t>в порядке описания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описаны без </a:t>
            </a:r>
            <a:r>
              <a:rPr lang="en-US" dirty="0" smtClean="0">
                <a:solidFill>
                  <a:schemeClr val="bg1"/>
                </a:solidFill>
              </a:rPr>
              <a:t>static/extern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(double) == 8, </a:t>
            </a:r>
            <a:r>
              <a:rPr lang="ru-RU" dirty="0" smtClean="0"/>
              <a:t>но </a:t>
            </a:r>
            <a:r>
              <a:rPr lang="en-US" dirty="0" err="1" smtClean="0"/>
              <a:t>alignof</a:t>
            </a:r>
            <a:r>
              <a:rPr lang="en-US" dirty="0" smtClean="0"/>
              <a:t>(T) == 1, 2 </a:t>
            </a:r>
            <a:r>
              <a:rPr lang="ru-RU" dirty="0" smtClean="0"/>
              <a:t>или 4</a:t>
            </a:r>
          </a:p>
          <a:p>
            <a:pPr lvl="1"/>
            <a:r>
              <a:rPr lang="ru-RU" dirty="0" smtClean="0"/>
              <a:t>т.е. нарушена кратность выравниванию элемента типа </a:t>
            </a:r>
            <a:r>
              <a:rPr lang="en-US" dirty="0" smtClean="0"/>
              <a:t>double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ru-RU" dirty="0" smtClean="0">
                <a:solidFill>
                  <a:schemeClr val="bg1"/>
                </a:solidFill>
              </a:rPr>
              <a:t>массив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[2] </a:t>
            </a:r>
            <a:r>
              <a:rPr lang="ru-RU" dirty="0" smtClean="0">
                <a:solidFill>
                  <a:schemeClr val="bg1"/>
                </a:solidFill>
              </a:rPr>
              <a:t>размещен так, что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% 8 ==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Чтобы не было </a:t>
            </a:r>
            <a:r>
              <a:rPr lang="en-US" dirty="0" smtClean="0">
                <a:solidFill>
                  <a:schemeClr val="bg1"/>
                </a:solidFill>
              </a:rPr>
              <a:t>undefined behavior </a:t>
            </a:r>
            <a:r>
              <a:rPr lang="ru-RU" dirty="0" smtClean="0">
                <a:solidFill>
                  <a:schemeClr val="bg1"/>
                </a:solidFill>
              </a:rPr>
              <a:t>при доступе к </a:t>
            </a:r>
            <a:r>
              <a:rPr lang="en-US" dirty="0" smtClean="0">
                <a:solidFill>
                  <a:schemeClr val="bg1"/>
                </a:solidFill>
              </a:rPr>
              <a:t>.Y,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должно быть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==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[i].Y</a:t>
            </a:r>
            <a:r>
              <a:rPr lang="ru-RU" dirty="0" smtClean="0">
                <a:solidFill>
                  <a:schemeClr val="bg1"/>
                </a:solidFill>
              </a:rPr>
              <a:t> % 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== (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+ i ∙ S + N</a:t>
            </a:r>
            <a:r>
              <a:rPr lang="ru-RU" dirty="0" smtClean="0">
                <a:solidFill>
                  <a:schemeClr val="bg1"/>
                </a:solidFill>
              </a:rPr>
              <a:t>) % 8 == (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+ </a:t>
            </a:r>
            <a:r>
              <a:rPr lang="en-US" dirty="0" smtClean="0">
                <a:solidFill>
                  <a:schemeClr val="bg1"/>
                </a:solidFill>
              </a:rPr>
              <a:t>i ∙ S + N</a:t>
            </a:r>
            <a:r>
              <a:rPr lang="ru-RU" dirty="0" smtClean="0">
                <a:solidFill>
                  <a:schemeClr val="bg1"/>
                </a:solidFill>
              </a:rPr>
              <a:t>) % 8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i = 0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N % 8 == 8 - A</a:t>
            </a:r>
            <a:r>
              <a:rPr lang="ru-RU" dirty="0" smtClean="0">
                <a:solidFill>
                  <a:schemeClr val="bg1"/>
                </a:solidFill>
              </a:rPr>
              <a:t>, при </a:t>
            </a:r>
            <a:r>
              <a:rPr lang="en-US" dirty="0" smtClean="0">
                <a:solidFill>
                  <a:schemeClr val="bg1"/>
                </a:solidFill>
              </a:rPr>
              <a:t>i = 1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(double) == 8, </a:t>
            </a:r>
            <a:r>
              <a:rPr lang="ru-RU" dirty="0" smtClean="0"/>
              <a:t>но </a:t>
            </a:r>
            <a:r>
              <a:rPr lang="en-US" dirty="0" err="1" smtClean="0"/>
              <a:t>alignof</a:t>
            </a:r>
            <a:r>
              <a:rPr lang="en-US" dirty="0" smtClean="0"/>
              <a:t>(T) == 1, 2 </a:t>
            </a:r>
            <a:r>
              <a:rPr lang="ru-RU" dirty="0" smtClean="0"/>
              <a:t>или 4</a:t>
            </a:r>
          </a:p>
          <a:p>
            <a:pPr lvl="1"/>
            <a:r>
              <a:rPr lang="ru-RU" dirty="0" smtClean="0"/>
              <a:t>т.е. нарушена кратность выравниванию элемента типа </a:t>
            </a:r>
            <a:r>
              <a:rPr lang="en-US" dirty="0" smtClean="0"/>
              <a:t>double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smtClean="0"/>
              <a:t>массив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en-US" dirty="0" err="1" smtClean="0"/>
              <a:t>xy</a:t>
            </a:r>
            <a:r>
              <a:rPr lang="en-US" dirty="0" smtClean="0"/>
              <a:t>[2] </a:t>
            </a:r>
            <a:r>
              <a:rPr lang="ru-RU" dirty="0" smtClean="0"/>
              <a:t>размещен так, что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% 8 ==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Чтобы не было </a:t>
            </a:r>
            <a:r>
              <a:rPr lang="en-US" dirty="0" smtClean="0">
                <a:solidFill>
                  <a:schemeClr val="bg1"/>
                </a:solidFill>
              </a:rPr>
              <a:t>undefined behavior </a:t>
            </a:r>
            <a:r>
              <a:rPr lang="ru-RU" dirty="0" smtClean="0">
                <a:solidFill>
                  <a:schemeClr val="bg1"/>
                </a:solidFill>
              </a:rPr>
              <a:t>при доступе к </a:t>
            </a:r>
            <a:r>
              <a:rPr lang="en-US" dirty="0" smtClean="0">
                <a:solidFill>
                  <a:schemeClr val="bg1"/>
                </a:solidFill>
              </a:rPr>
              <a:t>.Y, </a:t>
            </a:r>
            <a:r>
              <a:rPr lang="ru-RU" dirty="0" smtClean="0">
                <a:solidFill>
                  <a:schemeClr val="bg1"/>
                </a:solidFill>
              </a:rPr>
              <a:t>для всех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должно быть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==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[i].Y</a:t>
            </a:r>
            <a:r>
              <a:rPr lang="ru-RU" dirty="0" smtClean="0">
                <a:solidFill>
                  <a:schemeClr val="bg1"/>
                </a:solidFill>
              </a:rPr>
              <a:t> % 8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== (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)&amp;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+ i ∙ S + N</a:t>
            </a:r>
            <a:r>
              <a:rPr lang="ru-RU" dirty="0" smtClean="0">
                <a:solidFill>
                  <a:schemeClr val="bg1"/>
                </a:solidFill>
              </a:rPr>
              <a:t>) % 8 == (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+ </a:t>
            </a:r>
            <a:r>
              <a:rPr lang="en-US" dirty="0" smtClean="0">
                <a:solidFill>
                  <a:schemeClr val="bg1"/>
                </a:solidFill>
              </a:rPr>
              <a:t>i ∙ S + N</a:t>
            </a:r>
            <a:r>
              <a:rPr lang="ru-RU" dirty="0" smtClean="0">
                <a:solidFill>
                  <a:schemeClr val="bg1"/>
                </a:solidFill>
              </a:rPr>
              <a:t>) % 8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i = 0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N % 8 == 8 - A</a:t>
            </a:r>
            <a:r>
              <a:rPr lang="ru-RU" dirty="0" smtClean="0">
                <a:solidFill>
                  <a:schemeClr val="bg1"/>
                </a:solidFill>
              </a:rPr>
              <a:t>, при </a:t>
            </a:r>
            <a:r>
              <a:rPr lang="en-US" dirty="0" smtClean="0">
                <a:solidFill>
                  <a:schemeClr val="bg1"/>
                </a:solidFill>
              </a:rPr>
              <a:t>i = 1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(double) == 8, </a:t>
            </a:r>
            <a:r>
              <a:rPr lang="ru-RU" dirty="0" smtClean="0"/>
              <a:t>но </a:t>
            </a:r>
            <a:r>
              <a:rPr lang="en-US" dirty="0" err="1" smtClean="0"/>
              <a:t>alignof</a:t>
            </a:r>
            <a:r>
              <a:rPr lang="en-US" dirty="0" smtClean="0"/>
              <a:t>(T) == 1, 2 </a:t>
            </a:r>
            <a:r>
              <a:rPr lang="ru-RU" dirty="0" smtClean="0"/>
              <a:t>или 4</a:t>
            </a:r>
          </a:p>
          <a:p>
            <a:pPr lvl="1"/>
            <a:r>
              <a:rPr lang="ru-RU" dirty="0" smtClean="0"/>
              <a:t>т.е. нарушена кратность выравниванию элемента типа </a:t>
            </a:r>
            <a:r>
              <a:rPr lang="en-US" dirty="0" smtClean="0"/>
              <a:t>double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smtClean="0"/>
              <a:t>массив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en-US" dirty="0" err="1" smtClean="0"/>
              <a:t>xy</a:t>
            </a:r>
            <a:r>
              <a:rPr lang="en-US" dirty="0" smtClean="0"/>
              <a:t>[2] </a:t>
            </a:r>
            <a:r>
              <a:rPr lang="ru-RU" dirty="0" smtClean="0"/>
              <a:t>размещен так, что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% 8 ==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ru-RU" dirty="0" smtClean="0"/>
              <a:t>Чтобы не было </a:t>
            </a:r>
            <a:r>
              <a:rPr lang="en-US" dirty="0" smtClean="0"/>
              <a:t>undefined behavior </a:t>
            </a:r>
            <a:r>
              <a:rPr lang="ru-RU" dirty="0" smtClean="0"/>
              <a:t>при доступе к </a:t>
            </a:r>
            <a:r>
              <a:rPr lang="en-US" dirty="0" smtClean="0"/>
              <a:t>.Y, </a:t>
            </a:r>
            <a:r>
              <a:rPr lang="ru-RU" dirty="0" smtClean="0"/>
              <a:t>для всех </a:t>
            </a:r>
            <a:r>
              <a:rPr lang="en-US" dirty="0" smtClean="0"/>
              <a:t>i </a:t>
            </a:r>
            <a:r>
              <a:rPr lang="ru-RU" dirty="0" smtClean="0"/>
              <a:t>должно быть</a:t>
            </a:r>
          </a:p>
          <a:p>
            <a:pPr marL="0" indent="0" algn="ctr">
              <a:buNone/>
            </a:pPr>
            <a:r>
              <a:rPr lang="ru-RU" dirty="0" smtClean="0"/>
              <a:t>0 ==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[i].Y</a:t>
            </a:r>
            <a:r>
              <a:rPr lang="ru-RU" dirty="0" smtClean="0"/>
              <a:t> % 8</a:t>
            </a:r>
            <a:r>
              <a:rPr lang="en-US" dirty="0" smtClean="0"/>
              <a:t> </a:t>
            </a:r>
            <a:r>
              <a:rPr lang="ru-RU" dirty="0" smtClean="0"/>
              <a:t>== (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+ i ∙ S + N</a:t>
            </a:r>
            <a:r>
              <a:rPr lang="ru-RU" dirty="0" smtClean="0"/>
              <a:t>) % 8 == (</a:t>
            </a:r>
            <a:r>
              <a:rPr lang="en-US" dirty="0" smtClean="0"/>
              <a:t>A</a:t>
            </a:r>
            <a:r>
              <a:rPr lang="ru-RU" dirty="0" smtClean="0"/>
              <a:t> + </a:t>
            </a:r>
            <a:r>
              <a:rPr lang="en-US" dirty="0" smtClean="0"/>
              <a:t>i ∙ S + N</a:t>
            </a:r>
            <a:r>
              <a:rPr lang="ru-RU" dirty="0" smtClean="0"/>
              <a:t>) % 8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i = 0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N % 8 == 8 - A</a:t>
            </a:r>
            <a:r>
              <a:rPr lang="ru-RU" dirty="0" smtClean="0">
                <a:solidFill>
                  <a:schemeClr val="bg1"/>
                </a:solidFill>
              </a:rPr>
              <a:t>, при </a:t>
            </a:r>
            <a:r>
              <a:rPr lang="en-US" dirty="0" smtClean="0">
                <a:solidFill>
                  <a:schemeClr val="bg1"/>
                </a:solidFill>
              </a:rPr>
              <a:t>i = 1 </a:t>
            </a: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en-US" dirty="0" smtClean="0">
                <a:solidFill>
                  <a:schemeClr val="bg1"/>
                </a:solidFill>
              </a:rPr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(double) == 8, </a:t>
            </a:r>
            <a:r>
              <a:rPr lang="ru-RU" dirty="0" smtClean="0"/>
              <a:t>но </a:t>
            </a:r>
            <a:r>
              <a:rPr lang="en-US" dirty="0" err="1" smtClean="0"/>
              <a:t>alignof</a:t>
            </a:r>
            <a:r>
              <a:rPr lang="en-US" dirty="0" smtClean="0"/>
              <a:t>(T) == 1, 2 </a:t>
            </a:r>
            <a:r>
              <a:rPr lang="ru-RU" dirty="0" smtClean="0"/>
              <a:t>или 4</a:t>
            </a:r>
          </a:p>
          <a:p>
            <a:pPr lvl="1"/>
            <a:r>
              <a:rPr lang="ru-RU" dirty="0" smtClean="0"/>
              <a:t>т.е. нарушена кратность выравниванию элемента типа </a:t>
            </a:r>
            <a:r>
              <a:rPr lang="en-US" dirty="0" smtClean="0"/>
              <a:t>double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smtClean="0"/>
              <a:t>массив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en-US" dirty="0" err="1" smtClean="0"/>
              <a:t>xy</a:t>
            </a:r>
            <a:r>
              <a:rPr lang="en-US" dirty="0" smtClean="0"/>
              <a:t>[2] </a:t>
            </a:r>
            <a:r>
              <a:rPr lang="ru-RU" dirty="0" smtClean="0"/>
              <a:t>размещен так, что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% 8 ==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ru-RU" dirty="0" smtClean="0"/>
              <a:t>Чтобы не было </a:t>
            </a:r>
            <a:r>
              <a:rPr lang="en-US" dirty="0" smtClean="0"/>
              <a:t>undefined behavior </a:t>
            </a:r>
            <a:r>
              <a:rPr lang="ru-RU" dirty="0" smtClean="0"/>
              <a:t>при доступе к </a:t>
            </a:r>
            <a:r>
              <a:rPr lang="en-US" dirty="0" smtClean="0"/>
              <a:t>.Y, </a:t>
            </a:r>
            <a:r>
              <a:rPr lang="ru-RU" dirty="0" smtClean="0"/>
              <a:t>для всех </a:t>
            </a:r>
            <a:r>
              <a:rPr lang="en-US" dirty="0" smtClean="0"/>
              <a:t>i </a:t>
            </a:r>
            <a:r>
              <a:rPr lang="ru-RU" dirty="0" smtClean="0"/>
              <a:t>должно быть</a:t>
            </a:r>
          </a:p>
          <a:p>
            <a:pPr marL="0" indent="0" algn="ctr">
              <a:buNone/>
            </a:pPr>
            <a:r>
              <a:rPr lang="ru-RU" dirty="0" smtClean="0"/>
              <a:t>0 ==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[i].Y</a:t>
            </a:r>
            <a:r>
              <a:rPr lang="ru-RU" dirty="0" smtClean="0"/>
              <a:t> % 8</a:t>
            </a:r>
            <a:r>
              <a:rPr lang="en-US" dirty="0" smtClean="0"/>
              <a:t> </a:t>
            </a:r>
            <a:r>
              <a:rPr lang="ru-RU" dirty="0" smtClean="0"/>
              <a:t>== (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+ i ∙ S + N</a:t>
            </a:r>
            <a:r>
              <a:rPr lang="ru-RU" dirty="0" smtClean="0"/>
              <a:t>) % 8 == (</a:t>
            </a:r>
            <a:r>
              <a:rPr lang="en-US" dirty="0" smtClean="0"/>
              <a:t>A</a:t>
            </a:r>
            <a:r>
              <a:rPr lang="ru-RU" dirty="0" smtClean="0"/>
              <a:t> + </a:t>
            </a:r>
            <a:r>
              <a:rPr lang="en-US" dirty="0" smtClean="0"/>
              <a:t>i ∙ S + N</a:t>
            </a:r>
            <a:r>
              <a:rPr lang="ru-RU" dirty="0" smtClean="0"/>
              <a:t>) % 8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i = 0 </a:t>
            </a:r>
            <a:r>
              <a:rPr lang="ru-RU" dirty="0" smtClean="0"/>
              <a:t>получаем </a:t>
            </a:r>
            <a:r>
              <a:rPr lang="en-US" dirty="0" smtClean="0"/>
              <a:t>N % 8 == 8 - A</a:t>
            </a:r>
            <a:r>
              <a:rPr lang="ru-RU" dirty="0" smtClean="0"/>
              <a:t>, при </a:t>
            </a:r>
            <a:r>
              <a:rPr lang="en-US" dirty="0" smtClean="0"/>
              <a:t>i = 1 </a:t>
            </a:r>
            <a:r>
              <a:rPr lang="ru-RU" dirty="0" smtClean="0"/>
              <a:t>получаем </a:t>
            </a:r>
            <a:r>
              <a:rPr lang="en-US" dirty="0" smtClean="0"/>
              <a:t>S % 8 == 0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Поскольку возможны оба случая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== 0 и А != 0,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кратному 8, должна отличаться от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XY </a:t>
            </a:r>
            <a:r>
              <a:rPr lang="ru-RU" dirty="0" smtClean="0">
                <a:solidFill>
                  <a:schemeClr val="bg1"/>
                </a:solidFill>
              </a:rPr>
              <a:t>по адресу, некратному 8, расстоянием между </a:t>
            </a:r>
            <a:r>
              <a:rPr lang="en-US" dirty="0" smtClean="0">
                <a:solidFill>
                  <a:schemeClr val="bg1"/>
                </a:solidFill>
              </a:rPr>
              <a:t>.X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.Y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(double) == 8, </a:t>
            </a:r>
            <a:r>
              <a:rPr lang="ru-RU" dirty="0" smtClean="0"/>
              <a:t>но </a:t>
            </a:r>
            <a:r>
              <a:rPr lang="en-US" dirty="0" err="1" smtClean="0"/>
              <a:t>alignof</a:t>
            </a:r>
            <a:r>
              <a:rPr lang="en-US" dirty="0" smtClean="0"/>
              <a:t>(T) == 1, 2 </a:t>
            </a:r>
            <a:r>
              <a:rPr lang="ru-RU" dirty="0" smtClean="0"/>
              <a:t>или 4</a:t>
            </a:r>
          </a:p>
          <a:p>
            <a:pPr lvl="1"/>
            <a:r>
              <a:rPr lang="ru-RU" dirty="0" smtClean="0"/>
              <a:t>т.е. нарушена кратность выравниванию элемента типа </a:t>
            </a:r>
            <a:r>
              <a:rPr lang="en-US" dirty="0" smtClean="0"/>
              <a:t>double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smtClean="0"/>
              <a:t>массив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en-US" dirty="0" err="1" smtClean="0"/>
              <a:t>xy</a:t>
            </a:r>
            <a:r>
              <a:rPr lang="en-US" dirty="0" smtClean="0"/>
              <a:t>[2] </a:t>
            </a:r>
            <a:r>
              <a:rPr lang="ru-RU" dirty="0" smtClean="0"/>
              <a:t>размещен так, что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% 8 ==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ru-RU" dirty="0" smtClean="0"/>
              <a:t>Чтобы не было </a:t>
            </a:r>
            <a:r>
              <a:rPr lang="en-US" dirty="0" smtClean="0"/>
              <a:t>undefined behavior </a:t>
            </a:r>
            <a:r>
              <a:rPr lang="ru-RU" dirty="0" smtClean="0"/>
              <a:t>при доступе к </a:t>
            </a:r>
            <a:r>
              <a:rPr lang="en-US" dirty="0" smtClean="0"/>
              <a:t>.Y, </a:t>
            </a:r>
            <a:r>
              <a:rPr lang="ru-RU" dirty="0" smtClean="0"/>
              <a:t>для всех </a:t>
            </a:r>
            <a:r>
              <a:rPr lang="en-US" dirty="0" smtClean="0"/>
              <a:t>i </a:t>
            </a:r>
            <a:r>
              <a:rPr lang="ru-RU" dirty="0" smtClean="0"/>
              <a:t>должно быть</a:t>
            </a:r>
          </a:p>
          <a:p>
            <a:pPr marL="0" indent="0" algn="ctr">
              <a:buNone/>
            </a:pPr>
            <a:r>
              <a:rPr lang="ru-RU" dirty="0" smtClean="0"/>
              <a:t>0 ==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[i].Y</a:t>
            </a:r>
            <a:r>
              <a:rPr lang="ru-RU" dirty="0" smtClean="0"/>
              <a:t> % 8</a:t>
            </a:r>
            <a:r>
              <a:rPr lang="en-US" dirty="0" smtClean="0"/>
              <a:t> </a:t>
            </a:r>
            <a:r>
              <a:rPr lang="ru-RU" dirty="0" smtClean="0"/>
              <a:t>== (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+ i ∙ S + N</a:t>
            </a:r>
            <a:r>
              <a:rPr lang="ru-RU" dirty="0" smtClean="0"/>
              <a:t>) % 8 == (</a:t>
            </a:r>
            <a:r>
              <a:rPr lang="en-US" dirty="0" smtClean="0"/>
              <a:t>A</a:t>
            </a:r>
            <a:r>
              <a:rPr lang="ru-RU" dirty="0" smtClean="0"/>
              <a:t> + </a:t>
            </a:r>
            <a:r>
              <a:rPr lang="en-US" dirty="0" smtClean="0"/>
              <a:t>i ∙ S + N</a:t>
            </a:r>
            <a:r>
              <a:rPr lang="ru-RU" dirty="0" smtClean="0"/>
              <a:t>) % 8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i = 0 </a:t>
            </a:r>
            <a:r>
              <a:rPr lang="ru-RU" dirty="0" smtClean="0"/>
              <a:t>получаем </a:t>
            </a:r>
            <a:r>
              <a:rPr lang="en-US" dirty="0" smtClean="0"/>
              <a:t>N % 8 == 8 - A</a:t>
            </a:r>
            <a:r>
              <a:rPr lang="ru-RU" dirty="0" smtClean="0"/>
              <a:t>, при </a:t>
            </a:r>
            <a:r>
              <a:rPr lang="en-US" dirty="0" smtClean="0"/>
              <a:t>i = 1 </a:t>
            </a:r>
            <a:r>
              <a:rPr lang="ru-RU" dirty="0" smtClean="0"/>
              <a:t>получаем </a:t>
            </a:r>
            <a:r>
              <a:rPr lang="en-US" dirty="0" smtClean="0"/>
              <a:t>S % 8 == 0 </a:t>
            </a:r>
          </a:p>
          <a:p>
            <a:r>
              <a:rPr lang="ru-RU" dirty="0" smtClean="0"/>
              <a:t>Поскольку возможны оба случая </a:t>
            </a:r>
            <a:r>
              <a:rPr lang="en-US" dirty="0" smtClean="0"/>
              <a:t>A </a:t>
            </a:r>
            <a:r>
              <a:rPr lang="ru-RU" dirty="0" smtClean="0"/>
              <a:t>== 0 и А != 0,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ru-RU" dirty="0" smtClean="0"/>
              <a:t>по адресу кратному 8, должна отличаться от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ru-RU" dirty="0" smtClean="0"/>
              <a:t>по адресу некратному 8, расстоянием между </a:t>
            </a:r>
            <a:r>
              <a:rPr lang="en-US" dirty="0" smtClean="0"/>
              <a:t>.X </a:t>
            </a:r>
            <a:r>
              <a:rPr lang="ru-RU" dirty="0" smtClean="0"/>
              <a:t>и </a:t>
            </a:r>
            <a:r>
              <a:rPr lang="en-US" dirty="0" smtClean="0"/>
              <a:t>.Y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Разбор этих случаев замедлял бы присваивание и доступ к элементам для структур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было бы без кратности выравнивани</a:t>
            </a:r>
            <a:r>
              <a:rPr lang="ru-RU" dirty="0" smtClean="0"/>
              <a:t>ю элемента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= </a:t>
            </a:r>
            <a:r>
              <a:rPr lang="en-US" dirty="0" err="1" smtClean="0"/>
              <a:t>struct</a:t>
            </a:r>
            <a:r>
              <a:rPr lang="en-US" dirty="0" smtClean="0"/>
              <a:t> XY { </a:t>
            </a:r>
            <a:r>
              <a:rPr lang="en-US" dirty="0" err="1" smtClean="0"/>
              <a:t>int</a:t>
            </a:r>
            <a:r>
              <a:rPr lang="en-US" dirty="0" smtClean="0"/>
              <a:t> X; double Y; }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= double</a:t>
            </a:r>
          </a:p>
          <a:p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XY) == S, </a:t>
            </a:r>
            <a:r>
              <a:rPr lang="ru-RU" dirty="0" smtClean="0"/>
              <a:t>а адрес .</a:t>
            </a:r>
            <a:r>
              <a:rPr lang="en-US" dirty="0" smtClean="0"/>
              <a:t>Y </a:t>
            </a:r>
            <a:r>
              <a:rPr lang="ru-RU" dirty="0" smtClean="0"/>
              <a:t>сдвинут относительно адреса </a:t>
            </a:r>
            <a:r>
              <a:rPr lang="en-US" dirty="0" smtClean="0"/>
              <a:t>.X </a:t>
            </a:r>
            <a:r>
              <a:rPr lang="ru-RU" dirty="0" smtClean="0"/>
              <a:t>на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alignof</a:t>
            </a:r>
            <a:r>
              <a:rPr lang="en-US" dirty="0" smtClean="0"/>
              <a:t>(double) == 8, </a:t>
            </a:r>
            <a:r>
              <a:rPr lang="ru-RU" dirty="0" smtClean="0"/>
              <a:t>но </a:t>
            </a:r>
            <a:r>
              <a:rPr lang="en-US" dirty="0" err="1" smtClean="0"/>
              <a:t>alignof</a:t>
            </a:r>
            <a:r>
              <a:rPr lang="en-US" dirty="0" smtClean="0"/>
              <a:t>(T) == 1, 2 </a:t>
            </a:r>
            <a:r>
              <a:rPr lang="ru-RU" dirty="0" smtClean="0"/>
              <a:t>или 4</a:t>
            </a:r>
          </a:p>
          <a:p>
            <a:pPr lvl="1"/>
            <a:r>
              <a:rPr lang="ru-RU" dirty="0" smtClean="0"/>
              <a:t>т.е. нарушена кратность выравниванию элемента типа </a:t>
            </a:r>
            <a:r>
              <a:rPr lang="en-US" dirty="0" smtClean="0"/>
              <a:t>double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smtClean="0"/>
              <a:t>массив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en-US" dirty="0" err="1" smtClean="0"/>
              <a:t>xy</a:t>
            </a:r>
            <a:r>
              <a:rPr lang="en-US" dirty="0" smtClean="0"/>
              <a:t>[2] </a:t>
            </a:r>
            <a:r>
              <a:rPr lang="ru-RU" dirty="0" smtClean="0"/>
              <a:t>размещен так, что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% 8 ==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ru-RU" dirty="0" smtClean="0"/>
              <a:t>Чтобы не было </a:t>
            </a:r>
            <a:r>
              <a:rPr lang="en-US" dirty="0" smtClean="0"/>
              <a:t>undefined behavior </a:t>
            </a:r>
            <a:r>
              <a:rPr lang="ru-RU" dirty="0" smtClean="0"/>
              <a:t>при доступе к </a:t>
            </a:r>
            <a:r>
              <a:rPr lang="en-US" dirty="0" smtClean="0"/>
              <a:t>.Y, </a:t>
            </a:r>
            <a:r>
              <a:rPr lang="ru-RU" dirty="0" smtClean="0"/>
              <a:t>для всех </a:t>
            </a:r>
            <a:r>
              <a:rPr lang="en-US" dirty="0" smtClean="0"/>
              <a:t>i </a:t>
            </a:r>
            <a:r>
              <a:rPr lang="ru-RU" dirty="0" smtClean="0"/>
              <a:t>должно быть</a:t>
            </a:r>
          </a:p>
          <a:p>
            <a:pPr marL="0" indent="0" algn="ctr">
              <a:buNone/>
            </a:pPr>
            <a:r>
              <a:rPr lang="ru-RU" dirty="0" smtClean="0"/>
              <a:t>0 == 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[i].Y</a:t>
            </a:r>
            <a:r>
              <a:rPr lang="ru-RU" dirty="0" smtClean="0"/>
              <a:t> % 8</a:t>
            </a:r>
            <a:r>
              <a:rPr lang="en-US" dirty="0" smtClean="0"/>
              <a:t> </a:t>
            </a:r>
            <a:r>
              <a:rPr lang="ru-RU" dirty="0" smtClean="0"/>
              <a:t>== (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)&amp;</a:t>
            </a:r>
            <a:r>
              <a:rPr lang="en-US" dirty="0" err="1" smtClean="0"/>
              <a:t>xy</a:t>
            </a:r>
            <a:r>
              <a:rPr lang="en-US" dirty="0" smtClean="0"/>
              <a:t> + i ∙ S + N</a:t>
            </a:r>
            <a:r>
              <a:rPr lang="ru-RU" dirty="0" smtClean="0"/>
              <a:t>) % 8 == (</a:t>
            </a:r>
            <a:r>
              <a:rPr lang="en-US" dirty="0" smtClean="0"/>
              <a:t>A</a:t>
            </a:r>
            <a:r>
              <a:rPr lang="ru-RU" dirty="0" smtClean="0"/>
              <a:t> + </a:t>
            </a:r>
            <a:r>
              <a:rPr lang="en-US" dirty="0" smtClean="0"/>
              <a:t>i ∙ S + N</a:t>
            </a:r>
            <a:r>
              <a:rPr lang="ru-RU" dirty="0" smtClean="0"/>
              <a:t>) % 8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i = 0 </a:t>
            </a:r>
            <a:r>
              <a:rPr lang="ru-RU" dirty="0" smtClean="0"/>
              <a:t>получаем </a:t>
            </a:r>
            <a:r>
              <a:rPr lang="en-US" dirty="0" smtClean="0"/>
              <a:t>N % 8 == 8 - A</a:t>
            </a:r>
            <a:r>
              <a:rPr lang="ru-RU" dirty="0" smtClean="0"/>
              <a:t>, при </a:t>
            </a:r>
            <a:r>
              <a:rPr lang="en-US" dirty="0" smtClean="0"/>
              <a:t>i = 1 </a:t>
            </a:r>
            <a:r>
              <a:rPr lang="ru-RU" dirty="0" smtClean="0"/>
              <a:t>получаем </a:t>
            </a:r>
            <a:r>
              <a:rPr lang="en-US" dirty="0" smtClean="0"/>
              <a:t>S % 8 == 0 </a:t>
            </a:r>
          </a:p>
          <a:p>
            <a:r>
              <a:rPr lang="ru-RU" dirty="0" smtClean="0"/>
              <a:t>Поскольку возможны оба случая </a:t>
            </a:r>
            <a:r>
              <a:rPr lang="en-US" dirty="0" smtClean="0"/>
              <a:t>A </a:t>
            </a:r>
            <a:r>
              <a:rPr lang="ru-RU" dirty="0" smtClean="0"/>
              <a:t>== 0 и А != 0,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ru-RU" dirty="0" smtClean="0"/>
              <a:t>по адресу кратному 8, должна отличаться от </a:t>
            </a:r>
            <a:r>
              <a:rPr lang="en-US" dirty="0" err="1" smtClean="0"/>
              <a:t>struct</a:t>
            </a:r>
            <a:r>
              <a:rPr lang="en-US" dirty="0" smtClean="0"/>
              <a:t> XY </a:t>
            </a:r>
            <a:r>
              <a:rPr lang="ru-RU" dirty="0" smtClean="0"/>
              <a:t>по адресу некратному 8, расстоянием между </a:t>
            </a:r>
            <a:r>
              <a:rPr lang="en-US" dirty="0" smtClean="0"/>
              <a:t>.X </a:t>
            </a:r>
            <a:r>
              <a:rPr lang="ru-RU" dirty="0" smtClean="0"/>
              <a:t>и </a:t>
            </a:r>
            <a:r>
              <a:rPr lang="en-US" dirty="0" smtClean="0"/>
              <a:t>.Y</a:t>
            </a:r>
            <a:endParaRPr lang="ru-RU" dirty="0" smtClean="0"/>
          </a:p>
          <a:p>
            <a:r>
              <a:rPr lang="ru-RU" dirty="0" smtClean="0"/>
              <a:t>Разбор этих случаев замедлял бы присваивание и доступ к элементам для структур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799479" y="2529191"/>
            <a:ext cx="2554321" cy="1252048"/>
            <a:chOff x="8799479" y="2529191"/>
            <a:chExt cx="2554321" cy="1252048"/>
          </a:xfrm>
        </p:grpSpPr>
        <p:sp>
          <p:nvSpPr>
            <p:cNvPr id="5" name="Rectangle 4"/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.X</a:t>
              </a: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.Y</a:t>
              </a:r>
              <a:endParaRPr lang="ru-R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99479" y="3411907"/>
              <a:ext cx="2554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31407" y="34119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ru-RU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6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 конце </a:t>
            </a:r>
            <a:r>
              <a:rPr lang="en-US" dirty="0" err="1" smtClean="0"/>
              <a:t>struct</a:t>
            </a:r>
            <a:r>
              <a:rPr lang="en-US" dirty="0" smtClean="0"/>
              <a:t>/union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правильного выравнивания элементов массива</a:t>
            </a:r>
            <a:r>
              <a:rPr lang="en-US" dirty="0" smtClean="0">
                <a:solidFill>
                  <a:schemeClr val="bg1"/>
                </a:solidFill>
              </a:rPr>
              <a:t> T</a:t>
            </a:r>
            <a:r>
              <a:rPr lang="ru-RU" dirty="0" smtClean="0">
                <a:solidFill>
                  <a:schemeClr val="bg1"/>
                </a:solidFill>
              </a:rPr>
              <a:t> требуется, чтобы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был кратен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Поэтому компилятор может добавлять выравнивающие байты в конце структур и объединений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м. пример про кратность выравниванию элементу структуры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 конце </a:t>
            </a:r>
            <a:r>
              <a:rPr lang="en-US" dirty="0" err="1" smtClean="0"/>
              <a:t>struct</a:t>
            </a:r>
            <a:r>
              <a:rPr lang="en-US" dirty="0" smtClean="0"/>
              <a:t>/union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правильного выравнивания элементов массива</a:t>
            </a:r>
            <a:r>
              <a:rPr lang="en-US" dirty="0" smtClean="0"/>
              <a:t> T</a:t>
            </a:r>
            <a:r>
              <a:rPr lang="ru-RU" dirty="0" smtClean="0"/>
              <a:t> требуется, чтобы </a:t>
            </a:r>
            <a:r>
              <a:rPr lang="en-US" dirty="0" err="1" smtClean="0"/>
              <a:t>sizeof</a:t>
            </a:r>
            <a:r>
              <a:rPr lang="en-US" dirty="0" smtClean="0"/>
              <a:t>(T) </a:t>
            </a:r>
            <a:r>
              <a:rPr lang="ru-RU" dirty="0" smtClean="0"/>
              <a:t>был кратен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Поэтому компилятор может добавлять выравнивающие байты в конце структур и объединений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м. пример про кратность выравниванию элементу структуры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 конце </a:t>
            </a:r>
            <a:r>
              <a:rPr lang="en-US" dirty="0" err="1" smtClean="0"/>
              <a:t>struct</a:t>
            </a:r>
            <a:r>
              <a:rPr lang="en-US" dirty="0" smtClean="0"/>
              <a:t>/union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правильного выравнивания элементов массива</a:t>
            </a:r>
            <a:r>
              <a:rPr lang="en-US" dirty="0" smtClean="0"/>
              <a:t> T</a:t>
            </a:r>
            <a:r>
              <a:rPr lang="ru-RU" dirty="0" smtClean="0"/>
              <a:t> требуется, чтобы </a:t>
            </a:r>
            <a:r>
              <a:rPr lang="en-US" dirty="0" err="1" smtClean="0"/>
              <a:t>sizeof</a:t>
            </a:r>
            <a:r>
              <a:rPr lang="en-US" dirty="0" smtClean="0"/>
              <a:t>(T) </a:t>
            </a:r>
            <a:r>
              <a:rPr lang="ru-RU" dirty="0" smtClean="0"/>
              <a:t>был кратен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ru-RU" dirty="0" smtClean="0"/>
              <a:t>Поэтому компилятор может добавлять выравнивающие байты в конце структур и объединений</a:t>
            </a:r>
            <a:endParaRPr lang="en-US" dirty="0" smtClean="0"/>
          </a:p>
          <a:p>
            <a:pPr lvl="1"/>
            <a:r>
              <a:rPr lang="ru-RU" dirty="0"/>
              <a:t>с</a:t>
            </a:r>
            <a:r>
              <a:rPr lang="ru-RU" dirty="0" smtClean="0"/>
              <a:t>м. </a:t>
            </a:r>
            <a:r>
              <a:rPr lang="en-US" dirty="0" smtClean="0"/>
              <a:t>S </a:t>
            </a:r>
            <a:r>
              <a:rPr lang="ru-RU" dirty="0" smtClean="0"/>
              <a:t>в примере про кратность выравниванию элементу структуры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 конце </a:t>
            </a:r>
            <a:r>
              <a:rPr lang="en-US" dirty="0" err="1" smtClean="0"/>
              <a:t>struct</a:t>
            </a:r>
            <a:r>
              <a:rPr lang="en-US" dirty="0" smtClean="0"/>
              <a:t>/union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правильного выравнивания элементов массива</a:t>
            </a:r>
            <a:r>
              <a:rPr lang="en-US" dirty="0" smtClean="0"/>
              <a:t> T</a:t>
            </a:r>
            <a:r>
              <a:rPr lang="ru-RU" dirty="0" smtClean="0"/>
              <a:t> требуется, чтобы </a:t>
            </a:r>
            <a:r>
              <a:rPr lang="en-US" dirty="0" err="1" smtClean="0"/>
              <a:t>sizeof</a:t>
            </a:r>
            <a:r>
              <a:rPr lang="en-US" dirty="0" smtClean="0"/>
              <a:t>(T) </a:t>
            </a:r>
            <a:r>
              <a:rPr lang="ru-RU" dirty="0" smtClean="0"/>
              <a:t>был кратен </a:t>
            </a:r>
            <a:r>
              <a:rPr lang="en-US" dirty="0" err="1" smtClean="0"/>
              <a:t>alignof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ru-RU" dirty="0" smtClean="0"/>
              <a:t>Поэтому компилятор может добавлять выравнивающие байты в конце структур и объединений</a:t>
            </a:r>
            <a:endParaRPr lang="en-US" dirty="0" smtClean="0"/>
          </a:p>
          <a:p>
            <a:pPr lvl="1"/>
            <a:r>
              <a:rPr lang="ru-RU" dirty="0"/>
              <a:t>с</a:t>
            </a:r>
            <a:r>
              <a:rPr lang="ru-RU" dirty="0" smtClean="0"/>
              <a:t>м. </a:t>
            </a:r>
            <a:r>
              <a:rPr lang="en-US" dirty="0" smtClean="0"/>
              <a:t>S </a:t>
            </a:r>
            <a:r>
              <a:rPr lang="ru-RU" dirty="0" smtClean="0"/>
              <a:t>в примере про кратность выравниванию элементу структуры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ru-RU" dirty="0" smtClean="0"/>
              <a:t>размещает значения </a:t>
            </a:r>
            <a:r>
              <a:rPr lang="ru-RU" dirty="0" smtClean="0"/>
              <a:t>переменных </a:t>
            </a:r>
            <a:r>
              <a:rPr lang="ru-RU" dirty="0" smtClean="0"/>
              <a:t>в стековом кадре </a:t>
            </a:r>
            <a:r>
              <a:rPr lang="ru-RU" dirty="0" smtClean="0"/>
              <a:t>в соответствии со стандартом языка Си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Назначает переменным адреса для хранения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Генерирует код для доступа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Переменные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располагаются </a:t>
            </a:r>
            <a:r>
              <a:rPr lang="ru-RU" dirty="0" smtClean="0">
                <a:solidFill>
                  <a:schemeClr val="bg1"/>
                </a:solidFill>
              </a:rPr>
              <a:t>в стековом кадре </a:t>
            </a:r>
            <a:r>
              <a:rPr lang="ru-RU" dirty="0" smtClean="0">
                <a:solidFill>
                  <a:schemeClr val="bg1"/>
                </a:solidFill>
              </a:rPr>
              <a:t>в порядке описания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описаны без </a:t>
            </a:r>
            <a:r>
              <a:rPr lang="en-US" dirty="0" smtClean="0">
                <a:solidFill>
                  <a:schemeClr val="bg1"/>
                </a:solidFill>
              </a:rPr>
              <a:t>static/extern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внутри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в примере про кратность выравниванию элементу структуры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8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внутри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 smtClean="0"/>
              <a:t>см. </a:t>
            </a:r>
            <a:r>
              <a:rPr lang="en-US" dirty="0" smtClean="0"/>
              <a:t>N </a:t>
            </a:r>
            <a:r>
              <a:rPr lang="ru-RU" dirty="0" smtClean="0"/>
              <a:t>в примере про кратность выравниванию элементу структуры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Выравнивающие байты</a:t>
            </a:r>
            <a:r>
              <a:rPr lang="en-US" dirty="0" smtClean="0"/>
              <a:t> </a:t>
            </a:r>
            <a:r>
              <a:rPr lang="ru-RU" dirty="0" smtClean="0"/>
              <a:t>внутри </a:t>
            </a:r>
            <a:r>
              <a:rPr lang="en-US" dirty="0" err="1" smtClean="0"/>
              <a:t>struct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 smtClean="0"/>
              <a:t>см. </a:t>
            </a:r>
            <a:r>
              <a:rPr lang="en-US" dirty="0" smtClean="0"/>
              <a:t>N </a:t>
            </a:r>
            <a:r>
              <a:rPr lang="ru-RU" dirty="0" smtClean="0"/>
              <a:t>в примере про кратность выравниванию элементу структуры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распределение памяти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в процессе работы сама </a:t>
            </a:r>
            <a:r>
              <a:rPr lang="ru-RU" dirty="0" smtClean="0">
                <a:solidFill>
                  <a:schemeClr val="bg1"/>
                </a:solidFill>
              </a:rPr>
              <a:t>резервирует и освобождает участки памяти для хранения необходимых ей данных – использует динамическое распределение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резервирования и освобождения участка памяти используются стандартные функции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распределение памяти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Программа в процессе работы сама </a:t>
            </a:r>
            <a:r>
              <a:rPr lang="ru-RU" dirty="0" smtClean="0"/>
              <a:t>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резервирования и освобождения участка памяти используются стандартные функции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распределение памяти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Программа в процессе работы сама </a:t>
            </a:r>
            <a:r>
              <a:rPr lang="ru-RU" dirty="0" smtClean="0"/>
              <a:t>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 smtClean="0"/>
          </a:p>
          <a:p>
            <a:r>
              <a:rPr lang="ru-RU" dirty="0" smtClean="0"/>
              <a:t>Для резервирования и освобождения блока памяти используются стандартные функции языка Си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распределение памяти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Программа в процессе работы сама </a:t>
            </a:r>
            <a:r>
              <a:rPr lang="ru-RU" dirty="0" smtClean="0"/>
              <a:t>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 smtClean="0"/>
          </a:p>
          <a:p>
            <a:r>
              <a:rPr lang="ru-RU" dirty="0" smtClean="0"/>
              <a:t>Для резервирования и освобождения блока памяти используются стандартные функции языка Си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Блоки памяти резервируются в специальной области памяти «куче»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распределение памяти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Программа в процессе работы сама </a:t>
            </a:r>
            <a:r>
              <a:rPr lang="ru-RU" dirty="0" smtClean="0"/>
              <a:t>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 smtClean="0"/>
          </a:p>
          <a:p>
            <a:r>
              <a:rPr lang="ru-RU" dirty="0" smtClean="0"/>
              <a:t>Для резервирования и освобождения блока памяти используются стандартные функции языка Си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Блоки памяти резервируются в специальной области памяти «куче»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void* </a:t>
            </a:r>
            <a:r>
              <a:rPr lang="en-US" dirty="0" err="1" smtClean="0">
                <a:solidFill>
                  <a:schemeClr val="bg1"/>
                </a:solidFill>
              </a:rPr>
              <a:t>malloc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 size)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</a:t>
            </a:r>
            <a:r>
              <a:rPr lang="ru-RU" dirty="0" smtClean="0">
                <a:solidFill>
                  <a:schemeClr val="bg1"/>
                </a:solidFill>
              </a:rPr>
              <a:t>резервирование </a:t>
            </a:r>
            <a:r>
              <a:rPr lang="ru-RU" dirty="0" smtClean="0">
                <a:solidFill>
                  <a:schemeClr val="bg1"/>
                </a:solidFill>
              </a:rPr>
              <a:t>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void* </a:t>
            </a:r>
            <a:r>
              <a:rPr lang="en-US" dirty="0" err="1" smtClean="0">
                <a:solidFill>
                  <a:schemeClr val="bg1"/>
                </a:solidFill>
              </a:rPr>
              <a:t>calloc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 count, 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 size)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count ∙ size </a:t>
            </a:r>
            <a:r>
              <a:rPr lang="ru-RU" dirty="0" smtClean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void* </a:t>
            </a:r>
            <a:r>
              <a:rPr lang="en-US" dirty="0" err="1" smtClean="0">
                <a:solidFill>
                  <a:schemeClr val="bg1"/>
                </a:solidFill>
              </a:rPr>
              <a:t>realloc</a:t>
            </a:r>
            <a:r>
              <a:rPr lang="en-US" dirty="0" smtClean="0">
                <a:solidFill>
                  <a:schemeClr val="bg1"/>
                </a:solidFill>
              </a:rPr>
              <a:t>(void*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 size)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void free(void*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</a:t>
            </a:r>
            <a:r>
              <a:rPr lang="ru-RU" dirty="0" smtClean="0">
                <a:solidFill>
                  <a:schemeClr val="bg1"/>
                </a:solidFill>
              </a:rPr>
              <a:t>резервирование </a:t>
            </a:r>
            <a:r>
              <a:rPr lang="ru-RU" dirty="0" smtClean="0">
                <a:solidFill>
                  <a:schemeClr val="bg1"/>
                </a:solidFill>
              </a:rPr>
              <a:t>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count ∙ size </a:t>
            </a:r>
            <a:r>
              <a:rPr lang="ru-RU" dirty="0" smtClean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ru-RU" dirty="0" smtClean="0"/>
              <a:t>размещает значения </a:t>
            </a:r>
            <a:r>
              <a:rPr lang="ru-RU" dirty="0" smtClean="0"/>
              <a:t>переменных </a:t>
            </a:r>
            <a:r>
              <a:rPr lang="ru-RU" dirty="0" smtClean="0"/>
              <a:t>в стековом кадре </a:t>
            </a:r>
            <a:r>
              <a:rPr lang="ru-RU" dirty="0" smtClean="0"/>
              <a:t>в соответствии со стандартом языка Си</a:t>
            </a:r>
            <a:endParaRPr lang="ru-RU" dirty="0" smtClean="0"/>
          </a:p>
          <a:p>
            <a:pPr lvl="1"/>
            <a:r>
              <a:rPr lang="ru-RU" dirty="0" smtClean="0"/>
              <a:t>Назначает переменным адреса для хранения</a:t>
            </a:r>
          </a:p>
          <a:p>
            <a:pPr lvl="1"/>
            <a:r>
              <a:rPr lang="ru-RU" dirty="0" smtClean="0"/>
              <a:t>Генерирует код для доступа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Переменные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располагаются </a:t>
            </a:r>
            <a:r>
              <a:rPr lang="ru-RU" dirty="0" smtClean="0">
                <a:solidFill>
                  <a:schemeClr val="bg1"/>
                </a:solidFill>
              </a:rPr>
              <a:t>в стековом кадре </a:t>
            </a:r>
            <a:r>
              <a:rPr lang="ru-RU" dirty="0" smtClean="0">
                <a:solidFill>
                  <a:schemeClr val="bg1"/>
                </a:solidFill>
              </a:rPr>
              <a:t>в порядке описания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описаны без </a:t>
            </a:r>
            <a:r>
              <a:rPr lang="en-US" dirty="0" smtClean="0">
                <a:solidFill>
                  <a:schemeClr val="bg1"/>
                </a:solidFill>
              </a:rPr>
              <a:t>static/extern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</a:t>
            </a:r>
            <a:r>
              <a:rPr lang="ru-RU" dirty="0" smtClean="0">
                <a:solidFill>
                  <a:schemeClr val="bg1"/>
                </a:solidFill>
              </a:rPr>
              <a:t>резервирование </a:t>
            </a:r>
            <a:r>
              <a:rPr lang="ru-RU" dirty="0" smtClean="0">
                <a:solidFill>
                  <a:schemeClr val="bg1"/>
                </a:solidFill>
              </a:rPr>
              <a:t>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count ∙ size </a:t>
            </a:r>
            <a:r>
              <a:rPr lang="ru-RU" dirty="0" smtClean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5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count ∙ size </a:t>
            </a:r>
            <a:r>
              <a:rPr lang="ru-RU" dirty="0" smtClean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count ∙ size </a:t>
            </a:r>
            <a:r>
              <a:rPr lang="ru-RU" dirty="0" smtClean="0"/>
              <a:t>байтов,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 smtClean="0"/>
              <a:t>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r>
              <a:rPr lang="ru-RU" dirty="0" smtClean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count ∙ size </a:t>
            </a:r>
            <a:r>
              <a:rPr lang="ru-RU" dirty="0" smtClean="0"/>
              <a:t>байтов,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 smtClean="0"/>
              <a:t>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резервирование невозможно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 smtClean="0">
                <a:solidFill>
                  <a:schemeClr val="bg1"/>
                </a:solidFill>
              </a:rPr>
              <a:t>size </a:t>
            </a:r>
            <a:r>
              <a:rPr lang="ru-RU" dirty="0" smtClean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count ∙ size </a:t>
            </a:r>
            <a:r>
              <a:rPr lang="ru-RU" dirty="0" smtClean="0"/>
              <a:t>байтов,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 smtClean="0"/>
              <a:t>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резервирование невозможно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переносит</a:t>
            </a:r>
            <a:r>
              <a:rPr lang="ru-RU" dirty="0" smtClean="0">
                <a:solidFill>
                  <a:schemeClr val="bg1"/>
                </a:solidFill>
              </a:rPr>
              <a:t> в новый блок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min(size, </a:t>
            </a:r>
            <a:r>
              <a:rPr lang="ru-RU" dirty="0" smtClean="0">
                <a:solidFill>
                  <a:schemeClr val="bg1"/>
                </a:solidFill>
              </a:rPr>
              <a:t>размер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</a:t>
            </a:r>
            <a:r>
              <a:rPr lang="ru-RU" dirty="0" smtClean="0">
                <a:solidFill>
                  <a:schemeClr val="bg1"/>
                </a:solidFill>
              </a:rPr>
              <a:t>из блока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count ∙ size </a:t>
            </a:r>
            <a:r>
              <a:rPr lang="ru-RU" dirty="0" smtClean="0"/>
              <a:t>байтов,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 smtClean="0"/>
              <a:t>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резервирование невозможно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переносит</a:t>
            </a:r>
            <a:r>
              <a:rPr lang="ru-RU" dirty="0" smtClean="0"/>
              <a:t> в новый блок</a:t>
            </a:r>
            <a:r>
              <a:rPr lang="ru-RU" dirty="0" smtClean="0"/>
              <a:t> </a:t>
            </a:r>
            <a:r>
              <a:rPr lang="en-US" dirty="0" smtClean="0"/>
              <a:t>min(size, </a:t>
            </a:r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 smtClean="0"/>
              <a:t>блока по адресу </a:t>
            </a:r>
            <a:r>
              <a:rPr lang="en-US" dirty="0" err="1" smtClean="0"/>
              <a:t>ptr</a:t>
            </a:r>
            <a:r>
              <a:rPr lang="en-US" dirty="0" smtClean="0"/>
              <a:t>) </a:t>
            </a:r>
            <a:r>
              <a:rPr lang="ru-RU" dirty="0" smtClean="0"/>
              <a:t>байтов </a:t>
            </a:r>
            <a:r>
              <a:rPr lang="ru-RU" dirty="0" smtClean="0"/>
              <a:t>из блока по адресу </a:t>
            </a:r>
            <a:r>
              <a:rPr lang="en-US" dirty="0" err="1" smtClean="0"/>
              <a:t>ptr</a:t>
            </a:r>
            <a:r>
              <a:rPr lang="ru-RU" dirty="0" smtClean="0"/>
              <a:t> </a:t>
            </a:r>
            <a:r>
              <a:rPr lang="ru-RU" dirty="0" smtClean="0"/>
              <a:t>и освобождает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en-US" dirty="0" smtClean="0">
                <a:solidFill>
                  <a:schemeClr val="bg1"/>
                </a:solidFill>
              </a:rPr>
              <a:t>NULL, </a:t>
            </a:r>
            <a:r>
              <a:rPr lang="ru-RU" dirty="0" smtClean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count ∙ size </a:t>
            </a:r>
            <a:r>
              <a:rPr lang="ru-RU" dirty="0" smtClean="0"/>
              <a:t>байтов,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 smtClean="0"/>
              <a:t>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резервирование невозможно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переносит</a:t>
            </a:r>
            <a:r>
              <a:rPr lang="ru-RU" dirty="0" smtClean="0"/>
              <a:t> в новый блок</a:t>
            </a:r>
            <a:r>
              <a:rPr lang="ru-RU" dirty="0" smtClean="0"/>
              <a:t> </a:t>
            </a:r>
            <a:r>
              <a:rPr lang="en-US" dirty="0" smtClean="0"/>
              <a:t>min(size, </a:t>
            </a:r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 smtClean="0"/>
              <a:t>блока по адресу </a:t>
            </a:r>
            <a:r>
              <a:rPr lang="en-US" dirty="0" err="1" smtClean="0"/>
              <a:t>ptr</a:t>
            </a:r>
            <a:r>
              <a:rPr lang="en-US" dirty="0" smtClean="0"/>
              <a:t>) </a:t>
            </a:r>
            <a:r>
              <a:rPr lang="ru-RU" dirty="0" smtClean="0"/>
              <a:t>байтов </a:t>
            </a:r>
            <a:r>
              <a:rPr lang="ru-RU" dirty="0" smtClean="0"/>
              <a:t>из блока по адресу </a:t>
            </a:r>
            <a:r>
              <a:rPr lang="en-US" dirty="0" err="1" smtClean="0"/>
              <a:t>ptr</a:t>
            </a:r>
            <a:r>
              <a:rPr lang="ru-RU" dirty="0" smtClean="0"/>
              <a:t> </a:t>
            </a:r>
            <a:r>
              <a:rPr lang="ru-RU" dirty="0" smtClean="0"/>
              <a:t>и освобождает его</a:t>
            </a:r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NULL, </a:t>
            </a:r>
            <a:r>
              <a:rPr lang="ru-RU" dirty="0" smtClean="0"/>
              <a:t>если изменение размера невозможно</a:t>
            </a:r>
          </a:p>
          <a:p>
            <a:pPr lvl="2"/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при этом блок по адресу </a:t>
            </a:r>
            <a:r>
              <a:rPr lang="en-US" u="dash" dirty="0" err="1" smtClean="0">
                <a:uFill>
                  <a:solidFill>
                    <a:schemeClr val="tx2"/>
                  </a:solidFill>
                </a:uFill>
              </a:rPr>
              <a:t>ptr</a:t>
            </a:r>
            <a:r>
              <a:rPr lang="en-US" u="dash" dirty="0" smtClean="0">
                <a:uFill>
                  <a:solidFill>
                    <a:schemeClr val="tx2"/>
                  </a:solidFill>
                </a:uFill>
              </a:rPr>
              <a:t>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не освобождается</a:t>
            </a:r>
            <a:r>
              <a:rPr lang="ru-RU" dirty="0" smtClean="0"/>
              <a:t>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функции </a:t>
            </a:r>
            <a:r>
              <a:rPr lang="en-US" dirty="0" err="1" smtClean="0"/>
              <a:t>malloc</a:t>
            </a:r>
            <a:r>
              <a:rPr lang="en-US" dirty="0" smtClean="0"/>
              <a:t>, free </a:t>
            </a:r>
            <a:r>
              <a:rPr lang="ru-RU" dirty="0" smtClean="0"/>
              <a:t>и др.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</a:t>
            </a:r>
            <a:r>
              <a:rPr lang="ru-RU" dirty="0" smtClean="0"/>
              <a:t>резервирование </a:t>
            </a:r>
            <a:r>
              <a:rPr lang="ru-RU" dirty="0" smtClean="0"/>
              <a:t>невозможно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count ∙ size </a:t>
            </a:r>
            <a:r>
              <a:rPr lang="ru-RU" dirty="0" smtClean="0"/>
              <a:t>байтов,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 smtClean="0"/>
              <a:t>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</a:t>
            </a:r>
            <a:r>
              <a:rPr lang="ru-RU" dirty="0" smtClean="0"/>
              <a:t>, если резервирование невозможно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 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pPr lvl="1"/>
            <a:r>
              <a:rPr lang="ru-RU" dirty="0" smtClean="0"/>
              <a:t>резервирует непрерывный блок из </a:t>
            </a:r>
            <a:r>
              <a:rPr lang="en-US" dirty="0" smtClean="0"/>
              <a:t>size </a:t>
            </a:r>
            <a:r>
              <a:rPr lang="ru-RU" dirty="0" smtClean="0"/>
              <a:t>байтов и возвращает указатель на него</a:t>
            </a:r>
            <a:endParaRPr lang="en-US" dirty="0" smtClean="0"/>
          </a:p>
          <a:p>
            <a:pPr lvl="1"/>
            <a:r>
              <a:rPr lang="ru-RU" dirty="0" smtClean="0"/>
              <a:t>переносит</a:t>
            </a:r>
            <a:r>
              <a:rPr lang="ru-RU" dirty="0" smtClean="0"/>
              <a:t> в новый блок</a:t>
            </a:r>
            <a:r>
              <a:rPr lang="ru-RU" dirty="0" smtClean="0"/>
              <a:t> </a:t>
            </a:r>
            <a:r>
              <a:rPr lang="en-US" dirty="0" smtClean="0"/>
              <a:t>min(size, </a:t>
            </a:r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 smtClean="0"/>
              <a:t>блока по адресу </a:t>
            </a:r>
            <a:r>
              <a:rPr lang="en-US" dirty="0" err="1" smtClean="0"/>
              <a:t>ptr</a:t>
            </a:r>
            <a:r>
              <a:rPr lang="en-US" dirty="0" smtClean="0"/>
              <a:t>) </a:t>
            </a:r>
            <a:r>
              <a:rPr lang="ru-RU" dirty="0" smtClean="0"/>
              <a:t>байтов </a:t>
            </a:r>
            <a:r>
              <a:rPr lang="ru-RU" dirty="0" smtClean="0"/>
              <a:t>из блока по адресу </a:t>
            </a:r>
            <a:r>
              <a:rPr lang="en-US" dirty="0" err="1" smtClean="0"/>
              <a:t>ptr</a:t>
            </a:r>
            <a:r>
              <a:rPr lang="ru-RU" dirty="0" smtClean="0"/>
              <a:t> </a:t>
            </a:r>
            <a:r>
              <a:rPr lang="ru-RU" dirty="0" smtClean="0"/>
              <a:t>и освобождает его</a:t>
            </a:r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NULL, </a:t>
            </a:r>
            <a:r>
              <a:rPr lang="ru-RU" dirty="0" smtClean="0"/>
              <a:t>если изменение размера невозможно</a:t>
            </a:r>
          </a:p>
          <a:p>
            <a:pPr lvl="2"/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при этом блок по адресу </a:t>
            </a:r>
            <a:r>
              <a:rPr lang="en-US" u="dash" dirty="0" err="1" smtClean="0">
                <a:uFill>
                  <a:solidFill>
                    <a:schemeClr val="tx2"/>
                  </a:solidFill>
                </a:uFill>
              </a:rPr>
              <a:t>ptr</a:t>
            </a:r>
            <a:r>
              <a:rPr lang="en-US" u="dash" dirty="0" smtClean="0">
                <a:uFill>
                  <a:solidFill>
                    <a:schemeClr val="tx2"/>
                  </a:solidFill>
                </a:uFill>
              </a:rPr>
              <a:t> </a:t>
            </a:r>
            <a:r>
              <a:rPr lang="ru-RU" u="dash" dirty="0" smtClean="0">
                <a:uFill>
                  <a:solidFill>
                    <a:schemeClr val="tx2"/>
                  </a:solidFill>
                </a:uFill>
              </a:rPr>
              <a:t>не освобождается</a:t>
            </a:r>
            <a:r>
              <a:rPr lang="ru-RU" dirty="0" smtClean="0"/>
              <a:t>, данные в нем сохраняются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освобождает ранее зарезервированный блок по адресу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 Lea’s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dlmalloc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Основа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ru-RU" dirty="0" smtClean="0"/>
              <a:t>в библиотеке </a:t>
            </a:r>
            <a:r>
              <a:rPr lang="en-US" dirty="0" smtClean="0"/>
              <a:t>GNU C </a:t>
            </a:r>
            <a:r>
              <a:rPr lang="ru-RU" dirty="0" smtClean="0"/>
              <a:t>(</a:t>
            </a:r>
            <a:r>
              <a:rPr lang="en-US" dirty="0" err="1" smtClean="0"/>
              <a:t>libc</a:t>
            </a:r>
            <a:r>
              <a:rPr lang="ru-RU" dirty="0" smtClean="0"/>
              <a:t>) для большинства версий </a:t>
            </a:r>
            <a:r>
              <a:rPr lang="en-US" dirty="0" smtClean="0"/>
              <a:t>Linux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http://gee.cs.oswego.edu/dl/html/malloc.html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Douglas (Doug) Lea, </a:t>
            </a:r>
            <a:r>
              <a:rPr lang="en-US" sz="1400" dirty="0" smtClean="0"/>
              <a:t>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32321"/>
            <a:ext cx="10980905" cy="4749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 Lea’s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dlmalloc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Основа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ru-RU" dirty="0" smtClean="0"/>
              <a:t>в библиотеке </a:t>
            </a:r>
            <a:r>
              <a:rPr lang="en-US" dirty="0" smtClean="0"/>
              <a:t>GNU C </a:t>
            </a:r>
            <a:r>
              <a:rPr lang="ru-RU" dirty="0" smtClean="0"/>
              <a:t>(</a:t>
            </a:r>
            <a:r>
              <a:rPr lang="en-US" dirty="0" err="1" smtClean="0"/>
              <a:t>libc</a:t>
            </a:r>
            <a:r>
              <a:rPr lang="ru-RU" dirty="0" smtClean="0"/>
              <a:t>) для большинства версий </a:t>
            </a:r>
            <a:r>
              <a:rPr lang="en-US" dirty="0" smtClean="0"/>
              <a:t>Linux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http://gee.cs.oswego.edu/dl/html/malloc.html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Douglas (Doug) Lea, </a:t>
            </a:r>
            <a:r>
              <a:rPr lang="en-US" sz="1400" dirty="0" smtClean="0"/>
              <a:t>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32321"/>
            <a:ext cx="5076217" cy="4749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ru-RU" dirty="0" smtClean="0"/>
              <a:t>размещает значения </a:t>
            </a:r>
            <a:r>
              <a:rPr lang="ru-RU" dirty="0" smtClean="0"/>
              <a:t>переменных </a:t>
            </a:r>
            <a:r>
              <a:rPr lang="ru-RU" dirty="0" smtClean="0"/>
              <a:t>в стековом кадре </a:t>
            </a:r>
            <a:r>
              <a:rPr lang="ru-RU" dirty="0" smtClean="0"/>
              <a:t>в соответствии со стандартом языка Си</a:t>
            </a:r>
            <a:endParaRPr lang="ru-RU" dirty="0" smtClean="0"/>
          </a:p>
          <a:p>
            <a:pPr lvl="1"/>
            <a:r>
              <a:rPr lang="ru-RU" dirty="0" smtClean="0"/>
              <a:t>Назначает переменным адреса для хранения</a:t>
            </a:r>
          </a:p>
          <a:p>
            <a:pPr lvl="1"/>
            <a:r>
              <a:rPr lang="ru-RU" dirty="0" smtClean="0"/>
              <a:t>Генерирует код для доступа</a:t>
            </a:r>
          </a:p>
          <a:p>
            <a:endParaRPr lang="ru-RU" dirty="0" smtClean="0"/>
          </a:p>
          <a:p>
            <a:r>
              <a:rPr lang="ru-RU" dirty="0" smtClean="0"/>
              <a:t>Переменные</a:t>
            </a:r>
            <a:r>
              <a:rPr lang="en-US" dirty="0" smtClean="0"/>
              <a:t> </a:t>
            </a:r>
            <a:r>
              <a:rPr lang="ru-RU" dirty="0" smtClean="0"/>
              <a:t>располагаются </a:t>
            </a:r>
            <a:r>
              <a:rPr lang="ru-RU" dirty="0" smtClean="0"/>
              <a:t>в стековом кадре </a:t>
            </a:r>
            <a:r>
              <a:rPr lang="ru-RU" dirty="0" smtClean="0"/>
              <a:t>в порядке описания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описаны без </a:t>
            </a:r>
            <a:r>
              <a:rPr lang="en-US" dirty="0" smtClean="0">
                <a:solidFill>
                  <a:schemeClr val="bg1"/>
                </a:solidFill>
              </a:rPr>
              <a:t>static/extern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 Lea’s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dlmalloc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Основа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ru-RU" dirty="0" smtClean="0"/>
              <a:t>в библиотеке </a:t>
            </a:r>
            <a:r>
              <a:rPr lang="en-US" dirty="0" smtClean="0"/>
              <a:t>GNU C </a:t>
            </a:r>
            <a:r>
              <a:rPr lang="ru-RU" dirty="0" smtClean="0"/>
              <a:t>(</a:t>
            </a:r>
            <a:r>
              <a:rPr lang="en-US" dirty="0" err="1" smtClean="0"/>
              <a:t>libc</a:t>
            </a:r>
            <a:r>
              <a:rPr lang="ru-RU" dirty="0" smtClean="0"/>
              <a:t>) для большинства версий </a:t>
            </a:r>
            <a:r>
              <a:rPr lang="en-US" dirty="0" smtClean="0"/>
              <a:t>Linux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http://gee.cs.oswego.edu/dl/html/malloc.html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Douglas (Doug) Lea, </a:t>
            </a:r>
            <a:r>
              <a:rPr lang="en-US" sz="1400" dirty="0" smtClean="0"/>
              <a:t>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1" y="3443591"/>
            <a:ext cx="5003248" cy="2937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 Lea’s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dlmalloc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Основа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ru-RU" dirty="0" smtClean="0"/>
              <a:t>в библиотеке </a:t>
            </a:r>
            <a:r>
              <a:rPr lang="en-US" dirty="0" smtClean="0"/>
              <a:t>GNU C </a:t>
            </a:r>
            <a:r>
              <a:rPr lang="ru-RU" dirty="0" smtClean="0"/>
              <a:t>(</a:t>
            </a:r>
            <a:r>
              <a:rPr lang="en-US" dirty="0" err="1" smtClean="0"/>
              <a:t>libc</a:t>
            </a:r>
            <a:r>
              <a:rPr lang="ru-RU" dirty="0" smtClean="0"/>
              <a:t>) для большинства версий </a:t>
            </a:r>
            <a:r>
              <a:rPr lang="en-US" dirty="0" smtClean="0"/>
              <a:t>Linux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http://gee.cs.oswego.edu/dl/html/malloc.html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Douglas (Doug) Lea, </a:t>
            </a:r>
            <a:r>
              <a:rPr lang="en-US" sz="1400" dirty="0" smtClean="0"/>
              <a:t>JVM Language Summit, 2010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«кучи»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8" name="Rectangle 7"/>
          <p:cNvSpPr/>
          <p:nvPr/>
        </p:nvSpPr>
        <p:spPr>
          <a:xfrm>
            <a:off x="838200" y="1690689"/>
            <a:ext cx="1020269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«кучи»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5068111"/>
            <a:ext cx="10202693" cy="131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38200" y="1690689"/>
            <a:ext cx="10202693" cy="200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«кучи»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0202693" cy="209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«кучи»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292157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«кучи»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3" name="Left Brace 2"/>
          <p:cNvSpPr/>
          <p:nvPr/>
        </p:nvSpPr>
        <p:spPr>
          <a:xfrm>
            <a:off x="2120630" y="1838528"/>
            <a:ext cx="330739" cy="3035029"/>
          </a:xfrm>
          <a:prstGeom prst="leftBrace">
            <a:avLst>
              <a:gd name="adj1" fmla="val 8186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block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свободный блок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размера ≥</a:t>
            </a:r>
            <a:r>
              <a:rPr lang="en-US" dirty="0" smtClean="0">
                <a:solidFill>
                  <a:schemeClr val="bg1"/>
                </a:solidFill>
              </a:rPr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ru-RU" dirty="0" smtClean="0">
                <a:solidFill>
                  <a:schemeClr val="bg1"/>
                </a:solidFill>
              </a:rPr>
              <a:t>не найден, то возвращаем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Если размер(</a:t>
            </a:r>
            <a:r>
              <a:rPr lang="en-US" dirty="0" smtClean="0">
                <a:solidFill>
                  <a:schemeClr val="bg1"/>
                </a:solidFill>
              </a:rPr>
              <a:t>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 smtClean="0">
                <a:solidFill>
                  <a:schemeClr val="bg1"/>
                </a:solidFill>
              </a:rPr>
              <a:t>size, </a:t>
            </a:r>
            <a:r>
              <a:rPr lang="ru-RU" dirty="0" smtClean="0">
                <a:solidFill>
                  <a:schemeClr val="bg1"/>
                </a:solidFill>
              </a:rPr>
              <a:t>то возвращаем </a:t>
            </a:r>
            <a:r>
              <a:rPr lang="en-US" dirty="0" smtClean="0">
                <a:solidFill>
                  <a:schemeClr val="bg1"/>
                </a:solidFill>
              </a:rPr>
              <a:t>block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Иначе режем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, чтобы размер(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 smtClean="0">
                <a:solidFill>
                  <a:schemeClr val="bg1"/>
                </a:solidFill>
              </a:rPr>
              <a:t> size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Добавляем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Возвращаем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свободный блок </a:t>
            </a:r>
            <a:r>
              <a:rPr lang="en-US" dirty="0" smtClean="0"/>
              <a:t>min </a:t>
            </a:r>
            <a:r>
              <a:rPr lang="ru-RU" dirty="0" smtClean="0"/>
              <a:t>размера ≥</a:t>
            </a:r>
            <a:r>
              <a:rPr lang="en-US" dirty="0" smtClean="0"/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ru-RU" dirty="0" smtClean="0">
                <a:solidFill>
                  <a:schemeClr val="bg1"/>
                </a:solidFill>
              </a:rPr>
              <a:t>не найден, то возвращаем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Если размер(</a:t>
            </a:r>
            <a:r>
              <a:rPr lang="en-US" dirty="0" smtClean="0">
                <a:solidFill>
                  <a:schemeClr val="bg1"/>
                </a:solidFill>
              </a:rPr>
              <a:t>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 smtClean="0">
                <a:solidFill>
                  <a:schemeClr val="bg1"/>
                </a:solidFill>
              </a:rPr>
              <a:t>size, </a:t>
            </a:r>
            <a:r>
              <a:rPr lang="ru-RU" dirty="0" smtClean="0">
                <a:solidFill>
                  <a:schemeClr val="bg1"/>
                </a:solidFill>
              </a:rPr>
              <a:t>то возвращаем </a:t>
            </a:r>
            <a:r>
              <a:rPr lang="en-US" dirty="0" smtClean="0">
                <a:solidFill>
                  <a:schemeClr val="bg1"/>
                </a:solidFill>
              </a:rPr>
              <a:t>block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Иначе режем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, чтобы размер(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 smtClean="0">
                <a:solidFill>
                  <a:schemeClr val="bg1"/>
                </a:solidFill>
              </a:rPr>
              <a:t> size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Добавляем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Возвращаем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свободный блок </a:t>
            </a:r>
            <a:r>
              <a:rPr lang="en-US" dirty="0" smtClean="0"/>
              <a:t>min </a:t>
            </a:r>
            <a:r>
              <a:rPr lang="ru-RU" dirty="0" smtClean="0"/>
              <a:t>размера ≥</a:t>
            </a:r>
            <a:r>
              <a:rPr lang="en-US" dirty="0" smtClean="0"/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block </a:t>
            </a:r>
            <a:r>
              <a:rPr lang="ru-RU" dirty="0" smtClean="0"/>
              <a:t>не найден, то возвращаем </a:t>
            </a:r>
            <a:r>
              <a:rPr lang="en-US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Если размер(</a:t>
            </a:r>
            <a:r>
              <a:rPr lang="en-US" dirty="0" smtClean="0">
                <a:solidFill>
                  <a:schemeClr val="bg1"/>
                </a:solidFill>
              </a:rPr>
              <a:t>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 smtClean="0">
                <a:solidFill>
                  <a:schemeClr val="bg1"/>
                </a:solidFill>
              </a:rPr>
              <a:t>size, </a:t>
            </a:r>
            <a:r>
              <a:rPr lang="ru-RU" dirty="0" smtClean="0">
                <a:solidFill>
                  <a:schemeClr val="bg1"/>
                </a:solidFill>
              </a:rPr>
              <a:t>то возвращаем </a:t>
            </a:r>
            <a:r>
              <a:rPr lang="en-US" dirty="0" smtClean="0">
                <a:solidFill>
                  <a:schemeClr val="bg1"/>
                </a:solidFill>
              </a:rPr>
              <a:t>block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Иначе режем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, чтобы размер(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 smtClean="0">
                <a:solidFill>
                  <a:schemeClr val="bg1"/>
                </a:solidFill>
              </a:rPr>
              <a:t> size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Добавляем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Возвращаем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данных в стековом кадре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ru-RU" dirty="0" smtClean="0"/>
              <a:t>размещает значения </a:t>
            </a:r>
            <a:r>
              <a:rPr lang="ru-RU" dirty="0" smtClean="0"/>
              <a:t>переменных </a:t>
            </a:r>
            <a:r>
              <a:rPr lang="ru-RU" dirty="0" smtClean="0"/>
              <a:t>в стековом кадре </a:t>
            </a:r>
            <a:r>
              <a:rPr lang="ru-RU" dirty="0" smtClean="0"/>
              <a:t>в соответствии со стандартом языка Си</a:t>
            </a:r>
            <a:endParaRPr lang="ru-RU" dirty="0" smtClean="0"/>
          </a:p>
          <a:p>
            <a:pPr lvl="1"/>
            <a:r>
              <a:rPr lang="ru-RU" dirty="0" smtClean="0"/>
              <a:t>Назначает переменным адреса для хранения</a:t>
            </a:r>
          </a:p>
          <a:p>
            <a:pPr lvl="1"/>
            <a:r>
              <a:rPr lang="ru-RU" dirty="0" smtClean="0"/>
              <a:t>Генерирует код для доступа</a:t>
            </a:r>
          </a:p>
          <a:p>
            <a:endParaRPr lang="ru-RU" dirty="0" smtClean="0"/>
          </a:p>
          <a:p>
            <a:r>
              <a:rPr lang="ru-RU" dirty="0" smtClean="0"/>
              <a:t>Переменные</a:t>
            </a:r>
            <a:r>
              <a:rPr lang="en-US" dirty="0" smtClean="0"/>
              <a:t> </a:t>
            </a:r>
            <a:r>
              <a:rPr lang="ru-RU" dirty="0" smtClean="0"/>
              <a:t>располагаются </a:t>
            </a:r>
            <a:r>
              <a:rPr lang="ru-RU" dirty="0" smtClean="0"/>
              <a:t>в стековом кадре </a:t>
            </a:r>
            <a:r>
              <a:rPr lang="ru-RU" dirty="0" smtClean="0"/>
              <a:t>в порядке описания</a:t>
            </a:r>
            <a:endParaRPr lang="en-US" dirty="0" smtClean="0"/>
          </a:p>
          <a:p>
            <a:pPr lvl="1"/>
            <a:r>
              <a:rPr lang="ru-RU" dirty="0" smtClean="0"/>
              <a:t>Если описаны без </a:t>
            </a:r>
            <a:r>
              <a:rPr lang="en-US" dirty="0" smtClean="0"/>
              <a:t>static/extern</a:t>
            </a:r>
            <a:endParaRPr lang="ru-RU" dirty="0" smtClean="0"/>
          </a:p>
          <a:p>
            <a:pPr lvl="1"/>
            <a:r>
              <a:rPr lang="ru-RU" dirty="0" smtClean="0"/>
              <a:t>Возможно присутствие неиспользуемых байтов между значениями последовательно описанных переменных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свободный блок </a:t>
            </a:r>
            <a:r>
              <a:rPr lang="en-US" dirty="0" smtClean="0"/>
              <a:t>min </a:t>
            </a:r>
            <a:r>
              <a:rPr lang="ru-RU" dirty="0" smtClean="0"/>
              <a:t>размера ≥</a:t>
            </a:r>
            <a:r>
              <a:rPr lang="en-US" dirty="0" smtClean="0"/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block </a:t>
            </a:r>
            <a:r>
              <a:rPr lang="ru-RU" dirty="0" smtClean="0"/>
              <a:t>не найден, то возвращаем </a:t>
            </a:r>
            <a:r>
              <a:rPr lang="en-US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Если размер(</a:t>
            </a:r>
            <a:r>
              <a:rPr lang="en-US" dirty="0" smtClean="0"/>
              <a:t>block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size, </a:t>
            </a:r>
            <a:r>
              <a:rPr lang="ru-RU" dirty="0" smtClean="0"/>
              <a:t>то возвращаем </a:t>
            </a:r>
            <a:r>
              <a:rPr lang="en-US" dirty="0" smtClean="0"/>
              <a:t>block +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Иначе режем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, чтобы размер(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 smtClean="0">
                <a:solidFill>
                  <a:schemeClr val="bg1"/>
                </a:solidFill>
              </a:rPr>
              <a:t> size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Добавляем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Возвращаем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свободный блок </a:t>
            </a:r>
            <a:r>
              <a:rPr lang="en-US" dirty="0" smtClean="0"/>
              <a:t>min </a:t>
            </a:r>
            <a:r>
              <a:rPr lang="ru-RU" dirty="0" smtClean="0"/>
              <a:t>размера ≥</a:t>
            </a:r>
            <a:r>
              <a:rPr lang="en-US" dirty="0" smtClean="0"/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block </a:t>
            </a:r>
            <a:r>
              <a:rPr lang="ru-RU" dirty="0" smtClean="0"/>
              <a:t>не найден, то возвращаем </a:t>
            </a:r>
            <a:r>
              <a:rPr lang="en-US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Если размер(</a:t>
            </a:r>
            <a:r>
              <a:rPr lang="en-US" dirty="0" smtClean="0"/>
              <a:t>block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size, </a:t>
            </a:r>
            <a:r>
              <a:rPr lang="ru-RU" dirty="0" smtClean="0"/>
              <a:t>то возвращаем </a:t>
            </a:r>
            <a:r>
              <a:rPr lang="en-US" dirty="0" smtClean="0"/>
              <a:t>block +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Иначе режем </a:t>
            </a:r>
            <a:r>
              <a:rPr lang="en-US" dirty="0" smtClean="0"/>
              <a:t>block </a:t>
            </a:r>
            <a:r>
              <a:rPr lang="ru-RU" dirty="0" smtClean="0"/>
              <a:t>на </a:t>
            </a:r>
            <a:r>
              <a:rPr lang="en-US" dirty="0" err="1" smtClean="0"/>
              <a:t>userBlock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freeBlock</a:t>
            </a:r>
            <a:r>
              <a:rPr lang="ru-RU" dirty="0" smtClean="0"/>
              <a:t>, чтобы размер(</a:t>
            </a:r>
            <a:r>
              <a:rPr lang="en-US" dirty="0" err="1" smtClean="0"/>
              <a:t>userBlock</a:t>
            </a:r>
            <a:r>
              <a:rPr lang="en-US" dirty="0" smtClean="0"/>
              <a:t> </a:t>
            </a:r>
            <a:r>
              <a:rPr lang="ru-RU" dirty="0" smtClean="0"/>
              <a:t>) </a:t>
            </a:r>
            <a:r>
              <a:rPr lang="ru-RU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size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Добавляем 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 smtClean="0">
                <a:solidFill>
                  <a:schemeClr val="bg1"/>
                </a:solidFill>
              </a:rPr>
              <a:t>freeBlock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Возвращаем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свободный блок </a:t>
            </a:r>
            <a:r>
              <a:rPr lang="en-US" dirty="0" smtClean="0"/>
              <a:t>min </a:t>
            </a:r>
            <a:r>
              <a:rPr lang="ru-RU" dirty="0" smtClean="0"/>
              <a:t>размера ≥</a:t>
            </a:r>
            <a:r>
              <a:rPr lang="en-US" dirty="0" smtClean="0"/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block </a:t>
            </a:r>
            <a:r>
              <a:rPr lang="ru-RU" dirty="0" smtClean="0"/>
              <a:t>не найден, то возвращаем </a:t>
            </a:r>
            <a:r>
              <a:rPr lang="en-US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Если размер(</a:t>
            </a:r>
            <a:r>
              <a:rPr lang="en-US" dirty="0" smtClean="0"/>
              <a:t>block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size, </a:t>
            </a:r>
            <a:r>
              <a:rPr lang="ru-RU" dirty="0" smtClean="0"/>
              <a:t>то возвращаем </a:t>
            </a:r>
            <a:r>
              <a:rPr lang="en-US" dirty="0" smtClean="0"/>
              <a:t>block +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Иначе режем </a:t>
            </a:r>
            <a:r>
              <a:rPr lang="en-US" dirty="0" smtClean="0"/>
              <a:t>block </a:t>
            </a:r>
            <a:r>
              <a:rPr lang="ru-RU" dirty="0" smtClean="0"/>
              <a:t>на </a:t>
            </a:r>
            <a:r>
              <a:rPr lang="en-US" dirty="0" err="1" smtClean="0"/>
              <a:t>userBlock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freeBlock</a:t>
            </a:r>
            <a:r>
              <a:rPr lang="ru-RU" dirty="0" smtClean="0"/>
              <a:t>, чтобы размер(</a:t>
            </a:r>
            <a:r>
              <a:rPr lang="en-US" dirty="0" err="1" smtClean="0"/>
              <a:t>userBlock</a:t>
            </a:r>
            <a:r>
              <a:rPr lang="en-US" dirty="0" smtClean="0"/>
              <a:t> </a:t>
            </a:r>
            <a:r>
              <a:rPr lang="ru-RU" dirty="0" smtClean="0"/>
              <a:t>) </a:t>
            </a:r>
            <a:r>
              <a:rPr lang="ru-RU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size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Добавляем </a:t>
            </a:r>
            <a:r>
              <a:rPr lang="en-US" dirty="0" err="1" smtClean="0"/>
              <a:t>freeBlock</a:t>
            </a:r>
            <a:r>
              <a:rPr lang="en-US" dirty="0" smtClean="0"/>
              <a:t> </a:t>
            </a:r>
            <a:r>
              <a:rPr lang="ru-RU" dirty="0" smtClean="0"/>
              <a:t>в список свободных блоков размера размер(</a:t>
            </a:r>
            <a:r>
              <a:rPr lang="en-US" dirty="0" err="1" smtClean="0"/>
              <a:t>freeBlock</a:t>
            </a:r>
            <a:r>
              <a:rPr lang="ru-RU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Возвращаем </a:t>
            </a:r>
            <a:r>
              <a:rPr lang="en-US" dirty="0" err="1" smtClean="0">
                <a:solidFill>
                  <a:schemeClr val="bg1"/>
                </a:solidFill>
              </a:rPr>
              <a:t>userBlock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</a:t>
            </a:r>
            <a:r>
              <a:rPr lang="en-US" dirty="0" err="1" smtClean="0"/>
              <a:t>malloc</a:t>
            </a:r>
            <a:r>
              <a:rPr lang="ru-RU" dirty="0" smtClean="0"/>
              <a:t>(</a:t>
            </a:r>
            <a:r>
              <a:rPr lang="en-US" dirty="0" smtClean="0"/>
              <a:t>size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ru-RU" dirty="0" smtClean="0"/>
              <a:t>свободный блок </a:t>
            </a:r>
            <a:r>
              <a:rPr lang="en-US" dirty="0" smtClean="0"/>
              <a:t>min </a:t>
            </a:r>
            <a:r>
              <a:rPr lang="ru-RU" dirty="0" smtClean="0"/>
              <a:t>размера ≥</a:t>
            </a:r>
            <a:r>
              <a:rPr lang="en-US" dirty="0" smtClean="0"/>
              <a:t> size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block </a:t>
            </a:r>
            <a:r>
              <a:rPr lang="ru-RU" dirty="0" smtClean="0"/>
              <a:t>не найден, то возвращаем </a:t>
            </a:r>
            <a:r>
              <a:rPr lang="en-US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Если размер(</a:t>
            </a:r>
            <a:r>
              <a:rPr lang="en-US" dirty="0" smtClean="0"/>
              <a:t>block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size, </a:t>
            </a:r>
            <a:r>
              <a:rPr lang="ru-RU" dirty="0" smtClean="0"/>
              <a:t>то возвращаем </a:t>
            </a:r>
            <a:r>
              <a:rPr lang="en-US" dirty="0" smtClean="0"/>
              <a:t>block +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Иначе режем </a:t>
            </a:r>
            <a:r>
              <a:rPr lang="en-US" dirty="0" smtClean="0"/>
              <a:t>block </a:t>
            </a:r>
            <a:r>
              <a:rPr lang="ru-RU" dirty="0" smtClean="0"/>
              <a:t>на </a:t>
            </a:r>
            <a:r>
              <a:rPr lang="en-US" dirty="0" err="1" smtClean="0"/>
              <a:t>userBlock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freeBlock</a:t>
            </a:r>
            <a:r>
              <a:rPr lang="ru-RU" dirty="0" smtClean="0"/>
              <a:t>, чтобы размер(</a:t>
            </a:r>
            <a:r>
              <a:rPr lang="en-US" dirty="0" err="1" smtClean="0"/>
              <a:t>userBlock</a:t>
            </a:r>
            <a:r>
              <a:rPr lang="en-US" dirty="0" smtClean="0"/>
              <a:t> </a:t>
            </a:r>
            <a:r>
              <a:rPr lang="ru-RU" dirty="0" smtClean="0"/>
              <a:t>) </a:t>
            </a:r>
            <a:r>
              <a:rPr lang="ru-RU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size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Добавляем </a:t>
            </a:r>
            <a:r>
              <a:rPr lang="en-US" dirty="0" err="1" smtClean="0"/>
              <a:t>freeBlock</a:t>
            </a:r>
            <a:r>
              <a:rPr lang="en-US" dirty="0" smtClean="0"/>
              <a:t> </a:t>
            </a:r>
            <a:r>
              <a:rPr lang="ru-RU" dirty="0" smtClean="0"/>
              <a:t>в список свободных блоков размера размер(</a:t>
            </a:r>
            <a:r>
              <a:rPr lang="en-US" dirty="0" err="1" smtClean="0"/>
              <a:t>freeBlock</a:t>
            </a:r>
            <a:r>
              <a:rPr lang="ru-RU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Возвращаем </a:t>
            </a:r>
            <a:r>
              <a:rPr lang="en-US" dirty="0" err="1" smtClean="0"/>
              <a:t>userBlock</a:t>
            </a:r>
            <a:r>
              <a:rPr lang="en-US" dirty="0" smtClean="0"/>
              <a:t> +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malloc</a:t>
            </a:r>
            <a:r>
              <a:rPr lang="en-US" dirty="0" smtClean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smtClean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smtClean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 smtClean="0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Освобождение </a:t>
            </a: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Объединяем с блоком по адресу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ru-RU" dirty="0" smtClean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 smtClean="0"/>
              <a:t>«слева» и «справа» </a:t>
            </a:r>
            <a:r>
              <a:rPr lang="ru-RU" dirty="0" smtClean="0"/>
              <a:t>по адресу в памяти, а не по связям в списке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sizeR</a:t>
              </a:r>
              <a:endParaRPr lang="ru-R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sz="1600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sizeL</a:t>
              </a:r>
              <a:endParaRPr lang="ru-R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sz="1600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" y="1690688"/>
            <a:ext cx="1095172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Освобождение </a:t>
            </a: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Объединяем с блоком по адресу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ru-RU" dirty="0" smtClean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 smtClean="0"/>
              <a:t>«слева» и «справа» </a:t>
            </a:r>
            <a:r>
              <a:rPr lang="ru-RU" dirty="0" smtClean="0"/>
              <a:t>по адресу в памяти, а не по связям в списке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sizeR</a:t>
              </a:r>
              <a:endParaRPr lang="ru-R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sz="1600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sizeL</a:t>
              </a:r>
              <a:endParaRPr lang="ru-R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sz="1600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Освобождение </a:t>
            </a: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Объединяем с блоком по адресу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ru-RU" dirty="0" smtClean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 smtClean="0"/>
              <a:t>«слева» и «справа» </a:t>
            </a:r>
            <a:r>
              <a:rPr lang="ru-RU" dirty="0" smtClean="0"/>
              <a:t>по адресу в памяти, а не по связям в списке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r>
                <a:rPr lang="en-US" dirty="0" smtClean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sizeR</a:t>
              </a:r>
              <a:endParaRPr lang="ru-R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sz="1600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sizeL</a:t>
              </a:r>
              <a:endParaRPr lang="ru-R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адрес пред. свободного блока</a:t>
              </a:r>
              <a:r>
                <a:rPr lang="ru-RU" sz="1600" dirty="0" smtClean="0">
                  <a:solidFill>
                    <a:schemeClr val="tx1"/>
                  </a:solidFill>
                </a:rPr>
                <a:t> размера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Накладные расходы</a:t>
            </a:r>
            <a:r>
              <a:rPr lang="en-US" dirty="0" smtClean="0"/>
              <a:t> </a:t>
            </a:r>
            <a:r>
              <a:rPr lang="ru-RU" dirty="0" smtClean="0"/>
              <a:t>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</a:t>
            </a:r>
            <a:r>
              <a:rPr lang="en-US" dirty="0" smtClean="0">
                <a:solidFill>
                  <a:schemeClr val="bg1"/>
                </a:solidFill>
              </a:rPr>
              <a:t> min </a:t>
            </a:r>
            <a:r>
              <a:rPr lang="ru-RU" dirty="0" smtClean="0">
                <a:solidFill>
                  <a:schemeClr val="bg1"/>
                </a:solidFill>
              </a:rPr>
              <a:t>свободного блока в </a:t>
            </a:r>
            <a:r>
              <a:rPr lang="en-US" dirty="0" err="1" smtClean="0">
                <a:solidFill>
                  <a:schemeClr val="bg1"/>
                </a:solidFill>
              </a:rPr>
              <a:t>malloc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malloc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размера </a:t>
            </a:r>
            <a:r>
              <a:rPr lang="en-US" dirty="0" smtClean="0">
                <a:solidFill>
                  <a:schemeClr val="bg1"/>
                </a:solidFill>
              </a:rPr>
              <a:t>&gt; 512 </a:t>
            </a:r>
            <a:r>
              <a:rPr lang="ru-RU" dirty="0" smtClean="0">
                <a:solidFill>
                  <a:schemeClr val="bg1"/>
                </a:solidFill>
              </a:rPr>
              <a:t>байтов и много свободных блоков в соотв. списке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большой накладной расход времени на просмотр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Дополнительные 2 ∙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на каждый блок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Много </a:t>
            </a:r>
            <a:r>
              <a:rPr lang="en-US" dirty="0" err="1" smtClean="0">
                <a:solidFill>
                  <a:schemeClr val="bg1"/>
                </a:solidFill>
              </a:rPr>
              <a:t>malloc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небольшого размера – большой накладной расход памяти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Накладные расходы</a:t>
            </a:r>
            <a:r>
              <a:rPr lang="en-US" dirty="0" smtClean="0"/>
              <a:t> </a:t>
            </a:r>
            <a:r>
              <a:rPr lang="ru-RU" dirty="0" smtClean="0"/>
              <a:t>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</a:t>
            </a:r>
            <a:r>
              <a:rPr lang="en-US" dirty="0" smtClean="0"/>
              <a:t> min </a:t>
            </a:r>
            <a:r>
              <a:rPr lang="ru-RU" dirty="0" smtClean="0"/>
              <a:t>свободного блока в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err="1" smtClean="0"/>
              <a:t>malloc</a:t>
            </a:r>
            <a:r>
              <a:rPr lang="ru-RU" dirty="0"/>
              <a:t> </a:t>
            </a:r>
            <a:r>
              <a:rPr lang="ru-RU" dirty="0" smtClean="0"/>
              <a:t>размера </a:t>
            </a:r>
            <a:r>
              <a:rPr lang="en-US" dirty="0" smtClean="0"/>
              <a:t>&gt; 512 </a:t>
            </a:r>
            <a:r>
              <a:rPr lang="ru-RU" dirty="0" smtClean="0"/>
              <a:t>байтов и много свободных блоков в соотв. списке</a:t>
            </a:r>
            <a:r>
              <a:rPr lang="en-US" dirty="0" smtClean="0"/>
              <a:t> – </a:t>
            </a:r>
            <a:r>
              <a:rPr lang="ru-RU" dirty="0" smtClean="0"/>
              <a:t>большой накладной расход времени на просмотр списка свободных блоков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Дополнительные 2 ∙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байтов на каждый блок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Много </a:t>
            </a:r>
            <a:r>
              <a:rPr lang="en-US" dirty="0" err="1" smtClean="0">
                <a:solidFill>
                  <a:schemeClr val="bg1"/>
                </a:solidFill>
              </a:rPr>
              <a:t>malloc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небольшого размера – большой накладной расход памяти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Накладные расходы</a:t>
            </a:r>
            <a:r>
              <a:rPr lang="en-US" dirty="0" smtClean="0"/>
              <a:t> </a:t>
            </a:r>
            <a:r>
              <a:rPr lang="ru-RU" dirty="0" smtClean="0"/>
              <a:t>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</a:t>
            </a:r>
            <a:r>
              <a:rPr lang="en-US" dirty="0" smtClean="0"/>
              <a:t> min </a:t>
            </a:r>
            <a:r>
              <a:rPr lang="ru-RU" dirty="0" smtClean="0"/>
              <a:t>свободного блока в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err="1" smtClean="0"/>
              <a:t>malloc</a:t>
            </a:r>
            <a:r>
              <a:rPr lang="ru-RU" dirty="0"/>
              <a:t> </a:t>
            </a:r>
            <a:r>
              <a:rPr lang="ru-RU" dirty="0" smtClean="0"/>
              <a:t>размера </a:t>
            </a:r>
            <a:r>
              <a:rPr lang="en-US" dirty="0" smtClean="0"/>
              <a:t>&gt; 512 </a:t>
            </a:r>
            <a:r>
              <a:rPr lang="ru-RU" dirty="0" smtClean="0"/>
              <a:t>байтов и много свободных блоков в соотв. списке</a:t>
            </a:r>
            <a:r>
              <a:rPr lang="en-US" dirty="0" smtClean="0"/>
              <a:t> – </a:t>
            </a:r>
            <a:r>
              <a:rPr lang="ru-RU" dirty="0" smtClean="0"/>
              <a:t>большой накладной расход времени на просмотр</a:t>
            </a:r>
            <a:r>
              <a:rPr lang="ru-RU" dirty="0" smtClean="0"/>
              <a:t> списка свободных блоков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Дополнительные 2 ∙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) </a:t>
            </a:r>
            <a:r>
              <a:rPr lang="ru-RU" dirty="0" smtClean="0"/>
              <a:t>байтов на каждый блок</a:t>
            </a:r>
          </a:p>
          <a:p>
            <a:pPr lvl="1"/>
            <a:r>
              <a:rPr lang="ru-RU" dirty="0" smtClean="0"/>
              <a:t>Много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ru-RU" dirty="0" smtClean="0"/>
              <a:t>небольшого размера – большой накладной расход памяти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Значения типа Т должны храниться </a:t>
            </a:r>
            <a:r>
              <a:rPr lang="ru-RU" dirty="0" smtClean="0">
                <a:solidFill>
                  <a:schemeClr val="bg1"/>
                </a:solidFill>
              </a:rPr>
              <a:t>по адресам, кратным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– </a:t>
            </a:r>
            <a:r>
              <a:rPr lang="ru-RU" dirty="0" smtClean="0">
                <a:solidFill>
                  <a:schemeClr val="bg1"/>
                </a:solidFill>
              </a:rPr>
              <a:t>выравниванию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Оператор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появился в 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 всех популярных компиляторов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-- это небольшая степень 2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Доступ к значению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кучи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Резервирование и освобождение блоков разного размера приводит к фрагментации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∙∙∙</a:t>
                </a:r>
                <a:endParaRPr lang="ru-RU" dirty="0"/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count </a:t>
              </a:r>
              <a:r>
                <a:rPr lang="ru-RU" dirty="0" smtClean="0">
                  <a:solidFill>
                    <a:schemeClr val="bg1"/>
                  </a:solidFill>
                </a:rPr>
                <a:t>раз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8200" y="1690688"/>
            <a:ext cx="1095172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кучи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Резервирование и освобождение блоков разного размера приводит к фрагментации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∙∙∙</a:t>
                </a:r>
                <a:endParaRPr lang="ru-RU" dirty="0"/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count </a:t>
              </a:r>
              <a:r>
                <a:rPr lang="ru-RU" dirty="0" smtClean="0">
                  <a:solidFill>
                    <a:schemeClr val="bg1"/>
                  </a:solidFill>
                </a:rPr>
                <a:t>раз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904689" y="1690688"/>
            <a:ext cx="5885234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кучи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Резервирование и освобождение блоков разного размера приводит к фрагментации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кучи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Резервирование и освобождение блоков разного размера приводит к фрагментации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∙∙∙</a:t>
                </a:r>
                <a:endParaRPr lang="ru-RU" dirty="0"/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count </a:t>
              </a:r>
              <a:r>
                <a:rPr lang="ru-RU" dirty="0" smtClean="0">
                  <a:solidFill>
                    <a:schemeClr val="bg1"/>
                  </a:solidFill>
                </a:rPr>
                <a:t>раз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кучи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Резервирование и освобождение блоков разного размера приводит к фрагментации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Свободная память разбита на большое число мелких блоков и нет возможности зарезервировать блоки большего размера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∙∙∙</a:t>
                </a:r>
                <a:endParaRPr lang="ru-RU" dirty="0"/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count </a:t>
              </a:r>
              <a:r>
                <a:rPr lang="ru-RU" dirty="0" smtClean="0">
                  <a:solidFill>
                    <a:schemeClr val="bg1"/>
                  </a:solidFill>
                </a:rPr>
                <a:t>раз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0; // use after free</a:t>
            </a: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+ 4); 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freeing invalid pointer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ru-RU" sz="2000" b="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[i-1]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0; // use after free</a:t>
            </a: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+ 4); 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+ 4); 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+ 4); 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Значения типа Т должны храниться </a:t>
            </a:r>
            <a:r>
              <a:rPr lang="ru-RU" dirty="0" smtClean="0"/>
              <a:t>по адресам, кратным </a:t>
            </a:r>
            <a:r>
              <a:rPr lang="en-US" dirty="0" err="1" smtClean="0"/>
              <a:t>alignof</a:t>
            </a:r>
            <a:r>
              <a:rPr lang="en-US" dirty="0" smtClean="0"/>
              <a:t>(T) – </a:t>
            </a:r>
            <a:r>
              <a:rPr lang="ru-RU" dirty="0" smtClean="0"/>
              <a:t>выравниванию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Оператор </a:t>
            </a:r>
            <a:r>
              <a:rPr lang="en-US" dirty="0" err="1" smtClean="0"/>
              <a:t>alignof</a:t>
            </a:r>
            <a:r>
              <a:rPr lang="en-US" dirty="0" smtClean="0"/>
              <a:t> </a:t>
            </a:r>
            <a:r>
              <a:rPr lang="ru-RU" dirty="0" smtClean="0"/>
              <a:t>появился в </a:t>
            </a:r>
            <a:r>
              <a:rPr lang="en-US" dirty="0" smtClean="0"/>
              <a:t>C99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 всех популярных компиляторов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-- это небольшая степень 2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Зависящая от 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Доступ к значению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 smtClean="0">
                <a:solidFill>
                  <a:schemeClr val="bg1"/>
                </a:solidFill>
              </a:rPr>
              <a:t>alignof</a:t>
            </a:r>
            <a:r>
              <a:rPr lang="en-US" dirty="0" smtClean="0">
                <a:solidFill>
                  <a:schemeClr val="bg1"/>
                </a:solidFill>
              </a:rPr>
              <a:t>(T)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 &lt;-- if OOM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ошибок при работе с кучей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 &lt;-- if OOM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 - 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Константин Серебряный</a:t>
            </a:r>
            <a:r>
              <a:rPr lang="ru-RU" baseline="30000" dirty="0" smtClean="0"/>
              <a:t>1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Bruening</a:t>
            </a:r>
            <a:r>
              <a:rPr lang="ru-RU" baseline="30000" dirty="0" smtClean="0"/>
              <a:t>2</a:t>
            </a:r>
          </a:p>
          <a:p>
            <a:r>
              <a:rPr lang="ru-RU" dirty="0" smtClean="0"/>
              <a:t>Александр Потапенко</a:t>
            </a:r>
            <a:r>
              <a:rPr lang="ru-RU" baseline="30000" dirty="0" smtClean="0"/>
              <a:t>3</a:t>
            </a:r>
          </a:p>
          <a:p>
            <a:r>
              <a:rPr lang="ru-RU" dirty="0" smtClean="0"/>
              <a:t>Дмитрий Вьюков</a:t>
            </a:r>
            <a:r>
              <a:rPr lang="ru-RU" baseline="30000" dirty="0" smtClean="0"/>
              <a:t>4</a:t>
            </a:r>
            <a:endParaRPr lang="en-US" baseline="30000" dirty="0" smtClean="0"/>
          </a:p>
          <a:p>
            <a:r>
              <a:rPr lang="en-US" dirty="0" err="1" smtClean="0"/>
              <a:t>AddressSanitizer</a:t>
            </a:r>
            <a:r>
              <a:rPr lang="en-US" dirty="0" smtClean="0"/>
              <a:t>: A Fast Address Sanity Checker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https://static.googleusercontent.com/media/research.google.com/en//pubs/archive/37752.pdf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824" y="1690687"/>
            <a:ext cx="10787976" cy="480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Константин Серебряный</a:t>
            </a:r>
            <a:r>
              <a:rPr lang="ru-RU" baseline="30000" dirty="0" smtClean="0"/>
              <a:t>1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Bruening</a:t>
            </a:r>
            <a:r>
              <a:rPr lang="ru-RU" baseline="30000" dirty="0" smtClean="0"/>
              <a:t>2</a:t>
            </a:r>
          </a:p>
          <a:p>
            <a:r>
              <a:rPr lang="ru-RU" dirty="0" smtClean="0"/>
              <a:t>Александр Потапенко</a:t>
            </a:r>
            <a:r>
              <a:rPr lang="ru-RU" baseline="30000" dirty="0" smtClean="0"/>
              <a:t>3</a:t>
            </a:r>
          </a:p>
          <a:p>
            <a:r>
              <a:rPr lang="ru-RU" dirty="0" smtClean="0"/>
              <a:t>Дмитрий Вьюков</a:t>
            </a:r>
            <a:r>
              <a:rPr lang="ru-RU" baseline="30000" dirty="0" smtClean="0"/>
              <a:t>4</a:t>
            </a:r>
            <a:endParaRPr lang="en-US" baseline="30000" dirty="0" smtClean="0"/>
          </a:p>
          <a:p>
            <a:r>
              <a:rPr lang="en-US" dirty="0" err="1" smtClean="0"/>
              <a:t>AddressSanitizer</a:t>
            </a:r>
            <a:r>
              <a:rPr lang="en-US" dirty="0" smtClean="0"/>
              <a:t>: A Fast Address Sanity Checker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https://static.googleusercontent.com/media/research.google.com/en//pubs/archive/37752.pdf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5824" y="1690687"/>
            <a:ext cx="5508682" cy="480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Константин Серебряный</a:t>
            </a:r>
            <a:r>
              <a:rPr lang="ru-RU" baseline="30000" dirty="0" smtClean="0"/>
              <a:t>1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Bruening</a:t>
            </a:r>
            <a:r>
              <a:rPr lang="ru-RU" baseline="30000" dirty="0" smtClean="0"/>
              <a:t>2</a:t>
            </a:r>
          </a:p>
          <a:p>
            <a:r>
              <a:rPr lang="ru-RU" dirty="0" smtClean="0"/>
              <a:t>Александр Потапенко</a:t>
            </a:r>
            <a:r>
              <a:rPr lang="ru-RU" baseline="30000" dirty="0" smtClean="0"/>
              <a:t>3</a:t>
            </a:r>
          </a:p>
          <a:p>
            <a:r>
              <a:rPr lang="ru-RU" dirty="0" smtClean="0"/>
              <a:t>Дмитрий Вьюков</a:t>
            </a:r>
            <a:r>
              <a:rPr lang="ru-RU" baseline="30000" dirty="0" smtClean="0"/>
              <a:t>4</a:t>
            </a:r>
            <a:endParaRPr lang="en-US" baseline="30000" dirty="0" smtClean="0"/>
          </a:p>
          <a:p>
            <a:r>
              <a:rPr lang="en-US" dirty="0" err="1" smtClean="0"/>
              <a:t>AddressSanitizer</a:t>
            </a:r>
            <a:r>
              <a:rPr lang="en-US" dirty="0" smtClean="0"/>
              <a:t>: A Fast Address Sanity Checker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https://static.googleusercontent.com/media/research.google.com/en//pubs/archive/37752.pdf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824" y="3803515"/>
            <a:ext cx="5453976" cy="269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Константин Серебряный</a:t>
            </a:r>
            <a:r>
              <a:rPr lang="ru-RU" baseline="30000" dirty="0" smtClean="0"/>
              <a:t>1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Bruening</a:t>
            </a:r>
            <a:r>
              <a:rPr lang="ru-RU" baseline="30000" dirty="0" smtClean="0"/>
              <a:t>2</a:t>
            </a:r>
          </a:p>
          <a:p>
            <a:r>
              <a:rPr lang="ru-RU" dirty="0" smtClean="0"/>
              <a:t>Александр Потапенко</a:t>
            </a:r>
            <a:r>
              <a:rPr lang="ru-RU" baseline="30000" dirty="0" smtClean="0"/>
              <a:t>3</a:t>
            </a:r>
          </a:p>
          <a:p>
            <a:r>
              <a:rPr lang="ru-RU" dirty="0" smtClean="0"/>
              <a:t>Дмитрий Вьюков</a:t>
            </a:r>
            <a:r>
              <a:rPr lang="ru-RU" baseline="30000" dirty="0" smtClean="0"/>
              <a:t>4</a:t>
            </a:r>
            <a:endParaRPr lang="en-US" baseline="30000" dirty="0" smtClean="0"/>
          </a:p>
          <a:p>
            <a:r>
              <a:rPr lang="en-US" dirty="0" err="1" smtClean="0"/>
              <a:t>AddressSanitizer</a:t>
            </a:r>
            <a:r>
              <a:rPr lang="en-US" dirty="0" smtClean="0"/>
              <a:t>: A Fast Address Sanity Checker</a:t>
            </a:r>
            <a:r>
              <a:rPr lang="ru-RU" dirty="0" smtClean="0"/>
              <a:t>, 2012</a:t>
            </a:r>
          </a:p>
          <a:p>
            <a:pPr lvl="1"/>
            <a:r>
              <a:rPr lang="en-US" dirty="0" smtClean="0">
                <a:hlinkClick r:id="rId2"/>
              </a:rPr>
              <a:t>https://static.googleusercontent.com/media/research.google.com/en//pubs/archive/37752.pdf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after free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500617"/>
            <a:ext cx="9953625" cy="28003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02381" y="3900792"/>
            <a:ext cx="2714321" cy="9047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(heap corruption)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667000"/>
            <a:ext cx="10687050" cy="152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96" y="3716337"/>
            <a:ext cx="3105150" cy="12192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7324</Words>
  <Application>Microsoft Office PowerPoint</Application>
  <PresentationFormat>Widescreen</PresentationFormat>
  <Paragraphs>1382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Symbol</vt:lpstr>
      <vt:lpstr>Office Theme</vt:lpstr>
      <vt:lpstr>Размещение  данных в памяти</vt:lpstr>
      <vt:lpstr>План лекции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Выравнивание</vt:lpstr>
      <vt:lpstr>Выравнивание</vt:lpstr>
      <vt:lpstr>Выравнивание</vt:lpstr>
      <vt:lpstr>Выравнивание</vt:lpstr>
      <vt:lpstr>Выравнивание</vt:lpstr>
      <vt:lpstr>Выравнивание простых типов и указателей</vt:lpstr>
      <vt:lpstr>Выравнивание простых типов и указателей</vt:lpstr>
      <vt:lpstr>Выравнивание простых типов и указателей</vt:lpstr>
      <vt:lpstr>Связь выравниваний производного типа и его элементов</vt:lpstr>
      <vt:lpstr>Связь выравниваний производного типа и его элементов</vt:lpstr>
      <vt:lpstr>Связь выравниваний производного типа и его элементов</vt:lpstr>
      <vt:lpstr>Связь выравниваний производного типа и его элементов</vt:lpstr>
      <vt:lpstr>Связь выравниваний производного типа и его элементов</vt:lpstr>
      <vt:lpstr>Связь выравниваний производного типа и его элементов</vt:lpstr>
      <vt:lpstr>Что было бы без кратности выравниванию элемента массива?</vt:lpstr>
      <vt:lpstr>Что было бы без кратности выравниванию элемента массива?</vt:lpstr>
      <vt:lpstr>Что было бы без кратности выравниванию элемента массива?</vt:lpstr>
      <vt:lpstr>Что было бы без кратности выравниванию элемента массива?</vt:lpstr>
      <vt:lpstr>Что было бы без кратности выравниванию элемента массива?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Что было бы без кратности выравниванию элемента struct</vt:lpstr>
      <vt:lpstr>Выравнивающие байты в конце struct/union</vt:lpstr>
      <vt:lpstr>Выравнивающие байты в конце struct/union</vt:lpstr>
      <vt:lpstr>Выравнивающие байты в конце struct/union</vt:lpstr>
      <vt:lpstr>Выравнивающие байты в конце struct/union</vt:lpstr>
      <vt:lpstr>Выравнивающие байты внутри struct</vt:lpstr>
      <vt:lpstr>Выравнивающие байты внутри struct</vt:lpstr>
      <vt:lpstr>Выравнивающие байты внутри struct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Doug Lea’s malloc (dlmalloc)</vt:lpstr>
      <vt:lpstr>Doug Lea’s malloc (dlmalloc)</vt:lpstr>
      <vt:lpstr>Doug Lea’s malloc (dlmalloc)</vt:lpstr>
      <vt:lpstr>Doug Lea’s malloc (dlmalloc)</vt:lpstr>
      <vt:lpstr>Устройство «кучи»</vt:lpstr>
      <vt:lpstr>Устройство «кучи»</vt:lpstr>
      <vt:lpstr>Устройство «кучи»</vt:lpstr>
      <vt:lpstr>Устройство «кучи»</vt:lpstr>
      <vt:lpstr>Устройство «кучи»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Освобождение free(ptr)</vt:lpstr>
      <vt:lpstr>Освобождение free(ptr)</vt:lpstr>
      <vt:lpstr>Освобождение free(ptr)</vt:lpstr>
      <vt:lpstr>Накладные расходы при работе с кучей</vt:lpstr>
      <vt:lpstr>Накладные расходы при работе с кучей</vt:lpstr>
      <vt:lpstr>Накладные расходы при работе с кучей</vt:lpstr>
      <vt:lpstr>Фрагментация кучи</vt:lpstr>
      <vt:lpstr>Фрагментация кучи</vt:lpstr>
      <vt:lpstr>Фрагментация кучи</vt:lpstr>
      <vt:lpstr>Фрагментация кучи</vt:lpstr>
      <vt:lpstr>Фрагментация кучи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Address sanitizer</vt:lpstr>
      <vt:lpstr>Address sanitizer</vt:lpstr>
      <vt:lpstr>Address sanitizer</vt:lpstr>
      <vt:lpstr>Address sanitizer</vt:lpstr>
      <vt:lpstr>Use after free</vt:lpstr>
      <vt:lpstr>Buffer overflow (heap corruption)</vt:lpstr>
      <vt:lpstr>Заключение</vt:lpstr>
    </vt:vector>
  </TitlesOfParts>
  <Company>Yandex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Размещение</dc:title>
  <dc:creator>Evgenii Petrov</dc:creator>
  <cp:lastModifiedBy>Evgenii Petrov</cp:lastModifiedBy>
  <cp:revision>116</cp:revision>
  <dcterms:created xsi:type="dcterms:W3CDTF">2020-11-30T16:10:41Z</dcterms:created>
  <dcterms:modified xsi:type="dcterms:W3CDTF">2020-12-04T06:41:12Z</dcterms:modified>
</cp:coreProperties>
</file>