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1"/>
  </p:notesMasterIdLst>
  <p:sldIdLst>
    <p:sldId id="256" r:id="rId2"/>
    <p:sldId id="314" r:id="rId3"/>
    <p:sldId id="335" r:id="rId4"/>
    <p:sldId id="336" r:id="rId5"/>
    <p:sldId id="337" r:id="rId6"/>
    <p:sldId id="338" r:id="rId7"/>
    <p:sldId id="339" r:id="rId8"/>
    <p:sldId id="340" r:id="rId9"/>
    <p:sldId id="326" r:id="rId10"/>
    <p:sldId id="341" r:id="rId11"/>
    <p:sldId id="342" r:id="rId12"/>
    <p:sldId id="343" r:id="rId13"/>
    <p:sldId id="344" r:id="rId14"/>
    <p:sldId id="345" r:id="rId15"/>
    <p:sldId id="346" r:id="rId16"/>
    <p:sldId id="329" r:id="rId17"/>
    <p:sldId id="347" r:id="rId18"/>
    <p:sldId id="348" r:id="rId19"/>
    <p:sldId id="349" r:id="rId20"/>
    <p:sldId id="350" r:id="rId21"/>
    <p:sldId id="351" r:id="rId22"/>
    <p:sldId id="327" r:id="rId23"/>
    <p:sldId id="352" r:id="rId24"/>
    <p:sldId id="353" r:id="rId25"/>
    <p:sldId id="354" r:id="rId26"/>
    <p:sldId id="278" r:id="rId27"/>
    <p:sldId id="355" r:id="rId28"/>
    <p:sldId id="356" r:id="rId29"/>
    <p:sldId id="357" r:id="rId30"/>
    <p:sldId id="358" r:id="rId31"/>
    <p:sldId id="359" r:id="rId32"/>
    <p:sldId id="360" r:id="rId33"/>
    <p:sldId id="322" r:id="rId34"/>
    <p:sldId id="361" r:id="rId35"/>
    <p:sldId id="362" r:id="rId36"/>
    <p:sldId id="363" r:id="rId37"/>
    <p:sldId id="364" r:id="rId38"/>
    <p:sldId id="282" r:id="rId39"/>
    <p:sldId id="365" r:id="rId40"/>
    <p:sldId id="366" r:id="rId41"/>
    <p:sldId id="367" r:id="rId42"/>
    <p:sldId id="368" r:id="rId43"/>
    <p:sldId id="369" r:id="rId44"/>
    <p:sldId id="318" r:id="rId45"/>
    <p:sldId id="370" r:id="rId46"/>
    <p:sldId id="371" r:id="rId47"/>
    <p:sldId id="372" r:id="rId48"/>
    <p:sldId id="324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28" r:id="rId57"/>
    <p:sldId id="380" r:id="rId58"/>
    <p:sldId id="334" r:id="rId59"/>
    <p:sldId id="381" r:id="rId60"/>
    <p:sldId id="382" r:id="rId61"/>
    <p:sldId id="383" r:id="rId62"/>
    <p:sldId id="384" r:id="rId63"/>
    <p:sldId id="385" r:id="rId64"/>
    <p:sldId id="386" r:id="rId65"/>
    <p:sldId id="289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16" r:id="rId76"/>
    <p:sldId id="396" r:id="rId77"/>
    <p:sldId id="397" r:id="rId78"/>
    <p:sldId id="398" r:id="rId79"/>
    <p:sldId id="399" r:id="rId80"/>
    <p:sldId id="400" r:id="rId81"/>
    <p:sldId id="401" r:id="rId82"/>
    <p:sldId id="258" r:id="rId83"/>
    <p:sldId id="402" r:id="rId84"/>
    <p:sldId id="403" r:id="rId85"/>
    <p:sldId id="404" r:id="rId86"/>
    <p:sldId id="405" r:id="rId87"/>
    <p:sldId id="406" r:id="rId88"/>
    <p:sldId id="269" r:id="rId89"/>
    <p:sldId id="330" r:id="rId90"/>
    <p:sldId id="407" r:id="rId91"/>
    <p:sldId id="408" r:id="rId92"/>
    <p:sldId id="409" r:id="rId93"/>
    <p:sldId id="410" r:id="rId94"/>
    <p:sldId id="411" r:id="rId95"/>
    <p:sldId id="259" r:id="rId96"/>
    <p:sldId id="412" r:id="rId97"/>
    <p:sldId id="413" r:id="rId98"/>
    <p:sldId id="414" r:id="rId99"/>
    <p:sldId id="415" r:id="rId100"/>
    <p:sldId id="416" r:id="rId101"/>
    <p:sldId id="290" r:id="rId102"/>
    <p:sldId id="417" r:id="rId103"/>
    <p:sldId id="418" r:id="rId104"/>
    <p:sldId id="419" r:id="rId105"/>
    <p:sldId id="292" r:id="rId106"/>
    <p:sldId id="420" r:id="rId107"/>
    <p:sldId id="421" r:id="rId108"/>
    <p:sldId id="422" r:id="rId109"/>
    <p:sldId id="423" r:id="rId110"/>
    <p:sldId id="424" r:id="rId111"/>
    <p:sldId id="425" r:id="rId112"/>
    <p:sldId id="331" r:id="rId113"/>
    <p:sldId id="426" r:id="rId114"/>
    <p:sldId id="427" r:id="rId115"/>
    <p:sldId id="428" r:id="rId116"/>
    <p:sldId id="429" r:id="rId117"/>
    <p:sldId id="430" r:id="rId118"/>
    <p:sldId id="431" r:id="rId119"/>
    <p:sldId id="267" r:id="rId120"/>
    <p:sldId id="432" r:id="rId121"/>
    <p:sldId id="433" r:id="rId122"/>
    <p:sldId id="434" r:id="rId123"/>
    <p:sldId id="435" r:id="rId124"/>
    <p:sldId id="436" r:id="rId125"/>
    <p:sldId id="437" r:id="rId126"/>
    <p:sldId id="294" r:id="rId127"/>
    <p:sldId id="333" r:id="rId128"/>
    <p:sldId id="438" r:id="rId129"/>
    <p:sldId id="439" r:id="rId130"/>
    <p:sldId id="440" r:id="rId131"/>
    <p:sldId id="441" r:id="rId132"/>
    <p:sldId id="442" r:id="rId133"/>
    <p:sldId id="295" r:id="rId134"/>
    <p:sldId id="443" r:id="rId135"/>
    <p:sldId id="444" r:id="rId136"/>
    <p:sldId id="445" r:id="rId137"/>
    <p:sldId id="446" r:id="rId138"/>
    <p:sldId id="447" r:id="rId139"/>
    <p:sldId id="332" r:id="rId140"/>
    <p:sldId id="448" r:id="rId141"/>
    <p:sldId id="449" r:id="rId142"/>
    <p:sldId id="450" r:id="rId143"/>
    <p:sldId id="323" r:id="rId144"/>
    <p:sldId id="451" r:id="rId145"/>
    <p:sldId id="452" r:id="rId146"/>
    <p:sldId id="315" r:id="rId147"/>
    <p:sldId id="276" r:id="rId148"/>
    <p:sldId id="277" r:id="rId149"/>
    <p:sldId id="296" r:id="rId15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7" autoAdjust="0"/>
    <p:restoredTop sz="94609" autoAdjust="0"/>
  </p:normalViewPr>
  <p:slideViewPr>
    <p:cSldViewPr>
      <p:cViewPr varScale="1">
        <p:scale>
          <a:sx n="103" d="100"/>
          <a:sy n="103" d="100"/>
        </p:scale>
        <p:origin x="138" y="5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642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050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414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01277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9261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2978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880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8889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232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440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00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156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70950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6105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818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969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7997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822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95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7835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384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9588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4559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686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857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819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4400" dirty="0" smtClean="0"/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Детерминированное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обычная </a:t>
            </a:r>
            <a:r>
              <a:rPr lang="ru-RU" dirty="0" smtClean="0">
                <a:solidFill>
                  <a:schemeClr val="bg1"/>
                </a:solidFill>
              </a:rPr>
              <a:t>машина </a:t>
            </a:r>
            <a:r>
              <a:rPr lang="ru-RU" dirty="0" smtClean="0">
                <a:solidFill>
                  <a:schemeClr val="bg1"/>
                </a:solidFill>
              </a:rPr>
              <a:t>Тьюринга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размер </a:t>
            </a:r>
            <a:r>
              <a:rPr lang="ru-RU" dirty="0">
                <a:solidFill>
                  <a:schemeClr val="bg1"/>
                </a:solidFill>
              </a:rPr>
              <a:t>ленты </a:t>
            </a:r>
            <a:r>
              <a:rPr lang="ru-RU" dirty="0" smtClean="0">
                <a:solidFill>
                  <a:schemeClr val="bg1"/>
                </a:solidFill>
              </a:rPr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машина </a:t>
            </a:r>
            <a:r>
              <a:rPr lang="ru-RU" dirty="0">
                <a:solidFill>
                  <a:schemeClr val="bg1"/>
                </a:solidFill>
              </a:rPr>
              <a:t>Тьюринга с неограниченным числом лент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r>
              <a:rPr lang="ru-RU" dirty="0">
                <a:solidFill>
                  <a:schemeClr val="bg1"/>
                </a:solidFill>
              </a:rPr>
              <a:t>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0498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Детерминированная 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(*board,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&amp;&amp; Max(row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column) &lt; board-&gt;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Size;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Детерминированная 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(*board,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&amp;&amp; Max(row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column) &lt; board-&gt;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Size;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Детерминированная 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  <a:endParaRPr 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&amp;&amp; Max(row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column) &lt; board-&gt;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Size;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Детерминированная 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row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-&gt;Row, column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column += change[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Min(row, column) &gt;= 0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&amp;&amp; Max(row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column)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!squares[row][column]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238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Детерминированное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обычная </a:t>
            </a:r>
            <a:r>
              <a:rPr lang="ru-RU" dirty="0" smtClean="0">
                <a:solidFill>
                  <a:schemeClr val="bg1"/>
                </a:solidFill>
              </a:rPr>
              <a:t>машина </a:t>
            </a:r>
            <a:r>
              <a:rPr lang="ru-RU" dirty="0" smtClean="0">
                <a:solidFill>
                  <a:schemeClr val="bg1"/>
                </a:solidFill>
              </a:rPr>
              <a:t>Тьюринга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размер </a:t>
            </a:r>
            <a:r>
              <a:rPr lang="ru-RU" dirty="0">
                <a:solidFill>
                  <a:schemeClr val="bg1"/>
                </a:solidFill>
              </a:rPr>
              <a:t>ленты </a:t>
            </a:r>
            <a:r>
              <a:rPr lang="ru-RU" dirty="0" smtClean="0">
                <a:solidFill>
                  <a:schemeClr val="bg1"/>
                </a:solidFill>
              </a:rPr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машина </a:t>
            </a:r>
            <a:r>
              <a:rPr lang="ru-RU" dirty="0">
                <a:solidFill>
                  <a:schemeClr val="bg1"/>
                </a:solidFill>
              </a:rPr>
              <a:t>Тьюринга с неограниченным числом лент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r>
              <a:rPr lang="ru-RU" dirty="0">
                <a:solidFill>
                  <a:schemeClr val="bg1"/>
                </a:solidFill>
              </a:rPr>
              <a:t>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4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возвратом с эвристиками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T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Позволяет обойти без возвратов доски от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5×5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76</a:t>
            </a:r>
            <a:r>
              <a:rPr lang="ru-RU" dirty="0">
                <a:latin typeface="Calibri" pitchFamily="34" charset="0"/>
                <a:cs typeface="Calibri" pitchFamily="34" charset="0"/>
              </a:rPr>
              <a:t>×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76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4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Allen </a:t>
            </a:r>
            <a:r>
              <a:rPr lang="en-US" dirty="0"/>
              <a:t>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7408" y="1655974"/>
            <a:ext cx="10624491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Allen </a:t>
            </a:r>
            <a:r>
              <a:rPr lang="en-US" dirty="0"/>
              <a:t>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3392" y="2348880"/>
            <a:ext cx="10768507" cy="399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Allen </a:t>
            </a:r>
            <a:r>
              <a:rPr lang="en-US" dirty="0"/>
              <a:t>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3392" y="3789040"/>
            <a:ext cx="10768507" cy="2557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оба нечетные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1, 2,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3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 = 1, 2, 3, 5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chemeClr val="bg1"/>
                </a:solidFill>
              </a:rPr>
              <a:t> 6</a:t>
            </a:r>
            <a:endParaRPr lang="ru-RU" dirty="0" smtClean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Allen </a:t>
            </a:r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15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1, 2,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3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 = 1, 2, 3, 5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chemeClr val="bg1"/>
                </a:solidFill>
              </a:rPr>
              <a:t> 6</a:t>
            </a:r>
            <a:endParaRPr lang="ru-RU" dirty="0" smtClean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Allen </a:t>
            </a:r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Allen </a:t>
            </a:r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59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Allen </a:t>
            </a:r>
            <a:r>
              <a:rPr lang="en-US" dirty="0"/>
              <a:t>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17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/>
              <a:t>T = </a:t>
            </a:r>
            <a:r>
              <a:rPr lang="ru-RU" sz="2000" dirty="0" smtClean="0"/>
              <a:t>множество </a:t>
            </a:r>
            <a:r>
              <a:rPr lang="en-US" sz="2000" dirty="0" smtClean="0"/>
              <a:t>n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на доске </a:t>
            </a:r>
            <a:r>
              <a:rPr lang="en-US" sz="2000" dirty="0" smtClean="0"/>
              <a:t>N×N </a:t>
            </a:r>
            <a:r>
              <a:rPr lang="ru-RU" sz="2000" dirty="0" smtClean="0"/>
              <a:t>можно расставить </a:t>
            </a:r>
            <a:r>
              <a:rPr lang="en-US" sz="2000" dirty="0" smtClean="0"/>
              <a:t>n</a:t>
            </a:r>
            <a:r>
              <a:rPr lang="ru-RU" sz="2000" dirty="0" smtClean="0"/>
              <a:t> ферзей,</a:t>
            </a:r>
            <a:r>
              <a:rPr lang="en-US" sz="2000" dirty="0" smtClean="0"/>
              <a:t> </a:t>
            </a:r>
            <a:r>
              <a:rPr lang="ru-RU" sz="2000" dirty="0" smtClean="0"/>
              <a:t>соблюдая условия задачи</a:t>
            </a:r>
          </a:p>
          <a:p>
            <a:pPr lvl="1"/>
            <a:r>
              <a:rPr lang="ru-RU" sz="2000" dirty="0" smtClean="0"/>
              <a:t>Проверить </a:t>
            </a:r>
            <a:r>
              <a:rPr lang="en-US" sz="2000" dirty="0" smtClean="0"/>
              <a:t>N </a:t>
            </a:r>
            <a:r>
              <a:rPr lang="en-US" sz="2000" dirty="0" smtClean="0">
                <a:sym typeface="Symbol" panose="05050102010706020507" pitchFamily="18" charset="2"/>
              </a:rPr>
              <a:t> </a:t>
            </a:r>
            <a:r>
              <a:rPr lang="en-US" sz="2000" dirty="0" smtClean="0"/>
              <a:t>T</a:t>
            </a:r>
            <a:endParaRPr lang="ru-RU" sz="2000" dirty="0"/>
          </a:p>
          <a:p>
            <a:endParaRPr lang="en-US" sz="2400" dirty="0" smtClean="0"/>
          </a:p>
          <a:p>
            <a:r>
              <a:rPr lang="ru-RU" sz="2400" dirty="0" smtClean="0"/>
              <a:t>Формулировка – </a:t>
            </a:r>
            <a:r>
              <a:rPr lang="en-US" sz="2400" dirty="0" smtClean="0"/>
              <a:t>Max</a:t>
            </a:r>
            <a:r>
              <a:rPr lang="ru-RU" sz="2400" dirty="0" smtClean="0"/>
              <a:t> </a:t>
            </a:r>
            <a:r>
              <a:rPr lang="en-US" sz="2400" dirty="0" err="1" smtClean="0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</a:t>
            </a:r>
            <a:r>
              <a:rPr lang="ru-RU" sz="2400" dirty="0" smtClean="0"/>
              <a:t>– </a:t>
            </a:r>
            <a:r>
              <a:rPr lang="en-US" sz="2400" dirty="0" smtClean="0"/>
              <a:t>Franz</a:t>
            </a:r>
            <a:r>
              <a:rPr lang="ru-RU" sz="2400" dirty="0" smtClean="0"/>
              <a:t> </a:t>
            </a:r>
            <a:r>
              <a:rPr lang="en-US" sz="2400" dirty="0" err="1" smtClean="0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  <a:endParaRPr lang="en-US" sz="2000" dirty="0"/>
          </a:p>
          <a:p>
            <a:endParaRPr lang="ru-RU" sz="2400" dirty="0"/>
          </a:p>
          <a:p>
            <a:r>
              <a:rPr lang="ru-RU" sz="2400" dirty="0"/>
              <a:t>Используется для </a:t>
            </a:r>
            <a:r>
              <a:rPr lang="ru-RU" sz="2400" dirty="0" smtClean="0"/>
              <a:t>измерения скорости поиска с </a:t>
            </a:r>
            <a:r>
              <a:rPr lang="ru-RU" sz="2400" dirty="0"/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Детерминированное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обычная </a:t>
            </a:r>
            <a:r>
              <a:rPr lang="ru-RU" dirty="0" smtClean="0"/>
              <a:t>машина </a:t>
            </a:r>
            <a:r>
              <a:rPr lang="ru-RU" dirty="0" smtClean="0"/>
              <a:t>Тьюринга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размер </a:t>
            </a:r>
            <a:r>
              <a:rPr lang="ru-RU" dirty="0">
                <a:solidFill>
                  <a:schemeClr val="bg1"/>
                </a:solidFill>
              </a:rPr>
              <a:t>ленты </a:t>
            </a:r>
            <a:r>
              <a:rPr lang="ru-RU" dirty="0" smtClean="0">
                <a:solidFill>
                  <a:schemeClr val="bg1"/>
                </a:solidFill>
              </a:rPr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машина </a:t>
            </a:r>
            <a:r>
              <a:rPr lang="ru-RU" dirty="0"/>
              <a:t>Тьюринга с неограниченным числом лент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r>
              <a:rPr lang="ru-RU" dirty="0">
                <a:solidFill>
                  <a:schemeClr val="bg1"/>
                </a:solidFill>
              </a:rPr>
              <a:t>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 = </a:t>
            </a:r>
            <a:r>
              <a:rPr lang="ru-RU" sz="2000" dirty="0" smtClean="0">
                <a:solidFill>
                  <a:schemeClr val="bg1"/>
                </a:solidFill>
              </a:rPr>
              <a:t>множество </a:t>
            </a:r>
            <a:r>
              <a:rPr lang="en-US" sz="2000" dirty="0" smtClean="0">
                <a:solidFill>
                  <a:schemeClr val="bg1"/>
                </a:solidFill>
              </a:rPr>
              <a:t>n </a:t>
            </a:r>
            <a:r>
              <a:rPr lang="ru-RU" sz="2000" dirty="0" err="1" smtClean="0">
                <a:solidFill>
                  <a:schemeClr val="bg1"/>
                </a:solidFill>
              </a:rPr>
              <a:t>т.ч</a:t>
            </a:r>
            <a:r>
              <a:rPr lang="ru-RU" sz="2000" dirty="0" smtClean="0">
                <a:solidFill>
                  <a:schemeClr val="bg1"/>
                </a:solidFill>
              </a:rPr>
              <a:t>. на доске </a:t>
            </a:r>
            <a:r>
              <a:rPr lang="en-US" sz="2000" dirty="0" smtClean="0">
                <a:solidFill>
                  <a:schemeClr val="bg1"/>
                </a:solidFill>
              </a:rPr>
              <a:t>N×N </a:t>
            </a:r>
            <a:r>
              <a:rPr lang="ru-RU" sz="2000" dirty="0" smtClean="0">
                <a:solidFill>
                  <a:schemeClr val="bg1"/>
                </a:solidFill>
              </a:rPr>
              <a:t>можно расставить </a:t>
            </a:r>
            <a:r>
              <a:rPr lang="en-US" sz="2000" dirty="0" smtClean="0">
                <a:solidFill>
                  <a:schemeClr val="bg1"/>
                </a:solidFill>
              </a:rPr>
              <a:t>n</a:t>
            </a:r>
            <a:r>
              <a:rPr lang="ru-RU" sz="2000" dirty="0" smtClean="0">
                <a:solidFill>
                  <a:schemeClr val="bg1"/>
                </a:solidFill>
              </a:rPr>
              <a:t> ферзей,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соблюдая условия задачи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Проверить </a:t>
            </a:r>
            <a:r>
              <a:rPr lang="en-US" sz="2000" dirty="0" smtClean="0">
                <a:solidFill>
                  <a:schemeClr val="bg1"/>
                </a:solidFill>
              </a:rPr>
              <a:t>N 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</a:rPr>
              <a:t>T</a:t>
            </a:r>
            <a:endParaRPr lang="ru-RU" sz="20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Формулировка – </a:t>
            </a:r>
            <a:r>
              <a:rPr lang="en-US" sz="2400" dirty="0" smtClean="0">
                <a:solidFill>
                  <a:schemeClr val="bg1"/>
                </a:solidFill>
              </a:rPr>
              <a:t>Max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</a:t>
            </a:r>
            <a:r>
              <a:rPr lang="ru-RU" sz="2400" dirty="0" smtClean="0">
                <a:solidFill>
                  <a:schemeClr val="bg1"/>
                </a:solidFill>
              </a:rPr>
              <a:t>– </a:t>
            </a:r>
            <a:r>
              <a:rPr lang="en-US" sz="2400" dirty="0" smtClean="0">
                <a:solidFill>
                  <a:schemeClr val="bg1"/>
                </a:solidFill>
              </a:rPr>
              <a:t>Franz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</a:t>
            </a:r>
            <a:r>
              <a:rPr lang="ru-RU" sz="2400" dirty="0" smtClean="0">
                <a:solidFill>
                  <a:schemeClr val="bg1"/>
                </a:solidFill>
              </a:rPr>
              <a:t>измерения скорости поиска с </a:t>
            </a:r>
            <a:r>
              <a:rPr lang="ru-RU" sz="2400" dirty="0">
                <a:solidFill>
                  <a:schemeClr val="bg1"/>
                </a:solidFill>
              </a:rPr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79976" y="1690688"/>
            <a:ext cx="5511923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 = </a:t>
            </a:r>
            <a:r>
              <a:rPr lang="ru-RU" sz="2000" dirty="0" smtClean="0">
                <a:solidFill>
                  <a:schemeClr val="bg1"/>
                </a:solidFill>
              </a:rPr>
              <a:t>множество </a:t>
            </a:r>
            <a:r>
              <a:rPr lang="en-US" sz="2000" dirty="0" smtClean="0">
                <a:solidFill>
                  <a:schemeClr val="bg1"/>
                </a:solidFill>
              </a:rPr>
              <a:t>n </a:t>
            </a:r>
            <a:r>
              <a:rPr lang="ru-RU" sz="2000" dirty="0" err="1" smtClean="0">
                <a:solidFill>
                  <a:schemeClr val="bg1"/>
                </a:solidFill>
              </a:rPr>
              <a:t>т.ч</a:t>
            </a:r>
            <a:r>
              <a:rPr lang="ru-RU" sz="2000" dirty="0" smtClean="0">
                <a:solidFill>
                  <a:schemeClr val="bg1"/>
                </a:solidFill>
              </a:rPr>
              <a:t>. на доске </a:t>
            </a:r>
            <a:r>
              <a:rPr lang="en-US" sz="2000" dirty="0" smtClean="0">
                <a:solidFill>
                  <a:schemeClr val="bg1"/>
                </a:solidFill>
              </a:rPr>
              <a:t>N×N </a:t>
            </a:r>
            <a:r>
              <a:rPr lang="ru-RU" sz="2000" dirty="0" smtClean="0">
                <a:solidFill>
                  <a:schemeClr val="bg1"/>
                </a:solidFill>
              </a:rPr>
              <a:t>можно расставить </a:t>
            </a:r>
            <a:r>
              <a:rPr lang="en-US" sz="2000" dirty="0" smtClean="0">
                <a:solidFill>
                  <a:schemeClr val="bg1"/>
                </a:solidFill>
              </a:rPr>
              <a:t>n</a:t>
            </a:r>
            <a:r>
              <a:rPr lang="ru-RU" sz="2000" dirty="0" smtClean="0">
                <a:solidFill>
                  <a:schemeClr val="bg1"/>
                </a:solidFill>
              </a:rPr>
              <a:t> ферзей,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соблюдая условия задачи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Проверить </a:t>
            </a:r>
            <a:r>
              <a:rPr lang="en-US" sz="2000" dirty="0" smtClean="0">
                <a:solidFill>
                  <a:schemeClr val="bg1"/>
                </a:solidFill>
              </a:rPr>
              <a:t>N 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</a:rPr>
              <a:t>T</a:t>
            </a:r>
            <a:endParaRPr lang="ru-RU" sz="20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Формулировка – </a:t>
            </a:r>
            <a:r>
              <a:rPr lang="en-US" sz="2400" dirty="0" smtClean="0">
                <a:solidFill>
                  <a:schemeClr val="bg1"/>
                </a:solidFill>
              </a:rPr>
              <a:t>Max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</a:t>
            </a:r>
            <a:r>
              <a:rPr lang="ru-RU" sz="2400" dirty="0" smtClean="0">
                <a:solidFill>
                  <a:schemeClr val="bg1"/>
                </a:solidFill>
              </a:rPr>
              <a:t>– </a:t>
            </a:r>
            <a:r>
              <a:rPr lang="en-US" sz="2400" dirty="0" smtClean="0">
                <a:solidFill>
                  <a:schemeClr val="bg1"/>
                </a:solidFill>
              </a:rPr>
              <a:t>Franz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</a:t>
            </a:r>
            <a:r>
              <a:rPr lang="ru-RU" sz="2400" dirty="0" smtClean="0">
                <a:solidFill>
                  <a:schemeClr val="bg1"/>
                </a:solidFill>
              </a:rPr>
              <a:t>измерения скорости поиска с </a:t>
            </a:r>
            <a:r>
              <a:rPr lang="ru-RU" sz="2400" dirty="0">
                <a:solidFill>
                  <a:schemeClr val="bg1"/>
                </a:solidFill>
              </a:rPr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/>
              <a:t>T = </a:t>
            </a:r>
            <a:r>
              <a:rPr lang="ru-RU" sz="2000" dirty="0" smtClean="0"/>
              <a:t>множество </a:t>
            </a:r>
            <a:r>
              <a:rPr lang="en-US" sz="2000" dirty="0" smtClean="0"/>
              <a:t>n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на доске </a:t>
            </a:r>
            <a:r>
              <a:rPr lang="en-US" sz="2000" dirty="0" smtClean="0"/>
              <a:t>N×N </a:t>
            </a:r>
            <a:r>
              <a:rPr lang="ru-RU" sz="2000" dirty="0" smtClean="0"/>
              <a:t>можно расставить </a:t>
            </a:r>
            <a:r>
              <a:rPr lang="en-US" sz="2000" dirty="0" smtClean="0"/>
              <a:t>n</a:t>
            </a:r>
            <a:r>
              <a:rPr lang="ru-RU" sz="2000" dirty="0" smtClean="0"/>
              <a:t> ферзей,</a:t>
            </a:r>
            <a:r>
              <a:rPr lang="en-US" sz="2000" dirty="0" smtClean="0"/>
              <a:t> </a:t>
            </a:r>
            <a:r>
              <a:rPr lang="ru-RU" sz="2000" dirty="0" smtClean="0"/>
              <a:t>соблюдая условия задачи</a:t>
            </a:r>
          </a:p>
          <a:p>
            <a:pPr lvl="1"/>
            <a:r>
              <a:rPr lang="ru-RU" sz="2000" dirty="0" smtClean="0"/>
              <a:t>Проверить </a:t>
            </a:r>
            <a:r>
              <a:rPr lang="en-US" sz="2000" dirty="0" smtClean="0"/>
              <a:t>N </a:t>
            </a:r>
            <a:r>
              <a:rPr lang="en-US" sz="2000" dirty="0" smtClean="0">
                <a:sym typeface="Symbol" panose="05050102010706020507" pitchFamily="18" charset="2"/>
              </a:rPr>
              <a:t> </a:t>
            </a:r>
            <a:r>
              <a:rPr lang="en-US" sz="2000" dirty="0" smtClean="0"/>
              <a:t>T</a:t>
            </a:r>
            <a:endParaRPr lang="ru-RU" sz="2000" dirty="0"/>
          </a:p>
          <a:p>
            <a:endParaRPr lang="en-US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Формулировка – </a:t>
            </a:r>
            <a:r>
              <a:rPr lang="en-US" sz="2400" dirty="0" smtClean="0">
                <a:solidFill>
                  <a:schemeClr val="bg1"/>
                </a:solidFill>
              </a:rPr>
              <a:t>Max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</a:t>
            </a:r>
            <a:r>
              <a:rPr lang="ru-RU" sz="2400" dirty="0" smtClean="0">
                <a:solidFill>
                  <a:schemeClr val="bg1"/>
                </a:solidFill>
              </a:rPr>
              <a:t>– </a:t>
            </a:r>
            <a:r>
              <a:rPr lang="en-US" sz="2400" dirty="0" smtClean="0">
                <a:solidFill>
                  <a:schemeClr val="bg1"/>
                </a:solidFill>
              </a:rPr>
              <a:t>Franz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</a:t>
            </a:r>
            <a:r>
              <a:rPr lang="ru-RU" sz="2400" dirty="0" smtClean="0">
                <a:solidFill>
                  <a:schemeClr val="bg1"/>
                </a:solidFill>
              </a:rPr>
              <a:t>измерения скорости поиска с </a:t>
            </a:r>
            <a:r>
              <a:rPr lang="ru-RU" sz="2400" dirty="0">
                <a:solidFill>
                  <a:schemeClr val="bg1"/>
                </a:solidFill>
              </a:rPr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/>
              <a:t>T = </a:t>
            </a:r>
            <a:r>
              <a:rPr lang="ru-RU" sz="2000" dirty="0" smtClean="0"/>
              <a:t>множество </a:t>
            </a:r>
            <a:r>
              <a:rPr lang="en-US" sz="2000" dirty="0" smtClean="0"/>
              <a:t>n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на доске </a:t>
            </a:r>
            <a:r>
              <a:rPr lang="en-US" sz="2000" dirty="0" smtClean="0"/>
              <a:t>N×N </a:t>
            </a:r>
            <a:r>
              <a:rPr lang="ru-RU" sz="2000" dirty="0" smtClean="0"/>
              <a:t>можно расставить </a:t>
            </a:r>
            <a:r>
              <a:rPr lang="en-US" sz="2000" dirty="0" smtClean="0"/>
              <a:t>n</a:t>
            </a:r>
            <a:r>
              <a:rPr lang="ru-RU" sz="2000" dirty="0" smtClean="0"/>
              <a:t> ферзей,</a:t>
            </a:r>
            <a:r>
              <a:rPr lang="en-US" sz="2000" dirty="0" smtClean="0"/>
              <a:t> </a:t>
            </a:r>
            <a:r>
              <a:rPr lang="ru-RU" sz="2000" dirty="0" smtClean="0"/>
              <a:t>соблюдая условия задачи</a:t>
            </a:r>
          </a:p>
          <a:p>
            <a:pPr lvl="1"/>
            <a:r>
              <a:rPr lang="ru-RU" sz="2000" dirty="0" smtClean="0"/>
              <a:t>Проверить </a:t>
            </a:r>
            <a:r>
              <a:rPr lang="en-US" sz="2000" dirty="0" smtClean="0"/>
              <a:t>N </a:t>
            </a:r>
            <a:r>
              <a:rPr lang="en-US" sz="2000" dirty="0" smtClean="0">
                <a:sym typeface="Symbol" panose="05050102010706020507" pitchFamily="18" charset="2"/>
              </a:rPr>
              <a:t> </a:t>
            </a:r>
            <a:r>
              <a:rPr lang="en-US" sz="2000" dirty="0" smtClean="0"/>
              <a:t>T</a:t>
            </a:r>
            <a:endParaRPr lang="ru-RU" sz="2000" dirty="0"/>
          </a:p>
          <a:p>
            <a:endParaRPr lang="en-US" sz="2400" dirty="0" smtClean="0"/>
          </a:p>
          <a:p>
            <a:r>
              <a:rPr lang="ru-RU" sz="2400" dirty="0" smtClean="0"/>
              <a:t>Формулировка – </a:t>
            </a:r>
            <a:r>
              <a:rPr lang="en-US" sz="2400" dirty="0" smtClean="0"/>
              <a:t>Max</a:t>
            </a:r>
            <a:r>
              <a:rPr lang="ru-RU" sz="2400" dirty="0" smtClean="0"/>
              <a:t> </a:t>
            </a:r>
            <a:r>
              <a:rPr lang="en-US" sz="2400" dirty="0" err="1" smtClean="0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</a:t>
            </a:r>
            <a:r>
              <a:rPr lang="ru-RU" sz="2400" dirty="0" smtClean="0">
                <a:solidFill>
                  <a:schemeClr val="bg1"/>
                </a:solidFill>
              </a:rPr>
              <a:t>– </a:t>
            </a:r>
            <a:r>
              <a:rPr lang="en-US" sz="2400" dirty="0" smtClean="0">
                <a:solidFill>
                  <a:schemeClr val="bg1"/>
                </a:solidFill>
              </a:rPr>
              <a:t>Franz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</a:t>
            </a:r>
            <a:r>
              <a:rPr lang="ru-RU" sz="2400" dirty="0" smtClean="0">
                <a:solidFill>
                  <a:schemeClr val="bg1"/>
                </a:solidFill>
              </a:rPr>
              <a:t>измерения скорости поиска с </a:t>
            </a:r>
            <a:r>
              <a:rPr lang="ru-RU" sz="2400" dirty="0">
                <a:solidFill>
                  <a:schemeClr val="bg1"/>
                </a:solidFill>
              </a:rPr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/>
              <a:t>T = </a:t>
            </a:r>
            <a:r>
              <a:rPr lang="ru-RU" sz="2000" dirty="0" smtClean="0"/>
              <a:t>множество </a:t>
            </a:r>
            <a:r>
              <a:rPr lang="en-US" sz="2000" dirty="0" smtClean="0"/>
              <a:t>n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на доске </a:t>
            </a:r>
            <a:r>
              <a:rPr lang="en-US" sz="2000" dirty="0" smtClean="0"/>
              <a:t>N×N </a:t>
            </a:r>
            <a:r>
              <a:rPr lang="ru-RU" sz="2000" dirty="0" smtClean="0"/>
              <a:t>можно расставить </a:t>
            </a:r>
            <a:r>
              <a:rPr lang="en-US" sz="2000" dirty="0" smtClean="0"/>
              <a:t>n</a:t>
            </a:r>
            <a:r>
              <a:rPr lang="ru-RU" sz="2000" dirty="0" smtClean="0"/>
              <a:t> ферзей,</a:t>
            </a:r>
            <a:r>
              <a:rPr lang="en-US" sz="2000" dirty="0" smtClean="0"/>
              <a:t> </a:t>
            </a:r>
            <a:r>
              <a:rPr lang="ru-RU" sz="2000" dirty="0" smtClean="0"/>
              <a:t>соблюдая условия задачи</a:t>
            </a:r>
          </a:p>
          <a:p>
            <a:pPr lvl="1"/>
            <a:r>
              <a:rPr lang="ru-RU" sz="2000" dirty="0" smtClean="0"/>
              <a:t>Проверить </a:t>
            </a:r>
            <a:r>
              <a:rPr lang="en-US" sz="2000" dirty="0" smtClean="0"/>
              <a:t>N </a:t>
            </a:r>
            <a:r>
              <a:rPr lang="en-US" sz="2000" dirty="0" smtClean="0">
                <a:sym typeface="Symbol" panose="05050102010706020507" pitchFamily="18" charset="2"/>
              </a:rPr>
              <a:t> </a:t>
            </a:r>
            <a:r>
              <a:rPr lang="en-US" sz="2000" dirty="0" smtClean="0"/>
              <a:t>T</a:t>
            </a:r>
            <a:endParaRPr lang="ru-RU" sz="2000" dirty="0"/>
          </a:p>
          <a:p>
            <a:endParaRPr lang="en-US" sz="2400" dirty="0" smtClean="0"/>
          </a:p>
          <a:p>
            <a:r>
              <a:rPr lang="ru-RU" sz="2400" dirty="0" smtClean="0"/>
              <a:t>Формулировка – </a:t>
            </a:r>
            <a:r>
              <a:rPr lang="en-US" sz="2400" dirty="0" smtClean="0"/>
              <a:t>Max</a:t>
            </a:r>
            <a:r>
              <a:rPr lang="ru-RU" sz="2400" dirty="0" smtClean="0"/>
              <a:t> </a:t>
            </a:r>
            <a:r>
              <a:rPr lang="en-US" sz="2400" dirty="0" err="1" smtClean="0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</a:t>
            </a:r>
            <a:r>
              <a:rPr lang="ru-RU" sz="2400" dirty="0" smtClean="0"/>
              <a:t>– </a:t>
            </a:r>
            <a:r>
              <a:rPr lang="en-US" sz="2400" dirty="0" smtClean="0"/>
              <a:t>Franz</a:t>
            </a:r>
            <a:r>
              <a:rPr lang="ru-RU" sz="2400" dirty="0" smtClean="0"/>
              <a:t> </a:t>
            </a:r>
            <a:r>
              <a:rPr lang="en-US" sz="2400" dirty="0" err="1" smtClean="0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  <a:endParaRPr lang="en-US" sz="2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</a:t>
            </a:r>
            <a:r>
              <a:rPr lang="ru-RU" sz="2400" dirty="0" smtClean="0">
                <a:solidFill>
                  <a:schemeClr val="bg1"/>
                </a:solidFill>
              </a:rPr>
              <a:t>измерения скорости поиска с </a:t>
            </a:r>
            <a:r>
              <a:rPr lang="ru-RU" sz="2400" dirty="0">
                <a:solidFill>
                  <a:schemeClr val="bg1"/>
                </a:solidFill>
              </a:rPr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1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 smtClean="0"/>
              <a:t>»</a:t>
            </a:r>
          </a:p>
          <a:p>
            <a:pPr lvl="1"/>
            <a:r>
              <a:rPr lang="en-US" sz="2000" dirty="0" smtClean="0"/>
              <a:t>T = </a:t>
            </a:r>
            <a:r>
              <a:rPr lang="ru-RU" sz="2000" dirty="0" smtClean="0"/>
              <a:t>множество </a:t>
            </a:r>
            <a:r>
              <a:rPr lang="en-US" sz="2000" dirty="0" smtClean="0"/>
              <a:t>n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на доске </a:t>
            </a:r>
            <a:r>
              <a:rPr lang="en-US" sz="2000" dirty="0" smtClean="0"/>
              <a:t>N×N </a:t>
            </a:r>
            <a:r>
              <a:rPr lang="ru-RU" sz="2000" dirty="0" smtClean="0"/>
              <a:t>можно расставить </a:t>
            </a:r>
            <a:r>
              <a:rPr lang="en-US" sz="2000" dirty="0" smtClean="0"/>
              <a:t>n</a:t>
            </a:r>
            <a:r>
              <a:rPr lang="ru-RU" sz="2000" dirty="0" smtClean="0"/>
              <a:t> ферзей,</a:t>
            </a:r>
            <a:r>
              <a:rPr lang="en-US" sz="2000" dirty="0" smtClean="0"/>
              <a:t> </a:t>
            </a:r>
            <a:r>
              <a:rPr lang="ru-RU" sz="2000" dirty="0" smtClean="0"/>
              <a:t>соблюдая условия задачи</a:t>
            </a:r>
          </a:p>
          <a:p>
            <a:pPr lvl="1"/>
            <a:r>
              <a:rPr lang="ru-RU" sz="2000" dirty="0" smtClean="0"/>
              <a:t>Проверить </a:t>
            </a:r>
            <a:r>
              <a:rPr lang="en-US" sz="2000" dirty="0" smtClean="0"/>
              <a:t>N </a:t>
            </a:r>
            <a:r>
              <a:rPr lang="en-US" sz="2000" dirty="0" smtClean="0">
                <a:sym typeface="Symbol" panose="05050102010706020507" pitchFamily="18" charset="2"/>
              </a:rPr>
              <a:t> </a:t>
            </a:r>
            <a:r>
              <a:rPr lang="en-US" sz="2000" dirty="0" smtClean="0"/>
              <a:t>T</a:t>
            </a:r>
            <a:endParaRPr lang="ru-RU" sz="2000" dirty="0"/>
          </a:p>
          <a:p>
            <a:endParaRPr lang="en-US" sz="2400" dirty="0" smtClean="0"/>
          </a:p>
          <a:p>
            <a:r>
              <a:rPr lang="ru-RU" sz="2400" dirty="0" smtClean="0"/>
              <a:t>Формулировка – </a:t>
            </a:r>
            <a:r>
              <a:rPr lang="en-US" sz="2400" dirty="0" smtClean="0"/>
              <a:t>Max</a:t>
            </a:r>
            <a:r>
              <a:rPr lang="ru-RU" sz="2400" dirty="0" smtClean="0"/>
              <a:t> </a:t>
            </a:r>
            <a:r>
              <a:rPr lang="en-US" sz="2400" dirty="0" err="1" smtClean="0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</a:t>
            </a:r>
            <a:r>
              <a:rPr lang="ru-RU" sz="2400" dirty="0" smtClean="0"/>
              <a:t>– </a:t>
            </a:r>
            <a:r>
              <a:rPr lang="en-US" sz="2400" dirty="0" smtClean="0"/>
              <a:t>Franz</a:t>
            </a:r>
            <a:r>
              <a:rPr lang="ru-RU" sz="2400" dirty="0" smtClean="0"/>
              <a:t> </a:t>
            </a:r>
            <a:r>
              <a:rPr lang="en-US" sz="2400" dirty="0" err="1" smtClean="0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  <a:endParaRPr lang="en-US" sz="2000" dirty="0"/>
          </a:p>
          <a:p>
            <a:endParaRPr lang="ru-RU" sz="2400" dirty="0"/>
          </a:p>
          <a:p>
            <a:r>
              <a:rPr lang="ru-RU" sz="2400" dirty="0"/>
              <a:t>Используется для </a:t>
            </a:r>
            <a:r>
              <a:rPr lang="ru-RU" sz="2400" dirty="0" smtClean="0"/>
              <a:t>измерения скорости поиска с </a:t>
            </a:r>
            <a:r>
              <a:rPr lang="ru-RU" sz="2400" dirty="0"/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расстановки 4 ферзей</a:t>
            </a:r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6669"/>
              </p:ext>
            </p:extLst>
          </p:nvPr>
        </p:nvGraphicFramePr>
        <p:xfrm>
          <a:off x="4692129" y="1825625"/>
          <a:ext cx="4617064" cy="435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7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2047708"/>
            <a:ext cx="858635" cy="785954"/>
          </a:xfr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3110082"/>
            <a:ext cx="858635" cy="785954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4172458"/>
            <a:ext cx="858635" cy="78595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5234832"/>
            <a:ext cx="858635" cy="78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487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7 -0.00023 L 0.53724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35417 -0.00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17 -0.0081 L 2.08333E-7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24 -0.00023 L 2.08333E-7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96296E-6 L 0.35417 -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53724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5378 -0.00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0.4487 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ru-RU" dirty="0" smtClean="0"/>
              <a:t>, заполненный номерами вертикалей, в которых находятся ферзи в горизонталях 0 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/>
              <a:t>board </a:t>
            </a:r>
            <a:r>
              <a:rPr lang="ru-RU" dirty="0" smtClean="0"/>
              <a:t>= </a:t>
            </a:r>
            <a:r>
              <a:rPr lang="en-US" dirty="0" err="1" smtClean="0"/>
              <a:t>PlaceNextQueen</a:t>
            </a:r>
            <a:r>
              <a:rPr lang="en-US" dirty="0" smtClean="0"/>
              <a:t>(board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добавить в конец вектора </a:t>
            </a:r>
            <a:r>
              <a:rPr lang="en-US" dirty="0" smtClean="0"/>
              <a:t>board </a:t>
            </a:r>
            <a:r>
              <a:rPr lang="ru-RU" dirty="0" smtClean="0"/>
              <a:t>следующего ферзя; иначе «неудача</a:t>
            </a:r>
            <a:r>
              <a:rPr lang="ru-RU" dirty="0" smtClean="0"/>
              <a:t>»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вектор длины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, заполненный номерами вертикалей, в которых находятся ферзи в горизонталях 0 до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-1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PlaceNextQueen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 smtClean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следующего ферзя;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5951984" y="1690688"/>
            <a:ext cx="5439915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ru-RU" dirty="0" smtClean="0"/>
              <a:t>, заполненный номерами вертикалей, в которых находятся ферзи в горизонталях 0 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PlaceNextQueen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 smtClean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следующего ферзя;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19800" y="1690688"/>
            <a:ext cx="5372099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Детерминированное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обычная </a:t>
            </a:r>
            <a:r>
              <a:rPr lang="ru-RU" dirty="0" smtClean="0"/>
              <a:t>машина </a:t>
            </a:r>
            <a:r>
              <a:rPr lang="ru-RU" dirty="0" smtClean="0"/>
              <a:t>Тьюринга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размер </a:t>
            </a:r>
            <a:r>
              <a:rPr lang="ru-RU" dirty="0">
                <a:solidFill>
                  <a:schemeClr val="bg1"/>
                </a:solidFill>
              </a:rPr>
              <a:t>ленты </a:t>
            </a:r>
            <a:r>
              <a:rPr lang="ru-RU" dirty="0" smtClean="0">
                <a:solidFill>
                  <a:schemeClr val="bg1"/>
                </a:solidFill>
              </a:rPr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машина </a:t>
            </a:r>
            <a:r>
              <a:rPr lang="ru-RU" dirty="0"/>
              <a:t>Тьюринга с неограниченным числом лент</a:t>
            </a:r>
          </a:p>
          <a:p>
            <a:endParaRPr lang="ru-RU" dirty="0" smtClean="0"/>
          </a:p>
          <a:p>
            <a:r>
              <a:rPr lang="ru-RU" dirty="0" smtClean="0"/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r>
              <a:rPr lang="ru-RU" dirty="0">
                <a:solidFill>
                  <a:schemeClr val="bg1"/>
                </a:solidFill>
              </a:rPr>
              <a:t>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ru-RU" dirty="0" smtClean="0"/>
              <a:t>, заполненный номерами вертикалей, в которых находятся ферзи в горизонталях 0 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PlaceNextQueen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 smtClean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следующего ферзя;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2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ru-RU" dirty="0" smtClean="0"/>
              <a:t>, заполненный номерами вертикалей, в которых находятся ферзи в горизонталях 0 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/>
              <a:t>board </a:t>
            </a:r>
            <a:r>
              <a:rPr lang="ru-RU" dirty="0" smtClean="0"/>
              <a:t>= </a:t>
            </a:r>
            <a:r>
              <a:rPr lang="en-US" dirty="0" err="1" smtClean="0"/>
              <a:t>PlaceNextQueen</a:t>
            </a:r>
            <a:r>
              <a:rPr lang="en-US" dirty="0" smtClean="0"/>
              <a:t>(board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 smtClean="0">
                <a:solidFill>
                  <a:schemeClr val="bg1"/>
                </a:solidFill>
              </a:rPr>
              <a:t>board </a:t>
            </a:r>
            <a:r>
              <a:rPr lang="ru-RU" dirty="0" smtClean="0">
                <a:solidFill>
                  <a:schemeClr val="bg1"/>
                </a:solidFill>
              </a:rPr>
              <a:t>следующего ферзя;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ru-RU" dirty="0" smtClean="0"/>
              <a:t>, заполненный номерами вертикалей, в которых находятся ферзи в горизонталях 0 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/>
              <a:t>board </a:t>
            </a:r>
            <a:r>
              <a:rPr lang="ru-RU" dirty="0" smtClean="0"/>
              <a:t>= </a:t>
            </a:r>
            <a:r>
              <a:rPr lang="en-US" dirty="0" err="1" smtClean="0"/>
              <a:t>PlaceNextQueen</a:t>
            </a:r>
            <a:r>
              <a:rPr lang="en-US" dirty="0" smtClean="0"/>
              <a:t>(board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добавить в конец вектора </a:t>
            </a:r>
            <a:r>
              <a:rPr lang="en-US" dirty="0" smtClean="0"/>
              <a:t>board </a:t>
            </a:r>
            <a:r>
              <a:rPr lang="ru-RU" dirty="0" smtClean="0"/>
              <a:t>следующего ферзя; иначе «неудача</a:t>
            </a:r>
            <a:r>
              <a:rPr lang="ru-RU" dirty="0" smtClean="0"/>
              <a:t>»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7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4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4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2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2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&gt; board-&gt;Size)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0; !success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 col &lt; board-&gt;Size;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(col,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Детерминированное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обычная </a:t>
            </a:r>
            <a:r>
              <a:rPr lang="ru-RU" dirty="0" smtClean="0"/>
              <a:t>машина </a:t>
            </a:r>
            <a:r>
              <a:rPr lang="ru-RU" dirty="0" smtClean="0"/>
              <a:t>Тьюринга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Реальный мир</a:t>
            </a:r>
          </a:p>
          <a:p>
            <a:pPr lvl="1"/>
            <a:r>
              <a:rPr lang="ru-RU" dirty="0" smtClean="0"/>
              <a:t>компьютер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размер </a:t>
            </a:r>
            <a:r>
              <a:rPr lang="ru-RU" dirty="0">
                <a:solidFill>
                  <a:schemeClr val="bg1"/>
                </a:solidFill>
              </a:rPr>
              <a:t>ленты </a:t>
            </a:r>
            <a:r>
              <a:rPr lang="ru-RU" dirty="0" smtClean="0">
                <a:solidFill>
                  <a:schemeClr val="bg1"/>
                </a:solidFill>
              </a:rPr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машина </a:t>
            </a:r>
            <a:r>
              <a:rPr lang="ru-RU" dirty="0"/>
              <a:t>Тьюринга с неограниченным числом лент</a:t>
            </a:r>
          </a:p>
          <a:p>
            <a:endParaRPr lang="ru-RU" dirty="0" smtClean="0"/>
          </a:p>
          <a:p>
            <a:r>
              <a:rPr lang="ru-RU" dirty="0" smtClean="0"/>
              <a:t>Реальный мир</a:t>
            </a:r>
          </a:p>
          <a:p>
            <a:pPr lvl="1"/>
            <a:r>
              <a:rPr lang="ru-RU" dirty="0" smtClean="0"/>
              <a:t>нет</a:t>
            </a:r>
            <a:endParaRPr lang="ru-RU" dirty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r>
              <a:rPr lang="ru-RU" dirty="0">
                <a:solidFill>
                  <a:schemeClr val="bg1"/>
                </a:solidFill>
              </a:rPr>
              <a:t>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&gt; board-&gt;Size)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0; !success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 col &lt; board-&gt;Size;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(col,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 !success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col &lt;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 !success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col &lt;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queens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Расстановка </a:t>
            </a:r>
            <a:r>
              <a:rPr lang="en-US" sz="2400" dirty="0" smtClean="0"/>
              <a:t>N </a:t>
            </a:r>
            <a:r>
              <a:rPr lang="ru-RU" sz="2400" dirty="0" smtClean="0"/>
              <a:t>ферзей за </a:t>
            </a:r>
            <a:r>
              <a:rPr lang="en-US" sz="2400" dirty="0" smtClean="0"/>
              <a:t>O(N)</a:t>
            </a:r>
            <a:endParaRPr lang="ru-RU" sz="2400" dirty="0" smtClean="0"/>
          </a:p>
          <a:p>
            <a:pPr lvl="1"/>
            <a:r>
              <a:rPr lang="en-US" sz="2000" dirty="0" smtClean="0"/>
              <a:t>E</a:t>
            </a:r>
            <a:r>
              <a:rPr lang="en-US" sz="2000" dirty="0"/>
              <a:t>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Расстановка </a:t>
            </a:r>
            <a:r>
              <a:rPr lang="en-US" sz="2400" dirty="0" smtClean="0"/>
              <a:t>N </a:t>
            </a:r>
            <a:r>
              <a:rPr lang="ru-RU" sz="2400" dirty="0" smtClean="0"/>
              <a:t>ферзей за </a:t>
            </a:r>
            <a:r>
              <a:rPr lang="en-US" sz="2400" dirty="0" smtClean="0"/>
              <a:t>O(N)</a:t>
            </a:r>
            <a:endParaRPr lang="ru-RU" sz="2400" dirty="0" smtClean="0"/>
          </a:p>
          <a:p>
            <a:pPr lvl="1"/>
            <a:r>
              <a:rPr lang="en-US" sz="2000" dirty="0" smtClean="0"/>
              <a:t>E</a:t>
            </a:r>
            <a:r>
              <a:rPr lang="en-US" sz="2000" dirty="0"/>
              <a:t>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623392" y="2204864"/>
            <a:ext cx="10768507" cy="414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Расстановка </a:t>
            </a:r>
            <a:r>
              <a:rPr lang="en-US" sz="2400" dirty="0" smtClean="0"/>
              <a:t>N </a:t>
            </a:r>
            <a:r>
              <a:rPr lang="ru-RU" sz="2400" dirty="0" smtClean="0"/>
              <a:t>ферзей за </a:t>
            </a:r>
            <a:r>
              <a:rPr lang="en-US" sz="2400" dirty="0" smtClean="0"/>
              <a:t>O(N)</a:t>
            </a:r>
            <a:endParaRPr lang="ru-RU" sz="2400" dirty="0" smtClean="0"/>
          </a:p>
          <a:p>
            <a:pPr lvl="1"/>
            <a:r>
              <a:rPr lang="en-US" sz="2000" dirty="0" smtClean="0"/>
              <a:t>E</a:t>
            </a:r>
            <a:r>
              <a:rPr lang="en-US" sz="2000" dirty="0"/>
              <a:t>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78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Элементы теории сложности вычислений</a:t>
            </a:r>
          </a:p>
          <a:p>
            <a:pPr lvl="1"/>
            <a:r>
              <a:rPr lang="ru-RU" dirty="0" smtClean="0"/>
              <a:t>Задача, исполняющее устройство</a:t>
            </a:r>
          </a:p>
          <a:p>
            <a:pPr lvl="1"/>
            <a:r>
              <a:rPr lang="ru-RU" dirty="0" smtClean="0"/>
              <a:t>Классы </a:t>
            </a:r>
            <a:r>
              <a:rPr lang="ru-RU" dirty="0" smtClean="0"/>
              <a:t>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endParaRPr lang="ru-RU" dirty="0" smtClean="0"/>
          </a:p>
          <a:p>
            <a:r>
              <a:rPr lang="ru-RU" dirty="0" smtClean="0"/>
              <a:t>Метод </a:t>
            </a:r>
            <a:r>
              <a:rPr lang="ru-RU" dirty="0" smtClean="0"/>
              <a:t>поиска с </a:t>
            </a:r>
            <a:r>
              <a:rPr lang="ru-RU" dirty="0" smtClean="0"/>
              <a:t>возвратом</a:t>
            </a:r>
          </a:p>
          <a:p>
            <a:pPr lvl="1"/>
            <a:r>
              <a:rPr lang="ru-RU" dirty="0" smtClean="0"/>
              <a:t>Как обход в глубину и как эмуляция недетерминированного устройства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 smtClean="0"/>
              <a:t>решения классических задач комбинаторного поиска</a:t>
            </a:r>
            <a:endParaRPr lang="en-US" dirty="0" smtClean="0"/>
          </a:p>
          <a:p>
            <a:pPr lvl="1"/>
            <a:r>
              <a:rPr lang="ru-RU" dirty="0" smtClean="0"/>
              <a:t>Обход доски шахматным конем</a:t>
            </a:r>
          </a:p>
          <a:p>
            <a:pPr lvl="1"/>
            <a:r>
              <a:rPr lang="ru-RU" dirty="0" smtClean="0"/>
              <a:t>Расстановка ферзей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кубике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Задано описание кубика и входная строка. </a:t>
            </a:r>
          </a:p>
          <a:p>
            <a:r>
              <a:rPr lang="ru-RU" dirty="0"/>
              <a:t>Можно ли получить входную строку, прокатив кубик?</a:t>
            </a:r>
          </a:p>
          <a:p>
            <a:endParaRPr lang="ru-RU" dirty="0"/>
          </a:p>
          <a:p>
            <a:r>
              <a:rPr lang="ru-RU" dirty="0"/>
              <a:t>Перенумеруем грани кубика c 123456 на 124536: </a:t>
            </a:r>
          </a:p>
          <a:p>
            <a:r>
              <a:rPr lang="ru-RU" dirty="0"/>
              <a:t>1 – нижняя;</a:t>
            </a:r>
          </a:p>
          <a:p>
            <a:r>
              <a:rPr lang="ru-RU" dirty="0"/>
              <a:t>6 – верхняя; (1+6 = 7)</a:t>
            </a:r>
          </a:p>
          <a:p>
            <a:r>
              <a:rPr lang="ru-RU" dirty="0"/>
              <a:t>3 – фронтальная; </a:t>
            </a:r>
          </a:p>
          <a:p>
            <a:r>
              <a:rPr lang="ru-RU" dirty="0"/>
              <a:t>4 – задняя; (3+4 = 7)</a:t>
            </a:r>
          </a:p>
          <a:p>
            <a:r>
              <a:rPr lang="ru-RU" dirty="0"/>
              <a:t>2 – боковая левая;</a:t>
            </a:r>
          </a:p>
          <a:p>
            <a:r>
              <a:rPr lang="ru-RU" dirty="0"/>
              <a:t>5 – боковая правая (2+5 = 7).</a:t>
            </a:r>
          </a:p>
          <a:p>
            <a:r>
              <a:rPr lang="ru-RU" dirty="0"/>
              <a:t>Тогда соседними для i-й будут все, кроме i-й и (7-i)-й.</a:t>
            </a:r>
          </a:p>
          <a:p>
            <a:endParaRPr lang="ru-RU" dirty="0"/>
          </a:p>
          <a:p>
            <a:r>
              <a:rPr lang="ru-RU" dirty="0"/>
              <a:t>Попробуем построить слово, начиная со всех шести граней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Результат (в переменной q)  1, если можно получить слово, записанное в глобальной строке w, начиная n-</a:t>
            </a:r>
            <a:r>
              <a:rPr lang="ru-RU" sz="2400" dirty="0" err="1"/>
              <a:t>го</a:t>
            </a:r>
            <a:r>
              <a:rPr lang="ru-RU" sz="2400" dirty="0"/>
              <a:t> символа, перекатывая кубик, лежащий g-ой гранью. 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chkword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6; i++)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7)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chkword(i,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(q)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стабильных браках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</a:t>
            </a:r>
            <a:r>
              <a:rPr lang="ru-RU" dirty="0" smtClean="0"/>
              <a:t>аны множества </a:t>
            </a:r>
            <a:r>
              <a:rPr lang="ru-RU" dirty="0"/>
              <a:t>M и </a:t>
            </a:r>
            <a:r>
              <a:rPr lang="ru-RU" dirty="0" smtClean="0"/>
              <a:t>Ж</a:t>
            </a:r>
          </a:p>
          <a:p>
            <a:r>
              <a:rPr lang="ru-RU" dirty="0" smtClean="0"/>
              <a:t>Для </a:t>
            </a:r>
            <a:r>
              <a:rPr lang="ru-RU" dirty="0"/>
              <a:t>каждого элемента из М элементы из Ж отсортированы </a:t>
            </a:r>
            <a:r>
              <a:rPr lang="ru-RU" dirty="0" smtClean="0"/>
              <a:t>в порядке предпочтительности</a:t>
            </a:r>
          </a:p>
          <a:p>
            <a:pPr lvl="1"/>
            <a:r>
              <a:rPr lang="ru-RU" dirty="0" smtClean="0"/>
              <a:t>Сортировки </a:t>
            </a:r>
            <a:r>
              <a:rPr lang="ru-RU" dirty="0"/>
              <a:t>для каждого </a:t>
            </a:r>
            <a:r>
              <a:rPr lang="ru-RU" dirty="0" smtClean="0"/>
              <a:t>элемента М </a:t>
            </a:r>
            <a:r>
              <a:rPr lang="ru-RU" dirty="0"/>
              <a:t>могут быть </a:t>
            </a:r>
            <a:r>
              <a:rPr lang="ru-RU" dirty="0" smtClean="0"/>
              <a:t>свои</a:t>
            </a:r>
          </a:p>
          <a:p>
            <a:r>
              <a:rPr lang="ru-RU" dirty="0" smtClean="0"/>
              <a:t>Для каждого элемента </a:t>
            </a:r>
            <a:r>
              <a:rPr lang="ru-RU" dirty="0"/>
              <a:t>из Ж </a:t>
            </a:r>
            <a:r>
              <a:rPr lang="ru-RU" dirty="0" smtClean="0"/>
              <a:t>заданы аналогичные предпочтения</a:t>
            </a:r>
          </a:p>
          <a:p>
            <a:endParaRPr lang="ru-RU" dirty="0" smtClean="0"/>
          </a:p>
          <a:p>
            <a:r>
              <a:rPr lang="ru-RU" dirty="0" smtClean="0"/>
              <a:t>Найти наибольшее множество пар, в котором отсутствуют такие пары (м, </a:t>
            </a:r>
            <a:r>
              <a:rPr lang="ru-RU" dirty="0"/>
              <a:t>ж) и </a:t>
            </a:r>
            <a:r>
              <a:rPr lang="ru-RU" dirty="0" smtClean="0"/>
              <a:t>(м', ж'), что для м </a:t>
            </a:r>
            <a:r>
              <a:rPr lang="ru-RU" dirty="0"/>
              <a:t>элемент ж' </a:t>
            </a:r>
            <a:r>
              <a:rPr lang="ru-RU" dirty="0" smtClean="0"/>
              <a:t>предпочтительнее ж и </a:t>
            </a:r>
            <a:r>
              <a:rPr lang="ru-RU" dirty="0"/>
              <a:t>для ж' элемент </a:t>
            </a:r>
            <a:r>
              <a:rPr lang="ru-RU" dirty="0" smtClean="0"/>
              <a:t>м предпочтительнее м‘</a:t>
            </a:r>
          </a:p>
          <a:p>
            <a:endParaRPr lang="ru-RU" dirty="0"/>
          </a:p>
          <a:p>
            <a:r>
              <a:rPr lang="ru-RU" dirty="0" smtClean="0"/>
              <a:t>Смотри алгоритм в </a:t>
            </a:r>
            <a:r>
              <a:rPr lang="en-US" dirty="0" smtClean="0"/>
              <a:t>D</a:t>
            </a:r>
            <a:r>
              <a:rPr lang="en-US" dirty="0"/>
              <a:t>. Gale and L. S. Shapley: «College Admissions and the Stability of Marriage», American Mathematical Monthly 69, 9-14, 1962.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Детерминированное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обычная </a:t>
            </a:r>
            <a:r>
              <a:rPr lang="ru-RU" dirty="0" smtClean="0"/>
              <a:t>машина </a:t>
            </a:r>
            <a:r>
              <a:rPr lang="ru-RU" dirty="0" smtClean="0"/>
              <a:t>Тьюринга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Реальный мир</a:t>
            </a:r>
          </a:p>
          <a:p>
            <a:pPr lvl="1"/>
            <a:r>
              <a:rPr lang="ru-RU" dirty="0" smtClean="0"/>
              <a:t>компьютер</a:t>
            </a:r>
            <a:endParaRPr lang="ru-RU" dirty="0" smtClean="0"/>
          </a:p>
          <a:p>
            <a:pPr lvl="2"/>
            <a:r>
              <a:rPr lang="ru-RU" dirty="0" smtClean="0"/>
              <a:t>размер </a:t>
            </a:r>
            <a:r>
              <a:rPr lang="ru-RU" dirty="0"/>
              <a:t>ленты </a:t>
            </a:r>
            <a:r>
              <a:rPr lang="ru-RU" dirty="0" smtClean="0"/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 smtClean="0"/>
          </a:p>
          <a:p>
            <a:r>
              <a:rPr lang="ru-RU" dirty="0" smtClean="0"/>
              <a:t>Математика</a:t>
            </a:r>
          </a:p>
          <a:p>
            <a:pPr lvl="1"/>
            <a:r>
              <a:rPr lang="ru-RU" dirty="0" smtClean="0"/>
              <a:t>машина </a:t>
            </a:r>
            <a:r>
              <a:rPr lang="ru-RU" dirty="0"/>
              <a:t>Тьюринга с неограниченным числом лент</a:t>
            </a:r>
          </a:p>
          <a:p>
            <a:endParaRPr lang="ru-RU" dirty="0" smtClean="0"/>
          </a:p>
          <a:p>
            <a:r>
              <a:rPr lang="ru-RU" dirty="0" smtClean="0"/>
              <a:t>Реальный мир</a:t>
            </a:r>
          </a:p>
          <a:p>
            <a:pPr lvl="1"/>
            <a:r>
              <a:rPr lang="ru-RU" dirty="0" smtClean="0"/>
              <a:t>нет</a:t>
            </a:r>
            <a:endParaRPr lang="ru-RU" dirty="0"/>
          </a:p>
          <a:p>
            <a:pPr lvl="2"/>
            <a:r>
              <a:rPr lang="ru-RU" dirty="0" smtClean="0"/>
              <a:t>компьютер</a:t>
            </a:r>
            <a:r>
              <a:rPr lang="ru-RU" dirty="0"/>
              <a:t>, с неограниченным числом процессоров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3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07368" y="1556792"/>
            <a:ext cx="10946432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07368" y="2683874"/>
            <a:ext cx="10946432" cy="369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2186434" y="2683874"/>
            <a:ext cx="9167366" cy="369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4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 теории сложности вычислений</a:t>
            </a:r>
          </a:p>
          <a:p>
            <a:r>
              <a:rPr lang="ru-RU" dirty="0" smtClean="0"/>
              <a:t>Метод </a:t>
            </a:r>
            <a:r>
              <a:rPr lang="ru-RU" dirty="0" smtClean="0"/>
              <a:t>поиска с </a:t>
            </a:r>
            <a:r>
              <a:rPr lang="ru-RU" dirty="0" smtClean="0"/>
              <a:t>возвратом</a:t>
            </a:r>
          </a:p>
          <a:p>
            <a:r>
              <a:rPr lang="ru-RU" dirty="0" smtClean="0"/>
              <a:t>Алгоритмы </a:t>
            </a:r>
            <a:r>
              <a:rPr lang="ru-RU" dirty="0" smtClean="0"/>
              <a:t>решения классических задач комбинаторного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5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 сложности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Size(x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ru-RU" dirty="0">
                <a:solidFill>
                  <a:schemeClr val="bg1"/>
                </a:solidFill>
              </a:rPr>
              <a:t>размер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число битов в двоичном представлении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 – </a:t>
            </a:r>
            <a:r>
              <a:rPr lang="ru-RU" dirty="0" smtClean="0">
                <a:solidFill>
                  <a:schemeClr val="bg1"/>
                </a:solidFill>
              </a:rPr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</a:t>
            </a:r>
            <a:r>
              <a:rPr lang="ru-RU" dirty="0" smtClean="0">
                <a:solidFill>
                  <a:schemeClr val="bg1"/>
                </a:solidFill>
              </a:rPr>
              <a:t>и т.п.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Класс сложности </a:t>
            </a:r>
            <a:r>
              <a:rPr lang="ru-RU" dirty="0" smtClean="0">
                <a:solidFill>
                  <a:schemeClr val="bg1"/>
                </a:solidFill>
              </a:rPr>
              <a:t>С – </a:t>
            </a:r>
            <a:r>
              <a:rPr lang="ru-RU" dirty="0">
                <a:solidFill>
                  <a:schemeClr val="bg1"/>
                </a:solidFill>
              </a:rPr>
              <a:t>множество задач, </a:t>
            </a:r>
            <a:r>
              <a:rPr lang="ru-RU" dirty="0" smtClean="0">
                <a:solidFill>
                  <a:schemeClr val="bg1"/>
                </a:solidFill>
              </a:rPr>
              <a:t>таких </a:t>
            </a:r>
            <a:r>
              <a:rPr lang="ru-RU" dirty="0">
                <a:solidFill>
                  <a:schemeClr val="bg1"/>
                </a:solidFill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для любых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решения задачи </a:t>
            </a:r>
            <a:r>
              <a:rPr lang="ru-RU" dirty="0" smtClean="0">
                <a:solidFill>
                  <a:schemeClr val="bg1"/>
                </a:solidFill>
              </a:rPr>
              <a:t>требуется исполнить 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C(Size(x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ru-RU" dirty="0" smtClean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</a:t>
            </a:r>
            <a:r>
              <a:rPr lang="ru-RU" dirty="0" smtClean="0">
                <a:solidFill>
                  <a:schemeClr val="bg1"/>
                </a:solidFill>
              </a:rPr>
              <a:t>онстанта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зависит от задачи и не зависит от х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 сложности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Size(x</a:t>
            </a:r>
            <a:r>
              <a:rPr lang="en-US" dirty="0"/>
              <a:t>) – </a:t>
            </a:r>
            <a:r>
              <a:rPr lang="ru-RU" dirty="0"/>
              <a:t>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pPr lvl="1"/>
            <a:r>
              <a:rPr lang="ru-RU" dirty="0" smtClean="0"/>
              <a:t>Обычно число битов в двоичном представлении </a:t>
            </a:r>
            <a:r>
              <a:rPr lang="en-US" dirty="0" smtClean="0"/>
              <a:t>x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 – </a:t>
            </a:r>
            <a:r>
              <a:rPr lang="ru-RU" dirty="0" smtClean="0">
                <a:solidFill>
                  <a:schemeClr val="bg1"/>
                </a:solidFill>
              </a:rPr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</a:t>
            </a:r>
            <a:r>
              <a:rPr lang="ru-RU" dirty="0" smtClean="0">
                <a:solidFill>
                  <a:schemeClr val="bg1"/>
                </a:solidFill>
              </a:rPr>
              <a:t>и т.п.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Класс сложности </a:t>
            </a:r>
            <a:r>
              <a:rPr lang="ru-RU" dirty="0" smtClean="0">
                <a:solidFill>
                  <a:schemeClr val="bg1"/>
                </a:solidFill>
              </a:rPr>
              <a:t>С – </a:t>
            </a:r>
            <a:r>
              <a:rPr lang="ru-RU" dirty="0">
                <a:solidFill>
                  <a:schemeClr val="bg1"/>
                </a:solidFill>
              </a:rPr>
              <a:t>множество задач, </a:t>
            </a:r>
            <a:r>
              <a:rPr lang="ru-RU" dirty="0" smtClean="0">
                <a:solidFill>
                  <a:schemeClr val="bg1"/>
                </a:solidFill>
              </a:rPr>
              <a:t>таких </a:t>
            </a:r>
            <a:r>
              <a:rPr lang="ru-RU" dirty="0">
                <a:solidFill>
                  <a:schemeClr val="bg1"/>
                </a:solidFill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для любых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решения задачи </a:t>
            </a:r>
            <a:r>
              <a:rPr lang="ru-RU" dirty="0" smtClean="0">
                <a:solidFill>
                  <a:schemeClr val="bg1"/>
                </a:solidFill>
              </a:rPr>
              <a:t>требуется исполнить 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C(Size(x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ru-RU" dirty="0" smtClean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</a:t>
            </a:r>
            <a:r>
              <a:rPr lang="ru-RU" dirty="0" smtClean="0">
                <a:solidFill>
                  <a:schemeClr val="bg1"/>
                </a:solidFill>
              </a:rPr>
              <a:t>онстанта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зависит от задачи и не зависит от х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1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 сложности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Size(x</a:t>
            </a:r>
            <a:r>
              <a:rPr lang="en-US" dirty="0"/>
              <a:t>) – </a:t>
            </a:r>
            <a:r>
              <a:rPr lang="ru-RU" dirty="0"/>
              <a:t>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pPr lvl="1"/>
            <a:r>
              <a:rPr lang="ru-RU" dirty="0" smtClean="0"/>
              <a:t>Обычно число битов в двоичном представлении </a:t>
            </a:r>
            <a:r>
              <a:rPr lang="en-US" dirty="0" smtClean="0"/>
              <a:t>x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С</a:t>
            </a:r>
            <a:r>
              <a:rPr lang="en-US" dirty="0" smtClean="0"/>
              <a:t>(n</a:t>
            </a:r>
            <a:r>
              <a:rPr lang="en-US" dirty="0" smtClean="0"/>
              <a:t>) – </a:t>
            </a:r>
            <a:r>
              <a:rPr lang="ru-RU" dirty="0" smtClean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 smtClean="0"/>
              <a:t>С</a:t>
            </a:r>
            <a:r>
              <a:rPr lang="en-US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n </a:t>
            </a:r>
            <a:r>
              <a:rPr lang="en-US" dirty="0"/>
              <a:t>∙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</a:t>
            </a:r>
            <a:r>
              <a:rPr lang="ru-RU" dirty="0" smtClean="0"/>
              <a:t>и т.п.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Класс сложности </a:t>
            </a:r>
            <a:r>
              <a:rPr lang="ru-RU" dirty="0" smtClean="0">
                <a:solidFill>
                  <a:schemeClr val="bg1"/>
                </a:solidFill>
              </a:rPr>
              <a:t>С – </a:t>
            </a:r>
            <a:r>
              <a:rPr lang="ru-RU" dirty="0">
                <a:solidFill>
                  <a:schemeClr val="bg1"/>
                </a:solidFill>
              </a:rPr>
              <a:t>множество задач, </a:t>
            </a:r>
            <a:r>
              <a:rPr lang="ru-RU" dirty="0" smtClean="0">
                <a:solidFill>
                  <a:schemeClr val="bg1"/>
                </a:solidFill>
              </a:rPr>
              <a:t>таких </a:t>
            </a:r>
            <a:r>
              <a:rPr lang="ru-RU" dirty="0">
                <a:solidFill>
                  <a:schemeClr val="bg1"/>
                </a:solidFill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для любых входных 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решения задачи </a:t>
            </a:r>
            <a:r>
              <a:rPr lang="ru-RU" dirty="0" smtClean="0">
                <a:solidFill>
                  <a:schemeClr val="bg1"/>
                </a:solidFill>
              </a:rPr>
              <a:t>требуется исполнить 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C(Size(x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ru-RU" dirty="0" smtClean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</a:t>
            </a:r>
            <a:r>
              <a:rPr lang="ru-RU" dirty="0" smtClean="0">
                <a:solidFill>
                  <a:schemeClr val="bg1"/>
                </a:solidFill>
              </a:rPr>
              <a:t>онстанта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зависит от задачи и не зависит от х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 сложности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Size(x</a:t>
            </a:r>
            <a:r>
              <a:rPr lang="en-US" dirty="0"/>
              <a:t>) – </a:t>
            </a:r>
            <a:r>
              <a:rPr lang="ru-RU" dirty="0"/>
              <a:t>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pPr lvl="1"/>
            <a:r>
              <a:rPr lang="ru-RU" dirty="0" smtClean="0"/>
              <a:t>Обычно число битов в двоичном представлении </a:t>
            </a:r>
            <a:r>
              <a:rPr lang="en-US" dirty="0" smtClean="0"/>
              <a:t>x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С</a:t>
            </a:r>
            <a:r>
              <a:rPr lang="en-US" dirty="0" smtClean="0"/>
              <a:t>(n</a:t>
            </a:r>
            <a:r>
              <a:rPr lang="en-US" dirty="0" smtClean="0"/>
              <a:t>) – </a:t>
            </a:r>
            <a:r>
              <a:rPr lang="ru-RU" dirty="0" smtClean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 smtClean="0"/>
              <a:t>С</a:t>
            </a:r>
            <a:r>
              <a:rPr lang="en-US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n </a:t>
            </a:r>
            <a:r>
              <a:rPr lang="en-US" dirty="0"/>
              <a:t>∙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</a:t>
            </a:r>
            <a:r>
              <a:rPr lang="ru-RU" dirty="0" smtClean="0"/>
              <a:t>и т.п.</a:t>
            </a:r>
          </a:p>
          <a:p>
            <a:endParaRPr lang="ru-RU" dirty="0" smtClean="0"/>
          </a:p>
          <a:p>
            <a:r>
              <a:rPr lang="ru-RU" dirty="0" smtClean="0"/>
              <a:t>Класс сложности </a:t>
            </a:r>
            <a:r>
              <a:rPr lang="ru-RU" dirty="0" smtClean="0"/>
              <a:t>С – </a:t>
            </a:r>
            <a:r>
              <a:rPr lang="ru-RU" dirty="0"/>
              <a:t>множество задач, </a:t>
            </a:r>
            <a:r>
              <a:rPr lang="ru-RU" dirty="0" smtClean="0"/>
              <a:t>таких </a:t>
            </a:r>
            <a:r>
              <a:rPr lang="ru-RU" dirty="0"/>
              <a:t>что </a:t>
            </a:r>
            <a:r>
              <a:rPr lang="ru-RU" dirty="0" smtClean="0"/>
              <a:t>для любых входных данных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ru-RU" dirty="0"/>
              <a:t>для решения задачи </a:t>
            </a:r>
            <a:r>
              <a:rPr lang="ru-RU" dirty="0" smtClean="0"/>
              <a:t>требуется исполнить ≤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/>
              <a:t>∙ </a:t>
            </a:r>
            <a:r>
              <a:rPr lang="en-US" dirty="0" smtClean="0"/>
              <a:t>C(Size(x</a:t>
            </a:r>
            <a:r>
              <a:rPr lang="en-US" dirty="0" smtClean="0"/>
              <a:t>))</a:t>
            </a:r>
            <a:r>
              <a:rPr lang="ru-RU" dirty="0" smtClean="0"/>
              <a:t> команд на исполняющем устройстве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онстанта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ru-RU" dirty="0" smtClean="0"/>
              <a:t>зависит от задачи и не зависит от 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eterministic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olynomial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команд при решении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детерминированно</a:t>
            </a:r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устройстве ограничено </a:t>
            </a:r>
            <a:r>
              <a:rPr lang="ru-RU" dirty="0">
                <a:solidFill>
                  <a:schemeClr val="bg1"/>
                </a:solidFill>
              </a:rPr>
              <a:t>полиномом от размера входных </a:t>
            </a:r>
            <a:r>
              <a:rPr lang="ru-RU" dirty="0" smtClean="0">
                <a:solidFill>
                  <a:schemeClr val="bg1"/>
                </a:solidFill>
              </a:rPr>
              <a:t>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существования пути между </a:t>
            </a:r>
            <a:r>
              <a:rPr lang="ru-RU" dirty="0" smtClean="0">
                <a:solidFill>
                  <a:schemeClr val="bg1"/>
                </a:solidFill>
              </a:rPr>
              <a:t>двумя вершинами </a:t>
            </a:r>
            <a:r>
              <a:rPr lang="ru-RU" dirty="0" smtClean="0">
                <a:solidFill>
                  <a:schemeClr val="bg1"/>
                </a:solidFill>
              </a:rPr>
              <a:t>графа длины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узнать </a:t>
            </a:r>
            <a:r>
              <a:rPr lang="ru-RU" dirty="0" smtClean="0">
                <a:solidFill>
                  <a:schemeClr val="bg1"/>
                </a:solidFill>
              </a:rPr>
              <a:t>длину кратчайшего пути, </a:t>
            </a:r>
            <a:r>
              <a:rPr lang="ru-RU" dirty="0" smtClean="0">
                <a:solidFill>
                  <a:schemeClr val="bg1"/>
                </a:solidFill>
              </a:rPr>
              <a:t>решив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сумма длин всех дуг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eterministic</a:t>
            </a:r>
            <a:r>
              <a:rPr lang="ru-RU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команд при решении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детерминированно</a:t>
            </a:r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устройстве ограничено </a:t>
            </a:r>
            <a:r>
              <a:rPr lang="ru-RU" dirty="0">
                <a:solidFill>
                  <a:schemeClr val="bg1"/>
                </a:solidFill>
              </a:rPr>
              <a:t>полиномом от размера входных </a:t>
            </a:r>
            <a:r>
              <a:rPr lang="ru-RU" dirty="0" smtClean="0">
                <a:solidFill>
                  <a:schemeClr val="bg1"/>
                </a:solidFill>
              </a:rPr>
              <a:t>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существования пути между </a:t>
            </a:r>
            <a:r>
              <a:rPr lang="ru-RU" dirty="0" smtClean="0">
                <a:solidFill>
                  <a:schemeClr val="bg1"/>
                </a:solidFill>
              </a:rPr>
              <a:t>двумя вершинами </a:t>
            </a:r>
            <a:r>
              <a:rPr lang="ru-RU" dirty="0" smtClean="0">
                <a:solidFill>
                  <a:schemeClr val="bg1"/>
                </a:solidFill>
              </a:rPr>
              <a:t>графа длины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узнать </a:t>
            </a:r>
            <a:r>
              <a:rPr lang="ru-RU" dirty="0" smtClean="0">
                <a:solidFill>
                  <a:schemeClr val="bg1"/>
                </a:solidFill>
              </a:rPr>
              <a:t>длину кратчайшего пути, </a:t>
            </a:r>
            <a:r>
              <a:rPr lang="ru-RU" dirty="0" smtClean="0">
                <a:solidFill>
                  <a:schemeClr val="bg1"/>
                </a:solidFill>
              </a:rPr>
              <a:t>решив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сумма длин всех дуг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8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eterministic</a:t>
            </a:r>
            <a:r>
              <a:rPr lang="ru-RU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</a:t>
            </a:r>
            <a:r>
              <a:rPr lang="ru-RU" dirty="0" smtClean="0"/>
              <a:t>детерминированно</a:t>
            </a:r>
            <a:r>
              <a:rPr lang="ru-RU" dirty="0"/>
              <a:t>м</a:t>
            </a:r>
            <a:r>
              <a:rPr lang="ru-RU" dirty="0" smtClean="0"/>
              <a:t>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существования пути между </a:t>
            </a:r>
            <a:r>
              <a:rPr lang="ru-RU" dirty="0" smtClean="0">
                <a:solidFill>
                  <a:schemeClr val="bg1"/>
                </a:solidFill>
              </a:rPr>
              <a:t>двумя вершинами </a:t>
            </a:r>
            <a:r>
              <a:rPr lang="ru-RU" dirty="0" smtClean="0">
                <a:solidFill>
                  <a:schemeClr val="bg1"/>
                </a:solidFill>
              </a:rPr>
              <a:t>графа длины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узнать </a:t>
            </a:r>
            <a:r>
              <a:rPr lang="ru-RU" dirty="0" smtClean="0">
                <a:solidFill>
                  <a:schemeClr val="bg1"/>
                </a:solidFill>
              </a:rPr>
              <a:t>длину кратчайшего пути, </a:t>
            </a:r>
            <a:r>
              <a:rPr lang="ru-RU" dirty="0" smtClean="0">
                <a:solidFill>
                  <a:schemeClr val="bg1"/>
                </a:solidFill>
              </a:rPr>
              <a:t>решив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сумма длин всех дуг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1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eterministic</a:t>
            </a:r>
            <a:r>
              <a:rPr lang="ru-RU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</a:t>
            </a:r>
            <a:r>
              <a:rPr lang="ru-RU" dirty="0" smtClean="0"/>
              <a:t>детерминированно</a:t>
            </a:r>
            <a:r>
              <a:rPr lang="ru-RU" dirty="0"/>
              <a:t>м</a:t>
            </a:r>
            <a:r>
              <a:rPr lang="ru-RU" dirty="0" smtClean="0"/>
              <a:t>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существования пути между </a:t>
            </a:r>
            <a:r>
              <a:rPr lang="ru-RU" dirty="0" smtClean="0">
                <a:solidFill>
                  <a:schemeClr val="bg1"/>
                </a:solidFill>
              </a:rPr>
              <a:t>двумя вершинами </a:t>
            </a:r>
            <a:r>
              <a:rPr lang="ru-RU" dirty="0" smtClean="0">
                <a:solidFill>
                  <a:schemeClr val="bg1"/>
                </a:solidFill>
              </a:rPr>
              <a:t>графа длины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узнать </a:t>
            </a:r>
            <a:r>
              <a:rPr lang="ru-RU" dirty="0" smtClean="0">
                <a:solidFill>
                  <a:schemeClr val="bg1"/>
                </a:solidFill>
              </a:rPr>
              <a:t>длину кратчайшего пути, </a:t>
            </a:r>
            <a:r>
              <a:rPr lang="ru-RU" dirty="0" smtClean="0">
                <a:solidFill>
                  <a:schemeClr val="bg1"/>
                </a:solidFill>
              </a:rPr>
              <a:t>решив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сумма длин всех дуг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5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это </a:t>
            </a:r>
            <a:r>
              <a:rPr lang="ru-RU" dirty="0">
                <a:solidFill>
                  <a:schemeClr val="bg1"/>
                </a:solidFill>
              </a:rPr>
              <a:t>подмножества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ru-RU" dirty="0">
                <a:solidFill>
                  <a:schemeClr val="bg1"/>
                </a:solidFill>
              </a:rPr>
              <a:t>входных </a:t>
            </a:r>
            <a:r>
              <a:rPr lang="ru-RU" dirty="0" smtClean="0">
                <a:solidFill>
                  <a:schemeClr val="bg1"/>
                </a:solidFill>
              </a:rPr>
              <a:t>данных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бесконечные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«Решить задачу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для входных </a:t>
            </a:r>
            <a:r>
              <a:rPr lang="ru-RU" dirty="0">
                <a:solidFill>
                  <a:schemeClr val="bg1"/>
                </a:solidFill>
              </a:rPr>
              <a:t>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» = 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это проверка связности графа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eterministic</a:t>
            </a:r>
            <a:r>
              <a:rPr lang="ru-RU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</a:t>
            </a:r>
            <a:r>
              <a:rPr lang="ru-RU" dirty="0" smtClean="0"/>
              <a:t>детерминированно</a:t>
            </a:r>
            <a:r>
              <a:rPr lang="ru-RU" dirty="0"/>
              <a:t>м</a:t>
            </a:r>
            <a:r>
              <a:rPr lang="ru-RU" dirty="0" smtClean="0"/>
              <a:t>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существования пути между </a:t>
            </a:r>
            <a:r>
              <a:rPr lang="ru-RU" dirty="0" smtClean="0">
                <a:solidFill>
                  <a:schemeClr val="bg1"/>
                </a:solidFill>
              </a:rPr>
              <a:t>двумя вершинами </a:t>
            </a:r>
            <a:r>
              <a:rPr lang="ru-RU" dirty="0" smtClean="0">
                <a:solidFill>
                  <a:schemeClr val="bg1"/>
                </a:solidFill>
              </a:rPr>
              <a:t>графа длины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узнать </a:t>
            </a:r>
            <a:r>
              <a:rPr lang="ru-RU" dirty="0" smtClean="0">
                <a:solidFill>
                  <a:schemeClr val="bg1"/>
                </a:solidFill>
              </a:rPr>
              <a:t>длину кратчайшего пути, </a:t>
            </a:r>
            <a:r>
              <a:rPr lang="ru-RU" dirty="0" smtClean="0">
                <a:solidFill>
                  <a:schemeClr val="bg1"/>
                </a:solidFill>
              </a:rPr>
              <a:t>решив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сумма длин всех дуг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5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eterministic</a:t>
            </a:r>
            <a:r>
              <a:rPr lang="ru-RU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</a:t>
            </a:r>
            <a:r>
              <a:rPr lang="ru-RU" dirty="0" smtClean="0"/>
              <a:t>детерминированно</a:t>
            </a:r>
            <a:r>
              <a:rPr lang="ru-RU" dirty="0"/>
              <a:t>м</a:t>
            </a:r>
            <a:r>
              <a:rPr lang="ru-RU" dirty="0" smtClean="0"/>
              <a:t>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</a:t>
            </a:r>
            <a:r>
              <a:rPr lang="ru-RU" dirty="0" smtClean="0"/>
              <a:t>существования пути между </a:t>
            </a:r>
            <a:r>
              <a:rPr lang="ru-RU" dirty="0" smtClean="0"/>
              <a:t>двумя вершинами </a:t>
            </a:r>
            <a:r>
              <a:rPr lang="ru-RU" dirty="0" smtClean="0"/>
              <a:t>графа длины </a:t>
            </a:r>
            <a:r>
              <a:rPr lang="en-US" dirty="0" smtClean="0"/>
              <a:t>≤ </a:t>
            </a:r>
            <a:r>
              <a:rPr lang="en-US" dirty="0" err="1" smtClean="0"/>
              <a:t>const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узнать </a:t>
            </a:r>
            <a:r>
              <a:rPr lang="ru-RU" dirty="0" smtClean="0">
                <a:solidFill>
                  <a:schemeClr val="bg1"/>
                </a:solidFill>
              </a:rPr>
              <a:t>длину кратчайшего пути, </a:t>
            </a:r>
            <a:r>
              <a:rPr lang="ru-RU" dirty="0" smtClean="0">
                <a:solidFill>
                  <a:schemeClr val="bg1"/>
                </a:solidFill>
              </a:rPr>
              <a:t>решив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сумма длин всех дуг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eterministic</a:t>
            </a:r>
            <a:r>
              <a:rPr lang="ru-RU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</a:t>
            </a:r>
            <a:r>
              <a:rPr lang="ru-RU" dirty="0" smtClean="0"/>
              <a:t>детерминированно</a:t>
            </a:r>
            <a:r>
              <a:rPr lang="ru-RU" dirty="0"/>
              <a:t>м</a:t>
            </a:r>
            <a:r>
              <a:rPr lang="ru-RU" dirty="0" smtClean="0"/>
              <a:t>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</a:t>
            </a:r>
            <a:r>
              <a:rPr lang="ru-RU" dirty="0" smtClean="0"/>
              <a:t>существования пути между </a:t>
            </a:r>
            <a:r>
              <a:rPr lang="ru-RU" dirty="0" smtClean="0"/>
              <a:t>двумя вершинами </a:t>
            </a:r>
            <a:r>
              <a:rPr lang="ru-RU" dirty="0" smtClean="0"/>
              <a:t>графа длины </a:t>
            </a:r>
            <a:r>
              <a:rPr lang="en-US" dirty="0" smtClean="0"/>
              <a:t>≤ </a:t>
            </a:r>
            <a:r>
              <a:rPr lang="en-US" dirty="0" err="1" smtClean="0"/>
              <a:t>const</a:t>
            </a:r>
            <a:endParaRPr lang="ru-RU" dirty="0" smtClean="0"/>
          </a:p>
          <a:p>
            <a:pPr lvl="2"/>
            <a:r>
              <a:rPr lang="ru-RU" dirty="0" smtClean="0"/>
              <a:t>Как </a:t>
            </a:r>
            <a:r>
              <a:rPr lang="ru-RU" dirty="0"/>
              <a:t>узнать </a:t>
            </a:r>
            <a:r>
              <a:rPr lang="ru-RU" dirty="0" smtClean="0"/>
              <a:t>длину кратчайшего пути, </a:t>
            </a:r>
            <a:r>
              <a:rPr lang="ru-RU" dirty="0" smtClean="0"/>
              <a:t>решив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ru-RU" dirty="0" smtClean="0"/>
              <a:t>сумма длин всех дуг</a:t>
            </a:r>
            <a:r>
              <a:rPr lang="en-US" dirty="0" smtClean="0"/>
              <a:t>)</a:t>
            </a:r>
            <a:r>
              <a:rPr lang="ru-RU" dirty="0" smtClean="0"/>
              <a:t> таких задач?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N</a:t>
            </a:r>
            <a:r>
              <a:rPr lang="ru-RU" dirty="0" err="1" smtClean="0">
                <a:solidFill>
                  <a:schemeClr val="bg1"/>
                </a:solidFill>
              </a:rPr>
              <a:t>on-deterministic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P</a:t>
            </a:r>
            <a:r>
              <a:rPr lang="ru-RU" dirty="0" err="1" smtClean="0">
                <a:solidFill>
                  <a:schemeClr val="bg1"/>
                </a:solidFill>
              </a:rPr>
              <a:t>olynomial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команд при </a:t>
            </a:r>
            <a:r>
              <a:rPr lang="ru-RU" dirty="0" smtClean="0">
                <a:solidFill>
                  <a:schemeClr val="bg1"/>
                </a:solidFill>
              </a:rPr>
              <a:t>решении на </a:t>
            </a:r>
            <a:r>
              <a:rPr lang="ru-RU" dirty="0" smtClean="0">
                <a:solidFill>
                  <a:schemeClr val="bg1"/>
                </a:solidFill>
              </a:rPr>
              <a:t>недетерминированном устройстве ограничено </a:t>
            </a:r>
            <a:r>
              <a:rPr lang="ru-RU" dirty="0">
                <a:solidFill>
                  <a:schemeClr val="bg1"/>
                </a:solidFill>
              </a:rPr>
              <a:t>полиномом от размера входных </a:t>
            </a:r>
            <a:r>
              <a:rPr lang="ru-RU" dirty="0" smtClean="0">
                <a:solidFill>
                  <a:schemeClr val="bg1"/>
                </a:solidFill>
              </a:rPr>
              <a:t>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задачи класса </a:t>
            </a:r>
            <a:r>
              <a:rPr lang="ru-RU" dirty="0" smtClean="0">
                <a:solidFill>
                  <a:schemeClr val="bg1"/>
                </a:solidFill>
              </a:rPr>
              <a:t>Р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множество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решений задачи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рекурсивно перечислимо, то задача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 smtClean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</a:t>
            </a:r>
            <a:r>
              <a:rPr lang="ru-RU" dirty="0" err="1" smtClean="0"/>
              <a:t>on-deterministic</a:t>
            </a:r>
            <a:r>
              <a:rPr lang="ru-RU" dirty="0" smtClean="0"/>
              <a:t> </a:t>
            </a:r>
            <a:r>
              <a:rPr lang="en-US" u="sng" dirty="0"/>
              <a:t>P</a:t>
            </a:r>
            <a:r>
              <a:rPr lang="ru-RU" dirty="0" err="1" smtClean="0"/>
              <a:t>olynomial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Число команд при </a:t>
            </a:r>
            <a:r>
              <a:rPr lang="ru-RU" dirty="0" smtClean="0">
                <a:solidFill>
                  <a:schemeClr val="bg1"/>
                </a:solidFill>
              </a:rPr>
              <a:t>решении на </a:t>
            </a:r>
            <a:r>
              <a:rPr lang="ru-RU" dirty="0" smtClean="0">
                <a:solidFill>
                  <a:schemeClr val="bg1"/>
                </a:solidFill>
              </a:rPr>
              <a:t>недетерминированном устройстве ограничено </a:t>
            </a:r>
            <a:r>
              <a:rPr lang="ru-RU" dirty="0">
                <a:solidFill>
                  <a:schemeClr val="bg1"/>
                </a:solidFill>
              </a:rPr>
              <a:t>полиномом от размера входных </a:t>
            </a:r>
            <a:r>
              <a:rPr lang="ru-RU" dirty="0" smtClean="0">
                <a:solidFill>
                  <a:schemeClr val="bg1"/>
                </a:solidFill>
              </a:rPr>
              <a:t>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задачи класса </a:t>
            </a:r>
            <a:r>
              <a:rPr lang="ru-RU" dirty="0" smtClean="0">
                <a:solidFill>
                  <a:schemeClr val="bg1"/>
                </a:solidFill>
              </a:rPr>
              <a:t>Р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множество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решений задачи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рекурсивно перечислимо, то задача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 smtClean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</a:t>
            </a:r>
            <a:r>
              <a:rPr lang="ru-RU" dirty="0" err="1" smtClean="0"/>
              <a:t>on-deterministic</a:t>
            </a:r>
            <a:r>
              <a:rPr lang="ru-RU" dirty="0" smtClean="0"/>
              <a:t> </a:t>
            </a:r>
            <a:r>
              <a:rPr lang="en-US" u="sng" dirty="0"/>
              <a:t>P</a:t>
            </a:r>
            <a:r>
              <a:rPr lang="ru-RU" dirty="0" err="1" smtClean="0"/>
              <a:t>olynomial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Число команд при </a:t>
            </a:r>
            <a:r>
              <a:rPr lang="ru-RU" dirty="0" smtClean="0"/>
              <a:t>решении на </a:t>
            </a:r>
            <a:r>
              <a:rPr lang="ru-RU" dirty="0" smtClean="0"/>
              <a:t>недетерминированном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задачи класса </a:t>
            </a:r>
            <a:r>
              <a:rPr lang="ru-RU" dirty="0" smtClean="0">
                <a:solidFill>
                  <a:schemeClr val="bg1"/>
                </a:solidFill>
              </a:rPr>
              <a:t>Р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множество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решений задачи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рекурсивно перечислимо, то задача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 smtClean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</a:t>
            </a:r>
            <a:r>
              <a:rPr lang="ru-RU" dirty="0" err="1" smtClean="0"/>
              <a:t>on-deterministic</a:t>
            </a:r>
            <a:r>
              <a:rPr lang="ru-RU" dirty="0" smtClean="0"/>
              <a:t> </a:t>
            </a:r>
            <a:r>
              <a:rPr lang="en-US" u="sng" dirty="0"/>
              <a:t>P</a:t>
            </a:r>
            <a:r>
              <a:rPr lang="ru-RU" dirty="0" err="1" smtClean="0"/>
              <a:t>olynomial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Число команд при </a:t>
            </a:r>
            <a:r>
              <a:rPr lang="ru-RU" dirty="0" smtClean="0"/>
              <a:t>решении на </a:t>
            </a:r>
            <a:r>
              <a:rPr lang="ru-RU" dirty="0" smtClean="0"/>
              <a:t>недетерминированном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задачи класса </a:t>
            </a:r>
            <a:r>
              <a:rPr lang="ru-RU" dirty="0" smtClean="0"/>
              <a:t>Р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множество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решений задачи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рекурсивно перечислимо, то задача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 smtClean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</a:t>
            </a:r>
            <a:r>
              <a:rPr lang="ru-RU" dirty="0" err="1" smtClean="0"/>
              <a:t>on-deterministic</a:t>
            </a:r>
            <a:r>
              <a:rPr lang="ru-RU" dirty="0" smtClean="0"/>
              <a:t> </a:t>
            </a:r>
            <a:r>
              <a:rPr lang="en-US" u="sng" dirty="0"/>
              <a:t>P</a:t>
            </a:r>
            <a:r>
              <a:rPr lang="ru-RU" dirty="0" err="1" smtClean="0"/>
              <a:t>olynomial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Число команд при </a:t>
            </a:r>
            <a:r>
              <a:rPr lang="ru-RU" dirty="0" smtClean="0"/>
              <a:t>решении на </a:t>
            </a:r>
            <a:r>
              <a:rPr lang="ru-RU" dirty="0" smtClean="0"/>
              <a:t>недетерминированном устройстве ограничено </a:t>
            </a:r>
            <a:r>
              <a:rPr lang="ru-RU" dirty="0"/>
              <a:t>полиномом от размера 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задачи класса </a:t>
            </a:r>
            <a:r>
              <a:rPr lang="ru-RU" dirty="0" smtClean="0"/>
              <a:t>Р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pPr lvl="1"/>
            <a:r>
              <a:rPr lang="ru-RU" dirty="0" smtClean="0"/>
              <a:t>Если множество </a:t>
            </a:r>
            <a:r>
              <a:rPr lang="en-US" dirty="0" smtClean="0"/>
              <a:t>T </a:t>
            </a:r>
            <a:r>
              <a:rPr lang="ru-RU" dirty="0" smtClean="0"/>
              <a:t>решений задачи </a:t>
            </a:r>
            <a:r>
              <a:rPr lang="ru-RU" dirty="0" smtClean="0"/>
              <a:t>не </a:t>
            </a:r>
            <a:r>
              <a:rPr lang="ru-RU" dirty="0" smtClean="0"/>
              <a:t>рекурсивно перечислимо, то задача </a:t>
            </a:r>
            <a:r>
              <a:rPr lang="en-US" dirty="0" smtClean="0"/>
              <a:t>T </a:t>
            </a:r>
            <a:r>
              <a:rPr lang="ru-RU" dirty="0" smtClean="0"/>
              <a:t>не принадлежит классу </a:t>
            </a:r>
            <a:r>
              <a:rPr lang="en-US" dirty="0" smtClean="0"/>
              <a:t>NP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2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 f(x)  Q)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 f(x)  Q)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4044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бесконечные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«Решить задачу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для входных </a:t>
            </a:r>
            <a:r>
              <a:rPr lang="ru-RU" dirty="0">
                <a:solidFill>
                  <a:schemeClr val="bg1"/>
                </a:solidFill>
              </a:rPr>
              <a:t>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» = 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это проверка связности графа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6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 f(x)  Q)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266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 f(x)  Q)</a:t>
            </a:r>
            <a:endParaRPr lang="ru-RU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8238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 f(x)  Q)</a:t>
            </a:r>
            <a:endParaRPr lang="ru-RU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42883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 f(x)  Q)</a:t>
            </a:r>
            <a:endParaRPr lang="ru-RU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02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Левина-Кука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Л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А. Левин. Универсальные задачи перебора (рус.) // Проблемы передачи информации. — 1973. — Т. 9, № 3. — С. 115—116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1948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Arthur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1939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1101844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Левина-Кука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А. Левин. Универсальные задачи перебора (рус.) // Проблемы передачи информации. — 1973. — Т. 9, № 3. — С. 115—116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1948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Arthur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1939</a:t>
            </a:r>
          </a:p>
        </p:txBody>
      </p:sp>
    </p:spTree>
    <p:extLst>
      <p:ext uri="{BB962C8B-B14F-4D97-AF65-F5344CB8AC3E}">
        <p14:creationId xmlns:p14="http://schemas.microsoft.com/office/powerpoint/2010/main" val="2885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Левина-Кука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А. Левин. Универсальные задачи перебора (рус.) // Проблемы передачи информации. — 1973. — Т. 9, № 3. — С. 115—116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1948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Arthur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1939</a:t>
            </a:r>
          </a:p>
        </p:txBody>
      </p:sp>
    </p:spTree>
    <p:extLst>
      <p:ext uri="{BB962C8B-B14F-4D97-AF65-F5344CB8AC3E}">
        <p14:creationId xmlns:p14="http://schemas.microsoft.com/office/powerpoint/2010/main" val="16297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Левина-Кука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Л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А. Левин. Универсальные задачи перебора (рус.) // Проблемы передачи информации. — 1973. — Т. 9, № 3. — С. 115—116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1948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Arthur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1939</a:t>
            </a:r>
          </a:p>
        </p:txBody>
      </p:sp>
    </p:spTree>
    <p:extLst>
      <p:ext uri="{BB962C8B-B14F-4D97-AF65-F5344CB8AC3E}">
        <p14:creationId xmlns:p14="http://schemas.microsoft.com/office/powerpoint/2010/main" val="20866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3392" y="1690688"/>
            <a:ext cx="10730408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Обычно бесконечные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«Решить задачу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для входных </a:t>
            </a:r>
            <a:r>
              <a:rPr lang="ru-RU" dirty="0">
                <a:solidFill>
                  <a:schemeClr val="bg1"/>
                </a:solidFill>
              </a:rPr>
              <a:t>данных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» = 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это проверка связности графа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2708920"/>
            <a:ext cx="525780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4149080"/>
            <a:ext cx="5257800" cy="223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4725144"/>
            <a:ext cx="5257800" cy="165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en.wikipedia.org/wiki/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постоянно пополняется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6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отношения между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1690688"/>
            <a:ext cx="105156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отношения между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Примерно 1950 год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метод </a:t>
            </a:r>
            <a:r>
              <a:rPr lang="ru-RU" sz="2000" dirty="0" smtClean="0">
                <a:solidFill>
                  <a:schemeClr val="bg1"/>
                </a:solidFill>
              </a:rPr>
              <a:t>проб и </a:t>
            </a:r>
            <a:r>
              <a:rPr lang="ru-RU" sz="2000" dirty="0" smtClean="0">
                <a:solidFill>
                  <a:schemeClr val="bg1"/>
                </a:solidFill>
              </a:rPr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backtracking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в множестве решений без явного перечисления всех </a:t>
            </a:r>
            <a:r>
              <a:rPr lang="ru-RU" sz="2400" dirty="0" smtClean="0">
                <a:solidFill>
                  <a:schemeClr val="bg1"/>
                </a:solidFill>
              </a:rPr>
              <a:t>решений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Один из первых методов </a:t>
            </a:r>
            <a:r>
              <a:rPr lang="ru-RU" sz="2400" dirty="0" smtClean="0">
                <a:solidFill>
                  <a:schemeClr val="bg1"/>
                </a:solidFill>
              </a:rPr>
              <a:t>решения задач «</a:t>
            </a:r>
            <a:r>
              <a:rPr lang="ru-RU" sz="2400" dirty="0" smtClean="0">
                <a:solidFill>
                  <a:schemeClr val="bg1"/>
                </a:solidFill>
              </a:rPr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решение математических головоломок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Примерно 1950 год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метод </a:t>
            </a:r>
            <a:r>
              <a:rPr lang="ru-RU" sz="2000" dirty="0" smtClean="0">
                <a:solidFill>
                  <a:schemeClr val="bg1"/>
                </a:solidFill>
              </a:rPr>
              <a:t>проб и </a:t>
            </a:r>
            <a:r>
              <a:rPr lang="ru-RU" sz="2000" dirty="0" smtClean="0">
                <a:solidFill>
                  <a:schemeClr val="bg1"/>
                </a:solidFill>
              </a:rPr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backtracking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в множестве решений без явного перечисления всех </a:t>
            </a:r>
            <a:r>
              <a:rPr lang="ru-RU" sz="2400" dirty="0" smtClean="0">
                <a:solidFill>
                  <a:schemeClr val="bg1"/>
                </a:solidFill>
              </a:rPr>
              <a:t>решений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Один из первых методов </a:t>
            </a:r>
            <a:r>
              <a:rPr lang="ru-RU" sz="2400" dirty="0" smtClean="0">
                <a:solidFill>
                  <a:schemeClr val="bg1"/>
                </a:solidFill>
              </a:rPr>
              <a:t>решения задач «</a:t>
            </a:r>
            <a:r>
              <a:rPr lang="ru-RU" sz="2400" dirty="0" smtClean="0">
                <a:solidFill>
                  <a:schemeClr val="bg1"/>
                </a:solidFill>
              </a:rPr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решение математических головоломок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0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Обычно бесконечные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«Решить задачу </a:t>
            </a:r>
            <a:r>
              <a:rPr lang="en-US" dirty="0" smtClean="0"/>
              <a:t>T </a:t>
            </a:r>
            <a:r>
              <a:rPr lang="ru-RU" dirty="0" smtClean="0"/>
              <a:t>для входных </a:t>
            </a:r>
            <a:r>
              <a:rPr lang="ru-RU" dirty="0"/>
              <a:t>данных </a:t>
            </a:r>
            <a:r>
              <a:rPr lang="en-US" dirty="0" smtClean="0"/>
              <a:t>x</a:t>
            </a:r>
            <a:r>
              <a:rPr lang="ru-RU" dirty="0" smtClean="0"/>
              <a:t>» = «Проверить </a:t>
            </a:r>
            <a:r>
              <a:rPr lang="en-US" dirty="0" smtClean="0"/>
              <a:t>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T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это проверка связности графа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метод </a:t>
            </a:r>
            <a:r>
              <a:rPr lang="ru-RU" sz="2000" dirty="0" smtClean="0">
                <a:solidFill>
                  <a:schemeClr val="bg1"/>
                </a:solidFill>
              </a:rPr>
              <a:t>проб и </a:t>
            </a:r>
            <a:r>
              <a:rPr lang="ru-RU" sz="2000" dirty="0" smtClean="0">
                <a:solidFill>
                  <a:schemeClr val="bg1"/>
                </a:solidFill>
              </a:rPr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backtracking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в множестве решений без явного перечисления всех </a:t>
            </a:r>
            <a:r>
              <a:rPr lang="ru-RU" sz="2400" dirty="0" smtClean="0">
                <a:solidFill>
                  <a:schemeClr val="bg1"/>
                </a:solidFill>
              </a:rPr>
              <a:t>решений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Один из первых методов </a:t>
            </a:r>
            <a:r>
              <a:rPr lang="ru-RU" sz="2400" dirty="0" smtClean="0">
                <a:solidFill>
                  <a:schemeClr val="bg1"/>
                </a:solidFill>
              </a:rPr>
              <a:t>решения задач «</a:t>
            </a:r>
            <a:r>
              <a:rPr lang="ru-RU" sz="2400" dirty="0" smtClean="0">
                <a:solidFill>
                  <a:schemeClr val="bg1"/>
                </a:solidFill>
              </a:rPr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решение математических головоломок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3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метод </a:t>
            </a:r>
            <a:r>
              <a:rPr lang="ru-RU" sz="2000" dirty="0" smtClean="0"/>
              <a:t>проб и </a:t>
            </a:r>
            <a:r>
              <a:rPr lang="ru-RU" sz="2000" dirty="0" smtClean="0"/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backtracking</a:t>
            </a:r>
            <a:endParaRPr lang="ru-RU" sz="20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в множестве решений без явного перечисления всех </a:t>
            </a:r>
            <a:r>
              <a:rPr lang="ru-RU" sz="2400" dirty="0" smtClean="0">
                <a:solidFill>
                  <a:schemeClr val="bg1"/>
                </a:solidFill>
              </a:rPr>
              <a:t>решений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Один из первых методов </a:t>
            </a:r>
            <a:r>
              <a:rPr lang="ru-RU" sz="2400" dirty="0" smtClean="0">
                <a:solidFill>
                  <a:schemeClr val="bg1"/>
                </a:solidFill>
              </a:rPr>
              <a:t>решения задач «</a:t>
            </a:r>
            <a:r>
              <a:rPr lang="ru-RU" sz="2400" dirty="0" smtClean="0">
                <a:solidFill>
                  <a:schemeClr val="bg1"/>
                </a:solidFill>
              </a:rPr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решение математических головоломок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5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метод </a:t>
            </a:r>
            <a:r>
              <a:rPr lang="ru-RU" sz="2000" dirty="0" smtClean="0"/>
              <a:t>проб и </a:t>
            </a:r>
            <a:r>
              <a:rPr lang="ru-RU" sz="2000" dirty="0" smtClean="0"/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backtracking</a:t>
            </a:r>
            <a:endParaRPr lang="ru-RU" sz="20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Поиск </a:t>
            </a:r>
            <a:r>
              <a:rPr lang="ru-RU" sz="2400" dirty="0"/>
              <a:t>в множестве решений без явного перечисления всех </a:t>
            </a:r>
            <a:r>
              <a:rPr lang="ru-RU" sz="2400" dirty="0" smtClean="0"/>
              <a:t>решений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Один из первых методов </a:t>
            </a:r>
            <a:r>
              <a:rPr lang="ru-RU" sz="2400" dirty="0" smtClean="0">
                <a:solidFill>
                  <a:schemeClr val="bg1"/>
                </a:solidFill>
              </a:rPr>
              <a:t>решения задач «</a:t>
            </a:r>
            <a:r>
              <a:rPr lang="ru-RU" sz="2400" dirty="0" smtClean="0">
                <a:solidFill>
                  <a:schemeClr val="bg1"/>
                </a:solidFill>
              </a:rPr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решение математических головоломок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8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метод </a:t>
            </a:r>
            <a:r>
              <a:rPr lang="ru-RU" sz="2000" dirty="0" smtClean="0"/>
              <a:t>проб и </a:t>
            </a:r>
            <a:r>
              <a:rPr lang="ru-RU" sz="2000" dirty="0" smtClean="0"/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backtracking</a:t>
            </a:r>
            <a:endParaRPr lang="ru-RU" sz="20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Поиск </a:t>
            </a:r>
            <a:r>
              <a:rPr lang="ru-RU" sz="2400" dirty="0"/>
              <a:t>в множестве решений без явного перечисления всех </a:t>
            </a:r>
            <a:r>
              <a:rPr lang="ru-RU" sz="2400" dirty="0" smtClean="0"/>
              <a:t>решений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Один из первых методов </a:t>
            </a:r>
            <a:r>
              <a:rPr lang="ru-RU" sz="2400" dirty="0" smtClean="0"/>
              <a:t>решения задач «</a:t>
            </a:r>
            <a:r>
              <a:rPr lang="ru-RU" sz="2400" dirty="0" smtClean="0"/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решение математических головоломок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6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метод </a:t>
            </a:r>
            <a:r>
              <a:rPr lang="ru-RU" sz="2000" dirty="0" smtClean="0"/>
              <a:t>проб и </a:t>
            </a:r>
            <a:r>
              <a:rPr lang="ru-RU" sz="2000" dirty="0" smtClean="0"/>
              <a:t>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backtracking</a:t>
            </a:r>
            <a:endParaRPr lang="ru-RU" sz="20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Поиск </a:t>
            </a:r>
            <a:r>
              <a:rPr lang="ru-RU" sz="2400" dirty="0"/>
              <a:t>в множестве решений без явного перечисления всех </a:t>
            </a:r>
            <a:r>
              <a:rPr lang="ru-RU" sz="2400" dirty="0" smtClean="0"/>
              <a:t>решений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Один из первых методов </a:t>
            </a:r>
            <a:r>
              <a:rPr lang="ru-RU" sz="2400" dirty="0" smtClean="0"/>
              <a:t>решения задач «</a:t>
            </a:r>
            <a:r>
              <a:rPr lang="ru-RU" sz="2400" dirty="0" smtClean="0"/>
              <a:t>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решение математических головоломок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</a:t>
              </a:r>
              <a:r>
                <a:rPr lang="en-US" sz="1600" dirty="0" smtClean="0">
                  <a:latin typeface="+mn-lt"/>
                </a:rPr>
                <a:t>1905-1991</a:t>
              </a:r>
              <a:endParaRPr lang="ru-RU" sz="1600" dirty="0" smtClean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</a:t>
              </a:r>
              <a:r>
                <a:rPr lang="en-US" sz="1600" dirty="0" smtClean="0">
                  <a:latin typeface="+mn-lt"/>
                  <a:hlinkClick r:id="rId3"/>
                </a:rPr>
                <a:t>Lehmer</a:t>
              </a:r>
              <a:r>
                <a:rPr lang="ru-RU" sz="1600" dirty="0" smtClean="0">
                  <a:latin typeface="+mn-lt"/>
                </a:rPr>
                <a:t> </a:t>
              </a:r>
              <a:endParaRPr lang="ru-RU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0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Проверяем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без явного перечисления элементов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Пусть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 smtClean="0">
                <a:solidFill>
                  <a:schemeClr val="bg1"/>
                </a:solidFill>
              </a:rPr>
              <a:t>имеет вид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, где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k+1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aseline="-25000" dirty="0" smtClean="0">
                <a:solidFill>
                  <a:schemeClr val="bg1"/>
                </a:solidFill>
              </a:rPr>
              <a:t>z </a:t>
            </a:r>
            <a:r>
              <a:rPr lang="en-US" sz="2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 Neighbors(z)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 smtClean="0">
                <a:solidFill>
                  <a:schemeClr val="bg1"/>
                </a:solidFill>
              </a:rPr>
              <a:t>(z) – </a:t>
            </a:r>
            <a:r>
              <a:rPr lang="ru-RU" sz="2000" dirty="0" smtClean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 smtClean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 smtClean="0">
                <a:solidFill>
                  <a:schemeClr val="bg1"/>
                </a:solidFill>
              </a:rPr>
              <a:t>z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может быть пустым </a:t>
            </a:r>
            <a:r>
              <a:rPr lang="ru-RU" sz="1800" dirty="0">
                <a:solidFill>
                  <a:schemeClr val="bg1"/>
                </a:solidFill>
              </a:rPr>
              <a:t>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Пусть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 smtClean="0">
                <a:solidFill>
                  <a:schemeClr val="bg1"/>
                </a:solidFill>
              </a:rPr>
              <a:t>имеет вид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, где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k+1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aseline="-25000" dirty="0" smtClean="0">
                <a:solidFill>
                  <a:schemeClr val="bg1"/>
                </a:solidFill>
              </a:rPr>
              <a:t>z </a:t>
            </a:r>
            <a:r>
              <a:rPr lang="en-US" sz="2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 Neighbors(z)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 smtClean="0">
                <a:solidFill>
                  <a:schemeClr val="bg1"/>
                </a:solidFill>
              </a:rPr>
              <a:t>(z) – </a:t>
            </a:r>
            <a:r>
              <a:rPr lang="ru-RU" sz="2000" dirty="0" smtClean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 smtClean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 smtClean="0">
                <a:solidFill>
                  <a:schemeClr val="bg1"/>
                </a:solidFill>
              </a:rPr>
              <a:t>z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может быть пустым </a:t>
            </a:r>
            <a:r>
              <a:rPr lang="ru-RU" sz="1800" dirty="0">
                <a:solidFill>
                  <a:schemeClr val="bg1"/>
                </a:solidFill>
              </a:rPr>
              <a:t>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k+1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aseline="-25000" dirty="0" smtClean="0">
                <a:solidFill>
                  <a:schemeClr val="bg1"/>
                </a:solidFill>
              </a:rPr>
              <a:t>z </a:t>
            </a:r>
            <a:r>
              <a:rPr lang="en-US" sz="2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 Neighbors(z)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 smtClean="0">
                <a:solidFill>
                  <a:schemeClr val="bg1"/>
                </a:solidFill>
              </a:rPr>
              <a:t>(z) – </a:t>
            </a:r>
            <a:r>
              <a:rPr lang="ru-RU" sz="2000" dirty="0" smtClean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 smtClean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 smtClean="0">
                <a:solidFill>
                  <a:schemeClr val="bg1"/>
                </a:solidFill>
              </a:rPr>
              <a:t>z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может быть пустым </a:t>
            </a:r>
            <a:r>
              <a:rPr lang="ru-RU" sz="1800" dirty="0">
                <a:solidFill>
                  <a:schemeClr val="bg1"/>
                </a:solidFill>
              </a:rPr>
              <a:t>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</a:t>
            </a:r>
            <a:r>
              <a:rPr lang="en-US" sz="2000" baseline="-25000" dirty="0" smtClean="0">
                <a:solidFill>
                  <a:schemeClr val="bg1"/>
                </a:solidFill>
              </a:rPr>
              <a:t>k+1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aseline="-25000" dirty="0" smtClean="0">
                <a:solidFill>
                  <a:schemeClr val="bg1"/>
                </a:solidFill>
              </a:rPr>
              <a:t>z </a:t>
            </a:r>
            <a:r>
              <a:rPr lang="en-US" sz="2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 Neighbors(z)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 smtClean="0">
                <a:solidFill>
                  <a:schemeClr val="bg1"/>
                </a:solidFill>
              </a:rPr>
              <a:t>(z) – </a:t>
            </a:r>
            <a:r>
              <a:rPr lang="ru-RU" sz="2000" dirty="0" smtClean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 smtClean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 smtClean="0">
                <a:solidFill>
                  <a:schemeClr val="bg1"/>
                </a:solidFill>
              </a:rPr>
              <a:t>z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может быть пустым </a:t>
            </a:r>
            <a:r>
              <a:rPr lang="ru-RU" sz="1800" dirty="0">
                <a:solidFill>
                  <a:schemeClr val="bg1"/>
                </a:solidFill>
              </a:rPr>
              <a:t>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baseline="-25000" dirty="0" smtClean="0"/>
              <a:t>z </a:t>
            </a:r>
            <a:r>
              <a:rPr lang="en-US" sz="2000" baseline="-25000" dirty="0"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Neighbors(z)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 smtClean="0">
                <a:solidFill>
                  <a:schemeClr val="bg1"/>
                </a:solidFill>
              </a:rPr>
              <a:t>(z) – </a:t>
            </a:r>
            <a:r>
              <a:rPr lang="ru-RU" sz="2000" dirty="0" smtClean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 smtClean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 smtClean="0">
                <a:solidFill>
                  <a:schemeClr val="bg1"/>
                </a:solidFill>
              </a:rPr>
              <a:t>z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может быть пустым </a:t>
            </a:r>
            <a:r>
              <a:rPr lang="ru-RU" sz="1800" dirty="0">
                <a:solidFill>
                  <a:schemeClr val="bg1"/>
                </a:solidFill>
              </a:rPr>
              <a:t>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Обычно бесконечные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«Решить задачу </a:t>
            </a:r>
            <a:r>
              <a:rPr lang="en-US" dirty="0" smtClean="0"/>
              <a:t>T </a:t>
            </a:r>
            <a:r>
              <a:rPr lang="ru-RU" dirty="0" smtClean="0"/>
              <a:t>для входных </a:t>
            </a:r>
            <a:r>
              <a:rPr lang="ru-RU" dirty="0"/>
              <a:t>данных </a:t>
            </a:r>
            <a:r>
              <a:rPr lang="en-US" dirty="0" smtClean="0"/>
              <a:t>x</a:t>
            </a:r>
            <a:r>
              <a:rPr lang="ru-RU" dirty="0" smtClean="0"/>
              <a:t>» = «Проверить </a:t>
            </a:r>
            <a:r>
              <a:rPr lang="en-US" dirty="0" smtClean="0"/>
              <a:t>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T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</a:p>
          <a:p>
            <a:pPr lvl="1"/>
            <a:r>
              <a:rPr lang="en-US" dirty="0" smtClean="0"/>
              <a:t>T = {0, 5, 10, 15, …, 5∙n, … }</a:t>
            </a:r>
          </a:p>
          <a:p>
            <a:pPr lvl="1"/>
            <a:r>
              <a:rPr lang="ru-RU" dirty="0" smtClean="0"/>
              <a:t>«Проверить </a:t>
            </a:r>
            <a:r>
              <a:rPr lang="en-US" dirty="0" smtClean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/>
              <a:t>T</a:t>
            </a:r>
            <a:r>
              <a:rPr lang="ru-RU" dirty="0" smtClean="0"/>
              <a:t>» – это проверка делимости </a:t>
            </a:r>
            <a:r>
              <a:rPr lang="en-US" dirty="0" smtClean="0"/>
              <a:t>x </a:t>
            </a:r>
            <a:r>
              <a:rPr lang="ru-RU" dirty="0" smtClean="0"/>
              <a:t>на 5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это проверка связности графа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baseline="-25000" dirty="0" smtClean="0"/>
              <a:t>z </a:t>
            </a:r>
            <a:r>
              <a:rPr lang="en-US" sz="2000" baseline="-25000" dirty="0"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Neighbors(z)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anose="05050102010706020507" pitchFamily="18" charset="2"/>
              </a:rPr>
              <a:t>Neighbors</a:t>
            </a:r>
            <a:r>
              <a:rPr lang="en-US" sz="2000" dirty="0" smtClean="0"/>
              <a:t>(z) – </a:t>
            </a:r>
            <a:r>
              <a:rPr lang="ru-RU" sz="2000" dirty="0" smtClean="0"/>
              <a:t>множество «соседей» решения</a:t>
            </a:r>
            <a:r>
              <a:rPr lang="en-US" sz="2000" dirty="0" smtClean="0"/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 smtClean="0">
                <a:solidFill>
                  <a:schemeClr val="bg1"/>
                </a:solidFill>
              </a:rPr>
              <a:t>z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 smtClean="0">
                <a:solidFill>
                  <a:schemeClr val="bg1"/>
                </a:solidFill>
              </a:rPr>
              <a:t>может быть пустым </a:t>
            </a:r>
            <a:r>
              <a:rPr lang="ru-RU" sz="1800" dirty="0">
                <a:solidFill>
                  <a:schemeClr val="bg1"/>
                </a:solidFill>
              </a:rPr>
              <a:t>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baseline="-25000" dirty="0" smtClean="0"/>
              <a:t>z </a:t>
            </a:r>
            <a:r>
              <a:rPr lang="en-US" sz="2000" baseline="-25000" dirty="0"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Neighbors(z)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anose="05050102010706020507" pitchFamily="18" charset="2"/>
              </a:rPr>
              <a:t>Neighbors</a:t>
            </a:r>
            <a:r>
              <a:rPr lang="en-US" sz="2000" dirty="0" smtClean="0"/>
              <a:t>(z) – </a:t>
            </a:r>
            <a:r>
              <a:rPr lang="ru-RU" sz="2000" dirty="0" smtClean="0"/>
              <a:t>множество «соседей» решения</a:t>
            </a:r>
            <a:r>
              <a:rPr lang="en-US" sz="2000" dirty="0" smtClean="0"/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для применения на практике должно быть конечным для любого </a:t>
            </a:r>
            <a:r>
              <a:rPr lang="en-US" sz="1800" dirty="0" smtClean="0"/>
              <a:t>z</a:t>
            </a:r>
            <a:endParaRPr lang="ru-RU" sz="1800" dirty="0" smtClean="0"/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может быть пустым </a:t>
            </a:r>
            <a:r>
              <a:rPr lang="ru-RU" sz="1800" dirty="0"/>
              <a:t>для некоторых </a:t>
            </a:r>
            <a:r>
              <a:rPr lang="en-US" sz="1800" dirty="0"/>
              <a:t>z</a:t>
            </a:r>
            <a:r>
              <a:rPr lang="ru-RU" sz="1800" dirty="0"/>
              <a:t> </a:t>
            </a:r>
            <a:endParaRPr lang="ru-RU" sz="1800" dirty="0" smtClean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 smtClean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baseline="-25000" dirty="0" smtClean="0"/>
              <a:t>z </a:t>
            </a:r>
            <a:r>
              <a:rPr lang="en-US" sz="2000" baseline="-25000" dirty="0"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Neighbors(z)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anose="05050102010706020507" pitchFamily="18" charset="2"/>
              </a:rPr>
              <a:t>Neighbors</a:t>
            </a:r>
            <a:r>
              <a:rPr lang="en-US" sz="2000" dirty="0" smtClean="0"/>
              <a:t>(z) – </a:t>
            </a:r>
            <a:r>
              <a:rPr lang="ru-RU" sz="2000" dirty="0" smtClean="0"/>
              <a:t>множество «соседей» решения</a:t>
            </a:r>
            <a:r>
              <a:rPr lang="en-US" sz="2000" dirty="0" smtClean="0"/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для применения на практике должно быть конечным для любого </a:t>
            </a:r>
            <a:r>
              <a:rPr lang="en-US" sz="1800" dirty="0" smtClean="0"/>
              <a:t>z</a:t>
            </a:r>
            <a:endParaRPr lang="ru-RU" sz="1800" dirty="0" smtClean="0"/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может быть пустым </a:t>
            </a:r>
            <a:r>
              <a:rPr lang="ru-RU" sz="1800" dirty="0"/>
              <a:t>для некоторых </a:t>
            </a:r>
            <a:r>
              <a:rPr lang="en-US" sz="1800" dirty="0"/>
              <a:t>z</a:t>
            </a:r>
            <a:r>
              <a:rPr lang="ru-RU" sz="1800" dirty="0"/>
              <a:t> </a:t>
            </a:r>
            <a:endParaRPr lang="ru-RU" sz="1800" dirty="0" smtClean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x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/>
              <a:t>T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anose="05050102010706020507" pitchFamily="18" charset="2"/>
              </a:rPr>
              <a:t> </a:t>
            </a:r>
            <a:r>
              <a:rPr lang="ru-RU" sz="2400" dirty="0" smtClean="0"/>
              <a:t>есть последовательность </a:t>
            </a:r>
            <a:r>
              <a:rPr lang="ru-RU" sz="2400" u="sng" dirty="0"/>
              <a:t>частичных решений</a:t>
            </a:r>
            <a:r>
              <a:rPr lang="ru-RU" sz="2400" dirty="0"/>
              <a:t>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>
                <a:sym typeface="Symbol" panose="05050102010706020507" pitchFamily="18" charset="2"/>
              </a:rPr>
              <a:t> 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anose="05050102010706020507" pitchFamily="18" charset="2"/>
              </a:rPr>
              <a:t> 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, ..., 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Г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| z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T, y 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Neighbors(z) }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baseline="-25000" dirty="0" smtClean="0"/>
              <a:t>z </a:t>
            </a:r>
            <a:r>
              <a:rPr lang="en-US" sz="2000" baseline="-25000" dirty="0"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Neighbors(z)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anose="05050102010706020507" pitchFamily="18" charset="2"/>
              </a:rPr>
              <a:t>Neighbors</a:t>
            </a:r>
            <a:r>
              <a:rPr lang="en-US" sz="2000" dirty="0" smtClean="0"/>
              <a:t>(z) – </a:t>
            </a:r>
            <a:r>
              <a:rPr lang="ru-RU" sz="2000" dirty="0" smtClean="0"/>
              <a:t>множество «соседей» решения</a:t>
            </a:r>
            <a:r>
              <a:rPr lang="en-US" sz="2000" dirty="0" smtClean="0"/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для применения на практике должно быть конечным для любого </a:t>
            </a:r>
            <a:r>
              <a:rPr lang="en-US" sz="1800" dirty="0" smtClean="0"/>
              <a:t>z</a:t>
            </a:r>
            <a:endParaRPr lang="ru-RU" sz="1800" dirty="0" smtClean="0"/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может быть пустым </a:t>
            </a:r>
            <a:r>
              <a:rPr lang="ru-RU" sz="1800" dirty="0"/>
              <a:t>для некоторых </a:t>
            </a:r>
            <a:r>
              <a:rPr lang="en-US" sz="1800" dirty="0"/>
              <a:t>z</a:t>
            </a:r>
            <a:r>
              <a:rPr lang="ru-RU" sz="1800" dirty="0"/>
              <a:t> </a:t>
            </a:r>
            <a:endParaRPr lang="ru-RU" sz="1800" dirty="0" smtClean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x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/>
              <a:t>T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anose="05050102010706020507" pitchFamily="18" charset="2"/>
              </a:rPr>
              <a:t> </a:t>
            </a:r>
            <a:r>
              <a:rPr lang="ru-RU" sz="2400" dirty="0" smtClean="0"/>
              <a:t>есть последовательность </a:t>
            </a:r>
            <a:r>
              <a:rPr lang="ru-RU" sz="2400" u="sng" dirty="0"/>
              <a:t>частичных решений</a:t>
            </a:r>
            <a:r>
              <a:rPr lang="ru-RU" sz="2400" dirty="0"/>
              <a:t>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>
                <a:sym typeface="Symbol" panose="05050102010706020507" pitchFamily="18" charset="2"/>
              </a:rPr>
              <a:t> 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anose="05050102010706020507" pitchFamily="18" charset="2"/>
              </a:rPr>
              <a:t> 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, ..., 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Г</a:t>
            </a:r>
            <a:r>
              <a:rPr lang="ru-RU" sz="2400" dirty="0" smtClean="0"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ym typeface="Symbol" panose="05050102010706020507" pitchFamily="18" charset="2"/>
              </a:rPr>
              <a:t>(</a:t>
            </a:r>
            <a:r>
              <a:rPr lang="en-US" sz="2400" dirty="0" smtClean="0"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ym typeface="Symbol" panose="05050102010706020507" pitchFamily="18" charset="2"/>
              </a:rPr>
              <a:t>)</a:t>
            </a:r>
            <a:r>
              <a:rPr lang="en-US" sz="2400" dirty="0" smtClean="0">
                <a:sym typeface="Symbol" panose="05050102010706020507" pitchFamily="18" charset="2"/>
              </a:rPr>
              <a:t> | z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T, y 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Neighbors(z) }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Поиск </a:t>
            </a:r>
            <a:r>
              <a:rPr lang="ru-RU" sz="2400" dirty="0">
                <a:solidFill>
                  <a:schemeClr val="bg1"/>
                </a:solidFill>
              </a:rPr>
              <a:t>с возвратом </a:t>
            </a:r>
            <a:r>
              <a:rPr lang="ru-RU" sz="2400" dirty="0" smtClean="0">
                <a:solidFill>
                  <a:schemeClr val="bg1"/>
                </a:solidFill>
              </a:rPr>
              <a:t>= поиск пути из </a:t>
            </a:r>
            <a:r>
              <a:rPr lang="en-US" sz="2400" dirty="0" smtClean="0">
                <a:solidFill>
                  <a:schemeClr val="bg1"/>
                </a:solidFill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x </a:t>
            </a:r>
            <a:r>
              <a:rPr lang="ru-RU" sz="2400" dirty="0" smtClean="0">
                <a:solidFill>
                  <a:schemeClr val="bg1"/>
                </a:solidFill>
              </a:rPr>
              <a:t>в графе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48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 </a:t>
            </a:r>
            <a:r>
              <a:rPr lang="ru-RU" dirty="0" smtClean="0"/>
              <a:t>возвратом как обход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Проверяем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Пусть </a:t>
            </a:r>
            <a:r>
              <a:rPr lang="en-US" sz="2400" dirty="0"/>
              <a:t>T </a:t>
            </a:r>
            <a:r>
              <a:rPr lang="ru-RU" sz="2400" dirty="0" smtClean="0"/>
              <a:t>имеет вид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ru-RU" sz="2400" dirty="0" smtClean="0"/>
              <a:t>, где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/>
              <a:t>{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baseline="-25000" dirty="0" smtClean="0"/>
              <a:t>z </a:t>
            </a:r>
            <a:r>
              <a:rPr lang="en-US" sz="2000" baseline="-25000" dirty="0">
                <a:sym typeface="Symbol" panose="05050102010706020507" pitchFamily="18" charset="2"/>
              </a:rPr>
              <a:t>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Neighbors(z)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anose="05050102010706020507" pitchFamily="18" charset="2"/>
              </a:rPr>
              <a:t>Neighbors</a:t>
            </a:r>
            <a:r>
              <a:rPr lang="en-US" sz="2000" dirty="0" smtClean="0"/>
              <a:t>(z) – </a:t>
            </a:r>
            <a:r>
              <a:rPr lang="ru-RU" sz="2000" dirty="0" smtClean="0"/>
              <a:t>множество «соседей» решения</a:t>
            </a:r>
            <a:r>
              <a:rPr lang="en-US" sz="2000" dirty="0" smtClean="0"/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для применения на практике должно быть конечным для любого </a:t>
            </a:r>
            <a:r>
              <a:rPr lang="en-US" sz="1800" dirty="0" smtClean="0"/>
              <a:t>z</a:t>
            </a:r>
            <a:endParaRPr lang="ru-RU" sz="1800" dirty="0" smtClean="0"/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может быть пустым </a:t>
            </a:r>
            <a:r>
              <a:rPr lang="ru-RU" sz="1800" dirty="0"/>
              <a:t>для некоторых </a:t>
            </a:r>
            <a:r>
              <a:rPr lang="en-US" sz="1800" dirty="0"/>
              <a:t>z</a:t>
            </a:r>
            <a:r>
              <a:rPr lang="ru-RU" sz="1800" dirty="0"/>
              <a:t> </a:t>
            </a:r>
            <a:endParaRPr lang="ru-RU" sz="1800" dirty="0" smtClean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x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</a:t>
            </a:r>
            <a:r>
              <a:rPr lang="ru-RU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/>
              <a:t>T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anose="05050102010706020507" pitchFamily="18" charset="2"/>
              </a:rPr>
              <a:t> </a:t>
            </a:r>
            <a:r>
              <a:rPr lang="ru-RU" sz="2400" dirty="0" smtClean="0"/>
              <a:t>есть последовательность </a:t>
            </a:r>
            <a:r>
              <a:rPr lang="ru-RU" sz="2400" u="sng" dirty="0"/>
              <a:t>частичных решений</a:t>
            </a:r>
            <a:r>
              <a:rPr lang="ru-RU" sz="2400" dirty="0"/>
              <a:t>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>
                <a:sym typeface="Symbol" panose="05050102010706020507" pitchFamily="18" charset="2"/>
              </a:rPr>
              <a:t> 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anose="05050102010706020507" pitchFamily="18" charset="2"/>
              </a:rPr>
              <a:t> 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, ..., 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Г</a:t>
            </a:r>
            <a:r>
              <a:rPr lang="ru-RU" sz="2400" dirty="0" smtClean="0">
                <a:sym typeface="Symbol" panose="05050102010706020507" pitchFamily="18" charset="2"/>
              </a:rPr>
              <a:t>раф</a:t>
            </a:r>
            <a:r>
              <a:rPr lang="en-US" sz="2400" dirty="0" smtClean="0">
                <a:sym typeface="Symbol" panose="05050102010706020507" pitchFamily="18" charset="2"/>
              </a:rPr>
              <a:t> Solutions = (T, N), </a:t>
            </a:r>
            <a:r>
              <a:rPr lang="ru-RU" sz="2400" dirty="0" smtClean="0"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>
                <a:sym typeface="Symbol" panose="05050102010706020507" pitchFamily="18" charset="2"/>
              </a:rPr>
              <a:t>N = { </a:t>
            </a:r>
            <a:r>
              <a:rPr lang="ru-RU" sz="2400" dirty="0" smtClean="0">
                <a:sym typeface="Symbol" panose="05050102010706020507" pitchFamily="18" charset="2"/>
              </a:rPr>
              <a:t>(</a:t>
            </a:r>
            <a:r>
              <a:rPr lang="en-US" sz="2400" dirty="0" smtClean="0">
                <a:sym typeface="Symbol" panose="05050102010706020507" pitchFamily="18" charset="2"/>
              </a:rPr>
              <a:t>z, y</a:t>
            </a:r>
            <a:r>
              <a:rPr lang="ru-RU" sz="2400" dirty="0" smtClean="0">
                <a:sym typeface="Symbol" panose="05050102010706020507" pitchFamily="18" charset="2"/>
              </a:rPr>
              <a:t>)</a:t>
            </a:r>
            <a:r>
              <a:rPr lang="en-US" sz="2400" dirty="0" smtClean="0">
                <a:sym typeface="Symbol" panose="05050102010706020507" pitchFamily="18" charset="2"/>
              </a:rPr>
              <a:t> | z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T, y 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Neighbors(z) }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Поиск </a:t>
            </a:r>
            <a:r>
              <a:rPr lang="ru-RU" sz="2400" dirty="0"/>
              <a:t>с возвратом </a:t>
            </a:r>
            <a:r>
              <a:rPr lang="ru-RU" sz="2400" dirty="0" smtClean="0"/>
              <a:t>= поиск пути из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smtClean="0"/>
              <a:t>x </a:t>
            </a:r>
            <a:r>
              <a:rPr lang="ru-RU" sz="2400" dirty="0" smtClean="0"/>
              <a:t>в графе </a:t>
            </a:r>
            <a:r>
              <a:rPr lang="en-US" sz="2400" dirty="0" smtClean="0">
                <a:sym typeface="Symbol" panose="05050102010706020507" pitchFamily="18" charset="2"/>
              </a:rPr>
              <a:t>Solutions</a:t>
            </a:r>
            <a:r>
              <a:rPr lang="ru-RU" sz="2400" dirty="0" smtClean="0">
                <a:sym typeface="Symbol" panose="05050102010706020507" pitchFamily="18" charset="2"/>
              </a:rPr>
              <a:t> методом обхода в глубину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8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Множество состояний = </a:t>
            </a:r>
            <a:r>
              <a:rPr lang="en-US" sz="2100" dirty="0" smtClean="0">
                <a:solidFill>
                  <a:schemeClr val="bg1"/>
                </a:solidFill>
              </a:rPr>
              <a:t>T</a:t>
            </a:r>
            <a:endParaRPr lang="ru-RU" sz="21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</a:t>
            </a:r>
            <a:r>
              <a:rPr lang="en-US" sz="1600" dirty="0" smtClean="0">
                <a:solidFill>
                  <a:schemeClr val="bg1"/>
                </a:solidFill>
              </a:rPr>
              <a:t>' = </a:t>
            </a:r>
            <a:r>
              <a:rPr lang="en-US" sz="1600" dirty="0" smtClean="0">
                <a:solidFill>
                  <a:schemeClr val="bg1"/>
                </a:solidFill>
              </a:rPr>
              <a:t>Next(s)</a:t>
            </a:r>
            <a:r>
              <a:rPr lang="ru-RU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s' </a:t>
            </a:r>
            <a:r>
              <a:rPr lang="en-US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Neighbors(s)</a:t>
            </a:r>
            <a:endParaRPr lang="ru-RU" sz="1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</a:t>
            </a:r>
            <a:r>
              <a:rPr lang="ru-RU" sz="2000" dirty="0" smtClean="0">
                <a:solidFill>
                  <a:schemeClr val="bg1"/>
                </a:solidFill>
              </a:rPr>
              <a:t>её </a:t>
            </a:r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на обычном компьютере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Обходим </a:t>
            </a:r>
            <a:r>
              <a:rPr lang="ru-RU" sz="1600" dirty="0" smtClean="0">
                <a:solidFill>
                  <a:schemeClr val="bg1"/>
                </a:solidFill>
              </a:rPr>
              <a:t>в глубину граф </a:t>
            </a:r>
            <a:r>
              <a:rPr lang="ru-RU" sz="1600" dirty="0" smtClean="0">
                <a:solidFill>
                  <a:schemeClr val="bg1"/>
                </a:solidFill>
              </a:rPr>
              <a:t>состояний недетерминированного </a:t>
            </a:r>
            <a:r>
              <a:rPr lang="ru-RU" sz="1600" dirty="0" smtClean="0">
                <a:solidFill>
                  <a:schemeClr val="bg1"/>
                </a:solidFill>
              </a:rPr>
              <a:t>устройства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Скорость </a:t>
            </a:r>
            <a:r>
              <a:rPr lang="ru-RU" sz="1600" dirty="0">
                <a:solidFill>
                  <a:schemeClr val="bg1"/>
                </a:solidFill>
              </a:rPr>
              <a:t>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Множество состояний = </a:t>
            </a:r>
            <a:r>
              <a:rPr lang="en-US" sz="2100" dirty="0" smtClean="0"/>
              <a:t>T</a:t>
            </a:r>
            <a:endParaRPr lang="ru-RU" sz="2100" dirty="0" smtClean="0"/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</a:t>
            </a:r>
            <a:r>
              <a:rPr lang="en-US" sz="1600" dirty="0" smtClean="0">
                <a:solidFill>
                  <a:schemeClr val="bg1"/>
                </a:solidFill>
              </a:rPr>
              <a:t>' = </a:t>
            </a:r>
            <a:r>
              <a:rPr lang="en-US" sz="1600" dirty="0" smtClean="0">
                <a:solidFill>
                  <a:schemeClr val="bg1"/>
                </a:solidFill>
              </a:rPr>
              <a:t>Next(s)</a:t>
            </a:r>
            <a:r>
              <a:rPr lang="ru-RU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s' </a:t>
            </a:r>
            <a:r>
              <a:rPr lang="en-US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Neighbors(s)</a:t>
            </a:r>
            <a:endParaRPr lang="ru-RU" sz="1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</a:t>
            </a:r>
            <a:r>
              <a:rPr lang="ru-RU" sz="2000" dirty="0" smtClean="0">
                <a:solidFill>
                  <a:schemeClr val="bg1"/>
                </a:solidFill>
              </a:rPr>
              <a:t>её </a:t>
            </a:r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на обычном компьютере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Обходим </a:t>
            </a:r>
            <a:r>
              <a:rPr lang="ru-RU" sz="1600" dirty="0" smtClean="0">
                <a:solidFill>
                  <a:schemeClr val="bg1"/>
                </a:solidFill>
              </a:rPr>
              <a:t>в глубину граф </a:t>
            </a:r>
            <a:r>
              <a:rPr lang="ru-RU" sz="1600" dirty="0" smtClean="0">
                <a:solidFill>
                  <a:schemeClr val="bg1"/>
                </a:solidFill>
              </a:rPr>
              <a:t>состояний недетерминированного </a:t>
            </a:r>
            <a:r>
              <a:rPr lang="ru-RU" sz="1600" dirty="0" smtClean="0">
                <a:solidFill>
                  <a:schemeClr val="bg1"/>
                </a:solidFill>
              </a:rPr>
              <a:t>устройства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Скорость </a:t>
            </a:r>
            <a:r>
              <a:rPr lang="ru-RU" sz="1600" dirty="0">
                <a:solidFill>
                  <a:schemeClr val="bg1"/>
                </a:solidFill>
              </a:rPr>
              <a:t>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Множество состояний = </a:t>
            </a:r>
            <a:r>
              <a:rPr lang="en-US" sz="2100" dirty="0" smtClean="0"/>
              <a:t>T</a:t>
            </a:r>
            <a:endParaRPr lang="ru-RU" sz="21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en-US" sz="1600" dirty="0" smtClean="0"/>
              <a:t>' = </a:t>
            </a:r>
            <a:r>
              <a:rPr lang="en-US" sz="1600" dirty="0" smtClean="0"/>
              <a:t>Next(s)</a:t>
            </a:r>
            <a:r>
              <a:rPr lang="ru-RU" sz="1600" dirty="0" smtClean="0"/>
              <a:t>, </a:t>
            </a:r>
            <a:r>
              <a:rPr lang="en-US" sz="1600" dirty="0"/>
              <a:t>s' </a:t>
            </a:r>
            <a:r>
              <a:rPr lang="en-US" sz="1600" dirty="0" smtClean="0">
                <a:sym typeface="Symbol" panose="05050102010706020507" pitchFamily="18" charset="2"/>
              </a:rPr>
              <a:t> Neighbors(s)</a:t>
            </a:r>
            <a:endParaRPr lang="ru-RU" sz="1600" dirty="0" smtClean="0"/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</a:t>
            </a:r>
            <a:r>
              <a:rPr lang="ru-RU" sz="2000" dirty="0" smtClean="0">
                <a:solidFill>
                  <a:schemeClr val="bg1"/>
                </a:solidFill>
              </a:rPr>
              <a:t>её </a:t>
            </a:r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на обычном компьютере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Обходим </a:t>
            </a:r>
            <a:r>
              <a:rPr lang="ru-RU" sz="1600" dirty="0" smtClean="0">
                <a:solidFill>
                  <a:schemeClr val="bg1"/>
                </a:solidFill>
              </a:rPr>
              <a:t>в глубину граф </a:t>
            </a:r>
            <a:r>
              <a:rPr lang="ru-RU" sz="1600" dirty="0" smtClean="0">
                <a:solidFill>
                  <a:schemeClr val="bg1"/>
                </a:solidFill>
              </a:rPr>
              <a:t>состояний недетерминированного </a:t>
            </a:r>
            <a:r>
              <a:rPr lang="ru-RU" sz="1600" dirty="0" smtClean="0">
                <a:solidFill>
                  <a:schemeClr val="bg1"/>
                </a:solidFill>
              </a:rPr>
              <a:t>устройства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Скорость </a:t>
            </a:r>
            <a:r>
              <a:rPr lang="ru-RU" sz="1600" dirty="0">
                <a:solidFill>
                  <a:schemeClr val="bg1"/>
                </a:solidFill>
              </a:rPr>
              <a:t>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Множество состояний = </a:t>
            </a:r>
            <a:r>
              <a:rPr lang="en-US" sz="2100" dirty="0" smtClean="0"/>
              <a:t>T</a:t>
            </a:r>
            <a:endParaRPr lang="ru-RU" sz="21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en-US" sz="1600" dirty="0" smtClean="0"/>
              <a:t>' = </a:t>
            </a:r>
            <a:r>
              <a:rPr lang="en-US" sz="1600" dirty="0" smtClean="0"/>
              <a:t>Next(s)</a:t>
            </a:r>
            <a:r>
              <a:rPr lang="ru-RU" sz="1600" dirty="0" smtClean="0"/>
              <a:t>, </a:t>
            </a:r>
            <a:r>
              <a:rPr lang="en-US" sz="1600" dirty="0"/>
              <a:t>s' </a:t>
            </a:r>
            <a:r>
              <a:rPr lang="en-US" sz="1600" dirty="0" smtClean="0">
                <a:sym typeface="Symbol" panose="05050102010706020507" pitchFamily="18" charset="2"/>
              </a:rPr>
              <a:t> Neighbors(s)</a:t>
            </a:r>
            <a:endParaRPr lang="ru-RU" sz="1600" dirty="0" smtClean="0"/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</a:t>
            </a:r>
            <a:r>
              <a:rPr lang="ru-RU" sz="2000" dirty="0" smtClean="0">
                <a:solidFill>
                  <a:schemeClr val="bg1"/>
                </a:solidFill>
              </a:rPr>
              <a:t>её </a:t>
            </a:r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на обычном компьютере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Обходим </a:t>
            </a:r>
            <a:r>
              <a:rPr lang="ru-RU" sz="1600" dirty="0" smtClean="0">
                <a:solidFill>
                  <a:schemeClr val="bg1"/>
                </a:solidFill>
              </a:rPr>
              <a:t>в глубину граф </a:t>
            </a:r>
            <a:r>
              <a:rPr lang="ru-RU" sz="1600" dirty="0" smtClean="0">
                <a:solidFill>
                  <a:schemeClr val="bg1"/>
                </a:solidFill>
              </a:rPr>
              <a:t>состояний недетерминированного </a:t>
            </a:r>
            <a:r>
              <a:rPr lang="ru-RU" sz="1600" dirty="0" smtClean="0">
                <a:solidFill>
                  <a:schemeClr val="bg1"/>
                </a:solidFill>
              </a:rPr>
              <a:t>устройства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Скорость </a:t>
            </a:r>
            <a:r>
              <a:rPr lang="ru-RU" sz="1600" dirty="0">
                <a:solidFill>
                  <a:schemeClr val="bg1"/>
                </a:solidFill>
              </a:rPr>
              <a:t>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742000" cy="2713563"/>
            <a:chOff x="2211367" y="2996952"/>
            <a:chExt cx="3742000" cy="2713563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8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Множество состояний = </a:t>
            </a:r>
            <a:r>
              <a:rPr lang="en-US" sz="2100" dirty="0" smtClean="0"/>
              <a:t>T</a:t>
            </a:r>
            <a:endParaRPr lang="ru-RU" sz="21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en-US" sz="1600" dirty="0" smtClean="0"/>
              <a:t>' = </a:t>
            </a:r>
            <a:r>
              <a:rPr lang="en-US" sz="1600" dirty="0" smtClean="0"/>
              <a:t>Next(s)</a:t>
            </a:r>
            <a:r>
              <a:rPr lang="ru-RU" sz="1600" dirty="0" smtClean="0"/>
              <a:t>, </a:t>
            </a:r>
            <a:r>
              <a:rPr lang="en-US" sz="1600" dirty="0"/>
              <a:t>s' </a:t>
            </a:r>
            <a:r>
              <a:rPr lang="en-US" sz="1600" dirty="0" smtClean="0">
                <a:sym typeface="Symbol" panose="05050102010706020507" pitchFamily="18" charset="2"/>
              </a:rPr>
              <a:t> Neighbors(s)</a:t>
            </a:r>
            <a:endParaRPr lang="ru-RU" sz="16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</a:t>
            </a:r>
            <a:r>
              <a:rPr lang="ru-RU" sz="2000" dirty="0" smtClean="0">
                <a:solidFill>
                  <a:schemeClr val="bg1"/>
                </a:solidFill>
              </a:rPr>
              <a:t>её </a:t>
            </a:r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на обычном компьютере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Обходим </a:t>
            </a:r>
            <a:r>
              <a:rPr lang="ru-RU" sz="1600" dirty="0" smtClean="0">
                <a:solidFill>
                  <a:schemeClr val="bg1"/>
                </a:solidFill>
              </a:rPr>
              <a:t>в глубину граф </a:t>
            </a:r>
            <a:r>
              <a:rPr lang="ru-RU" sz="1600" dirty="0" smtClean="0">
                <a:solidFill>
                  <a:schemeClr val="bg1"/>
                </a:solidFill>
              </a:rPr>
              <a:t>состояний недетерминированного </a:t>
            </a:r>
            <a:r>
              <a:rPr lang="ru-RU" sz="1600" dirty="0" smtClean="0">
                <a:solidFill>
                  <a:schemeClr val="bg1"/>
                </a:solidFill>
              </a:rPr>
              <a:t>устройства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Скорость </a:t>
            </a:r>
            <a:r>
              <a:rPr lang="ru-RU" sz="1600" dirty="0">
                <a:solidFill>
                  <a:schemeClr val="bg1"/>
                </a:solidFill>
              </a:rPr>
              <a:t>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Обычно бесконечные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«Решить задачу </a:t>
            </a:r>
            <a:r>
              <a:rPr lang="en-US" dirty="0" smtClean="0"/>
              <a:t>T </a:t>
            </a:r>
            <a:r>
              <a:rPr lang="ru-RU" dirty="0" smtClean="0"/>
              <a:t>для входных </a:t>
            </a:r>
            <a:r>
              <a:rPr lang="ru-RU" dirty="0"/>
              <a:t>данных </a:t>
            </a:r>
            <a:r>
              <a:rPr lang="en-US" dirty="0" smtClean="0"/>
              <a:t>x</a:t>
            </a:r>
            <a:r>
              <a:rPr lang="ru-RU" dirty="0" smtClean="0"/>
              <a:t>» = «Проверить </a:t>
            </a:r>
            <a:r>
              <a:rPr lang="en-US" dirty="0" smtClean="0"/>
              <a:t>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T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</a:p>
          <a:p>
            <a:pPr lvl="1"/>
            <a:r>
              <a:rPr lang="en-US" dirty="0" smtClean="0"/>
              <a:t>T = {0, 5, 10, 15, …, 5∙n, … }</a:t>
            </a:r>
          </a:p>
          <a:p>
            <a:pPr lvl="1"/>
            <a:r>
              <a:rPr lang="ru-RU" dirty="0" smtClean="0"/>
              <a:t>«Проверить </a:t>
            </a:r>
            <a:r>
              <a:rPr lang="en-US" dirty="0" smtClean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/>
              <a:t>T</a:t>
            </a:r>
            <a:r>
              <a:rPr lang="ru-RU" dirty="0" smtClean="0"/>
              <a:t>» – это проверка делимости </a:t>
            </a:r>
            <a:r>
              <a:rPr lang="en-US" dirty="0" smtClean="0"/>
              <a:t>x </a:t>
            </a:r>
            <a:r>
              <a:rPr lang="ru-RU" dirty="0" smtClean="0"/>
              <a:t>на 5</a:t>
            </a:r>
          </a:p>
          <a:p>
            <a:endParaRPr lang="ru-RU" dirty="0"/>
          </a:p>
          <a:p>
            <a:r>
              <a:rPr lang="ru-RU" dirty="0" smtClean="0"/>
              <a:t>Пример 2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множество связных графов</a:t>
            </a:r>
          </a:p>
          <a:p>
            <a:pPr lvl="1"/>
            <a:r>
              <a:rPr lang="ru-RU" dirty="0"/>
              <a:t>«Проверить </a:t>
            </a:r>
            <a:r>
              <a:rPr lang="en-US" dirty="0" smtClean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/>
              <a:t>T</a:t>
            </a:r>
            <a:r>
              <a:rPr lang="ru-RU" dirty="0" smtClean="0"/>
              <a:t>» </a:t>
            </a:r>
            <a:r>
              <a:rPr lang="ru-RU" dirty="0"/>
              <a:t>– </a:t>
            </a:r>
            <a:r>
              <a:rPr lang="ru-RU" dirty="0" smtClean="0"/>
              <a:t>это проверка связности графа</a:t>
            </a:r>
            <a:r>
              <a:rPr lang="en-US" dirty="0" smtClean="0"/>
              <a:t> x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4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Множество состояний = </a:t>
            </a:r>
            <a:r>
              <a:rPr lang="en-US" sz="2100" dirty="0" smtClean="0"/>
              <a:t>T</a:t>
            </a:r>
            <a:endParaRPr lang="ru-RU" sz="21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en-US" sz="1600" dirty="0" smtClean="0"/>
              <a:t>' = </a:t>
            </a:r>
            <a:r>
              <a:rPr lang="en-US" sz="1600" dirty="0" smtClean="0"/>
              <a:t>Next(s)</a:t>
            </a:r>
            <a:r>
              <a:rPr lang="ru-RU" sz="1600" dirty="0" smtClean="0"/>
              <a:t>, </a:t>
            </a:r>
            <a:r>
              <a:rPr lang="en-US" sz="1600" dirty="0"/>
              <a:t>s' </a:t>
            </a:r>
            <a:r>
              <a:rPr lang="en-US" sz="1600" dirty="0" smtClean="0">
                <a:sym typeface="Symbol" panose="05050102010706020507" pitchFamily="18" charset="2"/>
              </a:rPr>
              <a:t> Neighbors(s)</a:t>
            </a:r>
            <a:endParaRPr lang="ru-RU" sz="16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Эмулируем </a:t>
            </a:r>
            <a:r>
              <a:rPr lang="ru-RU" sz="2000" dirty="0" smtClean="0"/>
              <a:t>её </a:t>
            </a:r>
            <a:r>
              <a:rPr lang="ru-RU" sz="2000" dirty="0" smtClean="0"/>
              <a:t>исполнение </a:t>
            </a:r>
            <a:r>
              <a:rPr lang="ru-RU" sz="2000" dirty="0"/>
              <a:t>на обычном компьютере 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Обходим </a:t>
            </a:r>
            <a:r>
              <a:rPr lang="ru-RU" sz="1600" dirty="0" smtClean="0">
                <a:solidFill>
                  <a:schemeClr val="bg1"/>
                </a:solidFill>
              </a:rPr>
              <a:t>в глубину граф </a:t>
            </a:r>
            <a:r>
              <a:rPr lang="ru-RU" sz="1600" dirty="0" smtClean="0">
                <a:solidFill>
                  <a:schemeClr val="bg1"/>
                </a:solidFill>
              </a:rPr>
              <a:t>состояний недетерминированного </a:t>
            </a:r>
            <a:r>
              <a:rPr lang="ru-RU" sz="1600" dirty="0" smtClean="0">
                <a:solidFill>
                  <a:schemeClr val="bg1"/>
                </a:solidFill>
              </a:rPr>
              <a:t>устройства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1600" dirty="0" smtClean="0">
                <a:solidFill>
                  <a:schemeClr val="bg1"/>
                </a:solidFill>
              </a:rPr>
              <a:t>Скорость </a:t>
            </a:r>
            <a:r>
              <a:rPr lang="ru-RU" sz="1600" dirty="0">
                <a:solidFill>
                  <a:schemeClr val="bg1"/>
                </a:solidFill>
              </a:rPr>
              <a:t>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5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</a:t>
            </a:r>
            <a:r>
              <a:rPr lang="ru-RU" sz="3600" dirty="0" smtClean="0"/>
              <a:t>с </a:t>
            </a:r>
            <a:r>
              <a:rPr lang="ru-RU" sz="3600" dirty="0" smtClean="0"/>
              <a:t>возвратом как эмуляция работы недетерминированного устройства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Множество состояний = </a:t>
            </a:r>
            <a:r>
              <a:rPr lang="en-US" sz="2100" dirty="0" smtClean="0"/>
              <a:t>T</a:t>
            </a:r>
            <a:endParaRPr lang="ru-RU" sz="21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en-US" sz="1600" dirty="0" smtClean="0"/>
              <a:t>' = </a:t>
            </a:r>
            <a:r>
              <a:rPr lang="en-US" sz="1600" dirty="0" smtClean="0"/>
              <a:t>Next(s)</a:t>
            </a:r>
            <a:r>
              <a:rPr lang="ru-RU" sz="1600" dirty="0" smtClean="0"/>
              <a:t>, </a:t>
            </a:r>
            <a:r>
              <a:rPr lang="en-US" sz="1600" dirty="0"/>
              <a:t>s' </a:t>
            </a:r>
            <a:r>
              <a:rPr lang="en-US" sz="1600" dirty="0" smtClean="0">
                <a:sym typeface="Symbol" panose="05050102010706020507" pitchFamily="18" charset="2"/>
              </a:rPr>
              <a:t> Neighbors(s)</a:t>
            </a:r>
            <a:endParaRPr lang="ru-RU" sz="16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s = x</a:t>
            </a:r>
            <a:r>
              <a:rPr lang="en-US" sz="2000" baseline="-25000" dirty="0" smtClean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Эмулируем </a:t>
            </a:r>
            <a:r>
              <a:rPr lang="ru-RU" sz="2000" dirty="0" smtClean="0"/>
              <a:t>её </a:t>
            </a:r>
            <a:r>
              <a:rPr lang="ru-RU" sz="2000" dirty="0" smtClean="0"/>
              <a:t>исполнение </a:t>
            </a:r>
            <a:r>
              <a:rPr lang="ru-RU" sz="2000" dirty="0"/>
              <a:t>на обычном компьютере 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Обходим </a:t>
            </a:r>
            <a:r>
              <a:rPr lang="ru-RU" sz="1600" dirty="0" smtClean="0"/>
              <a:t>в глубину граф </a:t>
            </a:r>
            <a:r>
              <a:rPr lang="ru-RU" sz="1600" dirty="0" smtClean="0"/>
              <a:t>состояний недетерминированного </a:t>
            </a:r>
            <a:r>
              <a:rPr lang="ru-RU" sz="1600" dirty="0" smtClean="0"/>
              <a:t>устройства</a:t>
            </a:r>
            <a:endParaRPr lang="ru-RU" sz="1600" dirty="0" smtClean="0"/>
          </a:p>
          <a:p>
            <a:pPr lvl="1">
              <a:lnSpc>
                <a:spcPct val="80000"/>
              </a:lnSpc>
            </a:pPr>
            <a:r>
              <a:rPr lang="ru-RU" sz="1600" dirty="0" smtClean="0"/>
              <a:t>Скорость </a:t>
            </a:r>
            <a:r>
              <a:rPr lang="ru-RU" sz="1600" dirty="0"/>
              <a:t>эмуляции зависит от </a:t>
            </a:r>
            <a:r>
              <a:rPr lang="ru-RU" sz="1500" dirty="0" smtClean="0"/>
              <a:t>реализации </a:t>
            </a:r>
            <a:r>
              <a:rPr lang="ru-RU" sz="1600" dirty="0" smtClean="0"/>
              <a:t>обхода</a:t>
            </a:r>
            <a:endParaRPr lang="en-US" sz="1400" dirty="0"/>
          </a:p>
          <a:p>
            <a:endParaRPr lang="ru-RU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3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134099" y="1655974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34099" y="1655974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6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7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</a:t>
            </a:r>
            <a:r>
              <a:rPr lang="ru-RU" dirty="0" smtClean="0"/>
              <a:t>5×5 </a:t>
            </a:r>
            <a:r>
              <a:rPr lang="ru-RU" dirty="0" smtClean="0"/>
              <a:t>и </a:t>
            </a:r>
            <a:r>
              <a:rPr lang="ru-RU" dirty="0"/>
              <a:t>8×8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</a:t>
            </a:r>
            <a:r>
              <a:rPr lang="ru-RU" dirty="0" smtClean="0"/>
              <a:t>5×5 </a:t>
            </a:r>
            <a:r>
              <a:rPr lang="ru-RU" dirty="0" smtClean="0"/>
              <a:t>и </a:t>
            </a:r>
            <a:r>
              <a:rPr lang="ru-RU" dirty="0"/>
              <a:t>8×8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5" descr="http://upload.wikimedia.org/wikipedia/commons/c/ca/Knights-Tour-Animation.gif"/>
          <p:cNvPicPr>
            <a:picLocks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000" y="2201294"/>
            <a:ext cx="3600000" cy="360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 descr="https://upload.wikimedia.org/wikipedia/commons/thumb/d/da/Knight%27s_tour_anim_2.gif/250px-Knight%27s_tour_anim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00" y="220129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Состояние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матрица </a:t>
            </a:r>
            <a:r>
              <a:rPr lang="en-US" dirty="0" smtClean="0">
                <a:solidFill>
                  <a:schemeClr val="bg1"/>
                </a:solidFill>
              </a:rPr>
              <a:t>N×N</a:t>
            </a:r>
            <a:r>
              <a:rPr lang="ru-RU" dirty="0" smtClean="0">
                <a:solidFill>
                  <a:schemeClr val="bg1"/>
                </a:solidFill>
              </a:rPr>
              <a:t>, частично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заполненная номерами ходов коня от 1 до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 smtClean="0">
                <a:solidFill>
                  <a:schemeClr val="bg1"/>
                </a:solidFill>
              </a:rPr>
              <a:t>≤ 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частично значением </a:t>
            </a:r>
            <a:r>
              <a:rPr lang="en-US" dirty="0" smtClean="0">
                <a:solidFill>
                  <a:schemeClr val="bg1"/>
                </a:solidFill>
              </a:rPr>
              <a:t>0 (</a:t>
            </a:r>
            <a:r>
              <a:rPr lang="ru-RU" dirty="0" smtClean="0">
                <a:solidFill>
                  <a:schemeClr val="bg1"/>
                </a:solidFill>
              </a:rPr>
              <a:t>«поле не посещено»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Недетерминированные команды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board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GetNextBoard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сделать следующий ход;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/>
              <a:t>исполняющего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Детерминированное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обычная </a:t>
            </a:r>
            <a:r>
              <a:rPr lang="ru-RU" dirty="0" smtClean="0">
                <a:solidFill>
                  <a:schemeClr val="bg1"/>
                </a:solidFill>
              </a:rPr>
              <a:t>машина </a:t>
            </a:r>
            <a:r>
              <a:rPr lang="ru-RU" dirty="0" smtClean="0">
                <a:solidFill>
                  <a:schemeClr val="bg1"/>
                </a:solidFill>
              </a:rPr>
              <a:t>Тьюринга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размер </a:t>
            </a:r>
            <a:r>
              <a:rPr lang="ru-RU" dirty="0">
                <a:solidFill>
                  <a:schemeClr val="bg1"/>
                </a:solidFill>
              </a:rPr>
              <a:t>ленты </a:t>
            </a:r>
            <a:r>
              <a:rPr lang="ru-RU" dirty="0" smtClean="0">
                <a:solidFill>
                  <a:schemeClr val="bg1"/>
                </a:solidFill>
              </a:rPr>
              <a:t>у машины Тьюринга не ограничен, а размер памяти у компьютера ограничен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Недетерминированное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машина </a:t>
            </a:r>
            <a:r>
              <a:rPr lang="ru-RU" dirty="0">
                <a:solidFill>
                  <a:schemeClr val="bg1"/>
                </a:solidFill>
              </a:rPr>
              <a:t>Тьюринга с неограниченным числом лент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компьютер</a:t>
            </a:r>
            <a:r>
              <a:rPr lang="ru-RU" dirty="0">
                <a:solidFill>
                  <a:schemeClr val="bg1"/>
                </a:solidFill>
              </a:rPr>
              <a:t>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матрица </a:t>
            </a:r>
            <a:r>
              <a:rPr lang="en-US" dirty="0" smtClean="0">
                <a:solidFill>
                  <a:schemeClr val="bg1"/>
                </a:solidFill>
              </a:rPr>
              <a:t>N×N</a:t>
            </a:r>
            <a:r>
              <a:rPr lang="ru-RU" dirty="0" smtClean="0">
                <a:solidFill>
                  <a:schemeClr val="bg1"/>
                </a:solidFill>
              </a:rPr>
              <a:t>, частично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заполненная номерами ходов коня от 1 до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 smtClean="0">
                <a:solidFill>
                  <a:schemeClr val="bg1"/>
                </a:solidFill>
              </a:rPr>
              <a:t>≤ 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частично значением </a:t>
            </a:r>
            <a:r>
              <a:rPr lang="en-US" dirty="0" smtClean="0">
                <a:solidFill>
                  <a:schemeClr val="bg1"/>
                </a:solidFill>
              </a:rPr>
              <a:t>0 (</a:t>
            </a:r>
            <a:r>
              <a:rPr lang="ru-RU" dirty="0" smtClean="0">
                <a:solidFill>
                  <a:schemeClr val="bg1"/>
                </a:solidFill>
              </a:rPr>
              <a:t>«поле не посещено»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board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GetNextBoard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сделать следующий ход;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матрица </a:t>
            </a:r>
            <a:r>
              <a:rPr lang="en-US" dirty="0" smtClean="0"/>
              <a:t>N×N</a:t>
            </a:r>
            <a:r>
              <a:rPr lang="ru-RU" dirty="0" smtClean="0"/>
              <a:t>, частично</a:t>
            </a:r>
            <a:r>
              <a:rPr lang="en-US" dirty="0" smtClean="0"/>
              <a:t> </a:t>
            </a:r>
            <a:r>
              <a:rPr lang="ru-RU" dirty="0" smtClean="0"/>
              <a:t>заполненная номерами ходов коня от 1 до </a:t>
            </a:r>
            <a:r>
              <a:rPr lang="en-US" dirty="0" smtClean="0"/>
              <a:t>M </a:t>
            </a:r>
            <a:r>
              <a:rPr lang="en-US" dirty="0" smtClean="0"/>
              <a:t>≤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и частично значением </a:t>
            </a:r>
            <a:r>
              <a:rPr lang="en-US" dirty="0" smtClean="0"/>
              <a:t>0 (</a:t>
            </a:r>
            <a:r>
              <a:rPr lang="ru-RU" dirty="0" smtClean="0"/>
              <a:t>«поле не посещено»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board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GetNextBoard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сделать следующий ход;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матрица </a:t>
            </a:r>
            <a:r>
              <a:rPr lang="en-US" dirty="0" smtClean="0"/>
              <a:t>N×N</a:t>
            </a:r>
            <a:r>
              <a:rPr lang="ru-RU" dirty="0" smtClean="0"/>
              <a:t>, частично</a:t>
            </a:r>
            <a:r>
              <a:rPr lang="en-US" dirty="0" smtClean="0"/>
              <a:t> </a:t>
            </a:r>
            <a:r>
              <a:rPr lang="ru-RU" dirty="0" smtClean="0"/>
              <a:t>заполненная номерами ходов коня от 1 до </a:t>
            </a:r>
            <a:r>
              <a:rPr lang="en-US" dirty="0" smtClean="0"/>
              <a:t>M </a:t>
            </a:r>
            <a:r>
              <a:rPr lang="en-US" dirty="0" smtClean="0"/>
              <a:t>≤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и частично значением </a:t>
            </a:r>
            <a:r>
              <a:rPr lang="en-US" dirty="0" smtClean="0"/>
              <a:t>0 (</a:t>
            </a:r>
            <a:r>
              <a:rPr lang="ru-RU" dirty="0" smtClean="0"/>
              <a:t>«поле не посещено»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board</a:t>
            </a:r>
            <a:r>
              <a:rPr lang="ru-RU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GetNextBoard</a:t>
            </a:r>
            <a:r>
              <a:rPr lang="en-US" dirty="0" smtClean="0">
                <a:solidFill>
                  <a:schemeClr val="bg1"/>
                </a:solidFill>
              </a:rPr>
              <a:t>(board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сделать следующий ход;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матрица </a:t>
            </a:r>
            <a:r>
              <a:rPr lang="en-US" dirty="0" smtClean="0"/>
              <a:t>N×N</a:t>
            </a:r>
            <a:r>
              <a:rPr lang="ru-RU" dirty="0" smtClean="0"/>
              <a:t>, частично</a:t>
            </a:r>
            <a:r>
              <a:rPr lang="en-US" dirty="0" smtClean="0"/>
              <a:t> </a:t>
            </a:r>
            <a:r>
              <a:rPr lang="ru-RU" dirty="0" smtClean="0"/>
              <a:t>заполненная номерами ходов коня от 1 до </a:t>
            </a:r>
            <a:r>
              <a:rPr lang="en-US" dirty="0" smtClean="0"/>
              <a:t>M </a:t>
            </a:r>
            <a:r>
              <a:rPr lang="en-US" dirty="0" smtClean="0"/>
              <a:t>≤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и частично значением </a:t>
            </a:r>
            <a:r>
              <a:rPr lang="en-US" dirty="0" smtClean="0"/>
              <a:t>0 (</a:t>
            </a:r>
            <a:r>
              <a:rPr lang="ru-RU" dirty="0" smtClean="0"/>
              <a:t>«поле не посещено»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 smtClean="0"/>
              <a:t>board</a:t>
            </a:r>
            <a:r>
              <a:rPr lang="ru-RU" dirty="0" smtClean="0"/>
              <a:t> = </a:t>
            </a:r>
            <a:r>
              <a:rPr lang="en-US" dirty="0" err="1" smtClean="0"/>
              <a:t>GetNextBoard</a:t>
            </a:r>
            <a:r>
              <a:rPr lang="en-US" dirty="0" smtClean="0"/>
              <a:t>(board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возможно, то сделать следующий ход; иначе «неудача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матрица </a:t>
            </a:r>
            <a:r>
              <a:rPr lang="en-US" dirty="0" smtClean="0"/>
              <a:t>N×N</a:t>
            </a:r>
            <a:r>
              <a:rPr lang="ru-RU" dirty="0" smtClean="0"/>
              <a:t>, частично</a:t>
            </a:r>
            <a:r>
              <a:rPr lang="en-US" dirty="0" smtClean="0"/>
              <a:t> </a:t>
            </a:r>
            <a:r>
              <a:rPr lang="ru-RU" dirty="0" smtClean="0"/>
              <a:t>заполненная номерами ходов коня от 1 до </a:t>
            </a:r>
            <a:r>
              <a:rPr lang="en-US" dirty="0" smtClean="0"/>
              <a:t>M </a:t>
            </a:r>
            <a:r>
              <a:rPr lang="en-US" dirty="0" smtClean="0"/>
              <a:t>≤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и частично значением </a:t>
            </a:r>
            <a:r>
              <a:rPr lang="en-US" dirty="0" smtClean="0"/>
              <a:t>0 (</a:t>
            </a:r>
            <a:r>
              <a:rPr lang="ru-RU" dirty="0" smtClean="0"/>
              <a:t>«поле не посещено»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/>
          </a:p>
          <a:p>
            <a:r>
              <a:rPr lang="ru-RU" dirty="0" smtClean="0"/>
              <a:t>Недетерминированные команды</a:t>
            </a:r>
            <a:endParaRPr lang="ru-RU" dirty="0" smtClean="0"/>
          </a:p>
          <a:p>
            <a:pPr lvl="1"/>
            <a:r>
              <a:rPr lang="en-US" dirty="0" smtClean="0"/>
              <a:t>board</a:t>
            </a:r>
            <a:r>
              <a:rPr lang="ru-RU" dirty="0" smtClean="0"/>
              <a:t> = </a:t>
            </a:r>
            <a:r>
              <a:rPr lang="en-US" dirty="0" err="1" smtClean="0"/>
              <a:t>GetNextBoard</a:t>
            </a:r>
            <a:r>
              <a:rPr lang="en-US" dirty="0" smtClean="0"/>
              <a:t>(board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сделать следующий ход; иначе «неудача</a:t>
            </a:r>
            <a:r>
              <a:rPr lang="ru-RU" dirty="0" smtClean="0"/>
              <a:t>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7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3670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1390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41510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9708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71521</TotalTime>
  <Words>12034</Words>
  <Application>Microsoft Office PowerPoint</Application>
  <PresentationFormat>Widescreen</PresentationFormat>
  <Paragraphs>1793</Paragraphs>
  <Slides>149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5" baseType="lpstr">
      <vt:lpstr>Arial</vt:lpstr>
      <vt:lpstr>Calibri</vt:lpstr>
      <vt:lpstr>Calibri Light</vt:lpstr>
      <vt:lpstr>Consolas</vt:lpstr>
      <vt:lpstr>Symbol</vt:lpstr>
      <vt:lpstr>Тема Office</vt:lpstr>
      <vt:lpstr>Алгоритмы с возвратом</vt:lpstr>
      <vt:lpstr>План лекции</vt:lpstr>
      <vt:lpstr>Понятие задачи</vt:lpstr>
      <vt:lpstr>Понятие задачи</vt:lpstr>
      <vt:lpstr>Понятие задачи</vt:lpstr>
      <vt:lpstr>Понятие задачи</vt:lpstr>
      <vt:lpstr>Понятие задачи</vt:lpstr>
      <vt:lpstr>Понятие задачи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Понятие класса сложности задач</vt:lpstr>
      <vt:lpstr>Понятие класса сложности задач</vt:lpstr>
      <vt:lpstr>Понятие класса сложности задач</vt:lpstr>
      <vt:lpstr>Понятие класса сложности задач</vt:lpstr>
      <vt:lpstr>Класс P</vt:lpstr>
      <vt:lpstr>Класс P</vt:lpstr>
      <vt:lpstr>Класс P</vt:lpstr>
      <vt:lpstr>Класс P</vt:lpstr>
      <vt:lpstr>Класс P</vt:lpstr>
      <vt:lpstr>Класс P</vt:lpstr>
      <vt:lpstr>Класс P</vt:lpstr>
      <vt:lpstr>Класс NP</vt:lpstr>
      <vt:lpstr>Класс NP</vt:lpstr>
      <vt:lpstr>Класс NP</vt:lpstr>
      <vt:lpstr>Класс NP</vt:lpstr>
      <vt:lpstr>Класс NP</vt:lpstr>
      <vt:lpstr>NP-полные задачи</vt:lpstr>
      <vt:lpstr>NP-полные задачи</vt:lpstr>
      <vt:lpstr>NP-полные задачи</vt:lpstr>
      <vt:lpstr>NP-полные задачи</vt:lpstr>
      <vt:lpstr>NP-полные задачи</vt:lpstr>
      <vt:lpstr>NP-полные задачи</vt:lpstr>
      <vt:lpstr>Теорема Левина-Кука</vt:lpstr>
      <vt:lpstr>Теорема Левина-Кука</vt:lpstr>
      <vt:lpstr>Теорема Левина-Кука</vt:lpstr>
      <vt:lpstr>Теорема Левина-Кука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Возможные отношения между P и NP</vt:lpstr>
      <vt:lpstr>Возможные отношения между P и NP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Обход доски шахматным конём</vt:lpstr>
      <vt:lpstr>Обход доски шахматным конём</vt:lpstr>
      <vt:lpstr>Обход доски шахматным конём</vt:lpstr>
      <vt:lpstr>Обход доски шахматным конём</vt:lpstr>
      <vt:lpstr>Обход доски шахматным конём</vt:lpstr>
      <vt:lpstr>Пример обхода доски 5×5 и 8×8</vt:lpstr>
      <vt:lpstr>Пример обхода доски 5×5 и 8×8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Детерминированная реализация</vt:lpstr>
      <vt:lpstr>Детерминированная реализация</vt:lpstr>
      <vt:lpstr>Детерминированная реализация</vt:lpstr>
      <vt:lpstr>Детерминированная реализация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Пример расстановки 4 ферзей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Детерминированная реализация</vt:lpstr>
      <vt:lpstr>Детерминированная реализация</vt:lpstr>
      <vt:lpstr>Детерминированная реализация</vt:lpstr>
      <vt:lpstr>Детерминированная реализация</vt:lpstr>
      <vt:lpstr>Что известно из теории</vt:lpstr>
      <vt:lpstr>Что известно из теории</vt:lpstr>
      <vt:lpstr>Что известно из теории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Evgenii Petrov</cp:lastModifiedBy>
  <cp:revision>439</cp:revision>
  <dcterms:created xsi:type="dcterms:W3CDTF">2009-12-06T06:01:18Z</dcterms:created>
  <dcterms:modified xsi:type="dcterms:W3CDTF">2021-03-11T20:33:16Z</dcterms:modified>
</cp:coreProperties>
</file>