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4"/>
  </p:notesMasterIdLst>
  <p:sldIdLst>
    <p:sldId id="256" r:id="rId2"/>
    <p:sldId id="257" r:id="rId3"/>
    <p:sldId id="382" r:id="rId4"/>
    <p:sldId id="423" r:id="rId5"/>
    <p:sldId id="424" r:id="rId6"/>
    <p:sldId id="422" r:id="rId7"/>
    <p:sldId id="421" r:id="rId8"/>
    <p:sldId id="425" r:id="rId9"/>
    <p:sldId id="427" r:id="rId10"/>
    <p:sldId id="440" r:id="rId11"/>
    <p:sldId id="418" r:id="rId12"/>
    <p:sldId id="429" r:id="rId13"/>
    <p:sldId id="430" r:id="rId14"/>
    <p:sldId id="431" r:id="rId15"/>
    <p:sldId id="432" r:id="rId16"/>
    <p:sldId id="383" r:id="rId17"/>
    <p:sldId id="437" r:id="rId18"/>
    <p:sldId id="438" r:id="rId19"/>
    <p:sldId id="439" r:id="rId20"/>
    <p:sldId id="419" r:id="rId21"/>
    <p:sldId id="433" r:id="rId22"/>
    <p:sldId id="434" r:id="rId23"/>
    <p:sldId id="435" r:id="rId24"/>
    <p:sldId id="436" r:id="rId25"/>
    <p:sldId id="375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395" r:id="rId34"/>
    <p:sldId id="448" r:id="rId35"/>
    <p:sldId id="449" r:id="rId36"/>
    <p:sldId id="450" r:id="rId37"/>
    <p:sldId id="451" r:id="rId38"/>
    <p:sldId id="452" r:id="rId39"/>
    <p:sldId id="396" r:id="rId40"/>
    <p:sldId id="453" r:id="rId41"/>
    <p:sldId id="454" r:id="rId42"/>
    <p:sldId id="455" r:id="rId43"/>
    <p:sldId id="381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385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80" r:id="rId67"/>
    <p:sldId id="481" r:id="rId68"/>
    <p:sldId id="482" r:id="rId69"/>
    <p:sldId id="483" r:id="rId70"/>
    <p:sldId id="484" r:id="rId71"/>
    <p:sldId id="485" r:id="rId72"/>
    <p:sldId id="388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399" r:id="rId81"/>
    <p:sldId id="493" r:id="rId82"/>
    <p:sldId id="494" r:id="rId83"/>
    <p:sldId id="495" r:id="rId84"/>
    <p:sldId id="496" r:id="rId85"/>
    <p:sldId id="397" r:id="rId86"/>
    <p:sldId id="497" r:id="rId87"/>
    <p:sldId id="398" r:id="rId88"/>
    <p:sldId id="400" r:id="rId89"/>
    <p:sldId id="498" r:id="rId90"/>
    <p:sldId id="505" r:id="rId91"/>
    <p:sldId id="499" r:id="rId92"/>
    <p:sldId id="500" r:id="rId93"/>
    <p:sldId id="501" r:id="rId94"/>
    <p:sldId id="502" r:id="rId95"/>
    <p:sldId id="503" r:id="rId96"/>
    <p:sldId id="504" r:id="rId97"/>
    <p:sldId id="401" r:id="rId98"/>
    <p:sldId id="506" r:id="rId99"/>
    <p:sldId id="507" r:id="rId100"/>
    <p:sldId id="508" r:id="rId101"/>
    <p:sldId id="411" r:id="rId102"/>
    <p:sldId id="417" r:id="rId10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4F81BD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6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vid_Wheeler_(computer_scientist)" TargetMode="Externa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org/details/programsforelect00wi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vid_Wheeler_(computer_scientist)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Maurice_Wilke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eone.com/cbtjE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в программах на языке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Подпрограмма – это </a:t>
            </a:r>
            <a:r>
              <a:rPr lang="ru-RU" dirty="0" smtClean="0"/>
              <a:t>фрагмент компьютерной </a:t>
            </a:r>
            <a:r>
              <a:rPr lang="ru-RU" dirty="0" smtClean="0"/>
              <a:t>программы, </a:t>
            </a:r>
            <a:r>
              <a:rPr lang="ru-RU" dirty="0" smtClean="0"/>
              <a:t>который</a:t>
            </a:r>
            <a:endParaRPr lang="ru-RU" dirty="0" smtClean="0"/>
          </a:p>
          <a:p>
            <a:pPr lvl="1"/>
            <a:r>
              <a:rPr lang="ru-RU" dirty="0" smtClean="0"/>
              <a:t>Получает на вход </a:t>
            </a:r>
            <a:r>
              <a:rPr lang="ru-RU" dirty="0" smtClean="0"/>
              <a:t>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 smtClean="0"/>
              <a:t>Кроме адреса команды может иметь и другие входы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06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Проверить, кончились ли </a:t>
            </a:r>
            <a:r>
              <a:rPr lang="ru-RU" dirty="0"/>
              <a:t>значения </a:t>
            </a:r>
            <a:r>
              <a:rPr lang="ru-RU" dirty="0" smtClean="0"/>
              <a:t>фактических параметров</a:t>
            </a:r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Проверить типы значений фактических параметров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smtClean="0"/>
              <a:t>по-разному </a:t>
            </a:r>
            <a:r>
              <a:rPr lang="ru-RU" dirty="0" smtClean="0"/>
              <a:t>обходят это ограничение</a:t>
            </a:r>
          </a:p>
          <a:p>
            <a:endParaRPr lang="ru-RU" dirty="0" smtClean="0"/>
          </a:p>
          <a:p>
            <a:r>
              <a:rPr lang="ru-RU" dirty="0" smtClean="0"/>
              <a:t>Передать все </a:t>
            </a:r>
            <a:r>
              <a:rPr lang="ru-RU" dirty="0"/>
              <a:t>значения фактических </a:t>
            </a:r>
            <a:r>
              <a:rPr lang="ru-RU" dirty="0" smtClean="0"/>
              <a:t>параметров другой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</a:p>
          <a:p>
            <a:pPr lvl="1"/>
            <a:r>
              <a:rPr lang="ru-RU" dirty="0" smtClean="0"/>
              <a:t>Для каждой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/>
              <a:t>va_list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char*f, ...)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*f, </a:t>
            </a:r>
            <a:r>
              <a:rPr lang="en-US" dirty="0" err="1" smtClean="0"/>
              <a:t>va_list</a:t>
            </a:r>
            <a:r>
              <a:rPr lang="en-US" dirty="0" smtClean="0"/>
              <a:t> </a:t>
            </a:r>
            <a:r>
              <a:rPr lang="en-US" dirty="0" err="1" smtClean="0"/>
              <a:t>vals</a:t>
            </a:r>
            <a:r>
              <a:rPr lang="en-US" dirty="0" smtClean="0"/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подпрограммы</a:t>
            </a:r>
          </a:p>
          <a:p>
            <a:pPr lvl="1"/>
            <a:r>
              <a:rPr lang="ru-RU" dirty="0"/>
              <a:t>Граф вызовов</a:t>
            </a:r>
          </a:p>
          <a:p>
            <a:pPr lvl="1"/>
            <a:r>
              <a:rPr lang="ru-RU" dirty="0"/>
              <a:t>Стек вызовов</a:t>
            </a:r>
          </a:p>
          <a:p>
            <a:pPr lvl="1"/>
            <a:r>
              <a:rPr lang="ru-RU" dirty="0"/>
              <a:t>Стековый кадр</a:t>
            </a:r>
          </a:p>
          <a:p>
            <a:endParaRPr lang="ru-RU" dirty="0"/>
          </a:p>
          <a:p>
            <a:r>
              <a:rPr lang="ru-RU" dirty="0"/>
              <a:t>Использование функций в программах на языке Си</a:t>
            </a:r>
          </a:p>
          <a:p>
            <a:pPr lvl="1"/>
            <a:r>
              <a:rPr lang="ru-RU" dirty="0"/>
              <a:t>Формальные и фактические параметры</a:t>
            </a:r>
          </a:p>
          <a:p>
            <a:pPr lvl="1"/>
            <a:r>
              <a:rPr lang="ru-RU" dirty="0"/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/>
              <a:t>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ir Maurice Vincent Wilkes, with the WITCH computer at the National Museum of Computing, Bletchley Park, Buckinghamshire, E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104556"/>
            <a:ext cx="4608512" cy="66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5704" y="3244333"/>
            <a:ext cx="621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https://www.britannica.com/biography/Maurice-Vincent-Wilkes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71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Подпрограмма А вызывает подпрограмму Б, если А передает управление Б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Граф вызовов, </a:t>
            </a:r>
            <a:r>
              <a:rPr lang="en-US" dirty="0" smtClean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0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Граф вызовов, </a:t>
            </a:r>
            <a:r>
              <a:rPr lang="en-US" dirty="0" smtClean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/>
              <a:t>Граф вызовов, </a:t>
            </a:r>
            <a:r>
              <a:rPr lang="en-US" dirty="0" smtClean="0"/>
              <a:t>call graph</a:t>
            </a:r>
          </a:p>
          <a:p>
            <a:pPr lvl="1"/>
            <a:r>
              <a:rPr lang="ru-RU" dirty="0" smtClean="0"/>
              <a:t>Вершины – подпрограммы</a:t>
            </a:r>
          </a:p>
          <a:p>
            <a:pPr lvl="1"/>
            <a:r>
              <a:rPr lang="ru-RU" dirty="0" smtClean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/>
              <a:t>Граф вызовов, </a:t>
            </a:r>
            <a:r>
              <a:rPr lang="en-US" dirty="0" smtClean="0"/>
              <a:t>call graph</a:t>
            </a:r>
          </a:p>
          <a:p>
            <a:pPr lvl="1"/>
            <a:r>
              <a:rPr lang="ru-RU" dirty="0" smtClean="0"/>
              <a:t>Вершины – подпрограммы</a:t>
            </a:r>
          </a:p>
          <a:p>
            <a:pPr lvl="1"/>
            <a:r>
              <a:rPr lang="ru-RU" dirty="0" smtClean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g(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5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/>
              <a:t>Граф вызовов, </a:t>
            </a:r>
            <a:r>
              <a:rPr lang="en-US" dirty="0" smtClean="0"/>
              <a:t>call graph</a:t>
            </a:r>
          </a:p>
          <a:p>
            <a:pPr lvl="1"/>
            <a:r>
              <a:rPr lang="ru-RU" dirty="0" smtClean="0"/>
              <a:t>Вершины – подпрограммы</a:t>
            </a:r>
          </a:p>
          <a:p>
            <a:pPr lvl="1"/>
            <a:r>
              <a:rPr lang="ru-RU" dirty="0" smtClean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/>
          </a:p>
          <a:p>
            <a:r>
              <a:rPr lang="ru-RU" dirty="0" smtClean="0"/>
              <a:t>Движение </a:t>
            </a:r>
            <a:r>
              <a:rPr lang="ru-RU" dirty="0"/>
              <a:t>по дугам графа вызовов</a:t>
            </a:r>
          </a:p>
          <a:p>
            <a:pPr lvl="1"/>
            <a:r>
              <a:rPr lang="ru-RU" dirty="0"/>
              <a:t>В направлении дуги – вызов подпрограммы</a:t>
            </a:r>
          </a:p>
          <a:p>
            <a:pPr lvl="1"/>
            <a:r>
              <a:rPr lang="ru-RU" dirty="0"/>
              <a:t>Против направления дуги – возврат из подпрограммы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g(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8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Стековый кадр </a:t>
            </a:r>
            <a:r>
              <a:rPr lang="ru-RU" dirty="0" smtClean="0">
                <a:solidFill>
                  <a:schemeClr val="bg1"/>
                </a:solidFill>
              </a:rPr>
              <a:t>– это область памяти, хранящая </a:t>
            </a:r>
            <a:r>
              <a:rPr lang="ru-RU" dirty="0">
                <a:solidFill>
                  <a:schemeClr val="bg1"/>
                </a:solidFill>
              </a:rPr>
              <a:t>данные, необходимые для работы </a:t>
            </a:r>
            <a:r>
              <a:rPr lang="ru-RU" dirty="0" smtClean="0">
                <a:solidFill>
                  <a:schemeClr val="bg1"/>
                </a:solidFill>
              </a:rPr>
              <a:t>одной </a:t>
            </a:r>
            <a:r>
              <a:rPr lang="ru-RU" dirty="0" smtClean="0">
                <a:solidFill>
                  <a:schemeClr val="bg1"/>
                </a:solidFill>
              </a:rPr>
              <a:t>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</a:t>
            </a:r>
            <a:r>
              <a:rPr lang="ru-RU" dirty="0" smtClean="0">
                <a:solidFill>
                  <a:schemeClr val="bg1"/>
                </a:solidFill>
              </a:rPr>
              <a:t>переменных подпрограммы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8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Стековый кадр </a:t>
            </a:r>
            <a:r>
              <a:rPr lang="ru-RU" dirty="0" smtClean="0"/>
              <a:t>– это область памяти, хранящая </a:t>
            </a:r>
            <a:r>
              <a:rPr lang="ru-RU" dirty="0"/>
              <a:t>данные, необходимые для </a:t>
            </a:r>
            <a:r>
              <a:rPr lang="ru-RU" dirty="0" smtClean="0"/>
              <a:t>исполнения одного вызова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</a:t>
            </a:r>
            <a:r>
              <a:rPr lang="ru-RU" dirty="0" smtClean="0">
                <a:solidFill>
                  <a:schemeClr val="bg1"/>
                </a:solidFill>
              </a:rPr>
              <a:t>переменных подпрограммы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346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Стековый кадр </a:t>
            </a:r>
            <a:r>
              <a:rPr lang="ru-RU" dirty="0" smtClean="0"/>
              <a:t>– это область памяти, хранящая </a:t>
            </a:r>
            <a:r>
              <a:rPr lang="ru-RU" dirty="0"/>
              <a:t>данные, необходимые для </a:t>
            </a:r>
            <a:r>
              <a:rPr lang="ru-RU" dirty="0"/>
              <a:t>исполнения одного вызова подпрограммы </a:t>
            </a:r>
            <a:endParaRPr lang="ru-RU" dirty="0" smtClean="0"/>
          </a:p>
          <a:p>
            <a:pPr lvl="1"/>
            <a:r>
              <a:rPr lang="ru-RU" dirty="0" smtClean="0"/>
              <a:t>Адрес команды, которая получит управление после завершения работы подпрограммы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</a:t>
            </a:r>
            <a:r>
              <a:rPr lang="ru-RU" dirty="0" smtClean="0">
                <a:solidFill>
                  <a:schemeClr val="bg1"/>
                </a:solidFill>
              </a:rPr>
              <a:t>переменных подпрограммы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64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Стековый кадр </a:t>
            </a:r>
            <a:r>
              <a:rPr lang="ru-RU" dirty="0" smtClean="0"/>
              <a:t>– это область памяти, хранящая </a:t>
            </a:r>
            <a:r>
              <a:rPr lang="ru-RU" dirty="0"/>
              <a:t>данные, необходимые для </a:t>
            </a:r>
            <a:r>
              <a:rPr lang="ru-RU" dirty="0"/>
              <a:t>исполнения одного вызова подпрограммы</a:t>
            </a:r>
            <a:endParaRPr lang="ru-RU" dirty="0" smtClean="0"/>
          </a:p>
          <a:p>
            <a:pPr lvl="1"/>
            <a:r>
              <a:rPr lang="ru-RU" dirty="0" smtClean="0"/>
              <a:t>Адрес команды, которая получит управление после завершения работы подпрограммы</a:t>
            </a:r>
            <a:endParaRPr lang="ru-RU" dirty="0"/>
          </a:p>
          <a:p>
            <a:pPr lvl="1"/>
            <a:r>
              <a:rPr lang="ru-RU" dirty="0"/>
              <a:t>Значения фактических параметров и локальных </a:t>
            </a:r>
            <a:r>
              <a:rPr lang="ru-RU" dirty="0" smtClean="0"/>
              <a:t>переменных подпрограммы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7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</a:p>
          <a:p>
            <a:pPr lvl="1"/>
            <a:r>
              <a:rPr lang="ru-RU" dirty="0" smtClean="0"/>
              <a:t>Граф вызовов</a:t>
            </a:r>
          </a:p>
          <a:p>
            <a:pPr lvl="1"/>
            <a:r>
              <a:rPr lang="ru-RU" dirty="0" smtClean="0"/>
              <a:t>Стековый кадр</a:t>
            </a:r>
          </a:p>
          <a:p>
            <a:pPr lvl="1"/>
            <a:r>
              <a:rPr lang="ru-RU" dirty="0" smtClean="0"/>
              <a:t>Стек </a:t>
            </a:r>
            <a:r>
              <a:rPr lang="ru-RU" dirty="0" smtClean="0"/>
              <a:t>вызовов</a:t>
            </a:r>
          </a:p>
          <a:p>
            <a:endParaRPr lang="ru-RU" dirty="0" smtClean="0"/>
          </a:p>
          <a:p>
            <a:r>
              <a:rPr lang="ru-RU" dirty="0" smtClean="0"/>
              <a:t>Использование функций в программах на языке Си</a:t>
            </a:r>
            <a:endParaRPr lang="ru-RU" dirty="0"/>
          </a:p>
          <a:p>
            <a:pPr lvl="1"/>
            <a:r>
              <a:rPr lang="ru-RU" dirty="0" smtClean="0"/>
              <a:t>Формальные и фактические параметры</a:t>
            </a:r>
            <a:endParaRPr lang="ru-RU" dirty="0"/>
          </a:p>
          <a:p>
            <a:pPr lvl="1"/>
            <a:r>
              <a:rPr lang="ru-RU" dirty="0"/>
              <a:t>Возвращаемое </a:t>
            </a:r>
            <a:r>
              <a:rPr lang="ru-RU" dirty="0" smtClean="0"/>
              <a:t>значение</a:t>
            </a:r>
            <a:endParaRPr lang="ru-RU" dirty="0"/>
          </a:p>
          <a:p>
            <a:pPr lvl="1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Стек </a:t>
            </a:r>
            <a:r>
              <a:rPr lang="ru-RU" dirty="0" smtClean="0">
                <a:solidFill>
                  <a:schemeClr val="bg1"/>
                </a:solidFill>
              </a:rPr>
              <a:t>– это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</a:t>
            </a:r>
            <a:r>
              <a:rPr lang="ru-RU" dirty="0">
                <a:solidFill>
                  <a:schemeClr val="bg1"/>
                </a:solidFill>
              </a:rPr>
              <a:t>ь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которой </a:t>
            </a:r>
            <a:r>
              <a:rPr lang="ru-RU" dirty="0" smtClean="0">
                <a:solidFill>
                  <a:schemeClr val="bg1"/>
                </a:solidFill>
              </a:rPr>
              <a:t>определены такие операции: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Добавить значение х в начало </a:t>
            </a:r>
            <a:r>
              <a:rPr lang="en-US" dirty="0" smtClean="0">
                <a:solidFill>
                  <a:schemeClr val="bg1"/>
                </a:solidFill>
              </a:rPr>
              <a:t>[e0, e1, …]</a:t>
            </a:r>
            <a:r>
              <a:rPr lang="ru-RU" dirty="0" smtClean="0">
                <a:solidFill>
                  <a:schemeClr val="bg1"/>
                </a:solidFill>
              </a:rPr>
              <a:t> --</a:t>
            </a:r>
            <a:r>
              <a:rPr lang="en-US" dirty="0" smtClean="0">
                <a:solidFill>
                  <a:schemeClr val="bg1"/>
                </a:solidFill>
              </a:rPr>
              <a:t>&gt; [x, e0, e1, …]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Удалить первое значение 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e0, e1, </a:t>
            </a:r>
            <a:r>
              <a:rPr lang="en-US" dirty="0" smtClean="0">
                <a:solidFill>
                  <a:schemeClr val="bg1"/>
                </a:solidFill>
              </a:rPr>
              <a:t>e2, …] --&gt; [e1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e2, …]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стек, хранящий данные, необходимые для работы подпрограмм, которые получили управление и ещё не вернули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Адреса команд для возврата управления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Это самое важное!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Значения фактических параметров и локальных переменных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 smtClean="0">
                <a:solidFill>
                  <a:schemeClr val="bg1"/>
                </a:solidFill>
              </a:rPr>
              <a:t>main </a:t>
            </a:r>
            <a:r>
              <a:rPr lang="ru-RU" dirty="0" smtClean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4652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Стек </a:t>
            </a:r>
            <a:r>
              <a:rPr lang="ru-RU" dirty="0" smtClean="0"/>
              <a:t>– это </a:t>
            </a:r>
            <a:r>
              <a:rPr lang="ru-RU" dirty="0" smtClean="0"/>
              <a:t>последовательност</a:t>
            </a:r>
            <a:r>
              <a:rPr lang="ru-RU" dirty="0"/>
              <a:t>ь</a:t>
            </a:r>
            <a:r>
              <a:rPr lang="ru-RU" dirty="0" smtClean="0"/>
              <a:t>, </a:t>
            </a:r>
            <a:r>
              <a:rPr lang="ru-RU" dirty="0" smtClean="0"/>
              <a:t>над </a:t>
            </a:r>
            <a:r>
              <a:rPr lang="ru-RU" dirty="0" smtClean="0"/>
              <a:t>которой </a:t>
            </a:r>
            <a:r>
              <a:rPr lang="ru-RU" dirty="0" smtClean="0"/>
              <a:t>определены такие операции:</a:t>
            </a:r>
          </a:p>
          <a:p>
            <a:pPr lvl="1"/>
            <a:r>
              <a:rPr lang="ru-RU" dirty="0" smtClean="0"/>
              <a:t>Добавить значение х в начало </a:t>
            </a:r>
            <a:r>
              <a:rPr lang="en-US" dirty="0" smtClean="0"/>
              <a:t>[e0, e1, …]</a:t>
            </a:r>
            <a:r>
              <a:rPr lang="ru-RU" dirty="0" smtClean="0"/>
              <a:t> --</a:t>
            </a:r>
            <a:r>
              <a:rPr lang="en-US" dirty="0" smtClean="0"/>
              <a:t>&gt; [x, e0, e1, …]</a:t>
            </a:r>
            <a:endParaRPr lang="ru-RU" dirty="0" smtClean="0"/>
          </a:p>
          <a:p>
            <a:pPr lvl="1"/>
            <a:r>
              <a:rPr lang="ru-RU" dirty="0" smtClean="0"/>
              <a:t>Удалить первое значение </a:t>
            </a:r>
            <a:r>
              <a:rPr lang="en-US" dirty="0" smtClean="0"/>
              <a:t>[</a:t>
            </a:r>
            <a:r>
              <a:rPr lang="en-US" dirty="0"/>
              <a:t>e0, e1, </a:t>
            </a:r>
            <a:r>
              <a:rPr lang="en-US" dirty="0" smtClean="0"/>
              <a:t>e2, …] --&gt; [e1</a:t>
            </a:r>
            <a:r>
              <a:rPr lang="en-US" dirty="0"/>
              <a:t>, </a:t>
            </a:r>
            <a:r>
              <a:rPr lang="en-US" dirty="0" smtClean="0"/>
              <a:t>e2, …]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</a:t>
            </a:r>
            <a:r>
              <a:rPr lang="ru-RU" dirty="0" smtClean="0">
                <a:solidFill>
                  <a:schemeClr val="bg1"/>
                </a:solidFill>
              </a:rPr>
              <a:t>стек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стековых кадров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 smtClean="0">
                <a:solidFill>
                  <a:schemeClr val="bg1"/>
                </a:solidFill>
              </a:rPr>
              <a:t>main </a:t>
            </a:r>
            <a:r>
              <a:rPr lang="ru-RU" dirty="0" smtClean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7117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Стек </a:t>
            </a:r>
            <a:r>
              <a:rPr lang="ru-RU" dirty="0" smtClean="0"/>
              <a:t>– это </a:t>
            </a:r>
            <a:r>
              <a:rPr lang="ru-RU" dirty="0" smtClean="0"/>
              <a:t>последовательност</a:t>
            </a:r>
            <a:r>
              <a:rPr lang="ru-RU" dirty="0"/>
              <a:t>ь</a:t>
            </a:r>
            <a:r>
              <a:rPr lang="ru-RU" dirty="0" smtClean="0"/>
              <a:t>, </a:t>
            </a:r>
            <a:r>
              <a:rPr lang="ru-RU" dirty="0" smtClean="0"/>
              <a:t>над </a:t>
            </a:r>
            <a:r>
              <a:rPr lang="ru-RU" dirty="0" smtClean="0"/>
              <a:t>которой </a:t>
            </a:r>
            <a:r>
              <a:rPr lang="ru-RU" dirty="0" smtClean="0"/>
              <a:t>определены такие операции:</a:t>
            </a:r>
          </a:p>
          <a:p>
            <a:pPr lvl="1"/>
            <a:r>
              <a:rPr lang="ru-RU" dirty="0" smtClean="0"/>
              <a:t>Добавить значение х в начало </a:t>
            </a:r>
            <a:r>
              <a:rPr lang="en-US" dirty="0" smtClean="0"/>
              <a:t>[e0, e1, …]</a:t>
            </a:r>
            <a:r>
              <a:rPr lang="ru-RU" dirty="0" smtClean="0"/>
              <a:t> --</a:t>
            </a:r>
            <a:r>
              <a:rPr lang="en-US" dirty="0" smtClean="0"/>
              <a:t>&gt; [x, e0, e1, …]</a:t>
            </a:r>
            <a:endParaRPr lang="ru-RU" dirty="0" smtClean="0"/>
          </a:p>
          <a:p>
            <a:pPr lvl="1"/>
            <a:r>
              <a:rPr lang="ru-RU" dirty="0" smtClean="0"/>
              <a:t>Удалить первое значение </a:t>
            </a:r>
            <a:r>
              <a:rPr lang="en-US" dirty="0" smtClean="0"/>
              <a:t>[</a:t>
            </a:r>
            <a:r>
              <a:rPr lang="en-US" dirty="0"/>
              <a:t>e0, e1, </a:t>
            </a:r>
            <a:r>
              <a:rPr lang="en-US" dirty="0" smtClean="0"/>
              <a:t>e2, …] --&gt; [e1</a:t>
            </a:r>
            <a:r>
              <a:rPr lang="en-US" dirty="0"/>
              <a:t>, </a:t>
            </a:r>
            <a:r>
              <a:rPr lang="en-US" dirty="0" smtClean="0"/>
              <a:t>e2, …]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Стек вызовов – это </a:t>
            </a:r>
            <a:r>
              <a:rPr lang="ru-RU" dirty="0" smtClean="0"/>
              <a:t>стек стековых кадров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 smtClean="0">
                <a:solidFill>
                  <a:schemeClr val="bg1"/>
                </a:solidFill>
              </a:rPr>
              <a:t>main </a:t>
            </a:r>
            <a:r>
              <a:rPr lang="ru-RU" dirty="0" smtClean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3985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Стек </a:t>
            </a:r>
            <a:r>
              <a:rPr lang="ru-RU" dirty="0" smtClean="0"/>
              <a:t>– это </a:t>
            </a:r>
            <a:r>
              <a:rPr lang="ru-RU" dirty="0" smtClean="0"/>
              <a:t>последовательност</a:t>
            </a:r>
            <a:r>
              <a:rPr lang="ru-RU" dirty="0"/>
              <a:t>ь</a:t>
            </a:r>
            <a:r>
              <a:rPr lang="ru-RU" dirty="0" smtClean="0"/>
              <a:t>, </a:t>
            </a:r>
            <a:r>
              <a:rPr lang="ru-RU" dirty="0" smtClean="0"/>
              <a:t>над </a:t>
            </a:r>
            <a:r>
              <a:rPr lang="ru-RU" dirty="0" smtClean="0"/>
              <a:t>которой </a:t>
            </a:r>
            <a:r>
              <a:rPr lang="ru-RU" dirty="0" smtClean="0"/>
              <a:t>определены такие операции:</a:t>
            </a:r>
          </a:p>
          <a:p>
            <a:pPr lvl="1"/>
            <a:r>
              <a:rPr lang="ru-RU" dirty="0" smtClean="0"/>
              <a:t>Добавить значение х в начало </a:t>
            </a:r>
            <a:r>
              <a:rPr lang="en-US" dirty="0" smtClean="0"/>
              <a:t>[e0, e1, …]</a:t>
            </a:r>
            <a:r>
              <a:rPr lang="ru-RU" dirty="0" smtClean="0"/>
              <a:t> --</a:t>
            </a:r>
            <a:r>
              <a:rPr lang="en-US" dirty="0" smtClean="0"/>
              <a:t>&gt; [x, e0, e1, …]</a:t>
            </a:r>
            <a:endParaRPr lang="ru-RU" dirty="0" smtClean="0"/>
          </a:p>
          <a:p>
            <a:pPr lvl="1"/>
            <a:r>
              <a:rPr lang="ru-RU" dirty="0" smtClean="0"/>
              <a:t>Удалить первое значение </a:t>
            </a:r>
            <a:r>
              <a:rPr lang="en-US" dirty="0" smtClean="0"/>
              <a:t>[</a:t>
            </a:r>
            <a:r>
              <a:rPr lang="en-US" dirty="0"/>
              <a:t>e0, e1, </a:t>
            </a:r>
            <a:r>
              <a:rPr lang="en-US" dirty="0" smtClean="0"/>
              <a:t>e2, …] --&gt; [e1</a:t>
            </a:r>
            <a:r>
              <a:rPr lang="en-US" dirty="0"/>
              <a:t>, </a:t>
            </a:r>
            <a:r>
              <a:rPr lang="en-US" dirty="0" smtClean="0"/>
              <a:t>e2, …]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Стек вызовов – это стек стековых </a:t>
            </a:r>
            <a:r>
              <a:rPr lang="ru-RU" dirty="0" smtClean="0"/>
              <a:t>кадров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Стек вызовов – это путь в графе вызовов от стартовой подпрограммы (</a:t>
            </a:r>
            <a:r>
              <a:rPr lang="en-US" dirty="0" smtClean="0"/>
              <a:t>main </a:t>
            </a:r>
            <a:r>
              <a:rPr lang="ru-RU" dirty="0" smtClean="0"/>
              <a:t>в </a:t>
            </a:r>
            <a:r>
              <a:rPr lang="ru-RU" dirty="0" smtClean="0"/>
              <a:t>языке Си)</a:t>
            </a:r>
          </a:p>
          <a:p>
            <a:pPr lvl="1"/>
            <a:r>
              <a:rPr lang="ru-RU" dirty="0" smtClean="0"/>
              <a:t>Путь в графе – последовательность вершин, соединенных дугами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61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Порядок стековых кадров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Адрес </a:t>
            </a:r>
            <a:r>
              <a:rPr lang="ru-RU" dirty="0" smtClean="0"/>
              <a:t>нового кадра больше адреса предыдущего</a:t>
            </a:r>
          </a:p>
          <a:p>
            <a:pPr lvl="1"/>
            <a:r>
              <a:rPr lang="en-US" sz="2200" dirty="0" smtClean="0"/>
              <a:t>&amp;(</a:t>
            </a:r>
            <a:r>
              <a:rPr lang="ru-RU" sz="2200" dirty="0" smtClean="0"/>
              <a:t>значений фактических параметров) </a:t>
            </a:r>
            <a:r>
              <a:rPr lang="en-US" sz="2200" dirty="0" smtClean="0"/>
              <a:t>&lt;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&amp;(</a:t>
            </a:r>
            <a:r>
              <a:rPr lang="ru-RU" dirty="0" smtClean="0"/>
              <a:t>значения адреса возврата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&amp;(</a:t>
            </a:r>
            <a:r>
              <a:rPr lang="ru-RU" dirty="0" smtClean="0"/>
              <a:t>значений локальных переменных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Процессоры </a:t>
            </a:r>
            <a:r>
              <a:rPr lang="en-US" dirty="0" smtClean="0"/>
              <a:t>x86_64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Адрес </a:t>
            </a:r>
            <a:r>
              <a:rPr lang="ru-RU" dirty="0" smtClean="0"/>
              <a:t>нового кадра меньше адреса предыдущего</a:t>
            </a:r>
          </a:p>
          <a:p>
            <a:pPr lvl="1"/>
            <a:r>
              <a:rPr lang="ru-RU" dirty="0" smtClean="0"/>
              <a:t>Знаки неравенства в обратную </a:t>
            </a:r>
            <a:r>
              <a:rPr lang="ru-RU" dirty="0" smtClean="0"/>
              <a:t>сторону</a:t>
            </a:r>
            <a:endParaRPr lang="en-US" dirty="0" smtClean="0"/>
          </a:p>
          <a:p>
            <a:pPr lvl="1"/>
            <a:r>
              <a:rPr lang="ru-RU" dirty="0"/>
              <a:t>Процессоры </a:t>
            </a:r>
            <a:r>
              <a:rPr lang="en-US" dirty="0" smtClean="0"/>
              <a:t>x86, arm, …</a:t>
            </a:r>
            <a:endParaRPr lang="en-US" dirty="0"/>
          </a:p>
          <a:p>
            <a:pPr lvl="1"/>
            <a:endParaRPr lang="ru-RU" dirty="0" smtClean="0"/>
          </a:p>
          <a:p>
            <a:endParaRPr lang="ru-RU" i="1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46429" y="17728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3362" y="177281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x86_64</a:t>
            </a:r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40016" y="2281624"/>
            <a:ext cx="2443553" cy="3444327"/>
            <a:chOff x="6240016" y="2281624"/>
            <a:chExt cx="2443553" cy="3444327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6240016" y="2281624"/>
              <a:ext cx="2443553" cy="3444327"/>
              <a:chOff x="6161344" y="1797568"/>
              <a:chExt cx="2641090" cy="43570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721584" y="3696001"/>
                <a:ext cx="2080848" cy="5088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</a:t>
                </a:r>
                <a:endParaRPr lang="ru-RU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22230" y="4435744"/>
                <a:ext cx="2080203" cy="48067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N-1</a:t>
                </a:r>
                <a:endParaRPr lang="ru-RU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21586" y="5280179"/>
                <a:ext cx="2080848" cy="4282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0</a:t>
                </a:r>
                <a:endParaRPr lang="ru-RU" sz="1600" dirty="0"/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6161344" y="1797568"/>
                <a:ext cx="468439" cy="4357096"/>
                <a:chOff x="6275633" y="2001917"/>
                <a:chExt cx="468439" cy="4357096"/>
              </a:xfrm>
            </p:grpSpPr>
            <p:cxnSp>
              <p:nvCxnSpPr>
                <p:cNvPr id="11" name="Прямая со стрелкой 10"/>
                <p:cNvCxnSpPr/>
                <p:nvPr/>
              </p:nvCxnSpPr>
              <p:spPr>
                <a:xfrm flipV="1">
                  <a:off x="6744072" y="2093160"/>
                  <a:ext cx="0" cy="42155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310815" y="5958420"/>
                  <a:ext cx="365412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843486" y="2434065"/>
                  <a:ext cx="1300069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0xFFF..FFF</a:t>
                  </a:r>
                  <a:endParaRPr lang="ru-RU" sz="16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980281" y="4403203"/>
                  <a:ext cx="1026478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Адреса</a:t>
                  </a:r>
                  <a:endParaRPr lang="ru-RU" sz="1600" dirty="0"/>
                </a:p>
              </p:txBody>
            </p:sp>
          </p:grpSp>
        </p:grpSp>
        <p:sp>
          <p:nvSpPr>
            <p:cNvPr id="4" name="Up Arrow 3"/>
            <p:cNvSpPr/>
            <p:nvPr/>
          </p:nvSpPr>
          <p:spPr>
            <a:xfrm>
              <a:off x="7478645" y="2568640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6884" y="2353752"/>
            <a:ext cx="1977762" cy="2779993"/>
            <a:chOff x="9506884" y="2353752"/>
            <a:chExt cx="1977762" cy="2779993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9506884" y="2353752"/>
              <a:ext cx="1977762" cy="1599122"/>
              <a:chOff x="9437669" y="1864412"/>
              <a:chExt cx="1997916" cy="2036966"/>
            </a:xfrm>
          </p:grpSpPr>
          <p:sp>
            <p:nvSpPr>
              <p:cNvPr id="16" name="TextBox 15"/>
              <p:cNvSpPr txBox="1"/>
              <p:nvPr/>
            </p:nvSpPr>
            <p:spPr>
              <a:xfrm rot="10800000">
                <a:off x="9437670" y="3470127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</a:t>
                </a:r>
                <a:endParaRPr lang="ru-RU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0800000">
                <a:off x="9437669" y="2833124"/>
                <a:ext cx="1997915" cy="4311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N-1</a:t>
                </a:r>
                <a:endParaRPr lang="ru-RU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0800000">
                <a:off x="9437670" y="1864412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0</a:t>
                </a:r>
                <a:endParaRPr lang="ru-RU" sz="1600" dirty="0"/>
              </a:p>
            </p:txBody>
          </p:sp>
        </p:grpSp>
        <p:sp>
          <p:nvSpPr>
            <p:cNvPr id="10" name="Down Arrow 9"/>
            <p:cNvSpPr/>
            <p:nvPr/>
          </p:nvSpPr>
          <p:spPr>
            <a:xfrm>
              <a:off x="10253447" y="4155337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341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Вызывающая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Вызываемая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рхитектуры </a:t>
            </a:r>
            <a:r>
              <a:rPr lang="ru-RU" dirty="0" smtClean="0">
                <a:solidFill>
                  <a:schemeClr val="bg1"/>
                </a:solidFill>
              </a:rPr>
              <a:t>процессора</a:t>
            </a:r>
            <a:r>
              <a:rPr lang="ru-RU" dirty="0" smtClean="0">
                <a:solidFill>
                  <a:schemeClr val="bg1"/>
                </a:solidFill>
              </a:rPr>
              <a:t>, соглашения о вызовах (</a:t>
            </a:r>
            <a:r>
              <a:rPr lang="en-US" dirty="0" smtClean="0">
                <a:solidFill>
                  <a:schemeClr val="bg1"/>
                </a:solidFill>
              </a:rPr>
              <a:t>calling convention</a:t>
            </a:r>
            <a:r>
              <a:rPr lang="ru-RU" dirty="0" smtClean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Дописывает </a:t>
            </a:r>
            <a:r>
              <a:rPr lang="ru-RU" dirty="0" smtClean="0">
                <a:solidFill>
                  <a:schemeClr val="bg1"/>
                </a:solidFill>
              </a:rPr>
              <a:t>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8215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 smtClean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рхитектуры </a:t>
            </a:r>
            <a:r>
              <a:rPr lang="ru-RU" dirty="0" smtClean="0">
                <a:solidFill>
                  <a:schemeClr val="bg1"/>
                </a:solidFill>
              </a:rPr>
              <a:t>процессора</a:t>
            </a:r>
            <a:r>
              <a:rPr lang="ru-RU" dirty="0" smtClean="0">
                <a:solidFill>
                  <a:schemeClr val="bg1"/>
                </a:solidFill>
              </a:rPr>
              <a:t>, соглашения о вызовах (</a:t>
            </a:r>
            <a:r>
              <a:rPr lang="en-US" dirty="0" smtClean="0">
                <a:solidFill>
                  <a:schemeClr val="bg1"/>
                </a:solidFill>
              </a:rPr>
              <a:t>calling convention</a:t>
            </a:r>
            <a:r>
              <a:rPr lang="ru-RU" dirty="0" smtClean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</a:t>
            </a:r>
            <a:r>
              <a:rPr lang="ru-RU" dirty="0" smtClean="0">
                <a:solidFill>
                  <a:schemeClr val="bg1"/>
                </a:solidFill>
              </a:rPr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26366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 smtClean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рхитектуры </a:t>
            </a:r>
            <a:r>
              <a:rPr lang="ru-RU" dirty="0" smtClean="0">
                <a:solidFill>
                  <a:schemeClr val="bg1"/>
                </a:solidFill>
              </a:rPr>
              <a:t>процессора</a:t>
            </a:r>
            <a:r>
              <a:rPr lang="ru-RU" dirty="0" smtClean="0">
                <a:solidFill>
                  <a:schemeClr val="bg1"/>
                </a:solidFill>
              </a:rPr>
              <a:t>, соглашения о вызовах (</a:t>
            </a:r>
            <a:r>
              <a:rPr lang="en-US" dirty="0" smtClean="0">
                <a:solidFill>
                  <a:schemeClr val="bg1"/>
                </a:solidFill>
              </a:rPr>
              <a:t>calling convention</a:t>
            </a:r>
            <a:r>
              <a:rPr lang="ru-RU" dirty="0" smtClean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</a:t>
            </a:r>
            <a:r>
              <a:rPr lang="ru-RU" dirty="0" smtClean="0">
                <a:solidFill>
                  <a:schemeClr val="bg1"/>
                </a:solidFill>
              </a:rPr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7764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</a:t>
            </a:r>
            <a:r>
              <a:rPr lang="ru-RU" dirty="0" smtClean="0">
                <a:solidFill>
                  <a:schemeClr val="bg1"/>
                </a:solidFill>
              </a:rPr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934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0021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/>
              <a:t>Эпилог = Пролог </a:t>
            </a:r>
            <a:r>
              <a:rPr lang="ru-RU" baseline="30000" dirty="0" smtClean="0"/>
              <a:t>-1 </a:t>
            </a:r>
            <a:r>
              <a:rPr lang="ru-RU" dirty="0"/>
              <a:t> </a:t>
            </a:r>
            <a:r>
              <a:rPr lang="ru-RU" dirty="0" smtClean="0"/>
              <a:t>--</a:t>
            </a:r>
            <a:r>
              <a:rPr lang="ru-RU" dirty="0" smtClean="0"/>
              <a:t> действия, </a:t>
            </a:r>
            <a:r>
              <a:rPr lang="ru-RU" dirty="0" smtClean="0"/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764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/>
              <a:t>Эпилог = Пролог </a:t>
            </a:r>
            <a:r>
              <a:rPr lang="ru-RU" baseline="30000" dirty="0" smtClean="0"/>
              <a:t>-1 </a:t>
            </a:r>
            <a:r>
              <a:rPr lang="ru-RU" dirty="0"/>
              <a:t> </a:t>
            </a:r>
            <a:r>
              <a:rPr lang="ru-RU" dirty="0" smtClean="0"/>
              <a:t>--</a:t>
            </a:r>
            <a:r>
              <a:rPr lang="ru-RU" dirty="0" smtClean="0"/>
              <a:t> действия, </a:t>
            </a:r>
            <a:r>
              <a:rPr lang="ru-RU" dirty="0" smtClean="0"/>
              <a:t>обратные к действиям пролога</a:t>
            </a:r>
          </a:p>
          <a:p>
            <a:pPr lvl="1"/>
            <a:r>
              <a:rPr lang="ru-RU" dirty="0" smtClean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773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/>
              <a:t>Эпилог = Пролог </a:t>
            </a:r>
            <a:r>
              <a:rPr lang="ru-RU" baseline="30000" dirty="0" smtClean="0"/>
              <a:t>-1 </a:t>
            </a:r>
            <a:r>
              <a:rPr lang="ru-RU" dirty="0"/>
              <a:t> </a:t>
            </a:r>
            <a:r>
              <a:rPr lang="ru-RU" dirty="0" smtClean="0"/>
              <a:t>--</a:t>
            </a:r>
            <a:r>
              <a:rPr lang="ru-RU" dirty="0" smtClean="0"/>
              <a:t> действия, </a:t>
            </a:r>
            <a:r>
              <a:rPr lang="ru-RU" dirty="0" smtClean="0"/>
              <a:t>обратные к действиям пролога</a:t>
            </a:r>
          </a:p>
          <a:p>
            <a:pPr lvl="1"/>
            <a:r>
              <a:rPr lang="ru-RU" dirty="0" smtClean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/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6390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void 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 { //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 //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x;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main() { //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8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baseline="0" dirty="0" smtClean="0"/>
                        <a:t>T=</a:t>
                      </a:r>
                      <a:r>
                        <a:rPr lang="ru-RU" b="1" baseline="0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baseline="0" dirty="0" smtClean="0"/>
                        <a:t>T=</a:t>
                      </a:r>
                      <a:r>
                        <a:rPr lang="ru-RU" b="1" baseline="0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dirty="0" smtClean="0"/>
                        <a:t>T=</a:t>
                      </a:r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baseline="0" dirty="0" smtClean="0"/>
                        <a:t>T=</a:t>
                      </a:r>
                      <a:r>
                        <a:rPr lang="ru-RU" b="1" baseline="0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dirty="0" smtClean="0"/>
                        <a:t>T=</a:t>
                      </a:r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829"/>
              </p:ext>
            </p:extLst>
          </p:nvPr>
        </p:nvGraphicFramePr>
        <p:xfrm>
          <a:off x="7388660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Стек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T=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px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" name="Дуга 18"/>
          <p:cNvSpPr/>
          <p:nvPr/>
        </p:nvSpPr>
        <p:spPr>
          <a:xfrm>
            <a:off x="8475677" y="3388887"/>
            <a:ext cx="864096" cy="432048"/>
          </a:xfrm>
          <a:prstGeom prst="arc">
            <a:avLst>
              <a:gd name="adj1" fmla="val 13575007"/>
              <a:gd name="adj2" fmla="val 4526494"/>
            </a:avLst>
          </a:prstGeom>
          <a:ln w="4445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072832" y="4926400"/>
            <a:ext cx="2430367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159407" y="4186110"/>
            <a:ext cx="2343792" cy="175478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8177590" y="2662053"/>
            <a:ext cx="2325609" cy="454750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Массив на стеке – это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Что может делать эта программа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9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Сэр Морис Уилкс 1913-2010</a:t>
                </a:r>
                <a:endParaRPr lang="ru-RU" sz="16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</a:t>
              </a:r>
              <a:r>
                <a:rPr lang="en-US" sz="1200" dirty="0" smtClean="0">
                  <a:hlinkClick r:id="rId3"/>
                </a:rPr>
                <a:t>en.wikipedia.org/wiki/Maurice_Wilkes</a:t>
              </a:r>
              <a:endParaRPr lang="ru-RU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64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Что может делать эта программа</a:t>
            </a:r>
            <a:r>
              <a:rPr lang="ru-RU" dirty="0" smtClean="0"/>
              <a:t>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55942"/>
              </p:ext>
            </p:extLst>
          </p:nvPr>
        </p:nvGraphicFramePr>
        <p:xfrm>
          <a:off x="8414048" y="1417638"/>
          <a:ext cx="31683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 в </a:t>
                      </a:r>
                      <a:r>
                        <a:rPr lang="en-US" dirty="0" smtClean="0"/>
                        <a:t>main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9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7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Адрес возврата в загрузчик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898410" y="2171668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0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Адреса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98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</a:t>
            </a:r>
            <a:r>
              <a:rPr lang="ru-RU" dirty="0" smtClean="0"/>
              <a:t>очень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-1; --i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Что может делать эта программа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61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очень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sz="3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nn-NO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3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500" dirty="0">
                <a:solidFill>
                  <a:srgbClr val="000000"/>
                </a:solidFill>
                <a:latin typeface="Consolas" panose="020B0609020204030204" pitchFamily="49" charset="0"/>
              </a:rPr>
              <a:t> (i = 9; i &gt;= -1; --i) {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buNone/>
            </a:pPr>
            <a:r>
              <a:rPr 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lvl="0" indent="0">
              <a:buNone/>
            </a:pPr>
            <a:endParaRPr lang="ru-RU" sz="3500" dirty="0">
              <a:solidFill>
                <a:prstClr val="black"/>
              </a:solidFill>
            </a:endParaRPr>
          </a:p>
          <a:p>
            <a:pPr marL="68580" lvl="0" indent="0">
              <a:buNone/>
            </a:pPr>
            <a:r>
              <a:rPr lang="ru-RU" sz="3500" dirty="0">
                <a:solidFill>
                  <a:prstClr val="black"/>
                </a:solidFill>
              </a:rPr>
              <a:t>Что может делать эта программа?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87740"/>
              </p:ext>
            </p:extLst>
          </p:nvPr>
        </p:nvGraphicFramePr>
        <p:xfrm>
          <a:off x="8414048" y="1417638"/>
          <a:ext cx="31683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 в </a:t>
                      </a:r>
                      <a:r>
                        <a:rPr lang="en-US" dirty="0" smtClean="0"/>
                        <a:t>main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9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7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Адрес возврата в загрузчик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898410" y="2171668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0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Адреса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3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 smtClean="0"/>
              <a:t> h = 10Km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Описание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Прототип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Тело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апись действий, которые выполняет функция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"Bon jour!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 smtClean="0"/>
              <a:t> </a:t>
            </a:r>
            <a:r>
              <a:rPr lang="en-US" baseline="30000" dirty="0" smtClean="0"/>
              <a:t>h </a:t>
            </a:r>
            <a:r>
              <a:rPr lang="en-US" baseline="30000" dirty="0"/>
              <a:t>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Прототип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Тело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апись действий, которые выполняет функция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Тело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апись действий, которые выполняет функция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220265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988840"/>
            <a:ext cx="4290888" cy="29523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/>
              <a:t>Тип результата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 err="1" smtClean="0"/>
              <a:t>void</a:t>
            </a:r>
            <a:r>
              <a:rPr lang="ru-RU" dirty="0" smtClean="0"/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76249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/>
              <a:t>Тип результата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 err="1" smtClean="0"/>
              <a:t>void</a:t>
            </a:r>
            <a:r>
              <a:rPr lang="ru-RU" dirty="0" smtClean="0"/>
              <a:t>, то аналог процедуры в языке Паскаль</a:t>
            </a:r>
          </a:p>
          <a:p>
            <a:pPr lvl="1"/>
            <a:r>
              <a:rPr lang="ru-RU" dirty="0" smtClean="0"/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960096" y="1484784"/>
            <a:ext cx="936104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/>
              <a:t>Тип результата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 err="1" smtClean="0"/>
              <a:t>void</a:t>
            </a:r>
            <a:r>
              <a:rPr lang="ru-RU" dirty="0" smtClean="0"/>
              <a:t>, то аналог процедуры в языке Паскаль</a:t>
            </a:r>
          </a:p>
          <a:p>
            <a:pPr lvl="1"/>
            <a:r>
              <a:rPr lang="ru-RU" dirty="0" smtClean="0"/>
              <a:t>Имя функции</a:t>
            </a:r>
          </a:p>
          <a:p>
            <a:pPr lvl="1"/>
            <a:r>
              <a:rPr lang="ru-RU" dirty="0" smtClean="0"/>
              <a:t>Список формальных параметров функции</a:t>
            </a:r>
          </a:p>
          <a:p>
            <a:pPr lvl="2"/>
            <a:r>
              <a:rPr lang="ru-RU" dirty="0" smtClean="0"/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853067" y="1484784"/>
            <a:ext cx="403173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Сэр Морис Уилкс 1913-2010</a:t>
                </a:r>
                <a:endParaRPr lang="ru-RU" sz="16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</a:t>
              </a:r>
              <a:r>
                <a:rPr lang="en-US" sz="1200" dirty="0" smtClean="0">
                  <a:hlinkClick r:id="rId3"/>
                </a:rPr>
                <a:t>en.wikipedia.org/wiki/Maurice_Wilkes</a:t>
              </a:r>
              <a:endParaRPr lang="ru-RU" sz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1028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Дэвид </a:t>
                </a:r>
                <a:r>
                  <a:rPr lang="ru-RU" sz="1600" dirty="0" err="1" smtClean="0"/>
                  <a:t>Уилер</a:t>
                </a:r>
                <a:r>
                  <a:rPr lang="ru-RU" sz="1600" dirty="0" smtClean="0"/>
                  <a:t> 1927-2004</a:t>
                </a:r>
                <a:endParaRPr lang="ru-RU" sz="16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rId5"/>
                </a:rPr>
                <a:t>https</a:t>
              </a:r>
              <a:r>
                <a:rPr lang="en-US" sz="1200" dirty="0">
                  <a:hlinkClick r:id="rId5"/>
                </a:rPr>
                <a:t>://en.wikipedia.org/wiki/David_Wheeler_(computer_scientist</a:t>
              </a:r>
              <a:r>
                <a:rPr lang="en-US" sz="1200" dirty="0" smtClean="0">
                  <a:hlinkClick r:id="rId5"/>
                </a:rPr>
                <a:t>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5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До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тип имя ( список-идентификаторов </a:t>
            </a:r>
            <a:r>
              <a:rPr lang="ru-RU" sz="1800" baseline="-25000" dirty="0">
                <a:solidFill>
                  <a:schemeClr val="bg1"/>
                </a:solidFill>
              </a:rPr>
              <a:t>опционально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ru-RU" sz="2000" dirty="0">
                <a:solidFill>
                  <a:schemeClr val="bg1"/>
                </a:solidFill>
              </a:rPr>
              <a:t/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список-объявлений;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даже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600" y="4925835"/>
            <a:ext cx="5384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постфиксное-выражение(список-аргументов-выражений)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постфиксное-выражение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список-аргументов-выражений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постфиксное-выражение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список-аргументов-выражений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4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Sir Maurice </a:t>
            </a:r>
            <a:r>
              <a:rPr lang="en-US" sz="2400" dirty="0" smtClean="0"/>
              <a:t>Wilkes</a:t>
            </a:r>
            <a:r>
              <a:rPr lang="ru-RU" sz="2400" dirty="0" smtClean="0"/>
              <a:t>, </a:t>
            </a:r>
            <a:r>
              <a:rPr lang="en-US" sz="2400" dirty="0" smtClean="0"/>
              <a:t>David Wheeler</a:t>
            </a:r>
            <a:r>
              <a:rPr lang="ru-RU" sz="2400" dirty="0" smtClean="0"/>
              <a:t>, </a:t>
            </a:r>
            <a:r>
              <a:rPr lang="en-US" sz="2400" dirty="0" smtClean="0"/>
              <a:t>Stanley Gill, The Preparation </a:t>
            </a:r>
            <a:r>
              <a:rPr lang="en-US" sz="2400" dirty="0"/>
              <a:t>of Programs </a:t>
            </a:r>
            <a:r>
              <a:rPr lang="en-US" sz="2400" dirty="0" smtClean="0"/>
              <a:t>for</a:t>
            </a:r>
            <a:r>
              <a:rPr lang="ru-RU" sz="2400" dirty="0" smtClean="0"/>
              <a:t> </a:t>
            </a:r>
            <a:r>
              <a:rPr lang="en-US" sz="2400" dirty="0" smtClean="0"/>
              <a:t>an </a:t>
            </a:r>
            <a:r>
              <a:rPr lang="en-US" sz="2400" dirty="0"/>
              <a:t>Electronic Digital </a:t>
            </a:r>
            <a:r>
              <a:rPr lang="en-US" sz="2400" dirty="0" smtClean="0"/>
              <a:t>Computer</a:t>
            </a:r>
            <a:r>
              <a:rPr lang="ru-RU" sz="2400" dirty="0" smtClean="0"/>
              <a:t>, </a:t>
            </a:r>
            <a:r>
              <a:rPr lang="en-US" sz="2400" dirty="0" smtClean="0"/>
              <a:t>Addison-Wesley, </a:t>
            </a:r>
            <a:r>
              <a:rPr lang="ru-RU" sz="2400" dirty="0" smtClean="0"/>
              <a:t>1951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archive.org/details/programsforelect00wilk</a:t>
            </a:r>
            <a:r>
              <a:rPr lang="en-US" sz="2000" dirty="0" smtClean="0"/>
              <a:t>	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15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7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Сэр Морис Уилкс 1913-2010</a:t>
                </a:r>
                <a:endParaRPr lang="ru-RU" sz="16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4"/>
                </a:rPr>
                <a:t>https://</a:t>
              </a:r>
              <a:r>
                <a:rPr lang="en-US" sz="1200" dirty="0" smtClean="0">
                  <a:hlinkClick r:id="rId4"/>
                </a:rPr>
                <a:t>en.wikipedia.org/wiki/Maurice_Wilkes</a:t>
              </a:r>
              <a:endParaRPr lang="ru-RU" sz="1200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20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22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Дэвид </a:t>
                </a:r>
                <a:r>
                  <a:rPr lang="ru-RU" sz="1600" dirty="0" err="1" smtClean="0"/>
                  <a:t>Уилер</a:t>
                </a:r>
                <a:r>
                  <a:rPr lang="ru-RU" sz="1600" dirty="0" smtClean="0"/>
                  <a:t> 1927-2004</a:t>
                </a:r>
                <a:endParaRPr lang="ru-RU" sz="16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rId6"/>
                </a:rPr>
                <a:t>https</a:t>
              </a:r>
              <a:r>
                <a:rPr lang="en-US" sz="1200" dirty="0">
                  <a:hlinkClick r:id="rId6"/>
                </a:rPr>
                <a:t>://en.wikipedia.org/wiki/David_Wheeler_(computer_scientist</a:t>
              </a:r>
              <a:r>
                <a:rPr lang="en-US" sz="1200" dirty="0" smtClean="0">
                  <a:hlinkClick r:id="rId6"/>
                </a:rPr>
                <a:t>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9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3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2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6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 smtClean="0"/>
              <a:t>Компилятор автоматически </a:t>
            </a:r>
            <a:r>
              <a:rPr lang="ru-RU" dirty="0"/>
              <a:t>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 smtClean="0"/>
              <a:t>Компилятор автоматически </a:t>
            </a:r>
            <a:r>
              <a:rPr lang="ru-RU" dirty="0"/>
              <a:t>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/>
              <a:t>Соответствие </a:t>
            </a:r>
            <a:r>
              <a:rPr lang="ru-RU" dirty="0"/>
              <a:t>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4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 smtClean="0"/>
              <a:t>Компилятор автоматически </a:t>
            </a:r>
            <a:r>
              <a:rPr lang="ru-RU" dirty="0"/>
              <a:t>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/>
              <a:t>Соответствие </a:t>
            </a:r>
            <a:r>
              <a:rPr lang="ru-RU" dirty="0"/>
              <a:t>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/>
              <a:t>Соответствие </a:t>
            </a:r>
            <a:r>
              <a:rPr lang="ru-RU" dirty="0"/>
              <a:t>типов аргументов-выражений и типов параметров функции</a:t>
            </a:r>
          </a:p>
          <a:p>
            <a:pPr lvl="2"/>
            <a:r>
              <a:rPr lang="ru-RU" dirty="0"/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/>
              <a:t>Если типы неизвестны, то </a:t>
            </a:r>
            <a:r>
              <a:rPr lang="ru-RU" dirty="0" err="1"/>
              <a:t>float</a:t>
            </a:r>
            <a:r>
              <a:rPr lang="ru-RU" dirty="0"/>
              <a:t> -&gt; </a:t>
            </a:r>
            <a:r>
              <a:rPr lang="ru-RU" dirty="0" err="1"/>
              <a:t>double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/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2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Если функция возвращает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функция </a:t>
            </a:r>
            <a:r>
              <a:rPr lang="ru-RU" sz="2400" dirty="0" smtClean="0">
                <a:solidFill>
                  <a:schemeClr val="bg1"/>
                </a:solidFill>
              </a:rPr>
              <a:t>возвращает не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вида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вида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вида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ru-RU" sz="2000" dirty="0" smtClean="0"/>
              <a:t>вида </a:t>
            </a:r>
            <a:r>
              <a:rPr lang="en-US" sz="2000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/>
              <a:t> </a:t>
            </a:r>
            <a:r>
              <a:rPr lang="ru-RU" sz="2000" dirty="0"/>
              <a:t>выражение</a:t>
            </a:r>
            <a:r>
              <a:rPr lang="ru-RU" sz="2000" dirty="0" smtClean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Подпрограмма – это именованный фрагмент компьютерной программы, который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787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ru-RU" sz="2000" dirty="0" smtClean="0"/>
              <a:t>вида </a:t>
            </a:r>
            <a:r>
              <a:rPr lang="en-US" sz="2000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/>
              <a:t> </a:t>
            </a:r>
            <a:r>
              <a:rPr lang="ru-RU" sz="2000" dirty="0"/>
              <a:t>выражение</a:t>
            </a:r>
            <a:r>
              <a:rPr lang="ru-RU" sz="2000" dirty="0" smtClean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/>
              <a:t>Если тип выражения отличается от типа </a:t>
            </a:r>
            <a:r>
              <a:rPr lang="ru-RU" sz="1800" dirty="0"/>
              <a:t>результата </a:t>
            </a:r>
            <a:r>
              <a:rPr lang="ru-RU" sz="1800" dirty="0" smtClean="0"/>
              <a:t>функции, то выполняется неявное преобразование типа</a:t>
            </a:r>
          </a:p>
          <a:p>
            <a:pPr lvl="3"/>
            <a:r>
              <a:rPr lang="ru-RU" sz="1400" dirty="0" smtClean="0"/>
              <a:t>Если это невозможно, то компилятор сообщит об ошибке</a:t>
            </a:r>
            <a:endParaRPr lang="ru-RU" sz="1400" dirty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ru-RU" sz="2000" dirty="0" smtClean="0"/>
              <a:t>вида </a:t>
            </a:r>
            <a:r>
              <a:rPr lang="en-US" sz="2000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/>
              <a:t> </a:t>
            </a:r>
            <a:r>
              <a:rPr lang="ru-RU" sz="2000" dirty="0"/>
              <a:t>выражение</a:t>
            </a:r>
            <a:r>
              <a:rPr lang="ru-RU" sz="2000" dirty="0" smtClean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/>
              <a:t>Если тип выражения отличается от типа </a:t>
            </a:r>
            <a:r>
              <a:rPr lang="ru-RU" sz="1800" dirty="0"/>
              <a:t>результата </a:t>
            </a:r>
            <a:r>
              <a:rPr lang="ru-RU" sz="1800" dirty="0" smtClean="0"/>
              <a:t>функции, то выполняется неявное преобразование типа</a:t>
            </a:r>
          </a:p>
          <a:p>
            <a:pPr lvl="3"/>
            <a:r>
              <a:rPr lang="ru-RU" sz="1400" dirty="0" smtClean="0"/>
              <a:t>Если это невозможно, то компилятор сообщит об ошибке</a:t>
            </a:r>
            <a:endParaRPr lang="ru-RU" sz="1400" dirty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pPr lvl="2"/>
            <a:r>
              <a:rPr lang="ru-RU" sz="1800" dirty="0"/>
              <a:t>Результат работы функции в этом случае </a:t>
            </a:r>
            <a:r>
              <a:rPr lang="ru-RU" sz="1800" dirty="0" smtClean="0"/>
              <a:t>не определён</a:t>
            </a:r>
          </a:p>
          <a:p>
            <a:pPr lvl="3"/>
            <a:r>
              <a:rPr lang="ru-RU" sz="1400" dirty="0" smtClean="0"/>
              <a:t>Возможно</a:t>
            </a:r>
            <a:r>
              <a:rPr lang="ru-RU" sz="1400" dirty="0"/>
              <a:t>, </a:t>
            </a:r>
            <a:r>
              <a:rPr lang="ru-RU" sz="1400" dirty="0" smtClean="0"/>
              <a:t>компилятор </a:t>
            </a:r>
            <a:r>
              <a:rPr lang="ru-RU" sz="1400" dirty="0" smtClean="0"/>
              <a:t>предупредит об этом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58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 {}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g(void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{}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g(void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{}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1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 == 120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9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 == 120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860536" y="3216192"/>
            <a:ext cx="32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www.ideone.com/cbtjEy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Подпрограмма – это </a:t>
            </a:r>
            <a:r>
              <a:rPr lang="ru-RU" dirty="0" smtClean="0"/>
              <a:t>фрагмент </a:t>
            </a:r>
            <a:r>
              <a:rPr lang="ru-RU" dirty="0" smtClean="0"/>
              <a:t>компьютерной программы, который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bg1"/>
                </a:solidFill>
              </a:rPr>
              <a:t>, принимающие </a:t>
            </a:r>
            <a:r>
              <a:rPr lang="ru-RU" dirty="0" smtClean="0">
                <a:solidFill>
                  <a:schemeClr val="bg1"/>
                </a:solidFill>
              </a:rPr>
              <a:t>переменное </a:t>
            </a:r>
            <a:r>
              <a:rPr lang="ru-RU" dirty="0">
                <a:solidFill>
                  <a:schemeClr val="bg1"/>
                </a:solidFill>
              </a:rPr>
              <a:t>число фактических параметров</a:t>
            </a:r>
            <a:r>
              <a:rPr lang="ru-RU" dirty="0" smtClean="0">
                <a:solidFill>
                  <a:schemeClr val="bg1"/>
                </a:solidFill>
              </a:rPr>
              <a:t>, называются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вариадическими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 имя (</a:t>
            </a:r>
            <a:r>
              <a:rPr lang="ru-RU" dirty="0" smtClean="0">
                <a:solidFill>
                  <a:schemeClr val="bg1"/>
                </a:solidFill>
              </a:rPr>
              <a:t>список-типов-параметров</a:t>
            </a:r>
            <a:r>
              <a:rPr lang="ru-RU" sz="3500" u="wavyHeavy" dirty="0" smtClean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объявления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инструкции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тип имя (</a:t>
            </a:r>
            <a:r>
              <a:rPr lang="ru-RU" dirty="0" smtClean="0">
                <a:solidFill>
                  <a:schemeClr val="bg1"/>
                </a:solidFill>
              </a:rPr>
              <a:t>список-типов-параметров</a:t>
            </a:r>
            <a:r>
              <a:rPr lang="ru-RU" sz="3500" u="wavyHeavy" dirty="0" smtClean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объявления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инструкции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тип имя (</a:t>
            </a:r>
            <a:r>
              <a:rPr lang="ru-RU" dirty="0" smtClean="0"/>
              <a:t>список-типов-параметров</a:t>
            </a:r>
            <a:r>
              <a:rPr lang="ru-RU" sz="3500" u="wavyHeavy" dirty="0" smtClean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объявления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инструкции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тип имя (</a:t>
            </a:r>
            <a:r>
              <a:rPr lang="ru-RU" dirty="0" smtClean="0"/>
              <a:t>список-типов-параметров</a:t>
            </a:r>
            <a:r>
              <a:rPr lang="ru-RU" sz="3500" u="wavyHeavy" dirty="0" smtClean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объявления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инструкции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8008" y="2780928"/>
            <a:ext cx="504056" cy="4320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тип имя (</a:t>
            </a:r>
            <a:r>
              <a:rPr lang="ru-RU" dirty="0" smtClean="0"/>
              <a:t>список-типов-параметров</a:t>
            </a:r>
            <a:r>
              <a:rPr lang="ru-RU" sz="3500" u="wavyHeavy" dirty="0" smtClean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объявления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инструкции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Включено в стандарты С89, С99, С11</a:t>
            </a:r>
          </a:p>
          <a:p>
            <a:pPr lvl="1"/>
            <a:r>
              <a:rPr lang="ru-RU" dirty="0" smtClean="0"/>
              <a:t>Существовали и до </a:t>
            </a:r>
            <a:r>
              <a:rPr lang="en-US" dirty="0" smtClean="0"/>
              <a:t>C89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66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Контроль фактических </a:t>
            </a:r>
            <a:r>
              <a:rPr lang="ru-RU" dirty="0" smtClean="0"/>
              <a:t>параметров </a:t>
            </a:r>
            <a:r>
              <a:rPr lang="ru-RU" baseline="30000" dirty="0" smtClean="0"/>
              <a:t>повтор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аргументов-выражений </a:t>
            </a:r>
            <a:r>
              <a:rPr lang="ru-RU" dirty="0" smtClean="0"/>
              <a:t>должно быть &gt;= </a:t>
            </a:r>
            <a:r>
              <a:rPr lang="ru-RU" dirty="0"/>
              <a:t>число </a:t>
            </a:r>
            <a:r>
              <a:rPr lang="ru-RU" dirty="0" smtClean="0"/>
              <a:t>параметров до</a:t>
            </a:r>
            <a:r>
              <a:rPr lang="en-US" dirty="0" smtClean="0"/>
              <a:t> </a:t>
            </a:r>
            <a:r>
              <a:rPr lang="ru-RU" dirty="0" smtClean="0"/>
              <a:t>лексемы </a:t>
            </a:r>
            <a:r>
              <a:rPr lang="en-US" dirty="0" smtClean="0"/>
              <a:t>'...'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 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Строгая </a:t>
            </a:r>
            <a:r>
              <a:rPr lang="ru-RU" dirty="0"/>
              <a:t>проверка </a:t>
            </a:r>
            <a:r>
              <a:rPr lang="ru-RU" dirty="0" smtClean="0"/>
              <a:t>типов и, возможно, </a:t>
            </a:r>
            <a:r>
              <a:rPr lang="ru-RU" dirty="0"/>
              <a:t>неявное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типов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Преобразование float </a:t>
            </a:r>
            <a:r>
              <a:rPr lang="ru-RU" dirty="0"/>
              <a:t>-&gt; double </a:t>
            </a:r>
            <a:r>
              <a:rPr lang="ru-RU" dirty="0" smtClean="0"/>
              <a:t>и </a:t>
            </a:r>
            <a:r>
              <a:rPr lang="ru-RU" dirty="0" smtClean="0"/>
              <a:t>целочисленное </a:t>
            </a:r>
            <a:r>
              <a:rPr lang="ru-RU" dirty="0" smtClean="0"/>
              <a:t>повышение</a:t>
            </a:r>
          </a:p>
          <a:p>
            <a:pPr lvl="1"/>
            <a:r>
              <a:rPr lang="ru-RU" dirty="0" smtClean="0"/>
              <a:t>Контроль типов отсутствует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44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Контроль фактических </a:t>
            </a:r>
            <a:r>
              <a:rPr lang="ru-RU" dirty="0" smtClean="0"/>
              <a:t>параметров </a:t>
            </a:r>
            <a:r>
              <a:rPr lang="ru-RU" baseline="30000" dirty="0" smtClean="0"/>
              <a:t>повтор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аргументов-выражений </a:t>
            </a:r>
            <a:r>
              <a:rPr lang="ru-RU" dirty="0" smtClean="0"/>
              <a:t>должно быть &gt;= </a:t>
            </a:r>
            <a:r>
              <a:rPr lang="ru-RU" dirty="0"/>
              <a:t>число </a:t>
            </a:r>
            <a:r>
              <a:rPr lang="ru-RU" dirty="0" smtClean="0"/>
              <a:t>параметров до</a:t>
            </a:r>
            <a:r>
              <a:rPr lang="en-US" dirty="0" smtClean="0"/>
              <a:t> </a:t>
            </a:r>
            <a:r>
              <a:rPr lang="ru-RU" dirty="0" smtClean="0"/>
              <a:t>лексемы </a:t>
            </a:r>
            <a:r>
              <a:rPr lang="en-US" dirty="0" smtClean="0"/>
              <a:t>'...'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 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Строгая </a:t>
            </a:r>
            <a:r>
              <a:rPr lang="ru-RU" dirty="0"/>
              <a:t>проверка </a:t>
            </a:r>
            <a:r>
              <a:rPr lang="ru-RU" dirty="0" smtClean="0"/>
              <a:t>типов и, возможно, </a:t>
            </a:r>
            <a:r>
              <a:rPr lang="ru-RU" dirty="0"/>
              <a:t>неявное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типов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Преобразование float </a:t>
            </a:r>
            <a:r>
              <a:rPr lang="ru-RU" dirty="0"/>
              <a:t>-&gt; double </a:t>
            </a:r>
            <a:r>
              <a:rPr lang="ru-RU" dirty="0" smtClean="0"/>
              <a:t>и </a:t>
            </a:r>
            <a:r>
              <a:rPr lang="ru-RU" dirty="0" smtClean="0"/>
              <a:t>целочисленное </a:t>
            </a:r>
            <a:r>
              <a:rPr lang="ru-RU" dirty="0" smtClean="0"/>
              <a:t>повышение</a:t>
            </a:r>
          </a:p>
          <a:p>
            <a:pPr lvl="1"/>
            <a:r>
              <a:rPr lang="ru-RU" dirty="0" smtClean="0"/>
              <a:t>Контроль типов отсутствует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15480" y="4941168"/>
            <a:ext cx="8856984" cy="914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Доступ к </a:t>
            </a:r>
            <a:r>
              <a:rPr lang="ru-RU" dirty="0" smtClean="0"/>
              <a:t>фактическим параметрам после </a:t>
            </a:r>
            <a:r>
              <a:rPr lang="en-US" dirty="0" smtClean="0"/>
              <a:t>'...'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ru-RU" dirty="0" err="1" smtClean="0"/>
              <a:t>stdarg.h</a:t>
            </a:r>
            <a:r>
              <a:rPr lang="ru-RU" dirty="0" smtClean="0"/>
              <a:t> (С89) или </a:t>
            </a:r>
            <a:r>
              <a:rPr lang="en-US" dirty="0" err="1" smtClean="0"/>
              <a:t>varargs.h</a:t>
            </a:r>
            <a:r>
              <a:rPr lang="ru-RU" dirty="0" smtClean="0"/>
              <a:t> (до С89)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4346"/>
              </p:ext>
            </p:extLst>
          </p:nvPr>
        </p:nvGraphicFramePr>
        <p:xfrm>
          <a:off x="609600" y="2557616"/>
          <a:ext cx="10972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30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Функция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тип данных «стек фактических параметров после </a:t>
                      </a:r>
                      <a:r>
                        <a:rPr lang="en-US" sz="2800" dirty="0" smtClean="0"/>
                        <a:t>'...'</a:t>
                      </a:r>
                      <a:r>
                        <a:rPr lang="ru-RU" sz="2800" dirty="0" smtClean="0"/>
                        <a:t>»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va_start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создание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va_end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уничтожение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va_arg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извлечение очередного элемента из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va_copy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создание копии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 smtClean="0"/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 smtClean="0"/>
                        <a:t>С99 и С11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arg1, ...)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arg1);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arg1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 = va_arg(ap, int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("%d ",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(84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51,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(84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51,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Подпрограмма – это </a:t>
            </a:r>
            <a:r>
              <a:rPr lang="ru-RU" dirty="0" smtClean="0"/>
              <a:t>фрагмент компьютерной </a:t>
            </a:r>
            <a:r>
              <a:rPr lang="ru-RU" dirty="0" smtClean="0"/>
              <a:t>программы, </a:t>
            </a:r>
            <a:r>
              <a:rPr lang="ru-RU" dirty="0" smtClean="0"/>
              <a:t>который</a:t>
            </a:r>
            <a:endParaRPr lang="ru-RU" dirty="0" smtClean="0"/>
          </a:p>
          <a:p>
            <a:pPr lvl="1"/>
            <a:r>
              <a:rPr lang="ru-RU" dirty="0" smtClean="0"/>
              <a:t>Получает на вход </a:t>
            </a:r>
            <a:r>
              <a:rPr lang="ru-RU" dirty="0" smtClean="0"/>
              <a:t>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Кроме адреса команды может иметь и другие вход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90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(84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51,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400" y="2492896"/>
            <a:ext cx="2232248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359696" y="3356992"/>
            <a:ext cx="2232248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95400" y="4509120"/>
            <a:ext cx="1368152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766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14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081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0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50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 для 1.5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97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Проверить, кончились ли </a:t>
            </a:r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ru-RU" dirty="0" smtClean="0">
                <a:solidFill>
                  <a:schemeClr val="bg1"/>
                </a:solidFill>
              </a:rPr>
              <a:t>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Используем какой-либо явный признак конца списка значений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smtClean="0">
                <a:solidFill>
                  <a:schemeClr val="bg1"/>
                </a:solidFill>
              </a:rPr>
              <a:t>по-разному </a:t>
            </a:r>
            <a:r>
              <a:rPr lang="ru-RU" dirty="0" smtClean="0">
                <a:solidFill>
                  <a:schemeClr val="bg1"/>
                </a:solidFill>
              </a:rPr>
              <a:t>обходят это ограничение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Передать все </a:t>
            </a:r>
            <a:r>
              <a:rPr lang="ru-RU" dirty="0">
                <a:solidFill>
                  <a:schemeClr val="bg1"/>
                </a:solidFill>
              </a:rPr>
              <a:t>значения фактических </a:t>
            </a:r>
            <a:r>
              <a:rPr lang="ru-RU" dirty="0" smtClean="0">
                <a:solidFill>
                  <a:schemeClr val="bg1"/>
                </a:solidFill>
              </a:rPr>
              <a:t>параметров другой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 *f,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54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Проверить, кончились ли </a:t>
            </a:r>
            <a:r>
              <a:rPr lang="ru-RU" dirty="0"/>
              <a:t>значения </a:t>
            </a:r>
            <a:r>
              <a:rPr lang="ru-RU" dirty="0" smtClean="0"/>
              <a:t>фактических параметров</a:t>
            </a:r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smtClean="0">
                <a:solidFill>
                  <a:schemeClr val="bg1"/>
                </a:solidFill>
              </a:rPr>
              <a:t>по-разному </a:t>
            </a:r>
            <a:r>
              <a:rPr lang="ru-RU" dirty="0" smtClean="0">
                <a:solidFill>
                  <a:schemeClr val="bg1"/>
                </a:solidFill>
              </a:rPr>
              <a:t>обходят это ограничение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Передать все </a:t>
            </a:r>
            <a:r>
              <a:rPr lang="ru-RU" dirty="0">
                <a:solidFill>
                  <a:schemeClr val="bg1"/>
                </a:solidFill>
              </a:rPr>
              <a:t>значения фактических </a:t>
            </a:r>
            <a:r>
              <a:rPr lang="ru-RU" dirty="0" smtClean="0">
                <a:solidFill>
                  <a:schemeClr val="bg1"/>
                </a:solidFill>
              </a:rPr>
              <a:t>параметров другой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 *f,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591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Проверить, кончились ли </a:t>
            </a:r>
            <a:r>
              <a:rPr lang="ru-RU" dirty="0"/>
              <a:t>значения </a:t>
            </a:r>
            <a:r>
              <a:rPr lang="ru-RU" dirty="0" smtClean="0"/>
              <a:t>фактических параметров</a:t>
            </a:r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Проверить типы значений фактических параметров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smtClean="0"/>
              <a:t>по-разному </a:t>
            </a:r>
            <a:r>
              <a:rPr lang="ru-RU" dirty="0" smtClean="0"/>
              <a:t>обходят это ограничение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Передать все </a:t>
            </a:r>
            <a:r>
              <a:rPr lang="ru-RU" dirty="0">
                <a:solidFill>
                  <a:schemeClr val="bg1"/>
                </a:solidFill>
              </a:rPr>
              <a:t>значения фактических </a:t>
            </a:r>
            <a:r>
              <a:rPr lang="ru-RU" dirty="0" smtClean="0">
                <a:solidFill>
                  <a:schemeClr val="bg1"/>
                </a:solidFill>
              </a:rPr>
              <a:t>параметров другой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 *f,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127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87283</TotalTime>
  <Words>7846</Words>
  <Application>Microsoft Office PowerPoint</Application>
  <PresentationFormat>Widescreen</PresentationFormat>
  <Paragraphs>1683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Arial</vt:lpstr>
      <vt:lpstr>Calibri</vt:lpstr>
      <vt:lpstr>Consolas</vt:lpstr>
      <vt:lpstr>Wingdings</vt:lpstr>
      <vt:lpstr>Office Theme</vt:lpstr>
      <vt:lpstr>Функции в программах на языке Си</vt:lpstr>
      <vt:lpstr>План лекции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Стековый кадр, stack frame</vt:lpstr>
      <vt:lpstr>Стековый кадр, stack frame</vt:lpstr>
      <vt:lpstr>Стековый кадр, stack frame</vt:lpstr>
      <vt:lpstr>Стековый кадр, stack frame</vt:lpstr>
      <vt:lpstr>Стек вызовов, call stack</vt:lpstr>
      <vt:lpstr>Стек вызовов, call stack</vt:lpstr>
      <vt:lpstr>Стек вызовов, call stack</vt:lpstr>
      <vt:lpstr>Стек вызовов, call stack</vt:lpstr>
      <vt:lpstr>Порядок стековых кадров в памяти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Массив на стеке – это серьёзно</vt:lpstr>
      <vt:lpstr>Массив на стеке – это серьёзно</vt:lpstr>
      <vt:lpstr>Массив на стеке – это очень серьёзно</vt:lpstr>
      <vt:lpstr>Массив на стеке – это очень серьёзно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Контроль фактических параметров повтор</vt:lpstr>
      <vt:lpstr>Контроль фактических параметров повтор</vt:lpstr>
      <vt:lpstr>Доступ к фактическим параметрам после '...'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Заключение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527</cp:revision>
  <dcterms:created xsi:type="dcterms:W3CDTF">2012-09-17T07:39:46Z</dcterms:created>
  <dcterms:modified xsi:type="dcterms:W3CDTF">2020-09-30T19:02:23Z</dcterms:modified>
</cp:coreProperties>
</file>