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276" r:id="rId12"/>
    <p:sldId id="313" r:id="rId13"/>
    <p:sldId id="314" r:id="rId14"/>
    <p:sldId id="315" r:id="rId15"/>
    <p:sldId id="316" r:id="rId16"/>
    <p:sldId id="267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278" r:id="rId25"/>
    <p:sldId id="324" r:id="rId26"/>
    <p:sldId id="325" r:id="rId27"/>
    <p:sldId id="326" r:id="rId28"/>
    <p:sldId id="280" r:id="rId29"/>
    <p:sldId id="327" r:id="rId30"/>
    <p:sldId id="328" r:id="rId31"/>
    <p:sldId id="283" r:id="rId32"/>
    <p:sldId id="329" r:id="rId33"/>
    <p:sldId id="330" r:id="rId34"/>
    <p:sldId id="302" r:id="rId35"/>
    <p:sldId id="331" r:id="rId36"/>
    <p:sldId id="279" r:id="rId37"/>
    <p:sldId id="332" r:id="rId38"/>
    <p:sldId id="333" r:id="rId39"/>
    <p:sldId id="334" r:id="rId40"/>
    <p:sldId id="335" r:id="rId41"/>
    <p:sldId id="336" r:id="rId42"/>
    <p:sldId id="289" r:id="rId43"/>
    <p:sldId id="337" r:id="rId44"/>
    <p:sldId id="338" r:id="rId45"/>
    <p:sldId id="339" r:id="rId46"/>
    <p:sldId id="282" r:id="rId47"/>
    <p:sldId id="340" r:id="rId48"/>
    <p:sldId id="341" r:id="rId49"/>
    <p:sldId id="342" r:id="rId50"/>
    <p:sldId id="343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00" r:id="rId60"/>
    <p:sldId id="355" r:id="rId61"/>
    <p:sldId id="356" r:id="rId62"/>
    <p:sldId id="357" r:id="rId63"/>
    <p:sldId id="296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271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291" r:id="rId85"/>
    <p:sldId id="377" r:id="rId86"/>
    <p:sldId id="378" r:id="rId87"/>
    <p:sldId id="290" r:id="rId88"/>
    <p:sldId id="379" r:id="rId89"/>
    <p:sldId id="380" r:id="rId90"/>
    <p:sldId id="381" r:id="rId91"/>
    <p:sldId id="382" r:id="rId92"/>
    <p:sldId id="297" r:id="rId93"/>
    <p:sldId id="383" r:id="rId94"/>
    <p:sldId id="384" r:id="rId95"/>
    <p:sldId id="388" r:id="rId96"/>
    <p:sldId id="385" r:id="rId97"/>
    <p:sldId id="386" r:id="rId98"/>
    <p:sldId id="387" r:id="rId99"/>
    <p:sldId id="287" r:id="rId100"/>
    <p:sldId id="389" r:id="rId101"/>
    <p:sldId id="390" r:id="rId102"/>
    <p:sldId id="391" r:id="rId103"/>
    <p:sldId id="392" r:id="rId104"/>
    <p:sldId id="393" r:id="rId105"/>
    <p:sldId id="298" r:id="rId106"/>
    <p:sldId id="394" r:id="rId107"/>
    <p:sldId id="395" r:id="rId108"/>
    <p:sldId id="396" r:id="rId109"/>
    <p:sldId id="397" r:id="rId110"/>
    <p:sldId id="398" r:id="rId111"/>
    <p:sldId id="399" r:id="rId112"/>
    <p:sldId id="400" r:id="rId113"/>
    <p:sldId id="401" r:id="rId114"/>
    <p:sldId id="402" r:id="rId115"/>
    <p:sldId id="403" r:id="rId116"/>
    <p:sldId id="404" r:id="rId117"/>
    <p:sldId id="405" r:id="rId118"/>
    <p:sldId id="293" r:id="rId119"/>
    <p:sldId id="406" r:id="rId120"/>
    <p:sldId id="407" r:id="rId121"/>
    <p:sldId id="408" r:id="rId122"/>
    <p:sldId id="284" r:id="rId123"/>
    <p:sldId id="409" r:id="rId124"/>
    <p:sldId id="410" r:id="rId125"/>
    <p:sldId id="411" r:id="rId126"/>
    <p:sldId id="412" r:id="rId127"/>
    <p:sldId id="413" r:id="rId128"/>
    <p:sldId id="414" r:id="rId129"/>
    <p:sldId id="415" r:id="rId130"/>
    <p:sldId id="301" r:id="rId131"/>
    <p:sldId id="416" r:id="rId132"/>
    <p:sldId id="417" r:id="rId133"/>
    <p:sldId id="418" r:id="rId134"/>
    <p:sldId id="419" r:id="rId135"/>
    <p:sldId id="420" r:id="rId136"/>
    <p:sldId id="421" r:id="rId137"/>
    <p:sldId id="294" r:id="rId138"/>
    <p:sldId id="422" r:id="rId139"/>
    <p:sldId id="423" r:id="rId140"/>
    <p:sldId id="424" r:id="rId141"/>
    <p:sldId id="425" r:id="rId142"/>
    <p:sldId id="273" r:id="rId143"/>
    <p:sldId id="428" r:id="rId144"/>
    <p:sldId id="429" r:id="rId145"/>
    <p:sldId id="430" r:id="rId146"/>
    <p:sldId id="431" r:id="rId147"/>
    <p:sldId id="432" r:id="rId148"/>
    <p:sldId id="433" r:id="rId149"/>
    <p:sldId id="434" r:id="rId150"/>
    <p:sldId id="435" r:id="rId151"/>
    <p:sldId id="426" r:id="rId152"/>
    <p:sldId id="427" r:id="rId153"/>
    <p:sldId id="303" r:id="rId154"/>
    <p:sldId id="436" r:id="rId155"/>
    <p:sldId id="437" r:id="rId156"/>
    <p:sldId id="438" r:id="rId157"/>
    <p:sldId id="439" r:id="rId158"/>
    <p:sldId id="440" r:id="rId159"/>
    <p:sldId id="441" r:id="rId160"/>
    <p:sldId id="442" r:id="rId161"/>
    <p:sldId id="443" r:id="rId162"/>
    <p:sldId id="444" r:id="rId163"/>
    <p:sldId id="445" r:id="rId164"/>
    <p:sldId id="446" r:id="rId165"/>
    <p:sldId id="447" r:id="rId166"/>
    <p:sldId id="304" r:id="rId167"/>
    <p:sldId id="448" r:id="rId168"/>
    <p:sldId id="449" r:id="rId169"/>
    <p:sldId id="450" r:id="rId170"/>
    <p:sldId id="451" r:id="rId171"/>
    <p:sldId id="452" r:id="rId172"/>
    <p:sldId id="453" r:id="rId173"/>
    <p:sldId id="454" r:id="rId174"/>
    <p:sldId id="455" r:id="rId175"/>
    <p:sldId id="456" r:id="rId176"/>
    <p:sldId id="457" r:id="rId177"/>
    <p:sldId id="458" r:id="rId178"/>
    <p:sldId id="459" r:id="rId179"/>
    <p:sldId id="461" r:id="rId180"/>
    <p:sldId id="292" r:id="rId181"/>
    <p:sldId id="462" r:id="rId182"/>
    <p:sldId id="463" r:id="rId183"/>
    <p:sldId id="464" r:id="rId184"/>
    <p:sldId id="465" r:id="rId185"/>
    <p:sldId id="466" r:id="rId186"/>
    <p:sldId id="467" r:id="rId187"/>
    <p:sldId id="288" r:id="rId18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94660"/>
  </p:normalViewPr>
  <p:slideViewPr>
    <p:cSldViewPr>
      <p:cViewPr>
        <p:scale>
          <a:sx n="100" d="100"/>
          <a:sy n="100" d="100"/>
        </p:scale>
        <p:origin x="114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5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8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113B-3B55-4CDC-B7C7-FCD3EFFDAC82}" type="datetimeFigureOut">
              <a:rPr lang="ru-RU" smtClean="0"/>
              <a:t>30.03.2021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репроцессор языка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2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препроцессинг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Автоматическое преобразование исходного кода перед компиляцией</a:t>
            </a:r>
          </a:p>
          <a:p>
            <a:endParaRPr lang="en-US" dirty="0" smtClean="0"/>
          </a:p>
          <a:p>
            <a:r>
              <a:rPr lang="ru-RU" dirty="0" smtClean="0"/>
              <a:t>Один исходный код -</a:t>
            </a:r>
            <a:r>
              <a:rPr lang="en-US" dirty="0" smtClean="0"/>
              <a:t>&gt; </a:t>
            </a:r>
            <a:r>
              <a:rPr lang="ru-RU" dirty="0" smtClean="0"/>
              <a:t>разные «версии» исполняемого файла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Типичная цель – это адаптация исходного кода к </a:t>
            </a:r>
          </a:p>
          <a:p>
            <a:pPr lvl="1"/>
            <a:r>
              <a:rPr lang="ru-RU" dirty="0" smtClean="0"/>
              <a:t>режиму сборки </a:t>
            </a:r>
          </a:p>
          <a:p>
            <a:pPr lvl="1"/>
            <a:r>
              <a:rPr lang="ru-RU" dirty="0" smtClean="0"/>
              <a:t>версиям используемых библиотек</a:t>
            </a:r>
          </a:p>
          <a:p>
            <a:pPr lvl="1"/>
            <a:r>
              <a:rPr lang="ru-RU" dirty="0" smtClean="0"/>
              <a:t>компилятору</a:t>
            </a:r>
          </a:p>
          <a:p>
            <a:pPr lvl="1"/>
            <a:r>
              <a:rPr lang="ru-RU" dirty="0" smtClean="0"/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966123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Условия строятся с </a:t>
            </a:r>
            <a:r>
              <a:rPr lang="ru-RU" dirty="0" smtClean="0"/>
              <a:t>использованием скобок () из следующих лексем: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Целые числа и </a:t>
            </a:r>
            <a:r>
              <a:rPr lang="ru-RU" dirty="0" smtClean="0">
                <a:solidFill>
                  <a:schemeClr val="bg1"/>
                </a:solidFill>
              </a:rPr>
              <a:t>символы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Имена макросов без параметров или с параметрами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Арифметические</a:t>
            </a:r>
            <a:r>
              <a:rPr lang="ru-RU" dirty="0">
                <a:solidFill>
                  <a:schemeClr val="bg1"/>
                </a:solidFill>
              </a:rPr>
              <a:t>, побитовые, </a:t>
            </a:r>
            <a:r>
              <a:rPr lang="ru-RU" dirty="0" smtClean="0">
                <a:solidFill>
                  <a:schemeClr val="bg1"/>
                </a:solidFill>
              </a:rPr>
              <a:t>сравнения, логические операторы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Запись, приоритеты, ассоциативность и правила вычисления как </a:t>
            </a:r>
            <a:r>
              <a:rPr lang="ru-RU" dirty="0">
                <a:solidFill>
                  <a:schemeClr val="bg1"/>
                </a:solidFill>
              </a:rPr>
              <a:t>в языке </a:t>
            </a:r>
            <a:r>
              <a:rPr lang="ru-RU" dirty="0" smtClean="0">
                <a:solidFill>
                  <a:schemeClr val="bg1"/>
                </a:solidFill>
              </a:rPr>
              <a:t>Си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Унарный оператор </a:t>
            </a:r>
            <a:r>
              <a:rPr lang="ru-RU" dirty="0" err="1" smtClean="0">
                <a:solidFill>
                  <a:schemeClr val="bg1"/>
                </a:solidFill>
              </a:rPr>
              <a:t>defined</a:t>
            </a:r>
            <a:r>
              <a:rPr lang="ru-RU" dirty="0" smtClean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0, если определение макроса не задано; 1 иначе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0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Условия строятся с </a:t>
            </a:r>
            <a:r>
              <a:rPr lang="ru-RU" dirty="0" smtClean="0"/>
              <a:t>использованием скобок () из следующих лексем:</a:t>
            </a:r>
          </a:p>
          <a:p>
            <a:pPr lvl="1"/>
            <a:r>
              <a:rPr lang="ru-RU" dirty="0" smtClean="0"/>
              <a:t>Целые числа и </a:t>
            </a:r>
            <a:r>
              <a:rPr lang="ru-RU" dirty="0" smtClean="0"/>
              <a:t>символы</a:t>
            </a:r>
          </a:p>
          <a:p>
            <a:pPr lvl="2"/>
            <a:r>
              <a:rPr lang="ru-RU" dirty="0" smtClean="0"/>
              <a:t>Значение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Имена макросов без параметров или с параметрами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Арифметические</a:t>
            </a:r>
            <a:r>
              <a:rPr lang="ru-RU" dirty="0">
                <a:solidFill>
                  <a:schemeClr val="bg1"/>
                </a:solidFill>
              </a:rPr>
              <a:t>, побитовые, </a:t>
            </a:r>
            <a:r>
              <a:rPr lang="ru-RU" dirty="0" smtClean="0">
                <a:solidFill>
                  <a:schemeClr val="bg1"/>
                </a:solidFill>
              </a:rPr>
              <a:t>сравнения, логические операторы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Запись, приоритеты, ассоциативность и правила вычисления как </a:t>
            </a:r>
            <a:r>
              <a:rPr lang="ru-RU" dirty="0">
                <a:solidFill>
                  <a:schemeClr val="bg1"/>
                </a:solidFill>
              </a:rPr>
              <a:t>в языке </a:t>
            </a:r>
            <a:r>
              <a:rPr lang="ru-RU" dirty="0" smtClean="0">
                <a:solidFill>
                  <a:schemeClr val="bg1"/>
                </a:solidFill>
              </a:rPr>
              <a:t>Си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Унарный оператор </a:t>
            </a:r>
            <a:r>
              <a:rPr lang="ru-RU" dirty="0" err="1" smtClean="0">
                <a:solidFill>
                  <a:schemeClr val="bg1"/>
                </a:solidFill>
              </a:rPr>
              <a:t>defined</a:t>
            </a:r>
            <a:r>
              <a:rPr lang="ru-RU" dirty="0" smtClean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0, если определение макроса не задано; 1 иначе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6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Условия строятся с </a:t>
            </a:r>
            <a:r>
              <a:rPr lang="ru-RU" dirty="0" smtClean="0"/>
              <a:t>использованием скобок () из следующих лексем:</a:t>
            </a:r>
          </a:p>
          <a:p>
            <a:pPr lvl="1"/>
            <a:r>
              <a:rPr lang="ru-RU" dirty="0" smtClean="0"/>
              <a:t>Целые числа и </a:t>
            </a:r>
            <a:r>
              <a:rPr lang="ru-RU" dirty="0" smtClean="0"/>
              <a:t>символы</a:t>
            </a:r>
          </a:p>
          <a:p>
            <a:pPr lvl="2"/>
            <a:r>
              <a:rPr lang="ru-RU" dirty="0" smtClean="0"/>
              <a:t>Значение</a:t>
            </a:r>
            <a:endParaRPr lang="ru-RU" dirty="0" smtClean="0"/>
          </a:p>
          <a:p>
            <a:pPr lvl="1"/>
            <a:r>
              <a:rPr lang="ru-RU" dirty="0" smtClean="0"/>
              <a:t>Имена макросов без параметров или с параметрами</a:t>
            </a:r>
            <a:endParaRPr lang="ru-RU" dirty="0"/>
          </a:p>
          <a:p>
            <a:pPr lvl="2"/>
            <a:r>
              <a:rPr lang="ru-RU" dirty="0" smtClean="0"/>
              <a:t>Выполняем макро подстановку и вычисляем получившееся условие</a:t>
            </a:r>
            <a:endParaRPr lang="ru-RU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Арифметические</a:t>
            </a:r>
            <a:r>
              <a:rPr lang="ru-RU" dirty="0">
                <a:solidFill>
                  <a:schemeClr val="bg1"/>
                </a:solidFill>
              </a:rPr>
              <a:t>, побитовые, </a:t>
            </a:r>
            <a:r>
              <a:rPr lang="ru-RU" dirty="0" smtClean="0">
                <a:solidFill>
                  <a:schemeClr val="bg1"/>
                </a:solidFill>
              </a:rPr>
              <a:t>сравнения, логические операторы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Запись, приоритеты, ассоциативность и правила вычисления как </a:t>
            </a:r>
            <a:r>
              <a:rPr lang="ru-RU" dirty="0">
                <a:solidFill>
                  <a:schemeClr val="bg1"/>
                </a:solidFill>
              </a:rPr>
              <a:t>в языке </a:t>
            </a:r>
            <a:r>
              <a:rPr lang="ru-RU" dirty="0" smtClean="0">
                <a:solidFill>
                  <a:schemeClr val="bg1"/>
                </a:solidFill>
              </a:rPr>
              <a:t>Си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Унарный оператор </a:t>
            </a:r>
            <a:r>
              <a:rPr lang="ru-RU" dirty="0" err="1" smtClean="0">
                <a:solidFill>
                  <a:schemeClr val="bg1"/>
                </a:solidFill>
              </a:rPr>
              <a:t>defined</a:t>
            </a:r>
            <a:r>
              <a:rPr lang="ru-RU" dirty="0" smtClean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0, если определение макроса не задано; 1 иначе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Условия строятся с </a:t>
            </a:r>
            <a:r>
              <a:rPr lang="ru-RU" dirty="0" smtClean="0"/>
              <a:t>использованием скобок () из следующих лексем:</a:t>
            </a:r>
          </a:p>
          <a:p>
            <a:pPr lvl="1"/>
            <a:r>
              <a:rPr lang="ru-RU" dirty="0" smtClean="0"/>
              <a:t>Целые числа и </a:t>
            </a:r>
            <a:r>
              <a:rPr lang="ru-RU" dirty="0" smtClean="0"/>
              <a:t>символы</a:t>
            </a:r>
          </a:p>
          <a:p>
            <a:pPr lvl="2"/>
            <a:r>
              <a:rPr lang="ru-RU" dirty="0" smtClean="0"/>
              <a:t>Значение</a:t>
            </a:r>
            <a:endParaRPr lang="ru-RU" dirty="0" smtClean="0"/>
          </a:p>
          <a:p>
            <a:pPr lvl="1"/>
            <a:r>
              <a:rPr lang="ru-RU" dirty="0" smtClean="0"/>
              <a:t>Имена макросов без параметров или с параметрами</a:t>
            </a:r>
            <a:endParaRPr lang="ru-RU" dirty="0"/>
          </a:p>
          <a:p>
            <a:pPr lvl="2"/>
            <a:r>
              <a:rPr lang="ru-RU" dirty="0" smtClean="0"/>
              <a:t>Выполняем макро подстановку и вычисляем получившееся условие</a:t>
            </a:r>
            <a:endParaRPr lang="ru-RU" dirty="0" smtClean="0"/>
          </a:p>
          <a:p>
            <a:pPr lvl="1"/>
            <a:r>
              <a:rPr lang="ru-RU" dirty="0" smtClean="0"/>
              <a:t>Арифметические</a:t>
            </a:r>
            <a:r>
              <a:rPr lang="ru-RU" dirty="0"/>
              <a:t>, побитовые, </a:t>
            </a:r>
            <a:r>
              <a:rPr lang="ru-RU" dirty="0" smtClean="0"/>
              <a:t>сравнения, логические операторы</a:t>
            </a:r>
            <a:endParaRPr lang="ru-RU" dirty="0"/>
          </a:p>
          <a:p>
            <a:pPr lvl="2"/>
            <a:r>
              <a:rPr lang="ru-RU" dirty="0" smtClean="0"/>
              <a:t>Запись, приоритеты, ассоциативность и правила вычисления как </a:t>
            </a:r>
            <a:r>
              <a:rPr lang="ru-RU" dirty="0"/>
              <a:t>в языке </a:t>
            </a:r>
            <a:r>
              <a:rPr lang="ru-RU" dirty="0" smtClean="0"/>
              <a:t>Си 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Унарный оператор </a:t>
            </a:r>
            <a:r>
              <a:rPr lang="ru-RU" dirty="0" err="1" smtClean="0">
                <a:solidFill>
                  <a:schemeClr val="bg1"/>
                </a:solidFill>
              </a:rPr>
              <a:t>defined</a:t>
            </a:r>
            <a:r>
              <a:rPr lang="ru-RU" dirty="0" smtClean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0, если определение макроса не задано; 1 иначе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2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Условия строятся с </a:t>
            </a:r>
            <a:r>
              <a:rPr lang="ru-RU" dirty="0" smtClean="0"/>
              <a:t>использованием скобок () из следующих лексем:</a:t>
            </a:r>
          </a:p>
          <a:p>
            <a:pPr lvl="1"/>
            <a:r>
              <a:rPr lang="ru-RU" dirty="0" smtClean="0"/>
              <a:t>Целые числа и </a:t>
            </a:r>
            <a:r>
              <a:rPr lang="ru-RU" dirty="0" smtClean="0"/>
              <a:t>символы</a:t>
            </a:r>
          </a:p>
          <a:p>
            <a:pPr lvl="2"/>
            <a:r>
              <a:rPr lang="ru-RU" dirty="0" smtClean="0"/>
              <a:t>Значение</a:t>
            </a:r>
            <a:endParaRPr lang="ru-RU" dirty="0" smtClean="0"/>
          </a:p>
          <a:p>
            <a:pPr lvl="1"/>
            <a:r>
              <a:rPr lang="ru-RU" dirty="0" smtClean="0"/>
              <a:t>Имена макросов без параметров или с параметрами</a:t>
            </a:r>
            <a:endParaRPr lang="ru-RU" dirty="0"/>
          </a:p>
          <a:p>
            <a:pPr lvl="2"/>
            <a:r>
              <a:rPr lang="ru-RU" dirty="0" smtClean="0"/>
              <a:t>Выполняем макро подстановку и вычисляем получившееся условие</a:t>
            </a:r>
            <a:endParaRPr lang="ru-RU" dirty="0" smtClean="0"/>
          </a:p>
          <a:p>
            <a:pPr lvl="1"/>
            <a:r>
              <a:rPr lang="ru-RU" dirty="0" smtClean="0"/>
              <a:t>Арифметические</a:t>
            </a:r>
            <a:r>
              <a:rPr lang="ru-RU" dirty="0"/>
              <a:t>, побитовые, </a:t>
            </a:r>
            <a:r>
              <a:rPr lang="ru-RU" dirty="0" smtClean="0"/>
              <a:t>сравнения, логические операторы</a:t>
            </a:r>
            <a:endParaRPr lang="ru-RU" dirty="0"/>
          </a:p>
          <a:p>
            <a:pPr lvl="2"/>
            <a:r>
              <a:rPr lang="ru-RU" dirty="0" smtClean="0"/>
              <a:t>Запись, приоритеты, ассоциативность и правила вычисления как </a:t>
            </a:r>
            <a:r>
              <a:rPr lang="ru-RU" dirty="0"/>
              <a:t>в языке </a:t>
            </a:r>
            <a:r>
              <a:rPr lang="ru-RU" dirty="0" smtClean="0"/>
              <a:t>Си </a:t>
            </a:r>
            <a:endParaRPr lang="ru-RU" dirty="0"/>
          </a:p>
          <a:p>
            <a:pPr lvl="1"/>
            <a:r>
              <a:rPr lang="ru-RU" dirty="0" smtClean="0"/>
              <a:t>Унарный оператор </a:t>
            </a:r>
            <a:r>
              <a:rPr lang="ru-RU" dirty="0" err="1" smtClean="0"/>
              <a:t>defined</a:t>
            </a:r>
            <a:r>
              <a:rPr lang="ru-RU" dirty="0" smtClean="0"/>
              <a:t> макрос</a:t>
            </a:r>
          </a:p>
          <a:p>
            <a:pPr lvl="2"/>
            <a:r>
              <a:rPr lang="ru-RU" dirty="0" smtClean="0"/>
              <a:t>0, если определение макроса не задано; 1 иначе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1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mms = macros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</a:rPr>
              <a:t> R == []: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Краткая история препроцессора языка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Около 1973 года, </a:t>
            </a:r>
            <a:r>
              <a:rPr lang="en-US" dirty="0" smtClean="0"/>
              <a:t>Bell </a:t>
            </a:r>
            <a:r>
              <a:rPr lang="en-US" dirty="0"/>
              <a:t>Laboratories</a:t>
            </a:r>
            <a:r>
              <a:rPr lang="ru-RU" dirty="0"/>
              <a:t>, </a:t>
            </a:r>
            <a:r>
              <a:rPr lang="ru-RU" dirty="0" smtClean="0"/>
              <a:t>США</a:t>
            </a:r>
          </a:p>
          <a:p>
            <a:pPr lvl="1"/>
            <a:r>
              <a:rPr lang="ru-RU" dirty="0" smtClean="0"/>
              <a:t>Унификация исходного </a:t>
            </a:r>
            <a:r>
              <a:rPr lang="ru-RU" dirty="0"/>
              <a:t>кода </a:t>
            </a:r>
            <a:r>
              <a:rPr lang="ru-RU" dirty="0" smtClean="0"/>
              <a:t>компиляторов </a:t>
            </a:r>
            <a:r>
              <a:rPr lang="ru-RU" dirty="0"/>
              <a:t>языка Си </a:t>
            </a:r>
            <a:r>
              <a:rPr lang="ru-RU" dirty="0" smtClean="0"/>
              <a:t>для разных операционных систем</a:t>
            </a:r>
          </a:p>
          <a:p>
            <a:pPr lvl="2"/>
            <a:r>
              <a:rPr lang="ru-RU" dirty="0" smtClean="0"/>
              <a:t>Создание </a:t>
            </a:r>
            <a:r>
              <a:rPr lang="ru-RU" dirty="0"/>
              <a:t>«переносимого» компилятора языка </a:t>
            </a:r>
            <a:r>
              <a:rPr lang="ru-RU" dirty="0" smtClean="0"/>
              <a:t>Си</a:t>
            </a:r>
            <a:endParaRPr lang="en-US" dirty="0"/>
          </a:p>
          <a:p>
            <a:pPr lvl="1"/>
            <a:endParaRPr lang="ru-RU" dirty="0" smtClean="0"/>
          </a:p>
          <a:p>
            <a:r>
              <a:rPr lang="ru-RU" dirty="0" smtClean="0"/>
              <a:t>Первая версия</a:t>
            </a:r>
          </a:p>
          <a:p>
            <a:pPr lvl="1"/>
            <a:r>
              <a:rPr lang="ru-RU" dirty="0" smtClean="0"/>
              <a:t>Добавление в исходный код содержимого произвольного файла (</a:t>
            </a:r>
            <a:r>
              <a:rPr lang="en-US" dirty="0" smtClean="0"/>
              <a:t>#include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Простая подстановка строк (</a:t>
            </a:r>
            <a:r>
              <a:rPr lang="en-US" dirty="0" smtClean="0"/>
              <a:t>#define </a:t>
            </a:r>
            <a:r>
              <a:rPr lang="ru-RU" dirty="0" smtClean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 smtClean="0"/>
              <a:t>Следующие версии – </a:t>
            </a:r>
            <a:r>
              <a:rPr lang="en-US" dirty="0" smtClean="0"/>
              <a:t>Mike</a:t>
            </a:r>
            <a:r>
              <a:rPr lang="ru-RU" dirty="0" smtClean="0"/>
              <a:t> </a:t>
            </a:r>
            <a:r>
              <a:rPr lang="en-US" dirty="0" err="1" smtClean="0"/>
              <a:t>Lesk</a:t>
            </a:r>
            <a:r>
              <a:rPr lang="ru-RU" dirty="0" smtClean="0"/>
              <a:t> </a:t>
            </a:r>
            <a:r>
              <a:rPr lang="en-US" sz="1900" dirty="0" smtClean="0">
                <a:hlinkClick r:id="rId2"/>
              </a:rPr>
              <a:t>https://en.wikipedia.org/wiki/Mike_Lesk</a:t>
            </a:r>
            <a:r>
              <a:rPr lang="ru-RU" dirty="0" smtClean="0"/>
              <a:t>, </a:t>
            </a:r>
            <a:r>
              <a:rPr lang="en-US" dirty="0" smtClean="0"/>
              <a:t>John </a:t>
            </a:r>
            <a:r>
              <a:rPr lang="en-US" dirty="0" err="1" smtClean="0"/>
              <a:t>Reiser</a:t>
            </a:r>
            <a:endParaRPr lang="en-US" dirty="0" smtClean="0"/>
          </a:p>
          <a:p>
            <a:pPr lvl="1"/>
            <a:r>
              <a:rPr lang="ru-RU" dirty="0" smtClean="0"/>
              <a:t>Подстановка строк с подстановочными знаками </a:t>
            </a:r>
            <a:r>
              <a:rPr lang="ru-RU" dirty="0"/>
              <a:t>(</a:t>
            </a:r>
            <a:r>
              <a:rPr lang="en-US" dirty="0"/>
              <a:t>#define </a:t>
            </a:r>
            <a:r>
              <a:rPr lang="ru-RU" dirty="0" smtClean="0"/>
              <a:t>с параметрами)</a:t>
            </a:r>
          </a:p>
          <a:p>
            <a:pPr lvl="1"/>
            <a:r>
              <a:rPr lang="ru-RU" dirty="0" smtClean="0"/>
              <a:t>Условная компиляции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7368" y="1417638"/>
            <a:ext cx="10873208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</a:rPr>
              <a:t> R == []: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</a:rPr>
              <a:t> R == []: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</a:rPr>
              <a:t> R == []: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</a:rPr>
              <a:t> R == []: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</a:rPr>
              <a:t> R == []: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a, b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</a:rPr>
              <a:t> R == []: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</a:t>
            </a:r>
            <a:r>
              <a:rPr lang="en-US" sz="2000" dirty="0"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latin typeface="Consolas" panose="020B0609020204030204" pitchFamily="49" charset="0"/>
              </a:rPr>
              <a:t>s, </a:t>
            </a:r>
            <a:r>
              <a:rPr lang="en-US" sz="2000" dirty="0"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(mms, </a:t>
            </a:r>
            <a:r>
              <a:rPr lang="en-US" sz="2000" dirty="0"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8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</a:rPr>
              <a:t> R == []: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</a:t>
            </a:r>
            <a:r>
              <a:rPr lang="en-US" sz="2000" dirty="0"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latin typeface="Consolas" panose="020B0609020204030204" pitchFamily="49" charset="0"/>
              </a:rPr>
              <a:t>s, </a:t>
            </a:r>
            <a:r>
              <a:rPr lang="en-US" sz="2000" dirty="0"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(mms, </a:t>
            </a:r>
            <a:r>
              <a:rPr lang="en-US" sz="2000" dirty="0"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latin typeface="Consolas" panose="020B0609020204030204" pitchFamily="49" charset="0"/>
              </a:rPr>
              <a:t>(op[0], a, b)</a:t>
            </a:r>
            <a:endParaRPr lang="ru-RU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op, L, R =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L == [] </a:t>
            </a:r>
            <a:r>
              <a:rPr lang="en-US" sz="2000" b="1" dirty="0" smtClean="0">
                <a:latin typeface="Consolas" panose="020B0609020204030204" pitchFamily="49" charset="0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</a:rPr>
              <a:t> R == []: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ExpandMacros</a:t>
            </a:r>
            <a:r>
              <a:rPr lang="en-US" sz="2000" dirty="0" smtClean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op[0]  # </a:t>
            </a:r>
            <a:r>
              <a:rPr lang="ru-RU" sz="2000" dirty="0" smtClean="0">
                <a:latin typeface="Consolas" panose="020B0609020204030204" pitchFamily="49" charset="0"/>
              </a:rPr>
              <a:t>константа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 </a:t>
            </a:r>
            <a:r>
              <a:rPr lang="en-US" sz="2000" dirty="0" smtClean="0">
                <a:latin typeface="Consolas" panose="020B0609020204030204" pitchFamily="49" charset="0"/>
              </a:rPr>
              <a:t>R[0] </a:t>
            </a:r>
            <a:r>
              <a:rPr lang="en-US" sz="2000" b="1" dirty="0" smtClean="0">
                <a:latin typeface="Consolas" panose="020B0609020204030204" pitchFamily="49" charset="0"/>
              </a:rPr>
              <a:t>in</a:t>
            </a:r>
            <a:r>
              <a:rPr lang="en-US" sz="2000" dirty="0" smtClean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a, b =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</a:t>
            </a:r>
            <a:r>
              <a:rPr lang="en-US" sz="2000" dirty="0">
                <a:latin typeface="Consolas" panose="020B0609020204030204" pitchFamily="49" charset="0"/>
              </a:rPr>
              <a:t>m</a:t>
            </a:r>
            <a:r>
              <a:rPr lang="en-US" sz="2000" dirty="0" smtClean="0">
                <a:latin typeface="Consolas" panose="020B0609020204030204" pitchFamily="49" charset="0"/>
              </a:rPr>
              <a:t>s, </a:t>
            </a:r>
            <a:r>
              <a:rPr lang="en-US" sz="2000" dirty="0"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latin typeface="Consolas" panose="020B0609020204030204" pitchFamily="49" charset="0"/>
              </a:rPr>
              <a:t>), </a:t>
            </a:r>
            <a:r>
              <a:rPr lang="en-US" sz="2000" dirty="0" err="1" smtClean="0">
                <a:latin typeface="Consolas" panose="020B0609020204030204" pitchFamily="49" charset="0"/>
              </a:rPr>
              <a:t>Calc</a:t>
            </a:r>
            <a:r>
              <a:rPr lang="en-US" sz="2000" dirty="0" smtClean="0">
                <a:latin typeface="Consolas" panose="020B0609020204030204" pitchFamily="49" charset="0"/>
              </a:rPr>
              <a:t>(mms, </a:t>
            </a:r>
            <a:r>
              <a:rPr lang="en-US" sz="2000" dirty="0">
                <a:latin typeface="Consolas" panose="020B0609020204030204" pitchFamily="49" charset="0"/>
              </a:rPr>
              <a:t>R)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return </a:t>
            </a:r>
            <a:r>
              <a:rPr lang="en-US" sz="2000" dirty="0" err="1" smtClean="0">
                <a:latin typeface="Consolas" panose="020B0609020204030204" pitchFamily="49" charset="0"/>
              </a:rPr>
              <a:t>DoOp</a:t>
            </a:r>
            <a:r>
              <a:rPr lang="en-US" sz="2000" dirty="0" smtClean="0">
                <a:latin typeface="Consolas" panose="020B0609020204030204" pitchFamily="49" charset="0"/>
              </a:rPr>
              <a:t>(op[0], a, b)</a:t>
            </a:r>
            <a:endParaRPr lang="ru-RU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ParseOp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# op, left, right – </a:t>
            </a:r>
            <a:r>
              <a:rPr lang="ru-RU" sz="2000" dirty="0" smtClean="0">
                <a:latin typeface="Consolas" panose="020B0609020204030204" pitchFamily="49" charset="0"/>
              </a:rPr>
              <a:t>списки лексем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# op – </a:t>
            </a:r>
            <a:r>
              <a:rPr lang="ru-RU" sz="1700" dirty="0" smtClean="0"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latin typeface="Consolas" panose="020B0609020204030204" pitchFamily="49" charset="0"/>
              </a:rPr>
              <a:t>,</a:t>
            </a:r>
            <a:r>
              <a:rPr lang="ru-RU" sz="1700" dirty="0" smtClean="0">
                <a:latin typeface="Consolas" panose="020B0609020204030204" pitchFamily="49" charset="0"/>
              </a:rPr>
              <a:t> константа</a:t>
            </a:r>
            <a:r>
              <a:rPr lang="en-US" sz="1700" dirty="0" smtClean="0"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# left – </a:t>
            </a:r>
            <a:r>
              <a:rPr lang="ru-RU" sz="2000" dirty="0" smtClean="0">
                <a:latin typeface="Consolas" panose="020B0609020204030204" pitchFamily="49" charset="0"/>
              </a:rPr>
              <a:t>левый операнд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latin typeface="Consolas" panose="020B0609020204030204" pitchFamily="49" charset="0"/>
              </a:rPr>
              <a:t>[]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# right – </a:t>
            </a:r>
            <a:r>
              <a:rPr lang="ru-RU" sz="2000" dirty="0" smtClean="0">
                <a:latin typeface="Consolas" panose="020B0609020204030204" pitchFamily="49" charset="0"/>
              </a:rPr>
              <a:t>правый операнд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или </a:t>
            </a:r>
            <a:r>
              <a:rPr lang="en-US" sz="2000" dirty="0" smtClean="0">
                <a:latin typeface="Consolas" panose="020B0609020204030204" pitchFamily="49" charset="0"/>
              </a:rPr>
              <a:t>[]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op, left, right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3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определения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MAX_SIZE_OF_ARRAY (1000 * 1000)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MAX(LEFT, RIGHT) ((LEFT) &lt; (RIGHT) ? (RIGHT) : (LEFT))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 defined _DEBUG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define DEBUG_I_AM_HERE do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{\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__);\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while (0)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define DEBUG_I_AM_HERE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определения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MAX(LEFT, RIGHT) ((LEFT) &lt; (RIGHT) ? (RIGHT) : (LEFT))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 defined _DEBUG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define DEBUG_I_AM_HERE do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{\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__);\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while (0)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define DEBUG_I_AM_HERE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</a:t>
            </a:r>
            <a:r>
              <a:rPr lang="ru-RU" dirty="0" smtClean="0"/>
              <a:t>языка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Около 1973 года, </a:t>
            </a:r>
            <a:r>
              <a:rPr lang="en-US" dirty="0" smtClean="0"/>
              <a:t>Bell </a:t>
            </a:r>
            <a:r>
              <a:rPr lang="en-US" dirty="0"/>
              <a:t>Laboratories</a:t>
            </a:r>
            <a:r>
              <a:rPr lang="ru-RU" dirty="0"/>
              <a:t>, </a:t>
            </a:r>
            <a:r>
              <a:rPr lang="ru-RU" dirty="0" smtClean="0"/>
              <a:t>США</a:t>
            </a:r>
          </a:p>
          <a:p>
            <a:pPr lvl="1"/>
            <a:r>
              <a:rPr lang="ru-RU" dirty="0" smtClean="0"/>
              <a:t>Унификация исходного </a:t>
            </a:r>
            <a:r>
              <a:rPr lang="ru-RU" dirty="0"/>
              <a:t>кода </a:t>
            </a:r>
            <a:r>
              <a:rPr lang="ru-RU" dirty="0" smtClean="0"/>
              <a:t>компиляторов </a:t>
            </a:r>
            <a:r>
              <a:rPr lang="ru-RU" dirty="0"/>
              <a:t>языка Си </a:t>
            </a:r>
            <a:r>
              <a:rPr lang="ru-RU" dirty="0" smtClean="0"/>
              <a:t>для разных операционных систем</a:t>
            </a:r>
          </a:p>
          <a:p>
            <a:pPr lvl="2"/>
            <a:r>
              <a:rPr lang="ru-RU" dirty="0" smtClean="0"/>
              <a:t>Создание </a:t>
            </a:r>
            <a:r>
              <a:rPr lang="ru-RU" dirty="0"/>
              <a:t>«переносимого» компилятора языка </a:t>
            </a:r>
            <a:r>
              <a:rPr lang="ru-RU" dirty="0" smtClean="0"/>
              <a:t>Си</a:t>
            </a:r>
            <a:endParaRPr lang="en-US" dirty="0"/>
          </a:p>
          <a:p>
            <a:pPr lvl="1"/>
            <a:endParaRPr lang="ru-RU" dirty="0" smtClean="0"/>
          </a:p>
          <a:p>
            <a:r>
              <a:rPr lang="ru-RU" dirty="0" smtClean="0"/>
              <a:t>Первая версия</a:t>
            </a:r>
          </a:p>
          <a:p>
            <a:pPr lvl="1"/>
            <a:r>
              <a:rPr lang="ru-RU" dirty="0" smtClean="0"/>
              <a:t>Добавление в исходный код содержимого произвольного файла (</a:t>
            </a:r>
            <a:r>
              <a:rPr lang="en-US" dirty="0" smtClean="0"/>
              <a:t>#include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Простая подстановка строк (</a:t>
            </a:r>
            <a:r>
              <a:rPr lang="en-US" dirty="0" smtClean="0"/>
              <a:t>#define </a:t>
            </a:r>
            <a:r>
              <a:rPr lang="ru-RU" dirty="0" smtClean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 smtClean="0"/>
              <a:t>Следующие версии – </a:t>
            </a:r>
            <a:r>
              <a:rPr lang="en-US" dirty="0" smtClean="0"/>
              <a:t>Mike</a:t>
            </a:r>
            <a:r>
              <a:rPr lang="ru-RU" dirty="0" smtClean="0"/>
              <a:t> </a:t>
            </a:r>
            <a:r>
              <a:rPr lang="en-US" dirty="0" err="1" smtClean="0"/>
              <a:t>Lesk</a:t>
            </a:r>
            <a:r>
              <a:rPr lang="ru-RU" dirty="0" smtClean="0"/>
              <a:t> </a:t>
            </a:r>
            <a:r>
              <a:rPr lang="en-US" sz="1900" dirty="0" smtClean="0">
                <a:hlinkClick r:id="rId2"/>
              </a:rPr>
              <a:t>https://en.wikipedia.org/wiki/Mike_Lesk</a:t>
            </a:r>
            <a:r>
              <a:rPr lang="ru-RU" dirty="0" smtClean="0"/>
              <a:t>, </a:t>
            </a:r>
            <a:r>
              <a:rPr lang="en-US" dirty="0" smtClean="0"/>
              <a:t>John </a:t>
            </a:r>
            <a:r>
              <a:rPr lang="en-US" dirty="0" err="1" smtClean="0"/>
              <a:t>Reiser</a:t>
            </a:r>
            <a:endParaRPr lang="en-US" dirty="0" smtClean="0"/>
          </a:p>
          <a:p>
            <a:pPr lvl="1"/>
            <a:r>
              <a:rPr lang="ru-RU" dirty="0" smtClean="0"/>
              <a:t>Подстановка строк с подстановочными знаками </a:t>
            </a:r>
            <a:r>
              <a:rPr lang="ru-RU" dirty="0"/>
              <a:t>(</a:t>
            </a:r>
            <a:r>
              <a:rPr lang="en-US" dirty="0"/>
              <a:t>#define </a:t>
            </a:r>
            <a:r>
              <a:rPr lang="ru-RU" dirty="0" smtClean="0"/>
              <a:t>с параметрами)</a:t>
            </a:r>
          </a:p>
          <a:p>
            <a:pPr lvl="1"/>
            <a:r>
              <a:rPr lang="ru-RU" dirty="0" smtClean="0"/>
              <a:t>Условная компиляции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7368" y="2060848"/>
            <a:ext cx="10873208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определения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(LEFT, RIGHT) ((LEFT) &lt; (RIGHT) ? (RIGHT) : (LEFT))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 defined _DEBUG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define DEBUG_I_AM_HERE do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{\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__);\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while (0)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define DEBUG_I_AM_HERE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6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определения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(LEFT, RIGHT) ((LEFT) &lt; (RIGHT) ? (RIGHT) : (LEFT))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DEBUG_I_AM_HERE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{\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__FILE__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__LINE</a:t>
            </a:r>
            <a:r>
              <a:rPr lang="en-US" dirty="0" smtClean="0">
                <a:solidFill>
                  <a:srgbClr val="6F008A"/>
                </a:solidFill>
                <a:latin typeface="Consolas" panose="020B0609020204030204" pitchFamily="49" charset="0"/>
              </a:rPr>
              <a:t>__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);\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(0)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DEBUG_I_AM_HERE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7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 smtClean="0">
                <a:solidFill>
                  <a:schemeClr val="bg1"/>
                </a:solidFill>
              </a:rPr>
              <a:t>define</a:t>
            </a:r>
            <a:r>
              <a:rPr lang="ru-RU" dirty="0">
                <a:solidFill>
                  <a:schemeClr val="bg1"/>
                </a:solidFill>
              </a:rPr>
              <a:t> макрос </a:t>
            </a:r>
            <a:r>
              <a:rPr lang="ru-RU" dirty="0" smtClean="0">
                <a:solidFill>
                  <a:schemeClr val="bg1"/>
                </a:solidFill>
              </a:rPr>
              <a:t>правая-часть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define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макрос(парам</a:t>
            </a:r>
            <a:r>
              <a:rPr lang="ru-RU" baseline="-25000" dirty="0" smtClean="0">
                <a:solidFill>
                  <a:schemeClr val="bg1"/>
                </a:solidFill>
              </a:rPr>
              <a:t>1</a:t>
            </a:r>
            <a:r>
              <a:rPr lang="ru-RU" dirty="0" smtClean="0">
                <a:solidFill>
                  <a:schemeClr val="bg1"/>
                </a:solidFill>
              </a:rPr>
              <a:t>, …, парам</a:t>
            </a:r>
            <a:r>
              <a:rPr lang="en-US" baseline="-25000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правая-часть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Начиная с С99 есть макросы с переменным числом параметров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undef</a:t>
            </a:r>
            <a:r>
              <a:rPr lang="ru-RU" dirty="0" smtClean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Добавить в таблицу макросов для </a:t>
            </a:r>
            <a:r>
              <a:rPr lang="ru-RU" dirty="0" smtClean="0">
                <a:solidFill>
                  <a:schemeClr val="bg1"/>
                </a:solidFill>
              </a:rPr>
              <a:t>макрос </a:t>
            </a:r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имен параметров (возможно, пустой) и правую-часть (возможно, пустую)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B – </a:t>
            </a:r>
            <a:r>
              <a:rPr lang="ru-RU" dirty="0" smtClean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## B </a:t>
            </a:r>
            <a:r>
              <a:rPr lang="ru-RU" dirty="0" smtClean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#A </a:t>
            </a:r>
            <a:r>
              <a:rPr lang="ru-RU" dirty="0" smtClean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Удалить </a:t>
            </a:r>
            <a:r>
              <a:rPr lang="ru-RU" dirty="0">
                <a:solidFill>
                  <a:schemeClr val="bg1"/>
                </a:solidFill>
              </a:rPr>
              <a:t>макрос </a:t>
            </a:r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макросов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define</a:t>
            </a:r>
            <a:r>
              <a:rPr lang="ru-RU" dirty="0"/>
              <a:t> макрос </a:t>
            </a:r>
            <a:r>
              <a:rPr lang="ru-RU" dirty="0" smtClean="0"/>
              <a:t>правая-часть</a:t>
            </a:r>
          </a:p>
          <a:p>
            <a:endParaRPr lang="ru-RU" dirty="0" smtClean="0"/>
          </a:p>
          <a:p>
            <a:r>
              <a:rPr lang="ru-RU" dirty="0" smtClean="0"/>
              <a:t>#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smtClean="0"/>
              <a:t>макрос(парам</a:t>
            </a:r>
            <a:r>
              <a:rPr lang="ru-RU" baseline="-25000" dirty="0" smtClean="0"/>
              <a:t>1</a:t>
            </a:r>
            <a:r>
              <a:rPr lang="ru-RU" dirty="0" smtClean="0"/>
              <a:t>, …, парам</a:t>
            </a:r>
            <a:r>
              <a:rPr lang="en-US" baseline="-25000" dirty="0" smtClean="0"/>
              <a:t>N</a:t>
            </a:r>
            <a:r>
              <a:rPr lang="ru-RU" dirty="0" smtClean="0"/>
              <a:t>) правая-часть</a:t>
            </a:r>
            <a:endParaRPr lang="en-US" dirty="0" smtClean="0"/>
          </a:p>
          <a:p>
            <a:pPr lvl="1"/>
            <a:r>
              <a:rPr lang="ru-RU" dirty="0" smtClean="0"/>
              <a:t>Начиная с С99 есть макросы с переменным числом параметров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undef</a:t>
            </a:r>
            <a:r>
              <a:rPr lang="ru-RU" dirty="0" smtClean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Добавить в таблицу макросов для </a:t>
            </a:r>
            <a:r>
              <a:rPr lang="ru-RU" dirty="0" smtClean="0">
                <a:solidFill>
                  <a:schemeClr val="bg1"/>
                </a:solidFill>
              </a:rPr>
              <a:t>макрос </a:t>
            </a:r>
            <a:r>
              <a:rPr lang="ru-RU" dirty="0">
                <a:solidFill>
                  <a:schemeClr val="bg1"/>
                </a:solidFill>
              </a:rPr>
              <a:t>список </a:t>
            </a:r>
            <a:r>
              <a:rPr lang="ru-RU" dirty="0" smtClean="0">
                <a:solidFill>
                  <a:schemeClr val="bg1"/>
                </a:solidFill>
              </a:rPr>
              <a:t>имен параметров (возможно, пустой) и правую-часть (возможно, пустую)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B – </a:t>
            </a:r>
            <a:r>
              <a:rPr lang="ru-RU" dirty="0" smtClean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## B </a:t>
            </a:r>
            <a:r>
              <a:rPr lang="ru-RU" dirty="0" smtClean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#A </a:t>
            </a:r>
            <a:r>
              <a:rPr lang="ru-RU" dirty="0" smtClean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Удалить </a:t>
            </a:r>
            <a:r>
              <a:rPr lang="ru-RU" dirty="0">
                <a:solidFill>
                  <a:schemeClr val="bg1"/>
                </a:solidFill>
              </a:rPr>
              <a:t>макрос </a:t>
            </a:r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макросов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define</a:t>
            </a:r>
            <a:r>
              <a:rPr lang="ru-RU" dirty="0"/>
              <a:t> макрос </a:t>
            </a:r>
            <a:r>
              <a:rPr lang="ru-RU" dirty="0" smtClean="0"/>
              <a:t>правая-часть</a:t>
            </a:r>
          </a:p>
          <a:p>
            <a:endParaRPr lang="ru-RU" dirty="0" smtClean="0"/>
          </a:p>
          <a:p>
            <a:r>
              <a:rPr lang="ru-RU" dirty="0" smtClean="0"/>
              <a:t>#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smtClean="0"/>
              <a:t>макрос(парам</a:t>
            </a:r>
            <a:r>
              <a:rPr lang="ru-RU" baseline="-25000" dirty="0" smtClean="0"/>
              <a:t>1</a:t>
            </a:r>
            <a:r>
              <a:rPr lang="ru-RU" dirty="0" smtClean="0"/>
              <a:t>, …, парам</a:t>
            </a:r>
            <a:r>
              <a:rPr lang="en-US" baseline="-25000" dirty="0" smtClean="0"/>
              <a:t>N</a:t>
            </a:r>
            <a:r>
              <a:rPr lang="ru-RU" dirty="0" smtClean="0"/>
              <a:t>) правая-часть</a:t>
            </a:r>
            <a:endParaRPr lang="en-US" dirty="0" smtClean="0"/>
          </a:p>
          <a:p>
            <a:pPr lvl="1"/>
            <a:r>
              <a:rPr lang="ru-RU" dirty="0" smtClean="0"/>
              <a:t>Начиная с С99 есть макросы с переменным числом параметров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undef</a:t>
            </a:r>
            <a:r>
              <a:rPr lang="ru-RU" dirty="0" smtClean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</a:t>
            </a:r>
            <a:r>
              <a:rPr lang="ru-RU" dirty="0" smtClean="0"/>
              <a:t>словарь </a:t>
            </a:r>
            <a:r>
              <a:rPr lang="ru-RU" dirty="0"/>
              <a:t>макросов для </a:t>
            </a:r>
            <a:r>
              <a:rPr lang="ru-RU" dirty="0" smtClean="0"/>
              <a:t>макрос </a:t>
            </a:r>
            <a:r>
              <a:rPr lang="ru-RU" dirty="0"/>
              <a:t>список </a:t>
            </a:r>
            <a:r>
              <a:rPr lang="ru-RU" dirty="0" smtClean="0"/>
              <a:t>имен параметров (возможно, пустой) и правую-часть (возможно, пустую)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B – </a:t>
            </a:r>
            <a:r>
              <a:rPr lang="ru-RU" dirty="0" smtClean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## B </a:t>
            </a:r>
            <a:r>
              <a:rPr lang="ru-RU" dirty="0" smtClean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#A </a:t>
            </a:r>
            <a:r>
              <a:rPr lang="ru-RU" dirty="0" smtClean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Удалить </a:t>
            </a:r>
            <a:r>
              <a:rPr lang="ru-RU" dirty="0">
                <a:solidFill>
                  <a:schemeClr val="bg1"/>
                </a:solidFill>
              </a:rPr>
              <a:t>макрос </a:t>
            </a:r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макросов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define</a:t>
            </a:r>
            <a:r>
              <a:rPr lang="ru-RU" dirty="0"/>
              <a:t> макрос </a:t>
            </a:r>
            <a:r>
              <a:rPr lang="ru-RU" dirty="0" smtClean="0"/>
              <a:t>правая-часть</a:t>
            </a:r>
          </a:p>
          <a:p>
            <a:endParaRPr lang="ru-RU" dirty="0" smtClean="0"/>
          </a:p>
          <a:p>
            <a:r>
              <a:rPr lang="ru-RU" dirty="0" smtClean="0"/>
              <a:t>#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smtClean="0"/>
              <a:t>макрос(парам</a:t>
            </a:r>
            <a:r>
              <a:rPr lang="ru-RU" baseline="-25000" dirty="0" smtClean="0"/>
              <a:t>1</a:t>
            </a:r>
            <a:r>
              <a:rPr lang="ru-RU" dirty="0" smtClean="0"/>
              <a:t>, …, парам</a:t>
            </a:r>
            <a:r>
              <a:rPr lang="en-US" baseline="-25000" dirty="0" smtClean="0"/>
              <a:t>N</a:t>
            </a:r>
            <a:r>
              <a:rPr lang="ru-RU" dirty="0" smtClean="0"/>
              <a:t>) правая-часть</a:t>
            </a:r>
            <a:endParaRPr lang="en-US" dirty="0" smtClean="0"/>
          </a:p>
          <a:p>
            <a:pPr lvl="1"/>
            <a:r>
              <a:rPr lang="ru-RU" dirty="0" smtClean="0"/>
              <a:t>Начиная с С99 есть макросы с переменным числом параметров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undef</a:t>
            </a:r>
            <a:r>
              <a:rPr lang="ru-RU" dirty="0" smtClean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</a:t>
            </a:r>
            <a:r>
              <a:rPr lang="ru-RU" dirty="0" smtClean="0"/>
              <a:t>словарь макросов </a:t>
            </a:r>
            <a:r>
              <a:rPr lang="ru-RU" dirty="0"/>
              <a:t>для </a:t>
            </a:r>
            <a:r>
              <a:rPr lang="ru-RU" dirty="0" smtClean="0"/>
              <a:t>макрос </a:t>
            </a:r>
            <a:r>
              <a:rPr lang="ru-RU" dirty="0"/>
              <a:t>список </a:t>
            </a:r>
            <a:r>
              <a:rPr lang="ru-RU" dirty="0" smtClean="0"/>
              <a:t>имен параметров (возможно, пустой) и правую-часть (возможно, пустую)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– </a:t>
            </a:r>
            <a:r>
              <a:rPr lang="ru-RU" dirty="0" smtClean="0"/>
              <a:t>параметры макроса, то в правой-части: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## B </a:t>
            </a:r>
            <a:r>
              <a:rPr lang="ru-RU" dirty="0" smtClean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#A </a:t>
            </a:r>
            <a:r>
              <a:rPr lang="ru-RU" dirty="0" smtClean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Удалить </a:t>
            </a:r>
            <a:r>
              <a:rPr lang="ru-RU" dirty="0">
                <a:solidFill>
                  <a:schemeClr val="bg1"/>
                </a:solidFill>
              </a:rPr>
              <a:t>макрос </a:t>
            </a:r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макросов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define</a:t>
            </a:r>
            <a:r>
              <a:rPr lang="ru-RU" dirty="0"/>
              <a:t> макрос </a:t>
            </a:r>
            <a:r>
              <a:rPr lang="ru-RU" dirty="0" smtClean="0"/>
              <a:t>правая-часть</a:t>
            </a:r>
          </a:p>
          <a:p>
            <a:endParaRPr lang="ru-RU" dirty="0" smtClean="0"/>
          </a:p>
          <a:p>
            <a:r>
              <a:rPr lang="ru-RU" dirty="0" smtClean="0"/>
              <a:t>#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smtClean="0"/>
              <a:t>макрос(парам</a:t>
            </a:r>
            <a:r>
              <a:rPr lang="ru-RU" baseline="-25000" dirty="0" smtClean="0"/>
              <a:t>1</a:t>
            </a:r>
            <a:r>
              <a:rPr lang="ru-RU" dirty="0" smtClean="0"/>
              <a:t>, …, парам</a:t>
            </a:r>
            <a:r>
              <a:rPr lang="en-US" baseline="-25000" dirty="0" smtClean="0"/>
              <a:t>N</a:t>
            </a:r>
            <a:r>
              <a:rPr lang="ru-RU" dirty="0" smtClean="0"/>
              <a:t>) правая-часть</a:t>
            </a:r>
            <a:endParaRPr lang="en-US" dirty="0" smtClean="0"/>
          </a:p>
          <a:p>
            <a:pPr lvl="1"/>
            <a:r>
              <a:rPr lang="ru-RU" dirty="0" smtClean="0"/>
              <a:t>Начиная с С99 есть макросы с переменным числом параметров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undef</a:t>
            </a:r>
            <a:r>
              <a:rPr lang="ru-RU" dirty="0" smtClean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</a:t>
            </a:r>
            <a:r>
              <a:rPr lang="ru-RU" dirty="0" smtClean="0"/>
              <a:t>словарь макросов </a:t>
            </a:r>
            <a:r>
              <a:rPr lang="ru-RU" dirty="0"/>
              <a:t>для </a:t>
            </a:r>
            <a:r>
              <a:rPr lang="ru-RU" dirty="0" smtClean="0"/>
              <a:t>макрос </a:t>
            </a:r>
            <a:r>
              <a:rPr lang="ru-RU" dirty="0"/>
              <a:t>список </a:t>
            </a:r>
            <a:r>
              <a:rPr lang="ru-RU" dirty="0" smtClean="0"/>
              <a:t>имен параметров (возможно, пустой) и правую-часть (возможно, пустую)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– </a:t>
            </a:r>
            <a:r>
              <a:rPr lang="ru-RU" dirty="0" smtClean="0"/>
              <a:t>параметры макроса, то в правой-части: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## B </a:t>
            </a:r>
            <a:r>
              <a:rPr lang="ru-RU" dirty="0" smtClean="0"/>
              <a:t>обозначает конкатенацию фактических значений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#A </a:t>
            </a:r>
            <a:r>
              <a:rPr lang="ru-RU" dirty="0" smtClean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Удалить </a:t>
            </a:r>
            <a:r>
              <a:rPr lang="ru-RU" dirty="0">
                <a:solidFill>
                  <a:schemeClr val="bg1"/>
                </a:solidFill>
              </a:rPr>
              <a:t>макрос </a:t>
            </a:r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макросов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define</a:t>
            </a:r>
            <a:r>
              <a:rPr lang="ru-RU" dirty="0"/>
              <a:t> макрос </a:t>
            </a:r>
            <a:r>
              <a:rPr lang="ru-RU" dirty="0" smtClean="0"/>
              <a:t>правая-часть</a:t>
            </a:r>
          </a:p>
          <a:p>
            <a:endParaRPr lang="ru-RU" dirty="0" smtClean="0"/>
          </a:p>
          <a:p>
            <a:r>
              <a:rPr lang="ru-RU" dirty="0" smtClean="0"/>
              <a:t>#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smtClean="0"/>
              <a:t>макрос(парам</a:t>
            </a:r>
            <a:r>
              <a:rPr lang="ru-RU" baseline="-25000" dirty="0" smtClean="0"/>
              <a:t>1</a:t>
            </a:r>
            <a:r>
              <a:rPr lang="ru-RU" dirty="0" smtClean="0"/>
              <a:t>, …, парам</a:t>
            </a:r>
            <a:r>
              <a:rPr lang="en-US" baseline="-25000" dirty="0" smtClean="0"/>
              <a:t>N</a:t>
            </a:r>
            <a:r>
              <a:rPr lang="ru-RU" dirty="0" smtClean="0"/>
              <a:t>) правая-часть</a:t>
            </a:r>
            <a:endParaRPr lang="en-US" dirty="0" smtClean="0"/>
          </a:p>
          <a:p>
            <a:pPr lvl="1"/>
            <a:r>
              <a:rPr lang="ru-RU" dirty="0" smtClean="0"/>
              <a:t>Начиная с С99 есть макросы с переменным числом параметров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undef</a:t>
            </a:r>
            <a:r>
              <a:rPr lang="ru-RU" dirty="0" smtClean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</a:t>
            </a:r>
            <a:r>
              <a:rPr lang="ru-RU" dirty="0" smtClean="0"/>
              <a:t>словарь макросов </a:t>
            </a:r>
            <a:r>
              <a:rPr lang="ru-RU" dirty="0"/>
              <a:t>для </a:t>
            </a:r>
            <a:r>
              <a:rPr lang="ru-RU" dirty="0" smtClean="0"/>
              <a:t>макрос </a:t>
            </a:r>
            <a:r>
              <a:rPr lang="ru-RU" dirty="0"/>
              <a:t>список </a:t>
            </a:r>
            <a:r>
              <a:rPr lang="ru-RU" dirty="0" smtClean="0"/>
              <a:t>имен параметров (возможно, пустой) и правую-часть (возможно, пустую)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– </a:t>
            </a:r>
            <a:r>
              <a:rPr lang="ru-RU" dirty="0" smtClean="0"/>
              <a:t>параметры макроса, то в правой-части: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## B </a:t>
            </a:r>
            <a:r>
              <a:rPr lang="ru-RU" dirty="0" smtClean="0"/>
              <a:t>обозначает конкатенацию фактических значений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endParaRPr lang="ru-RU" dirty="0" smtClean="0"/>
          </a:p>
          <a:p>
            <a:pPr lvl="1"/>
            <a:r>
              <a:rPr lang="en-US" dirty="0" smtClean="0"/>
              <a:t>#A </a:t>
            </a:r>
            <a:r>
              <a:rPr lang="ru-RU" dirty="0" smtClean="0"/>
              <a:t>обозначает строковый литерал, равный фактическому значению </a:t>
            </a:r>
            <a:r>
              <a:rPr lang="en-US" dirty="0" smtClean="0"/>
              <a:t>A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Удалить </a:t>
            </a:r>
            <a:r>
              <a:rPr lang="ru-RU" dirty="0">
                <a:solidFill>
                  <a:schemeClr val="bg1"/>
                </a:solidFill>
              </a:rPr>
              <a:t>макрос </a:t>
            </a:r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макросов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define</a:t>
            </a:r>
            <a:r>
              <a:rPr lang="ru-RU" dirty="0"/>
              <a:t> макрос </a:t>
            </a:r>
            <a:r>
              <a:rPr lang="ru-RU" dirty="0" smtClean="0"/>
              <a:t>правая-часть</a:t>
            </a:r>
          </a:p>
          <a:p>
            <a:endParaRPr lang="ru-RU" dirty="0" smtClean="0"/>
          </a:p>
          <a:p>
            <a:r>
              <a:rPr lang="ru-RU" dirty="0" smtClean="0"/>
              <a:t>#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smtClean="0"/>
              <a:t>макрос(парам</a:t>
            </a:r>
            <a:r>
              <a:rPr lang="ru-RU" baseline="-25000" dirty="0" smtClean="0"/>
              <a:t>1</a:t>
            </a:r>
            <a:r>
              <a:rPr lang="ru-RU" dirty="0" smtClean="0"/>
              <a:t>, …, парам</a:t>
            </a:r>
            <a:r>
              <a:rPr lang="en-US" baseline="-25000" dirty="0" smtClean="0"/>
              <a:t>N</a:t>
            </a:r>
            <a:r>
              <a:rPr lang="ru-RU" dirty="0" smtClean="0"/>
              <a:t>) правая-часть</a:t>
            </a:r>
            <a:endParaRPr lang="en-US" dirty="0" smtClean="0"/>
          </a:p>
          <a:p>
            <a:pPr lvl="1"/>
            <a:r>
              <a:rPr lang="ru-RU" dirty="0" smtClean="0"/>
              <a:t>Начиная с С99 есть макросы с переменным числом параметров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ru-RU" dirty="0" smtClean="0"/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</a:t>
            </a:r>
            <a:r>
              <a:rPr lang="ru-RU" dirty="0" smtClean="0"/>
              <a:t>словарь макросов </a:t>
            </a:r>
            <a:r>
              <a:rPr lang="ru-RU" dirty="0"/>
              <a:t>для </a:t>
            </a:r>
            <a:r>
              <a:rPr lang="ru-RU" dirty="0" smtClean="0"/>
              <a:t>макрос </a:t>
            </a:r>
            <a:r>
              <a:rPr lang="ru-RU" dirty="0"/>
              <a:t>список </a:t>
            </a:r>
            <a:r>
              <a:rPr lang="ru-RU" dirty="0" smtClean="0"/>
              <a:t>имен параметров (возможно, пустой) и правую-часть (возможно, пустую)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– </a:t>
            </a:r>
            <a:r>
              <a:rPr lang="ru-RU" dirty="0" smtClean="0"/>
              <a:t>параметры макроса, то в правой-части: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## B </a:t>
            </a:r>
            <a:r>
              <a:rPr lang="ru-RU" dirty="0" smtClean="0"/>
              <a:t>обозначает конкатенацию фактических значений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endParaRPr lang="ru-RU" dirty="0" smtClean="0"/>
          </a:p>
          <a:p>
            <a:pPr lvl="1"/>
            <a:r>
              <a:rPr lang="en-US" dirty="0" smtClean="0"/>
              <a:t>#A </a:t>
            </a:r>
            <a:r>
              <a:rPr lang="ru-RU" dirty="0" smtClean="0"/>
              <a:t>обозначает строковый литерал, равный фактическому значению </a:t>
            </a:r>
            <a:r>
              <a:rPr lang="en-US" dirty="0" smtClean="0"/>
              <a:t>A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Удалить </a:t>
            </a:r>
            <a:r>
              <a:rPr lang="ru-RU" dirty="0">
                <a:solidFill>
                  <a:schemeClr val="bg1"/>
                </a:solidFill>
              </a:rPr>
              <a:t>макрос </a:t>
            </a:r>
            <a:r>
              <a:rPr lang="ru-RU" dirty="0" smtClean="0">
                <a:solidFill>
                  <a:schemeClr val="bg1"/>
                </a:solidFill>
              </a:rPr>
              <a:t>из </a:t>
            </a:r>
            <a:r>
              <a:rPr lang="ru-RU" dirty="0" smtClean="0">
                <a:solidFill>
                  <a:schemeClr val="bg1"/>
                </a:solidFill>
              </a:rPr>
              <a:t>таблицы </a:t>
            </a:r>
            <a:r>
              <a:rPr lang="ru-RU" dirty="0" smtClean="0">
                <a:solidFill>
                  <a:schemeClr val="bg1"/>
                </a:solidFill>
              </a:rPr>
              <a:t>макросов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define</a:t>
            </a:r>
            <a:r>
              <a:rPr lang="ru-RU" dirty="0"/>
              <a:t> макрос </a:t>
            </a:r>
            <a:r>
              <a:rPr lang="ru-RU" dirty="0" smtClean="0"/>
              <a:t>правая-часть</a:t>
            </a:r>
          </a:p>
          <a:p>
            <a:endParaRPr lang="ru-RU" dirty="0" smtClean="0"/>
          </a:p>
          <a:p>
            <a:r>
              <a:rPr lang="ru-RU" dirty="0" smtClean="0"/>
              <a:t>#</a:t>
            </a:r>
            <a:r>
              <a:rPr lang="ru-RU" dirty="0" err="1"/>
              <a:t>define</a:t>
            </a:r>
            <a:r>
              <a:rPr lang="ru-RU" dirty="0"/>
              <a:t> </a:t>
            </a:r>
            <a:r>
              <a:rPr lang="ru-RU" dirty="0" smtClean="0"/>
              <a:t>макрос(парам</a:t>
            </a:r>
            <a:r>
              <a:rPr lang="ru-RU" baseline="-25000" dirty="0" smtClean="0"/>
              <a:t>1</a:t>
            </a:r>
            <a:r>
              <a:rPr lang="ru-RU" dirty="0" smtClean="0"/>
              <a:t>, …, парам</a:t>
            </a:r>
            <a:r>
              <a:rPr lang="en-US" baseline="-25000" dirty="0" smtClean="0"/>
              <a:t>N</a:t>
            </a:r>
            <a:r>
              <a:rPr lang="ru-RU" dirty="0" smtClean="0"/>
              <a:t>) правая-часть</a:t>
            </a:r>
            <a:endParaRPr lang="en-US" dirty="0" smtClean="0"/>
          </a:p>
          <a:p>
            <a:pPr lvl="1"/>
            <a:r>
              <a:rPr lang="ru-RU" dirty="0" smtClean="0"/>
              <a:t>Начиная с С99 есть макросы с переменным числом параметров</a:t>
            </a:r>
          </a:p>
          <a:p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undef</a:t>
            </a:r>
            <a:r>
              <a:rPr lang="ru-RU" dirty="0" smtClean="0"/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</a:t>
            </a:r>
            <a:r>
              <a:rPr lang="ru-RU" dirty="0" smtClean="0"/>
              <a:t>словарь макросов </a:t>
            </a:r>
            <a:r>
              <a:rPr lang="ru-RU" dirty="0"/>
              <a:t>для </a:t>
            </a:r>
            <a:r>
              <a:rPr lang="ru-RU" dirty="0" smtClean="0"/>
              <a:t>макрос </a:t>
            </a:r>
            <a:r>
              <a:rPr lang="ru-RU" dirty="0"/>
              <a:t>список </a:t>
            </a:r>
            <a:r>
              <a:rPr lang="ru-RU" dirty="0" smtClean="0"/>
              <a:t>имен параметров (возможно, пустой) и правую-часть (возможно, пустую)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 – </a:t>
            </a:r>
            <a:r>
              <a:rPr lang="ru-RU" dirty="0" smtClean="0"/>
              <a:t>параметры макроса, то в правой-части: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## B </a:t>
            </a:r>
            <a:r>
              <a:rPr lang="ru-RU" dirty="0" smtClean="0"/>
              <a:t>обозначает конкатенацию фактических значений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endParaRPr lang="ru-RU" dirty="0" smtClean="0"/>
          </a:p>
          <a:p>
            <a:pPr lvl="1"/>
            <a:r>
              <a:rPr lang="en-US" dirty="0" smtClean="0"/>
              <a:t>#A </a:t>
            </a:r>
            <a:r>
              <a:rPr lang="ru-RU" dirty="0" smtClean="0"/>
              <a:t>обозначает строковый литерал, равный фактическому значению </a:t>
            </a:r>
            <a:r>
              <a:rPr lang="en-US" dirty="0" smtClean="0"/>
              <a:t>A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Удалить </a:t>
            </a:r>
            <a:r>
              <a:rPr lang="ru-RU" dirty="0"/>
              <a:t>макрос </a:t>
            </a:r>
            <a:r>
              <a:rPr lang="ru-RU" dirty="0" smtClean="0"/>
              <a:t>из </a:t>
            </a:r>
            <a:r>
              <a:rPr lang="ru-RU" dirty="0" smtClean="0"/>
              <a:t>словаря макросов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</a:t>
            </a:r>
            <a:r>
              <a:rPr lang="ru-RU" dirty="0" smtClean="0"/>
              <a:t>языка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Около 1973 года, </a:t>
            </a:r>
            <a:r>
              <a:rPr lang="en-US" dirty="0" smtClean="0"/>
              <a:t>Bell </a:t>
            </a:r>
            <a:r>
              <a:rPr lang="en-US" dirty="0"/>
              <a:t>Laboratories</a:t>
            </a:r>
            <a:r>
              <a:rPr lang="ru-RU" dirty="0"/>
              <a:t>, </a:t>
            </a:r>
            <a:r>
              <a:rPr lang="ru-RU" dirty="0" smtClean="0"/>
              <a:t>США</a:t>
            </a:r>
          </a:p>
          <a:p>
            <a:pPr lvl="1"/>
            <a:r>
              <a:rPr lang="ru-RU" dirty="0" smtClean="0"/>
              <a:t>Унификация исходного </a:t>
            </a:r>
            <a:r>
              <a:rPr lang="ru-RU" dirty="0"/>
              <a:t>кода </a:t>
            </a:r>
            <a:r>
              <a:rPr lang="ru-RU" dirty="0" smtClean="0"/>
              <a:t>компиляторов </a:t>
            </a:r>
            <a:r>
              <a:rPr lang="ru-RU" dirty="0"/>
              <a:t>языка Си </a:t>
            </a:r>
            <a:r>
              <a:rPr lang="ru-RU" dirty="0" smtClean="0"/>
              <a:t>для разных операционных систем</a:t>
            </a:r>
          </a:p>
          <a:p>
            <a:pPr lvl="2"/>
            <a:r>
              <a:rPr lang="ru-RU" dirty="0" smtClean="0"/>
              <a:t>Создание </a:t>
            </a:r>
            <a:r>
              <a:rPr lang="ru-RU" dirty="0"/>
              <a:t>«переносимого» компилятора языка </a:t>
            </a:r>
            <a:r>
              <a:rPr lang="ru-RU" dirty="0" smtClean="0"/>
              <a:t>Си</a:t>
            </a:r>
            <a:endParaRPr lang="en-US" dirty="0"/>
          </a:p>
          <a:p>
            <a:pPr lvl="1"/>
            <a:endParaRPr lang="ru-RU" dirty="0" smtClean="0"/>
          </a:p>
          <a:p>
            <a:r>
              <a:rPr lang="ru-RU" dirty="0" smtClean="0"/>
              <a:t>Первая версия</a:t>
            </a:r>
          </a:p>
          <a:p>
            <a:pPr lvl="1"/>
            <a:r>
              <a:rPr lang="ru-RU" dirty="0" smtClean="0"/>
              <a:t>Добавление в исходный код содержимого произвольного файла (</a:t>
            </a:r>
            <a:r>
              <a:rPr lang="en-US" dirty="0" smtClean="0"/>
              <a:t>#include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Простая подстановка строк (</a:t>
            </a:r>
            <a:r>
              <a:rPr lang="en-US" dirty="0" smtClean="0"/>
              <a:t>#define </a:t>
            </a:r>
            <a:r>
              <a:rPr lang="ru-RU" dirty="0" smtClean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 smtClean="0"/>
              <a:t>Следующие версии – </a:t>
            </a:r>
            <a:r>
              <a:rPr lang="en-US" dirty="0" smtClean="0"/>
              <a:t>Mike</a:t>
            </a:r>
            <a:r>
              <a:rPr lang="ru-RU" dirty="0" smtClean="0"/>
              <a:t> </a:t>
            </a:r>
            <a:r>
              <a:rPr lang="en-US" dirty="0" err="1" smtClean="0"/>
              <a:t>Lesk</a:t>
            </a:r>
            <a:r>
              <a:rPr lang="ru-RU" dirty="0" smtClean="0"/>
              <a:t> </a:t>
            </a:r>
            <a:r>
              <a:rPr lang="en-US" sz="1900" dirty="0" smtClean="0">
                <a:hlinkClick r:id="rId2"/>
              </a:rPr>
              <a:t>https://en.wikipedia.org/wiki/Mike_Lesk</a:t>
            </a:r>
            <a:r>
              <a:rPr lang="ru-RU" dirty="0" smtClean="0"/>
              <a:t>, </a:t>
            </a:r>
            <a:r>
              <a:rPr lang="en-US" dirty="0" smtClean="0"/>
              <a:t>John </a:t>
            </a:r>
            <a:r>
              <a:rPr lang="en-US" dirty="0" err="1" smtClean="0"/>
              <a:t>Reiser</a:t>
            </a:r>
            <a:endParaRPr lang="en-US" dirty="0" smtClean="0"/>
          </a:p>
          <a:p>
            <a:pPr lvl="1"/>
            <a:r>
              <a:rPr lang="ru-RU" dirty="0" smtClean="0"/>
              <a:t>Подстановка строк с подстановочными знаками </a:t>
            </a:r>
            <a:r>
              <a:rPr lang="ru-RU" dirty="0"/>
              <a:t>(</a:t>
            </a:r>
            <a:r>
              <a:rPr lang="en-US" dirty="0"/>
              <a:t>#define </a:t>
            </a:r>
            <a:r>
              <a:rPr lang="ru-RU" dirty="0" smtClean="0"/>
              <a:t>с параметрами)</a:t>
            </a:r>
          </a:p>
          <a:p>
            <a:pPr lvl="1"/>
            <a:r>
              <a:rPr lang="ru-RU" dirty="0" smtClean="0"/>
              <a:t>Условная компиляции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7368" y="3068960"/>
            <a:ext cx="10873208" cy="324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m, p,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macros[m] = (p,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input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input)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macro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  <a:endParaRPr lang="ru-RU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  <a:endParaRPr lang="ru-RU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  <a:endParaRPr lang="ru-RU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m, p,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macros[m] = (p,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input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input)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macro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  <a:endParaRPr lang="ru-RU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  <a:endParaRPr lang="ru-RU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  <a:endParaRPr lang="ru-RU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m, p,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 =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macros[m] = (p, </a:t>
            </a:r>
            <a:r>
              <a:rPr lang="en-US" sz="2000" dirty="0" err="1" smtClean="0"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input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input)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macro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  <a:endParaRPr lang="ru-RU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  <a:endParaRPr lang="ru-RU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  <a:endParaRPr lang="ru-RU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m, p,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 =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macros[m] = (p, </a:t>
            </a:r>
            <a:r>
              <a:rPr lang="en-US" sz="2000" dirty="0" err="1" smtClean="0"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input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input)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# macro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  </a:t>
            </a:r>
            <a:r>
              <a:rPr lang="ru-RU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 smtClean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m, p,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 =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macros[m] = (p, </a:t>
            </a:r>
            <a:r>
              <a:rPr lang="en-US" sz="2000" dirty="0" err="1" smtClean="0"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input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input)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# macro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  </a:t>
            </a:r>
            <a:r>
              <a:rPr lang="ru-RU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 smtClean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m, p,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 =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macros[m] = (p, </a:t>
            </a:r>
            <a:r>
              <a:rPr lang="en-US" sz="2000" dirty="0" err="1" smtClean="0"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input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input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input)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macros.pop</a:t>
            </a:r>
            <a:r>
              <a:rPr lang="en-US" sz="2000" dirty="0" smtClean="0">
                <a:latin typeface="Consolas" panose="020B0609020204030204" pitchFamily="49" charset="0"/>
              </a:rPr>
              <a:t>(m,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</a:rPr>
              <a:t>input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# macro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  </a:t>
            </a:r>
            <a:r>
              <a:rPr lang="ru-RU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 smtClean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macro, </a:t>
            </a:r>
            <a:r>
              <a:rPr lang="en-US" sz="19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m, p,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 =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macros[m] = (p, </a:t>
            </a:r>
            <a:r>
              <a:rPr lang="en-US" sz="2000" dirty="0" err="1" smtClean="0">
                <a:latin typeface="Consolas" panose="020B0609020204030204" pitchFamily="49" charset="0"/>
              </a:rPr>
              <a:t>rhs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input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input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input)</a:t>
            </a:r>
          </a:p>
          <a:p>
            <a:pPr marL="0" lv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macros.pop</a:t>
            </a:r>
            <a:r>
              <a:rPr lang="en-US" sz="2000" dirty="0" smtClean="0">
                <a:latin typeface="Consolas" panose="020B0609020204030204" pitchFamily="49" charset="0"/>
              </a:rPr>
              <a:t>(m, </a:t>
            </a:r>
            <a:r>
              <a:rPr lang="en-US" sz="2000" b="1" dirty="0" smtClean="0">
                <a:latin typeface="Consolas" panose="020B0609020204030204" pitchFamily="49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>
                <a:latin typeface="Consolas" panose="020B0609020204030204" pitchFamily="49" charset="0"/>
              </a:rPr>
              <a:t>input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# macro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–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  <a:endParaRPr lang="ru-RU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dirty="0" smtClean="0">
                <a:latin typeface="Consolas" panose="020B0609020204030204" pitchFamily="49" charset="0"/>
              </a:rPr>
              <a:t>   </a:t>
            </a:r>
            <a:r>
              <a:rPr lang="ru-RU" sz="1900" dirty="0" smtClean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 smtClean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macro, </a:t>
            </a:r>
            <a:r>
              <a:rPr lang="en-US" sz="19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Служебные 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__LINE__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__</a:t>
            </a:r>
            <a:r>
              <a:rPr lang="en-US" dirty="0" smtClean="0">
                <a:solidFill>
                  <a:schemeClr val="bg1"/>
                </a:solidFill>
              </a:rPr>
              <a:t>FILE</a:t>
            </a:r>
            <a:r>
              <a:rPr lang="en-US" dirty="0" smtClean="0">
                <a:solidFill>
                  <a:schemeClr val="bg1"/>
                </a:solidFill>
              </a:rPr>
              <a:t>__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__</a:t>
            </a:r>
            <a:r>
              <a:rPr lang="en-US" dirty="0" smtClean="0">
                <a:solidFill>
                  <a:schemeClr val="bg1"/>
                </a:solidFill>
              </a:rPr>
              <a:t>TIME__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__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__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Номер текущей строки (целое)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Имя </a:t>
            </a:r>
            <a:r>
              <a:rPr lang="ru-RU" dirty="0">
                <a:solidFill>
                  <a:schemeClr val="bg1"/>
                </a:solidFill>
              </a:rPr>
              <a:t>текущего файла (</a:t>
            </a:r>
            <a:r>
              <a:rPr lang="ru-RU" dirty="0" smtClean="0">
                <a:solidFill>
                  <a:schemeClr val="bg1"/>
                </a:solidFill>
              </a:rPr>
              <a:t>строковый </a:t>
            </a:r>
            <a:r>
              <a:rPr lang="ru-RU" dirty="0">
                <a:solidFill>
                  <a:schemeClr val="bg1"/>
                </a:solidFill>
              </a:rPr>
              <a:t>литерал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Время  </a:t>
            </a:r>
            <a:r>
              <a:rPr lang="ru-RU" dirty="0">
                <a:solidFill>
                  <a:schemeClr val="bg1"/>
                </a:solidFill>
              </a:rPr>
              <a:t>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Имя </a:t>
            </a:r>
            <a:r>
              <a:rPr lang="ru-RU" dirty="0">
                <a:solidFill>
                  <a:schemeClr val="bg1"/>
                </a:solidFill>
              </a:rPr>
              <a:t>текущей функции (строковый литерал)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3363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Служебные 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__LINE__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__</a:t>
            </a:r>
            <a:r>
              <a:rPr lang="en-US" dirty="0" smtClean="0">
                <a:solidFill>
                  <a:schemeClr val="bg1"/>
                </a:solidFill>
              </a:rPr>
              <a:t>FILE</a:t>
            </a:r>
            <a:r>
              <a:rPr lang="en-US" dirty="0" smtClean="0">
                <a:solidFill>
                  <a:schemeClr val="bg1"/>
                </a:solidFill>
              </a:rPr>
              <a:t>__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__</a:t>
            </a:r>
            <a:r>
              <a:rPr lang="en-US" dirty="0" smtClean="0">
                <a:solidFill>
                  <a:schemeClr val="bg1"/>
                </a:solidFill>
              </a:rPr>
              <a:t>TIME__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__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__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Имя </a:t>
            </a:r>
            <a:r>
              <a:rPr lang="ru-RU" dirty="0">
                <a:solidFill>
                  <a:schemeClr val="bg1"/>
                </a:solidFill>
              </a:rPr>
              <a:t>текущего файла (</a:t>
            </a:r>
            <a:r>
              <a:rPr lang="ru-RU" dirty="0" smtClean="0">
                <a:solidFill>
                  <a:schemeClr val="bg1"/>
                </a:solidFill>
              </a:rPr>
              <a:t>строковый </a:t>
            </a:r>
            <a:r>
              <a:rPr lang="ru-RU" dirty="0">
                <a:solidFill>
                  <a:schemeClr val="bg1"/>
                </a:solidFill>
              </a:rPr>
              <a:t>литерал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Время  </a:t>
            </a:r>
            <a:r>
              <a:rPr lang="ru-RU" dirty="0">
                <a:solidFill>
                  <a:schemeClr val="bg1"/>
                </a:solidFill>
              </a:rPr>
              <a:t>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Имя </a:t>
            </a:r>
            <a:r>
              <a:rPr lang="ru-RU" dirty="0">
                <a:solidFill>
                  <a:schemeClr val="bg1"/>
                </a:solidFill>
              </a:rPr>
              <a:t>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12604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Служебные 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__LINE__</a:t>
            </a:r>
          </a:p>
          <a:p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 smtClean="0"/>
              <a:t>FILE</a:t>
            </a:r>
            <a:r>
              <a:rPr lang="en-US" dirty="0" smtClean="0"/>
              <a:t>__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__</a:t>
            </a:r>
            <a:r>
              <a:rPr lang="en-US" dirty="0" smtClean="0">
                <a:solidFill>
                  <a:schemeClr val="bg1"/>
                </a:solidFill>
              </a:rPr>
              <a:t>TIME__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__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__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Имя </a:t>
            </a:r>
            <a:r>
              <a:rPr lang="ru-RU" dirty="0"/>
              <a:t>текущего файла (</a:t>
            </a:r>
            <a:r>
              <a:rPr lang="ru-RU" dirty="0" smtClean="0"/>
              <a:t>строковый </a:t>
            </a:r>
            <a:r>
              <a:rPr lang="ru-RU" dirty="0"/>
              <a:t>литерал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Время  </a:t>
            </a:r>
            <a:r>
              <a:rPr lang="ru-RU" dirty="0">
                <a:solidFill>
                  <a:schemeClr val="bg1"/>
                </a:solidFill>
              </a:rPr>
              <a:t>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Имя </a:t>
            </a:r>
            <a:r>
              <a:rPr lang="ru-RU" dirty="0">
                <a:solidFill>
                  <a:schemeClr val="bg1"/>
                </a:solidFill>
              </a:rPr>
              <a:t>текущей функции (строковый литерал)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5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</a:t>
            </a:r>
            <a:r>
              <a:rPr lang="ru-RU" dirty="0" smtClean="0"/>
              <a:t>языка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Около 1973 года, </a:t>
            </a:r>
            <a:r>
              <a:rPr lang="en-US" dirty="0" smtClean="0"/>
              <a:t>Bell </a:t>
            </a:r>
            <a:r>
              <a:rPr lang="en-US" dirty="0"/>
              <a:t>Laboratories</a:t>
            </a:r>
            <a:r>
              <a:rPr lang="ru-RU" dirty="0"/>
              <a:t>, </a:t>
            </a:r>
            <a:r>
              <a:rPr lang="ru-RU" dirty="0" smtClean="0"/>
              <a:t>США</a:t>
            </a:r>
          </a:p>
          <a:p>
            <a:pPr lvl="1"/>
            <a:r>
              <a:rPr lang="ru-RU" dirty="0" smtClean="0"/>
              <a:t>Унификация исходного </a:t>
            </a:r>
            <a:r>
              <a:rPr lang="ru-RU" dirty="0"/>
              <a:t>кода </a:t>
            </a:r>
            <a:r>
              <a:rPr lang="ru-RU" dirty="0" smtClean="0"/>
              <a:t>компиляторов </a:t>
            </a:r>
            <a:r>
              <a:rPr lang="ru-RU" dirty="0"/>
              <a:t>языка Си </a:t>
            </a:r>
            <a:r>
              <a:rPr lang="ru-RU" dirty="0" smtClean="0"/>
              <a:t>для разных операционных систем</a:t>
            </a:r>
          </a:p>
          <a:p>
            <a:pPr lvl="2"/>
            <a:r>
              <a:rPr lang="ru-RU" dirty="0" smtClean="0"/>
              <a:t>Создание </a:t>
            </a:r>
            <a:r>
              <a:rPr lang="ru-RU" dirty="0"/>
              <a:t>«переносимого» компилятора языка </a:t>
            </a:r>
            <a:r>
              <a:rPr lang="ru-RU" dirty="0" smtClean="0"/>
              <a:t>Си</a:t>
            </a:r>
            <a:endParaRPr lang="en-US" dirty="0"/>
          </a:p>
          <a:p>
            <a:pPr lvl="1"/>
            <a:endParaRPr lang="ru-RU" dirty="0" smtClean="0"/>
          </a:p>
          <a:p>
            <a:r>
              <a:rPr lang="ru-RU" dirty="0" smtClean="0"/>
              <a:t>Первая версия</a:t>
            </a:r>
          </a:p>
          <a:p>
            <a:pPr lvl="1"/>
            <a:r>
              <a:rPr lang="ru-RU" dirty="0" smtClean="0"/>
              <a:t>Добавление в исходный код содержимого произвольного файла (</a:t>
            </a:r>
            <a:r>
              <a:rPr lang="en-US" dirty="0" smtClean="0"/>
              <a:t>#include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Простая подстановка строк (</a:t>
            </a:r>
            <a:r>
              <a:rPr lang="en-US" dirty="0" smtClean="0"/>
              <a:t>#define </a:t>
            </a:r>
            <a:r>
              <a:rPr lang="ru-RU" dirty="0" smtClean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 smtClean="0"/>
              <a:t>Следующие версии – </a:t>
            </a:r>
            <a:r>
              <a:rPr lang="en-US" dirty="0" smtClean="0"/>
              <a:t>Mike</a:t>
            </a:r>
            <a:r>
              <a:rPr lang="ru-RU" dirty="0" smtClean="0"/>
              <a:t> </a:t>
            </a:r>
            <a:r>
              <a:rPr lang="en-US" dirty="0" err="1" smtClean="0"/>
              <a:t>Lesk</a:t>
            </a:r>
            <a:r>
              <a:rPr lang="ru-RU" dirty="0" smtClean="0"/>
              <a:t> </a:t>
            </a:r>
            <a:r>
              <a:rPr lang="en-US" sz="1900" dirty="0" smtClean="0">
                <a:hlinkClick r:id="rId2"/>
              </a:rPr>
              <a:t>https://en.wikipedia.org/wiki/Mike_Lesk</a:t>
            </a:r>
            <a:r>
              <a:rPr lang="ru-RU" dirty="0" smtClean="0"/>
              <a:t>, </a:t>
            </a:r>
            <a:r>
              <a:rPr lang="en-US" dirty="0" smtClean="0"/>
              <a:t>John </a:t>
            </a:r>
            <a:r>
              <a:rPr lang="en-US" dirty="0" err="1" smtClean="0"/>
              <a:t>Reiser</a:t>
            </a:r>
            <a:endParaRPr lang="en-US" dirty="0" smtClean="0"/>
          </a:p>
          <a:p>
            <a:pPr lvl="1"/>
            <a:r>
              <a:rPr lang="ru-RU" dirty="0" smtClean="0"/>
              <a:t>Подстановка строк с подстановочными знаками </a:t>
            </a:r>
            <a:r>
              <a:rPr lang="ru-RU" dirty="0"/>
              <a:t>(</a:t>
            </a:r>
            <a:r>
              <a:rPr lang="en-US" dirty="0"/>
              <a:t>#define </a:t>
            </a:r>
            <a:r>
              <a:rPr lang="ru-RU" dirty="0" smtClean="0"/>
              <a:t>с параметрами)</a:t>
            </a:r>
          </a:p>
          <a:p>
            <a:pPr lvl="1"/>
            <a:r>
              <a:rPr lang="ru-RU" dirty="0" smtClean="0"/>
              <a:t>Условная компиляции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7368" y="4581128"/>
            <a:ext cx="10873208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Служебные 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__LINE__</a:t>
            </a:r>
          </a:p>
          <a:p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 smtClean="0"/>
              <a:t>FILE</a:t>
            </a:r>
            <a:r>
              <a:rPr lang="en-US" dirty="0" smtClean="0"/>
              <a:t>__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 smtClean="0"/>
              <a:t>TIME__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__</a:t>
            </a:r>
            <a:r>
              <a:rPr lang="en-US" dirty="0" smtClean="0">
                <a:solidFill>
                  <a:schemeClr val="bg1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__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Имя </a:t>
            </a:r>
            <a:r>
              <a:rPr lang="ru-RU" dirty="0"/>
              <a:t>текущего файла (</a:t>
            </a:r>
            <a:r>
              <a:rPr lang="ru-RU" dirty="0" smtClean="0"/>
              <a:t>строковый </a:t>
            </a:r>
            <a:r>
              <a:rPr lang="ru-RU" dirty="0"/>
              <a:t>литерал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Время  </a:t>
            </a:r>
            <a:r>
              <a:rPr lang="ru-RU" dirty="0"/>
              <a:t>(строковый литерал)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Имя </a:t>
            </a:r>
            <a:r>
              <a:rPr lang="ru-RU" dirty="0">
                <a:solidFill>
                  <a:schemeClr val="bg1"/>
                </a:solidFill>
              </a:rPr>
              <a:t>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89591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Служебные макросы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__LINE__</a:t>
            </a:r>
          </a:p>
          <a:p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 smtClean="0"/>
              <a:t>FILE</a:t>
            </a:r>
            <a:r>
              <a:rPr lang="en-US" dirty="0" smtClean="0"/>
              <a:t>__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 smtClean="0"/>
              <a:t>TIME__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__</a:t>
            </a:r>
            <a:r>
              <a:rPr lang="en-US" dirty="0" smtClean="0"/>
              <a:t>FUNCTION</a:t>
            </a:r>
            <a:r>
              <a:rPr lang="en-US" dirty="0" smtClean="0"/>
              <a:t>__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Имя </a:t>
            </a:r>
            <a:r>
              <a:rPr lang="ru-RU" dirty="0"/>
              <a:t>текущего файла (</a:t>
            </a:r>
            <a:r>
              <a:rPr lang="ru-RU" dirty="0" smtClean="0"/>
              <a:t>строковый </a:t>
            </a:r>
            <a:r>
              <a:rPr lang="ru-RU" dirty="0"/>
              <a:t>литерал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Время  </a:t>
            </a:r>
            <a:r>
              <a:rPr lang="ru-RU" dirty="0"/>
              <a:t>(строковый литерал)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Имя </a:t>
            </a:r>
            <a:r>
              <a:rPr lang="ru-RU" dirty="0"/>
              <a:t>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6336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подстановки</a:t>
            </a:r>
            <a:r>
              <a:rPr lang="en-US" dirty="0" smtClean="0"/>
              <a:t>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(tokens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macros):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okens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okens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(macros[token],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tokens)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подстановки</a:t>
            </a:r>
            <a:r>
              <a:rPr lang="en-US" dirty="0" smtClean="0"/>
              <a:t>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macros):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okens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okens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(macros[token],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tokens)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подстановки</a:t>
            </a:r>
            <a:r>
              <a:rPr lang="en-US" dirty="0" smtClean="0"/>
              <a:t>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macros):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(</a:t>
            </a:r>
            <a:r>
              <a:rPr lang="en-US" sz="2400" dirty="0"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okens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(macros[token],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tokens)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подстановки</a:t>
            </a:r>
            <a:r>
              <a:rPr lang="en-US" dirty="0" smtClean="0"/>
              <a:t>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macros):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(</a:t>
            </a:r>
            <a:r>
              <a:rPr lang="en-US" sz="2400" dirty="0"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macros: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[token]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okens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(macros[token],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tokens)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подстановки</a:t>
            </a:r>
            <a:r>
              <a:rPr lang="en-US" dirty="0" smtClean="0"/>
              <a:t>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macros):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(</a:t>
            </a:r>
            <a:r>
              <a:rPr lang="en-US" sz="2400" dirty="0"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macros: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[token]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latin typeface="Consolas" panose="020B0609020204030204" pitchFamily="49" charset="0"/>
              </a:rPr>
              <a:t>(macros[token], </a:t>
            </a:r>
            <a:r>
              <a:rPr lang="en-US" sz="2400" dirty="0" smtClean="0">
                <a:latin typeface="Consolas" panose="020B0609020204030204" pitchFamily="49" charset="0"/>
              </a:rPr>
              <a:t>tokens)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подстановки</a:t>
            </a:r>
            <a:r>
              <a:rPr lang="en-US" dirty="0" smtClean="0"/>
              <a:t>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macros):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(</a:t>
            </a:r>
            <a:r>
              <a:rPr lang="en-US" sz="2400" dirty="0"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macros: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[token]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latin typeface="Consolas" panose="020B0609020204030204" pitchFamily="49" charset="0"/>
              </a:rPr>
              <a:t>(macros[token], </a:t>
            </a:r>
            <a:r>
              <a:rPr lang="en-US" sz="2400" dirty="0" smtClean="0">
                <a:latin typeface="Consolas" panose="020B0609020204030204" pitchFamily="49" charset="0"/>
              </a:rPr>
              <a:t>tokens)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 [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8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подстановки</a:t>
            </a:r>
            <a:r>
              <a:rPr lang="en-US" dirty="0" smtClean="0"/>
              <a:t>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macros):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(</a:t>
            </a:r>
            <a:r>
              <a:rPr lang="en-US" sz="2400" dirty="0"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macros: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[token]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latin typeface="Consolas" panose="020B0609020204030204" pitchFamily="49" charset="0"/>
              </a:rPr>
              <a:t>(macros[token], </a:t>
            </a:r>
            <a:r>
              <a:rPr lang="en-US" sz="2400" dirty="0" smtClean="0">
                <a:latin typeface="Consolas" panose="020B0609020204030204" pitchFamily="49" charset="0"/>
              </a:rPr>
              <a:t>tokens)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 [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ReplaceParamsInRhs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подстановки</a:t>
            </a:r>
            <a:r>
              <a:rPr lang="en-US" dirty="0" smtClean="0"/>
              <a:t>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macros):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(</a:t>
            </a:r>
            <a:r>
              <a:rPr lang="en-US" sz="2400" dirty="0"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macros: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[token]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latin typeface="Consolas" panose="020B0609020204030204" pitchFamily="49" charset="0"/>
              </a:rPr>
              <a:t>(macros[token], </a:t>
            </a:r>
            <a:r>
              <a:rPr lang="en-US" sz="2400" dirty="0" smtClean="0">
                <a:latin typeface="Consolas" panose="020B0609020204030204" pitchFamily="49" charset="0"/>
              </a:rPr>
              <a:t>tokens)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 [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ReplaceParamsInRhs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latin typeface="Consolas" panose="020B0609020204030204" pitchFamily="49" charset="0"/>
              </a:rPr>
              <a:t>(token)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</a:t>
            </a:r>
            <a:r>
              <a:rPr lang="ru-RU" dirty="0" smtClean="0"/>
              <a:t>языка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Около 1973 года, </a:t>
            </a:r>
            <a:r>
              <a:rPr lang="en-US" dirty="0" smtClean="0"/>
              <a:t>Bell </a:t>
            </a:r>
            <a:r>
              <a:rPr lang="en-US" dirty="0"/>
              <a:t>Laboratories</a:t>
            </a:r>
            <a:r>
              <a:rPr lang="ru-RU" dirty="0"/>
              <a:t>, </a:t>
            </a:r>
            <a:r>
              <a:rPr lang="ru-RU" dirty="0" smtClean="0"/>
              <a:t>США</a:t>
            </a:r>
          </a:p>
          <a:p>
            <a:pPr lvl="1"/>
            <a:r>
              <a:rPr lang="ru-RU" dirty="0" smtClean="0"/>
              <a:t>Унификация исходного </a:t>
            </a:r>
            <a:r>
              <a:rPr lang="ru-RU" dirty="0"/>
              <a:t>кода </a:t>
            </a:r>
            <a:r>
              <a:rPr lang="ru-RU" dirty="0" smtClean="0"/>
              <a:t>компиляторов </a:t>
            </a:r>
            <a:r>
              <a:rPr lang="ru-RU" dirty="0"/>
              <a:t>языка Си </a:t>
            </a:r>
            <a:r>
              <a:rPr lang="ru-RU" dirty="0" smtClean="0"/>
              <a:t>для разных операционных систем</a:t>
            </a:r>
          </a:p>
          <a:p>
            <a:pPr lvl="2"/>
            <a:r>
              <a:rPr lang="ru-RU" dirty="0" smtClean="0"/>
              <a:t>Создание </a:t>
            </a:r>
            <a:r>
              <a:rPr lang="ru-RU" dirty="0"/>
              <a:t>«переносимого» компилятора языка </a:t>
            </a:r>
            <a:r>
              <a:rPr lang="ru-RU" dirty="0" smtClean="0"/>
              <a:t>Си</a:t>
            </a:r>
            <a:endParaRPr lang="en-US" dirty="0"/>
          </a:p>
          <a:p>
            <a:pPr lvl="1"/>
            <a:endParaRPr lang="ru-RU" dirty="0" smtClean="0"/>
          </a:p>
          <a:p>
            <a:r>
              <a:rPr lang="ru-RU" dirty="0" smtClean="0"/>
              <a:t>Первая версия</a:t>
            </a:r>
          </a:p>
          <a:p>
            <a:pPr lvl="1"/>
            <a:r>
              <a:rPr lang="ru-RU" dirty="0" smtClean="0"/>
              <a:t>Добавление в исходный код содержимого произвольного файла (</a:t>
            </a:r>
            <a:r>
              <a:rPr lang="en-US" dirty="0" smtClean="0"/>
              <a:t>#include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Простая подстановка строк (</a:t>
            </a:r>
            <a:r>
              <a:rPr lang="en-US" dirty="0" smtClean="0"/>
              <a:t>#define </a:t>
            </a:r>
            <a:r>
              <a:rPr lang="ru-RU" dirty="0" smtClean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 smtClean="0"/>
              <a:t>Следующие версии – </a:t>
            </a:r>
            <a:r>
              <a:rPr lang="en-US" dirty="0" smtClean="0"/>
              <a:t>Mike</a:t>
            </a:r>
            <a:r>
              <a:rPr lang="ru-RU" dirty="0" smtClean="0"/>
              <a:t> </a:t>
            </a:r>
            <a:r>
              <a:rPr lang="en-US" dirty="0" err="1" smtClean="0"/>
              <a:t>Lesk</a:t>
            </a:r>
            <a:r>
              <a:rPr lang="ru-RU" dirty="0" smtClean="0"/>
              <a:t> </a:t>
            </a:r>
            <a:r>
              <a:rPr lang="en-US" sz="1900" dirty="0" smtClean="0">
                <a:hlinkClick r:id="rId2"/>
              </a:rPr>
              <a:t>https://en.wikipedia.org/wiki/Mike_Lesk</a:t>
            </a:r>
            <a:r>
              <a:rPr lang="ru-RU" dirty="0" smtClean="0"/>
              <a:t>, </a:t>
            </a:r>
            <a:r>
              <a:rPr lang="en-US" dirty="0" smtClean="0"/>
              <a:t>John </a:t>
            </a:r>
            <a:r>
              <a:rPr lang="en-US" dirty="0" err="1" smtClean="0"/>
              <a:t>Reiser</a:t>
            </a:r>
            <a:endParaRPr lang="en-US" dirty="0" smtClean="0"/>
          </a:p>
          <a:p>
            <a:pPr lvl="1"/>
            <a:r>
              <a:rPr lang="ru-RU" dirty="0" smtClean="0"/>
              <a:t>Подстановка строк с подстановочными знаками </a:t>
            </a:r>
            <a:r>
              <a:rPr lang="ru-RU" dirty="0"/>
              <a:t>(</a:t>
            </a:r>
            <a:r>
              <a:rPr lang="en-US" dirty="0"/>
              <a:t>#define </a:t>
            </a:r>
            <a:r>
              <a:rPr lang="ru-RU" dirty="0" smtClean="0"/>
              <a:t>с параметрами)</a:t>
            </a:r>
          </a:p>
          <a:p>
            <a:pPr lvl="1"/>
            <a:r>
              <a:rPr lang="ru-RU" dirty="0" smtClean="0"/>
              <a:t>Условная компиляции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подстановки</a:t>
            </a:r>
            <a:r>
              <a:rPr lang="en-US" dirty="0" smtClean="0"/>
              <a:t>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macros):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(</a:t>
            </a:r>
            <a:r>
              <a:rPr lang="en-US" sz="2400" dirty="0"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macros: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[token]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latin typeface="Consolas" panose="020B0609020204030204" pitchFamily="49" charset="0"/>
              </a:rPr>
              <a:t>(macros[token], </a:t>
            </a:r>
            <a:r>
              <a:rPr lang="en-US" sz="2400" dirty="0" smtClean="0">
                <a:latin typeface="Consolas" panose="020B0609020204030204" pitchFamily="49" charset="0"/>
              </a:rPr>
              <a:t>tokens)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 [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ReplaceParamsInRhs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latin typeface="Consolas" panose="020B0609020204030204" pitchFamily="49" charset="0"/>
              </a:rPr>
              <a:t>(token)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подстановки</a:t>
            </a:r>
            <a:r>
              <a:rPr lang="en-US" dirty="0" smtClean="0"/>
              <a:t>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macros):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(</a:t>
            </a:r>
            <a:r>
              <a:rPr lang="en-US" sz="2400" dirty="0"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macros: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[token]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latin typeface="Consolas" panose="020B0609020204030204" pitchFamily="49" charset="0"/>
              </a:rPr>
              <a:t>(macros[token], </a:t>
            </a:r>
            <a:r>
              <a:rPr lang="en-US" sz="2400" dirty="0" smtClean="0">
                <a:latin typeface="Consolas" panose="020B0609020204030204" pitchFamily="49" charset="0"/>
              </a:rPr>
              <a:t>tokens)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 [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ReplaceParamsInRhs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latin typeface="Consolas" panose="020B0609020204030204" pitchFamily="49" charset="0"/>
              </a:rPr>
              <a:t>(token)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904312" y="2060848"/>
            <a:ext cx="2664296" cy="1114532"/>
          </a:xfrm>
          <a:prstGeom prst="borderCallout1">
            <a:avLst>
              <a:gd name="adj1" fmla="val 74714"/>
              <a:gd name="adj2" fmla="val -2963"/>
              <a:gd name="adj3" fmla="val 95837"/>
              <a:gd name="adj4" fmla="val -108109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smtClean="0"/>
              <a:t>подстановки</a:t>
            </a:r>
            <a:r>
              <a:rPr lang="en-US" dirty="0" smtClean="0"/>
              <a:t> </a:t>
            </a:r>
            <a:r>
              <a:rPr lang="ru-RU" dirty="0" smtClean="0"/>
              <a:t>макросов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macros):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(</a:t>
            </a:r>
            <a:r>
              <a:rPr lang="en-US" sz="2400" dirty="0">
                <a:latin typeface="Consolas" panose="020B0609020204030204" pitchFamily="49" charset="0"/>
              </a:rPr>
              <a:t>token, 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not </a:t>
            </a:r>
            <a:r>
              <a:rPr lang="en-US" sz="2400" dirty="0" smtClean="0">
                <a:latin typeface="Consolas" panose="020B0609020204030204" pitchFamily="49" charset="0"/>
              </a:rPr>
              <a:t>token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macros: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[token]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+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t</a:t>
            </a:r>
            <a:r>
              <a:rPr lang="en-US" sz="2400" dirty="0" smtClean="0">
                <a:latin typeface="Consolas" panose="020B0609020204030204" pitchFamily="49" charset="0"/>
              </a:rPr>
              <a:t>okens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2400" dirty="0" smtClean="0">
                <a:latin typeface="Consolas" panose="020B0609020204030204" pitchFamily="49" charset="0"/>
              </a:rPr>
              <a:t>(macros[token], </a:t>
            </a:r>
            <a:r>
              <a:rPr lang="en-US" sz="2400" dirty="0" smtClean="0">
                <a:latin typeface="Consolas" panose="020B0609020204030204" pitchFamily="49" charset="0"/>
              </a:rPr>
              <a:t>tokens)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 [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, macros)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tokensForParams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ReplaceParamsInRhs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valuesForParams</a:t>
            </a:r>
            <a:r>
              <a:rPr lang="en-US" sz="2400" dirty="0" smtClean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</a:rPr>
              <a:t>macrosCopy.pop</a:t>
            </a:r>
            <a:r>
              <a:rPr lang="en-US" sz="2400" dirty="0" smtClean="0">
                <a:latin typeface="Consolas" panose="020B0609020204030204" pitchFamily="49" charset="0"/>
              </a:rPr>
              <a:t>(token)</a:t>
            </a:r>
            <a:endParaRPr lang="ru-RU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expandedMacro</a:t>
            </a:r>
            <a:r>
              <a:rPr lang="en-US" sz="2400" dirty="0" smtClean="0">
                <a:latin typeface="Consolas" panose="020B0609020204030204" pitchFamily="49" charset="0"/>
              </a:rPr>
              <a:t> + tokens, </a:t>
            </a:r>
            <a:r>
              <a:rPr lang="en-US" sz="2400" dirty="0" err="1" smtClean="0">
                <a:latin typeface="Consolas" panose="020B0609020204030204" pitchFamily="49" charset="0"/>
              </a:rPr>
              <a:t>macrosCopy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8904312" y="3861048"/>
            <a:ext cx="2304256" cy="396624"/>
          </a:xfrm>
          <a:prstGeom prst="borderCallout1">
            <a:avLst>
              <a:gd name="adj1" fmla="val 53767"/>
              <a:gd name="adj2" fmla="val -3328"/>
              <a:gd name="adj3" fmla="val 128121"/>
              <a:gd name="adj4" fmla="val -178555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… и выполнить </a:t>
            </a:r>
            <a:r>
              <a:rPr lang="en-US" dirty="0" smtClean="0">
                <a:solidFill>
                  <a:schemeClr val="tx1"/>
                </a:solidFill>
              </a:rPr>
              <a:t>##</a:t>
            </a:r>
            <a:r>
              <a:rPr lang="ru-RU" dirty="0" smtClean="0">
                <a:solidFill>
                  <a:schemeClr val="tx1"/>
                </a:solidFill>
              </a:rPr>
              <a:t> и </a:t>
            </a:r>
            <a:r>
              <a:rPr lang="en-US" dirty="0" smtClean="0">
                <a:solidFill>
                  <a:schemeClr val="tx1"/>
                </a:solidFill>
              </a:rPr>
              <a:t>#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904312" y="2060848"/>
            <a:ext cx="2664296" cy="1114532"/>
          </a:xfrm>
          <a:prstGeom prst="borderCallout1">
            <a:avLst>
              <a:gd name="adj1" fmla="val 74714"/>
              <a:gd name="adj2" fmla="val -2963"/>
              <a:gd name="adj3" fmla="val 95837"/>
              <a:gd name="adj4" fmla="val -108109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(‘Min’,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macros[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(‘Min’,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macros[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(‘Min’,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macros[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macros[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macros[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macros[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macros[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2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Интерпретатор специального языка преобразования текстов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Часть компилятора</a:t>
            </a:r>
            <a:r>
              <a:rPr lang="ru-RU" dirty="0">
                <a:solidFill>
                  <a:schemeClr val="bg1"/>
                </a:solidFill>
              </a:rPr>
              <a:t>, преобразующая </a:t>
            </a:r>
            <a:r>
              <a:rPr lang="ru-RU" dirty="0" smtClean="0">
                <a:solidFill>
                  <a:schemeClr val="bg1"/>
                </a:solidFill>
              </a:rPr>
              <a:t>содержимое </a:t>
            </a:r>
            <a:r>
              <a:rPr lang="ru-RU" dirty="0">
                <a:solidFill>
                  <a:schemeClr val="bg1"/>
                </a:solidFill>
              </a:rPr>
              <a:t>единицы трансляции в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лексем языка Си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718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([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macros[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([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macros[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([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macros[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([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latin typeface="Consolas" panose="020B0609020204030204" pitchFamily="49" charset="0"/>
              </a:rPr>
              <a:t>], macros[</a:t>
            </a:r>
            <a:r>
              <a:rPr lang="en-US" sz="1600" dirty="0"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([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latin typeface="Consolas" panose="020B0609020204030204" pitchFamily="49" charset="0"/>
              </a:rPr>
              <a:t>], macros[</a:t>
            </a:r>
            <a:r>
              <a:rPr lang="en-US" sz="1600" dirty="0"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</a:t>
            </a:r>
            <a:r>
              <a:rPr lang="en-US" sz="1600" dirty="0" smtClean="0">
                <a:latin typeface="Consolas" panose="020B0609020204030204" pitchFamily="49" charset="0"/>
              </a:rPr>
              <a:t>‘)’, ‘;’] -&gt; </a:t>
            </a:r>
            <a:r>
              <a:rPr lang="en-US" sz="1600" u="sng" dirty="0" smtClean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( 1 , Min ( 2 , 3 ) ) ;</a:t>
            </a:r>
            <a:r>
              <a:rPr lang="en-US" sz="1600" dirty="0" smtClean="0"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([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u="sng" dirty="0" smtClean="0"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latin typeface="Consolas" panose="020B0609020204030204" pitchFamily="49" charset="0"/>
              </a:rPr>
              <a:t> ) = </a:t>
            </a:r>
            <a:r>
              <a:rPr lang="en-US" sz="1600" dirty="0" err="1" smtClean="0">
                <a:latin typeface="Consolas" panose="020B0609020204030204" pitchFamily="49" charset="0"/>
              </a:rPr>
              <a:t>GetTokensForParams</a:t>
            </a:r>
            <a:r>
              <a:rPr lang="en-US" sz="1600" dirty="0" smtClean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1 , Min ( 2 , 3 ) </a:t>
            </a:r>
            <a:r>
              <a:rPr lang="en-US" sz="1600" u="sng" dirty="0" smtClean="0">
                <a:latin typeface="Consolas" panose="020B0609020204030204" pitchFamily="49" charset="0"/>
              </a:rPr>
              <a:t>) ;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</a:rPr>
              <a:t> = [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</a:t>
            </a:r>
            <a:r>
              <a:rPr lang="en-US" sz="1600" dirty="0" smtClean="0">
                <a:latin typeface="Consolas" panose="020B0609020204030204" pitchFamily="49" charset="0"/>
              </a:rPr>
              <a:t>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u="sng" dirty="0" smtClean="0"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latin typeface="Consolas" panose="020B0609020204030204" pitchFamily="49" charset="0"/>
              </a:rPr>
              <a:t>) &lt; (</a:t>
            </a:r>
            <a:r>
              <a:rPr lang="en-US" sz="1600" dirty="0" smtClean="0">
                <a:latin typeface="Consolas" panose="020B0609020204030204" pitchFamily="49" charset="0"/>
              </a:rPr>
              <a:t> +</a:t>
            </a:r>
            <a:r>
              <a:rPr lang="en-US" sz="1600" u="sng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latin typeface="Consolas" panose="020B0609020204030204" pitchFamily="49" charset="0"/>
              </a:rPr>
              <a:t>) ? (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</a:rPr>
              <a:t>tokensForX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latin typeface="Consolas" panose="020B0609020204030204" pitchFamily="49" charset="0"/>
              </a:rPr>
              <a:t>) : (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dirty="0" err="1" smtClean="0"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u="sng" dirty="0" smtClean="0"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 smtClean="0">
                <a:latin typeface="Consolas" panose="020B0609020204030204" pitchFamily="49" charset="0"/>
              </a:rPr>
              <a:t>], macros[</a:t>
            </a:r>
            <a:r>
              <a:rPr lang="en-US" sz="1600" dirty="0">
                <a:latin typeface="Consolas" panose="020B0609020204030204" pitchFamily="49" charset="0"/>
              </a:rPr>
              <a:t>‘Min’</a:t>
            </a:r>
            <a:r>
              <a:rPr lang="en-US" sz="1600" dirty="0" smtClean="0"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 smtClean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{})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Интерпретатор специального языка преобразования текстов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Часть компилятора</a:t>
            </a:r>
            <a:r>
              <a:rPr lang="ru-RU" dirty="0">
                <a:solidFill>
                  <a:schemeClr val="bg1"/>
                </a:solidFill>
              </a:rPr>
              <a:t>, преобразующая </a:t>
            </a:r>
            <a:r>
              <a:rPr lang="ru-RU" dirty="0" smtClean="0">
                <a:solidFill>
                  <a:schemeClr val="bg1"/>
                </a:solidFill>
              </a:rPr>
              <a:t>содержимое </a:t>
            </a:r>
            <a:r>
              <a:rPr lang="ru-RU" dirty="0">
                <a:solidFill>
                  <a:schemeClr val="bg1"/>
                </a:solidFill>
              </a:rPr>
              <a:t>единицы трансляции в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последовательность лексем языка Си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15899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dirty="0"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dirty="0"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dirty="0"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 </a:t>
            </a:r>
            <a:r>
              <a:rPr lang="en-US" sz="1600" dirty="0"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dirty="0"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 </a:t>
            </a:r>
            <a:r>
              <a:rPr lang="en-US" sz="1600" dirty="0"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dirty="0"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dirty="0"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 </a:t>
            </a:r>
            <a:r>
              <a:rPr lang="en-US" sz="1600" dirty="0"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dirty="0"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</a:t>
            </a:r>
            <a:r>
              <a:rPr lang="en-US" sz="1600" u="sng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GetFirstToken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u="sng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u="sng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dirty="0">
                <a:latin typeface="Consolas" panose="020B0609020204030204" pitchFamily="49" charset="0"/>
              </a:rPr>
              <a:t>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 smtClean="0">
                <a:latin typeface="Consolas" panose="020B0609020204030204" pitchFamily="49" charset="0"/>
              </a:rPr>
              <a:t>Min </a:t>
            </a:r>
            <a:r>
              <a:rPr lang="en-US" sz="1600" u="sng" dirty="0">
                <a:latin typeface="Consolas" panose="020B0609020204030204" pitchFamily="49" charset="0"/>
              </a:rPr>
              <a:t>( 2 , 3 </a:t>
            </a:r>
            <a:r>
              <a:rPr lang="en-US" sz="1600" u="sng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 </a:t>
            </a:r>
            <a:r>
              <a:rPr lang="en-US" sz="1600" dirty="0">
                <a:latin typeface="Consolas" panose="020B0609020204030204" pitchFamily="49" charset="0"/>
              </a:rPr>
              <a:t>= [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macros), </a:t>
            </a:r>
            <a:r>
              <a:rPr lang="en-US" sz="1600" dirty="0" err="1" smtClean="0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</a:rPr>
              <a:t>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= </a:t>
            </a:r>
            <a:r>
              <a:rPr lang="en-US" sz="1600" dirty="0" err="1" smtClean="0">
                <a:latin typeface="Consolas" panose="020B0609020204030204" pitchFamily="49" charset="0"/>
              </a:rPr>
              <a:t>ReplaceParamsInRhs</a:t>
            </a:r>
            <a:r>
              <a:rPr lang="en-US" sz="1600" dirty="0" smtClean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], </a:t>
            </a:r>
            <a:r>
              <a:rPr lang="en-US" sz="1600" dirty="0">
                <a:latin typeface="Consolas" panose="020B0609020204030204" pitchFamily="49" charset="0"/>
              </a:rPr>
              <a:t>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u="sng" dirty="0" smtClean="0">
                <a:latin typeface="Consolas" panose="020B0609020204030204" pitchFamily="49" charset="0"/>
              </a:rPr>
              <a:t>( </a:t>
            </a:r>
            <a:r>
              <a:rPr lang="en-US" sz="1600" u="sng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latin typeface="Consolas" panose="020B0609020204030204" pitchFamily="49" charset="0"/>
              </a:rPr>
              <a:t>[], {})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подстановки макросов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19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9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9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9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9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x = 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)))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))));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Интерпретатор специального языка преобразования текстов</a:t>
            </a:r>
          </a:p>
          <a:p>
            <a:endParaRPr lang="ru-RU" dirty="0" smtClean="0"/>
          </a:p>
          <a:p>
            <a:r>
              <a:rPr lang="ru-RU" dirty="0" smtClean="0"/>
              <a:t>Часть компилятора</a:t>
            </a:r>
            <a:r>
              <a:rPr lang="ru-RU" dirty="0"/>
              <a:t>, преобразующая </a:t>
            </a:r>
            <a:r>
              <a:rPr lang="ru-RU" dirty="0" smtClean="0"/>
              <a:t>содержимое </a:t>
            </a:r>
            <a:r>
              <a:rPr lang="ru-RU" dirty="0"/>
              <a:t>единицы трансляции в </a:t>
            </a:r>
            <a:r>
              <a:rPr lang="ru-RU" dirty="0" smtClean="0"/>
              <a:t>последовательность лексем языка Си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32231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полезные директивы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>
                <a:solidFill>
                  <a:schemeClr val="bg1"/>
                </a:solidFill>
              </a:rPr>
              <a:t>line</a:t>
            </a:r>
            <a:r>
              <a:rPr lang="ru-RU" sz="2400" dirty="0" smtClean="0">
                <a:solidFill>
                  <a:schemeClr val="bg1"/>
                </a:solidFill>
              </a:rPr>
              <a:t> — установить служебный макрос </a:t>
            </a:r>
            <a:r>
              <a:rPr lang="en-US" sz="2400" dirty="0" smtClean="0">
                <a:solidFill>
                  <a:schemeClr val="bg1"/>
                </a:solidFill>
              </a:rPr>
              <a:t>__LINE__ (</a:t>
            </a:r>
            <a:r>
              <a:rPr lang="ru-RU" sz="2400" dirty="0" smtClean="0">
                <a:solidFill>
                  <a:schemeClr val="bg1"/>
                </a:solidFill>
              </a:rPr>
              <a:t>номер текущей строки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на входе препроцессора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r>
              <a:rPr lang="ru-RU" sz="2400" dirty="0" smtClean="0">
                <a:solidFill>
                  <a:schemeClr val="bg1"/>
                </a:solidFill>
              </a:rPr>
              <a:t> в заданное значение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error — </a:t>
            </a:r>
            <a:r>
              <a:rPr lang="ru-RU" sz="2400" dirty="0" smtClean="0">
                <a:solidFill>
                  <a:schemeClr val="bg1"/>
                </a:solidFill>
              </a:rPr>
              <a:t>немедленно завершить </a:t>
            </a:r>
            <a:r>
              <a:rPr lang="ru-RU" sz="2400" dirty="0" err="1" smtClean="0">
                <a:solidFill>
                  <a:schemeClr val="bg1"/>
                </a:solidFill>
              </a:rPr>
              <a:t>препроцессирование</a:t>
            </a:r>
            <a:r>
              <a:rPr lang="ru-RU" sz="2400" dirty="0" smtClean="0">
                <a:solidFill>
                  <a:schemeClr val="bg1"/>
                </a:solidFill>
              </a:rPr>
              <a:t> с </a:t>
            </a:r>
            <a:r>
              <a:rPr lang="ru-RU" sz="2400" dirty="0" smtClean="0">
                <a:solidFill>
                  <a:schemeClr val="bg1"/>
                </a:solidFill>
              </a:rPr>
              <a:t>ошибкой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pragma </a:t>
            </a:r>
            <a:r>
              <a:rPr lang="ru-RU" sz="2400" dirty="0" smtClean="0">
                <a:solidFill>
                  <a:schemeClr val="bg1"/>
                </a:solidFill>
              </a:rPr>
              <a:t>— </a:t>
            </a:r>
            <a:r>
              <a:rPr lang="en-US" sz="2400" dirty="0" smtClean="0">
                <a:solidFill>
                  <a:schemeClr val="bg1"/>
                </a:solidFill>
              </a:rPr>
              <a:t>implementation-specific </a:t>
            </a:r>
            <a:r>
              <a:rPr lang="ru-RU" sz="2400" dirty="0" smtClean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 smtClean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полезные директивы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/>
              <a:t>line</a:t>
            </a:r>
            <a:r>
              <a:rPr lang="ru-RU" sz="2400" dirty="0" smtClean="0"/>
              <a:t> — установить служебный макрос </a:t>
            </a:r>
            <a:r>
              <a:rPr lang="en-US" sz="2400" dirty="0" smtClean="0"/>
              <a:t>__LINE__ (</a:t>
            </a:r>
            <a:r>
              <a:rPr lang="ru-RU" sz="2400" dirty="0" smtClean="0"/>
              <a:t>номер текущей строки</a:t>
            </a:r>
            <a:r>
              <a:rPr lang="en-US" sz="2400" dirty="0" smtClean="0"/>
              <a:t> </a:t>
            </a:r>
            <a:r>
              <a:rPr lang="ru-RU" sz="2400" dirty="0" smtClean="0"/>
              <a:t>на входе препроцессора</a:t>
            </a:r>
            <a:r>
              <a:rPr lang="en-US" sz="2400" dirty="0" smtClean="0"/>
              <a:t>)</a:t>
            </a:r>
            <a:r>
              <a:rPr lang="ru-RU" sz="2400" dirty="0" smtClean="0"/>
              <a:t> в заданное значение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error — </a:t>
            </a:r>
            <a:r>
              <a:rPr lang="ru-RU" sz="2400" dirty="0" smtClean="0">
                <a:solidFill>
                  <a:schemeClr val="bg1"/>
                </a:solidFill>
              </a:rPr>
              <a:t>немедленно завершить </a:t>
            </a:r>
            <a:r>
              <a:rPr lang="ru-RU" sz="2400" dirty="0" err="1" smtClean="0">
                <a:solidFill>
                  <a:schemeClr val="bg1"/>
                </a:solidFill>
              </a:rPr>
              <a:t>препроцессирование</a:t>
            </a:r>
            <a:r>
              <a:rPr lang="ru-RU" sz="2400" dirty="0" smtClean="0">
                <a:solidFill>
                  <a:schemeClr val="bg1"/>
                </a:solidFill>
              </a:rPr>
              <a:t> с </a:t>
            </a:r>
            <a:r>
              <a:rPr lang="ru-RU" sz="2400" dirty="0" smtClean="0">
                <a:solidFill>
                  <a:schemeClr val="bg1"/>
                </a:solidFill>
              </a:rPr>
              <a:t>ошибкой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pragma </a:t>
            </a:r>
            <a:r>
              <a:rPr lang="ru-RU" sz="2400" dirty="0" smtClean="0">
                <a:solidFill>
                  <a:schemeClr val="bg1"/>
                </a:solidFill>
              </a:rPr>
              <a:t>— </a:t>
            </a:r>
            <a:r>
              <a:rPr lang="en-US" sz="2400" dirty="0" smtClean="0">
                <a:solidFill>
                  <a:schemeClr val="bg1"/>
                </a:solidFill>
              </a:rPr>
              <a:t>implementation-specific </a:t>
            </a:r>
            <a:r>
              <a:rPr lang="ru-RU" sz="2400" dirty="0" smtClean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 smtClean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6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полезные директивы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/>
              <a:t>line</a:t>
            </a:r>
            <a:r>
              <a:rPr lang="ru-RU" sz="2400" dirty="0" smtClean="0"/>
              <a:t> — установить служебный макрос </a:t>
            </a:r>
            <a:r>
              <a:rPr lang="en-US" sz="2400" dirty="0" smtClean="0"/>
              <a:t>__LINE__ (</a:t>
            </a:r>
            <a:r>
              <a:rPr lang="ru-RU" sz="2400" dirty="0" smtClean="0"/>
              <a:t>номер текущей строки</a:t>
            </a:r>
            <a:r>
              <a:rPr lang="en-US" sz="2400" dirty="0" smtClean="0"/>
              <a:t> </a:t>
            </a:r>
            <a:r>
              <a:rPr lang="ru-RU" sz="2400" dirty="0" smtClean="0"/>
              <a:t>на входе препроцессора</a:t>
            </a:r>
            <a:r>
              <a:rPr lang="en-US" sz="2400" dirty="0" smtClean="0"/>
              <a:t>)</a:t>
            </a:r>
            <a:r>
              <a:rPr lang="ru-RU" sz="2400" dirty="0" smtClean="0"/>
              <a:t> в заданное значение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/>
              <a:t>error — </a:t>
            </a:r>
            <a:r>
              <a:rPr lang="ru-RU" sz="2400" dirty="0" smtClean="0"/>
              <a:t>немедленно завершить </a:t>
            </a:r>
            <a:r>
              <a:rPr lang="ru-RU" sz="2400" dirty="0" err="1" smtClean="0"/>
              <a:t>препроцессирование</a:t>
            </a:r>
            <a:r>
              <a:rPr lang="ru-RU" sz="2400" dirty="0" smtClean="0"/>
              <a:t> с </a:t>
            </a:r>
            <a:r>
              <a:rPr lang="ru-RU" sz="2400" dirty="0" smtClean="0"/>
              <a:t>ошибкой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pragma </a:t>
            </a:r>
            <a:r>
              <a:rPr lang="ru-RU" sz="2400" dirty="0" smtClean="0">
                <a:solidFill>
                  <a:schemeClr val="bg1"/>
                </a:solidFill>
              </a:rPr>
              <a:t>— </a:t>
            </a:r>
            <a:r>
              <a:rPr lang="en-US" sz="2400" dirty="0" smtClean="0">
                <a:solidFill>
                  <a:schemeClr val="bg1"/>
                </a:solidFill>
              </a:rPr>
              <a:t>implementation-specific </a:t>
            </a:r>
            <a:r>
              <a:rPr lang="ru-RU" sz="2400" dirty="0" smtClean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 smtClean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полезные директивы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/>
              <a:t>line</a:t>
            </a:r>
            <a:r>
              <a:rPr lang="ru-RU" sz="2400" dirty="0" smtClean="0"/>
              <a:t> — установить служебный макрос </a:t>
            </a:r>
            <a:r>
              <a:rPr lang="en-US" sz="2400" dirty="0" smtClean="0"/>
              <a:t>__LINE__ (</a:t>
            </a:r>
            <a:r>
              <a:rPr lang="ru-RU" sz="2400" dirty="0" smtClean="0"/>
              <a:t>номер текущей строки</a:t>
            </a:r>
            <a:r>
              <a:rPr lang="en-US" sz="2400" dirty="0" smtClean="0"/>
              <a:t> </a:t>
            </a:r>
            <a:r>
              <a:rPr lang="ru-RU" sz="2400" dirty="0" smtClean="0"/>
              <a:t>на входе препроцессора</a:t>
            </a:r>
            <a:r>
              <a:rPr lang="en-US" sz="2400" dirty="0" smtClean="0"/>
              <a:t>)</a:t>
            </a:r>
            <a:r>
              <a:rPr lang="ru-RU" sz="2400" dirty="0" smtClean="0"/>
              <a:t> в заданное значение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/>
              <a:t>error — </a:t>
            </a:r>
            <a:r>
              <a:rPr lang="ru-RU" sz="2400" dirty="0" smtClean="0"/>
              <a:t>немедленно завершить </a:t>
            </a:r>
            <a:r>
              <a:rPr lang="ru-RU" sz="2400" dirty="0" err="1" smtClean="0"/>
              <a:t>препроцессирование</a:t>
            </a:r>
            <a:r>
              <a:rPr lang="ru-RU" sz="2400" dirty="0" smtClean="0"/>
              <a:t> с </a:t>
            </a:r>
            <a:r>
              <a:rPr lang="ru-RU" sz="2400" dirty="0" smtClean="0"/>
              <a:t>ошибкой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/>
              <a:t>pragma </a:t>
            </a:r>
            <a:r>
              <a:rPr lang="ru-RU" sz="2400" dirty="0" smtClean="0"/>
              <a:t>— </a:t>
            </a:r>
            <a:r>
              <a:rPr lang="en-US" sz="2400" dirty="0" smtClean="0"/>
              <a:t>implementation-specific </a:t>
            </a:r>
            <a:r>
              <a:rPr lang="ru-RU" sz="2400" dirty="0" smtClean="0"/>
              <a:t>действия на основе текста, следующего за директивой </a:t>
            </a:r>
            <a:r>
              <a:rPr lang="en-US" sz="2400" dirty="0" smtClean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9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полезные директивы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/>
              <a:t>line</a:t>
            </a:r>
            <a:r>
              <a:rPr lang="ru-RU" sz="2400" dirty="0" smtClean="0"/>
              <a:t> — установить служебный макрос </a:t>
            </a:r>
            <a:r>
              <a:rPr lang="en-US" sz="2400" dirty="0" smtClean="0"/>
              <a:t>__LINE__ (</a:t>
            </a:r>
            <a:r>
              <a:rPr lang="ru-RU" sz="2400" dirty="0" smtClean="0"/>
              <a:t>номер текущей строки</a:t>
            </a:r>
            <a:r>
              <a:rPr lang="en-US" sz="2400" dirty="0" smtClean="0"/>
              <a:t> </a:t>
            </a:r>
            <a:r>
              <a:rPr lang="ru-RU" sz="2400" dirty="0" smtClean="0"/>
              <a:t>на входе препроцессора</a:t>
            </a:r>
            <a:r>
              <a:rPr lang="en-US" sz="2400" dirty="0" smtClean="0"/>
              <a:t>)</a:t>
            </a:r>
            <a:r>
              <a:rPr lang="ru-RU" sz="2400" dirty="0" smtClean="0"/>
              <a:t> в заданное значение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/>
              <a:t>error — </a:t>
            </a:r>
            <a:r>
              <a:rPr lang="ru-RU" sz="2400" dirty="0" smtClean="0"/>
              <a:t>немедленно завершить </a:t>
            </a:r>
            <a:r>
              <a:rPr lang="ru-RU" sz="2400" dirty="0" err="1" smtClean="0"/>
              <a:t>препроцессирование</a:t>
            </a:r>
            <a:r>
              <a:rPr lang="ru-RU" sz="2400" dirty="0" smtClean="0"/>
              <a:t> с </a:t>
            </a:r>
            <a:r>
              <a:rPr lang="ru-RU" sz="2400" dirty="0" smtClean="0"/>
              <a:t>ошибкой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/>
              <a:t>pragma </a:t>
            </a:r>
            <a:r>
              <a:rPr lang="ru-RU" sz="2400" dirty="0" smtClean="0"/>
              <a:t>— </a:t>
            </a:r>
            <a:r>
              <a:rPr lang="en-US" sz="2400" dirty="0" smtClean="0"/>
              <a:t>implementation-specific </a:t>
            </a:r>
            <a:r>
              <a:rPr lang="ru-RU" sz="2400" dirty="0" smtClean="0"/>
              <a:t>действия на основе текста, следующего за директивой </a:t>
            </a:r>
            <a:r>
              <a:rPr lang="en-US" sz="2400" dirty="0" smtClean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622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полезные директивы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/>
              <a:t>line</a:t>
            </a:r>
            <a:r>
              <a:rPr lang="ru-RU" sz="2400" dirty="0" smtClean="0"/>
              <a:t> — установить служебный макрос </a:t>
            </a:r>
            <a:r>
              <a:rPr lang="en-US" sz="2400" dirty="0" smtClean="0"/>
              <a:t>__LINE__ (</a:t>
            </a:r>
            <a:r>
              <a:rPr lang="ru-RU" sz="2400" dirty="0" smtClean="0"/>
              <a:t>номер текущей строки</a:t>
            </a:r>
            <a:r>
              <a:rPr lang="en-US" sz="2400" dirty="0" smtClean="0"/>
              <a:t> </a:t>
            </a:r>
            <a:r>
              <a:rPr lang="ru-RU" sz="2400" dirty="0" smtClean="0"/>
              <a:t>на входе препроцессора</a:t>
            </a:r>
            <a:r>
              <a:rPr lang="en-US" sz="2400" dirty="0" smtClean="0"/>
              <a:t>)</a:t>
            </a:r>
            <a:r>
              <a:rPr lang="ru-RU" sz="2400" dirty="0" smtClean="0"/>
              <a:t> в заданное значение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/>
              <a:t>error — </a:t>
            </a:r>
            <a:r>
              <a:rPr lang="ru-RU" sz="2400" dirty="0" smtClean="0"/>
              <a:t>немедленно завершить </a:t>
            </a:r>
            <a:r>
              <a:rPr lang="ru-RU" sz="2400" dirty="0" err="1" smtClean="0"/>
              <a:t>препроцессирование</a:t>
            </a:r>
            <a:r>
              <a:rPr lang="ru-RU" sz="2400" dirty="0" smtClean="0"/>
              <a:t> с </a:t>
            </a:r>
            <a:r>
              <a:rPr lang="ru-RU" sz="2400" dirty="0" smtClean="0"/>
              <a:t>ошибкой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/>
              <a:t>pragma </a:t>
            </a:r>
            <a:r>
              <a:rPr lang="ru-RU" sz="2400" dirty="0" smtClean="0"/>
              <a:t>— </a:t>
            </a:r>
            <a:r>
              <a:rPr lang="en-US" sz="2400" dirty="0" smtClean="0"/>
              <a:t>implementation-specific </a:t>
            </a:r>
            <a:r>
              <a:rPr lang="ru-RU" sz="2400" dirty="0" smtClean="0"/>
              <a:t>действия на основе текста, следующего за директивой </a:t>
            </a:r>
            <a:r>
              <a:rPr lang="en-US" sz="2400" dirty="0" smtClean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91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полезные директивы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 smtClean="0"/>
              <a:t>line</a:t>
            </a:r>
            <a:r>
              <a:rPr lang="ru-RU" sz="2400" dirty="0" smtClean="0"/>
              <a:t> — установить служебный макрос </a:t>
            </a:r>
            <a:r>
              <a:rPr lang="en-US" sz="2400" dirty="0" smtClean="0"/>
              <a:t>__LINE__ (</a:t>
            </a:r>
            <a:r>
              <a:rPr lang="ru-RU" sz="2400" dirty="0" smtClean="0"/>
              <a:t>номер текущей строки</a:t>
            </a:r>
            <a:r>
              <a:rPr lang="en-US" sz="2400" dirty="0" smtClean="0"/>
              <a:t> </a:t>
            </a:r>
            <a:r>
              <a:rPr lang="ru-RU" sz="2400" dirty="0" smtClean="0"/>
              <a:t>на входе препроцессора</a:t>
            </a:r>
            <a:r>
              <a:rPr lang="en-US" sz="2400" dirty="0" smtClean="0"/>
              <a:t>)</a:t>
            </a:r>
            <a:r>
              <a:rPr lang="ru-RU" sz="2400" dirty="0" smtClean="0"/>
              <a:t> в заданное значение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/>
              <a:t>error — </a:t>
            </a:r>
            <a:r>
              <a:rPr lang="ru-RU" sz="2400" dirty="0" smtClean="0"/>
              <a:t>немедленно завершить </a:t>
            </a:r>
            <a:r>
              <a:rPr lang="ru-RU" sz="2400" dirty="0" err="1" smtClean="0"/>
              <a:t>препроцессирование</a:t>
            </a:r>
            <a:r>
              <a:rPr lang="ru-RU" sz="2400" dirty="0" smtClean="0"/>
              <a:t> с </a:t>
            </a:r>
            <a:r>
              <a:rPr lang="ru-RU" sz="2400" dirty="0" smtClean="0"/>
              <a:t>ошибкой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dirty="0"/>
              <a:t>pragma </a:t>
            </a:r>
            <a:r>
              <a:rPr lang="ru-RU" sz="2400" dirty="0" smtClean="0"/>
              <a:t>— </a:t>
            </a:r>
            <a:r>
              <a:rPr lang="en-US" sz="2400" dirty="0" smtClean="0"/>
              <a:t>implementation-specific </a:t>
            </a:r>
            <a:r>
              <a:rPr lang="ru-RU" sz="2400" dirty="0" smtClean="0"/>
              <a:t>действия на основе текста, следующего за директивой </a:t>
            </a:r>
            <a:r>
              <a:rPr lang="en-US" sz="2400" dirty="0" smtClean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b;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20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//#pragma message 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d;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51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  <a:p>
            <a:r>
              <a:rPr lang="ru-RU" dirty="0"/>
              <a:t>Препроцессор языка Си</a:t>
            </a:r>
          </a:p>
          <a:p>
            <a:r>
              <a:rPr lang="ru-RU" dirty="0"/>
              <a:t>Алгоритм исполнения директив препроцессора</a:t>
            </a:r>
          </a:p>
          <a:p>
            <a:pPr lvl="1"/>
            <a:r>
              <a:rPr lang="ru-RU" dirty="0"/>
              <a:t>Условная компиляция</a:t>
            </a:r>
          </a:p>
          <a:p>
            <a:pPr lvl="1"/>
            <a:r>
              <a:rPr lang="ru-RU" dirty="0"/>
              <a:t>Алгоритм макро подстановки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3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Интерпретатор специального языка преобразования текстов</a:t>
            </a:r>
          </a:p>
          <a:p>
            <a:endParaRPr lang="ru-RU" dirty="0" smtClean="0"/>
          </a:p>
          <a:p>
            <a:r>
              <a:rPr lang="ru-RU" dirty="0" smtClean="0"/>
              <a:t>Часть компилятора</a:t>
            </a:r>
            <a:r>
              <a:rPr lang="ru-RU" dirty="0"/>
              <a:t>, преобразующая </a:t>
            </a:r>
            <a:r>
              <a:rPr lang="ru-RU" dirty="0" smtClean="0"/>
              <a:t>содержимое </a:t>
            </a:r>
            <a:r>
              <a:rPr lang="ru-RU" dirty="0"/>
              <a:t>единицы трансляции в </a:t>
            </a:r>
            <a:r>
              <a:rPr lang="ru-RU" dirty="0" smtClean="0"/>
              <a:t>последовательность лексем языка Си</a:t>
            </a:r>
          </a:p>
          <a:p>
            <a:endParaRPr lang="ru-RU" dirty="0" smtClean="0"/>
          </a:p>
          <a:p>
            <a:r>
              <a:rPr lang="ru-RU" dirty="0" smtClean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660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препроцессинг</a:t>
            </a:r>
            <a:r>
              <a:rPr lang="ru-RU" dirty="0" smtClean="0"/>
              <a:t>?</a:t>
            </a:r>
          </a:p>
          <a:p>
            <a:r>
              <a:rPr lang="ru-RU" dirty="0" smtClean="0"/>
              <a:t>Препроцессор языка Си</a:t>
            </a:r>
            <a:endParaRPr lang="ru-RU" dirty="0" smtClean="0"/>
          </a:p>
          <a:p>
            <a:r>
              <a:rPr lang="ru-RU" dirty="0" smtClean="0"/>
              <a:t>Алгоритм </a:t>
            </a:r>
            <a:r>
              <a:rPr lang="ru-RU" dirty="0" smtClean="0"/>
              <a:t>исполнения директив препроцессора</a:t>
            </a:r>
          </a:p>
          <a:p>
            <a:pPr lvl="1"/>
            <a:r>
              <a:rPr lang="ru-RU" dirty="0" smtClean="0"/>
              <a:t>Условная компиляция</a:t>
            </a:r>
          </a:p>
          <a:p>
            <a:pPr lvl="1"/>
            <a:r>
              <a:rPr lang="ru-RU" dirty="0" smtClean="0"/>
              <a:t>Алгоритм макро подстановки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550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Интерпретатор специального языка преобразования текстов</a:t>
            </a:r>
          </a:p>
          <a:p>
            <a:endParaRPr lang="ru-RU" dirty="0" smtClean="0"/>
          </a:p>
          <a:p>
            <a:r>
              <a:rPr lang="ru-RU" dirty="0" smtClean="0"/>
              <a:t>Часть компилятора</a:t>
            </a:r>
            <a:r>
              <a:rPr lang="ru-RU" dirty="0"/>
              <a:t>, преобразующая </a:t>
            </a:r>
            <a:r>
              <a:rPr lang="ru-RU" dirty="0" smtClean="0"/>
              <a:t>содержимое </a:t>
            </a:r>
            <a:r>
              <a:rPr lang="ru-RU" dirty="0"/>
              <a:t>единицы трансляции в </a:t>
            </a:r>
            <a:r>
              <a:rPr lang="ru-RU" dirty="0" smtClean="0"/>
              <a:t>последовательность лексем языка Си</a:t>
            </a:r>
          </a:p>
          <a:p>
            <a:endParaRPr lang="ru-RU" dirty="0" smtClean="0"/>
          </a:p>
          <a:p>
            <a:r>
              <a:rPr lang="ru-RU" dirty="0" smtClean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37224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Интерпретатор специального языка преобразования текстов</a:t>
            </a:r>
          </a:p>
          <a:p>
            <a:endParaRPr lang="ru-RU" dirty="0" smtClean="0"/>
          </a:p>
          <a:p>
            <a:r>
              <a:rPr lang="ru-RU" dirty="0" smtClean="0"/>
              <a:t>Часть компилятора</a:t>
            </a:r>
            <a:r>
              <a:rPr lang="ru-RU" dirty="0"/>
              <a:t>, преобразующая </a:t>
            </a:r>
            <a:r>
              <a:rPr lang="ru-RU" dirty="0" smtClean="0"/>
              <a:t>содержимое </a:t>
            </a:r>
            <a:r>
              <a:rPr lang="ru-RU" dirty="0"/>
              <a:t>единицы трансляции в </a:t>
            </a:r>
            <a:r>
              <a:rPr lang="ru-RU" dirty="0" smtClean="0"/>
              <a:t>последовательность лексем языка Си</a:t>
            </a:r>
          </a:p>
          <a:p>
            <a:endParaRPr lang="ru-RU" dirty="0" smtClean="0"/>
          </a:p>
          <a:p>
            <a:r>
              <a:rPr lang="ru-RU" dirty="0" smtClean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7701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Интерпретатор специального языка преобразования текстов</a:t>
            </a:r>
          </a:p>
          <a:p>
            <a:endParaRPr lang="ru-RU" dirty="0" smtClean="0"/>
          </a:p>
          <a:p>
            <a:r>
              <a:rPr lang="ru-RU" dirty="0" smtClean="0"/>
              <a:t>Часть компилятора</a:t>
            </a:r>
            <a:r>
              <a:rPr lang="ru-RU" dirty="0"/>
              <a:t>, преобразующая </a:t>
            </a:r>
            <a:r>
              <a:rPr lang="ru-RU" dirty="0" smtClean="0"/>
              <a:t>содержимое </a:t>
            </a:r>
            <a:r>
              <a:rPr lang="ru-RU" dirty="0"/>
              <a:t>единицы трансляции в </a:t>
            </a:r>
            <a:r>
              <a:rPr lang="ru-RU" dirty="0" smtClean="0"/>
              <a:t>последовательность лексем языка Си</a:t>
            </a:r>
          </a:p>
          <a:p>
            <a:endParaRPr lang="ru-RU" dirty="0" smtClean="0"/>
          </a:p>
          <a:p>
            <a:r>
              <a:rPr lang="ru-RU" dirty="0" smtClean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830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Интерпретатор специального языка преобразования текстов</a:t>
            </a:r>
          </a:p>
          <a:p>
            <a:endParaRPr lang="ru-RU" dirty="0" smtClean="0"/>
          </a:p>
          <a:p>
            <a:r>
              <a:rPr lang="ru-RU" dirty="0" smtClean="0"/>
              <a:t>Часть компилятора</a:t>
            </a:r>
            <a:r>
              <a:rPr lang="ru-RU" dirty="0"/>
              <a:t>, преобразующая </a:t>
            </a:r>
            <a:r>
              <a:rPr lang="ru-RU" dirty="0" smtClean="0"/>
              <a:t>содержимое </a:t>
            </a:r>
            <a:r>
              <a:rPr lang="ru-RU" dirty="0"/>
              <a:t>единицы трансляции в </a:t>
            </a:r>
            <a:r>
              <a:rPr lang="ru-RU" dirty="0" smtClean="0"/>
              <a:t>последовательность лексем языка Си</a:t>
            </a:r>
          </a:p>
          <a:p>
            <a:endParaRPr lang="ru-RU" dirty="0" smtClean="0"/>
          </a:p>
          <a:p>
            <a:r>
              <a:rPr lang="ru-RU" dirty="0" smtClean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5994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Триграфы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Триграфами языка Си называются </a:t>
            </a:r>
            <a:r>
              <a:rPr lang="en-US" dirty="0" smtClean="0"/>
              <a:t>9 </a:t>
            </a:r>
            <a:r>
              <a:rPr lang="ru-RU" dirty="0" smtClean="0"/>
              <a:t>последовательностей</a:t>
            </a:r>
            <a:r>
              <a:rPr lang="en-US" dirty="0" smtClean="0"/>
              <a:t> </a:t>
            </a:r>
            <a:r>
              <a:rPr lang="ru-RU" dirty="0" smtClean="0"/>
              <a:t>символов</a:t>
            </a:r>
            <a:r>
              <a:rPr lang="ru-RU" dirty="0" smtClean="0"/>
              <a:t>, </a:t>
            </a:r>
            <a:r>
              <a:rPr lang="ru-RU" dirty="0" smtClean="0"/>
              <a:t>начинающихся </a:t>
            </a:r>
            <a:r>
              <a:rPr lang="ru-RU" dirty="0" smtClean="0"/>
              <a:t>с ??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Обычно </a:t>
            </a:r>
            <a:r>
              <a:rPr lang="ru-RU" dirty="0" smtClean="0"/>
              <a:t>замена </a:t>
            </a:r>
            <a:r>
              <a:rPr lang="ru-RU" dirty="0" err="1"/>
              <a:t>триграфов</a:t>
            </a:r>
            <a:r>
              <a:rPr lang="ru-RU" dirty="0"/>
              <a:t> </a:t>
            </a:r>
            <a:r>
              <a:rPr lang="ru-RU" dirty="0" smtClean="0"/>
              <a:t>отключена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7368" y="1417638"/>
            <a:ext cx="1144927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4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Триграфы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Триграфами языка Си называются </a:t>
            </a:r>
            <a:r>
              <a:rPr lang="en-US" dirty="0" smtClean="0"/>
              <a:t>9 </a:t>
            </a:r>
            <a:r>
              <a:rPr lang="ru-RU" dirty="0" smtClean="0"/>
              <a:t>последовательностей</a:t>
            </a:r>
            <a:r>
              <a:rPr lang="en-US" dirty="0" smtClean="0"/>
              <a:t> </a:t>
            </a:r>
            <a:r>
              <a:rPr lang="ru-RU" dirty="0" smtClean="0"/>
              <a:t>символов</a:t>
            </a:r>
            <a:r>
              <a:rPr lang="ru-RU" dirty="0" smtClean="0"/>
              <a:t>, </a:t>
            </a:r>
            <a:r>
              <a:rPr lang="ru-RU" dirty="0" smtClean="0"/>
              <a:t>начинающихся </a:t>
            </a:r>
            <a:r>
              <a:rPr lang="ru-RU" dirty="0" smtClean="0"/>
              <a:t>с ??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Обычно </a:t>
            </a:r>
            <a:r>
              <a:rPr lang="ru-RU" dirty="0" smtClean="0"/>
              <a:t>замена </a:t>
            </a:r>
            <a:r>
              <a:rPr lang="ru-RU" dirty="0" err="1"/>
              <a:t>триграфов</a:t>
            </a:r>
            <a:r>
              <a:rPr lang="ru-RU" dirty="0"/>
              <a:t> </a:t>
            </a:r>
            <a:r>
              <a:rPr lang="ru-RU" dirty="0" smtClean="0"/>
              <a:t>отключена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7368" y="2636912"/>
            <a:ext cx="11449272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Триграфы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Триграфами языка Си называются </a:t>
            </a:r>
            <a:r>
              <a:rPr lang="en-US" dirty="0" smtClean="0"/>
              <a:t>9 </a:t>
            </a:r>
            <a:r>
              <a:rPr lang="ru-RU" dirty="0" smtClean="0"/>
              <a:t>последовательностей</a:t>
            </a:r>
            <a:r>
              <a:rPr lang="en-US" dirty="0" smtClean="0"/>
              <a:t> </a:t>
            </a:r>
            <a:r>
              <a:rPr lang="ru-RU" dirty="0" smtClean="0"/>
              <a:t>символов</a:t>
            </a:r>
            <a:r>
              <a:rPr lang="ru-RU" dirty="0" smtClean="0"/>
              <a:t>, </a:t>
            </a:r>
            <a:r>
              <a:rPr lang="ru-RU" dirty="0" smtClean="0"/>
              <a:t>начинающихся </a:t>
            </a:r>
            <a:r>
              <a:rPr lang="ru-RU" dirty="0" smtClean="0"/>
              <a:t>с ??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Обычно </a:t>
            </a:r>
            <a:r>
              <a:rPr lang="ru-RU" dirty="0" smtClean="0">
                <a:solidFill>
                  <a:schemeClr val="bg1"/>
                </a:solidFill>
              </a:rPr>
              <a:t>замена </a:t>
            </a:r>
            <a:r>
              <a:rPr lang="ru-RU" dirty="0" err="1">
                <a:solidFill>
                  <a:schemeClr val="bg1"/>
                </a:solidFill>
              </a:rPr>
              <a:t>триграфов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отключена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4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Триграфы языка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Триграфами языка Си называются </a:t>
            </a:r>
            <a:r>
              <a:rPr lang="en-US" dirty="0" smtClean="0"/>
              <a:t>9 </a:t>
            </a:r>
            <a:r>
              <a:rPr lang="ru-RU" dirty="0" smtClean="0"/>
              <a:t>последовательностей</a:t>
            </a:r>
            <a:r>
              <a:rPr lang="en-US" dirty="0" smtClean="0"/>
              <a:t> </a:t>
            </a:r>
            <a:r>
              <a:rPr lang="ru-RU" dirty="0" smtClean="0"/>
              <a:t>символов</a:t>
            </a:r>
            <a:r>
              <a:rPr lang="ru-RU" dirty="0" smtClean="0"/>
              <a:t>, </a:t>
            </a:r>
            <a:r>
              <a:rPr lang="ru-RU" dirty="0" smtClean="0"/>
              <a:t>начинающихся </a:t>
            </a:r>
            <a:r>
              <a:rPr lang="ru-RU" dirty="0" smtClean="0"/>
              <a:t>с ??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Обычно </a:t>
            </a:r>
            <a:r>
              <a:rPr lang="ru-RU" dirty="0" smtClean="0"/>
              <a:t>замена </a:t>
            </a:r>
            <a:r>
              <a:rPr lang="ru-RU" dirty="0" err="1"/>
              <a:t>триграфов</a:t>
            </a:r>
            <a:r>
              <a:rPr lang="ru-RU" dirty="0"/>
              <a:t> </a:t>
            </a:r>
            <a:r>
              <a:rPr lang="ru-RU" dirty="0" smtClean="0"/>
              <a:t>отключена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Триграф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8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ru-RU" dirty="0" err="1" smtClean="0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</a:t>
            </a:r>
            <a:r>
              <a:rPr lang="en-US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??&lt;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  <p:sp>
        <p:nvSpPr>
          <p:cNvPr id="6" name="Rectangle 5"/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7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ru-RU" dirty="0" err="1" smtClean="0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</a:t>
            </a:r>
            <a:r>
              <a:rPr lang="en-US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??&lt;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0" y="1417638"/>
            <a:ext cx="568863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препроцессинг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Автоматическое преобразование исходного кода перед компиляцией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исходный код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разные «версии» исполняемого файла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625892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ru-RU" dirty="0" err="1" smtClean="0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</a:t>
            </a:r>
            <a:r>
              <a:rPr lang="en-US" sz="20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??&lt;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57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Склеивание </a:t>
            </a:r>
            <a:r>
              <a:rPr lang="ru-RU" dirty="0" smtClean="0"/>
              <a:t>строк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Строка единицы трансляции, </a:t>
            </a:r>
            <a:r>
              <a:rPr lang="ru-RU" dirty="0">
                <a:solidFill>
                  <a:schemeClr val="bg1"/>
                </a:solidFill>
              </a:rPr>
              <a:t>заканчивающаяся обратной наклонной </a:t>
            </a:r>
            <a:r>
              <a:rPr lang="ru-RU" dirty="0" smtClean="0">
                <a:solidFill>
                  <a:schemeClr val="bg1"/>
                </a:solidFill>
              </a:rPr>
              <a:t>чертой \, </a:t>
            </a:r>
            <a:r>
              <a:rPr lang="ru-RU" dirty="0">
                <a:solidFill>
                  <a:schemeClr val="bg1"/>
                </a:solidFill>
              </a:rPr>
              <a:t>соединяется со </a:t>
            </a:r>
            <a:r>
              <a:rPr lang="ru-RU" dirty="0" smtClean="0">
                <a:solidFill>
                  <a:schemeClr val="bg1"/>
                </a:solidFill>
              </a:rPr>
              <a:t>следующей </a:t>
            </a:r>
            <a:r>
              <a:rPr lang="ru-RU" dirty="0" smtClean="0">
                <a:solidFill>
                  <a:schemeClr val="bg1"/>
                </a:solidFill>
              </a:rPr>
              <a:t>строкой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сам символ </a:t>
            </a:r>
            <a:r>
              <a:rPr lang="en-US" dirty="0" smtClean="0">
                <a:solidFill>
                  <a:schemeClr val="bg1"/>
                </a:solidFill>
              </a:rPr>
              <a:t>\ </a:t>
            </a:r>
            <a:r>
              <a:rPr lang="ru-RU" dirty="0" smtClean="0">
                <a:solidFill>
                  <a:schemeClr val="bg1"/>
                </a:solidFill>
              </a:rPr>
              <a:t>и переход на новую строку удаляются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Склеивание </a:t>
            </a:r>
            <a:r>
              <a:rPr lang="ru-RU" dirty="0" smtClean="0"/>
              <a:t>строк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/>
              <a:t>Строка единицы трансляции, </a:t>
            </a:r>
            <a:r>
              <a:rPr lang="ru-RU" dirty="0"/>
              <a:t>заканчивающаяся обратной наклонной </a:t>
            </a:r>
            <a:r>
              <a:rPr lang="ru-RU" dirty="0" smtClean="0"/>
              <a:t>чертой \, </a:t>
            </a:r>
            <a:r>
              <a:rPr lang="ru-RU" dirty="0"/>
              <a:t>соединяется со </a:t>
            </a:r>
            <a:r>
              <a:rPr lang="ru-RU" dirty="0" smtClean="0"/>
              <a:t>следующей </a:t>
            </a:r>
            <a:r>
              <a:rPr lang="ru-RU" dirty="0" smtClean="0"/>
              <a:t>строкой</a:t>
            </a:r>
            <a:endParaRPr lang="en-US" dirty="0" smtClean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сам символ </a:t>
            </a:r>
            <a:r>
              <a:rPr lang="en-US" dirty="0" smtClean="0">
                <a:solidFill>
                  <a:schemeClr val="bg1"/>
                </a:solidFill>
              </a:rPr>
              <a:t>\ </a:t>
            </a:r>
            <a:r>
              <a:rPr lang="ru-RU" dirty="0" smtClean="0">
                <a:solidFill>
                  <a:schemeClr val="bg1"/>
                </a:solidFill>
              </a:rPr>
              <a:t>и переход на новую строку удаляются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Склеивание </a:t>
            </a:r>
            <a:r>
              <a:rPr lang="ru-RU" dirty="0" smtClean="0"/>
              <a:t>строк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/>
              <a:t>Строка единицы трансляции, </a:t>
            </a:r>
            <a:r>
              <a:rPr lang="ru-RU" dirty="0"/>
              <a:t>заканчивающаяся обратной наклонной </a:t>
            </a:r>
            <a:r>
              <a:rPr lang="ru-RU" dirty="0" smtClean="0"/>
              <a:t>чертой \, </a:t>
            </a:r>
            <a:r>
              <a:rPr lang="ru-RU" dirty="0"/>
              <a:t>соединяется со </a:t>
            </a:r>
            <a:r>
              <a:rPr lang="ru-RU" dirty="0" smtClean="0"/>
              <a:t>следующей </a:t>
            </a:r>
            <a:r>
              <a:rPr lang="ru-RU" dirty="0" smtClean="0"/>
              <a:t>строкой</a:t>
            </a:r>
            <a:endParaRPr lang="en-US" dirty="0" smtClean="0"/>
          </a:p>
          <a:p>
            <a:pPr lvl="1"/>
            <a:r>
              <a:rPr lang="ru-RU" dirty="0" smtClean="0"/>
              <a:t>сам символ </a:t>
            </a:r>
            <a:r>
              <a:rPr lang="en-US" dirty="0" smtClean="0"/>
              <a:t>\ </a:t>
            </a:r>
            <a:r>
              <a:rPr lang="ru-RU" dirty="0" smtClean="0"/>
              <a:t>и переход на новую строку удаляются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2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Удаление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ru-RU" dirty="0" smtClean="0">
                <a:solidFill>
                  <a:schemeClr val="bg1"/>
                </a:solidFill>
              </a:rPr>
              <a:t>единицы трансляции, образующие комментарий на языке Си, </a:t>
            </a:r>
            <a:r>
              <a:rPr lang="ru-RU" dirty="0" smtClean="0">
                <a:solidFill>
                  <a:schemeClr val="bg1"/>
                </a:solidFill>
              </a:rPr>
              <a:t>заменяются на один пробел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5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Удаление </a:t>
            </a:r>
            <a:r>
              <a:rPr lang="ru-RU" dirty="0" smtClean="0"/>
              <a:t>комментариев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 smtClean="0"/>
              <a:t>Символы </a:t>
            </a:r>
            <a:r>
              <a:rPr lang="ru-RU" dirty="0" smtClean="0"/>
              <a:t>единицы трансляции, образующие комментарий на языке Си, </a:t>
            </a:r>
            <a:r>
              <a:rPr lang="ru-RU" dirty="0" smtClean="0"/>
              <a:t>заменяются на один пробел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95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Будет ли исполнена </a:t>
            </a: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 smtClean="0"/>
              <a:t>триграф</a:t>
            </a:r>
            <a:r>
              <a:rPr lang="ru-RU" dirty="0" smtClean="0"/>
              <a:t> ??/ </a:t>
            </a:r>
            <a:r>
              <a:rPr lang="ru-RU" dirty="0"/>
              <a:t>будет </a:t>
            </a:r>
            <a:r>
              <a:rPr lang="ru-RU" dirty="0" smtClean="0"/>
              <a:t>заменен на \ </a:t>
            </a:r>
            <a:r>
              <a:rPr lang="ru-RU" dirty="0"/>
              <a:t>в конце </a:t>
            </a:r>
            <a:r>
              <a:rPr lang="ru-RU" dirty="0" smtClean="0"/>
              <a:t>строки</a:t>
            </a:r>
          </a:p>
          <a:p>
            <a:pPr lvl="1"/>
            <a:r>
              <a:rPr lang="ru-RU" dirty="0" smtClean="0"/>
              <a:t>склеивание строк </a:t>
            </a:r>
            <a:r>
              <a:rPr lang="ru-RU" dirty="0"/>
              <a:t>продлит комментарий на следующую </a:t>
            </a:r>
            <a:r>
              <a:rPr lang="ru-RU" dirty="0" smtClean="0"/>
              <a:t>строку и </a:t>
            </a:r>
            <a:r>
              <a:rPr lang="ru-RU" dirty="0"/>
              <a:t>a++; </a:t>
            </a:r>
            <a:r>
              <a:rPr lang="ru-RU" dirty="0" smtClean="0"/>
              <a:t>станет частью комментария</a:t>
            </a:r>
            <a:endParaRPr lang="ru-RU" dirty="0"/>
          </a:p>
          <a:p>
            <a:pPr lvl="1"/>
            <a:r>
              <a:rPr lang="ru-RU" dirty="0" smtClean="0"/>
              <a:t>комментарий будет заменен на пробел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Будет ли исполнена </a:t>
            </a: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 smtClean="0"/>
              <a:t>триграф</a:t>
            </a:r>
            <a:r>
              <a:rPr lang="ru-RU" dirty="0" smtClean="0"/>
              <a:t> ??/ </a:t>
            </a:r>
            <a:r>
              <a:rPr lang="ru-RU" dirty="0"/>
              <a:t>будет </a:t>
            </a:r>
            <a:r>
              <a:rPr lang="ru-RU" dirty="0" smtClean="0"/>
              <a:t>заменен на \ </a:t>
            </a:r>
            <a:r>
              <a:rPr lang="ru-RU" dirty="0"/>
              <a:t>в конце </a:t>
            </a:r>
            <a:r>
              <a:rPr lang="ru-RU" dirty="0" smtClean="0"/>
              <a:t>строки</a:t>
            </a:r>
          </a:p>
          <a:p>
            <a:pPr lvl="1"/>
            <a:r>
              <a:rPr lang="ru-RU" dirty="0" smtClean="0"/>
              <a:t>склеивание строк </a:t>
            </a:r>
            <a:r>
              <a:rPr lang="ru-RU" dirty="0"/>
              <a:t>продлит комментарий на следующую </a:t>
            </a:r>
            <a:r>
              <a:rPr lang="ru-RU" dirty="0" smtClean="0"/>
              <a:t>строку и </a:t>
            </a:r>
            <a:r>
              <a:rPr lang="ru-RU" dirty="0"/>
              <a:t>a++; </a:t>
            </a:r>
            <a:r>
              <a:rPr lang="ru-RU" dirty="0" smtClean="0"/>
              <a:t>станет частью комментария</a:t>
            </a:r>
            <a:endParaRPr lang="ru-RU" dirty="0"/>
          </a:p>
          <a:p>
            <a:pPr lvl="1"/>
            <a:r>
              <a:rPr lang="ru-RU" dirty="0" smtClean="0"/>
              <a:t>комментарий будет заменен на пробел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6197600" y="1417638"/>
            <a:ext cx="558703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Будет ли исполнена </a:t>
            </a: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триграф</a:t>
            </a:r>
            <a:r>
              <a:rPr lang="ru-RU" dirty="0" smtClean="0">
                <a:solidFill>
                  <a:schemeClr val="bg1"/>
                </a:solidFill>
              </a:rPr>
              <a:t> ??/ </a:t>
            </a:r>
            <a:r>
              <a:rPr lang="ru-RU" dirty="0">
                <a:solidFill>
                  <a:schemeClr val="bg1"/>
                </a:solidFill>
              </a:rPr>
              <a:t>будет </a:t>
            </a:r>
            <a:r>
              <a:rPr lang="ru-RU" dirty="0" smtClean="0">
                <a:solidFill>
                  <a:schemeClr val="bg1"/>
                </a:solidFill>
              </a:rPr>
              <a:t>заменен на \ </a:t>
            </a:r>
            <a:r>
              <a:rPr lang="ru-RU" dirty="0">
                <a:solidFill>
                  <a:schemeClr val="bg1"/>
                </a:solidFill>
              </a:rPr>
              <a:t>в конце </a:t>
            </a:r>
            <a:r>
              <a:rPr lang="ru-RU" dirty="0" smtClean="0">
                <a:solidFill>
                  <a:schemeClr val="bg1"/>
                </a:solidFill>
              </a:rPr>
              <a:t>строки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склеивание строк </a:t>
            </a:r>
            <a:r>
              <a:rPr lang="ru-RU" dirty="0">
                <a:solidFill>
                  <a:schemeClr val="bg1"/>
                </a:solidFill>
              </a:rPr>
              <a:t>продлит комментарий на следующую </a:t>
            </a:r>
            <a:r>
              <a:rPr lang="ru-RU" dirty="0" smtClean="0">
                <a:solidFill>
                  <a:schemeClr val="bg1"/>
                </a:solidFill>
              </a:rPr>
              <a:t>строку и </a:t>
            </a:r>
            <a:r>
              <a:rPr lang="ru-RU" dirty="0">
                <a:solidFill>
                  <a:schemeClr val="bg1"/>
                </a:solidFill>
              </a:rPr>
              <a:t>a++; </a:t>
            </a:r>
            <a:r>
              <a:rPr lang="ru-RU" dirty="0" smtClean="0">
                <a:solidFill>
                  <a:schemeClr val="bg1"/>
                </a:solidFill>
              </a:rPr>
              <a:t>станет частью комментария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комментарий будет заменен на пробел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Будет ли исполнена </a:t>
            </a: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 smtClean="0"/>
              <a:t>триграф</a:t>
            </a:r>
            <a:r>
              <a:rPr lang="ru-RU" dirty="0" smtClean="0"/>
              <a:t> ??/ </a:t>
            </a:r>
            <a:r>
              <a:rPr lang="ru-RU" dirty="0"/>
              <a:t>будет </a:t>
            </a:r>
            <a:r>
              <a:rPr lang="ru-RU" dirty="0" smtClean="0"/>
              <a:t>заменен на \ </a:t>
            </a:r>
            <a:r>
              <a:rPr lang="ru-RU" dirty="0"/>
              <a:t>в конце </a:t>
            </a:r>
            <a:r>
              <a:rPr lang="ru-RU" dirty="0" smtClean="0"/>
              <a:t>строки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склеивание строк </a:t>
            </a:r>
            <a:r>
              <a:rPr lang="ru-RU" dirty="0">
                <a:solidFill>
                  <a:schemeClr val="bg1"/>
                </a:solidFill>
              </a:rPr>
              <a:t>продлит комментарий на следующую </a:t>
            </a:r>
            <a:r>
              <a:rPr lang="ru-RU" dirty="0" smtClean="0">
                <a:solidFill>
                  <a:schemeClr val="bg1"/>
                </a:solidFill>
              </a:rPr>
              <a:t>строку и </a:t>
            </a:r>
            <a:r>
              <a:rPr lang="ru-RU" dirty="0">
                <a:solidFill>
                  <a:schemeClr val="bg1"/>
                </a:solidFill>
              </a:rPr>
              <a:t>a++; </a:t>
            </a:r>
            <a:r>
              <a:rPr lang="ru-RU" dirty="0" smtClean="0">
                <a:solidFill>
                  <a:schemeClr val="bg1"/>
                </a:solidFill>
              </a:rPr>
              <a:t>станет частью комментария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комментарий будет заменен на пробел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препроцессинг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Автоматическое преобразование исходного кода перед компиляцией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Один исходный код 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разные «версии» исполняемого файла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333000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Будет ли исполнена </a:t>
            </a: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 smtClean="0"/>
              <a:t>триграф</a:t>
            </a:r>
            <a:r>
              <a:rPr lang="ru-RU" dirty="0" smtClean="0"/>
              <a:t> ??/ </a:t>
            </a:r>
            <a:r>
              <a:rPr lang="ru-RU" dirty="0"/>
              <a:t>будет </a:t>
            </a:r>
            <a:r>
              <a:rPr lang="ru-RU" dirty="0" smtClean="0"/>
              <a:t>заменен на \ </a:t>
            </a:r>
            <a:r>
              <a:rPr lang="ru-RU" dirty="0"/>
              <a:t>в конце </a:t>
            </a:r>
            <a:r>
              <a:rPr lang="ru-RU" dirty="0" smtClean="0"/>
              <a:t>строки</a:t>
            </a:r>
          </a:p>
          <a:p>
            <a:pPr lvl="1"/>
            <a:r>
              <a:rPr lang="ru-RU" dirty="0" smtClean="0"/>
              <a:t>склеивание строк </a:t>
            </a:r>
            <a:r>
              <a:rPr lang="ru-RU" dirty="0"/>
              <a:t>продлит комментарий на следующую </a:t>
            </a:r>
            <a:r>
              <a:rPr lang="ru-RU" dirty="0" smtClean="0"/>
              <a:t>строку и </a:t>
            </a:r>
            <a:r>
              <a:rPr lang="ru-RU" dirty="0"/>
              <a:t>a++; </a:t>
            </a:r>
            <a:r>
              <a:rPr lang="ru-RU" dirty="0" smtClean="0"/>
              <a:t>станет частью комментария</a:t>
            </a:r>
            <a:endParaRPr lang="ru-RU" dirty="0"/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комментарий будет заменен на пробел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Будет ли исполнена </a:t>
            </a:r>
            <a:endParaRPr lang="ru-RU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</a:t>
            </a:r>
            <a:r>
              <a:rPr lang="ru-RU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  <a:endParaRPr lang="ru-R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 smtClean="0"/>
              <a:t>триграф</a:t>
            </a:r>
            <a:r>
              <a:rPr lang="ru-RU" dirty="0" smtClean="0"/>
              <a:t> ??/ </a:t>
            </a:r>
            <a:r>
              <a:rPr lang="ru-RU" dirty="0"/>
              <a:t>будет </a:t>
            </a:r>
            <a:r>
              <a:rPr lang="ru-RU" dirty="0" smtClean="0"/>
              <a:t>заменен на \ </a:t>
            </a:r>
            <a:r>
              <a:rPr lang="ru-RU" dirty="0"/>
              <a:t>в конце </a:t>
            </a:r>
            <a:r>
              <a:rPr lang="ru-RU" dirty="0" smtClean="0"/>
              <a:t>строки</a:t>
            </a:r>
          </a:p>
          <a:p>
            <a:pPr lvl="1"/>
            <a:r>
              <a:rPr lang="ru-RU" dirty="0" smtClean="0"/>
              <a:t>склеивание строк </a:t>
            </a:r>
            <a:r>
              <a:rPr lang="ru-RU" dirty="0"/>
              <a:t>продлит комментарий на следующую </a:t>
            </a:r>
            <a:r>
              <a:rPr lang="ru-RU" dirty="0" smtClean="0"/>
              <a:t>строку и </a:t>
            </a:r>
            <a:r>
              <a:rPr lang="ru-RU" dirty="0"/>
              <a:t>a++; </a:t>
            </a:r>
            <a:r>
              <a:rPr lang="ru-RU" dirty="0" smtClean="0"/>
              <a:t>станет частью комментария</a:t>
            </a:r>
            <a:endParaRPr lang="ru-RU" dirty="0"/>
          </a:p>
          <a:p>
            <a:pPr lvl="1"/>
            <a:r>
              <a:rPr lang="ru-RU" dirty="0" smtClean="0"/>
              <a:t>комментарий будет заменен на пробел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3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Директивы препроцессора </a:t>
            </a:r>
            <a:r>
              <a:rPr lang="ru-RU" dirty="0" smtClean="0"/>
              <a:t>языка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Объединение </a:t>
            </a:r>
            <a:r>
              <a:rPr lang="ru-RU" dirty="0" smtClean="0">
                <a:solidFill>
                  <a:schemeClr val="bg1"/>
                </a:solidFill>
              </a:rPr>
              <a:t>двух единиц </a:t>
            </a:r>
            <a:r>
              <a:rPr lang="ru-RU" dirty="0">
                <a:solidFill>
                  <a:schemeClr val="bg1"/>
                </a:solidFill>
              </a:rPr>
              <a:t>трансляции в </a:t>
            </a:r>
            <a:r>
              <a:rPr lang="ru-RU" dirty="0" smtClean="0">
                <a:solidFill>
                  <a:schemeClr val="bg1"/>
                </a:solidFill>
              </a:rPr>
              <a:t>одну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Выбор диапазона строк для дальнейшего </a:t>
            </a:r>
            <a:r>
              <a:rPr lang="ru-RU" dirty="0" err="1" smtClean="0">
                <a:solidFill>
                  <a:schemeClr val="bg1"/>
                </a:solidFill>
              </a:rPr>
              <a:t>препроцессирования</a:t>
            </a:r>
            <a:r>
              <a:rPr lang="ru-RU" dirty="0" smtClean="0">
                <a:solidFill>
                  <a:schemeClr val="bg1"/>
                </a:solidFill>
              </a:rPr>
              <a:t> («условная компиляция»)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83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Директивы препроцессора </a:t>
            </a:r>
            <a:r>
              <a:rPr lang="ru-RU" dirty="0" smtClean="0"/>
              <a:t>языка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 </a:t>
            </a:r>
            <a:r>
              <a:rPr lang="ru-RU" dirty="0" smtClean="0"/>
              <a:t>двух единиц </a:t>
            </a:r>
            <a:r>
              <a:rPr lang="ru-RU" dirty="0"/>
              <a:t>трансляции в </a:t>
            </a:r>
            <a:r>
              <a:rPr lang="ru-RU" dirty="0" smtClean="0"/>
              <a:t>одну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Выбор диапазона строк для дальнейшего </a:t>
            </a:r>
            <a:r>
              <a:rPr lang="ru-RU" dirty="0" err="1" smtClean="0">
                <a:solidFill>
                  <a:schemeClr val="bg1"/>
                </a:solidFill>
              </a:rPr>
              <a:t>препроцессирования</a:t>
            </a:r>
            <a:r>
              <a:rPr lang="ru-RU" dirty="0" smtClean="0">
                <a:solidFill>
                  <a:schemeClr val="bg1"/>
                </a:solidFill>
              </a:rPr>
              <a:t> («условная компиляция»)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5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Директивы препроцессора </a:t>
            </a:r>
            <a:r>
              <a:rPr lang="ru-RU" dirty="0" smtClean="0"/>
              <a:t>языка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 </a:t>
            </a:r>
            <a:r>
              <a:rPr lang="ru-RU" dirty="0" smtClean="0"/>
              <a:t>двух единиц </a:t>
            </a:r>
            <a:r>
              <a:rPr lang="ru-RU" dirty="0"/>
              <a:t>трансляции в </a:t>
            </a:r>
            <a:r>
              <a:rPr lang="ru-RU" dirty="0" smtClean="0"/>
              <a:t>одну</a:t>
            </a:r>
          </a:p>
          <a:p>
            <a:endParaRPr lang="ru-RU" dirty="0" smtClean="0"/>
          </a:p>
          <a:p>
            <a:r>
              <a:rPr lang="ru-RU" dirty="0" smtClean="0"/>
              <a:t>Выбор диапазона строк для дальнейшего </a:t>
            </a:r>
            <a:r>
              <a:rPr lang="ru-RU" dirty="0" err="1" smtClean="0"/>
              <a:t>препроцессирования</a:t>
            </a:r>
            <a:r>
              <a:rPr lang="ru-RU" dirty="0" smtClean="0"/>
              <a:t> («условная компиляция»)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36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Директивы препроцессора </a:t>
            </a:r>
            <a:r>
              <a:rPr lang="ru-RU" dirty="0" smtClean="0"/>
              <a:t>языка </a:t>
            </a:r>
            <a:r>
              <a:rPr lang="ru-RU" dirty="0" smtClean="0"/>
              <a:t>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 </a:t>
            </a:r>
            <a:r>
              <a:rPr lang="ru-RU" dirty="0" smtClean="0"/>
              <a:t>двух единиц </a:t>
            </a:r>
            <a:r>
              <a:rPr lang="ru-RU" dirty="0"/>
              <a:t>трансляции в </a:t>
            </a:r>
            <a:r>
              <a:rPr lang="ru-RU" dirty="0" smtClean="0"/>
              <a:t>одну</a:t>
            </a:r>
          </a:p>
          <a:p>
            <a:endParaRPr lang="ru-RU" dirty="0" smtClean="0"/>
          </a:p>
          <a:p>
            <a:r>
              <a:rPr lang="ru-RU" dirty="0" smtClean="0"/>
              <a:t>Выбор диапазона строк для дальнейшего </a:t>
            </a:r>
            <a:r>
              <a:rPr lang="ru-RU" dirty="0" err="1" smtClean="0"/>
              <a:t>препроцессирования</a:t>
            </a:r>
            <a:r>
              <a:rPr lang="ru-RU" dirty="0" smtClean="0"/>
              <a:t> («условная компиляция»)</a:t>
            </a:r>
          </a:p>
          <a:p>
            <a:endParaRPr lang="ru-RU" dirty="0" smtClean="0"/>
          </a:p>
          <a:p>
            <a:r>
              <a:rPr lang="ru-RU" dirty="0" smtClean="0"/>
              <a:t>Контекстная замена с подстановочными знаками («макро подстановка»)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3397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директив препроцессора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ru-RU" dirty="0" smtClean="0">
                <a:solidFill>
                  <a:schemeClr val="bg1"/>
                </a:solidFill>
              </a:rPr>
              <a:t>– это строка</a:t>
            </a:r>
            <a:r>
              <a:rPr lang="ru-RU" dirty="0" smtClean="0">
                <a:solidFill>
                  <a:schemeClr val="bg1"/>
                </a:solidFill>
              </a:rPr>
              <a:t>, начинающаяся с </a:t>
            </a:r>
            <a:r>
              <a:rPr lang="en-US" dirty="0" smtClean="0">
                <a:solidFill>
                  <a:schemeClr val="bg1"/>
                </a:solidFill>
              </a:rPr>
              <a:t>#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остальные строки являются входными данными для препроцессора языка Си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директив </a:t>
            </a:r>
            <a:r>
              <a:rPr lang="en-US" dirty="0" smtClean="0">
                <a:solidFill>
                  <a:schemeClr val="bg1"/>
                </a:solidFill>
              </a:rPr>
              <a:t>!= </a:t>
            </a: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Си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директив препроцессора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Директива </a:t>
            </a:r>
            <a:r>
              <a:rPr lang="ru-RU" dirty="0" smtClean="0"/>
              <a:t>– это строка</a:t>
            </a:r>
            <a:r>
              <a:rPr lang="ru-RU" dirty="0" smtClean="0"/>
              <a:t>, начинающаяся с </a:t>
            </a:r>
            <a:r>
              <a:rPr lang="en-US" dirty="0" smtClean="0"/>
              <a:t>#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Все остальные строки являются входными данными для препроцессора языка Си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директив </a:t>
            </a:r>
            <a:r>
              <a:rPr lang="en-US" dirty="0" smtClean="0">
                <a:solidFill>
                  <a:schemeClr val="bg1"/>
                </a:solidFill>
              </a:rPr>
              <a:t>!= </a:t>
            </a: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Си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директив препроцессора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Директива </a:t>
            </a:r>
            <a:r>
              <a:rPr lang="ru-RU" dirty="0" smtClean="0"/>
              <a:t>– это строка</a:t>
            </a:r>
            <a:r>
              <a:rPr lang="ru-RU" dirty="0" smtClean="0"/>
              <a:t>, начинающаяся с </a:t>
            </a:r>
            <a:r>
              <a:rPr lang="en-US" dirty="0" smtClean="0"/>
              <a:t>#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 остальные строки являются входными данными для препроцессора языка Си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директив </a:t>
            </a:r>
            <a:r>
              <a:rPr lang="en-US" dirty="0" smtClean="0">
                <a:solidFill>
                  <a:schemeClr val="bg1"/>
                </a:solidFill>
              </a:rPr>
              <a:t>!= </a:t>
            </a: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Си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директив препроцессора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Директива </a:t>
            </a:r>
            <a:r>
              <a:rPr lang="ru-RU" dirty="0" smtClean="0"/>
              <a:t>– это строка</a:t>
            </a:r>
            <a:r>
              <a:rPr lang="ru-RU" dirty="0" smtClean="0"/>
              <a:t>, начинающаяся с </a:t>
            </a:r>
            <a:r>
              <a:rPr lang="en-US" dirty="0" smtClean="0"/>
              <a:t>#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 остальные строки являются входными данными для препроцессора языка Си</a:t>
            </a:r>
          </a:p>
          <a:p>
            <a:endParaRPr lang="ru-RU" dirty="0" smtClean="0"/>
          </a:p>
          <a:p>
            <a:r>
              <a:rPr lang="ru-RU" dirty="0" smtClean="0"/>
              <a:t>Директивы записываются на специальном языке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директив </a:t>
            </a:r>
            <a:r>
              <a:rPr lang="en-US" dirty="0" smtClean="0">
                <a:solidFill>
                  <a:schemeClr val="bg1"/>
                </a:solidFill>
              </a:rPr>
              <a:t>!= </a:t>
            </a: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Си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препроцессинг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Автоматическое преобразование исходного кода перед компиляцией</a:t>
            </a:r>
          </a:p>
          <a:p>
            <a:endParaRPr lang="en-US" dirty="0" smtClean="0"/>
          </a:p>
          <a:p>
            <a:r>
              <a:rPr lang="ru-RU" dirty="0" smtClean="0"/>
              <a:t>Один исходный код -</a:t>
            </a:r>
            <a:r>
              <a:rPr lang="en-US" dirty="0" smtClean="0"/>
              <a:t>&gt; </a:t>
            </a:r>
            <a:r>
              <a:rPr lang="ru-RU" dirty="0" smtClean="0"/>
              <a:t>разные «версии» исполняемого файла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514814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директив препроцессора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Директива </a:t>
            </a:r>
            <a:r>
              <a:rPr lang="ru-RU" dirty="0" smtClean="0"/>
              <a:t>– это строка</a:t>
            </a:r>
            <a:r>
              <a:rPr lang="ru-RU" dirty="0" smtClean="0"/>
              <a:t>, начинающаяся с </a:t>
            </a:r>
            <a:r>
              <a:rPr lang="en-US" dirty="0" smtClean="0"/>
              <a:t>#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Все остальные строки являются входными данными для препроцессора языка Си</a:t>
            </a:r>
          </a:p>
          <a:p>
            <a:endParaRPr lang="ru-RU" dirty="0" smtClean="0"/>
          </a:p>
          <a:p>
            <a:r>
              <a:rPr lang="ru-RU" dirty="0" smtClean="0"/>
              <a:t>Директивы записываются на специальном языке</a:t>
            </a:r>
          </a:p>
          <a:p>
            <a:pPr lvl="1"/>
            <a:r>
              <a:rPr lang="ru-RU" dirty="0" smtClean="0"/>
              <a:t>Язык </a:t>
            </a:r>
            <a:r>
              <a:rPr lang="ru-RU" dirty="0" smtClean="0"/>
              <a:t>директив </a:t>
            </a:r>
            <a:r>
              <a:rPr lang="en-US" dirty="0" smtClean="0"/>
              <a:t>!= </a:t>
            </a:r>
            <a:r>
              <a:rPr lang="ru-RU" dirty="0" smtClean="0"/>
              <a:t>язык </a:t>
            </a:r>
            <a:r>
              <a:rPr lang="ru-RU" dirty="0" smtClean="0"/>
              <a:t>Си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2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исполнения директив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input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Preprocess1_3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output = []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macros = {}  #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начинается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с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output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pPr lvl="1"/>
            <a:endParaRPr lang="ru-RU" sz="2400" dirty="0" smtClean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исполнения директив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def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# input </a:t>
            </a:r>
            <a:r>
              <a:rPr lang="ru-RU" sz="2400" dirty="0" smtClean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 smtClean="0">
                <a:latin typeface="Consolas" panose="020B0609020204030204" pitchFamily="49" charset="0"/>
              </a:rPr>
              <a:t>Preprocess1_3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output = []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macros = {}  #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начинается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с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output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19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исполнения директив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def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# input </a:t>
            </a:r>
            <a:r>
              <a:rPr lang="ru-RU" sz="2400" dirty="0" smtClean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 smtClean="0">
                <a:latin typeface="Consolas" panose="020B0609020204030204" pitchFamily="49" charset="0"/>
              </a:rPr>
              <a:t>Preprocess1_3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output = []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 = {}  #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начинается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с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3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исполнения директив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def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# input </a:t>
            </a:r>
            <a:r>
              <a:rPr lang="ru-RU" sz="2400" dirty="0" smtClean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 smtClean="0">
                <a:latin typeface="Consolas" panose="020B0609020204030204" pitchFamily="49" charset="0"/>
              </a:rPr>
              <a:t>Preprocess1_3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output = []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macros = {}  # </a:t>
            </a:r>
            <a:r>
              <a:rPr lang="ru-RU" sz="2400" dirty="0" smtClean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начинается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с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19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исполнения директив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def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# input </a:t>
            </a:r>
            <a:r>
              <a:rPr lang="ru-RU" sz="2400" dirty="0" smtClean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 smtClean="0">
                <a:latin typeface="Consolas" panose="020B0609020204030204" pitchFamily="49" charset="0"/>
              </a:rPr>
              <a:t>Preprocess1_3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output = []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</a:t>
            </a:r>
            <a:r>
              <a:rPr lang="ru-RU" sz="2400" dirty="0" smtClean="0">
                <a:latin typeface="Consolas" panose="020B0609020204030204" pitchFamily="49" charset="0"/>
              </a:rPr>
              <a:t>макро подстановок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while </a:t>
            </a:r>
            <a:r>
              <a:rPr lang="en-US" sz="2400" dirty="0" smtClean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начинается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с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91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исполнения директив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def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# input </a:t>
            </a:r>
            <a:r>
              <a:rPr lang="ru-RU" sz="2400" dirty="0" smtClean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 smtClean="0">
                <a:latin typeface="Consolas" panose="020B0609020204030204" pitchFamily="49" charset="0"/>
              </a:rPr>
              <a:t>Preprocess1_3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output = []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</a:t>
            </a:r>
            <a:r>
              <a:rPr lang="ru-RU" sz="2400" dirty="0" smtClean="0">
                <a:latin typeface="Consolas" panose="020B0609020204030204" pitchFamily="49" charset="0"/>
              </a:rPr>
              <a:t>макро подстановок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while </a:t>
            </a:r>
            <a:r>
              <a:rPr lang="en-US" sz="2400" dirty="0" smtClean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input[0] </a:t>
            </a:r>
            <a:r>
              <a:rPr lang="ru-RU" sz="2400" dirty="0" smtClean="0">
                <a:latin typeface="Consolas" panose="020B0609020204030204" pitchFamily="49" charset="0"/>
              </a:rPr>
              <a:t>начинается </a:t>
            </a:r>
            <a:r>
              <a:rPr lang="ru-RU" sz="2400" dirty="0">
                <a:latin typeface="Consolas" panose="020B0609020204030204" pitchFamily="49" charset="0"/>
              </a:rPr>
              <a:t>с </a:t>
            </a:r>
            <a:r>
              <a:rPr lang="en-US" sz="2400" dirty="0" smtClean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output +=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21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исполнения директив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def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# input </a:t>
            </a:r>
            <a:r>
              <a:rPr lang="ru-RU" sz="2400" dirty="0" smtClean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 smtClean="0">
                <a:latin typeface="Consolas" panose="020B0609020204030204" pitchFamily="49" charset="0"/>
              </a:rPr>
              <a:t>Preprocess1_3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output = []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</a:t>
            </a:r>
            <a:r>
              <a:rPr lang="ru-RU" sz="2400" dirty="0" smtClean="0">
                <a:latin typeface="Consolas" panose="020B0609020204030204" pitchFamily="49" charset="0"/>
              </a:rPr>
              <a:t>макро подстановок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while </a:t>
            </a:r>
            <a:r>
              <a:rPr lang="en-US" sz="2400" dirty="0" smtClean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input[0] </a:t>
            </a:r>
            <a:r>
              <a:rPr lang="ru-RU" sz="2400" dirty="0" smtClean="0">
                <a:latin typeface="Consolas" panose="020B0609020204030204" pitchFamily="49" charset="0"/>
              </a:rPr>
              <a:t>начинается </a:t>
            </a:r>
            <a:r>
              <a:rPr lang="ru-RU" sz="2400" dirty="0">
                <a:latin typeface="Consolas" panose="020B0609020204030204" pitchFamily="49" charset="0"/>
              </a:rPr>
              <a:t>с </a:t>
            </a:r>
            <a:r>
              <a:rPr lang="en-US" sz="2400" dirty="0" smtClean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macros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ProcessDirective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macros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input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output +=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04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исполнения директив препроцессора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nsolas" panose="020B0609020204030204" pitchFamily="49" charset="0"/>
              </a:rPr>
              <a:t>def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# input </a:t>
            </a:r>
            <a:r>
              <a:rPr lang="ru-RU" sz="2400" dirty="0" smtClean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 smtClean="0">
                <a:latin typeface="Consolas" panose="020B0609020204030204" pitchFamily="49" charset="0"/>
              </a:rPr>
              <a:t>Preprocess1_3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output = []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</a:t>
            </a:r>
            <a:r>
              <a:rPr lang="ru-RU" sz="2400" dirty="0" smtClean="0">
                <a:latin typeface="Consolas" panose="020B0609020204030204" pitchFamily="49" charset="0"/>
              </a:rPr>
              <a:t>макро подстановок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while </a:t>
            </a:r>
            <a:r>
              <a:rPr lang="en-US" sz="2400" dirty="0" smtClean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latin typeface="Consolas" panose="020B0609020204030204" pitchFamily="49" charset="0"/>
              </a:rPr>
              <a:t> input[0] </a:t>
            </a:r>
            <a:r>
              <a:rPr lang="ru-RU" sz="2400" dirty="0" smtClean="0">
                <a:latin typeface="Consolas" panose="020B0609020204030204" pitchFamily="49" charset="0"/>
              </a:rPr>
              <a:t>начинается </a:t>
            </a:r>
            <a:r>
              <a:rPr lang="ru-RU" sz="2400" dirty="0">
                <a:latin typeface="Consolas" panose="020B0609020204030204" pitchFamily="49" charset="0"/>
              </a:rPr>
              <a:t>с </a:t>
            </a:r>
            <a:r>
              <a:rPr lang="en-US" sz="2400" dirty="0" smtClean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macros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input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latin typeface="Consolas" panose="020B0609020204030204" pitchFamily="49" charset="0"/>
              </a:rPr>
              <a:t>ProcessDirective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</a:rPr>
              <a:t>macros</a:t>
            </a:r>
            <a:r>
              <a:rPr lang="en-US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input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output += </a:t>
            </a:r>
            <a:r>
              <a:rPr lang="en-US" sz="2400" dirty="0" err="1" smtClean="0">
                <a:latin typeface="Consolas" panose="020B0609020204030204" pitchFamily="49" charset="0"/>
              </a:rPr>
              <a:t>ExpandMacros</a:t>
            </a:r>
            <a:r>
              <a:rPr lang="en-US" sz="2400" dirty="0" smtClean="0"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</a:t>
            </a:r>
            <a:r>
              <a:rPr lang="en-US" sz="2400" dirty="0" err="1" smtClean="0">
                <a:latin typeface="Consolas" panose="020B0609020204030204" pitchFamily="49" charset="0"/>
              </a:rPr>
              <a:t>input.pop</a:t>
            </a:r>
            <a:r>
              <a:rPr lang="en-US" sz="2400" dirty="0" smtClean="0">
                <a:latin typeface="Consolas" panose="020B0609020204030204" pitchFamily="49" charset="0"/>
              </a:rPr>
              <a:t>(0)</a:t>
            </a:r>
            <a:r>
              <a:rPr lang="ru-RU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</a:rPr>
              <a:t># </a:t>
            </a:r>
            <a:r>
              <a:rPr lang="ru-RU" sz="2400" dirty="0" smtClean="0"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latin typeface="Consolas" panose="020B0609020204030204" pitchFamily="49" charset="0"/>
              </a:rPr>
              <a:t>input[0]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61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</a:t>
            </a:r>
            <a:r>
              <a:rPr lang="ru-RU" dirty="0" smtClean="0"/>
              <a:t>объединения единиц трансляции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assert.h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graph.h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include header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препроцессинг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Автоматическое преобразование исходного кода перед компиляцией</a:t>
            </a:r>
          </a:p>
          <a:p>
            <a:endParaRPr lang="en-US" dirty="0" smtClean="0"/>
          </a:p>
          <a:p>
            <a:r>
              <a:rPr lang="ru-RU" dirty="0" smtClean="0"/>
              <a:t>Один исходный код -</a:t>
            </a:r>
            <a:r>
              <a:rPr lang="en-US" dirty="0" smtClean="0"/>
              <a:t>&gt; </a:t>
            </a:r>
            <a:r>
              <a:rPr lang="ru-RU" dirty="0" smtClean="0"/>
              <a:t>разные «версии» исполняемого файла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Типичная цель – это адаптация исходного кода к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234180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</a:t>
            </a:r>
            <a:r>
              <a:rPr lang="ru-RU" dirty="0" smtClean="0"/>
              <a:t>объединения единиц трансляции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graph.h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include header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91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</a:t>
            </a:r>
            <a:r>
              <a:rPr lang="ru-RU" dirty="0" smtClean="0"/>
              <a:t>объединения единиц трансляции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graph.h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include header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5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 </a:t>
            </a:r>
            <a:r>
              <a:rPr lang="ru-RU" dirty="0" smtClean="0"/>
              <a:t>объединения единиц трансляции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graph.h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stdio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header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9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#include &lt;</a:t>
            </a:r>
            <a:r>
              <a:rPr lang="ru-RU" dirty="0" smtClean="0">
                <a:solidFill>
                  <a:schemeClr val="bg1"/>
                </a:solidFill>
              </a:rPr>
              <a:t> путь к файлу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" путь к файлу </a:t>
            </a:r>
            <a:r>
              <a:rPr lang="ru-RU" dirty="0" smtClean="0">
                <a:solidFill>
                  <a:schemeClr val="bg1"/>
                </a:solidFill>
              </a:rPr>
              <a:t>"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</a:t>
            </a:r>
            <a:r>
              <a:rPr lang="ru-RU" dirty="0" smtClean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Заменить </a:t>
            </a:r>
            <a:r>
              <a:rPr lang="ru-RU" dirty="0" smtClean="0">
                <a:solidFill>
                  <a:schemeClr val="bg1"/>
                </a:solidFill>
              </a:rPr>
              <a:t>строку с </a:t>
            </a:r>
            <a:r>
              <a:rPr lang="en-US" dirty="0" smtClean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строки из указанного файла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Порядок просмотра директорий, если </a:t>
            </a:r>
            <a:r>
              <a:rPr lang="ru-RU" dirty="0">
                <a:solidFill>
                  <a:schemeClr val="bg1"/>
                </a:solidFill>
              </a:rPr>
              <a:t>путь </a:t>
            </a:r>
            <a:r>
              <a:rPr lang="ru-RU" dirty="0" smtClean="0">
                <a:solidFill>
                  <a:schemeClr val="bg1"/>
                </a:solidFill>
              </a:rPr>
              <a:t>относительный: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директория с единицей компиляции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</a:t>
            </a:r>
            <a:r>
              <a:rPr lang="ru-RU" dirty="0" smtClean="0">
                <a:solidFill>
                  <a:schemeClr val="bg1"/>
                </a:solidFill>
              </a:rPr>
              <a:t>" путь к файлу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ru-RU" dirty="0" smtClean="0"/>
              <a:t> путь к файлу 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#include </a:t>
            </a:r>
            <a:r>
              <a:rPr lang="ru-RU" dirty="0"/>
              <a:t>" путь к файлу </a:t>
            </a:r>
            <a:r>
              <a:rPr lang="ru-RU" dirty="0" smtClean="0"/>
              <a:t>"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</a:t>
            </a:r>
            <a:r>
              <a:rPr lang="ru-RU" dirty="0" smtClean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Заменить </a:t>
            </a:r>
            <a:r>
              <a:rPr lang="ru-RU" dirty="0" smtClean="0">
                <a:solidFill>
                  <a:schemeClr val="bg1"/>
                </a:solidFill>
              </a:rPr>
              <a:t>строку с </a:t>
            </a:r>
            <a:r>
              <a:rPr lang="en-US" dirty="0" smtClean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ru-RU" dirty="0" smtClean="0">
                <a:solidFill>
                  <a:schemeClr val="bg1"/>
                </a:solidFill>
              </a:rPr>
              <a:t>строки из указанного файла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Порядок просмотра директорий, если </a:t>
            </a:r>
            <a:r>
              <a:rPr lang="ru-RU" dirty="0">
                <a:solidFill>
                  <a:schemeClr val="bg1"/>
                </a:solidFill>
              </a:rPr>
              <a:t>путь </a:t>
            </a:r>
            <a:r>
              <a:rPr lang="ru-RU" dirty="0" smtClean="0">
                <a:solidFill>
                  <a:schemeClr val="bg1"/>
                </a:solidFill>
              </a:rPr>
              <a:t>относительный: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директория с единицей компиляции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</a:t>
            </a:r>
            <a:r>
              <a:rPr lang="ru-RU" dirty="0" smtClean="0">
                <a:solidFill>
                  <a:schemeClr val="bg1"/>
                </a:solidFill>
              </a:rPr>
              <a:t>" путь к файлу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ru-RU" dirty="0" smtClean="0"/>
              <a:t> путь к файлу 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#include </a:t>
            </a:r>
            <a:r>
              <a:rPr lang="ru-RU" dirty="0"/>
              <a:t>" путь к файлу </a:t>
            </a:r>
            <a:r>
              <a:rPr lang="ru-RU" dirty="0" smtClean="0"/>
              <a:t>"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</a:t>
            </a:r>
            <a:r>
              <a:rPr lang="ru-RU" dirty="0" smtClean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</a:t>
            </a:r>
            <a:r>
              <a:rPr lang="ru-RU" dirty="0" smtClean="0"/>
              <a:t>строку с </a:t>
            </a:r>
            <a:r>
              <a:rPr lang="en-US" dirty="0" smtClean="0"/>
              <a:t>#include </a:t>
            </a:r>
            <a:r>
              <a:rPr lang="ru-RU" dirty="0"/>
              <a:t>на </a:t>
            </a:r>
            <a:r>
              <a:rPr lang="ru-RU" dirty="0" smtClean="0"/>
              <a:t>строки из указанного файла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Порядок просмотра директорий, если </a:t>
            </a:r>
            <a:r>
              <a:rPr lang="ru-RU" dirty="0">
                <a:solidFill>
                  <a:schemeClr val="bg1"/>
                </a:solidFill>
              </a:rPr>
              <a:t>путь </a:t>
            </a:r>
            <a:r>
              <a:rPr lang="ru-RU" dirty="0" smtClean="0">
                <a:solidFill>
                  <a:schemeClr val="bg1"/>
                </a:solidFill>
              </a:rPr>
              <a:t>относительный: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директория с единицей компиляции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</a:t>
            </a:r>
            <a:r>
              <a:rPr lang="ru-RU" dirty="0" smtClean="0">
                <a:solidFill>
                  <a:schemeClr val="bg1"/>
                </a:solidFill>
              </a:rPr>
              <a:t>" путь к файлу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46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ru-RU" dirty="0" smtClean="0"/>
              <a:t> путь к файлу 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#include </a:t>
            </a:r>
            <a:r>
              <a:rPr lang="ru-RU" dirty="0"/>
              <a:t>" путь к файлу </a:t>
            </a:r>
            <a:r>
              <a:rPr lang="ru-RU" dirty="0" smtClean="0"/>
              <a:t>"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</a:t>
            </a:r>
            <a:r>
              <a:rPr lang="ru-RU" dirty="0" smtClean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</a:t>
            </a:r>
            <a:r>
              <a:rPr lang="ru-RU" dirty="0" smtClean="0"/>
              <a:t>строку с </a:t>
            </a:r>
            <a:r>
              <a:rPr lang="en-US" dirty="0" smtClean="0"/>
              <a:t>#include </a:t>
            </a:r>
            <a:r>
              <a:rPr lang="ru-RU" dirty="0"/>
              <a:t>на </a:t>
            </a:r>
            <a:r>
              <a:rPr lang="ru-RU" dirty="0" smtClean="0"/>
              <a:t>строки из указанного файла</a:t>
            </a:r>
          </a:p>
          <a:p>
            <a:r>
              <a:rPr lang="ru-RU" dirty="0" smtClean="0"/>
              <a:t>Если путь абсолютный, то файл ищется относительно корня файловой системы</a:t>
            </a:r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Порядок просмотра директорий, если </a:t>
            </a:r>
            <a:r>
              <a:rPr lang="ru-RU" dirty="0">
                <a:solidFill>
                  <a:schemeClr val="bg1"/>
                </a:solidFill>
              </a:rPr>
              <a:t>путь </a:t>
            </a:r>
            <a:r>
              <a:rPr lang="ru-RU" dirty="0" smtClean="0">
                <a:solidFill>
                  <a:schemeClr val="bg1"/>
                </a:solidFill>
              </a:rPr>
              <a:t>относительный: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директория с единицей компиляции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</a:t>
            </a:r>
            <a:r>
              <a:rPr lang="ru-RU" dirty="0" smtClean="0">
                <a:solidFill>
                  <a:schemeClr val="bg1"/>
                </a:solidFill>
              </a:rPr>
              <a:t>" путь к файлу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ru-RU" dirty="0" smtClean="0"/>
              <a:t> путь к файлу 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#include </a:t>
            </a:r>
            <a:r>
              <a:rPr lang="ru-RU" dirty="0"/>
              <a:t>" путь к файлу </a:t>
            </a:r>
            <a:r>
              <a:rPr lang="ru-RU" dirty="0" smtClean="0"/>
              <a:t>"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</a:t>
            </a:r>
            <a:r>
              <a:rPr lang="ru-RU" dirty="0" smtClean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</a:t>
            </a:r>
            <a:r>
              <a:rPr lang="ru-RU" dirty="0" smtClean="0"/>
              <a:t>строку с </a:t>
            </a:r>
            <a:r>
              <a:rPr lang="en-US" dirty="0" smtClean="0"/>
              <a:t>#include </a:t>
            </a:r>
            <a:r>
              <a:rPr lang="ru-RU" dirty="0"/>
              <a:t>на </a:t>
            </a:r>
            <a:r>
              <a:rPr lang="ru-RU" dirty="0" smtClean="0"/>
              <a:t>строки из указанного файла</a:t>
            </a:r>
          </a:p>
          <a:p>
            <a:r>
              <a:rPr lang="ru-RU" dirty="0" smtClean="0"/>
              <a:t>Если путь абсолютный, то файл ищется относительно корня файловой системы</a:t>
            </a:r>
            <a:endParaRPr lang="ru-RU" dirty="0"/>
          </a:p>
          <a:p>
            <a:r>
              <a:rPr lang="ru-RU" dirty="0" smtClean="0"/>
              <a:t>Порядок просмотра директорий, если </a:t>
            </a:r>
            <a:r>
              <a:rPr lang="ru-RU" dirty="0"/>
              <a:t>путь </a:t>
            </a:r>
            <a:r>
              <a:rPr lang="ru-RU" dirty="0" smtClean="0"/>
              <a:t>относительный: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директория с единицей компиляции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</a:t>
            </a:r>
            <a:r>
              <a:rPr lang="ru-RU" dirty="0" smtClean="0">
                <a:solidFill>
                  <a:schemeClr val="bg1"/>
                </a:solidFill>
              </a:rPr>
              <a:t>" путь к файлу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4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ru-RU" dirty="0" smtClean="0"/>
              <a:t> путь к файлу 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#include </a:t>
            </a:r>
            <a:r>
              <a:rPr lang="ru-RU" dirty="0"/>
              <a:t>" путь к файлу </a:t>
            </a:r>
            <a:r>
              <a:rPr lang="ru-RU" dirty="0" smtClean="0"/>
              <a:t>"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smtClean="0">
                <a:solidFill>
                  <a:schemeClr val="bg1"/>
                </a:solidFill>
              </a:rPr>
              <a:t>include</a:t>
            </a:r>
            <a:r>
              <a:rPr lang="ru-RU" dirty="0" smtClean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</a:t>
            </a:r>
            <a:r>
              <a:rPr lang="ru-RU" dirty="0" smtClean="0"/>
              <a:t>строку с </a:t>
            </a:r>
            <a:r>
              <a:rPr lang="en-US" dirty="0" smtClean="0"/>
              <a:t>#include </a:t>
            </a:r>
            <a:r>
              <a:rPr lang="ru-RU" dirty="0"/>
              <a:t>на </a:t>
            </a:r>
            <a:r>
              <a:rPr lang="ru-RU" dirty="0" smtClean="0"/>
              <a:t>строки из указанного файла</a:t>
            </a:r>
          </a:p>
          <a:p>
            <a:r>
              <a:rPr lang="ru-RU" dirty="0" smtClean="0"/>
              <a:t>Если путь абсолютный, то файл ищется относительно корня файловой системы</a:t>
            </a:r>
            <a:endParaRPr lang="ru-RU" dirty="0"/>
          </a:p>
          <a:p>
            <a:r>
              <a:rPr lang="ru-RU" dirty="0" smtClean="0"/>
              <a:t>Порядок просмотра директорий, если </a:t>
            </a:r>
            <a:r>
              <a:rPr lang="ru-RU" dirty="0"/>
              <a:t>путь </a:t>
            </a:r>
            <a:r>
              <a:rPr lang="ru-RU" dirty="0" smtClean="0"/>
              <a:t>относительный:</a:t>
            </a:r>
          </a:p>
          <a:p>
            <a:pPr lvl="1"/>
            <a:r>
              <a:rPr lang="ru-RU" dirty="0" smtClean="0"/>
              <a:t>директории со стандартными библиотеками, если использованы </a:t>
            </a:r>
            <a:r>
              <a:rPr lang="en-US" dirty="0" smtClean="0"/>
              <a:t>&lt;&gt;</a:t>
            </a:r>
            <a:endParaRPr lang="ru-RU" dirty="0" smtClean="0"/>
          </a:p>
          <a:p>
            <a:pPr lvl="1"/>
            <a:r>
              <a:rPr lang="ru-RU" dirty="0" smtClean="0"/>
              <a:t>директории, указанные при запуске компилятора (обычно, через </a:t>
            </a:r>
            <a:r>
              <a:rPr lang="ru-RU" dirty="0" smtClean="0">
                <a:latin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</a:rPr>
              <a:t>I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директория с единицей компиляции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</a:t>
            </a:r>
            <a:r>
              <a:rPr lang="ru-RU" dirty="0" smtClean="0">
                <a:solidFill>
                  <a:schemeClr val="bg1"/>
                </a:solidFill>
              </a:rPr>
              <a:t>" путь к файлу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ru-RU" dirty="0" smtClean="0"/>
              <a:t> путь к файлу 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#include </a:t>
            </a:r>
            <a:r>
              <a:rPr lang="ru-RU" dirty="0"/>
              <a:t>" путь к файлу </a:t>
            </a:r>
            <a:r>
              <a:rPr lang="ru-RU" dirty="0" smtClean="0"/>
              <a:t>"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#</a:t>
            </a:r>
            <a:r>
              <a:rPr lang="en-US" dirty="0" smtClean="0"/>
              <a:t>include</a:t>
            </a:r>
            <a:r>
              <a:rPr lang="ru-RU" dirty="0" smtClean="0"/>
              <a:t> последовательность лексем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</a:t>
            </a:r>
            <a:r>
              <a:rPr lang="ru-RU" dirty="0" smtClean="0"/>
              <a:t>строку с </a:t>
            </a:r>
            <a:r>
              <a:rPr lang="en-US" dirty="0" smtClean="0"/>
              <a:t>#include </a:t>
            </a:r>
            <a:r>
              <a:rPr lang="ru-RU" dirty="0"/>
              <a:t>на </a:t>
            </a:r>
            <a:r>
              <a:rPr lang="ru-RU" dirty="0" smtClean="0"/>
              <a:t>строки из указанного файла</a:t>
            </a:r>
          </a:p>
          <a:p>
            <a:r>
              <a:rPr lang="ru-RU" dirty="0" smtClean="0"/>
              <a:t>Если путь абсолютный, то файл ищется относительно корня файловой системы</a:t>
            </a:r>
            <a:endParaRPr lang="ru-RU" dirty="0"/>
          </a:p>
          <a:p>
            <a:r>
              <a:rPr lang="ru-RU" dirty="0" smtClean="0"/>
              <a:t>Порядок просмотра директорий, если </a:t>
            </a:r>
            <a:r>
              <a:rPr lang="ru-RU" dirty="0"/>
              <a:t>путь </a:t>
            </a:r>
            <a:r>
              <a:rPr lang="ru-RU" dirty="0" smtClean="0"/>
              <a:t>относительный:</a:t>
            </a:r>
          </a:p>
          <a:p>
            <a:pPr lvl="1"/>
            <a:r>
              <a:rPr lang="ru-RU" dirty="0" smtClean="0"/>
              <a:t>директории со стандартными библиотеками, если использованы </a:t>
            </a:r>
            <a:r>
              <a:rPr lang="en-US" dirty="0" smtClean="0"/>
              <a:t>&lt;&gt;</a:t>
            </a:r>
            <a:endParaRPr lang="ru-RU" dirty="0" smtClean="0"/>
          </a:p>
          <a:p>
            <a:pPr lvl="1"/>
            <a:r>
              <a:rPr lang="ru-RU" dirty="0" smtClean="0"/>
              <a:t>директории, указанные при запуске компилятора (обычно, через </a:t>
            </a:r>
            <a:r>
              <a:rPr lang="ru-RU" dirty="0" smtClean="0">
                <a:latin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</a:rPr>
              <a:t>I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директория с единицей компиляции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ru-RU" dirty="0" smtClean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</a:t>
            </a:r>
            <a:r>
              <a:rPr lang="ru-RU" dirty="0" smtClean="0">
                <a:solidFill>
                  <a:schemeClr val="bg1"/>
                </a:solidFill>
              </a:rPr>
              <a:t>" путь к файлу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7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препроцессинг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Автоматическое преобразование исходного кода перед компиляцией</a:t>
            </a:r>
          </a:p>
          <a:p>
            <a:endParaRPr lang="en-US" dirty="0" smtClean="0"/>
          </a:p>
          <a:p>
            <a:r>
              <a:rPr lang="ru-RU" dirty="0" smtClean="0"/>
              <a:t>Один исходный код -</a:t>
            </a:r>
            <a:r>
              <a:rPr lang="en-US" dirty="0" smtClean="0"/>
              <a:t>&gt; </a:t>
            </a:r>
            <a:r>
              <a:rPr lang="ru-RU" dirty="0" smtClean="0"/>
              <a:t>разные «версии» исполняемого файла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Типичная цель – это адаптация исходного кода к </a:t>
            </a:r>
          </a:p>
          <a:p>
            <a:pPr lvl="1"/>
            <a:r>
              <a:rPr lang="ru-RU" dirty="0" smtClean="0"/>
              <a:t>режиму сборки 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08941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 &lt;</a:t>
            </a:r>
            <a:r>
              <a:rPr lang="ru-RU" dirty="0" smtClean="0"/>
              <a:t> путь к файлу 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#include </a:t>
            </a:r>
            <a:r>
              <a:rPr lang="ru-RU" dirty="0"/>
              <a:t>" путь к файлу </a:t>
            </a:r>
            <a:r>
              <a:rPr lang="ru-RU" dirty="0" smtClean="0"/>
              <a:t>"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#</a:t>
            </a:r>
            <a:r>
              <a:rPr lang="en-US" dirty="0" smtClean="0"/>
              <a:t>include</a:t>
            </a:r>
            <a:r>
              <a:rPr lang="ru-RU" dirty="0" smtClean="0"/>
              <a:t> последовательность лексем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</a:t>
            </a:r>
            <a:r>
              <a:rPr lang="ru-RU" dirty="0" smtClean="0"/>
              <a:t>строку с </a:t>
            </a:r>
            <a:r>
              <a:rPr lang="en-US" dirty="0" smtClean="0"/>
              <a:t>#include </a:t>
            </a:r>
            <a:r>
              <a:rPr lang="ru-RU" dirty="0"/>
              <a:t>на </a:t>
            </a:r>
            <a:r>
              <a:rPr lang="ru-RU" dirty="0" smtClean="0"/>
              <a:t>строки из указанного файла</a:t>
            </a:r>
          </a:p>
          <a:p>
            <a:r>
              <a:rPr lang="ru-RU" dirty="0" smtClean="0"/>
              <a:t>Если путь абсолютный, то файл ищется относительно корня файловой системы</a:t>
            </a:r>
            <a:endParaRPr lang="ru-RU" dirty="0"/>
          </a:p>
          <a:p>
            <a:r>
              <a:rPr lang="ru-RU" dirty="0" smtClean="0"/>
              <a:t>Порядок просмотра директорий, если </a:t>
            </a:r>
            <a:r>
              <a:rPr lang="ru-RU" dirty="0"/>
              <a:t>путь </a:t>
            </a:r>
            <a:r>
              <a:rPr lang="ru-RU" dirty="0" smtClean="0"/>
              <a:t>относительный:</a:t>
            </a:r>
          </a:p>
          <a:p>
            <a:pPr lvl="1"/>
            <a:r>
              <a:rPr lang="ru-RU" dirty="0" smtClean="0"/>
              <a:t>директории со стандартными библиотеками, если использованы </a:t>
            </a:r>
            <a:r>
              <a:rPr lang="en-US" dirty="0" smtClean="0"/>
              <a:t>&lt;&gt;</a:t>
            </a:r>
            <a:endParaRPr lang="ru-RU" dirty="0" smtClean="0"/>
          </a:p>
          <a:p>
            <a:pPr lvl="1"/>
            <a:r>
              <a:rPr lang="ru-RU" dirty="0" smtClean="0"/>
              <a:t>директории, указанные при запуске компилятора (обычно, через </a:t>
            </a:r>
            <a:r>
              <a:rPr lang="ru-RU" dirty="0" smtClean="0">
                <a:latin typeface="Consolas" panose="020B0609020204030204" pitchFamily="49" charset="0"/>
              </a:rPr>
              <a:t>-</a:t>
            </a:r>
            <a:r>
              <a:rPr lang="en-US" dirty="0" smtClean="0">
                <a:latin typeface="Consolas" panose="020B0609020204030204" pitchFamily="49" charset="0"/>
              </a:rPr>
              <a:t>I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директория с единицей компиляции</a:t>
            </a:r>
            <a:endParaRPr lang="ru-RU" dirty="0"/>
          </a:p>
          <a:p>
            <a:pPr lvl="2"/>
            <a:endParaRPr lang="ru-RU" dirty="0" smtClean="0"/>
          </a:p>
          <a:p>
            <a:r>
              <a:rPr lang="ru-RU" dirty="0" smtClean="0"/>
              <a:t>Последовательность лексем после макро подстановок должна быть либо </a:t>
            </a:r>
            <a:r>
              <a:rPr lang="en-US" dirty="0" smtClean="0"/>
              <a:t>&lt;</a:t>
            </a:r>
            <a:r>
              <a:rPr lang="ru-RU" dirty="0" smtClean="0"/>
              <a:t> путь к файлу </a:t>
            </a:r>
            <a:r>
              <a:rPr lang="en-US" dirty="0"/>
              <a:t>&gt;</a:t>
            </a:r>
            <a:r>
              <a:rPr lang="ru-RU" dirty="0"/>
              <a:t>, либо </a:t>
            </a:r>
            <a:r>
              <a:rPr lang="ru-RU" dirty="0" smtClean="0"/>
              <a:t>" путь к файлу </a:t>
            </a:r>
            <a:r>
              <a:rPr lang="ru-RU" dirty="0"/>
              <a:t>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input)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f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Matches(s[0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file, paths, input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input)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f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Matches(s[0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f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Matches(s[0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f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Matches(s[0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Matches(s[0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6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f = </a:t>
            </a:r>
            <a:r>
              <a:rPr lang="en-US" sz="1600" dirty="0"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Matches(s[0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f = </a:t>
            </a:r>
            <a:r>
              <a:rPr lang="en-US" sz="1600" dirty="0"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latin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latin typeface="Consolas" panose="020B0609020204030204" pitchFamily="49" charset="0"/>
              </a:rPr>
              <a:t>input)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Matches(s[0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f = </a:t>
            </a:r>
            <a:r>
              <a:rPr lang="en-US" sz="1600" dirty="0"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latin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latin typeface="Consolas" panose="020B0609020204030204" pitchFamily="49" charset="0"/>
              </a:rPr>
              <a:t>input)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False</a:t>
            </a:r>
            <a:endParaRPr lang="ru-RU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Matches(s[0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f = </a:t>
            </a:r>
            <a:r>
              <a:rPr lang="en-US" sz="1600" dirty="0"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latin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latin typeface="Consolas" panose="020B0609020204030204" pitchFamily="49" charset="0"/>
              </a:rPr>
              <a:t>input)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False</a:t>
            </a:r>
            <a:endParaRPr lang="ru-RU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Matches(s[0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препроцессинг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Автоматическое преобразование исходного кода перед компиляцией</a:t>
            </a:r>
          </a:p>
          <a:p>
            <a:endParaRPr lang="en-US" dirty="0" smtClean="0"/>
          </a:p>
          <a:p>
            <a:r>
              <a:rPr lang="ru-RU" dirty="0" smtClean="0"/>
              <a:t>Один исходный код -</a:t>
            </a:r>
            <a:r>
              <a:rPr lang="en-US" dirty="0" smtClean="0"/>
              <a:t>&gt; </a:t>
            </a:r>
            <a:r>
              <a:rPr lang="ru-RU" dirty="0" smtClean="0"/>
              <a:t>разные «версии» исполняемого файла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Типичная цель – это адаптация исходного кода к </a:t>
            </a:r>
          </a:p>
          <a:p>
            <a:pPr lvl="1"/>
            <a:r>
              <a:rPr lang="ru-RU" dirty="0" smtClean="0"/>
              <a:t>режиму сборки </a:t>
            </a:r>
          </a:p>
          <a:p>
            <a:pPr lvl="1"/>
            <a:r>
              <a:rPr lang="ru-RU" dirty="0" smtClean="0"/>
              <a:t>версиям используемых библиотек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9305043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f = </a:t>
            </a:r>
            <a:r>
              <a:rPr lang="en-US" sz="1600" dirty="0"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latin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latin typeface="Consolas" panose="020B0609020204030204" pitchFamily="49" charset="0"/>
              </a:rPr>
              <a:t>input)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False</a:t>
            </a:r>
            <a:endParaRPr lang="ru-RU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latin typeface="Consolas" panose="020B0609020204030204" pitchFamily="49" charset="0"/>
              </a:rPr>
              <a:t>macros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latin typeface="Consolas" panose="020B0609020204030204" pitchFamily="49" charset="0"/>
              </a:rPr>
              <a:t>Matches(s[0</a:t>
            </a:r>
            <a:r>
              <a:rPr lang="en-US" sz="1600" dirty="0"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f = </a:t>
            </a:r>
            <a:r>
              <a:rPr lang="en-US" sz="1600" dirty="0"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latin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latin typeface="Consolas" panose="020B0609020204030204" pitchFamily="49" charset="0"/>
              </a:rPr>
              <a:t>input)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False</a:t>
            </a:r>
            <a:endParaRPr lang="ru-RU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latin typeface="Consolas" panose="020B0609020204030204" pitchFamily="49" charset="0"/>
              </a:rPr>
              <a:t>macros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latin typeface="Consolas" panose="020B0609020204030204" pitchFamily="49" charset="0"/>
              </a:rPr>
              <a:t>Matches(s[0</a:t>
            </a:r>
            <a:r>
              <a:rPr lang="en-US" sz="1600" dirty="0"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f = </a:t>
            </a:r>
            <a:r>
              <a:rPr lang="en-US" sz="1600" dirty="0"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latin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latin typeface="Consolas" panose="020B0609020204030204" pitchFamily="49" charset="0"/>
              </a:rPr>
              <a:t>input)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False</a:t>
            </a:r>
            <a:endParaRPr lang="ru-RU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latin typeface="Consolas" panose="020B0609020204030204" pitchFamily="49" charset="0"/>
              </a:rPr>
              <a:t>macros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latin typeface="Consolas" panose="020B0609020204030204" pitchFamily="49" charset="0"/>
              </a:rPr>
              <a:t>Matches(s[0</a:t>
            </a:r>
            <a:r>
              <a:rPr lang="en-US" sz="1600" dirty="0"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paths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paths </a:t>
            </a:r>
            <a:r>
              <a:rPr lang="en-US" sz="1600" dirty="0"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ProcessInclude</a:t>
            </a:r>
            <a:r>
              <a:rPr lang="en-US" sz="1600" dirty="0" smtClean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file, paths, input =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IsAbsolute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file</a:t>
            </a:r>
            <a:r>
              <a:rPr lang="en-US" sz="1600" dirty="0" smtClean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Preprocess1_3(file) + input)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for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f = </a:t>
            </a:r>
            <a:r>
              <a:rPr lang="en-US" sz="1600" dirty="0">
                <a:latin typeface="Consolas" panose="020B0609020204030204" pitchFamily="49" charset="0"/>
              </a:rPr>
              <a:t>path + '/' + file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Exists(f)</a:t>
            </a:r>
            <a:r>
              <a:rPr lang="ru-RU" sz="1600" dirty="0" smtClean="0">
                <a:latin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        Preprocess1_3(f) </a:t>
            </a:r>
            <a:r>
              <a:rPr lang="en-US" sz="1600" dirty="0">
                <a:latin typeface="Consolas" panose="020B0609020204030204" pitchFamily="49" charset="0"/>
              </a:rPr>
              <a:t>+ </a:t>
            </a:r>
            <a:r>
              <a:rPr lang="en-US" sz="1600" dirty="0" smtClean="0">
                <a:latin typeface="Consolas" panose="020B0609020204030204" pitchFamily="49" charset="0"/>
              </a:rPr>
              <a:t>input)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</a:rPr>
              <a:t>assert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False</a:t>
            </a:r>
            <a:endParaRPr lang="ru-RU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ParseInclude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macros</a:t>
            </a:r>
            <a:r>
              <a:rPr lang="en-US" sz="1600" dirty="0" smtClean="0">
                <a:latin typeface="Consolas" panose="020B0609020204030204" pitchFamily="49" charset="0"/>
              </a:rPr>
              <a:t>, input):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latin typeface="Consolas" panose="020B0609020204030204" pitchFamily="49" charset="0"/>
              </a:rPr>
              <a:t>macros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</a:t>
            </a:r>
            <a:r>
              <a:rPr lang="en-US" sz="1600" dirty="0" smtClean="0">
                <a:latin typeface="Consolas" panose="020B0609020204030204" pitchFamily="49" charset="0"/>
              </a:rPr>
              <a:t>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ru-RU" sz="1600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assert </a:t>
            </a:r>
            <a:r>
              <a:rPr lang="en-US" sz="1600" dirty="0" smtClean="0">
                <a:latin typeface="Consolas" panose="020B0609020204030204" pitchFamily="49" charset="0"/>
              </a:rPr>
              <a:t>Matches(s[0</a:t>
            </a:r>
            <a:r>
              <a:rPr lang="en-US" sz="1600" dirty="0">
                <a:latin typeface="Consolas" panose="020B0609020204030204" pitchFamily="49" charset="0"/>
              </a:rPr>
              <a:t>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paths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    if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s[0] == </a:t>
            </a:r>
            <a:r>
              <a:rPr lang="en-US" sz="1600" dirty="0" smtClean="0">
                <a:latin typeface="Consolas" panose="020B0609020204030204" pitchFamily="49" charset="0"/>
              </a:rPr>
              <a:t>'&lt;':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latin typeface="Consolas" panose="020B0609020204030204" pitchFamily="49" charset="0"/>
              </a:rPr>
              <a:t>PathsToStandardIncludes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paths </a:t>
            </a:r>
            <a:r>
              <a:rPr lang="en-US" sz="1600" dirty="0">
                <a:latin typeface="Consolas" panose="020B0609020204030204" pitchFamily="49" charset="0"/>
              </a:rPr>
              <a:t>+= </a:t>
            </a:r>
            <a:r>
              <a:rPr lang="en-US" sz="1600" dirty="0" err="1" smtClean="0">
                <a:latin typeface="Consolas" panose="020B0609020204030204" pitchFamily="49" charset="0"/>
              </a:rPr>
              <a:t>PathsFromCommadLine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b="1" dirty="0" smtClean="0"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latin typeface="Consolas" panose="020B0609020204030204" pitchFamily="49" charset="0"/>
              </a:rPr>
              <a:t> file, paths, input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условной компиляции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void DoSomething(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pointer)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defined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_WIN64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 == 8);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// код для 64-битной ОС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assert(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(pointer) == 4);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// код для 32-битной ОС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условной компиляции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if</a:t>
            </a:r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_WIN64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8);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64-битной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4);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32-битной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условной компиляции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if</a:t>
            </a:r>
            <a:r>
              <a:rPr lang="ru-RU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_WIN64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8);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64-битной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4);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32-битной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6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 smtClean="0">
                <a:solidFill>
                  <a:schemeClr val="bg1"/>
                </a:solidFill>
              </a:rPr>
              <a:t>if</a:t>
            </a:r>
            <a:r>
              <a:rPr lang="ru-RU" dirty="0" smtClean="0">
                <a:solidFill>
                  <a:schemeClr val="bg1"/>
                </a:solidFill>
              </a:rPr>
              <a:t> условие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текст-1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smtClean="0">
                <a:solidFill>
                  <a:schemeClr val="bg1"/>
                </a:solidFill>
              </a:rPr>
              <a:t>el</a:t>
            </a:r>
            <a:r>
              <a:rPr lang="en-US" dirty="0" smtClean="0">
                <a:solidFill>
                  <a:schemeClr val="bg1"/>
                </a:solidFill>
              </a:rPr>
              <a:t>se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текст-0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 smtClean="0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Ещё варианты: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#</a:t>
            </a:r>
            <a:r>
              <a:rPr lang="ru-RU" dirty="0" err="1" smtClean="0">
                <a:solidFill>
                  <a:schemeClr val="bg1"/>
                </a:solidFill>
              </a:rPr>
              <a:t>endif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#</a:t>
            </a:r>
            <a:r>
              <a:rPr lang="ru-RU" dirty="0" err="1" smtClean="0">
                <a:solidFill>
                  <a:schemeClr val="bg1"/>
                </a:solidFill>
              </a:rPr>
              <a:t>el</a:t>
            </a:r>
            <a:r>
              <a:rPr lang="en-US" dirty="0" smtClean="0">
                <a:solidFill>
                  <a:schemeClr val="bg1"/>
                </a:solidFill>
              </a:rPr>
              <a:t>if</a:t>
            </a:r>
            <a:r>
              <a:rPr lang="ru-RU" dirty="0" smtClean="0">
                <a:solidFill>
                  <a:schemeClr val="bg1"/>
                </a:solidFill>
              </a:rPr>
              <a:t> … -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#else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 smtClean="0">
                <a:solidFill>
                  <a:schemeClr val="bg1"/>
                </a:solidFill>
              </a:rPr>
              <a:t>endif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ifdef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ifndef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 smtClean="0">
                <a:solidFill>
                  <a:schemeClr val="bg1"/>
                </a:solidFill>
              </a:rPr>
              <a:t>препроцессирования</a:t>
            </a:r>
            <a:r>
              <a:rPr lang="ru-RU" dirty="0" smtClean="0">
                <a:solidFill>
                  <a:schemeClr val="bg1"/>
                </a:solidFill>
              </a:rPr>
              <a:t> текст-1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добавить в выходную последовательность </a:t>
            </a:r>
            <a:r>
              <a:rPr lang="ru-RU" dirty="0" smtClean="0">
                <a:solidFill>
                  <a:schemeClr val="bg1"/>
                </a:solidFill>
              </a:rPr>
              <a:t>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текст-0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if</a:t>
            </a:r>
            <a:r>
              <a:rPr lang="ru-RU" dirty="0" smtClean="0"/>
              <a:t> условие</a:t>
            </a:r>
            <a:br>
              <a:rPr lang="ru-RU" dirty="0" smtClean="0"/>
            </a:br>
            <a:r>
              <a:rPr lang="ru-RU" dirty="0" smtClean="0"/>
              <a:t>текст-1</a:t>
            </a:r>
            <a:br>
              <a:rPr lang="ru-RU" dirty="0" smtClean="0"/>
            </a:br>
            <a:r>
              <a:rPr lang="ru-RU" dirty="0"/>
              <a:t>#</a:t>
            </a:r>
            <a:r>
              <a:rPr lang="ru-RU" dirty="0" smtClean="0"/>
              <a:t>el</a:t>
            </a:r>
            <a:r>
              <a:rPr lang="en-US" dirty="0" smtClean="0"/>
              <a:t>se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текст-0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#</a:t>
            </a:r>
            <a:r>
              <a:rPr lang="ru-RU" dirty="0" err="1" smtClean="0"/>
              <a:t>endif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Ещё варианты: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#</a:t>
            </a:r>
            <a:r>
              <a:rPr lang="ru-RU" dirty="0" err="1" smtClean="0">
                <a:solidFill>
                  <a:schemeClr val="bg1"/>
                </a:solidFill>
              </a:rPr>
              <a:t>endif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#</a:t>
            </a:r>
            <a:r>
              <a:rPr lang="ru-RU" dirty="0" err="1" smtClean="0">
                <a:solidFill>
                  <a:schemeClr val="bg1"/>
                </a:solidFill>
              </a:rPr>
              <a:t>el</a:t>
            </a:r>
            <a:r>
              <a:rPr lang="en-US" dirty="0" smtClean="0">
                <a:solidFill>
                  <a:schemeClr val="bg1"/>
                </a:solidFill>
              </a:rPr>
              <a:t>if</a:t>
            </a:r>
            <a:r>
              <a:rPr lang="ru-RU" dirty="0" smtClean="0">
                <a:solidFill>
                  <a:schemeClr val="bg1"/>
                </a:solidFill>
              </a:rPr>
              <a:t> … -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#else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 smtClean="0">
                <a:solidFill>
                  <a:schemeClr val="bg1"/>
                </a:solidFill>
              </a:rPr>
              <a:t>endif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ifdef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ifndef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 smtClean="0">
                <a:solidFill>
                  <a:schemeClr val="bg1"/>
                </a:solidFill>
              </a:rPr>
              <a:t>препроцессирования</a:t>
            </a:r>
            <a:r>
              <a:rPr lang="ru-RU" dirty="0" smtClean="0">
                <a:solidFill>
                  <a:schemeClr val="bg1"/>
                </a:solidFill>
              </a:rPr>
              <a:t> текст-1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добавить в выходную последовательность </a:t>
            </a:r>
            <a:r>
              <a:rPr lang="ru-RU" dirty="0" smtClean="0">
                <a:solidFill>
                  <a:schemeClr val="bg1"/>
                </a:solidFill>
              </a:rPr>
              <a:t>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текст-0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if</a:t>
            </a:r>
            <a:r>
              <a:rPr lang="ru-RU" dirty="0" smtClean="0"/>
              <a:t> условие</a:t>
            </a:r>
            <a:br>
              <a:rPr lang="ru-RU" dirty="0" smtClean="0"/>
            </a:br>
            <a:r>
              <a:rPr lang="ru-RU" dirty="0" smtClean="0"/>
              <a:t>текст-1</a:t>
            </a:r>
            <a:br>
              <a:rPr lang="ru-RU" dirty="0" smtClean="0"/>
            </a:br>
            <a:r>
              <a:rPr lang="ru-RU" dirty="0"/>
              <a:t>#</a:t>
            </a:r>
            <a:r>
              <a:rPr lang="ru-RU" dirty="0" smtClean="0"/>
              <a:t>el</a:t>
            </a:r>
            <a:r>
              <a:rPr lang="en-US" dirty="0" smtClean="0"/>
              <a:t>se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текст-0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#</a:t>
            </a:r>
            <a:r>
              <a:rPr lang="ru-RU" dirty="0" err="1" smtClean="0"/>
              <a:t>endif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Ещё варианты: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#</a:t>
            </a:r>
            <a:r>
              <a:rPr lang="ru-RU" dirty="0" err="1" smtClean="0">
                <a:solidFill>
                  <a:schemeClr val="bg1"/>
                </a:solidFill>
              </a:rPr>
              <a:t>endif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#</a:t>
            </a:r>
            <a:r>
              <a:rPr lang="ru-RU" dirty="0" err="1" smtClean="0">
                <a:solidFill>
                  <a:schemeClr val="bg1"/>
                </a:solidFill>
              </a:rPr>
              <a:t>el</a:t>
            </a:r>
            <a:r>
              <a:rPr lang="en-US" dirty="0" smtClean="0">
                <a:solidFill>
                  <a:schemeClr val="bg1"/>
                </a:solidFill>
              </a:rPr>
              <a:t>if</a:t>
            </a:r>
            <a:r>
              <a:rPr lang="ru-RU" dirty="0" smtClean="0">
                <a:solidFill>
                  <a:schemeClr val="bg1"/>
                </a:solidFill>
              </a:rPr>
              <a:t> … -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#else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 smtClean="0">
                <a:solidFill>
                  <a:schemeClr val="bg1"/>
                </a:solidFill>
              </a:rPr>
              <a:t>endif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ifdef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ifndef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 smtClean="0"/>
              <a:t>препроцессирования</a:t>
            </a:r>
            <a:r>
              <a:rPr lang="ru-RU" dirty="0" smtClean="0"/>
              <a:t> текст-1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Иначе </a:t>
            </a:r>
            <a:r>
              <a:rPr lang="ru-RU" dirty="0">
                <a:solidFill>
                  <a:schemeClr val="bg1"/>
                </a:solidFill>
              </a:rPr>
              <a:t>добавить в выходную последовательность </a:t>
            </a:r>
            <a:r>
              <a:rPr lang="ru-RU" dirty="0" smtClean="0">
                <a:solidFill>
                  <a:schemeClr val="bg1"/>
                </a:solidFill>
              </a:rPr>
              <a:t>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текст-0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препроцессинг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Автоматическое преобразование исходного кода перед компиляцией</a:t>
            </a:r>
          </a:p>
          <a:p>
            <a:endParaRPr lang="en-US" dirty="0" smtClean="0"/>
          </a:p>
          <a:p>
            <a:r>
              <a:rPr lang="ru-RU" dirty="0" smtClean="0"/>
              <a:t>Один исходный код -</a:t>
            </a:r>
            <a:r>
              <a:rPr lang="en-US" dirty="0" smtClean="0"/>
              <a:t>&gt; </a:t>
            </a:r>
            <a:r>
              <a:rPr lang="ru-RU" dirty="0" smtClean="0"/>
              <a:t>разные «версии» исполняемого файла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Типичная цель – это адаптация исходного кода к </a:t>
            </a:r>
          </a:p>
          <a:p>
            <a:pPr lvl="1"/>
            <a:r>
              <a:rPr lang="ru-RU" dirty="0" smtClean="0"/>
              <a:t>режиму сборки </a:t>
            </a:r>
          </a:p>
          <a:p>
            <a:pPr lvl="1"/>
            <a:r>
              <a:rPr lang="ru-RU" dirty="0" smtClean="0"/>
              <a:t>версиям используемых библиотек</a:t>
            </a:r>
          </a:p>
          <a:p>
            <a:pPr lvl="1"/>
            <a:r>
              <a:rPr lang="ru-RU" dirty="0" smtClean="0"/>
              <a:t>компилятору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4831924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if</a:t>
            </a:r>
            <a:r>
              <a:rPr lang="ru-RU" dirty="0" smtClean="0"/>
              <a:t> условие</a:t>
            </a:r>
            <a:br>
              <a:rPr lang="ru-RU" dirty="0" smtClean="0"/>
            </a:br>
            <a:r>
              <a:rPr lang="ru-RU" dirty="0" smtClean="0"/>
              <a:t>текст-1</a:t>
            </a:r>
            <a:br>
              <a:rPr lang="ru-RU" dirty="0" smtClean="0"/>
            </a:br>
            <a:r>
              <a:rPr lang="ru-RU" dirty="0"/>
              <a:t>#</a:t>
            </a:r>
            <a:r>
              <a:rPr lang="ru-RU" dirty="0" smtClean="0"/>
              <a:t>el</a:t>
            </a:r>
            <a:r>
              <a:rPr lang="en-US" dirty="0" smtClean="0"/>
              <a:t>se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текст-0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#</a:t>
            </a:r>
            <a:r>
              <a:rPr lang="ru-RU" dirty="0" err="1" smtClean="0"/>
              <a:t>endif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Ещё варианты: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#</a:t>
            </a:r>
            <a:r>
              <a:rPr lang="ru-RU" dirty="0" err="1" smtClean="0">
                <a:solidFill>
                  <a:schemeClr val="bg1"/>
                </a:solidFill>
              </a:rPr>
              <a:t>endif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- #</a:t>
            </a:r>
            <a:r>
              <a:rPr lang="ru-RU" dirty="0" err="1" smtClean="0">
                <a:solidFill>
                  <a:schemeClr val="bg1"/>
                </a:solidFill>
              </a:rPr>
              <a:t>el</a:t>
            </a:r>
            <a:r>
              <a:rPr lang="en-US" dirty="0" smtClean="0">
                <a:solidFill>
                  <a:schemeClr val="bg1"/>
                </a:solidFill>
              </a:rPr>
              <a:t>if</a:t>
            </a:r>
            <a:r>
              <a:rPr lang="ru-RU" dirty="0" smtClean="0">
                <a:solidFill>
                  <a:schemeClr val="bg1"/>
                </a:solidFill>
              </a:rPr>
              <a:t> … -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en-US" dirty="0" smtClean="0">
                <a:solidFill>
                  <a:schemeClr val="bg1"/>
                </a:solidFill>
              </a:rPr>
              <a:t>#else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 err="1" smtClean="0">
                <a:solidFill>
                  <a:schemeClr val="bg1"/>
                </a:solidFill>
              </a:rPr>
              <a:t>endif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ifdef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ifndef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 smtClean="0"/>
              <a:t>препроцессирования</a:t>
            </a:r>
            <a:r>
              <a:rPr lang="ru-RU" dirty="0" smtClean="0"/>
              <a:t> текст-1</a:t>
            </a:r>
          </a:p>
          <a:p>
            <a:endParaRPr lang="ru-RU" dirty="0" smtClean="0"/>
          </a:p>
          <a:p>
            <a:r>
              <a:rPr lang="ru-RU" dirty="0" smtClean="0"/>
              <a:t>Иначе </a:t>
            </a:r>
            <a:r>
              <a:rPr lang="ru-RU" dirty="0"/>
              <a:t>добавить в выходную последовательность </a:t>
            </a:r>
            <a:r>
              <a:rPr lang="ru-RU" dirty="0" smtClean="0"/>
              <a:t>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</a:t>
            </a:r>
            <a:r>
              <a:rPr lang="ru-RU" dirty="0" smtClean="0"/>
              <a:t>текст-0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1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#</a:t>
            </a:r>
            <a:r>
              <a:rPr lang="ru-RU" dirty="0" err="1" smtClean="0"/>
              <a:t>if</a:t>
            </a:r>
            <a:r>
              <a:rPr lang="ru-RU" dirty="0" smtClean="0"/>
              <a:t> условие</a:t>
            </a:r>
            <a:br>
              <a:rPr lang="ru-RU" dirty="0" smtClean="0"/>
            </a:br>
            <a:r>
              <a:rPr lang="ru-RU" dirty="0" smtClean="0"/>
              <a:t>текст-1</a:t>
            </a:r>
            <a:br>
              <a:rPr lang="ru-RU" dirty="0" smtClean="0"/>
            </a:br>
            <a:r>
              <a:rPr lang="ru-RU" dirty="0"/>
              <a:t>#</a:t>
            </a:r>
            <a:r>
              <a:rPr lang="ru-RU" dirty="0" smtClean="0"/>
              <a:t>el</a:t>
            </a:r>
            <a:r>
              <a:rPr lang="en-US" dirty="0" smtClean="0"/>
              <a:t>se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текст-0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#</a:t>
            </a:r>
            <a:r>
              <a:rPr lang="ru-RU" dirty="0" err="1" smtClean="0"/>
              <a:t>endif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Ещё варианты:</a:t>
            </a:r>
            <a:endParaRPr lang="en-US" dirty="0" smtClean="0"/>
          </a:p>
          <a:p>
            <a:pPr lvl="1"/>
            <a:r>
              <a:rPr lang="ru-RU" dirty="0" smtClean="0"/>
              <a:t>#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smtClean="0"/>
              <a:t>- #</a:t>
            </a:r>
            <a:r>
              <a:rPr lang="ru-RU" dirty="0" err="1" smtClean="0"/>
              <a:t>endif</a:t>
            </a:r>
            <a:endParaRPr lang="ru-RU" dirty="0" smtClean="0"/>
          </a:p>
          <a:p>
            <a:pPr lvl="1"/>
            <a:r>
              <a:rPr lang="ru-RU" dirty="0" smtClean="0"/>
              <a:t>#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smtClean="0"/>
              <a:t>- #</a:t>
            </a:r>
            <a:r>
              <a:rPr lang="ru-RU" dirty="0" err="1" smtClean="0"/>
              <a:t>el</a:t>
            </a:r>
            <a:r>
              <a:rPr lang="en-US" dirty="0" smtClean="0"/>
              <a:t>if</a:t>
            </a:r>
            <a:r>
              <a:rPr lang="ru-RU" dirty="0" smtClean="0"/>
              <a:t> … - </a:t>
            </a:r>
            <a:r>
              <a:rPr lang="ru-RU" dirty="0"/>
              <a:t>#</a:t>
            </a:r>
            <a:r>
              <a:rPr lang="ru-RU" dirty="0" err="1"/>
              <a:t>el</a:t>
            </a:r>
            <a:r>
              <a:rPr lang="en-US" dirty="0"/>
              <a:t>if </a:t>
            </a:r>
            <a:r>
              <a:rPr lang="ru-RU" dirty="0" smtClean="0"/>
              <a:t>- </a:t>
            </a:r>
            <a:r>
              <a:rPr lang="en-US" dirty="0" smtClean="0"/>
              <a:t>#else</a:t>
            </a:r>
            <a:r>
              <a:rPr lang="ru-RU" dirty="0" smtClean="0"/>
              <a:t> -</a:t>
            </a:r>
            <a:r>
              <a:rPr lang="en-US" dirty="0" smtClean="0"/>
              <a:t> </a:t>
            </a:r>
            <a:r>
              <a:rPr lang="ru-RU" dirty="0" smtClean="0"/>
              <a:t>#</a:t>
            </a:r>
            <a:r>
              <a:rPr lang="ru-RU" dirty="0" err="1" smtClean="0"/>
              <a:t>endif</a:t>
            </a:r>
            <a:endParaRPr lang="ru-RU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 …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…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 smtClean="0"/>
              <a:t>препроцессирования</a:t>
            </a:r>
            <a:r>
              <a:rPr lang="ru-RU" dirty="0" smtClean="0"/>
              <a:t> текст-1</a:t>
            </a:r>
          </a:p>
          <a:p>
            <a:endParaRPr lang="ru-RU" dirty="0" smtClean="0"/>
          </a:p>
          <a:p>
            <a:r>
              <a:rPr lang="ru-RU" dirty="0" smtClean="0"/>
              <a:t>Иначе </a:t>
            </a:r>
            <a:r>
              <a:rPr lang="ru-RU" dirty="0"/>
              <a:t>добавить в выходную последовательность </a:t>
            </a:r>
            <a:r>
              <a:rPr lang="ru-RU" dirty="0" smtClean="0"/>
              <a:t>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</a:t>
            </a:r>
            <a:r>
              <a:rPr lang="ru-RU" dirty="0" smtClean="0"/>
              <a:t>текст-0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5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PreprocessIf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c, t1, t0, input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input)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t0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 input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# condition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text1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...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text1, text0,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92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ProcessIf</a:t>
            </a:r>
            <a:r>
              <a:rPr lang="en-US" sz="2000" dirty="0" smtClean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c, t1, t0, input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input)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t0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 input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text1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...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text1, text0,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5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ProcessIf</a:t>
            </a:r>
            <a:r>
              <a:rPr lang="en-US" sz="2000" dirty="0" smtClean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c, t1, t0, input = </a:t>
            </a:r>
            <a:r>
              <a:rPr lang="en-US" sz="2000" dirty="0" err="1" smtClean="0">
                <a:latin typeface="Consolas" panose="020B0609020204030204" pitchFamily="49" charset="0"/>
              </a:rPr>
              <a:t>ParseIf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t0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 input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text1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...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text1, text0,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65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ProcessIf</a:t>
            </a:r>
            <a:r>
              <a:rPr lang="en-US" sz="2000" dirty="0" smtClean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c, t1, t0, input = </a:t>
            </a:r>
            <a:r>
              <a:rPr lang="en-US" sz="2000" dirty="0" err="1" smtClean="0">
                <a:latin typeface="Consolas" panose="020B0609020204030204" pitchFamily="49" charset="0"/>
              </a:rPr>
              <a:t>ParseIf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t0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 input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text1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...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text1, text0,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00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ProcessIf</a:t>
            </a:r>
            <a:r>
              <a:rPr lang="en-US" sz="2000" dirty="0" smtClean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c, t1, t0, input = </a:t>
            </a:r>
            <a:r>
              <a:rPr lang="en-US" sz="2000" dirty="0" err="1" smtClean="0">
                <a:latin typeface="Consolas" panose="020B0609020204030204" pitchFamily="49" charset="0"/>
              </a:rPr>
              <a:t>ParseIf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t0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+ input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text1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...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text1, text0,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5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ProcessIf</a:t>
            </a:r>
            <a:r>
              <a:rPr lang="en-US" sz="2000" dirty="0" smtClean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c, t1, t0, input = </a:t>
            </a:r>
            <a:r>
              <a:rPr lang="en-US" sz="2000" dirty="0" err="1" smtClean="0">
                <a:latin typeface="Consolas" panose="020B0609020204030204" pitchFamily="49" charset="0"/>
              </a:rPr>
              <a:t>ParseIf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latin typeface="Consolas" panose="020B0609020204030204" pitchFamily="49" charset="0"/>
              </a:rPr>
              <a:t>, t0 </a:t>
            </a:r>
            <a:r>
              <a:rPr lang="en-US" sz="2000" dirty="0">
                <a:latin typeface="Consolas" panose="020B0609020204030204" pitchFamily="49" charset="0"/>
              </a:rPr>
              <a:t>+ input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text1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...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text1, text0,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nextI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nput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0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ProcessIf</a:t>
            </a:r>
            <a:r>
              <a:rPr lang="en-US" sz="2000" dirty="0" smtClean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c, t1, t0, input = </a:t>
            </a:r>
            <a:r>
              <a:rPr lang="en-US" sz="2000" dirty="0" err="1" smtClean="0">
                <a:latin typeface="Consolas" panose="020B0609020204030204" pitchFamily="49" charset="0"/>
              </a:rPr>
              <a:t>ParseIf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 smtClean="0">
                <a:latin typeface="Consolas" panose="020B0609020204030204" pitchFamily="49" charset="0"/>
              </a:rPr>
              <a:t>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else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</a:t>
            </a:r>
            <a:r>
              <a:rPr lang="en-US" sz="2000" dirty="0" smtClean="0">
                <a:latin typeface="Consolas" panose="020B0609020204030204" pitchFamily="49" charset="0"/>
              </a:rPr>
              <a:t>, t0 </a:t>
            </a:r>
            <a:r>
              <a:rPr lang="en-US" sz="2000" dirty="0">
                <a:latin typeface="Consolas" panose="020B0609020204030204" pitchFamily="49" charset="0"/>
              </a:rPr>
              <a:t>+ input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</a:t>
            </a:r>
            <a:r>
              <a:rPr lang="en-US" sz="2000" dirty="0" smtClean="0">
                <a:latin typeface="Consolas" panose="020B0609020204030204" pitchFamily="49" charset="0"/>
              </a:rPr>
              <a:t>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# condition – </a:t>
            </a:r>
            <a:r>
              <a:rPr lang="ru-RU" sz="2000" dirty="0" smtClean="0"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latin typeface="Consolas" panose="020B0609020204030204" pitchFamily="49" charset="0"/>
              </a:rPr>
              <a:t>text1 – </a:t>
            </a:r>
            <a:r>
              <a:rPr lang="ru-RU" sz="2000" dirty="0" smtClean="0"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# text0 – </a:t>
            </a:r>
            <a:r>
              <a:rPr lang="ru-RU" sz="2000" dirty="0" smtClean="0"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</a:rPr>
              <a:t># </a:t>
            </a:r>
            <a:r>
              <a:rPr lang="en-US" sz="2000" dirty="0" err="1" smtClean="0">
                <a:latin typeface="Consolas" panose="020B0609020204030204" pitchFamily="49" charset="0"/>
              </a:rPr>
              <a:t>nextInput</a:t>
            </a:r>
            <a:r>
              <a:rPr lang="en-US" sz="2000" dirty="0" smtClean="0">
                <a:latin typeface="Consolas" panose="020B0609020204030204" pitchFamily="49" charset="0"/>
              </a:rPr>
              <a:t> – </a:t>
            </a:r>
            <a:r>
              <a:rPr lang="ru-RU" sz="2000" dirty="0" smtClean="0">
                <a:latin typeface="Consolas" panose="020B0609020204030204" pitchFamily="49" charset="0"/>
              </a:rPr>
              <a:t>строки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после </a:t>
            </a:r>
            <a:r>
              <a:rPr lang="en-US" sz="2000" dirty="0" err="1" smtClean="0">
                <a:latin typeface="Consolas" panose="020B0609020204030204" pitchFamily="49" charset="0"/>
              </a:rPr>
              <a:t>endif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...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text1, text0,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</a:rPr>
              <a:t>nextI</a:t>
            </a:r>
            <a:r>
              <a:rPr lang="en-US" sz="2000" dirty="0" err="1" smtClean="0">
                <a:latin typeface="Consolas" panose="020B0609020204030204" pitchFamily="49" charset="0"/>
              </a:rPr>
              <a:t>nput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Вычисление </a:t>
            </a:r>
            <a:r>
              <a:rPr lang="ru-RU" dirty="0" smtClean="0"/>
              <a:t>условий в директивах </a:t>
            </a:r>
            <a:r>
              <a:rPr lang="en-US" dirty="0" smtClean="0"/>
              <a:t>#if </a:t>
            </a:r>
            <a:r>
              <a:rPr lang="ru-RU" dirty="0" smtClean="0"/>
              <a:t>и </a:t>
            </a:r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Условия строятся с </a:t>
            </a:r>
            <a:r>
              <a:rPr lang="ru-RU" dirty="0" smtClean="0">
                <a:solidFill>
                  <a:schemeClr val="bg1"/>
                </a:solidFill>
              </a:rPr>
              <a:t>использованием скобок () из следующих лексем: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Целые числа и </a:t>
            </a:r>
            <a:r>
              <a:rPr lang="ru-RU" dirty="0" smtClean="0">
                <a:solidFill>
                  <a:schemeClr val="bg1"/>
                </a:solidFill>
              </a:rPr>
              <a:t>символы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Значение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Имена макросов без параметров или с параметрами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Арифметические</a:t>
            </a:r>
            <a:r>
              <a:rPr lang="ru-RU" dirty="0">
                <a:solidFill>
                  <a:schemeClr val="bg1"/>
                </a:solidFill>
              </a:rPr>
              <a:t>, побитовые, </a:t>
            </a:r>
            <a:r>
              <a:rPr lang="ru-RU" dirty="0" smtClean="0">
                <a:solidFill>
                  <a:schemeClr val="bg1"/>
                </a:solidFill>
              </a:rPr>
              <a:t>сравнения, логические операторы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Запись, приоритеты, ассоциативность и правила вычисления как </a:t>
            </a:r>
            <a:r>
              <a:rPr lang="ru-RU" dirty="0">
                <a:solidFill>
                  <a:schemeClr val="bg1"/>
                </a:solidFill>
              </a:rPr>
              <a:t>в языке </a:t>
            </a:r>
            <a:r>
              <a:rPr lang="ru-RU" dirty="0" smtClean="0">
                <a:solidFill>
                  <a:schemeClr val="bg1"/>
                </a:solidFill>
              </a:rPr>
              <a:t>Си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Унарный оператор </a:t>
            </a:r>
            <a:r>
              <a:rPr lang="ru-RU" dirty="0" err="1" smtClean="0">
                <a:solidFill>
                  <a:schemeClr val="bg1"/>
                </a:solidFill>
              </a:rPr>
              <a:t>defined</a:t>
            </a:r>
            <a:r>
              <a:rPr lang="ru-RU" dirty="0" smtClean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0, если определение макроса не задано; 1 иначе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20555</TotalTime>
  <Words>16930</Words>
  <Application>Microsoft Office PowerPoint</Application>
  <PresentationFormat>Widescreen</PresentationFormat>
  <Paragraphs>3020</Paragraphs>
  <Slides>187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187</vt:i4>
      </vt:variant>
    </vt:vector>
  </HeadingPairs>
  <TitlesOfParts>
    <vt:vector size="191" baseType="lpstr">
      <vt:lpstr>Arial</vt:lpstr>
      <vt:lpstr>Calibri</vt:lpstr>
      <vt:lpstr>Consolas</vt:lpstr>
      <vt:lpstr>Office Theme</vt:lpstr>
      <vt:lpstr>Препроцессор языка Си</vt:lpstr>
      <vt:lpstr>План лекции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Триграфы языка Си</vt:lpstr>
      <vt:lpstr>Триграфы языка Си</vt:lpstr>
      <vt:lpstr>Триграфы языка Си</vt:lpstr>
      <vt:lpstr>Триграфы языка Си</vt:lpstr>
      <vt:lpstr>Пример использования триграфов</vt:lpstr>
      <vt:lpstr>Пример использования триграфов</vt:lpstr>
      <vt:lpstr>Пример использования триграфов</vt:lpstr>
      <vt:lpstr>Склеивание строк</vt:lpstr>
      <vt:lpstr>Склеивание строк</vt:lpstr>
      <vt:lpstr>Склеивание строк</vt:lpstr>
      <vt:lpstr>Удаление комментариев</vt:lpstr>
      <vt:lpstr>Удаление комментариев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Директивы препроцессора языка Си</vt:lpstr>
      <vt:lpstr>Директивы препроцессора языка Си</vt:lpstr>
      <vt:lpstr>Директивы препроцессора языка Си</vt:lpstr>
      <vt:lpstr>Директивы препроцессора языка Си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Примеры объединения единиц трансляции</vt:lpstr>
      <vt:lpstr>Примеры объединения единиц трансляции</vt:lpstr>
      <vt:lpstr>Примеры объединения единиц трансляции</vt:lpstr>
      <vt:lpstr>Примеры объединения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Примеры условной компиляции</vt:lpstr>
      <vt:lpstr>Примеры условной компиляции</vt:lpstr>
      <vt:lpstr>Примеры условной компиляции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Примеры определения макросов</vt:lpstr>
      <vt:lpstr>Примеры определения макросов</vt:lpstr>
      <vt:lpstr>Примеры определения макросов</vt:lpstr>
      <vt:lpstr>Примеры определения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Служебные макросы</vt:lpstr>
      <vt:lpstr>Служебные макросы</vt:lpstr>
      <vt:lpstr>Служебные макросы</vt:lpstr>
      <vt:lpstr>Служебные макросы</vt:lpstr>
      <vt:lpstr>Служебные макросы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Заключение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Раздельная компиляция</dc:title>
  <dc:creator>Petrov, Evgueni S</dc:creator>
  <cp:keywords>CTPClassification=CTP_PUBLIC:VisualMarkings=</cp:keywords>
  <cp:lastModifiedBy>Evgenii Petrov</cp:lastModifiedBy>
  <cp:revision>256</cp:revision>
  <dcterms:created xsi:type="dcterms:W3CDTF">2012-04-19T03:58:25Z</dcterms:created>
  <dcterms:modified xsi:type="dcterms:W3CDTF">2021-04-01T18:09:27Z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cd0f49fc-3de3-4b87-8ff8-8eece635b406</vt:lpwstr>
  </property>
  <property fmtid="{D5CDD505-2E9C-101B-9397-08002B2CF9AE}" pid="3" name="CTP_TimeStamp">
    <vt:lpwstr>2016-05-05 09:22:58Z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