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348" r:id="rId3"/>
    <p:sldId id="350" r:id="rId4"/>
    <p:sldId id="365" r:id="rId5"/>
    <p:sldId id="366" r:id="rId6"/>
    <p:sldId id="367" r:id="rId7"/>
    <p:sldId id="368" r:id="rId8"/>
    <p:sldId id="317" r:id="rId9"/>
    <p:sldId id="369" r:id="rId10"/>
    <p:sldId id="370" r:id="rId11"/>
    <p:sldId id="371" r:id="rId12"/>
    <p:sldId id="372" r:id="rId13"/>
    <p:sldId id="373" r:id="rId14"/>
    <p:sldId id="374" r:id="rId15"/>
    <p:sldId id="318" r:id="rId16"/>
    <p:sldId id="375" r:id="rId17"/>
    <p:sldId id="376" r:id="rId18"/>
    <p:sldId id="377" r:id="rId19"/>
    <p:sldId id="378" r:id="rId20"/>
    <p:sldId id="356" r:id="rId21"/>
    <p:sldId id="379" r:id="rId22"/>
    <p:sldId id="380" r:id="rId23"/>
    <p:sldId id="381" r:id="rId24"/>
    <p:sldId id="382" r:id="rId25"/>
    <p:sldId id="383" r:id="rId26"/>
    <p:sldId id="384" r:id="rId27"/>
    <p:sldId id="386" r:id="rId28"/>
    <p:sldId id="319" r:id="rId29"/>
    <p:sldId id="385" r:id="rId30"/>
    <p:sldId id="353" r:id="rId31"/>
    <p:sldId id="387" r:id="rId32"/>
    <p:sldId id="388" r:id="rId33"/>
    <p:sldId id="333" r:id="rId34"/>
    <p:sldId id="394" r:id="rId35"/>
    <p:sldId id="389" r:id="rId36"/>
    <p:sldId id="390" r:id="rId37"/>
    <p:sldId id="391" r:id="rId38"/>
    <p:sldId id="392" r:id="rId39"/>
    <p:sldId id="393" r:id="rId40"/>
    <p:sldId id="357" r:id="rId41"/>
    <p:sldId id="400" r:id="rId42"/>
    <p:sldId id="334" r:id="rId43"/>
    <p:sldId id="395" r:id="rId44"/>
    <p:sldId id="396" r:id="rId45"/>
    <p:sldId id="397" r:id="rId46"/>
    <p:sldId id="398" r:id="rId47"/>
    <p:sldId id="399" r:id="rId48"/>
    <p:sldId id="358" r:id="rId49"/>
    <p:sldId id="401" r:id="rId50"/>
    <p:sldId id="402" r:id="rId51"/>
    <p:sldId id="403" r:id="rId52"/>
    <p:sldId id="404" r:id="rId53"/>
    <p:sldId id="405" r:id="rId54"/>
    <p:sldId id="336" r:id="rId55"/>
    <p:sldId id="406" r:id="rId56"/>
    <p:sldId id="407" r:id="rId57"/>
    <p:sldId id="408" r:id="rId58"/>
    <p:sldId id="410" r:id="rId59"/>
    <p:sldId id="361" r:id="rId60"/>
    <p:sldId id="409" r:id="rId61"/>
    <p:sldId id="354" r:id="rId62"/>
    <p:sldId id="411" r:id="rId63"/>
    <p:sldId id="412" r:id="rId64"/>
    <p:sldId id="413" r:id="rId65"/>
    <p:sldId id="414" r:id="rId66"/>
    <p:sldId id="337" r:id="rId67"/>
    <p:sldId id="415" r:id="rId68"/>
    <p:sldId id="416" r:id="rId69"/>
    <p:sldId id="417" r:id="rId70"/>
    <p:sldId id="362" r:id="rId71"/>
    <p:sldId id="418" r:id="rId72"/>
    <p:sldId id="419" r:id="rId73"/>
    <p:sldId id="420" r:id="rId74"/>
    <p:sldId id="338" r:id="rId75"/>
    <p:sldId id="363" r:id="rId76"/>
    <p:sldId id="421" r:id="rId77"/>
    <p:sldId id="422" r:id="rId78"/>
    <p:sldId id="423" r:id="rId79"/>
    <p:sldId id="322" r:id="rId80"/>
    <p:sldId id="424" r:id="rId81"/>
    <p:sldId id="425" r:id="rId82"/>
    <p:sldId id="426" r:id="rId83"/>
    <p:sldId id="339" r:id="rId84"/>
    <p:sldId id="427" r:id="rId85"/>
    <p:sldId id="428" r:id="rId86"/>
    <p:sldId id="429" r:id="rId87"/>
    <p:sldId id="430" r:id="rId88"/>
    <p:sldId id="340" r:id="rId89"/>
    <p:sldId id="431" r:id="rId90"/>
    <p:sldId id="432" r:id="rId91"/>
    <p:sldId id="433" r:id="rId92"/>
    <p:sldId id="434" r:id="rId93"/>
    <p:sldId id="435" r:id="rId94"/>
    <p:sldId id="364" r:id="rId95"/>
    <p:sldId id="437" r:id="rId96"/>
    <p:sldId id="438" r:id="rId97"/>
    <p:sldId id="439" r:id="rId98"/>
    <p:sldId id="440" r:id="rId99"/>
    <p:sldId id="441" r:id="rId100"/>
    <p:sldId id="442" r:id="rId101"/>
    <p:sldId id="349" r:id="rId102"/>
    <p:sldId id="329" r:id="rId103"/>
    <p:sldId id="342" r:id="rId104"/>
    <p:sldId id="331" r:id="rId105"/>
    <p:sldId id="343" r:id="rId106"/>
    <p:sldId id="344" r:id="rId107"/>
    <p:sldId id="345" r:id="rId10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CFD5EA"/>
    <a:srgbClr val="E9EBF5"/>
    <a:srgbClr val="588937"/>
    <a:srgbClr val="008000"/>
    <a:srgbClr val="0000FF"/>
    <a:srgbClr val="FF0066"/>
    <a:srgbClr val="FF9900"/>
    <a:srgbClr val="00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 autoAdjust="0"/>
    <p:restoredTop sz="96881" autoAdjust="0"/>
  </p:normalViewPr>
  <p:slideViewPr>
    <p:cSldViewPr>
      <p:cViewPr varScale="1">
        <p:scale>
          <a:sx n="104" d="100"/>
          <a:sy n="104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02460B-C541-4CF0-A65B-CC8BB159366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7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42679-DCE7-4BF9-9681-DC9A4618ED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47EB5-F8AA-47A1-AAC6-B75E27F24D64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0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279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238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583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66948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546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7718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471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34900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679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900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7958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091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890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3109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9081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28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1209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8962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848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68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206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857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3987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9664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458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3950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464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0687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0143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1794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5187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116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1665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99730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309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2499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9047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3787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64862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033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1402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8211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049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5368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1562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8459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69346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3239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712339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72297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482266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431038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63736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981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234274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8593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26657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63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59640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64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51983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65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73589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39130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7658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12969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1433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849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21616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56740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21192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51252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3094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78432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71378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46906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51755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79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33657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80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219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07985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81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2588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82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86908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61197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14622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36589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86976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219952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6659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45135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085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541749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10735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806755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9763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00448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290F-59EF-4B63-8DB6-F5CD3445FD9E}" type="slidenum">
              <a:rPr lang="ru-RU" smtClean="0"/>
              <a:pPr/>
              <a:t>102</a:t>
            </a:fld>
            <a:endParaRPr lang="ru-RU" smtClean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233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973375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BC373-8568-4AFD-94AE-5ACF6473FF12}" type="slidenum">
              <a:rPr lang="ru-RU" smtClean="0"/>
              <a:pPr/>
              <a:t>104</a:t>
            </a:fld>
            <a:endParaRPr lang="ru-RU" smtClean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565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774290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61318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14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5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0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3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8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89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73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8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5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1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c9Ts04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ерестановки</a:t>
            </a:r>
            <a:endParaRPr lang="ru-RU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екция 23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– 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три возможных </a:t>
            </a:r>
            <a:r>
              <a:rPr lang="ru-RU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6985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Суммарное время </a:t>
            </a:r>
            <a:r>
              <a:rPr lang="ru-RU" dirty="0"/>
              <a:t>работы </a:t>
            </a:r>
            <a:r>
              <a:rPr lang="ru-RU" dirty="0" smtClean="0"/>
              <a:t>для всех перестановок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ru-RU" dirty="0" smtClean="0"/>
              <a:t>∑</a:t>
            </a:r>
            <a:r>
              <a:rPr lang="en-US" baseline="-25000" dirty="0" smtClean="0"/>
              <a:t>k=1…N</a:t>
            </a:r>
            <a:r>
              <a:rPr lang="ru-RU" dirty="0" smtClean="0"/>
              <a:t> ∑</a:t>
            </a:r>
            <a:r>
              <a:rPr lang="en-US" baseline="-25000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Sk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время работы для </a:t>
            </a:r>
            <a:r>
              <a:rPr lang="en-US" dirty="0" smtClean="0"/>
              <a:t>P) ≤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dirty="0"/>
              <a:t>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число элементов в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 ∙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en-US" dirty="0" smtClean="0"/>
              <a:t>k</a:t>
            </a:r>
            <a:r>
              <a:rPr lang="ru-RU" dirty="0" smtClean="0"/>
              <a:t> =</a:t>
            </a:r>
          </a:p>
          <a:p>
            <a:pPr marL="0" indent="0">
              <a:buNone/>
            </a:pPr>
            <a:r>
              <a:rPr lang="ru-RU" dirty="0" smtClean="0"/>
              <a:t>= 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en-US" dirty="0"/>
              <a:t>∙ k ∙ N! / k</a:t>
            </a:r>
            <a:r>
              <a:rPr lang="en-US" dirty="0" smtClean="0"/>
              <a:t>!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/>
              <a:t>= (суммарное время работы для всех</a:t>
            </a:r>
            <a:br>
              <a:rPr lang="ru-RU" dirty="0" smtClean="0"/>
            </a:br>
            <a:r>
              <a:rPr lang="ru-RU" dirty="0" smtClean="0"/>
              <a:t>	перестановок) / </a:t>
            </a:r>
            <a:r>
              <a:rPr lang="en-US" dirty="0" smtClean="0"/>
              <a:t>N! =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ru-RU" dirty="0"/>
              <a:t>∑</a:t>
            </a:r>
            <a:r>
              <a:rPr lang="en-US" baseline="-25000" dirty="0"/>
              <a:t>k=0…N-1</a:t>
            </a:r>
            <a:r>
              <a:rPr lang="ru-RU" dirty="0"/>
              <a:t> </a:t>
            </a:r>
            <a:r>
              <a:rPr lang="en-US" dirty="0"/>
              <a:t>1 / k! </a:t>
            </a:r>
            <a:r>
              <a:rPr lang="en-US" dirty="0" smtClean="0"/>
              <a:t>&lt; c </a:t>
            </a:r>
            <a:r>
              <a:rPr lang="en-US" dirty="0"/>
              <a:t>∙ </a:t>
            </a:r>
            <a:r>
              <a:rPr lang="en-US" dirty="0" err="1"/>
              <a:t>exp</a:t>
            </a:r>
            <a:r>
              <a:rPr lang="en-US" dirty="0"/>
              <a:t>(1) = O(1)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8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инверсии</a:t>
            </a:r>
          </a:p>
          <a:p>
            <a:r>
              <a:rPr lang="ru-RU" dirty="0"/>
              <a:t>Восстановление перестановки по таблице инверсий</a:t>
            </a:r>
          </a:p>
          <a:p>
            <a:r>
              <a:rPr lang="ru-RU" dirty="0"/>
              <a:t>Построение следующей таблицы инверсии</a:t>
            </a:r>
          </a:p>
          <a:p>
            <a:r>
              <a:rPr lang="ru-RU" dirty="0"/>
              <a:t>Построение следующей перестановки</a:t>
            </a:r>
          </a:p>
          <a:p>
            <a:pPr lvl="1"/>
            <a:r>
              <a:rPr lang="ru-RU" dirty="0"/>
              <a:t>Таблица инверсий</a:t>
            </a:r>
          </a:p>
          <a:p>
            <a:pPr lvl="1"/>
            <a:r>
              <a:rPr lang="ru-RU" dirty="0"/>
              <a:t>Лексикографический порядок (</a:t>
            </a:r>
            <a:r>
              <a:rPr lang="ru-RU" dirty="0" err="1"/>
              <a:t>Дейкстра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Время работы алгоритма </a:t>
            </a:r>
            <a:r>
              <a:rPr lang="ru-RU" dirty="0" err="1"/>
              <a:t>Дейкстры</a:t>
            </a:r>
            <a:r>
              <a:rPr lang="ru-RU" dirty="0"/>
              <a:t> в среднем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метод поиска всех перестановок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Метод рекурсивного перебора перестановок основан на идее сведения исходной задачи к аналогичной задаче на меньшем наборе входных данных</a:t>
                </a:r>
                <a:endParaRPr lang="en-US" dirty="0" smtClean="0"/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={}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рекурсивного перебора для M= {1,2,3,4}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564" y="1979548"/>
            <a:ext cx="635110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(M</a:t>
            </a:r>
            <a:r>
              <a:rPr lang="en-US" sz="1800" dirty="0">
                <a:latin typeface="+mj-lt"/>
                <a:cs typeface="Times New Roman" pitchFamily="18" charset="0"/>
              </a:rPr>
              <a:t>)</a:t>
            </a:r>
            <a:endParaRPr lang="ru-RU" sz="1800" dirty="0"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24126" y="2796739"/>
            <a:ext cx="185737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({2,3,4})</a:t>
            </a:r>
            <a:endParaRPr lang="ru-RU" sz="180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293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({1,3,4})</a:t>
            </a:r>
            <a:endParaRPr lang="ru-RU" sz="1800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5318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({1,2,4})</a:t>
            </a:r>
            <a:endParaRPr lang="ru-RU" sz="1800" dirty="0">
              <a:latin typeface="+mj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24875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({1,2,3})</a:t>
            </a:r>
            <a:endParaRPr lang="ru-RU" sz="18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309939" y="2380258"/>
            <a:ext cx="3128553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5006937" y="2380258"/>
            <a:ext cx="143155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0"/>
          </p:cNvCxnSpPr>
          <p:nvPr/>
        </p:nvCxnSpPr>
        <p:spPr>
          <a:xfrm>
            <a:off x="6438492" y="2380258"/>
            <a:ext cx="56869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438491" y="2380258"/>
            <a:ext cx="3229384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67001" y="3939738"/>
            <a:ext cx="986167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{3,4})</a:t>
            </a:r>
            <a:endParaRPr lang="ru-RU" sz="1800" dirty="0">
              <a:latin typeface="+mj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10126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({2,4})</a:t>
            </a:r>
            <a:endParaRPr lang="ru-RU" sz="1800" dirty="0"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({2,3})</a:t>
            </a:r>
            <a:endParaRPr lang="ru-RU" sz="1800" dirty="0"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18" idx="0"/>
          </p:cNvCxnSpPr>
          <p:nvPr/>
        </p:nvCxnSpPr>
        <p:spPr>
          <a:xfrm flipH="1">
            <a:off x="3160085" y="3166626"/>
            <a:ext cx="292729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9" idx="0"/>
          </p:cNvCxnSpPr>
          <p:nvPr/>
        </p:nvCxnSpPr>
        <p:spPr>
          <a:xfrm>
            <a:off x="3452814" y="3166626"/>
            <a:ext cx="1823947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>
            <a:off x="3452813" y="3166626"/>
            <a:ext cx="3967072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38439" y="5011300"/>
            <a:ext cx="7585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({4})</a:t>
            </a:r>
            <a:endParaRPr lang="ru-RU" sz="1800" dirty="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81564" y="5011300"/>
            <a:ext cx="8114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 {3})</a:t>
            </a:r>
            <a:endParaRPr lang="ru-RU" sz="1800" dirty="0">
              <a:latin typeface="+mj-lt"/>
            </a:endParaRPr>
          </a:p>
        </p:txBody>
      </p:sp>
      <p:cxnSp>
        <p:nvCxnSpPr>
          <p:cNvPr id="30" name="Прямая со стрелкой 29"/>
          <p:cNvCxnSpPr>
            <a:stCxn id="18" idx="2"/>
            <a:endCxn id="27" idx="0"/>
          </p:cNvCxnSpPr>
          <p:nvPr/>
        </p:nvCxnSpPr>
        <p:spPr>
          <a:xfrm flipH="1">
            <a:off x="3117710" y="4309070"/>
            <a:ext cx="42375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2"/>
            <a:endCxn id="28" idx="0"/>
          </p:cNvCxnSpPr>
          <p:nvPr/>
        </p:nvCxnSpPr>
        <p:spPr>
          <a:xfrm>
            <a:off x="3160084" y="4309070"/>
            <a:ext cx="2127200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81313" y="5939988"/>
            <a:ext cx="641522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({})</a:t>
            </a:r>
            <a:endParaRPr lang="ru-RU" sz="1800" dirty="0">
              <a:latin typeface="+mj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53001" y="5939988"/>
            <a:ext cx="69442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{})</a:t>
            </a:r>
            <a:endParaRPr lang="ru-RU" sz="1800" dirty="0">
              <a:latin typeface="+mj-lt"/>
            </a:endParaRPr>
          </a:p>
        </p:txBody>
      </p:sp>
      <p:cxnSp>
        <p:nvCxnSpPr>
          <p:cNvPr id="36" name="Прямая со стрелкой 35"/>
          <p:cNvCxnSpPr>
            <a:stCxn id="27" idx="2"/>
            <a:endCxn id="33" idx="0"/>
          </p:cNvCxnSpPr>
          <p:nvPr/>
        </p:nvCxnSpPr>
        <p:spPr>
          <a:xfrm>
            <a:off x="3117710" y="5380632"/>
            <a:ext cx="84365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34" idx="0"/>
          </p:cNvCxnSpPr>
          <p:nvPr/>
        </p:nvCxnSpPr>
        <p:spPr>
          <a:xfrm>
            <a:off x="5287285" y="5380632"/>
            <a:ext cx="12927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ru-RU" dirty="0"/>
              <a:t>языке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[256];</a:t>
            </a:r>
          </a:p>
          <a:p>
            <a:pPr marL="0" indent="0">
              <a:buNone/>
            </a:pPr>
            <a:endParaRPr lang="sv-SE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RemoveChar(</a:t>
            </a:r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AppendChar(</a:t>
            </a:r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Permute(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dst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&lt;--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nextAvail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avail);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AppendChar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(avail, i));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Permute(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всех перестановок методом Кнута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Идея</a:t>
            </a:r>
            <a:br>
              <a:rPr lang="ru-RU" dirty="0" smtClean="0"/>
            </a:br>
            <a:r>
              <a:rPr lang="ru-RU" dirty="0" smtClean="0"/>
              <a:t>Рекурсивная генерация начиная с пустой перестановки методом расширения базового множества перестановки элементами </a:t>
            </a:r>
            <a:r>
              <a:rPr lang="en-US" dirty="0" smtClean="0"/>
              <a:t>1, 2, 3, </a:t>
            </a:r>
            <a:r>
              <a:rPr lang="ru-RU" dirty="0" smtClean="0"/>
              <a:t>и т.д.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</a:t>
            </a:r>
            <a:r>
              <a:rPr lang="ru-RU" dirty="0"/>
              <a:t>построены все перестановки длины N, то для каждой такой перестановки можно построить N+1  перестановку длины </a:t>
            </a:r>
            <a:r>
              <a:rPr lang="ru-RU" dirty="0" smtClean="0"/>
              <a:t>N+1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/>
              <a:t>перестановки 3241 можно построить 5 различных перестановок длины </a:t>
            </a:r>
            <a:r>
              <a:rPr lang="ru-RU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53241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35241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32541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32451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32415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 способ 1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</a:t>
            </a:r>
            <a:r>
              <a:rPr lang="ru-RU" dirty="0" smtClean="0"/>
              <a:t>N</a:t>
            </a:r>
            <a:endParaRPr lang="ru-RU" dirty="0"/>
          </a:p>
          <a:p>
            <a:r>
              <a:rPr lang="ru-RU" dirty="0" smtClean="0"/>
              <a:t>Допишем </a:t>
            </a:r>
            <a:r>
              <a:rPr lang="ru-RU" dirty="0"/>
              <a:t>в конец перестановки числа (2i+1)/2 (0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Перенумеровать элементы полученных перестановок в порядке их </a:t>
            </a:r>
            <a:r>
              <a:rPr lang="ru-RU" dirty="0" smtClean="0"/>
              <a:t>возрастания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0.5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1.5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2.5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3.5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4.5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способ 2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N: a1 a2 … </a:t>
            </a:r>
            <a:r>
              <a:rPr lang="ru-RU" dirty="0" smtClean="0"/>
              <a:t>aN</a:t>
            </a:r>
            <a:endParaRPr lang="ru-RU" dirty="0"/>
          </a:p>
          <a:p>
            <a:r>
              <a:rPr lang="ru-RU" dirty="0"/>
              <a:t>Дописать в конец перестановки числа </a:t>
            </a:r>
            <a:r>
              <a:rPr lang="ru-RU" dirty="0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+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ai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k заменить </a:t>
            </a:r>
            <a:r>
              <a:rPr lang="ru-RU" dirty="0" smtClean="0"/>
              <a:t>на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ru-RU" dirty="0" smtClean="0"/>
              <a:t>1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1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2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40468" y="1954223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reeform 25"/>
          <p:cNvSpPr/>
          <p:nvPr/>
        </p:nvSpPr>
        <p:spPr>
          <a:xfrm>
            <a:off x="8832304" y="2102084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 26"/>
          <p:cNvSpPr/>
          <p:nvPr/>
        </p:nvSpPr>
        <p:spPr>
          <a:xfrm>
            <a:off x="8849816" y="2224097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Freeform 90"/>
          <p:cNvSpPr/>
          <p:nvPr/>
        </p:nvSpPr>
        <p:spPr>
          <a:xfrm>
            <a:off x="8771164" y="5689694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Freeform 91"/>
          <p:cNvSpPr/>
          <p:nvPr/>
        </p:nvSpPr>
        <p:spPr>
          <a:xfrm>
            <a:off x="8763000" y="5837555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Freeform 92"/>
          <p:cNvSpPr/>
          <p:nvPr/>
        </p:nvSpPr>
        <p:spPr>
          <a:xfrm>
            <a:off x="8780512" y="5959568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548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– </a:t>
            </a:r>
            <a:r>
              <a:rPr lang="ru-RU" dirty="0" smtClean="0"/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40468" y="1954223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reeform 25"/>
          <p:cNvSpPr/>
          <p:nvPr/>
        </p:nvSpPr>
        <p:spPr>
          <a:xfrm>
            <a:off x="8832304" y="2102084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 26"/>
          <p:cNvSpPr/>
          <p:nvPr/>
        </p:nvSpPr>
        <p:spPr>
          <a:xfrm>
            <a:off x="8849816" y="2224097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700005" y="2257481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709353" y="2325851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700005" y="2040710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709353" y="2109080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 48"/>
          <p:cNvSpPr/>
          <p:nvPr/>
        </p:nvSpPr>
        <p:spPr>
          <a:xfrm>
            <a:off x="9695923" y="1885644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Freeform 49"/>
          <p:cNvSpPr/>
          <p:nvPr/>
        </p:nvSpPr>
        <p:spPr>
          <a:xfrm>
            <a:off x="9705271" y="1954014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Freeform 90"/>
          <p:cNvSpPr/>
          <p:nvPr/>
        </p:nvSpPr>
        <p:spPr>
          <a:xfrm>
            <a:off x="8771164" y="5689694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Freeform 91"/>
          <p:cNvSpPr/>
          <p:nvPr/>
        </p:nvSpPr>
        <p:spPr>
          <a:xfrm>
            <a:off x="8763000" y="5837555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Freeform 92"/>
          <p:cNvSpPr/>
          <p:nvPr/>
        </p:nvSpPr>
        <p:spPr>
          <a:xfrm>
            <a:off x="8780512" y="5959568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Freeform 93"/>
          <p:cNvSpPr/>
          <p:nvPr/>
        </p:nvSpPr>
        <p:spPr>
          <a:xfrm>
            <a:off x="9630701" y="5992952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Freeform 94"/>
          <p:cNvSpPr/>
          <p:nvPr/>
        </p:nvSpPr>
        <p:spPr>
          <a:xfrm>
            <a:off x="9640049" y="6061322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Freeform 95"/>
          <p:cNvSpPr/>
          <p:nvPr/>
        </p:nvSpPr>
        <p:spPr>
          <a:xfrm>
            <a:off x="9630701" y="5776181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Freeform 96"/>
          <p:cNvSpPr/>
          <p:nvPr/>
        </p:nvSpPr>
        <p:spPr>
          <a:xfrm>
            <a:off x="9640049" y="5844551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Freeform 97"/>
          <p:cNvSpPr/>
          <p:nvPr/>
        </p:nvSpPr>
        <p:spPr>
          <a:xfrm>
            <a:off x="9626619" y="5621115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Freeform 98"/>
          <p:cNvSpPr/>
          <p:nvPr/>
        </p:nvSpPr>
        <p:spPr>
          <a:xfrm>
            <a:off x="9635967" y="5689485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442427" y="5942377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42427" y="575243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2427" y="5553878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442427" y="2216089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10442427" y="2016742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0442427" y="181899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837820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N-1</a:t>
            </a:r>
            <a:endParaRPr lang="ru-RU" sz="1400" baseline="-250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617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– </a:t>
            </a:r>
            <a:r>
              <a:rPr lang="ru-RU" dirty="0" smtClean="0"/>
              <a:t>два возможных 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единственное возможное значение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9" name="Group 88"/>
          <p:cNvGrpSpPr/>
          <p:nvPr/>
        </p:nvGrpSpPr>
        <p:grpSpPr>
          <a:xfrm>
            <a:off x="8832304" y="1885644"/>
            <a:ext cx="2433866" cy="465670"/>
            <a:chOff x="8832304" y="1885644"/>
            <a:chExt cx="2433866" cy="465670"/>
          </a:xfrm>
        </p:grpSpPr>
        <p:sp>
          <p:nvSpPr>
            <p:cNvPr id="25" name="Freeform 24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763000" y="5621115"/>
            <a:ext cx="2433866" cy="465670"/>
            <a:chOff x="8832304" y="1885644"/>
            <a:chExt cx="2433866" cy="465670"/>
          </a:xfrm>
        </p:grpSpPr>
        <p:sp>
          <p:nvSpPr>
            <p:cNvPr id="91" name="Freeform 90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442427" y="5942377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10505984" y="396974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err="1" smtClean="0"/>
              <a:t>a</a:t>
            </a:r>
            <a:r>
              <a:rPr lang="en-US" sz="1400" baseline="-25000" dirty="0" err="1"/>
              <a:t>N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42427" y="575243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2427" y="5553878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442427" y="2216089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10442427" y="2016742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0442427" y="181899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837820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N-1</a:t>
            </a:r>
            <a:endParaRPr lang="ru-RU" sz="1400" baseline="-250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4085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– </a:t>
            </a:r>
            <a:r>
              <a:rPr lang="ru-RU" dirty="0" smtClean="0"/>
              <a:t>два возможных 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единственное возможное значение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Число перестановок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= число</a:t>
            </a:r>
            <a:r>
              <a:rPr lang="ru-RU" dirty="0" smtClean="0"/>
              <a:t> листьев = N</a:t>
            </a:r>
            <a:r>
              <a:rPr lang="ru-RU" dirty="0" smtClean="0"/>
              <a:t>∙(</a:t>
            </a:r>
            <a:r>
              <a:rPr lang="ru-RU" dirty="0"/>
              <a:t>N −1</a:t>
            </a:r>
            <a:r>
              <a:rPr lang="ru-RU" dirty="0" smtClean="0"/>
              <a:t>)∙(</a:t>
            </a:r>
            <a:r>
              <a:rPr lang="ru-RU" dirty="0"/>
              <a:t>N − 2</a:t>
            </a:r>
            <a:r>
              <a:rPr lang="ru-RU" dirty="0" smtClean="0"/>
              <a:t>)∙ ... ∙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9" name="Group 88"/>
          <p:cNvGrpSpPr/>
          <p:nvPr/>
        </p:nvGrpSpPr>
        <p:grpSpPr>
          <a:xfrm>
            <a:off x="8832304" y="1885644"/>
            <a:ext cx="2433866" cy="465670"/>
            <a:chOff x="8832304" y="1885644"/>
            <a:chExt cx="2433866" cy="465670"/>
          </a:xfrm>
        </p:grpSpPr>
        <p:sp>
          <p:nvSpPr>
            <p:cNvPr id="25" name="Freeform 24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763000" y="5621115"/>
            <a:ext cx="2433866" cy="465670"/>
            <a:chOff x="8832304" y="1885644"/>
            <a:chExt cx="2433866" cy="465670"/>
          </a:xfrm>
        </p:grpSpPr>
        <p:sp>
          <p:nvSpPr>
            <p:cNvPr id="91" name="Freeform 90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442427" y="5942377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10505984" y="396974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err="1" smtClean="0"/>
              <a:t>a</a:t>
            </a:r>
            <a:r>
              <a:rPr lang="en-US" sz="1400" baseline="-25000" dirty="0" err="1"/>
              <a:t>N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42427" y="575243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2427" y="5553878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442427" y="2216089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10442427" y="2016742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0442427" y="181899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837820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N-1</a:t>
            </a:r>
            <a:endParaRPr lang="ru-RU" sz="1400" baseline="-250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439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инверсией (инверсионной парой) </a:t>
            </a:r>
            <a:r>
              <a:rPr lang="ru-RU" dirty="0" smtClean="0">
                <a:solidFill>
                  <a:schemeClr val="bg1"/>
                </a:solidFill>
              </a:rPr>
              <a:t>перестановки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а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, ...,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если а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en-US" baseline="-25000" dirty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>
                <a:solidFill>
                  <a:schemeClr val="bg1"/>
                </a:solidFill>
              </a:rPr>
              <a:t>i &lt; </a:t>
            </a:r>
            <a:r>
              <a:rPr lang="en-US" dirty="0" smtClean="0">
                <a:solidFill>
                  <a:schemeClr val="bg1"/>
                </a:solidFill>
              </a:rPr>
              <a:t>j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Инверсия — это пара позиций, нарушающих упорядоченность </a:t>
            </a:r>
            <a:r>
              <a:rPr lang="ru-RU" dirty="0" smtClean="0">
                <a:solidFill>
                  <a:schemeClr val="bg1"/>
                </a:solidFill>
              </a:rPr>
              <a:t>перестановки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Инверсионные пары </a:t>
            </a:r>
            <a:r>
              <a:rPr lang="ru-RU" dirty="0">
                <a:solidFill>
                  <a:schemeClr val="bg1"/>
                </a:solidFill>
              </a:rPr>
              <a:t>перестановки 4, 1, 3,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Инверсия — это пара позиций, нарушающих упорядоченность </a:t>
            </a:r>
            <a:r>
              <a:rPr lang="ru-RU" dirty="0" smtClean="0">
                <a:solidFill>
                  <a:schemeClr val="bg1"/>
                </a:solidFill>
              </a:rPr>
              <a:t>перестановки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Инверсионные пары </a:t>
            </a:r>
            <a:r>
              <a:rPr lang="ru-RU" dirty="0">
                <a:solidFill>
                  <a:schemeClr val="bg1"/>
                </a:solidFill>
              </a:rPr>
              <a:t>перестановки 4, 1, 3,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/>
              <a:t>Инверсия — это пара позиций, нарушающих упорядоченность </a:t>
            </a:r>
            <a:r>
              <a:rPr lang="ru-RU" dirty="0" smtClean="0"/>
              <a:t>перестановки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Инверсионные пары </a:t>
            </a:r>
            <a:r>
              <a:rPr lang="ru-RU" dirty="0">
                <a:solidFill>
                  <a:schemeClr val="bg1"/>
                </a:solidFill>
              </a:rPr>
              <a:t>перестановки 4, 1, 3,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/>
              <a:t>Инверсия — это пара позиций, нарушающих упорядоченность </a:t>
            </a:r>
            <a:r>
              <a:rPr lang="ru-RU" dirty="0" smtClean="0"/>
              <a:t>перестановки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Инверсионные пары </a:t>
            </a:r>
            <a:r>
              <a:rPr lang="ru-RU" dirty="0"/>
              <a:t>перестановки 4, 1, 3, 2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1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/>
              <a:t>Инверсия — это пара позиций, нарушающих упорядоченность </a:t>
            </a:r>
            <a:r>
              <a:rPr lang="ru-RU" dirty="0" smtClean="0"/>
              <a:t>перестановки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Инверсионные пары </a:t>
            </a:r>
            <a:r>
              <a:rPr lang="ru-RU" dirty="0"/>
              <a:t>перестановки 4, 1, 3, 2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Проверьте по определению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0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инверсии</a:t>
            </a:r>
          </a:p>
          <a:p>
            <a:r>
              <a:rPr lang="ru-RU" dirty="0" smtClean="0"/>
              <a:t>Восстановление </a:t>
            </a:r>
            <a:r>
              <a:rPr lang="ru-RU" dirty="0"/>
              <a:t>перестановки по таблице инверсий</a:t>
            </a:r>
          </a:p>
          <a:p>
            <a:r>
              <a:rPr lang="ru-RU" dirty="0" smtClean="0"/>
              <a:t>Построение </a:t>
            </a:r>
            <a:r>
              <a:rPr lang="ru-RU" dirty="0"/>
              <a:t>следующей таблицы инверсии</a:t>
            </a:r>
          </a:p>
          <a:p>
            <a:r>
              <a:rPr lang="ru-RU" dirty="0" smtClean="0"/>
              <a:t>Построение </a:t>
            </a:r>
            <a:r>
              <a:rPr lang="ru-RU" dirty="0"/>
              <a:t>следующей перестановки</a:t>
            </a:r>
          </a:p>
          <a:p>
            <a:pPr lvl="1"/>
            <a:r>
              <a:rPr lang="ru-RU" dirty="0" smtClean="0"/>
              <a:t>Таблица </a:t>
            </a:r>
            <a:r>
              <a:rPr lang="ru-RU" dirty="0"/>
              <a:t>инверсий</a:t>
            </a:r>
          </a:p>
          <a:p>
            <a:pPr lvl="1"/>
            <a:r>
              <a:rPr lang="ru-RU" dirty="0" smtClean="0"/>
              <a:t>Лексикографический </a:t>
            </a:r>
            <a:r>
              <a:rPr lang="ru-RU" dirty="0"/>
              <a:t>порядок (</a:t>
            </a:r>
            <a:r>
              <a:rPr lang="ru-RU" dirty="0" err="1" smtClean="0"/>
              <a:t>Дейкстра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Время работы алгоритма </a:t>
            </a:r>
            <a:r>
              <a:rPr lang="ru-RU" dirty="0" err="1"/>
              <a:t>Дейкстры</a:t>
            </a:r>
            <a:r>
              <a:rPr lang="ru-RU" dirty="0"/>
              <a:t> в </a:t>
            </a:r>
            <a:r>
              <a:rPr lang="ru-RU" dirty="0" smtClean="0"/>
              <a:t>среднем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у перестановки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инверсий, то для </a:t>
            </a:r>
            <a:r>
              <a:rPr lang="ru-RU" dirty="0" smtClean="0">
                <a:solidFill>
                  <a:schemeClr val="bg1"/>
                </a:solidFill>
              </a:rPr>
              <a:t>её </a:t>
            </a:r>
            <a:r>
              <a:rPr lang="ru-RU" dirty="0" smtClean="0">
                <a:solidFill>
                  <a:schemeClr val="bg1"/>
                </a:solidFill>
              </a:rPr>
              <a:t>сортировки </a:t>
            </a:r>
            <a:r>
              <a:rPr lang="ru-RU" dirty="0" smtClean="0">
                <a:solidFill>
                  <a:schemeClr val="bg1"/>
                </a:solidFill>
              </a:rPr>
              <a:t>достаточно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обменов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i, j) –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a;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b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= a + </a:t>
            </a:r>
            <a:r>
              <a:rPr lang="ru-RU" dirty="0" smtClean="0">
                <a:solidFill>
                  <a:schemeClr val="bg1"/>
                </a:solidFill>
              </a:rPr>
              <a:t>обмен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&lt;-&gt;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i, j) –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a;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b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= a + </a:t>
            </a:r>
            <a:r>
              <a:rPr lang="ru-RU" dirty="0" smtClean="0">
                <a:solidFill>
                  <a:schemeClr val="bg1"/>
                </a:solidFill>
              </a:rPr>
              <a:t>обмен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&lt;-&gt;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7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470"/>
              </p:ext>
            </p:extLst>
          </p:nvPr>
        </p:nvGraphicFramePr>
        <p:xfrm>
          <a:off x="838200" y="4073843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/>
                <a:gridCol w="288032"/>
                <a:gridCol w="3528392"/>
                <a:gridCol w="288032"/>
                <a:gridCol w="3169568"/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x &lt; </a:t>
                      </a:r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≤ x ≤ j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j &lt; x</a:t>
                      </a:r>
                      <a:endParaRPr lang="ru-RU" sz="1800" dirty="0"/>
                    </a:p>
                  </a:txBody>
                  <a:tcPr/>
                </a:tc>
              </a:tr>
              <a:tr h="1082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инверсий меняется, т.к. меняется порядок значений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y</a:t>
                      </a:r>
                      <a:endParaRPr lang="ru-RU" sz="1800" baseline="-25000" dirty="0" smtClean="0">
                        <a:sym typeface="Symbol" panose="05050102010706020507" pitchFamily="18" charset="2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число инверсий сохраняется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меньше, чем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нет инверсии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, j)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и, возможно, каких-то еще, т.к.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&gt;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&lt;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i</a:t>
                      </a:r>
                      <a:endParaRPr lang="ru-RU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совпадает не только число,</a:t>
                      </a:r>
                      <a:r>
                        <a:rPr lang="ru-RU" sz="1800" baseline="0" dirty="0" smtClean="0">
                          <a:sym typeface="Symbol" panose="05050102010706020507" pitchFamily="18" charset="2"/>
                        </a:rPr>
                        <a:t> но и само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таких </a:t>
                      </a:r>
                      <a:r>
                        <a:rPr lang="ru-RU" sz="1800" dirty="0" smtClean="0"/>
                        <a:t>инверсий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073843"/>
            <a:ext cx="7058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470"/>
              </p:ext>
            </p:extLst>
          </p:nvPr>
        </p:nvGraphicFramePr>
        <p:xfrm>
          <a:off x="838200" y="4073843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/>
                <a:gridCol w="288032"/>
                <a:gridCol w="3528392"/>
                <a:gridCol w="288032"/>
                <a:gridCol w="3169568"/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x &lt; </a:t>
                      </a:r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≤ x ≤ j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j &lt; x</a:t>
                      </a:r>
                      <a:endParaRPr lang="ru-RU" sz="1800" dirty="0"/>
                    </a:p>
                  </a:txBody>
                  <a:tcPr/>
                </a:tc>
              </a:tr>
              <a:tr h="1082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инверсий меняется, т.к. меняется порядок значений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y</a:t>
                      </a:r>
                      <a:endParaRPr lang="ru-RU" sz="1800" baseline="-25000" dirty="0" smtClean="0">
                        <a:sym typeface="Symbol" panose="05050102010706020507" pitchFamily="18" charset="2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число инверсий сохраняется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меньше, чем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нет инверсии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, j)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и, возможно, каких-то еще, т.к.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&gt;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&lt;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i</a:t>
                      </a:r>
                      <a:endParaRPr lang="ru-RU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совпадает не только число,</a:t>
                      </a:r>
                      <a:r>
                        <a:rPr lang="ru-RU" sz="1800" baseline="0" dirty="0" smtClean="0">
                          <a:sym typeface="Symbol" panose="05050102010706020507" pitchFamily="18" charset="2"/>
                        </a:rPr>
                        <a:t> но и само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таких </a:t>
                      </a:r>
                      <a:r>
                        <a:rPr lang="ru-RU" sz="1800" dirty="0" smtClean="0"/>
                        <a:t>инверсий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67808" y="4073843"/>
            <a:ext cx="3528392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470"/>
              </p:ext>
            </p:extLst>
          </p:nvPr>
        </p:nvGraphicFramePr>
        <p:xfrm>
          <a:off x="838200" y="4073843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/>
                <a:gridCol w="288032"/>
                <a:gridCol w="3528392"/>
                <a:gridCol w="288032"/>
                <a:gridCol w="3169568"/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x &lt; </a:t>
                      </a:r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≤ x ≤ j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j &lt; x</a:t>
                      </a:r>
                      <a:endParaRPr lang="ru-RU" sz="1800" dirty="0"/>
                    </a:p>
                  </a:txBody>
                  <a:tcPr/>
                </a:tc>
              </a:tr>
              <a:tr h="1082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инверсий меняется, т.к. меняется порядок значений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y</a:t>
                      </a:r>
                      <a:endParaRPr lang="ru-RU" sz="1800" baseline="-25000" dirty="0" smtClean="0">
                        <a:sym typeface="Symbol" panose="05050102010706020507" pitchFamily="18" charset="2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число инверсий сохраняется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меньше, чем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нет инверсии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, j)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и, возможно, каких-то еще, т.к.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&gt;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&lt;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i</a:t>
                      </a:r>
                      <a:endParaRPr lang="ru-RU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совпадает не только число,</a:t>
                      </a:r>
                      <a:r>
                        <a:rPr lang="ru-RU" sz="1800" baseline="0" dirty="0" smtClean="0">
                          <a:sym typeface="Symbol" panose="05050102010706020507" pitchFamily="18" charset="2"/>
                        </a:rPr>
                        <a:t> но и само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таких </a:t>
                      </a:r>
                      <a:r>
                        <a:rPr lang="ru-RU" sz="1800" dirty="0" smtClean="0"/>
                        <a:t>инверсий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Таблицей инверсий </a:t>
            </a:r>
            <a:r>
              <a:rPr lang="ru-RU" sz="3200" dirty="0" smtClean="0">
                <a:solidFill>
                  <a:schemeClr val="bg1"/>
                </a:solidFill>
              </a:rPr>
              <a:t>перестановки</a:t>
            </a:r>
            <a:r>
              <a:rPr lang="en-US" sz="3200" dirty="0" smtClean="0">
                <a:solidFill>
                  <a:schemeClr val="bg1"/>
                </a:solidFill>
              </a:rPr>
              <a:t> a</a:t>
            </a:r>
            <a:r>
              <a:rPr lang="ru-RU" sz="3200" dirty="0" smtClean="0">
                <a:solidFill>
                  <a:schemeClr val="bg1"/>
                </a:solidFill>
              </a:rPr>
              <a:t> называется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последовательность чисел </a:t>
            </a: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r>
              <a:rPr lang="en-US" sz="3200" dirty="0" smtClean="0">
                <a:solidFill>
                  <a:schemeClr val="bg1"/>
                </a:solidFill>
              </a:rPr>
              <a:t>, t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, …, </a:t>
            </a:r>
            <a:r>
              <a:rPr lang="en-US" sz="3200" dirty="0" err="1" smtClean="0">
                <a:solidFill>
                  <a:schemeClr val="bg1"/>
                </a:solidFill>
              </a:rPr>
              <a:t>t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3200" dirty="0" smtClean="0">
                <a:solidFill>
                  <a:schemeClr val="bg1"/>
                </a:solidFill>
              </a:rPr>
              <a:t>, где </a:t>
            </a:r>
            <a:r>
              <a:rPr lang="en-US" sz="3200" dirty="0" err="1" smtClean="0">
                <a:solidFill>
                  <a:schemeClr val="bg1"/>
                </a:solidFill>
              </a:rPr>
              <a:t>t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j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ru-RU" sz="3200" dirty="0" smtClean="0">
                <a:solidFill>
                  <a:schemeClr val="bg1"/>
                </a:solidFill>
              </a:rPr>
              <a:t>число инверсий </a:t>
            </a:r>
            <a:r>
              <a:rPr lang="ru-RU" sz="3200" dirty="0">
                <a:solidFill>
                  <a:schemeClr val="bg1"/>
                </a:solidFill>
              </a:rPr>
              <a:t>перестановки</a:t>
            </a:r>
            <a:r>
              <a:rPr lang="en-US" sz="3200" dirty="0">
                <a:solidFill>
                  <a:schemeClr val="bg1"/>
                </a:solidFill>
              </a:rPr>
              <a:t> a </a:t>
            </a:r>
            <a:r>
              <a:rPr lang="ru-RU" sz="3200" dirty="0" smtClean="0">
                <a:solidFill>
                  <a:schemeClr val="bg1"/>
                </a:solidFill>
              </a:rPr>
              <a:t>вида </a:t>
            </a:r>
            <a:r>
              <a:rPr lang="en-US" sz="3200" dirty="0" smtClean="0">
                <a:solidFill>
                  <a:schemeClr val="bg1"/>
                </a:solidFill>
              </a:rPr>
              <a:t>(x, j)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= </a:t>
            </a:r>
            <a:r>
              <a:rPr lang="ru-RU" sz="4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8000" dirty="0">
                <a:solidFill>
                  <a:schemeClr val="bg1"/>
                </a:solidFill>
              </a:rPr>
              <a:t>9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1800" b="1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7200" dirty="0">
                <a:solidFill>
                  <a:schemeClr val="bg1"/>
                </a:solidFill>
              </a:rPr>
              <a:t>8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48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6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=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1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Таблицей инверсий </a:t>
            </a:r>
            <a:r>
              <a:rPr lang="ru-RU" sz="3200" dirty="0" smtClean="0"/>
              <a:t>перестановки</a:t>
            </a:r>
            <a:r>
              <a:rPr lang="en-US" sz="3200" dirty="0" smtClean="0"/>
              <a:t> a</a:t>
            </a:r>
            <a:r>
              <a:rPr lang="ru-RU" sz="3200" dirty="0" smtClean="0"/>
              <a:t> называется</a:t>
            </a:r>
            <a:r>
              <a:rPr lang="en-US" sz="3200" dirty="0" smtClean="0"/>
              <a:t> </a:t>
            </a:r>
            <a:r>
              <a:rPr lang="ru-RU" sz="3200" dirty="0" smtClean="0"/>
              <a:t>последовательность чисел </a:t>
            </a:r>
            <a:r>
              <a:rPr lang="en-US" sz="3200" dirty="0" smtClean="0"/>
              <a:t>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t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N</a:t>
            </a:r>
            <a:r>
              <a:rPr lang="ru-RU" sz="3200" dirty="0" smtClean="0"/>
              <a:t>, где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 = </a:t>
            </a:r>
            <a:r>
              <a:rPr lang="ru-RU" sz="3200" dirty="0" smtClean="0"/>
              <a:t>число инверсий </a:t>
            </a:r>
            <a:r>
              <a:rPr lang="ru-RU" sz="3200" dirty="0"/>
              <a:t>перестановки</a:t>
            </a:r>
            <a:r>
              <a:rPr lang="en-US" sz="3200" dirty="0"/>
              <a:t> a </a:t>
            </a:r>
            <a:r>
              <a:rPr lang="ru-RU" sz="3200" dirty="0" smtClean="0"/>
              <a:t>вида </a:t>
            </a:r>
            <a:r>
              <a:rPr lang="en-US" sz="3200" dirty="0" smtClean="0"/>
              <a:t>(x, j)</a:t>
            </a:r>
          </a:p>
          <a:p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= </a:t>
            </a:r>
            <a:r>
              <a:rPr lang="ru-RU" sz="4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8000" dirty="0">
                <a:solidFill>
                  <a:schemeClr val="bg1"/>
                </a:solidFill>
              </a:rPr>
              <a:t>9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1800" b="1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7200" dirty="0">
                <a:solidFill>
                  <a:schemeClr val="bg1"/>
                </a:solidFill>
              </a:rPr>
              <a:t>8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48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6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=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1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Таблицей инверсий </a:t>
            </a:r>
            <a:r>
              <a:rPr lang="ru-RU" sz="3200" dirty="0" smtClean="0"/>
              <a:t>перестановки</a:t>
            </a:r>
            <a:r>
              <a:rPr lang="en-US" sz="3200" dirty="0" smtClean="0"/>
              <a:t> a</a:t>
            </a:r>
            <a:r>
              <a:rPr lang="ru-RU" sz="3200" dirty="0" smtClean="0"/>
              <a:t> называется</a:t>
            </a:r>
            <a:r>
              <a:rPr lang="en-US" sz="3200" dirty="0" smtClean="0"/>
              <a:t> </a:t>
            </a:r>
            <a:r>
              <a:rPr lang="ru-RU" sz="3200" dirty="0" smtClean="0"/>
              <a:t>последовательность чисел </a:t>
            </a:r>
            <a:r>
              <a:rPr lang="en-US" sz="3200" dirty="0" smtClean="0"/>
              <a:t>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t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N</a:t>
            </a:r>
            <a:r>
              <a:rPr lang="ru-RU" sz="3200" dirty="0" smtClean="0"/>
              <a:t>, где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 = </a:t>
            </a:r>
            <a:r>
              <a:rPr lang="ru-RU" sz="3200" dirty="0" smtClean="0"/>
              <a:t>число инверсий </a:t>
            </a:r>
            <a:r>
              <a:rPr lang="ru-RU" sz="3200" dirty="0"/>
              <a:t>перестановки</a:t>
            </a:r>
            <a:r>
              <a:rPr lang="en-US" sz="3200" dirty="0"/>
              <a:t> a </a:t>
            </a:r>
            <a:r>
              <a:rPr lang="ru-RU" sz="3200" dirty="0" smtClean="0"/>
              <a:t>вида </a:t>
            </a:r>
            <a:r>
              <a:rPr lang="en-US" sz="3200" dirty="0" smtClean="0"/>
              <a:t>(x, j)</a:t>
            </a:r>
          </a:p>
          <a:p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4000" dirty="0">
                <a:solidFill>
                  <a:srgbClr val="7030A0"/>
                </a:solidFill>
              </a:rPr>
              <a:t>5</a:t>
            </a:r>
            <a:r>
              <a:rPr lang="en-US" sz="2400" dirty="0"/>
              <a:t>, </a:t>
            </a:r>
            <a:r>
              <a:rPr lang="ru-RU" sz="8000" dirty="0"/>
              <a:t>9</a:t>
            </a:r>
            <a:r>
              <a:rPr lang="en-US" sz="3200" dirty="0"/>
              <a:t>, </a:t>
            </a:r>
            <a:r>
              <a:rPr lang="ru-RU" sz="1800" b="1" dirty="0">
                <a:solidFill>
                  <a:srgbClr val="70AD47"/>
                </a:solidFill>
              </a:rPr>
              <a:t>1</a:t>
            </a:r>
            <a:r>
              <a:rPr lang="en-US" sz="3200" dirty="0"/>
              <a:t>, </a:t>
            </a:r>
            <a:r>
              <a:rPr lang="ru-RU" sz="7200" dirty="0">
                <a:solidFill>
                  <a:srgbClr val="00B0F0"/>
                </a:solidFill>
              </a:rPr>
              <a:t>8</a:t>
            </a:r>
            <a:r>
              <a:rPr lang="en-US" sz="3200" dirty="0"/>
              <a:t>, </a:t>
            </a:r>
            <a:r>
              <a:rPr lang="ru-RU" sz="2400" b="1" dirty="0">
                <a:solidFill>
                  <a:schemeClr val="accent5"/>
                </a:solidFill>
              </a:rPr>
              <a:t>2</a:t>
            </a:r>
            <a:r>
              <a:rPr lang="en-US" sz="2400" dirty="0"/>
              <a:t>, </a:t>
            </a:r>
            <a:r>
              <a:rPr lang="ru-RU" sz="48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sz="2400" dirty="0"/>
              <a:t>, </a:t>
            </a:r>
            <a:r>
              <a:rPr lang="ru-RU" sz="32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, </a:t>
            </a:r>
            <a:r>
              <a:rPr lang="ru-RU" sz="6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n-US" sz="2400" dirty="0"/>
              <a:t>, </a:t>
            </a:r>
            <a:r>
              <a:rPr lang="ru-RU" sz="2400" b="1" dirty="0">
                <a:solidFill>
                  <a:srgbClr val="FFC000"/>
                </a:solidFill>
              </a:rPr>
              <a:t>3</a:t>
            </a:r>
            <a:endParaRPr lang="ru-RU" sz="4000" b="1" dirty="0">
              <a:solidFill>
                <a:srgbClr val="FFC000"/>
              </a:solidFill>
            </a:endParaRPr>
          </a:p>
          <a:p>
            <a:r>
              <a:rPr lang="en-US" sz="2400" dirty="0"/>
              <a:t>t</a:t>
            </a:r>
            <a:r>
              <a:rPr lang="ru-RU" sz="2400" dirty="0"/>
              <a:t> = </a:t>
            </a:r>
            <a:r>
              <a:rPr lang="ru-RU" sz="2400" b="1" dirty="0">
                <a:solidFill>
                  <a:srgbClr val="70AD47"/>
                </a:solidFill>
              </a:rPr>
              <a:t>2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chemeClr val="accent5"/>
                </a:solidFill>
              </a:rPr>
              <a:t>3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FFC000"/>
                </a:solidFill>
              </a:rPr>
              <a:t>6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C00000"/>
                </a:solidFill>
              </a:rPr>
              <a:t>4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7030A0"/>
                </a:solidFill>
              </a:rPr>
              <a:t>0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00B0F0"/>
                </a:solidFill>
              </a:rPr>
              <a:t>1</a:t>
            </a:r>
            <a:r>
              <a:rPr lang="en-US" sz="2400" b="1" dirty="0"/>
              <a:t>, </a:t>
            </a:r>
            <a:r>
              <a:rPr lang="ru-RU" sz="2400" b="1" dirty="0"/>
              <a:t>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Перестановкой порядка N называется </a:t>
            </a:r>
            <a:r>
              <a:rPr lang="ru-RU" dirty="0" smtClean="0">
                <a:solidFill>
                  <a:schemeClr val="bg1"/>
                </a:solidFill>
              </a:rPr>
              <a:t>взаимно-однозначное отображение множества из N элементов в себя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ассматриваем </a:t>
            </a:r>
            <a:r>
              <a:rPr lang="ru-RU" dirty="0">
                <a:solidFill>
                  <a:schemeClr val="bg1"/>
                </a:solidFill>
              </a:rPr>
              <a:t>только перестановки натуральных чисел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– запись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(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…,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(N)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таблицей инверсий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некоторой перестановки тогда и только тогда, когда для </a:t>
            </a:r>
            <a:r>
              <a:rPr lang="ru-RU" dirty="0" smtClean="0">
                <a:solidFill>
                  <a:schemeClr val="bg1"/>
                </a:solidFill>
              </a:rPr>
              <a:t>всех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= 1, </a:t>
            </a:r>
            <a:r>
              <a:rPr lang="en-US" dirty="0" smtClean="0">
                <a:solidFill>
                  <a:schemeClr val="bg1"/>
                </a:solidFill>
              </a:rPr>
              <a:t>…, N </a:t>
            </a:r>
            <a:r>
              <a:rPr lang="ru-RU" dirty="0" smtClean="0">
                <a:solidFill>
                  <a:schemeClr val="bg1"/>
                </a:solidFill>
              </a:rPr>
              <a:t>выполняется </a:t>
            </a:r>
            <a:r>
              <a:rPr lang="en-US" dirty="0" smtClean="0">
                <a:solidFill>
                  <a:schemeClr val="bg1"/>
                </a:solidFill>
              </a:rPr>
              <a:t>0 ≤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>
                <a:solidFill>
                  <a:schemeClr val="bg1"/>
                </a:solidFill>
              </a:rPr>
              <a:t>инверсий определяет перестановку однозначно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является таблицей инверсий</a:t>
            </a:r>
            <a:r>
              <a:rPr lang="en-US" dirty="0" smtClean="0"/>
              <a:t> </a:t>
            </a:r>
            <a:r>
              <a:rPr lang="ru-RU" dirty="0" smtClean="0"/>
              <a:t>некоторой перестановки тогда и только тогда, когда для </a:t>
            </a:r>
            <a:r>
              <a:rPr lang="ru-RU" dirty="0" smtClean="0"/>
              <a:t>всех </a:t>
            </a:r>
            <a:r>
              <a:rPr lang="en-US" dirty="0" smtClean="0"/>
              <a:t>i</a:t>
            </a:r>
            <a:r>
              <a:rPr lang="ru-RU" dirty="0" smtClean="0"/>
              <a:t> = 1, </a:t>
            </a:r>
            <a:r>
              <a:rPr lang="en-US" dirty="0" smtClean="0"/>
              <a:t>…, N </a:t>
            </a:r>
            <a:r>
              <a:rPr lang="ru-RU" dirty="0" smtClean="0"/>
              <a:t>выполняется </a:t>
            </a:r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>
                <a:solidFill>
                  <a:schemeClr val="bg1"/>
                </a:solidFill>
              </a:rPr>
              <a:t>инверсий определяет перестановку однозначно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является таблицей инверсий</a:t>
            </a:r>
            <a:r>
              <a:rPr lang="en-US" dirty="0" smtClean="0"/>
              <a:t> </a:t>
            </a:r>
            <a:r>
              <a:rPr lang="ru-RU" dirty="0" smtClean="0"/>
              <a:t>некоторой перестановки тогда и только тогда, когда для </a:t>
            </a:r>
            <a:r>
              <a:rPr lang="ru-RU" dirty="0" smtClean="0"/>
              <a:t>всех </a:t>
            </a:r>
            <a:r>
              <a:rPr lang="en-US" dirty="0" smtClean="0"/>
              <a:t>i</a:t>
            </a:r>
            <a:r>
              <a:rPr lang="ru-RU" dirty="0" smtClean="0"/>
              <a:t> = 1, </a:t>
            </a:r>
            <a:r>
              <a:rPr lang="en-US" dirty="0" smtClean="0"/>
              <a:t>…, N </a:t>
            </a:r>
            <a:r>
              <a:rPr lang="ru-RU" dirty="0" smtClean="0"/>
              <a:t>выполняется </a:t>
            </a:r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 smtClean="0"/>
              <a:t>инверсий определяет перестановку однозначно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7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= []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smtClean="0">
                <a:solidFill>
                  <a:schemeClr val="bg1"/>
                </a:solidFill>
              </a:rPr>
              <a:t>i = N, …, 1 </a:t>
            </a:r>
            <a:r>
              <a:rPr lang="ru-RU" dirty="0" smtClean="0">
                <a:solidFill>
                  <a:schemeClr val="bg1"/>
                </a:solidFill>
              </a:rPr>
              <a:t>ставим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-е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место в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«места» считаем от </a:t>
            </a:r>
            <a:r>
              <a:rPr lang="ru-RU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есть </a:t>
            </a:r>
            <a:r>
              <a:rPr lang="en-US" dirty="0" smtClean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есть </a:t>
            </a:r>
            <a:r>
              <a:rPr lang="en-US" dirty="0" smtClean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есть </a:t>
            </a:r>
            <a:r>
              <a:rPr lang="en-US" dirty="0" smtClean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a = [x, y, z, …] </a:t>
            </a:r>
            <a:r>
              <a:rPr lang="ru-RU" dirty="0" smtClean="0"/>
              <a:t>после шага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a = [x, y, z, …] </a:t>
            </a:r>
            <a:r>
              <a:rPr lang="ru-RU" dirty="0" smtClean="0"/>
              <a:t>после шага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err="1" smtClean="0"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ym typeface="Symbol" panose="05050102010706020507" pitchFamily="18" charset="2"/>
              </a:rPr>
              <a:t>Order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у</a:t>
            </a:r>
            <a:r>
              <a:rPr lang="ru-RU" dirty="0" smtClean="0"/>
              <a:t> которых </a:t>
            </a:r>
            <a:r>
              <a:rPr lang="en-US" dirty="0" smtClean="0"/>
              <a:t>x </a:t>
            </a:r>
            <a:r>
              <a:rPr lang="ru-RU" dirty="0" smtClean="0"/>
              <a:t>идёт перед </a:t>
            </a:r>
            <a:r>
              <a:rPr lang="en-US" dirty="0" smtClean="0"/>
              <a:t>y, y – </a:t>
            </a:r>
            <a:r>
              <a:rPr lang="ru-RU" dirty="0" smtClean="0"/>
              <a:t>перед </a:t>
            </a:r>
            <a:r>
              <a:rPr lang="en-US" dirty="0" smtClean="0"/>
              <a:t>z </a:t>
            </a:r>
            <a:r>
              <a:rPr lang="ru-RU" dirty="0" smtClean="0"/>
              <a:t>и т.д.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a = [x, y, z, …] </a:t>
            </a:r>
            <a:r>
              <a:rPr lang="ru-RU" dirty="0" smtClean="0"/>
              <a:t>после шага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err="1" smtClean="0"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ym typeface="Symbol" panose="05050102010706020507" pitchFamily="18" charset="2"/>
              </a:rPr>
              <a:t>Order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у</a:t>
            </a:r>
            <a:r>
              <a:rPr lang="ru-RU" dirty="0" smtClean="0"/>
              <a:t> которых </a:t>
            </a:r>
            <a:r>
              <a:rPr lang="en-US" dirty="0" smtClean="0"/>
              <a:t>x </a:t>
            </a:r>
            <a:r>
              <a:rPr lang="ru-RU" dirty="0" smtClean="0"/>
              <a:t>идёт перед </a:t>
            </a:r>
            <a:r>
              <a:rPr lang="en-US" dirty="0" smtClean="0"/>
              <a:t>y, y – </a:t>
            </a:r>
            <a:r>
              <a:rPr lang="ru-RU" dirty="0" smtClean="0"/>
              <a:t>перед </a:t>
            </a:r>
            <a:r>
              <a:rPr lang="en-US" dirty="0" smtClean="0"/>
              <a:t>z </a:t>
            </a:r>
            <a:r>
              <a:rPr lang="ru-RU" dirty="0" smtClean="0"/>
              <a:t>и т.д.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Таблица инверсий для </a:t>
            </a:r>
            <a:r>
              <a:rPr lang="ru-RU" dirty="0" smtClean="0"/>
              <a:t>любой </a:t>
            </a:r>
            <a:r>
              <a:rPr lang="ru-RU" dirty="0" smtClean="0"/>
              <a:t>перестановки из </a:t>
            </a:r>
            <a:r>
              <a:rPr lang="en-US" dirty="0" err="1" smtClean="0">
                <a:sym typeface="Symbol" panose="05050102010706020507" pitchFamily="18" charset="2"/>
              </a:rPr>
              <a:t>FrozenOrder</a:t>
            </a:r>
            <a:r>
              <a:rPr lang="en-US" dirty="0" smtClean="0">
                <a:sym typeface="Symbol" panose="05050102010706020507" pitchFamily="18" charset="2"/>
              </a:rPr>
              <a:t>(a)</a:t>
            </a:r>
            <a:r>
              <a:rPr lang="ru-RU" dirty="0" smtClean="0"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ym typeface="Symbol" panose="05050102010706020507" pitchFamily="18" charset="2"/>
              </a:rPr>
              <a:t>i+1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ru-RU" baseline="-25000" dirty="0" smtClean="0"/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ассматриваем </a:t>
            </a:r>
            <a:r>
              <a:rPr lang="ru-RU" dirty="0">
                <a:solidFill>
                  <a:schemeClr val="bg1"/>
                </a:solidFill>
              </a:rPr>
              <a:t>только перестановки натуральных чисел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– запись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(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…,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(N)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 smtClean="0"/>
              <a:t>через список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RestorePermutation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38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831979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780927"/>
            <a:ext cx="5181600" cy="33960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933055"/>
            <a:ext cx="5181600" cy="2243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941167"/>
            <a:ext cx="5181600" cy="1235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2924945"/>
            <a:ext cx="5181600" cy="3247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= N * None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smtClean="0">
                <a:solidFill>
                  <a:schemeClr val="bg1"/>
                </a:solidFill>
              </a:rPr>
              <a:t>i = 1, …, N </a:t>
            </a:r>
            <a:r>
              <a:rPr lang="ru-RU" dirty="0" smtClean="0">
                <a:solidFill>
                  <a:schemeClr val="bg1"/>
                </a:solidFill>
              </a:rPr>
              <a:t>делаем </a:t>
            </a:r>
            <a:r>
              <a:rPr lang="en-US" dirty="0" smtClean="0">
                <a:solidFill>
                  <a:schemeClr val="bg1"/>
                </a:solidFill>
              </a:rPr>
              <a:t>a[k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 – </a:t>
            </a:r>
            <a:r>
              <a:rPr lang="ru-RU" dirty="0" smtClean="0">
                <a:solidFill>
                  <a:schemeClr val="bg1"/>
                </a:solidFill>
              </a:rPr>
              <a:t>индекс </a:t>
            </a:r>
            <a:r>
              <a:rPr lang="en-US" dirty="0" smtClean="0">
                <a:solidFill>
                  <a:schemeClr val="bg1"/>
                </a:solidFill>
              </a:rPr>
              <a:t>t[i]</a:t>
            </a:r>
            <a:r>
              <a:rPr lang="ru-RU" dirty="0" smtClean="0">
                <a:solidFill>
                  <a:schemeClr val="bg1"/>
                </a:solidFill>
              </a:rPr>
              <a:t>-го</a:t>
            </a:r>
            <a:r>
              <a:rPr lang="en-US" dirty="0" smtClean="0">
                <a:solidFill>
                  <a:schemeClr val="bg1"/>
                </a:solidFill>
              </a:rPr>
              <a:t> None</a:t>
            </a:r>
            <a:r>
              <a:rPr lang="ru-RU" dirty="0" smtClean="0">
                <a:solidFill>
                  <a:schemeClr val="bg1"/>
                </a:solidFill>
              </a:rPr>
              <a:t> в а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считаем с 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Таблица инверсий для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есть </a:t>
            </a:r>
            <a:r>
              <a:rPr lang="en-US" dirty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Таблица инверсий для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есть </a:t>
            </a:r>
            <a:r>
              <a:rPr lang="en-US" dirty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ассматриваем </a:t>
            </a:r>
            <a:r>
              <a:rPr lang="ru-RU" dirty="0"/>
              <a:t>только перестановки натуральных чисел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– запись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(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…,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(N)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Таблица инверсий для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есть </a:t>
            </a:r>
            <a:r>
              <a:rPr lang="en-US" dirty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/>
              <a:t>Таблица инверсий для </a:t>
            </a:r>
            <a:r>
              <a:rPr lang="en-US" dirty="0"/>
              <a:t>a</a:t>
            </a:r>
            <a:r>
              <a:rPr lang="ru-RU" dirty="0"/>
              <a:t> есть </a:t>
            </a:r>
            <a:r>
              <a:rPr lang="en-US" dirty="0"/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7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/>
              <a:t>Таблица инверсий для </a:t>
            </a:r>
            <a:r>
              <a:rPr lang="en-US" dirty="0"/>
              <a:t>a</a:t>
            </a:r>
            <a:r>
              <a:rPr lang="ru-RU" dirty="0"/>
              <a:t> есть </a:t>
            </a:r>
            <a:r>
              <a:rPr lang="en-US" dirty="0"/>
              <a:t>t: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которые совпадают с массивом а в позициях, где в </a:t>
            </a:r>
            <a:r>
              <a:rPr lang="en-US" dirty="0" smtClean="0"/>
              <a:t>a </a:t>
            </a:r>
            <a:r>
              <a:rPr lang="ru-RU" dirty="0" smtClean="0"/>
              <a:t>не </a:t>
            </a:r>
            <a:r>
              <a:rPr lang="en-US" dirty="0" smtClean="0"/>
              <a:t>None</a:t>
            </a:r>
            <a:endParaRPr lang="ru-RU" dirty="0" smtClean="0"/>
          </a:p>
          <a:p>
            <a:pPr lvl="1"/>
            <a:endParaRPr lang="en-US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/>
              <a:t>Таблица инверсий для </a:t>
            </a:r>
            <a:r>
              <a:rPr lang="en-US" dirty="0"/>
              <a:t>a</a:t>
            </a:r>
            <a:r>
              <a:rPr lang="ru-RU" dirty="0"/>
              <a:t> есть </a:t>
            </a:r>
            <a:r>
              <a:rPr lang="en-US" dirty="0"/>
              <a:t>t: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которые совпадают с массивом а в позициях, где в </a:t>
            </a:r>
            <a:r>
              <a:rPr lang="en-US" dirty="0" smtClean="0"/>
              <a:t>a </a:t>
            </a:r>
            <a:r>
              <a:rPr lang="ru-RU" dirty="0" smtClean="0"/>
              <a:t>не </a:t>
            </a:r>
            <a:r>
              <a:rPr lang="en-US" dirty="0" smtClean="0"/>
              <a:t>None</a:t>
            </a:r>
            <a:endParaRPr lang="ru-RU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После шага </a:t>
            </a:r>
            <a:r>
              <a:rPr lang="en-US" dirty="0" smtClean="0"/>
              <a:t>i </a:t>
            </a:r>
            <a:r>
              <a:rPr lang="ru-RU" dirty="0" smtClean="0"/>
              <a:t>таблица </a:t>
            </a:r>
            <a:r>
              <a:rPr lang="ru-RU" dirty="0"/>
              <a:t>инверсий для любой перестановки из </a:t>
            </a:r>
            <a:r>
              <a:rPr lang="en-US" dirty="0" err="1" smtClean="0"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ym typeface="Symbol" panose="05050102010706020507" pitchFamily="18" charset="2"/>
              </a:rPr>
              <a:t>(a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ru-RU" dirty="0"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, ?, </a:t>
            </a:r>
            <a:r>
              <a:rPr lang="en-US" dirty="0">
                <a:sym typeface="Symbol" panose="05050102010706020507" pitchFamily="18" charset="2"/>
              </a:rPr>
              <a:t>?, …, 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172200" y="1808749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1846229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2892584" y="4149080"/>
            <a:ext cx="1872208" cy="288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2584" y="4149080"/>
            <a:ext cx="1872208" cy="288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  <a:p>
            <a:pPr marL="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ru-RU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72200" y="1843989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  <a:p>
            <a:pPr marL="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ru-RU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2852935"/>
            <a:ext cx="5181600" cy="334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ассматриваем </a:t>
            </a:r>
            <a:r>
              <a:rPr lang="ru-RU" dirty="0"/>
              <a:t>только перестановки натуральных чисел</a:t>
            </a:r>
          </a:p>
          <a:p>
            <a:endParaRPr lang="ru-RU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ru-RU" dirty="0" smtClean="0"/>
              <a:t> – запись перестановки </a:t>
            </a:r>
            <a:r>
              <a:rPr lang="en-US" dirty="0" smtClean="0">
                <a:sym typeface="Symbol" panose="05050102010706020507" pitchFamily="18" charset="2"/>
              </a:rPr>
              <a:t> </a:t>
            </a:r>
            <a:r>
              <a:rPr lang="ru-RU" dirty="0" smtClean="0"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ym typeface="Symbol" panose="05050102010706020507" pitchFamily="18" charset="2"/>
              </a:rPr>
              <a:t>(</a:t>
            </a:r>
            <a:r>
              <a:rPr lang="ru-RU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…,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(N)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ru-RU" baseline="-25000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  <a:p>
            <a:pPr marL="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ru-RU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Факториальная система счисления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позиционная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веса разрядов 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ru-RU" dirty="0" smtClean="0">
                <a:solidFill>
                  <a:schemeClr val="bg1"/>
                </a:solidFill>
              </a:rPr>
              <a:t>!,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r>
              <a:rPr lang="ru-RU" dirty="0" smtClean="0">
                <a:solidFill>
                  <a:schemeClr val="bg1"/>
                </a:solidFill>
              </a:rPr>
              <a:t>!,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!, …, </a:t>
            </a:r>
            <a:r>
              <a:rPr lang="en-US" dirty="0" smtClean="0">
                <a:solidFill>
                  <a:schemeClr val="bg1"/>
                </a:solidFill>
              </a:rPr>
              <a:t>k!, 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∑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≥</a:t>
            </a:r>
            <a:r>
              <a:rPr lang="ru-RU" baseline="-25000" dirty="0" smtClean="0">
                <a:solidFill>
                  <a:schemeClr val="bg1"/>
                </a:solidFill>
              </a:rPr>
              <a:t>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∙ (k – 1)!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 ≤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&lt; k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= 5, x = 88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веса разрядов </a:t>
            </a:r>
            <a:r>
              <a:rPr lang="en-US" dirty="0">
                <a:solidFill>
                  <a:schemeClr val="bg1"/>
                </a:solidFill>
              </a:rPr>
              <a:t>1, 1, 2, 6, 24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ru-RU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0! + 0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1!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2!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3! + 3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4! </a:t>
            </a:r>
            <a:r>
              <a:rPr lang="en-US" dirty="0" smtClean="0">
                <a:solidFill>
                  <a:schemeClr val="bg1"/>
                </a:solidFill>
              </a:rPr>
              <a:t>=32200</a:t>
            </a:r>
            <a:r>
              <a:rPr lang="ru-RU" baseline="-25000" dirty="0" err="1" smtClean="0">
                <a:solidFill>
                  <a:schemeClr val="bg1"/>
                </a:solidFill>
              </a:rPr>
              <a:t>фсс</a:t>
            </a:r>
            <a:endParaRPr lang="ru-RU" baseline="-25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Таблица </a:t>
                </a:r>
                <a:r>
                  <a:rPr lang="ru-RU" dirty="0">
                    <a:solidFill>
                      <a:schemeClr val="bg1"/>
                    </a:solidFill>
                  </a:rPr>
                  <a:t>инверсий – запись числа от </a:t>
                </a:r>
                <a:r>
                  <a:rPr lang="en-US" dirty="0">
                    <a:solidFill>
                      <a:schemeClr val="bg1"/>
                    </a:solidFill>
                  </a:rPr>
                  <a:t>0 </a:t>
                </a:r>
                <a:r>
                  <a:rPr lang="ru-RU" dirty="0">
                    <a:solidFill>
                      <a:schemeClr val="bg1"/>
                    </a:solidFill>
                  </a:rPr>
                  <a:t>до </a:t>
                </a:r>
                <a:r>
                  <a:rPr lang="en-US" dirty="0">
                    <a:solidFill>
                      <a:schemeClr val="bg1"/>
                    </a:solidFill>
                  </a:rPr>
                  <a:t>N!</a:t>
                </a:r>
                <a:r>
                  <a:rPr lang="ru-RU" dirty="0">
                    <a:solidFill>
                      <a:schemeClr val="bg1"/>
                    </a:solidFill>
                  </a:rPr>
                  <a:t> –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r>
                  <a:rPr lang="ru-RU" dirty="0">
                    <a:solidFill>
                      <a:schemeClr val="bg1"/>
                    </a:solidFill>
                  </a:rPr>
                  <a:t> в факториальной системе счисления</a:t>
                </a:r>
              </a:p>
              <a:p>
                <a:pPr lvl="1"/>
                <a:r>
                  <a:rPr lang="ru-RU" dirty="0">
                    <a:solidFill>
                      <a:schemeClr val="bg1"/>
                    </a:solidFill>
                  </a:rPr>
                  <a:t>С точностью до нумерации разрядов</a:t>
                </a:r>
              </a:p>
              <a:p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Пример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= 5, x = 88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веса разрядов </a:t>
            </a:r>
            <a:r>
              <a:rPr lang="en-US" dirty="0">
                <a:solidFill>
                  <a:schemeClr val="bg1"/>
                </a:solidFill>
              </a:rPr>
              <a:t>1, 1, 2, 6, 24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ru-RU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0! + 0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1!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2!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3! + 3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4! </a:t>
            </a:r>
            <a:r>
              <a:rPr lang="en-US" dirty="0" smtClean="0">
                <a:solidFill>
                  <a:schemeClr val="bg1"/>
                </a:solidFill>
              </a:rPr>
              <a:t>=32200</a:t>
            </a:r>
            <a:r>
              <a:rPr lang="ru-RU" baseline="-25000" dirty="0" err="1" smtClean="0">
                <a:solidFill>
                  <a:schemeClr val="bg1"/>
                </a:solidFill>
              </a:rPr>
              <a:t>фсс</a:t>
            </a:r>
            <a:endParaRPr lang="ru-RU" baseline="-25000" dirty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Таблица </a:t>
                </a:r>
                <a:r>
                  <a:rPr lang="ru-RU" dirty="0">
                    <a:solidFill>
                      <a:schemeClr val="bg1"/>
                    </a:solidFill>
                  </a:rPr>
                  <a:t>инверсий – запись числа от </a:t>
                </a:r>
                <a:r>
                  <a:rPr lang="en-US" dirty="0">
                    <a:solidFill>
                      <a:schemeClr val="bg1"/>
                    </a:solidFill>
                  </a:rPr>
                  <a:t>0 </a:t>
                </a:r>
                <a:r>
                  <a:rPr lang="ru-RU" dirty="0">
                    <a:solidFill>
                      <a:schemeClr val="bg1"/>
                    </a:solidFill>
                  </a:rPr>
                  <a:t>до </a:t>
                </a:r>
                <a:r>
                  <a:rPr lang="en-US" dirty="0">
                    <a:solidFill>
                      <a:schemeClr val="bg1"/>
                    </a:solidFill>
                  </a:rPr>
                  <a:t>N!</a:t>
                </a:r>
                <a:r>
                  <a:rPr lang="ru-RU" dirty="0">
                    <a:solidFill>
                      <a:schemeClr val="bg1"/>
                    </a:solidFill>
                  </a:rPr>
                  <a:t> –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r>
                  <a:rPr lang="ru-RU" dirty="0">
                    <a:solidFill>
                      <a:schemeClr val="bg1"/>
                    </a:solidFill>
                  </a:rPr>
                  <a:t> в факториальной системе счисления</a:t>
                </a:r>
              </a:p>
              <a:p>
                <a:pPr lvl="1"/>
                <a:r>
                  <a:rPr lang="ru-RU" dirty="0">
                    <a:solidFill>
                      <a:schemeClr val="bg1"/>
                    </a:solidFill>
                  </a:rPr>
                  <a:t>С точностью до нумерации разрядов</a:t>
                </a:r>
              </a:p>
              <a:p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= 5, x = 88</a:t>
            </a:r>
          </a:p>
          <a:p>
            <a:pPr lvl="1"/>
            <a:r>
              <a:rPr lang="ru-RU" dirty="0"/>
              <a:t>веса разрядов </a:t>
            </a:r>
            <a:r>
              <a:rPr lang="en-US" dirty="0"/>
              <a:t>1, 1, 2, 6, 24</a:t>
            </a:r>
          </a:p>
          <a:p>
            <a:pPr lvl="1"/>
            <a:r>
              <a:rPr lang="en-US" dirty="0"/>
              <a:t>x = </a:t>
            </a:r>
            <a:r>
              <a:rPr lang="ru-RU" dirty="0"/>
              <a:t>0</a:t>
            </a:r>
            <a:r>
              <a:rPr lang="en-US" dirty="0"/>
              <a:t> ∙</a:t>
            </a:r>
            <a:r>
              <a:rPr lang="ru-RU" dirty="0"/>
              <a:t> 0! + 0</a:t>
            </a:r>
            <a:r>
              <a:rPr lang="en-US" dirty="0"/>
              <a:t> ∙</a:t>
            </a:r>
            <a:r>
              <a:rPr lang="ru-RU" dirty="0"/>
              <a:t> 1! + 2</a:t>
            </a:r>
            <a:r>
              <a:rPr lang="en-US" dirty="0"/>
              <a:t> ∙</a:t>
            </a:r>
            <a:r>
              <a:rPr lang="ru-RU" dirty="0"/>
              <a:t> 2! + 2</a:t>
            </a:r>
            <a:r>
              <a:rPr lang="en-US" dirty="0"/>
              <a:t> ∙</a:t>
            </a:r>
            <a:r>
              <a:rPr lang="ru-RU" dirty="0"/>
              <a:t> 3! + 3</a:t>
            </a:r>
            <a:r>
              <a:rPr lang="en-US" dirty="0"/>
              <a:t> ∙</a:t>
            </a:r>
            <a:r>
              <a:rPr lang="ru-RU" dirty="0"/>
              <a:t> 4! </a:t>
            </a:r>
            <a:r>
              <a:rPr lang="en-US" dirty="0" smtClean="0"/>
              <a:t>=32200</a:t>
            </a:r>
            <a:r>
              <a:rPr lang="ru-RU" baseline="-25000" dirty="0" err="1" smtClean="0"/>
              <a:t>фсс</a:t>
            </a:r>
            <a:endParaRPr lang="ru-RU" baseline="-25000" dirty="0"/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Таблица </a:t>
                </a:r>
                <a:r>
                  <a:rPr lang="ru-RU" dirty="0">
                    <a:solidFill>
                      <a:schemeClr val="bg1"/>
                    </a:solidFill>
                  </a:rPr>
                  <a:t>инверсий – запись числа от </a:t>
                </a:r>
                <a:r>
                  <a:rPr lang="en-US" dirty="0">
                    <a:solidFill>
                      <a:schemeClr val="bg1"/>
                    </a:solidFill>
                  </a:rPr>
                  <a:t>0 </a:t>
                </a:r>
                <a:r>
                  <a:rPr lang="ru-RU" dirty="0">
                    <a:solidFill>
                      <a:schemeClr val="bg1"/>
                    </a:solidFill>
                  </a:rPr>
                  <a:t>до </a:t>
                </a:r>
                <a:r>
                  <a:rPr lang="en-US" dirty="0">
                    <a:solidFill>
                      <a:schemeClr val="bg1"/>
                    </a:solidFill>
                  </a:rPr>
                  <a:t>N!</a:t>
                </a:r>
                <a:r>
                  <a:rPr lang="ru-RU" dirty="0">
                    <a:solidFill>
                      <a:schemeClr val="bg1"/>
                    </a:solidFill>
                  </a:rPr>
                  <a:t> –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r>
                  <a:rPr lang="ru-RU" dirty="0">
                    <a:solidFill>
                      <a:schemeClr val="bg1"/>
                    </a:solidFill>
                  </a:rPr>
                  <a:t> в факториальной системе счисления</a:t>
                </a:r>
              </a:p>
              <a:p>
                <a:pPr lvl="1"/>
                <a:r>
                  <a:rPr lang="ru-RU" dirty="0">
                    <a:solidFill>
                      <a:schemeClr val="bg1"/>
                    </a:solidFill>
                  </a:rPr>
                  <a:t>С точностью до нумерации разрядов</a:t>
                </a:r>
              </a:p>
              <a:p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0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= 5, x = 88</a:t>
            </a:r>
          </a:p>
          <a:p>
            <a:pPr lvl="1"/>
            <a:r>
              <a:rPr lang="ru-RU" dirty="0"/>
              <a:t>веса разрядов </a:t>
            </a:r>
            <a:r>
              <a:rPr lang="en-US" dirty="0"/>
              <a:t>1, 1, 2, 6, 24</a:t>
            </a:r>
          </a:p>
          <a:p>
            <a:pPr lvl="1"/>
            <a:r>
              <a:rPr lang="en-US" dirty="0"/>
              <a:t>x = </a:t>
            </a:r>
            <a:r>
              <a:rPr lang="ru-RU" dirty="0"/>
              <a:t>0</a:t>
            </a:r>
            <a:r>
              <a:rPr lang="en-US" dirty="0"/>
              <a:t> ∙</a:t>
            </a:r>
            <a:r>
              <a:rPr lang="ru-RU" dirty="0"/>
              <a:t> 0! + 0</a:t>
            </a:r>
            <a:r>
              <a:rPr lang="en-US" dirty="0"/>
              <a:t> ∙</a:t>
            </a:r>
            <a:r>
              <a:rPr lang="ru-RU" dirty="0"/>
              <a:t> 1! + 2</a:t>
            </a:r>
            <a:r>
              <a:rPr lang="en-US" dirty="0"/>
              <a:t> ∙</a:t>
            </a:r>
            <a:r>
              <a:rPr lang="ru-RU" dirty="0"/>
              <a:t> 2! + 2</a:t>
            </a:r>
            <a:r>
              <a:rPr lang="en-US" dirty="0"/>
              <a:t> ∙</a:t>
            </a:r>
            <a:r>
              <a:rPr lang="ru-RU" dirty="0"/>
              <a:t> 3! + 3</a:t>
            </a:r>
            <a:r>
              <a:rPr lang="en-US" dirty="0"/>
              <a:t> ∙</a:t>
            </a:r>
            <a:r>
              <a:rPr lang="ru-RU" dirty="0"/>
              <a:t> 4! </a:t>
            </a:r>
            <a:r>
              <a:rPr lang="en-US" dirty="0" smtClean="0"/>
              <a:t>=32200</a:t>
            </a:r>
            <a:r>
              <a:rPr lang="ru-RU" baseline="-25000" dirty="0" err="1" smtClean="0"/>
              <a:t>фсс</a:t>
            </a:r>
            <a:endParaRPr lang="ru-RU" baseline="-25000" dirty="0"/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Таблица </a:t>
                </a:r>
                <a:r>
                  <a:rPr lang="ru-RU" dirty="0"/>
                  <a:t>инверсий – запись числа от </a:t>
                </a:r>
                <a:r>
                  <a:rPr lang="en-US" dirty="0"/>
                  <a:t>0 </a:t>
                </a:r>
                <a:r>
                  <a:rPr lang="ru-RU" dirty="0"/>
                  <a:t>до </a:t>
                </a:r>
                <a:r>
                  <a:rPr lang="en-US" dirty="0"/>
                  <a:t>N!</a:t>
                </a:r>
                <a:r>
                  <a:rPr lang="ru-RU" dirty="0"/>
                  <a:t> – </a:t>
                </a:r>
                <a:r>
                  <a:rPr lang="en-US" dirty="0"/>
                  <a:t>1</a:t>
                </a:r>
                <a:r>
                  <a:rPr lang="ru-RU" dirty="0"/>
                  <a:t> в факториальной системе счисления</a:t>
                </a:r>
              </a:p>
              <a:p>
                <a:pPr lvl="1"/>
                <a:r>
                  <a:rPr lang="ru-RU" dirty="0"/>
                  <a:t>С точностью до нумерации разрядов</a:t>
                </a:r>
              </a:p>
              <a:p>
                <a:endParaRPr lang="ru-RU" dirty="0" smtClean="0"/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= 5, x = 88</a:t>
            </a:r>
          </a:p>
          <a:p>
            <a:pPr lvl="1"/>
            <a:r>
              <a:rPr lang="ru-RU" dirty="0"/>
              <a:t>веса разрядов </a:t>
            </a:r>
            <a:r>
              <a:rPr lang="en-US" dirty="0"/>
              <a:t>1, 1, 2, 6, 24</a:t>
            </a:r>
          </a:p>
          <a:p>
            <a:pPr lvl="1"/>
            <a:r>
              <a:rPr lang="en-US" dirty="0"/>
              <a:t>x = </a:t>
            </a:r>
            <a:r>
              <a:rPr lang="ru-RU" dirty="0"/>
              <a:t>0</a:t>
            </a:r>
            <a:r>
              <a:rPr lang="en-US" dirty="0"/>
              <a:t> ∙</a:t>
            </a:r>
            <a:r>
              <a:rPr lang="ru-RU" dirty="0"/>
              <a:t> 0! + 0</a:t>
            </a:r>
            <a:r>
              <a:rPr lang="en-US" dirty="0"/>
              <a:t> ∙</a:t>
            </a:r>
            <a:r>
              <a:rPr lang="ru-RU" dirty="0"/>
              <a:t> 1! + 2</a:t>
            </a:r>
            <a:r>
              <a:rPr lang="en-US" dirty="0"/>
              <a:t> ∙</a:t>
            </a:r>
            <a:r>
              <a:rPr lang="ru-RU" dirty="0"/>
              <a:t> 2! + 2</a:t>
            </a:r>
            <a:r>
              <a:rPr lang="en-US" dirty="0"/>
              <a:t> ∙</a:t>
            </a:r>
            <a:r>
              <a:rPr lang="ru-RU" dirty="0"/>
              <a:t> 3! + 3</a:t>
            </a:r>
            <a:r>
              <a:rPr lang="en-US" dirty="0"/>
              <a:t> ∙</a:t>
            </a:r>
            <a:r>
              <a:rPr lang="ru-RU" dirty="0"/>
              <a:t> 4! </a:t>
            </a:r>
            <a:r>
              <a:rPr lang="en-US" dirty="0" smtClean="0"/>
              <a:t>=32200</a:t>
            </a:r>
            <a:r>
              <a:rPr lang="ru-RU" baseline="-25000" dirty="0" err="1" smtClean="0"/>
              <a:t>фсс</a:t>
            </a:r>
            <a:endParaRPr lang="ru-RU" baseline="-25000" dirty="0"/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Таблица </a:t>
                </a:r>
                <a:r>
                  <a:rPr lang="ru-RU" dirty="0"/>
                  <a:t>инверсий – запись числа от </a:t>
                </a:r>
                <a:r>
                  <a:rPr lang="en-US" dirty="0"/>
                  <a:t>0 </a:t>
                </a:r>
                <a:r>
                  <a:rPr lang="ru-RU" dirty="0"/>
                  <a:t>до </a:t>
                </a:r>
                <a:r>
                  <a:rPr lang="en-US" dirty="0"/>
                  <a:t>N!</a:t>
                </a:r>
                <a:r>
                  <a:rPr lang="ru-RU" dirty="0"/>
                  <a:t> – </a:t>
                </a:r>
                <a:r>
                  <a:rPr lang="en-US" dirty="0"/>
                  <a:t>1</a:t>
                </a:r>
                <a:r>
                  <a:rPr lang="ru-RU" dirty="0"/>
                  <a:t> в факториальной системе счисления</a:t>
                </a:r>
              </a:p>
              <a:p>
                <a:pPr lvl="1"/>
                <a:r>
                  <a:rPr lang="ru-RU" dirty="0"/>
                  <a:t>С точностью до нумерации разрядов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Тождество – в подарок </a:t>
                </a:r>
                <a:r>
                  <a:rPr lang="ru-RU" dirty="0" smtClean="0">
                    <a:sym typeface="Wingdings" panose="05000000000000000000" pitchFamily="2" charset="2"/>
                  </a:rPr>
                  <a:t></a:t>
                </a:r>
                <a:endParaRPr lang="ru-RU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>
                <a:solidFill>
                  <a:schemeClr val="bg1"/>
                </a:solidFill>
              </a:rPr>
              <a:t>x = 0, …, N! –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факториальная запись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 = </a:t>
            </a:r>
            <a:r>
              <a:rPr lang="ru-RU" dirty="0">
                <a:solidFill>
                  <a:schemeClr val="bg1"/>
                </a:solidFill>
              </a:rPr>
              <a:t>перестановка с таблицей инверсий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печатать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</a:t>
            </a:r>
            <a:r>
              <a:rPr lang="ru-RU" dirty="0">
                <a:solidFill>
                  <a:schemeClr val="bg1"/>
                </a:solidFill>
              </a:rPr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x = 0, …, N! – 1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факториальная запись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/>
              <a:t>a 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/>
              <a:t>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</a:t>
            </a:r>
            <a:r>
              <a:rPr lang="ru-RU" dirty="0">
                <a:solidFill>
                  <a:schemeClr val="bg1"/>
                </a:solidFill>
              </a:rPr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x = 0, …, N! – 1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факториальная запись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/>
              <a:t>a 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/>
              <a:t>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</a:t>
            </a:r>
            <a:r>
              <a:rPr lang="ru-RU" dirty="0">
                <a:solidFill>
                  <a:schemeClr val="bg1"/>
                </a:solidFill>
              </a:rPr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847619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x = 0, …, N! – 1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факториальная запись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/>
              <a:t>a 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/>
              <a:t>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перестановка за </a:t>
            </a:r>
            <a:r>
              <a:rPr lang="en-US" dirty="0" smtClean="0"/>
              <a:t>O(N</a:t>
            </a:r>
            <a:r>
              <a:rPr lang="ru-RU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 действий</a:t>
            </a:r>
            <a:r>
              <a:rPr lang="ru-RU" dirty="0"/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847619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ассматриваем </a:t>
            </a:r>
            <a:r>
              <a:rPr lang="ru-RU" dirty="0"/>
              <a:t>только перестановки натуральных чисел</a:t>
            </a:r>
          </a:p>
          <a:p>
            <a:endParaRPr lang="ru-RU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ru-RU" dirty="0" smtClean="0"/>
              <a:t> – запись перестановки </a:t>
            </a:r>
            <a:r>
              <a:rPr lang="en-US" dirty="0" smtClean="0">
                <a:sym typeface="Symbol" panose="05050102010706020507" pitchFamily="18" charset="2"/>
              </a:rPr>
              <a:t> </a:t>
            </a:r>
            <a:r>
              <a:rPr lang="ru-RU" dirty="0" smtClean="0"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ym typeface="Symbol" panose="05050102010706020507" pitchFamily="18" charset="2"/>
              </a:rPr>
              <a:t>(</a:t>
            </a:r>
            <a:r>
              <a:rPr lang="ru-RU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…,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(N)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ru-RU" baseline="-25000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возможные перестановки </a:t>
            </a:r>
            <a:r>
              <a:rPr lang="ru-RU" dirty="0" smtClean="0"/>
              <a:t>множества </a:t>
            </a:r>
            <a:r>
              <a:rPr lang="en-US" dirty="0" smtClean="0"/>
              <a:t>{ </a:t>
            </a:r>
            <a:r>
              <a:rPr lang="ru-RU" dirty="0" smtClean="0"/>
              <a:t>1, 2, 3 </a:t>
            </a:r>
            <a:r>
              <a:rPr lang="en-US" dirty="0" smtClean="0"/>
              <a:t>}</a:t>
            </a:r>
            <a:r>
              <a:rPr lang="ru-RU" dirty="0" smtClean="0"/>
              <a:t> :</a:t>
            </a:r>
            <a:endParaRPr lang="ru-RU" dirty="0"/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/>
              <a:t>2</a:t>
            </a:r>
            <a:r>
              <a:rPr lang="en-US" dirty="0" smtClean="0"/>
              <a:t>, </a:t>
            </a:r>
            <a:r>
              <a:rPr lang="ru-RU" dirty="0"/>
              <a:t>3</a:t>
            </a:r>
            <a:endParaRPr lang="en-US" dirty="0" smtClean="0"/>
          </a:p>
          <a:p>
            <a:pPr lvl="1"/>
            <a:r>
              <a:rPr lang="ru-RU" dirty="0"/>
              <a:t>1</a:t>
            </a:r>
            <a:r>
              <a:rPr lang="en-US" dirty="0" smtClean="0"/>
              <a:t>, </a:t>
            </a:r>
            <a:r>
              <a:rPr lang="ru-RU" dirty="0"/>
              <a:t>3</a:t>
            </a:r>
            <a:r>
              <a:rPr lang="en-US" dirty="0" smtClean="0"/>
              <a:t>, 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/>
              <a:t>3</a:t>
            </a:r>
            <a:endParaRPr lang="en-US" dirty="0" smtClean="0"/>
          </a:p>
          <a:p>
            <a:pPr lvl="1"/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endParaRPr lang="en-US" dirty="0" smtClean="0"/>
          </a:p>
          <a:p>
            <a:pPr lvl="1"/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/>
              <a:t>2</a:t>
            </a:r>
            <a:endParaRPr lang="en-US" dirty="0" smtClean="0"/>
          </a:p>
          <a:p>
            <a:pPr lvl="1"/>
            <a:r>
              <a:rPr lang="ru-RU" dirty="0"/>
              <a:t>3</a:t>
            </a:r>
            <a:r>
              <a:rPr lang="en-US" dirty="0" smtClean="0"/>
              <a:t>, </a:t>
            </a:r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8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Пока </a:t>
            </a:r>
            <a:r>
              <a:rPr lang="en-US" dirty="0" smtClean="0">
                <a:solidFill>
                  <a:schemeClr val="bg1"/>
                </a:solidFill>
              </a:rPr>
              <a:t>t != [N, N – 1, …, 1]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ru-RU" dirty="0">
                <a:solidFill>
                  <a:schemeClr val="bg1"/>
                </a:solidFill>
              </a:rPr>
              <a:t>перестановка с таблицей инверсий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печатать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следующая за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 в худшем случае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en-US" dirty="0" smtClean="0"/>
              <a:t>t != [N, N – 1, …, 1]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следующая за </a:t>
            </a:r>
            <a:r>
              <a:rPr lang="en-US" dirty="0" smtClean="0"/>
              <a:t>t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 в худшем случае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en-US" dirty="0" smtClean="0"/>
              <a:t>t != [N, N – 1, …, 1]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следующая за </a:t>
            </a:r>
            <a:r>
              <a:rPr lang="en-US" dirty="0" smtClean="0"/>
              <a:t>t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 в худшем случае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900415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en-US" dirty="0" smtClean="0"/>
              <a:t>t != [N, N – 1, …, 1]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следующая за </a:t>
            </a:r>
            <a:r>
              <a:rPr lang="en-US" dirty="0" smtClean="0"/>
              <a:t>t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Одна перестановка за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 действий в худшем случае</a:t>
            </a:r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48033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следующей таблицы инверсий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IncInversions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весь код про таблицы инверсий тут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hlinkClick r:id="rId3"/>
              </a:rPr>
              <a:t>https://ideone.com/c9Ts04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944"/>
            <a:ext cx="3810000" cy="40767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66776" y="3631961"/>
            <a:ext cx="2810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Edsger</a:t>
            </a:r>
            <a:r>
              <a:rPr lang="en-US" sz="1400" dirty="0"/>
              <a:t> </a:t>
            </a:r>
            <a:r>
              <a:rPr lang="en-US" sz="1400" dirty="0" err="1"/>
              <a:t>Wybe</a:t>
            </a:r>
            <a:r>
              <a:rPr lang="en-US" sz="1400" dirty="0"/>
              <a:t> Dijkstra</a:t>
            </a:r>
            <a:r>
              <a:rPr lang="ru-RU" sz="1400" dirty="0"/>
              <a:t> 1930-2002</a:t>
            </a:r>
          </a:p>
          <a:p>
            <a:r>
              <a:rPr lang="ru-RU" sz="1400" dirty="0" err="1" smtClean="0"/>
              <a:t>Э́дсгер</a:t>
            </a:r>
            <a:r>
              <a:rPr lang="ru-RU" sz="1400" dirty="0" smtClean="0"/>
              <a:t> </a:t>
            </a:r>
            <a:r>
              <a:rPr lang="ru-RU" sz="1400" dirty="0" err="1"/>
              <a:t>Ви́бе</a:t>
            </a:r>
            <a:r>
              <a:rPr lang="ru-RU" sz="1400" dirty="0"/>
              <a:t> </a:t>
            </a:r>
            <a:r>
              <a:rPr lang="ru-RU" sz="1400" dirty="0" err="1"/>
              <a:t>Де́йкстра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Премия Тьюринга 1972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499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944"/>
            <a:ext cx="3810000" cy="40767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66776" y="3631961"/>
            <a:ext cx="2810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Edsger</a:t>
            </a:r>
            <a:r>
              <a:rPr lang="en-US" sz="1400" dirty="0"/>
              <a:t> </a:t>
            </a:r>
            <a:r>
              <a:rPr lang="en-US" sz="1400" dirty="0" err="1"/>
              <a:t>Wybe</a:t>
            </a:r>
            <a:r>
              <a:rPr lang="en-US" sz="1400" dirty="0"/>
              <a:t> Dijkstra</a:t>
            </a:r>
            <a:r>
              <a:rPr lang="ru-RU" sz="1400" dirty="0"/>
              <a:t> 1930-2002</a:t>
            </a:r>
          </a:p>
          <a:p>
            <a:r>
              <a:rPr lang="ru-RU" sz="1400" dirty="0" err="1" smtClean="0"/>
              <a:t>Э́дсгер</a:t>
            </a:r>
            <a:r>
              <a:rPr lang="ru-RU" sz="1400" dirty="0" smtClean="0"/>
              <a:t> </a:t>
            </a:r>
            <a:r>
              <a:rPr lang="ru-RU" sz="1400" dirty="0" err="1"/>
              <a:t>Ви́бе</a:t>
            </a:r>
            <a:r>
              <a:rPr lang="ru-RU" sz="1400" dirty="0"/>
              <a:t> </a:t>
            </a:r>
            <a:r>
              <a:rPr lang="ru-RU" sz="1400" dirty="0" err="1"/>
              <a:t>Де́йкстра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Премия Тьюринга 1972</a:t>
            </a:r>
            <a:endParaRPr lang="ru-R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" r="50613"/>
          <a:stretch/>
        </p:blipFill>
        <p:spPr>
          <a:xfrm>
            <a:off x="1945902" y="1825625"/>
            <a:ext cx="2978325" cy="43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944"/>
            <a:ext cx="3810000" cy="40767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66776" y="3631961"/>
            <a:ext cx="2810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Edsger</a:t>
            </a:r>
            <a:r>
              <a:rPr lang="en-US" sz="1400" dirty="0"/>
              <a:t> </a:t>
            </a:r>
            <a:r>
              <a:rPr lang="en-US" sz="1400" dirty="0" err="1"/>
              <a:t>Wybe</a:t>
            </a:r>
            <a:r>
              <a:rPr lang="en-US" sz="1400" dirty="0"/>
              <a:t> Dijkstra</a:t>
            </a:r>
            <a:r>
              <a:rPr lang="ru-RU" sz="1400" dirty="0"/>
              <a:t> 1930-2002</a:t>
            </a:r>
          </a:p>
          <a:p>
            <a:r>
              <a:rPr lang="ru-RU" sz="1400" dirty="0" err="1" smtClean="0"/>
              <a:t>Э́дсгер</a:t>
            </a:r>
            <a:r>
              <a:rPr lang="ru-RU" sz="1400" dirty="0" smtClean="0"/>
              <a:t> </a:t>
            </a:r>
            <a:r>
              <a:rPr lang="ru-RU" sz="1400" dirty="0" err="1"/>
              <a:t>Ви́бе</a:t>
            </a:r>
            <a:r>
              <a:rPr lang="ru-RU" sz="1400" dirty="0"/>
              <a:t> </a:t>
            </a:r>
            <a:r>
              <a:rPr lang="ru-RU" sz="1400" dirty="0" err="1"/>
              <a:t>Де́йкстра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Премия Тьюринга 1972</a:t>
            </a:r>
            <a:endParaRPr lang="ru-R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" r="50613"/>
          <a:stretch/>
        </p:blipFill>
        <p:spPr>
          <a:xfrm>
            <a:off x="1945902" y="1825625"/>
            <a:ext cx="2978325" cy="435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904644" y="3455102"/>
            <a:ext cx="4460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  <a:r>
              <a:rPr lang="ru-RU" dirty="0"/>
              <a:t>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Discipline of Programming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en-US" dirty="0" err="1" smtClean="0"/>
              <a:t>ch.</a:t>
            </a:r>
            <a:r>
              <a:rPr lang="en-US" dirty="0" smtClean="0"/>
              <a:t> 13 `The problem of The Next Permutation’</a:t>
            </a:r>
            <a:r>
              <a:rPr lang="ru-RU" dirty="0" smtClean="0"/>
              <a:t>, </a:t>
            </a:r>
            <a:endParaRPr lang="en-US" dirty="0" smtClean="0"/>
          </a:p>
          <a:p>
            <a:r>
              <a:rPr lang="en-US" dirty="0" smtClean="0"/>
              <a:t>Prentice-Hall</a:t>
            </a:r>
            <a:r>
              <a:rPr lang="en-US" dirty="0"/>
              <a:t>, </a:t>
            </a:r>
            <a:r>
              <a:rPr lang="en-US" dirty="0" smtClean="0"/>
              <a:t>1976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1325838" y="1935236"/>
            <a:ext cx="244344" cy="4215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Перестановка b </a:t>
            </a:r>
            <a:r>
              <a:rPr lang="ru-RU" dirty="0">
                <a:solidFill>
                  <a:schemeClr val="bg1"/>
                </a:solidFill>
              </a:rPr>
              <a:t>= b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b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…, b</a:t>
            </a:r>
            <a:r>
              <a:rPr lang="ru-RU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предшествует перестановке c </a:t>
            </a:r>
            <a:r>
              <a:rPr lang="ru-RU" dirty="0">
                <a:solidFill>
                  <a:schemeClr val="bg1"/>
                </a:solidFill>
              </a:rPr>
              <a:t>= c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c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…, c</a:t>
            </a:r>
            <a:r>
              <a:rPr lang="ru-RU" baseline="-25000" dirty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алфавитном </a:t>
            </a:r>
            <a:r>
              <a:rPr lang="ru-RU" dirty="0" smtClean="0">
                <a:solidFill>
                  <a:schemeClr val="bg1"/>
                </a:solidFill>
              </a:rPr>
              <a:t>порядке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b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b</a:t>
            </a:r>
            <a:r>
              <a:rPr lang="en-US" baseline="-25000" dirty="0" smtClean="0">
                <a:solidFill>
                  <a:schemeClr val="bg1"/>
                </a:solidFill>
              </a:rPr>
              <a:t>k-1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k-1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b</a:t>
            </a:r>
            <a:r>
              <a:rPr lang="ru-RU" baseline="-25000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с</a:t>
            </a:r>
            <a:r>
              <a:rPr lang="ru-RU" baseline="-25000" dirty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некоторого k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Другие </a:t>
            </a:r>
            <a:r>
              <a:rPr lang="ru-RU" dirty="0" smtClean="0">
                <a:solidFill>
                  <a:schemeClr val="bg1"/>
                </a:solidFill>
              </a:rPr>
              <a:t>названия: лексико­графический, словарный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Перестановка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3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5 предшествует перестановке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5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3 (k = 3)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Алфавитный порядок является линейным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= </a:t>
            </a:r>
            <a:r>
              <a:rPr lang="ru-RU" dirty="0">
                <a:solidFill>
                  <a:schemeClr val="bg1"/>
                </a:solidFill>
              </a:rPr>
              <a:t>1, 2, 3, ...,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= </a:t>
            </a:r>
            <a:r>
              <a:rPr lang="ru-RU" dirty="0">
                <a:solidFill>
                  <a:schemeClr val="bg1"/>
                </a:solidFill>
              </a:rPr>
              <a:t>N, N-1, N-2, ...,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N возможных значений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(N </a:t>
            </a:r>
            <a:r>
              <a:rPr lang="ru-RU" dirty="0">
                <a:solidFill>
                  <a:schemeClr val="bg1"/>
                </a:solidFill>
              </a:rPr>
              <a:t>– 1) возможных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– 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три возможных </a:t>
            </a:r>
            <a:r>
              <a:rPr lang="ru-RU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Перестановка 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перестановке 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Перестановка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3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5 предшествует перестановке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5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3 (k = 3)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Алфавитный порядок является линейным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= </a:t>
            </a:r>
            <a:r>
              <a:rPr lang="ru-RU" dirty="0">
                <a:solidFill>
                  <a:schemeClr val="bg1"/>
                </a:solidFill>
              </a:rPr>
              <a:t>1, 2, 3, ...,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= </a:t>
            </a:r>
            <a:r>
              <a:rPr lang="ru-RU" dirty="0">
                <a:solidFill>
                  <a:schemeClr val="bg1"/>
                </a:solidFill>
              </a:rPr>
              <a:t>N, N-1, N-2, ...,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Перестановка 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перестановке 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</a:p>
          <a:p>
            <a:endParaRPr lang="en-US" dirty="0" smtClean="0"/>
          </a:p>
          <a:p>
            <a:r>
              <a:rPr lang="ru-RU" dirty="0" smtClean="0"/>
              <a:t>Перестановка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3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5 предшествует перестановке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5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3 (k = 3)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Алфавитный порядок является линейным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= </a:t>
            </a:r>
            <a:r>
              <a:rPr lang="ru-RU" dirty="0">
                <a:solidFill>
                  <a:schemeClr val="bg1"/>
                </a:solidFill>
              </a:rPr>
              <a:t>1, 2, 3, ...,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= </a:t>
            </a:r>
            <a:r>
              <a:rPr lang="ru-RU" dirty="0">
                <a:solidFill>
                  <a:schemeClr val="bg1"/>
                </a:solidFill>
              </a:rPr>
              <a:t>N, N-1, N-2, ...,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Перестановка 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перестановке 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</a:p>
          <a:p>
            <a:endParaRPr lang="en-US" dirty="0" smtClean="0"/>
          </a:p>
          <a:p>
            <a:r>
              <a:rPr lang="ru-RU" dirty="0" smtClean="0"/>
              <a:t>Перестановка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3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5 предшествует перестановке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5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3 (k = 3)</a:t>
            </a:r>
          </a:p>
          <a:p>
            <a:endParaRPr lang="ru-RU" dirty="0" smtClean="0"/>
          </a:p>
          <a:p>
            <a:r>
              <a:rPr lang="ru-RU" dirty="0" smtClean="0"/>
              <a:t>Алфавитный порядок является линейным</a:t>
            </a:r>
          </a:p>
          <a:p>
            <a:pPr lvl="1"/>
            <a:r>
              <a:rPr lang="en-US" dirty="0" smtClean="0"/>
              <a:t>min = </a:t>
            </a:r>
            <a:r>
              <a:rPr lang="ru-RU" dirty="0"/>
              <a:t>1, 2, 3, ..., </a:t>
            </a:r>
            <a:r>
              <a:rPr lang="ru-RU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max = </a:t>
            </a:r>
            <a:r>
              <a:rPr lang="ru-RU" dirty="0"/>
              <a:t>N, N-1, N-2, ...,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8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соседние по алфавиту перестановки имеют вид </a:t>
            </a:r>
            <a:r>
              <a:rPr lang="en-US" dirty="0" smtClean="0">
                <a:solidFill>
                  <a:schemeClr val="bg1"/>
                </a:solidFill>
              </a:rPr>
              <a:t>P a 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P b 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где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ru-RU" dirty="0" smtClean="0">
                <a:solidFill>
                  <a:schemeClr val="bg1"/>
                </a:solidFill>
              </a:rPr>
              <a:t>– общий префикс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&lt; b</a:t>
            </a:r>
            <a:r>
              <a:rPr lang="ru-RU" dirty="0" smtClean="0">
                <a:solidFill>
                  <a:schemeClr val="bg1"/>
                </a:solidFill>
              </a:rPr>
              <a:t> – какие-то элементы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какие-то суффиксы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b 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r>
              <a:rPr lang="ru-RU" dirty="0" smtClean="0">
                <a:solidFill>
                  <a:schemeClr val="bg1"/>
                </a:solidFill>
              </a:rPr>
              <a:t> в алфавитном порядке перестановкой своих элементов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 является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алфавитном порядке </a:t>
            </a:r>
            <a:r>
              <a:rPr lang="ru-RU" dirty="0" smtClean="0">
                <a:solidFill>
                  <a:schemeClr val="bg1"/>
                </a:solidFill>
              </a:rPr>
              <a:t>перестановкой своих элементов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Например, за перестановкой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1 4 6 2 9 5 8 7 3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алфавиту следует перестановка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ru-RU" dirty="0">
                <a:solidFill>
                  <a:schemeClr val="bg1"/>
                </a:solidFill>
              </a:rPr>
              <a:t>1 4 6 2 9 7 3 5 8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Тогда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b 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r>
              <a:rPr lang="ru-RU" dirty="0" smtClean="0">
                <a:solidFill>
                  <a:schemeClr val="bg1"/>
                </a:solidFill>
              </a:rPr>
              <a:t> в алфавитном порядке перестановкой своих элементов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 является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алфавитном порядке </a:t>
            </a:r>
            <a:r>
              <a:rPr lang="ru-RU" dirty="0" smtClean="0">
                <a:solidFill>
                  <a:schemeClr val="bg1"/>
                </a:solidFill>
              </a:rPr>
              <a:t>перестановкой своих элементов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Например, за перестановкой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1 4 6 2 9 5 8 7 3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алфавиту следует перестановка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ru-RU" dirty="0">
                <a:solidFill>
                  <a:schemeClr val="bg1"/>
                </a:solidFill>
              </a:rPr>
              <a:t>1 4 6 2 9 7 3 5 8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Например, за перестановкой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1 4 6 2 9 5 8 7 3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алфавиту следует перестановка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ru-RU" dirty="0">
                <a:solidFill>
                  <a:schemeClr val="bg1"/>
                </a:solidFill>
              </a:rPr>
              <a:t>1 4 6 2 9 7 3 5 8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Например, за перестановкой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	1 4 6 2 9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ru-RU" dirty="0"/>
              <a:t>по алфавиту следует перестановка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1 4 6 2 9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Например, за перестановкой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	1 4 6 2 9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ru-RU" dirty="0"/>
              <a:t>по алфавиту следует перестановка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1 4 6 2 9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</a:t>
            </a:r>
          </a:p>
          <a:p>
            <a:endParaRPr lang="ru-RU" dirty="0" smtClean="0"/>
          </a:p>
          <a:p>
            <a:r>
              <a:rPr lang="en-US" dirty="0" smtClean="0"/>
              <a:t>P = 1 4 6 2 9</a:t>
            </a:r>
          </a:p>
          <a:p>
            <a:r>
              <a:rPr lang="en-US" dirty="0" smtClean="0"/>
              <a:t>a = 5, b = 7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= 8 7 3</a:t>
            </a:r>
            <a:r>
              <a:rPr lang="ru-RU" dirty="0" smtClean="0"/>
              <a:t> – наибольшая перестановка </a:t>
            </a:r>
            <a:r>
              <a:rPr lang="en-US" dirty="0" smtClean="0"/>
              <a:t>{3, 7, 8}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 = 3 5 8 – </a:t>
            </a:r>
            <a:r>
              <a:rPr lang="ru-RU" dirty="0" smtClean="0"/>
              <a:t>наименьшая перестановка </a:t>
            </a:r>
            <a:r>
              <a:rPr lang="en-US" dirty="0" smtClean="0"/>
              <a:t>{3, 5, 8}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5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Обменять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Перевернуть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(N </a:t>
            </a:r>
            <a:r>
              <a:rPr lang="ru-RU" dirty="0">
                <a:solidFill>
                  <a:schemeClr val="bg1"/>
                </a:solidFill>
              </a:rPr>
              <a:t>– 1) возможных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– 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три возможных </a:t>
            </a:r>
            <a:r>
              <a:rPr lang="ru-RU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6027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Обменять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noFill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latin typeface="Consolas" panose="020B0609020204030204" pitchFamily="49" charset="0"/>
                </a:rPr>
                <a:t> 3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Перевернуть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647728" y="2132856"/>
            <a:ext cx="1944216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Обменять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noFill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latin typeface="Consolas" panose="020B0609020204030204" pitchFamily="49" charset="0"/>
                </a:rPr>
                <a:t> 3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Перевернуть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6272" y="3407474"/>
            <a:ext cx="2453743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Обменять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Перевернуть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15480" y="4672580"/>
            <a:ext cx="576064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Обменять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Перевернуть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375583" y="5005365"/>
            <a:ext cx="1768089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детали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++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--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ru-RU" dirty="0" smtClean="0">
                <a:solidFill>
                  <a:schemeClr val="bg1"/>
                </a:solidFill>
              </a:rPr>
              <a:t>множество перестановок, имеющих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монотонный суффикс длины </a:t>
            </a:r>
            <a:r>
              <a:rPr lang="en-US" dirty="0" smtClean="0">
                <a:solidFill>
                  <a:schemeClr val="bg1"/>
                </a:solidFill>
              </a:rPr>
              <a:t>k, k = 1, …, N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= N! / k!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Время работы для любой перестановки из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≤ c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, где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= N! / k!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Время работы для любой перестановки из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≤ c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, где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Время работы для любой перестановки из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≤ c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, где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Суммарное время </a:t>
            </a:r>
            <a:r>
              <a:rPr lang="ru-RU" dirty="0"/>
              <a:t>работы </a:t>
            </a:r>
            <a:r>
              <a:rPr lang="ru-RU" dirty="0" smtClean="0"/>
              <a:t>для всех перестановок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ru-RU" dirty="0" smtClean="0"/>
              <a:t>∑</a:t>
            </a:r>
            <a:r>
              <a:rPr lang="en-US" baseline="-25000" dirty="0" smtClean="0"/>
              <a:t>k=1…N</a:t>
            </a:r>
            <a:r>
              <a:rPr lang="ru-RU" dirty="0" smtClean="0"/>
              <a:t> ∑</a:t>
            </a:r>
            <a:r>
              <a:rPr lang="en-US" baseline="-25000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Sk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время работы для </a:t>
            </a:r>
            <a:r>
              <a:rPr lang="en-US" dirty="0" smtClean="0"/>
              <a:t>P) ≤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dirty="0"/>
              <a:t>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число элементов в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 ∙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en-US" dirty="0" smtClean="0"/>
              <a:t>k</a:t>
            </a:r>
            <a:r>
              <a:rPr lang="ru-RU" dirty="0" smtClean="0"/>
              <a:t> =</a:t>
            </a:r>
          </a:p>
          <a:p>
            <a:pPr marL="0" indent="0">
              <a:buNone/>
            </a:pPr>
            <a:r>
              <a:rPr lang="ru-RU" dirty="0" smtClean="0"/>
              <a:t>= 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en-US" dirty="0"/>
              <a:t>∙ k ∙ N! / k</a:t>
            </a:r>
            <a:r>
              <a:rPr lang="en-US" dirty="0" smtClean="0"/>
              <a:t>!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3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20812</TotalTime>
  <Words>7973</Words>
  <Application>Microsoft Office PowerPoint</Application>
  <PresentationFormat>Widescreen</PresentationFormat>
  <Paragraphs>2514</Paragraphs>
  <Slides>107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Arial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Перестановки</vt:lpstr>
      <vt:lpstr>План лекции</vt:lpstr>
      <vt:lpstr>Перестановки</vt:lpstr>
      <vt:lpstr>Перестановки</vt:lpstr>
      <vt:lpstr>Перестановки</vt:lpstr>
      <vt:lpstr>Перестановки</vt:lpstr>
      <vt:lpstr>Перестановки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Инверсии </vt:lpstr>
      <vt:lpstr>Инверсии </vt:lpstr>
      <vt:lpstr>Инверсии </vt:lpstr>
      <vt:lpstr>Инверсии </vt:lpstr>
      <vt:lpstr>Инверсии 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Таблица инверсий</vt:lpstr>
      <vt:lpstr>Таблица инверсий</vt:lpstr>
      <vt:lpstr>Таблица инверсий</vt:lpstr>
      <vt:lpstr>Свойства таблицы инверсий</vt:lpstr>
      <vt:lpstr>Свойства таблицы инверсий</vt:lpstr>
      <vt:lpstr>Свойства таблицы инверсий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 </vt:lpstr>
      <vt:lpstr>Тип TSequence</vt:lpstr>
      <vt:lpstr>Тип TSequence</vt:lpstr>
      <vt:lpstr>Тип TSequence</vt:lpstr>
      <vt:lpstr>Тип TSequence</vt:lpstr>
      <vt:lpstr>Тип TSequence</vt:lpstr>
      <vt:lpstr>Тип TSequence</vt:lpstr>
      <vt:lpstr>Тип TSequence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Итоговый тип TSequence</vt:lpstr>
      <vt:lpstr>Итоговый тип TSequence</vt:lpstr>
      <vt:lpstr>Итоговый тип TSequence</vt:lpstr>
      <vt:lpstr>Факториальная система счисления</vt:lpstr>
      <vt:lpstr>Факториальная система счисления</vt:lpstr>
      <vt:lpstr>Факториальная система счисления</vt:lpstr>
      <vt:lpstr>Факториальная система счисления</vt:lpstr>
      <vt:lpstr>Факториальная система счисления</vt:lpstr>
      <vt:lpstr>Перебор перестановок через ФСС</vt:lpstr>
      <vt:lpstr>Перебор перестановок через ФСС</vt:lpstr>
      <vt:lpstr>Перебор перестановок через ФСС</vt:lpstr>
      <vt:lpstr>Перебор перестановок через ФСС</vt:lpstr>
      <vt:lpstr>Перебор перестановок через таблицы инверсий</vt:lpstr>
      <vt:lpstr>Перебор перестановок через таблицы инверсий</vt:lpstr>
      <vt:lpstr>Перебор перестановок через таблицы инверсий</vt:lpstr>
      <vt:lpstr>Перебор перестановок через таблицы инверсий</vt:lpstr>
      <vt:lpstr>Построение следующей таблицы инверсий</vt:lpstr>
      <vt:lpstr>Задача о следующей перестановке</vt:lpstr>
      <vt:lpstr>Задача о следующей перестановке</vt:lpstr>
      <vt:lpstr>Задача о следующей перестановке</vt:lpstr>
      <vt:lpstr>Задача о следующей перестановке</vt:lpstr>
      <vt:lpstr>Алфавитный порядок перестановок</vt:lpstr>
      <vt:lpstr>Алфавитный порядок перестановок</vt:lpstr>
      <vt:lpstr>Алфавитный порядок перестановок</vt:lpstr>
      <vt:lpstr>Алфавитный порядок перестановок</vt:lpstr>
      <vt:lpstr>Строение соседних по алфавиту перестановок</vt:lpstr>
      <vt:lpstr>Строение соседних по алфавиту перестановок</vt:lpstr>
      <vt:lpstr>Строение соседних по алфавиту перестановок</vt:lpstr>
      <vt:lpstr>Строение соседних по алфавиту перестановок</vt:lpstr>
      <vt:lpstr>Строение соседних по алфавиту перестановок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– детали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Заключение</vt:lpstr>
      <vt:lpstr>Рекурсивный метод поиска всех перестановок </vt:lpstr>
      <vt:lpstr>Пример рекурсивного перебора для M= {1,2,3,4}</vt:lpstr>
      <vt:lpstr>Реализация на языке Си</vt:lpstr>
      <vt:lpstr>Генерация всех перестановок методом Кнута</vt:lpstr>
      <vt:lpstr>Генерация перестановок методом Кнута –  способ 1</vt:lpstr>
      <vt:lpstr>Генерация перестановок методом Кнута – способ 2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Evgenii Petrov</cp:lastModifiedBy>
  <cp:revision>344</cp:revision>
  <dcterms:created xsi:type="dcterms:W3CDTF">2006-06-15T11:25:02Z</dcterms:created>
  <dcterms:modified xsi:type="dcterms:W3CDTF">2020-10-22T03:30:53Z</dcterms:modified>
</cp:coreProperties>
</file>